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notesMasterIdLst>
    <p:notesMasterId r:id="rId29"/>
  </p:notesMasterIdLst>
  <p:sldIdLst>
    <p:sldId id="257" r:id="rId3"/>
    <p:sldId id="258" r:id="rId4"/>
    <p:sldId id="319" r:id="rId5"/>
    <p:sldId id="321" r:id="rId6"/>
    <p:sldId id="1227" r:id="rId7"/>
    <p:sldId id="320" r:id="rId8"/>
    <p:sldId id="1228" r:id="rId9"/>
    <p:sldId id="546" r:id="rId10"/>
    <p:sldId id="582" r:id="rId11"/>
    <p:sldId id="314" r:id="rId12"/>
    <p:sldId id="583" r:id="rId13"/>
    <p:sldId id="587" r:id="rId14"/>
    <p:sldId id="584" r:id="rId15"/>
    <p:sldId id="1233" r:id="rId16"/>
    <p:sldId id="1235" r:id="rId17"/>
    <p:sldId id="1230" r:id="rId18"/>
    <p:sldId id="1229" r:id="rId19"/>
    <p:sldId id="586" r:id="rId20"/>
    <p:sldId id="1220" r:id="rId21"/>
    <p:sldId id="1231" r:id="rId22"/>
    <p:sldId id="1234" r:id="rId23"/>
    <p:sldId id="1223" r:id="rId24"/>
    <p:sldId id="315" r:id="rId25"/>
    <p:sldId id="1232" r:id="rId26"/>
    <p:sldId id="303" r:id="rId27"/>
    <p:sldId id="42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13"/>
    <p:restoredTop sz="94726"/>
  </p:normalViewPr>
  <p:slideViewPr>
    <p:cSldViewPr snapToGrid="0">
      <p:cViewPr varScale="1">
        <p:scale>
          <a:sx n="95" d="100"/>
          <a:sy n="95" d="100"/>
        </p:scale>
        <p:origin x="6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BA2A20-263B-4474-8077-5BAFF798775E}" type="datetimeFigureOut">
              <a:rPr lang="en-US" smtClean="0"/>
              <a:t>3/28/2026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F7A392-7E69-4766-886F-578058EDF0F6}" type="slidenum">
              <a:rPr lang="en-US" smtClean="0"/>
              <a:t>‹#›</a:t>
            </a:fld>
            <a:endParaRPr lang="en-US"/>
          </a:p>
        </p:txBody>
      </p:sp>
    </p:spTree>
    <p:extLst>
      <p:ext uri="{BB962C8B-B14F-4D97-AF65-F5344CB8AC3E}">
        <p14:creationId xmlns:p14="http://schemas.microsoft.com/office/powerpoint/2010/main" val="761591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76773B86-E1C0-E944-8DCF-BE40A7FE83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D08F2748-B6A4-F64F-9C68-937F6C818F7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a:ea typeface="ＭＳ Ｐゴシック" panose="020B0600070205080204" pitchFamily="34" charset="-128"/>
            </a:endParaRPr>
          </a:p>
        </p:txBody>
      </p:sp>
      <p:sp>
        <p:nvSpPr>
          <p:cNvPr id="27651" name="Slide Number Placeholder 3">
            <a:extLst>
              <a:ext uri="{FF2B5EF4-FFF2-40B4-BE49-F238E27FC236}">
                <a16:creationId xmlns:a16="http://schemas.microsoft.com/office/drawing/2014/main" id="{F8437D3F-565F-214E-B419-B80C4950F2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defRPr>
                <a:solidFill>
                  <a:schemeClr val="tx1"/>
                </a:solidFill>
                <a:latin typeface="Arial" panose="020B0604020202020204" pitchFamily="34" charset="0"/>
                <a:ea typeface="ＭＳ Ｐゴシック" panose="020B0600070205080204" pitchFamily="34" charset="-128"/>
              </a:defRPr>
            </a:lvl1pPr>
            <a:lvl2pPr marL="742950" indent="-285750" defTabSz="912813">
              <a:defRPr>
                <a:solidFill>
                  <a:schemeClr val="tx1"/>
                </a:solidFill>
                <a:latin typeface="Arial" panose="020B0604020202020204" pitchFamily="34" charset="0"/>
                <a:ea typeface="ＭＳ Ｐゴシック" panose="020B0600070205080204" pitchFamily="34" charset="-128"/>
              </a:defRPr>
            </a:lvl2pPr>
            <a:lvl3pPr marL="1143000" indent="-228600" defTabSz="912813">
              <a:defRPr>
                <a:solidFill>
                  <a:schemeClr val="tx1"/>
                </a:solidFill>
                <a:latin typeface="Arial" panose="020B0604020202020204" pitchFamily="34" charset="0"/>
                <a:ea typeface="ＭＳ Ｐゴシック" panose="020B0600070205080204" pitchFamily="34" charset="-128"/>
              </a:defRPr>
            </a:lvl3pPr>
            <a:lvl4pPr marL="1600200" indent="-228600" defTabSz="912813">
              <a:defRPr>
                <a:solidFill>
                  <a:schemeClr val="tx1"/>
                </a:solidFill>
                <a:latin typeface="Arial" panose="020B0604020202020204" pitchFamily="34" charset="0"/>
                <a:ea typeface="ＭＳ Ｐゴシック" panose="020B0600070205080204" pitchFamily="34" charset="-128"/>
              </a:defRPr>
            </a:lvl4pPr>
            <a:lvl5pPr marL="2057400" indent="-228600" defTabSz="912813">
              <a:defRPr>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E76E361-FC5C-BB4D-95EF-4F673FFAF2B0}" type="slidenum">
              <a:rPr lang="en-US" altLang="en-US">
                <a:latin typeface="Calibri" panose="020F0502020204030204" pitchFamily="34" charset="0"/>
              </a:rPr>
              <a:pPr/>
              <a:t>25</a:t>
            </a:fld>
            <a:endParaRPr lang="en-US" altLang="en-US">
              <a:latin typeface="Calibri" panose="020F0502020204030204" pitchFamily="34" charset="0"/>
            </a:endParaRPr>
          </a:p>
        </p:txBody>
      </p:sp>
    </p:spTree>
    <p:extLst>
      <p:ext uri="{BB962C8B-B14F-4D97-AF65-F5344CB8AC3E}">
        <p14:creationId xmlns:p14="http://schemas.microsoft.com/office/powerpoint/2010/main" val="38799689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0FE7EE-41BE-2646-AD78-BFE02926F1FD}" type="slidenum">
              <a:rPr lang="en-US" smtClean="0"/>
              <a:t>26</a:t>
            </a:fld>
            <a:endParaRPr lang="en-US"/>
          </a:p>
        </p:txBody>
      </p:sp>
    </p:spTree>
    <p:extLst>
      <p:ext uri="{BB962C8B-B14F-4D97-AF65-F5344CB8AC3E}">
        <p14:creationId xmlns:p14="http://schemas.microsoft.com/office/powerpoint/2010/main" val="3575232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9DC95-E66E-C31D-091A-D7221C6644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B3232B7-16BA-B54F-F670-0D9B11B3CCA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E95B3D-8F62-78D5-DAAE-CB833DB934BF}"/>
              </a:ext>
            </a:extLst>
          </p:cNvPr>
          <p:cNvSpPr>
            <a:spLocks noGrp="1"/>
          </p:cNvSpPr>
          <p:nvPr>
            <p:ph type="dt" sz="half" idx="10"/>
          </p:nvPr>
        </p:nvSpPr>
        <p:spPr/>
        <p:txBody>
          <a:bodyPr/>
          <a:lstStyle/>
          <a:p>
            <a:fld id="{713ABDB3-D1D0-9744-A8C1-7E7102646AEC}" type="datetimeFigureOut">
              <a:rPr lang="en-US" smtClean="0"/>
              <a:t>3/28/2026</a:t>
            </a:fld>
            <a:endParaRPr lang="en-US"/>
          </a:p>
        </p:txBody>
      </p:sp>
      <p:sp>
        <p:nvSpPr>
          <p:cNvPr id="5" name="Footer Placeholder 4">
            <a:extLst>
              <a:ext uri="{FF2B5EF4-FFF2-40B4-BE49-F238E27FC236}">
                <a16:creationId xmlns:a16="http://schemas.microsoft.com/office/drawing/2014/main" id="{8FCEF4B8-4A8A-19C2-A694-E5B71DDC5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8EC111-903D-37A2-F08C-A5B30C6981B9}"/>
              </a:ext>
            </a:extLst>
          </p:cNvPr>
          <p:cNvSpPr>
            <a:spLocks noGrp="1"/>
          </p:cNvSpPr>
          <p:nvPr>
            <p:ph type="sldNum" sz="quarter" idx="12"/>
          </p:nvPr>
        </p:nvSpPr>
        <p:spPr/>
        <p:txBody>
          <a:bodyPr/>
          <a:lstStyle/>
          <a:p>
            <a:fld id="{18E20A64-E73C-CE4A-B4CA-505F6B4EC5E2}" type="slidenum">
              <a:rPr lang="en-US" smtClean="0"/>
              <a:t>‹#›</a:t>
            </a:fld>
            <a:endParaRPr lang="en-US"/>
          </a:p>
        </p:txBody>
      </p:sp>
    </p:spTree>
    <p:extLst>
      <p:ext uri="{BB962C8B-B14F-4D97-AF65-F5344CB8AC3E}">
        <p14:creationId xmlns:p14="http://schemas.microsoft.com/office/powerpoint/2010/main" val="4071493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53443-2542-D0E0-4898-F1D6521E78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A4BD49-8847-8246-FD51-C57EB6C87CA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BBF987-CAC4-C36C-5A4A-2EAD1F019224}"/>
              </a:ext>
            </a:extLst>
          </p:cNvPr>
          <p:cNvSpPr>
            <a:spLocks noGrp="1"/>
          </p:cNvSpPr>
          <p:nvPr>
            <p:ph type="dt" sz="half" idx="10"/>
          </p:nvPr>
        </p:nvSpPr>
        <p:spPr/>
        <p:txBody>
          <a:bodyPr/>
          <a:lstStyle/>
          <a:p>
            <a:fld id="{713ABDB3-D1D0-9744-A8C1-7E7102646AEC}" type="datetimeFigureOut">
              <a:rPr lang="en-US" smtClean="0"/>
              <a:t>3/28/2026</a:t>
            </a:fld>
            <a:endParaRPr lang="en-US"/>
          </a:p>
        </p:txBody>
      </p:sp>
      <p:sp>
        <p:nvSpPr>
          <p:cNvPr id="5" name="Footer Placeholder 4">
            <a:extLst>
              <a:ext uri="{FF2B5EF4-FFF2-40B4-BE49-F238E27FC236}">
                <a16:creationId xmlns:a16="http://schemas.microsoft.com/office/drawing/2014/main" id="{4B7ACF4B-569D-8EFF-2C95-7704CBC554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8BE1C4-CAB6-4FBA-A97B-6C322287F600}"/>
              </a:ext>
            </a:extLst>
          </p:cNvPr>
          <p:cNvSpPr>
            <a:spLocks noGrp="1"/>
          </p:cNvSpPr>
          <p:nvPr>
            <p:ph type="sldNum" sz="quarter" idx="12"/>
          </p:nvPr>
        </p:nvSpPr>
        <p:spPr/>
        <p:txBody>
          <a:bodyPr/>
          <a:lstStyle/>
          <a:p>
            <a:fld id="{18E20A64-E73C-CE4A-B4CA-505F6B4EC5E2}" type="slidenum">
              <a:rPr lang="en-US" smtClean="0"/>
              <a:t>‹#›</a:t>
            </a:fld>
            <a:endParaRPr lang="en-US"/>
          </a:p>
        </p:txBody>
      </p:sp>
    </p:spTree>
    <p:extLst>
      <p:ext uri="{BB962C8B-B14F-4D97-AF65-F5344CB8AC3E}">
        <p14:creationId xmlns:p14="http://schemas.microsoft.com/office/powerpoint/2010/main" val="705274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3F801B0-FFCC-C365-0F8F-38B24ED46C8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963646-CEEB-8D48-B2D0-B51632738D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0854A1-6669-5CF3-A9EF-BDC9B14E4286}"/>
              </a:ext>
            </a:extLst>
          </p:cNvPr>
          <p:cNvSpPr>
            <a:spLocks noGrp="1"/>
          </p:cNvSpPr>
          <p:nvPr>
            <p:ph type="dt" sz="half" idx="10"/>
          </p:nvPr>
        </p:nvSpPr>
        <p:spPr/>
        <p:txBody>
          <a:bodyPr/>
          <a:lstStyle/>
          <a:p>
            <a:fld id="{713ABDB3-D1D0-9744-A8C1-7E7102646AEC}" type="datetimeFigureOut">
              <a:rPr lang="en-US" smtClean="0"/>
              <a:t>3/28/2026</a:t>
            </a:fld>
            <a:endParaRPr lang="en-US"/>
          </a:p>
        </p:txBody>
      </p:sp>
      <p:sp>
        <p:nvSpPr>
          <p:cNvPr id="5" name="Footer Placeholder 4">
            <a:extLst>
              <a:ext uri="{FF2B5EF4-FFF2-40B4-BE49-F238E27FC236}">
                <a16:creationId xmlns:a16="http://schemas.microsoft.com/office/drawing/2014/main" id="{D50585FE-3CD2-71F2-5289-9DAB1C9C61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D082A5F-B9F8-BBBC-064E-6775474247A0}"/>
              </a:ext>
            </a:extLst>
          </p:cNvPr>
          <p:cNvSpPr>
            <a:spLocks noGrp="1"/>
          </p:cNvSpPr>
          <p:nvPr>
            <p:ph type="sldNum" sz="quarter" idx="12"/>
          </p:nvPr>
        </p:nvSpPr>
        <p:spPr/>
        <p:txBody>
          <a:bodyPr/>
          <a:lstStyle/>
          <a:p>
            <a:fld id="{18E20A64-E73C-CE4A-B4CA-505F6B4EC5E2}" type="slidenum">
              <a:rPr lang="en-US" smtClean="0"/>
              <a:t>‹#›</a:t>
            </a:fld>
            <a:endParaRPr lang="en-US"/>
          </a:p>
        </p:txBody>
      </p:sp>
    </p:spTree>
    <p:extLst>
      <p:ext uri="{BB962C8B-B14F-4D97-AF65-F5344CB8AC3E}">
        <p14:creationId xmlns:p14="http://schemas.microsoft.com/office/powerpoint/2010/main" val="26894216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Headline"/>
          <p:cNvSpPr>
            <a:spLocks noGrp="1"/>
          </p:cNvSpPr>
          <p:nvPr>
            <p:ph type="title" hasCustomPrompt="1"/>
          </p:nvPr>
        </p:nvSpPr>
        <p:spPr>
          <a:xfrm>
            <a:off x="583985" y="819631"/>
            <a:ext cx="9104960" cy="621243"/>
          </a:xfrm>
        </p:spPr>
        <p:txBody>
          <a:bodyPr/>
          <a:lstStyle>
            <a:lvl1pPr>
              <a:defRPr>
                <a:solidFill>
                  <a:schemeClr val="tx1"/>
                </a:solidFill>
              </a:defRPr>
            </a:lvl1pPr>
          </a:lstStyle>
          <a:p>
            <a:r>
              <a:rPr lang="en-US" dirty="0"/>
              <a:t>TITLE IS ALL CAPS AT 25-30PTS</a:t>
            </a:r>
          </a:p>
        </p:txBody>
      </p:sp>
      <p:sp>
        <p:nvSpPr>
          <p:cNvPr id="12" name="Subhead">
            <a:extLst>
              <a:ext uri="{FF2B5EF4-FFF2-40B4-BE49-F238E27FC236}">
                <a16:creationId xmlns:a16="http://schemas.microsoft.com/office/drawing/2014/main" id="{6DC98DEA-6D76-4A43-B147-9AD2CA56B747}"/>
              </a:ext>
            </a:extLst>
          </p:cNvPr>
          <p:cNvSpPr>
            <a:spLocks noGrp="1"/>
          </p:cNvSpPr>
          <p:nvPr>
            <p:ph type="body" sz="quarter" idx="23" hasCustomPrompt="1"/>
          </p:nvPr>
        </p:nvSpPr>
        <p:spPr>
          <a:xfrm>
            <a:off x="592836" y="1440874"/>
            <a:ext cx="9096109" cy="428813"/>
          </a:xfrm>
        </p:spPr>
        <p:txBody>
          <a:bodyPr>
            <a:normAutofit/>
          </a:bodyPr>
          <a:lstStyle>
            <a:lvl1pPr>
              <a:defRPr sz="2133" b="1">
                <a:solidFill>
                  <a:schemeClr val="tx1"/>
                </a:solidFill>
              </a:defRPr>
            </a:lvl1pPr>
          </a:lstStyle>
          <a:p>
            <a:pPr lvl="0"/>
            <a:r>
              <a:rPr lang="en-US" dirty="0"/>
              <a:t>Subtitle is Arial Bold at 16pt</a:t>
            </a:r>
          </a:p>
        </p:txBody>
      </p:sp>
      <p:sp>
        <p:nvSpPr>
          <p:cNvPr id="3" name="Body Copy"/>
          <p:cNvSpPr>
            <a:spLocks noGrp="1"/>
          </p:cNvSpPr>
          <p:nvPr>
            <p:ph idx="1" hasCustomPrompt="1"/>
          </p:nvPr>
        </p:nvSpPr>
        <p:spPr>
          <a:xfrm>
            <a:off x="583987" y="2049077"/>
            <a:ext cx="7950413" cy="3824185"/>
          </a:xfrm>
        </p:spPr>
        <p:txBody>
          <a:bodyPr/>
          <a:lstStyle/>
          <a:p>
            <a:pPr lvl="0"/>
            <a:r>
              <a:rPr lang="en-US" dirty="0"/>
              <a:t>Body copy is Arial at 12pts</a:t>
            </a:r>
          </a:p>
        </p:txBody>
      </p:sp>
      <p:sp>
        <p:nvSpPr>
          <p:cNvPr id="11" name="Date Placeholder 4">
            <a:extLst>
              <a:ext uri="{FF2B5EF4-FFF2-40B4-BE49-F238E27FC236}">
                <a16:creationId xmlns:a16="http://schemas.microsoft.com/office/drawing/2014/main" id="{7F7E966A-C565-4531-B260-3B9067D52F53}"/>
              </a:ext>
            </a:extLst>
          </p:cNvPr>
          <p:cNvSpPr>
            <a:spLocks noGrp="1"/>
          </p:cNvSpPr>
          <p:nvPr>
            <p:ph type="dt" sz="half" idx="10"/>
          </p:nvPr>
        </p:nvSpPr>
        <p:spPr>
          <a:xfrm>
            <a:off x="838200" y="6356350"/>
            <a:ext cx="2743200" cy="365125"/>
          </a:xfrm>
        </p:spPr>
        <p:txBody>
          <a:bodyPr/>
          <a:lstStyle/>
          <a:p>
            <a:fld id="{713ABDB3-D1D0-9744-A8C1-7E7102646AEC}" type="datetimeFigureOut">
              <a:rPr lang="en-US" smtClean="0"/>
              <a:t>3/28/2026</a:t>
            </a:fld>
            <a:endParaRPr lang="en-US"/>
          </a:p>
        </p:txBody>
      </p:sp>
      <p:sp>
        <p:nvSpPr>
          <p:cNvPr id="14" name="Footer Placeholder 5">
            <a:extLst>
              <a:ext uri="{FF2B5EF4-FFF2-40B4-BE49-F238E27FC236}">
                <a16:creationId xmlns:a16="http://schemas.microsoft.com/office/drawing/2014/main" id="{61ABE4EC-6C90-4959-BC64-F1EBF24C2886}"/>
              </a:ext>
            </a:extLst>
          </p:cNvPr>
          <p:cNvSpPr>
            <a:spLocks noGrp="1"/>
          </p:cNvSpPr>
          <p:nvPr>
            <p:ph type="ftr" sz="quarter" idx="11"/>
          </p:nvPr>
        </p:nvSpPr>
        <p:spPr>
          <a:xfrm>
            <a:off x="4038600" y="6356350"/>
            <a:ext cx="4114800" cy="365125"/>
          </a:xfrm>
        </p:spPr>
        <p:txBody>
          <a:bodyPr/>
          <a:lstStyle/>
          <a:p>
            <a:endParaRPr lang="en-US"/>
          </a:p>
        </p:txBody>
      </p:sp>
      <p:sp>
        <p:nvSpPr>
          <p:cNvPr id="15" name="Slide Number Placeholder 6">
            <a:extLst>
              <a:ext uri="{FF2B5EF4-FFF2-40B4-BE49-F238E27FC236}">
                <a16:creationId xmlns:a16="http://schemas.microsoft.com/office/drawing/2014/main" id="{38C3ECDF-3735-4FDA-820A-465E16A822EE}"/>
              </a:ext>
            </a:extLst>
          </p:cNvPr>
          <p:cNvSpPr>
            <a:spLocks noGrp="1"/>
          </p:cNvSpPr>
          <p:nvPr>
            <p:ph type="sldNum" sz="quarter" idx="12"/>
          </p:nvPr>
        </p:nvSpPr>
        <p:spPr>
          <a:xfrm>
            <a:off x="8610600" y="6356350"/>
            <a:ext cx="2743200" cy="365125"/>
          </a:xfrm>
        </p:spPr>
        <p:txBody>
          <a:bodyPr/>
          <a:lstStyle/>
          <a:p>
            <a:fld id="{18E20A64-E73C-CE4A-B4CA-505F6B4EC5E2}" type="slidenum">
              <a:rPr lang="en-US" smtClean="0"/>
              <a:t>‹#›</a:t>
            </a:fld>
            <a:endParaRPr lang="en-US"/>
          </a:p>
        </p:txBody>
      </p:sp>
    </p:spTree>
    <p:extLst>
      <p:ext uri="{BB962C8B-B14F-4D97-AF65-F5344CB8AC3E}">
        <p14:creationId xmlns:p14="http://schemas.microsoft.com/office/powerpoint/2010/main" val="127044471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2" name="Headline"/>
          <p:cNvSpPr>
            <a:spLocks noGrp="1"/>
          </p:cNvSpPr>
          <p:nvPr>
            <p:ph type="title" hasCustomPrompt="1"/>
          </p:nvPr>
        </p:nvSpPr>
        <p:spPr>
          <a:xfrm>
            <a:off x="583985" y="819631"/>
            <a:ext cx="9104960" cy="621243"/>
          </a:xfrm>
        </p:spPr>
        <p:txBody>
          <a:bodyPr/>
          <a:lstStyle>
            <a:lvl1pPr>
              <a:defRPr>
                <a:solidFill>
                  <a:schemeClr val="tx1"/>
                </a:solidFill>
              </a:defRPr>
            </a:lvl1pPr>
          </a:lstStyle>
          <a:p>
            <a:r>
              <a:rPr lang="en-US" dirty="0"/>
              <a:t>TITLE IS ALL CAPS AT 25-30PTS</a:t>
            </a:r>
          </a:p>
        </p:txBody>
      </p:sp>
      <p:sp>
        <p:nvSpPr>
          <p:cNvPr id="12" name="Subhead">
            <a:extLst>
              <a:ext uri="{FF2B5EF4-FFF2-40B4-BE49-F238E27FC236}">
                <a16:creationId xmlns:a16="http://schemas.microsoft.com/office/drawing/2014/main" id="{6DC98DEA-6D76-4A43-B147-9AD2CA56B747}"/>
              </a:ext>
            </a:extLst>
          </p:cNvPr>
          <p:cNvSpPr>
            <a:spLocks noGrp="1"/>
          </p:cNvSpPr>
          <p:nvPr>
            <p:ph type="body" sz="quarter" idx="23" hasCustomPrompt="1"/>
          </p:nvPr>
        </p:nvSpPr>
        <p:spPr>
          <a:xfrm>
            <a:off x="592836" y="1440874"/>
            <a:ext cx="9096109" cy="428813"/>
          </a:xfrm>
        </p:spPr>
        <p:txBody>
          <a:bodyPr>
            <a:normAutofit/>
          </a:bodyPr>
          <a:lstStyle>
            <a:lvl1pPr>
              <a:defRPr sz="2133" b="1">
                <a:solidFill>
                  <a:schemeClr val="tx1"/>
                </a:solidFill>
              </a:defRPr>
            </a:lvl1pPr>
          </a:lstStyle>
          <a:p>
            <a:pPr lvl="0"/>
            <a:r>
              <a:rPr lang="en-US" dirty="0"/>
              <a:t>Subtitle is Arial Bold at 16pt</a:t>
            </a:r>
          </a:p>
        </p:txBody>
      </p:sp>
      <p:sp>
        <p:nvSpPr>
          <p:cNvPr id="3" name="Body Copy"/>
          <p:cNvSpPr>
            <a:spLocks noGrp="1"/>
          </p:cNvSpPr>
          <p:nvPr>
            <p:ph idx="1" hasCustomPrompt="1"/>
          </p:nvPr>
        </p:nvSpPr>
        <p:spPr>
          <a:xfrm>
            <a:off x="583987" y="2049077"/>
            <a:ext cx="7950413" cy="3824185"/>
          </a:xfrm>
        </p:spPr>
        <p:txBody>
          <a:bodyPr/>
          <a:lstStyle/>
          <a:p>
            <a:pPr lvl="0"/>
            <a:r>
              <a:rPr lang="en-US" dirty="0"/>
              <a:t>Body copy is Arial at 12pts</a:t>
            </a:r>
          </a:p>
        </p:txBody>
      </p:sp>
      <p:sp>
        <p:nvSpPr>
          <p:cNvPr id="11" name="Date Placeholder 4">
            <a:extLst>
              <a:ext uri="{FF2B5EF4-FFF2-40B4-BE49-F238E27FC236}">
                <a16:creationId xmlns:a16="http://schemas.microsoft.com/office/drawing/2014/main" id="{FE9AE4D9-06D6-46B1-8C8C-D9A463C01BCF}"/>
              </a:ext>
            </a:extLst>
          </p:cNvPr>
          <p:cNvSpPr>
            <a:spLocks noGrp="1"/>
          </p:cNvSpPr>
          <p:nvPr>
            <p:ph type="dt" sz="half" idx="10"/>
          </p:nvPr>
        </p:nvSpPr>
        <p:spPr>
          <a:xfrm>
            <a:off x="838200" y="6356350"/>
            <a:ext cx="2743200" cy="365125"/>
          </a:xfrm>
        </p:spPr>
        <p:txBody>
          <a:bodyPr/>
          <a:lstStyle/>
          <a:p>
            <a:fld id="{713ABDB3-D1D0-9744-A8C1-7E7102646AEC}" type="datetimeFigureOut">
              <a:rPr lang="en-US" smtClean="0"/>
              <a:t>3/28/2026</a:t>
            </a:fld>
            <a:endParaRPr lang="en-US"/>
          </a:p>
        </p:txBody>
      </p:sp>
      <p:sp>
        <p:nvSpPr>
          <p:cNvPr id="14" name="Footer Placeholder 5">
            <a:extLst>
              <a:ext uri="{FF2B5EF4-FFF2-40B4-BE49-F238E27FC236}">
                <a16:creationId xmlns:a16="http://schemas.microsoft.com/office/drawing/2014/main" id="{3E15ADEA-F017-47BE-A394-FD84257E67BE}"/>
              </a:ext>
            </a:extLst>
          </p:cNvPr>
          <p:cNvSpPr>
            <a:spLocks noGrp="1"/>
          </p:cNvSpPr>
          <p:nvPr>
            <p:ph type="ftr" sz="quarter" idx="11"/>
          </p:nvPr>
        </p:nvSpPr>
        <p:spPr>
          <a:xfrm>
            <a:off x="4038600" y="6356350"/>
            <a:ext cx="4114800" cy="365125"/>
          </a:xfrm>
        </p:spPr>
        <p:txBody>
          <a:bodyPr/>
          <a:lstStyle/>
          <a:p>
            <a:endParaRPr lang="en-US"/>
          </a:p>
        </p:txBody>
      </p:sp>
      <p:sp>
        <p:nvSpPr>
          <p:cNvPr id="15" name="Slide Number Placeholder 6">
            <a:extLst>
              <a:ext uri="{FF2B5EF4-FFF2-40B4-BE49-F238E27FC236}">
                <a16:creationId xmlns:a16="http://schemas.microsoft.com/office/drawing/2014/main" id="{5C4CB813-84F0-40C1-8043-97D307F85C45}"/>
              </a:ext>
            </a:extLst>
          </p:cNvPr>
          <p:cNvSpPr>
            <a:spLocks noGrp="1"/>
          </p:cNvSpPr>
          <p:nvPr>
            <p:ph type="sldNum" sz="quarter" idx="12"/>
          </p:nvPr>
        </p:nvSpPr>
        <p:spPr>
          <a:xfrm>
            <a:off x="8610600" y="6356350"/>
            <a:ext cx="2743200" cy="365125"/>
          </a:xfrm>
        </p:spPr>
        <p:txBody>
          <a:bodyPr/>
          <a:lstStyle/>
          <a:p>
            <a:fld id="{18E20A64-E73C-CE4A-B4CA-505F6B4EC5E2}" type="slidenum">
              <a:rPr lang="en-US" smtClean="0"/>
              <a:t>‹#›</a:t>
            </a:fld>
            <a:endParaRPr lang="en-US"/>
          </a:p>
        </p:txBody>
      </p:sp>
    </p:spTree>
    <p:extLst>
      <p:ext uri="{BB962C8B-B14F-4D97-AF65-F5344CB8AC3E}">
        <p14:creationId xmlns:p14="http://schemas.microsoft.com/office/powerpoint/2010/main" val="371333362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and 2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575733" y="1296000"/>
            <a:ext cx="11040532" cy="4712170"/>
          </a:xfrm>
        </p:spPr>
        <p:txBody>
          <a:bodyPr numCol="2" spcCol="288000" rtlCol="0"/>
          <a:lstStyle>
            <a:lvl2pPr marL="179388" indent="-179388">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5" name="Straight Connector 14">
            <a:extLst>
              <a:ext uri="{FF2B5EF4-FFF2-40B4-BE49-F238E27FC236}">
                <a16:creationId xmlns:a16="http://schemas.microsoft.com/office/drawing/2014/main" id="{4BF85525-7DE0-4996-AFEE-D039436544B4}"/>
              </a:ext>
            </a:extLst>
          </p:cNvPr>
          <p:cNvCxnSpPr/>
          <p:nvPr userDrawn="1"/>
        </p:nvCxnSpPr>
        <p:spPr>
          <a:xfrm>
            <a:off x="575734" y="1152000"/>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 Placeholder 6">
            <a:extLst>
              <a:ext uri="{FF2B5EF4-FFF2-40B4-BE49-F238E27FC236}">
                <a16:creationId xmlns:a16="http://schemas.microsoft.com/office/drawing/2014/main" id="{524BFCBA-28E4-4D3C-B51D-A40FFC528CF5}"/>
              </a:ext>
            </a:extLst>
          </p:cNvPr>
          <p:cNvSpPr>
            <a:spLocks noGrp="1"/>
          </p:cNvSpPr>
          <p:nvPr>
            <p:ph type="body" sz="quarter" idx="14"/>
          </p:nvPr>
        </p:nvSpPr>
        <p:spPr>
          <a:xfrm>
            <a:off x="575733" y="360000"/>
            <a:ext cx="8820000" cy="757761"/>
          </a:xfrm>
        </p:spPr>
        <p:txBody>
          <a:bodyPr/>
          <a:lstStyle>
            <a:lvl1pPr marL="0" indent="0">
              <a:lnSpc>
                <a:spcPct val="100000"/>
              </a:lnSpc>
              <a:spcAft>
                <a:spcPts val="0"/>
              </a:spcAft>
              <a:buFont typeface="Arial" panose="020B0604020202020204" pitchFamily="34" charset="0"/>
              <a:buNone/>
              <a:defRPr sz="2200" b="1"/>
            </a:lvl1pPr>
            <a:lvl2pPr marL="0" indent="0">
              <a:lnSpc>
                <a:spcPct val="100000"/>
              </a:lnSpc>
              <a:spcAft>
                <a:spcPts val="0"/>
              </a:spcAft>
              <a:buNone/>
              <a:defRPr sz="2200" b="1">
                <a:solidFill>
                  <a:schemeClr val="accent3"/>
                </a:solidFill>
              </a:defRPr>
            </a:lvl2pPr>
          </a:lstStyle>
          <a:p>
            <a:pPr lvl="0"/>
            <a:r>
              <a:rPr lang="en-US"/>
              <a:t>Click to edit Master text styles</a:t>
            </a:r>
          </a:p>
          <a:p>
            <a:pPr lvl="1"/>
            <a:r>
              <a:rPr lang="en-US"/>
              <a:t>Second level</a:t>
            </a:r>
          </a:p>
        </p:txBody>
      </p:sp>
      <p:pic>
        <p:nvPicPr>
          <p:cNvPr id="11" name="Picture 10" descr="A close up of a sign&#10;&#10;Description automatically generated">
            <a:extLst>
              <a:ext uri="{FF2B5EF4-FFF2-40B4-BE49-F238E27FC236}">
                <a16:creationId xmlns:a16="http://schemas.microsoft.com/office/drawing/2014/main" id="{A928862E-4F13-4BB4-98D5-D14B6A2D6C19}"/>
              </a:ext>
            </a:extLst>
          </p:cNvPr>
          <p:cNvPicPr>
            <a:picLocks noChangeAspect="1"/>
          </p:cNvPicPr>
          <p:nvPr userDrawn="1"/>
        </p:nvPicPr>
        <p:blipFill>
          <a:blip r:embed="rId2"/>
          <a:stretch>
            <a:fillRect/>
          </a:stretch>
        </p:blipFill>
        <p:spPr>
          <a:xfrm>
            <a:off x="10321200" y="297275"/>
            <a:ext cx="1286973" cy="691200"/>
          </a:xfrm>
          <a:prstGeom prst="rect">
            <a:avLst/>
          </a:prstGeom>
        </p:spPr>
      </p:pic>
    </p:spTree>
    <p:extLst>
      <p:ext uri="{BB962C8B-B14F-4D97-AF65-F5344CB8AC3E}">
        <p14:creationId xmlns:p14="http://schemas.microsoft.com/office/powerpoint/2010/main" val="22563617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Single Column">
    <p:spTree>
      <p:nvGrpSpPr>
        <p:cNvPr id="1" name=""/>
        <p:cNvGrpSpPr/>
        <p:nvPr/>
      </p:nvGrpSpPr>
      <p:grpSpPr>
        <a:xfrm>
          <a:off x="0" y="0"/>
          <a:ext cx="0" cy="0"/>
          <a:chOff x="0" y="0"/>
          <a:chExt cx="0" cy="0"/>
        </a:xfrm>
      </p:grpSpPr>
      <p:sp>
        <p:nvSpPr>
          <p:cNvPr id="3" name="Content Placeholder 2"/>
          <p:cNvSpPr>
            <a:spLocks noGrp="1"/>
          </p:cNvSpPr>
          <p:nvPr>
            <p:ph idx="1"/>
          </p:nvPr>
        </p:nvSpPr>
        <p:spPr>
          <a:xfrm>
            <a:off x="575733" y="1296000"/>
            <a:ext cx="11040534" cy="4672042"/>
          </a:xfrm>
        </p:spPr>
        <p:txBody>
          <a:bodyPr/>
          <a:lstStyle>
            <a:lvl1pPr>
              <a:lnSpc>
                <a:spcPct val="100000"/>
              </a:lnSpc>
              <a:spcAft>
                <a:spcPts val="1000"/>
              </a:spcAft>
              <a:defRPr sz="1400"/>
            </a:lvl1pPr>
            <a:lvl2pPr>
              <a:lnSpc>
                <a:spcPct val="100000"/>
              </a:lnSpc>
              <a:spcAft>
                <a:spcPts val="1000"/>
              </a:spcAft>
              <a:defRPr sz="1400"/>
            </a:lvl2pPr>
            <a:lvl3pPr>
              <a:lnSpc>
                <a:spcPct val="100000"/>
              </a:lnSpc>
              <a:spcAft>
                <a:spcPts val="1000"/>
              </a:spcAft>
              <a:defRPr sz="1400"/>
            </a:lvl3pPr>
            <a:lvl4pPr>
              <a:lnSpc>
                <a:spcPct val="100000"/>
              </a:lnSpc>
              <a:spcAft>
                <a:spcPts val="1000"/>
              </a:spcAft>
              <a:defRPr sz="1400"/>
            </a:lvl4pPr>
            <a:lvl5pPr>
              <a:lnSpc>
                <a:spcPct val="100000"/>
              </a:lnSpc>
              <a:spcAft>
                <a:spcPts val="1000"/>
              </a:spcAft>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8" name="Straight Connector 17">
            <a:extLst>
              <a:ext uri="{FF2B5EF4-FFF2-40B4-BE49-F238E27FC236}">
                <a16:creationId xmlns:a16="http://schemas.microsoft.com/office/drawing/2014/main" id="{BEB0DE5A-C344-4BAC-8722-ED6064694F51}"/>
              </a:ext>
            </a:extLst>
          </p:cNvPr>
          <p:cNvCxnSpPr/>
          <p:nvPr userDrawn="1"/>
        </p:nvCxnSpPr>
        <p:spPr>
          <a:xfrm>
            <a:off x="575734" y="1152000"/>
            <a:ext cx="11040533"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descr="A close up of a sign&#10;&#10;Description automatically generated">
            <a:extLst>
              <a:ext uri="{FF2B5EF4-FFF2-40B4-BE49-F238E27FC236}">
                <a16:creationId xmlns:a16="http://schemas.microsoft.com/office/drawing/2014/main" id="{8A0E16CE-9A7C-44F5-A03B-7728183D5C4F}"/>
              </a:ext>
            </a:extLst>
          </p:cNvPr>
          <p:cNvPicPr>
            <a:picLocks noChangeAspect="1"/>
          </p:cNvPicPr>
          <p:nvPr userDrawn="1"/>
        </p:nvPicPr>
        <p:blipFill>
          <a:blip r:embed="rId2"/>
          <a:stretch>
            <a:fillRect/>
          </a:stretch>
        </p:blipFill>
        <p:spPr>
          <a:xfrm>
            <a:off x="10321200" y="297275"/>
            <a:ext cx="1286973" cy="691200"/>
          </a:xfrm>
          <a:prstGeom prst="rect">
            <a:avLst/>
          </a:prstGeom>
        </p:spPr>
      </p:pic>
      <p:sp>
        <p:nvSpPr>
          <p:cNvPr id="9" name="Text Placeholder 6">
            <a:extLst>
              <a:ext uri="{FF2B5EF4-FFF2-40B4-BE49-F238E27FC236}">
                <a16:creationId xmlns:a16="http://schemas.microsoft.com/office/drawing/2014/main" id="{1A7149E2-4316-4BF4-9362-5EED0C986A95}"/>
              </a:ext>
            </a:extLst>
          </p:cNvPr>
          <p:cNvSpPr>
            <a:spLocks noGrp="1"/>
          </p:cNvSpPr>
          <p:nvPr>
            <p:ph type="body" sz="quarter" idx="18"/>
          </p:nvPr>
        </p:nvSpPr>
        <p:spPr>
          <a:xfrm>
            <a:off x="575733" y="360000"/>
            <a:ext cx="8820000" cy="757761"/>
          </a:xfrm>
        </p:spPr>
        <p:txBody>
          <a:bodyPr/>
          <a:lstStyle>
            <a:lvl1pPr marL="0" indent="0">
              <a:lnSpc>
                <a:spcPct val="100000"/>
              </a:lnSpc>
              <a:spcAft>
                <a:spcPts val="0"/>
              </a:spcAft>
              <a:buFont typeface="Arial" panose="020B0604020202020204" pitchFamily="34" charset="0"/>
              <a:buNone/>
              <a:defRPr sz="2200" b="1"/>
            </a:lvl1pPr>
            <a:lvl2pPr marL="0" indent="0">
              <a:lnSpc>
                <a:spcPct val="100000"/>
              </a:lnSpc>
              <a:spcAft>
                <a:spcPts val="0"/>
              </a:spcAft>
              <a:buNone/>
              <a:defRPr sz="2200" b="1">
                <a:solidFill>
                  <a:schemeClr val="accent3"/>
                </a:solidFill>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827477108"/>
      </p:ext>
    </p:extLst>
  </p:cSld>
  <p:clrMapOvr>
    <a:masterClrMapping/>
  </p:clrMapOvr>
  <p:extLst>
    <p:ext uri="{DCECCB84-F9BA-43D5-87BE-67443E8EF086}">
      <p15:sldGuideLst xmlns:p15="http://schemas.microsoft.com/office/powerpoint/2012/main">
        <p15:guide id="1" orient="horz" pos="1298">
          <p15:clr>
            <a:srgbClr val="FBAE40"/>
          </p15:clr>
        </p15:guide>
        <p15:guide id="2" pos="7318">
          <p15:clr>
            <a:srgbClr val="FBAE40"/>
          </p15:clr>
        </p15:guide>
        <p15:guide id="3" orient="horz" pos="255">
          <p15:clr>
            <a:srgbClr val="FBAE40"/>
          </p15:clr>
        </p15:guide>
        <p15:guide id="4" orient="horz" pos="618">
          <p15:clr>
            <a:srgbClr val="FBAE40"/>
          </p15:clr>
        </p15:guide>
        <p15:guide id="5" orient="horz" pos="85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982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83360-34D6-D369-EB94-85AD7E5E85EA}"/>
              </a:ext>
            </a:extLst>
          </p:cNvPr>
          <p:cNvSpPr>
            <a:spLocks noGrp="1"/>
          </p:cNvSpPr>
          <p:nvPr>
            <p:ph type="title"/>
          </p:nvPr>
        </p:nvSpPr>
        <p:spPr/>
        <p:txBody>
          <a:bodyPr/>
          <a:lstStyle>
            <a:lvl1pPr>
              <a:defRPr b="1" i="0">
                <a:solidFill>
                  <a:srgbClr val="00206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A13D6207-3639-D479-07F6-6DAC2291B5E5}"/>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FF9AD9A-FA04-5D51-78AD-4B3DB8730707}"/>
              </a:ext>
            </a:extLst>
          </p:cNvPr>
          <p:cNvSpPr>
            <a:spLocks noGrp="1"/>
          </p:cNvSpPr>
          <p:nvPr>
            <p:ph type="dt" sz="half" idx="10"/>
          </p:nvPr>
        </p:nvSpPr>
        <p:spPr/>
        <p:txBody>
          <a:bodyPr/>
          <a:lstStyle/>
          <a:p>
            <a:fld id="{713ABDB3-D1D0-9744-A8C1-7E7102646AEC}" type="datetimeFigureOut">
              <a:rPr lang="en-US" smtClean="0"/>
              <a:t>3/28/2026</a:t>
            </a:fld>
            <a:endParaRPr lang="en-US"/>
          </a:p>
        </p:txBody>
      </p:sp>
      <p:sp>
        <p:nvSpPr>
          <p:cNvPr id="5" name="Footer Placeholder 4">
            <a:extLst>
              <a:ext uri="{FF2B5EF4-FFF2-40B4-BE49-F238E27FC236}">
                <a16:creationId xmlns:a16="http://schemas.microsoft.com/office/drawing/2014/main" id="{8325A881-A249-B59A-17C1-12B5605B58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FFC0C1-2A5F-1C11-D0A4-6DEFBB6B8B72}"/>
              </a:ext>
            </a:extLst>
          </p:cNvPr>
          <p:cNvSpPr>
            <a:spLocks noGrp="1"/>
          </p:cNvSpPr>
          <p:nvPr>
            <p:ph type="sldNum" sz="quarter" idx="12"/>
          </p:nvPr>
        </p:nvSpPr>
        <p:spPr/>
        <p:txBody>
          <a:bodyPr/>
          <a:lstStyle/>
          <a:p>
            <a:fld id="{18E20A64-E73C-CE4A-B4CA-505F6B4EC5E2}" type="slidenum">
              <a:rPr lang="en-US" smtClean="0"/>
              <a:t>‹#›</a:t>
            </a:fld>
            <a:endParaRPr lang="en-US"/>
          </a:p>
        </p:txBody>
      </p:sp>
    </p:spTree>
    <p:extLst>
      <p:ext uri="{BB962C8B-B14F-4D97-AF65-F5344CB8AC3E}">
        <p14:creationId xmlns:p14="http://schemas.microsoft.com/office/powerpoint/2010/main" val="16618345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DCFD8-2D2E-CC16-DBA8-C6C78FEA73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AE119C7-2975-CB95-DBD9-21F5CB2D6DB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65FFDF-B17B-7BE3-0E56-37B5DA615D4B}"/>
              </a:ext>
            </a:extLst>
          </p:cNvPr>
          <p:cNvSpPr>
            <a:spLocks noGrp="1"/>
          </p:cNvSpPr>
          <p:nvPr>
            <p:ph type="dt" sz="half" idx="10"/>
          </p:nvPr>
        </p:nvSpPr>
        <p:spPr/>
        <p:txBody>
          <a:bodyPr/>
          <a:lstStyle/>
          <a:p>
            <a:fld id="{713ABDB3-D1D0-9744-A8C1-7E7102646AEC}" type="datetimeFigureOut">
              <a:rPr lang="en-US" smtClean="0"/>
              <a:t>3/28/2026</a:t>
            </a:fld>
            <a:endParaRPr lang="en-US"/>
          </a:p>
        </p:txBody>
      </p:sp>
      <p:sp>
        <p:nvSpPr>
          <p:cNvPr id="5" name="Footer Placeholder 4">
            <a:extLst>
              <a:ext uri="{FF2B5EF4-FFF2-40B4-BE49-F238E27FC236}">
                <a16:creationId xmlns:a16="http://schemas.microsoft.com/office/drawing/2014/main" id="{5129D1D8-0F0B-D095-D2E0-9C6ED4B291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77F64C-8B1D-7DAB-266A-97D6446FA87C}"/>
              </a:ext>
            </a:extLst>
          </p:cNvPr>
          <p:cNvSpPr>
            <a:spLocks noGrp="1"/>
          </p:cNvSpPr>
          <p:nvPr>
            <p:ph type="sldNum" sz="quarter" idx="12"/>
          </p:nvPr>
        </p:nvSpPr>
        <p:spPr/>
        <p:txBody>
          <a:bodyPr/>
          <a:lstStyle/>
          <a:p>
            <a:fld id="{18E20A64-E73C-CE4A-B4CA-505F6B4EC5E2}" type="slidenum">
              <a:rPr lang="en-US" smtClean="0"/>
              <a:t>‹#›</a:t>
            </a:fld>
            <a:endParaRPr lang="en-US"/>
          </a:p>
        </p:txBody>
      </p:sp>
    </p:spTree>
    <p:extLst>
      <p:ext uri="{BB962C8B-B14F-4D97-AF65-F5344CB8AC3E}">
        <p14:creationId xmlns:p14="http://schemas.microsoft.com/office/powerpoint/2010/main" val="3550252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C0C251-6618-0FCA-4391-78E39C6103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B1A08C-39A5-1EE3-5B3C-0EDD6F434E7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2A4901-BA33-EFF7-69F3-18DAC4FE6A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352182-930F-AF99-FFBE-E76CE7149728}"/>
              </a:ext>
            </a:extLst>
          </p:cNvPr>
          <p:cNvSpPr>
            <a:spLocks noGrp="1"/>
          </p:cNvSpPr>
          <p:nvPr>
            <p:ph type="dt" sz="half" idx="10"/>
          </p:nvPr>
        </p:nvSpPr>
        <p:spPr/>
        <p:txBody>
          <a:bodyPr/>
          <a:lstStyle/>
          <a:p>
            <a:fld id="{713ABDB3-D1D0-9744-A8C1-7E7102646AEC}" type="datetimeFigureOut">
              <a:rPr lang="en-US" smtClean="0"/>
              <a:t>3/28/2026</a:t>
            </a:fld>
            <a:endParaRPr lang="en-US"/>
          </a:p>
        </p:txBody>
      </p:sp>
      <p:sp>
        <p:nvSpPr>
          <p:cNvPr id="6" name="Footer Placeholder 5">
            <a:extLst>
              <a:ext uri="{FF2B5EF4-FFF2-40B4-BE49-F238E27FC236}">
                <a16:creationId xmlns:a16="http://schemas.microsoft.com/office/drawing/2014/main" id="{D3CD38A8-5468-B8DC-C2B9-949851C811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21585D-4232-772E-3BCF-35337584FC7E}"/>
              </a:ext>
            </a:extLst>
          </p:cNvPr>
          <p:cNvSpPr>
            <a:spLocks noGrp="1"/>
          </p:cNvSpPr>
          <p:nvPr>
            <p:ph type="sldNum" sz="quarter" idx="12"/>
          </p:nvPr>
        </p:nvSpPr>
        <p:spPr/>
        <p:txBody>
          <a:bodyPr/>
          <a:lstStyle/>
          <a:p>
            <a:fld id="{18E20A64-E73C-CE4A-B4CA-505F6B4EC5E2}" type="slidenum">
              <a:rPr lang="en-US" smtClean="0"/>
              <a:t>‹#›</a:t>
            </a:fld>
            <a:endParaRPr lang="en-US"/>
          </a:p>
        </p:txBody>
      </p:sp>
    </p:spTree>
    <p:extLst>
      <p:ext uri="{BB962C8B-B14F-4D97-AF65-F5344CB8AC3E}">
        <p14:creationId xmlns:p14="http://schemas.microsoft.com/office/powerpoint/2010/main" val="2573317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B26A6-EE90-FE7A-0D3B-DBE72F63899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09FD8AA-989B-960F-9D88-8157211949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6F9F63-6744-DF57-6738-0E634AECFB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064BBA-6C0F-6B73-ACE2-350BCEA8C8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B0AC2F-41E0-EAD7-0391-16C190C6A4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E0ED40-0C3B-372F-EAAE-F1848A6FDFFC}"/>
              </a:ext>
            </a:extLst>
          </p:cNvPr>
          <p:cNvSpPr>
            <a:spLocks noGrp="1"/>
          </p:cNvSpPr>
          <p:nvPr>
            <p:ph type="dt" sz="half" idx="10"/>
          </p:nvPr>
        </p:nvSpPr>
        <p:spPr/>
        <p:txBody>
          <a:bodyPr/>
          <a:lstStyle/>
          <a:p>
            <a:fld id="{713ABDB3-D1D0-9744-A8C1-7E7102646AEC}" type="datetimeFigureOut">
              <a:rPr lang="en-US" smtClean="0"/>
              <a:t>3/28/2026</a:t>
            </a:fld>
            <a:endParaRPr lang="en-US"/>
          </a:p>
        </p:txBody>
      </p:sp>
      <p:sp>
        <p:nvSpPr>
          <p:cNvPr id="8" name="Footer Placeholder 7">
            <a:extLst>
              <a:ext uri="{FF2B5EF4-FFF2-40B4-BE49-F238E27FC236}">
                <a16:creationId xmlns:a16="http://schemas.microsoft.com/office/drawing/2014/main" id="{30095FB1-B91A-CF1A-4056-242B56F7086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C4FBFC-39F9-1F88-A729-BE17F02626E6}"/>
              </a:ext>
            </a:extLst>
          </p:cNvPr>
          <p:cNvSpPr>
            <a:spLocks noGrp="1"/>
          </p:cNvSpPr>
          <p:nvPr>
            <p:ph type="sldNum" sz="quarter" idx="12"/>
          </p:nvPr>
        </p:nvSpPr>
        <p:spPr/>
        <p:txBody>
          <a:bodyPr/>
          <a:lstStyle/>
          <a:p>
            <a:fld id="{18E20A64-E73C-CE4A-B4CA-505F6B4EC5E2}" type="slidenum">
              <a:rPr lang="en-US" smtClean="0"/>
              <a:t>‹#›</a:t>
            </a:fld>
            <a:endParaRPr lang="en-US"/>
          </a:p>
        </p:txBody>
      </p:sp>
    </p:spTree>
    <p:extLst>
      <p:ext uri="{BB962C8B-B14F-4D97-AF65-F5344CB8AC3E}">
        <p14:creationId xmlns:p14="http://schemas.microsoft.com/office/powerpoint/2010/main" val="516124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0C962-371B-5375-4A69-5217A0B0D25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E7BA45E-E4BC-743B-696E-EDFAEE68614F}"/>
              </a:ext>
            </a:extLst>
          </p:cNvPr>
          <p:cNvSpPr>
            <a:spLocks noGrp="1"/>
          </p:cNvSpPr>
          <p:nvPr>
            <p:ph type="dt" sz="half" idx="10"/>
          </p:nvPr>
        </p:nvSpPr>
        <p:spPr/>
        <p:txBody>
          <a:bodyPr/>
          <a:lstStyle/>
          <a:p>
            <a:fld id="{713ABDB3-D1D0-9744-A8C1-7E7102646AEC}" type="datetimeFigureOut">
              <a:rPr lang="en-US" smtClean="0"/>
              <a:t>3/28/2026</a:t>
            </a:fld>
            <a:endParaRPr lang="en-US"/>
          </a:p>
        </p:txBody>
      </p:sp>
      <p:sp>
        <p:nvSpPr>
          <p:cNvPr id="4" name="Footer Placeholder 3">
            <a:extLst>
              <a:ext uri="{FF2B5EF4-FFF2-40B4-BE49-F238E27FC236}">
                <a16:creationId xmlns:a16="http://schemas.microsoft.com/office/drawing/2014/main" id="{A2C588C7-3FC3-9096-441F-543C59F9C7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0E58ED9-B98D-663A-09A0-DE0B19886B35}"/>
              </a:ext>
            </a:extLst>
          </p:cNvPr>
          <p:cNvSpPr>
            <a:spLocks noGrp="1"/>
          </p:cNvSpPr>
          <p:nvPr>
            <p:ph type="sldNum" sz="quarter" idx="12"/>
          </p:nvPr>
        </p:nvSpPr>
        <p:spPr/>
        <p:txBody>
          <a:bodyPr/>
          <a:lstStyle/>
          <a:p>
            <a:fld id="{18E20A64-E73C-CE4A-B4CA-505F6B4EC5E2}" type="slidenum">
              <a:rPr lang="en-US" smtClean="0"/>
              <a:t>‹#›</a:t>
            </a:fld>
            <a:endParaRPr lang="en-US"/>
          </a:p>
        </p:txBody>
      </p:sp>
    </p:spTree>
    <p:extLst>
      <p:ext uri="{BB962C8B-B14F-4D97-AF65-F5344CB8AC3E}">
        <p14:creationId xmlns:p14="http://schemas.microsoft.com/office/powerpoint/2010/main" val="3720901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D93852-C33E-B21E-6A79-79009C2326BD}"/>
              </a:ext>
            </a:extLst>
          </p:cNvPr>
          <p:cNvSpPr>
            <a:spLocks noGrp="1"/>
          </p:cNvSpPr>
          <p:nvPr>
            <p:ph type="dt" sz="half" idx="10"/>
          </p:nvPr>
        </p:nvSpPr>
        <p:spPr/>
        <p:txBody>
          <a:bodyPr/>
          <a:lstStyle/>
          <a:p>
            <a:fld id="{713ABDB3-D1D0-9744-A8C1-7E7102646AEC}" type="datetimeFigureOut">
              <a:rPr lang="en-US" smtClean="0"/>
              <a:t>3/28/2026</a:t>
            </a:fld>
            <a:endParaRPr lang="en-US"/>
          </a:p>
        </p:txBody>
      </p:sp>
      <p:sp>
        <p:nvSpPr>
          <p:cNvPr id="3" name="Footer Placeholder 2">
            <a:extLst>
              <a:ext uri="{FF2B5EF4-FFF2-40B4-BE49-F238E27FC236}">
                <a16:creationId xmlns:a16="http://schemas.microsoft.com/office/drawing/2014/main" id="{B8F72157-3BCC-2F12-AD1B-B0EDBB4F8F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A28F8F1-6910-D28A-FB13-930177B97545}"/>
              </a:ext>
            </a:extLst>
          </p:cNvPr>
          <p:cNvSpPr>
            <a:spLocks noGrp="1"/>
          </p:cNvSpPr>
          <p:nvPr>
            <p:ph type="sldNum" sz="quarter" idx="12"/>
          </p:nvPr>
        </p:nvSpPr>
        <p:spPr/>
        <p:txBody>
          <a:bodyPr/>
          <a:lstStyle/>
          <a:p>
            <a:fld id="{18E20A64-E73C-CE4A-B4CA-505F6B4EC5E2}" type="slidenum">
              <a:rPr lang="en-US" smtClean="0"/>
              <a:t>‹#›</a:t>
            </a:fld>
            <a:endParaRPr lang="en-US"/>
          </a:p>
        </p:txBody>
      </p:sp>
    </p:spTree>
    <p:extLst>
      <p:ext uri="{BB962C8B-B14F-4D97-AF65-F5344CB8AC3E}">
        <p14:creationId xmlns:p14="http://schemas.microsoft.com/office/powerpoint/2010/main" val="733810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948BB-38E5-044D-6D0E-801BCF0459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D1B03F-5310-64C9-BC3A-E867AD9C9A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643EC3-E0B6-754B-0E5E-6DDB5FF0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78DA1F-5426-617C-4A04-78C289E4C8DD}"/>
              </a:ext>
            </a:extLst>
          </p:cNvPr>
          <p:cNvSpPr>
            <a:spLocks noGrp="1"/>
          </p:cNvSpPr>
          <p:nvPr>
            <p:ph type="dt" sz="half" idx="10"/>
          </p:nvPr>
        </p:nvSpPr>
        <p:spPr/>
        <p:txBody>
          <a:bodyPr/>
          <a:lstStyle/>
          <a:p>
            <a:fld id="{713ABDB3-D1D0-9744-A8C1-7E7102646AEC}" type="datetimeFigureOut">
              <a:rPr lang="en-US" smtClean="0"/>
              <a:t>3/28/2026</a:t>
            </a:fld>
            <a:endParaRPr lang="en-US"/>
          </a:p>
        </p:txBody>
      </p:sp>
      <p:sp>
        <p:nvSpPr>
          <p:cNvPr id="6" name="Footer Placeholder 5">
            <a:extLst>
              <a:ext uri="{FF2B5EF4-FFF2-40B4-BE49-F238E27FC236}">
                <a16:creationId xmlns:a16="http://schemas.microsoft.com/office/drawing/2014/main" id="{AFC0366E-E9BE-FA68-639A-752A9BDE13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BDF9C13-1EA5-D5ED-2D3F-5B08F9CCD620}"/>
              </a:ext>
            </a:extLst>
          </p:cNvPr>
          <p:cNvSpPr>
            <a:spLocks noGrp="1"/>
          </p:cNvSpPr>
          <p:nvPr>
            <p:ph type="sldNum" sz="quarter" idx="12"/>
          </p:nvPr>
        </p:nvSpPr>
        <p:spPr/>
        <p:txBody>
          <a:bodyPr/>
          <a:lstStyle/>
          <a:p>
            <a:fld id="{18E20A64-E73C-CE4A-B4CA-505F6B4EC5E2}" type="slidenum">
              <a:rPr lang="en-US" smtClean="0"/>
              <a:t>‹#›</a:t>
            </a:fld>
            <a:endParaRPr lang="en-US"/>
          </a:p>
        </p:txBody>
      </p:sp>
    </p:spTree>
    <p:extLst>
      <p:ext uri="{BB962C8B-B14F-4D97-AF65-F5344CB8AC3E}">
        <p14:creationId xmlns:p14="http://schemas.microsoft.com/office/powerpoint/2010/main" val="3564263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2F1E3-5524-A8D0-6074-70694BA2A6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2A458E9-B4E8-AC7A-234E-09D50894F6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8B0154-D383-D219-187A-6D94D668A8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79FB29-06EE-7D91-ACCA-2C3C0C76264C}"/>
              </a:ext>
            </a:extLst>
          </p:cNvPr>
          <p:cNvSpPr>
            <a:spLocks noGrp="1"/>
          </p:cNvSpPr>
          <p:nvPr>
            <p:ph type="dt" sz="half" idx="10"/>
          </p:nvPr>
        </p:nvSpPr>
        <p:spPr/>
        <p:txBody>
          <a:bodyPr/>
          <a:lstStyle/>
          <a:p>
            <a:fld id="{713ABDB3-D1D0-9744-A8C1-7E7102646AEC}" type="datetimeFigureOut">
              <a:rPr lang="en-US" smtClean="0"/>
              <a:t>3/28/2026</a:t>
            </a:fld>
            <a:endParaRPr lang="en-US"/>
          </a:p>
        </p:txBody>
      </p:sp>
      <p:sp>
        <p:nvSpPr>
          <p:cNvPr id="6" name="Footer Placeholder 5">
            <a:extLst>
              <a:ext uri="{FF2B5EF4-FFF2-40B4-BE49-F238E27FC236}">
                <a16:creationId xmlns:a16="http://schemas.microsoft.com/office/drawing/2014/main" id="{6ED2F188-80E5-2C3D-5AAD-BD2EF0C6C67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D169BF-D5ED-2003-D2BB-91CAC187B77F}"/>
              </a:ext>
            </a:extLst>
          </p:cNvPr>
          <p:cNvSpPr>
            <a:spLocks noGrp="1"/>
          </p:cNvSpPr>
          <p:nvPr>
            <p:ph type="sldNum" sz="quarter" idx="12"/>
          </p:nvPr>
        </p:nvSpPr>
        <p:spPr/>
        <p:txBody>
          <a:bodyPr/>
          <a:lstStyle/>
          <a:p>
            <a:fld id="{18E20A64-E73C-CE4A-B4CA-505F6B4EC5E2}" type="slidenum">
              <a:rPr lang="en-US" smtClean="0"/>
              <a:t>‹#›</a:t>
            </a:fld>
            <a:endParaRPr lang="en-US"/>
          </a:p>
        </p:txBody>
      </p:sp>
    </p:spTree>
    <p:extLst>
      <p:ext uri="{BB962C8B-B14F-4D97-AF65-F5344CB8AC3E}">
        <p14:creationId xmlns:p14="http://schemas.microsoft.com/office/powerpoint/2010/main" val="2147459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16.xml"/><Relationship Id="rId4" Type="http://schemas.openxmlformats.org/officeDocument/2006/relationships/image" Target="../media/image4.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2898FA-18DA-8721-6930-4E05DF816B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2DBB14-1EDB-DA9B-5EDA-44376860A7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68FEF8-8249-4A81-932C-1943C71596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13ABDB3-D1D0-9744-A8C1-7E7102646AEC}" type="datetimeFigureOut">
              <a:rPr lang="en-US" smtClean="0"/>
              <a:t>3/28/2026</a:t>
            </a:fld>
            <a:endParaRPr lang="en-US"/>
          </a:p>
        </p:txBody>
      </p:sp>
      <p:sp>
        <p:nvSpPr>
          <p:cNvPr id="5" name="Footer Placeholder 4">
            <a:extLst>
              <a:ext uri="{FF2B5EF4-FFF2-40B4-BE49-F238E27FC236}">
                <a16:creationId xmlns:a16="http://schemas.microsoft.com/office/drawing/2014/main" id="{7C58087B-4F9B-C9FF-D568-9BD2110F3F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253C16A-4247-821B-D5CF-AD33415578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8E20A64-E73C-CE4A-B4CA-505F6B4EC5E2}" type="slidenum">
              <a:rPr lang="en-US" smtClean="0"/>
              <a:t>‹#›</a:t>
            </a:fld>
            <a:endParaRPr lang="en-US"/>
          </a:p>
        </p:txBody>
      </p:sp>
      <p:pic>
        <p:nvPicPr>
          <p:cNvPr id="8" name="Picture 7" descr="A purple and yellow background&#10;&#10;AI-generated content may be incorrect.">
            <a:extLst>
              <a:ext uri="{FF2B5EF4-FFF2-40B4-BE49-F238E27FC236}">
                <a16:creationId xmlns:a16="http://schemas.microsoft.com/office/drawing/2014/main" id="{1EAAED76-8A36-ECD4-A19A-70C8CFE66150}"/>
              </a:ext>
            </a:extLst>
          </p:cNvPr>
          <p:cNvPicPr>
            <a:picLocks noChangeAspect="1"/>
          </p:cNvPicPr>
          <p:nvPr userDrawn="1"/>
        </p:nvPicPr>
        <p:blipFill>
          <a:blip r:embed="rId17"/>
          <a:stretch>
            <a:fillRect/>
          </a:stretch>
        </p:blipFill>
        <p:spPr>
          <a:xfrm>
            <a:off x="0" y="0"/>
            <a:ext cx="12192000" cy="6858000"/>
          </a:xfrm>
          <a:prstGeom prst="rect">
            <a:avLst/>
          </a:prstGeom>
        </p:spPr>
      </p:pic>
    </p:spTree>
    <p:extLst>
      <p:ext uri="{BB962C8B-B14F-4D97-AF65-F5344CB8AC3E}">
        <p14:creationId xmlns:p14="http://schemas.microsoft.com/office/powerpoint/2010/main" val="2989427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1" r:id="rId12"/>
    <p:sldLayoutId id="2147483686" r:id="rId13"/>
    <p:sldLayoutId id="2147483687" r:id="rId14"/>
    <p:sldLayoutId id="214748368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descr="A purple and yellow background with a purple rectangle&#10;&#10;AI-generated content may be incorrect.">
            <a:extLst>
              <a:ext uri="{FF2B5EF4-FFF2-40B4-BE49-F238E27FC236}">
                <a16:creationId xmlns:a16="http://schemas.microsoft.com/office/drawing/2014/main" id="{3595878D-25B1-3FC5-3258-A9CBFD3701FA}"/>
              </a:ext>
            </a:extLst>
          </p:cNvPr>
          <p:cNvPicPr>
            <a:picLocks noChangeAspect="1"/>
          </p:cNvPicPr>
          <p:nvPr userDrawn="1"/>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07095198"/>
      </p:ext>
    </p:extLst>
  </p:cSld>
  <p:clrMap bg1="lt1" tx1="dk1" bg2="lt2" tx2="dk2" accent1="accent1" accent2="accent2" accent3="accent3" accent4="accent4" accent5="accent5" accent6="accent6" hlink="hlink" folHlink="folHlink"/>
  <p:sldLayoutIdLst>
    <p:sldLayoutId id="214748367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tif"/><Relationship Id="rId2" Type="http://schemas.openxmlformats.org/officeDocument/2006/relationships/image" Target="../media/image18.png"/><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hyperlink" Target="http://www.gofreshsoutheast.org/" TargetMode="External"/><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26.png"/><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11.png"/><Relationship Id="rId3" Type="http://schemas.openxmlformats.org/officeDocument/2006/relationships/image" Target="../media/image13.png"/><Relationship Id="rId7" Type="http://schemas.openxmlformats.org/officeDocument/2006/relationships/image" Target="../media/image9.png"/><Relationship Id="rId12"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6.png"/><Relationship Id="rId5" Type="http://schemas.openxmlformats.org/officeDocument/2006/relationships/image" Target="../media/image8.png"/><Relationship Id="rId10" Type="http://schemas.openxmlformats.org/officeDocument/2006/relationships/image" Target="../media/image10.png"/><Relationship Id="rId4" Type="http://schemas.openxmlformats.org/officeDocument/2006/relationships/image" Target="../media/image29.jpeg"/><Relationship Id="rId9" Type="http://schemas.openxmlformats.org/officeDocument/2006/relationships/image" Target="../media/image1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t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9F71-D457-77B4-BD88-E736FB117CBD}"/>
              </a:ext>
            </a:extLst>
          </p:cNvPr>
          <p:cNvSpPr txBox="1">
            <a:spLocks/>
          </p:cNvSpPr>
          <p:nvPr/>
        </p:nvSpPr>
        <p:spPr>
          <a:xfrm>
            <a:off x="595758" y="2608056"/>
            <a:ext cx="6866488" cy="1641888"/>
          </a:xfrm>
          <a:prstGeom prst="rect">
            <a:avLst/>
          </a:prstGeom>
        </p:spPr>
        <p:txBody>
          <a:bodyPr anchor="t">
            <a:normAutofit/>
          </a:bodyPr>
          <a:lstStyle>
            <a:lvl1pPr algn="r" defTabSz="914400" rtl="0" eaLnBrk="1" latinLnBrk="0" hangingPunct="1">
              <a:lnSpc>
                <a:spcPct val="90000"/>
              </a:lnSpc>
              <a:spcBef>
                <a:spcPct val="0"/>
              </a:spcBef>
              <a:buNone/>
              <a:defRPr sz="5400" b="1" i="0" kern="1200">
                <a:solidFill>
                  <a:schemeClr val="bg1"/>
                </a:solidFill>
                <a:latin typeface="Arial" panose="020B0604020202020204" pitchFamily="34" charset="0"/>
                <a:ea typeface="+mj-ea"/>
                <a:cs typeface="Arial" panose="020B0604020202020204" pitchFamily="34" charset="0"/>
              </a:defRPr>
            </a:lvl1pPr>
          </a:lstStyle>
          <a:p>
            <a:pPr algn="l"/>
            <a:r>
              <a:rPr lang="en-US" sz="2800" dirty="0"/>
              <a:t>Groceries for Black Residents of Boston to Stop Hypertension among Adults with Treated Hypertension (</a:t>
            </a:r>
            <a:r>
              <a:rPr lang="en-US" sz="2800" dirty="0" err="1"/>
              <a:t>GoFreshRx</a:t>
            </a:r>
            <a:r>
              <a:rPr lang="en-US" sz="2800" dirty="0"/>
              <a:t>)</a:t>
            </a:r>
            <a:endParaRPr lang="en-US" sz="4800" dirty="0"/>
          </a:p>
        </p:txBody>
      </p:sp>
      <p:sp>
        <p:nvSpPr>
          <p:cNvPr id="3" name="Text Placeholder 8">
            <a:extLst>
              <a:ext uri="{FF2B5EF4-FFF2-40B4-BE49-F238E27FC236}">
                <a16:creationId xmlns:a16="http://schemas.microsoft.com/office/drawing/2014/main" id="{6D7CFFCF-4BDF-781D-0D5A-4292388F6F16}"/>
              </a:ext>
            </a:extLst>
          </p:cNvPr>
          <p:cNvSpPr txBox="1">
            <a:spLocks/>
          </p:cNvSpPr>
          <p:nvPr/>
        </p:nvSpPr>
        <p:spPr>
          <a:xfrm>
            <a:off x="595758" y="4249943"/>
            <a:ext cx="7095960" cy="2007421"/>
          </a:xfrm>
          <a:prstGeom prst="rect">
            <a:avLst/>
          </a:prstGeom>
        </p:spPr>
        <p:txBody>
          <a:bodyPr/>
          <a:lstStyle>
            <a:lvl1pPr marL="228600" indent="-228600" algn="r" defTabSz="914400" rtl="0" eaLnBrk="1" latinLnBrk="0" hangingPunct="1">
              <a:lnSpc>
                <a:spcPct val="90000"/>
              </a:lnSpc>
              <a:spcBef>
                <a:spcPts val="1000"/>
              </a:spcBef>
              <a:buFont typeface="Arial" panose="020B0604020202020204" pitchFamily="34" charset="0"/>
              <a:buNone/>
              <a:defRPr sz="2800" b="1" i="0" kern="1200">
                <a:solidFill>
                  <a:schemeClr val="bg1"/>
                </a:solidFill>
                <a:latin typeface="Arial" panose="020B0604020202020204" pitchFamily="34" charset="0"/>
                <a:ea typeface="+mn-ea"/>
                <a:cs typeface="Arial" panose="020B0604020202020204" pitchFamily="34" charset="0"/>
              </a:defRPr>
            </a:lvl1pPr>
            <a:lvl2pPr marL="685800" indent="-228600" algn="r" defTabSz="914400" rtl="0" eaLnBrk="1" latinLnBrk="0" hangingPunct="1">
              <a:lnSpc>
                <a:spcPct val="90000"/>
              </a:lnSpc>
              <a:spcBef>
                <a:spcPts val="500"/>
              </a:spcBef>
              <a:buFont typeface="Arial" panose="020B0604020202020204" pitchFamily="34" charset="0"/>
              <a:buNone/>
              <a:defRPr sz="2000" b="0" i="0" kern="1200">
                <a:solidFill>
                  <a:schemeClr val="bg1"/>
                </a:solidFill>
                <a:latin typeface="Arial" panose="020B0604020202020204" pitchFamily="34" charset="0"/>
                <a:ea typeface="+mn-ea"/>
                <a:cs typeface="Arial" panose="020B0604020202020204" pitchFamily="34" charset="0"/>
              </a:defRPr>
            </a:lvl2pPr>
            <a:lvl3pPr marL="1143000" indent="-228600" algn="r" defTabSz="914400" rtl="0" eaLnBrk="1" latinLnBrk="0" hangingPunct="1">
              <a:lnSpc>
                <a:spcPct val="90000"/>
              </a:lnSpc>
              <a:spcBef>
                <a:spcPts val="500"/>
              </a:spcBef>
              <a:buFont typeface="Arial" panose="020B0604020202020204" pitchFamily="34" charset="0"/>
              <a:buNone/>
              <a:defRPr sz="2000" b="1" i="0" kern="1200">
                <a:solidFill>
                  <a:schemeClr val="bg1"/>
                </a:solidFill>
                <a:latin typeface="Arial" panose="020B0604020202020204" pitchFamily="34" charset="0"/>
                <a:ea typeface="+mn-ea"/>
                <a:cs typeface="Arial" panose="020B0604020202020204" pitchFamily="34" charset="0"/>
              </a:defRPr>
            </a:lvl3pPr>
            <a:lvl4pPr marL="1600200" indent="-228600" algn="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rial" panose="020B0604020202020204" pitchFamily="34" charset="0"/>
                <a:ea typeface="+mn-ea"/>
                <a:cs typeface="Arial" panose="020B0604020202020204" pitchFamily="34" charset="0"/>
              </a:defRPr>
            </a:lvl4pPr>
            <a:lvl5pPr marL="2057400" indent="-228600" algn="r" defTabSz="914400" rtl="0" eaLnBrk="1" latinLnBrk="0" hangingPunct="1">
              <a:lnSpc>
                <a:spcPct val="90000"/>
              </a:lnSpc>
              <a:spcBef>
                <a:spcPts val="500"/>
              </a:spcBef>
              <a:buFont typeface="Arial" panose="020B0604020202020204" pitchFamily="34" charset="0"/>
              <a:buNone/>
              <a:defRPr sz="1800" b="1" i="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dirty="0"/>
              <a:t>Stephen P Juraschek, MD PhD</a:t>
            </a:r>
          </a:p>
          <a:p>
            <a:pPr algn="l"/>
            <a:r>
              <a:rPr lang="en-US" sz="2000" b="0" dirty="0"/>
              <a:t>Associate Professor of Medicine &amp; Nutrition</a:t>
            </a:r>
          </a:p>
          <a:p>
            <a:pPr algn="l"/>
            <a:r>
              <a:rPr lang="en-US" sz="2000" b="0" dirty="0"/>
              <a:t>Beth Israel Deaconess Medical Center, Harvard Medical School, Harvard T. H. Chan School of Public Health</a:t>
            </a:r>
          </a:p>
          <a:p>
            <a:pPr algn="l"/>
            <a:r>
              <a:rPr lang="en-US" sz="2000" b="0" dirty="0"/>
              <a:t>       @spjuraschek</a:t>
            </a:r>
          </a:p>
        </p:txBody>
      </p:sp>
      <p:pic>
        <p:nvPicPr>
          <p:cNvPr id="5" name="Picture 4">
            <a:extLst>
              <a:ext uri="{FF2B5EF4-FFF2-40B4-BE49-F238E27FC236}">
                <a16:creationId xmlns:a16="http://schemas.microsoft.com/office/drawing/2014/main" id="{C9EE02FF-88AB-43C1-9761-B9EC0182CED5}"/>
              </a:ext>
            </a:extLst>
          </p:cNvPr>
          <p:cNvPicPr>
            <a:picLocks noChangeAspect="1"/>
          </p:cNvPicPr>
          <p:nvPr/>
        </p:nvPicPr>
        <p:blipFill>
          <a:blip r:embed="rId2"/>
          <a:stretch>
            <a:fillRect/>
          </a:stretch>
        </p:blipFill>
        <p:spPr>
          <a:xfrm>
            <a:off x="640716" y="5803437"/>
            <a:ext cx="438211" cy="419159"/>
          </a:xfrm>
          <a:prstGeom prst="rect">
            <a:avLst/>
          </a:prstGeom>
        </p:spPr>
      </p:pic>
    </p:spTree>
    <p:extLst>
      <p:ext uri="{BB962C8B-B14F-4D97-AF65-F5344CB8AC3E}">
        <p14:creationId xmlns:p14="http://schemas.microsoft.com/office/powerpoint/2010/main" val="974146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Headline">
            <a:extLst>
              <a:ext uri="{FF2B5EF4-FFF2-40B4-BE49-F238E27FC236}">
                <a16:creationId xmlns:a16="http://schemas.microsoft.com/office/drawing/2014/main" id="{9A306DA3-ABFB-9D95-813A-D3B5FDE9663E}"/>
              </a:ext>
            </a:extLst>
          </p:cNvPr>
          <p:cNvSpPr>
            <a:spLocks noGrp="1"/>
          </p:cNvSpPr>
          <p:nvPr>
            <p:ph type="title"/>
          </p:nvPr>
        </p:nvSpPr>
        <p:spPr>
          <a:xfrm>
            <a:off x="583987" y="486256"/>
            <a:ext cx="9104960" cy="621243"/>
          </a:xfrm>
        </p:spPr>
        <p:txBody>
          <a:bodyPr>
            <a:noAutofit/>
          </a:bodyPr>
          <a:lstStyle/>
          <a:p>
            <a:r>
              <a:rPr lang="en-US" dirty="0">
                <a:solidFill>
                  <a:srgbClr val="002060"/>
                </a:solidFill>
                <a:latin typeface="Arial" panose="020B0604020202020204" pitchFamily="34" charset="0"/>
                <a:cs typeface="Arial" panose="020B0604020202020204" pitchFamily="34" charset="0"/>
              </a:rPr>
              <a:t>Outcomes</a:t>
            </a:r>
          </a:p>
        </p:txBody>
      </p:sp>
      <p:sp>
        <p:nvSpPr>
          <p:cNvPr id="20" name="Body Copy">
            <a:extLst>
              <a:ext uri="{FF2B5EF4-FFF2-40B4-BE49-F238E27FC236}">
                <a16:creationId xmlns:a16="http://schemas.microsoft.com/office/drawing/2014/main" id="{A06614F0-13E5-E010-193E-56C97257CF1C}"/>
              </a:ext>
            </a:extLst>
          </p:cNvPr>
          <p:cNvSpPr>
            <a:spLocks noGrp="1"/>
          </p:cNvSpPr>
          <p:nvPr>
            <p:ph idx="1"/>
          </p:nvPr>
        </p:nvSpPr>
        <p:spPr>
          <a:xfrm>
            <a:off x="583987" y="1314451"/>
            <a:ext cx="10931738" cy="4900914"/>
          </a:xfrm>
        </p:spPr>
        <p:txBody>
          <a:bodyPr>
            <a:normAutofit fontScale="25000" lnSpcReduction="20000"/>
          </a:bodyPr>
          <a:lstStyle/>
          <a:p>
            <a:r>
              <a:rPr lang="en-US" sz="11200" b="1" dirty="0">
                <a:solidFill>
                  <a:srgbClr val="002060"/>
                </a:solidFill>
              </a:rPr>
              <a:t>Primary Outcome: </a:t>
            </a:r>
            <a:r>
              <a:rPr lang="en-US" sz="11200" dirty="0">
                <a:solidFill>
                  <a:srgbClr val="002060"/>
                </a:solidFill>
              </a:rPr>
              <a:t>Office measured systolic blood pressure</a:t>
            </a:r>
          </a:p>
          <a:p>
            <a:endParaRPr lang="en-US" sz="4000" b="1" dirty="0">
              <a:solidFill>
                <a:srgbClr val="002060"/>
              </a:solidFill>
            </a:endParaRPr>
          </a:p>
          <a:p>
            <a:r>
              <a:rPr lang="en-US" sz="11200" b="1" dirty="0">
                <a:solidFill>
                  <a:srgbClr val="002060"/>
                </a:solidFill>
              </a:rPr>
              <a:t>Secondary outcomes:</a:t>
            </a:r>
          </a:p>
          <a:p>
            <a:pPr marL="761992" lvl="1" indent="-304792">
              <a:buAutoNum type="arabicPeriod"/>
            </a:pPr>
            <a:r>
              <a:rPr lang="en-US" sz="10800" dirty="0">
                <a:solidFill>
                  <a:srgbClr val="002060"/>
                </a:solidFill>
              </a:rPr>
              <a:t>Diastolic blood pressure</a:t>
            </a:r>
          </a:p>
          <a:p>
            <a:pPr marL="761992" lvl="1" indent="-304792">
              <a:buAutoNum type="arabicPeriod"/>
            </a:pPr>
            <a:r>
              <a:rPr lang="en-US" sz="10800" dirty="0">
                <a:solidFill>
                  <a:srgbClr val="002060"/>
                </a:solidFill>
              </a:rPr>
              <a:t>Body mass index (BMI)</a:t>
            </a:r>
          </a:p>
          <a:p>
            <a:pPr marL="761992" lvl="1" indent="-304792">
              <a:buAutoNum type="arabicPeriod"/>
            </a:pPr>
            <a:r>
              <a:rPr lang="en-US" sz="10800" dirty="0">
                <a:solidFill>
                  <a:srgbClr val="002060"/>
                </a:solidFill>
              </a:rPr>
              <a:t>Hemoglobin A1c </a:t>
            </a:r>
          </a:p>
          <a:p>
            <a:pPr marL="761992" lvl="1" indent="-304792">
              <a:buAutoNum type="arabicPeriod"/>
            </a:pPr>
            <a:r>
              <a:rPr lang="en-US" sz="10800" dirty="0">
                <a:solidFill>
                  <a:srgbClr val="002060"/>
                </a:solidFill>
              </a:rPr>
              <a:t>LDL-cholesterol </a:t>
            </a:r>
          </a:p>
          <a:p>
            <a:pPr marL="304792" indent="-304792">
              <a:buAutoNum type="arabicPeriod"/>
            </a:pPr>
            <a:endParaRPr lang="en-US" sz="4000" dirty="0">
              <a:solidFill>
                <a:srgbClr val="002060"/>
              </a:solidFill>
            </a:endParaRPr>
          </a:p>
          <a:p>
            <a:r>
              <a:rPr lang="en-US" sz="11200" b="1" dirty="0">
                <a:solidFill>
                  <a:srgbClr val="002060"/>
                </a:solidFill>
              </a:rPr>
              <a:t>Diet adherence </a:t>
            </a:r>
            <a:r>
              <a:rPr lang="en-US" sz="11200" dirty="0">
                <a:solidFill>
                  <a:srgbClr val="002060"/>
                </a:solidFill>
              </a:rPr>
              <a:t>was measured by 24-hour urine collection and 24-hour diet recall</a:t>
            </a:r>
          </a:p>
          <a:p>
            <a:endParaRPr lang="en-US" sz="4000" i="1" dirty="0">
              <a:solidFill>
                <a:srgbClr val="002060"/>
              </a:solidFill>
            </a:endParaRPr>
          </a:p>
          <a:p>
            <a:r>
              <a:rPr lang="en-US" sz="11200" i="1" dirty="0">
                <a:solidFill>
                  <a:srgbClr val="002060"/>
                </a:solidFill>
              </a:rPr>
              <a:t>Measures performed at baseline, 3 months (post-intervention), and 6  months (3 months after the intervention ended)</a:t>
            </a:r>
          </a:p>
          <a:p>
            <a:endParaRPr lang="en-US" dirty="0"/>
          </a:p>
        </p:txBody>
      </p:sp>
    </p:spTree>
    <p:extLst>
      <p:ext uri="{BB962C8B-B14F-4D97-AF65-F5344CB8AC3E}">
        <p14:creationId xmlns:p14="http://schemas.microsoft.com/office/powerpoint/2010/main" val="2430666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2F76EC7-CF49-4CE4-BF79-38770A053156}"/>
              </a:ext>
            </a:extLst>
          </p:cNvPr>
          <p:cNvSpPr>
            <a:spLocks noGrp="1"/>
          </p:cNvSpPr>
          <p:nvPr>
            <p:ph type="title"/>
          </p:nvPr>
        </p:nvSpPr>
        <p:spPr/>
        <p:txBody>
          <a:bodyPr>
            <a:normAutofit/>
          </a:bodyPr>
          <a:lstStyle/>
          <a:p>
            <a:r>
              <a:rPr lang="en-US" b="1" dirty="0">
                <a:solidFill>
                  <a:srgbClr val="002060"/>
                </a:solidFill>
                <a:latin typeface="Arial" panose="020B0604020202020204" pitchFamily="34" charset="0"/>
                <a:cs typeface="Arial" panose="020B0604020202020204" pitchFamily="34" charset="0"/>
              </a:rPr>
              <a:t>CONSORT</a:t>
            </a:r>
          </a:p>
        </p:txBody>
      </p:sp>
      <p:sp>
        <p:nvSpPr>
          <p:cNvPr id="5" name="TextBox 4">
            <a:extLst>
              <a:ext uri="{FF2B5EF4-FFF2-40B4-BE49-F238E27FC236}">
                <a16:creationId xmlns:a16="http://schemas.microsoft.com/office/drawing/2014/main" id="{C181B258-6085-4439-BCB9-5A0178830C44}"/>
              </a:ext>
            </a:extLst>
          </p:cNvPr>
          <p:cNvSpPr txBox="1"/>
          <p:nvPr/>
        </p:nvSpPr>
        <p:spPr>
          <a:xfrm>
            <a:off x="4527176" y="188549"/>
            <a:ext cx="3110753" cy="923330"/>
          </a:xfrm>
          <a:prstGeom prst="rect">
            <a:avLst/>
          </a:prstGeom>
          <a:solidFill>
            <a:srgbClr val="92D050"/>
          </a:solidFill>
          <a:ln w="25400">
            <a:solidFill>
              <a:schemeClr val="tx1"/>
            </a:solidFill>
          </a:ln>
        </p:spPr>
        <p:txBody>
          <a:bodyPr wrap="square" rtlCol="0">
            <a:spAutoFit/>
          </a:bodyPr>
          <a:lstStyle/>
          <a:p>
            <a:pPr algn="ctr"/>
            <a:r>
              <a:rPr lang="en-US" dirty="0"/>
              <a:t>Community-dwelling adults assessed for eligibility</a:t>
            </a:r>
          </a:p>
          <a:p>
            <a:pPr algn="ctr"/>
            <a:r>
              <a:rPr lang="en-US" b="1" dirty="0"/>
              <a:t>N = 5,676</a:t>
            </a:r>
          </a:p>
        </p:txBody>
      </p:sp>
      <p:cxnSp>
        <p:nvCxnSpPr>
          <p:cNvPr id="9" name="Straight Arrow Connector 8">
            <a:extLst>
              <a:ext uri="{FF2B5EF4-FFF2-40B4-BE49-F238E27FC236}">
                <a16:creationId xmlns:a16="http://schemas.microsoft.com/office/drawing/2014/main" id="{5617E593-AB21-417E-B316-01E51BCE523B}"/>
              </a:ext>
            </a:extLst>
          </p:cNvPr>
          <p:cNvCxnSpPr>
            <a:cxnSpLocks/>
            <a:stCxn id="5" idx="2"/>
            <a:endCxn id="10" idx="0"/>
          </p:cNvCxnSpPr>
          <p:nvPr/>
        </p:nvCxnSpPr>
        <p:spPr>
          <a:xfrm>
            <a:off x="6082553" y="1111879"/>
            <a:ext cx="3922" cy="983621"/>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CE5DDFC-76CD-49CB-883C-257CB7F7F87F}"/>
              </a:ext>
            </a:extLst>
          </p:cNvPr>
          <p:cNvSpPr txBox="1"/>
          <p:nvPr/>
        </p:nvSpPr>
        <p:spPr>
          <a:xfrm>
            <a:off x="5029200" y="2095500"/>
            <a:ext cx="2114550" cy="908864"/>
          </a:xfrm>
          <a:prstGeom prst="ellipse">
            <a:avLst/>
          </a:prstGeom>
          <a:solidFill>
            <a:srgbClr val="92D050"/>
          </a:solidFill>
          <a:ln w="25400">
            <a:solidFill>
              <a:schemeClr val="tx1"/>
            </a:solidFill>
          </a:ln>
        </p:spPr>
        <p:txBody>
          <a:bodyPr wrap="square" rtlCol="0">
            <a:spAutoFit/>
          </a:bodyPr>
          <a:lstStyle/>
          <a:p>
            <a:pPr algn="ctr"/>
            <a:r>
              <a:rPr lang="en-US" dirty="0"/>
              <a:t>Randomized</a:t>
            </a:r>
          </a:p>
          <a:p>
            <a:pPr algn="ctr"/>
            <a:r>
              <a:rPr lang="en-US" b="1" dirty="0"/>
              <a:t>N = 176</a:t>
            </a:r>
          </a:p>
        </p:txBody>
      </p:sp>
      <p:sp>
        <p:nvSpPr>
          <p:cNvPr id="17" name="TextBox 16">
            <a:extLst>
              <a:ext uri="{FF2B5EF4-FFF2-40B4-BE49-F238E27FC236}">
                <a16:creationId xmlns:a16="http://schemas.microsoft.com/office/drawing/2014/main" id="{247A5A6C-4B46-4D2A-B34C-AB7BA32BAC17}"/>
              </a:ext>
            </a:extLst>
          </p:cNvPr>
          <p:cNvSpPr txBox="1"/>
          <p:nvPr/>
        </p:nvSpPr>
        <p:spPr>
          <a:xfrm>
            <a:off x="3781425" y="3257551"/>
            <a:ext cx="2114550" cy="646331"/>
          </a:xfrm>
          <a:prstGeom prst="rect">
            <a:avLst/>
          </a:prstGeom>
          <a:solidFill>
            <a:schemeClr val="accent1">
              <a:lumMod val="20000"/>
              <a:lumOff val="80000"/>
            </a:schemeClr>
          </a:solidFill>
          <a:ln w="25400">
            <a:solidFill>
              <a:schemeClr val="accent1">
                <a:shade val="50000"/>
              </a:schemeClr>
            </a:solidFill>
          </a:ln>
        </p:spPr>
        <p:txBody>
          <a:bodyPr wrap="square" rtlCol="0">
            <a:spAutoFit/>
          </a:bodyPr>
          <a:lstStyle/>
          <a:p>
            <a:pPr algn="ctr"/>
            <a:r>
              <a:rPr lang="en-US" dirty="0"/>
              <a:t>DASH Groceries</a:t>
            </a:r>
          </a:p>
          <a:p>
            <a:pPr algn="ctr"/>
            <a:r>
              <a:rPr lang="en-US" b="1" dirty="0"/>
              <a:t>N = 89</a:t>
            </a:r>
          </a:p>
        </p:txBody>
      </p:sp>
      <p:sp>
        <p:nvSpPr>
          <p:cNvPr id="18" name="TextBox 17">
            <a:extLst>
              <a:ext uri="{FF2B5EF4-FFF2-40B4-BE49-F238E27FC236}">
                <a16:creationId xmlns:a16="http://schemas.microsoft.com/office/drawing/2014/main" id="{559E606F-A1CF-47D7-8108-B74BCB66E02D}"/>
              </a:ext>
            </a:extLst>
          </p:cNvPr>
          <p:cNvSpPr txBox="1"/>
          <p:nvPr/>
        </p:nvSpPr>
        <p:spPr>
          <a:xfrm>
            <a:off x="6266717" y="3257550"/>
            <a:ext cx="2114550" cy="646331"/>
          </a:xfrm>
          <a:prstGeom prst="rect">
            <a:avLst/>
          </a:prstGeom>
          <a:solidFill>
            <a:srgbClr val="FF5050"/>
          </a:solidFill>
          <a:ln w="25400">
            <a:solidFill>
              <a:schemeClr val="accent1">
                <a:shade val="50000"/>
              </a:schemeClr>
            </a:solidFill>
          </a:ln>
        </p:spPr>
        <p:txBody>
          <a:bodyPr wrap="square" rtlCol="0">
            <a:spAutoFit/>
          </a:bodyPr>
          <a:lstStyle/>
          <a:p>
            <a:pPr algn="ctr"/>
            <a:r>
              <a:rPr lang="en-US" dirty="0"/>
              <a:t>Self-Directed</a:t>
            </a:r>
          </a:p>
          <a:p>
            <a:pPr algn="ctr"/>
            <a:r>
              <a:rPr lang="en-US" b="1" dirty="0"/>
              <a:t>N = 87</a:t>
            </a:r>
          </a:p>
        </p:txBody>
      </p:sp>
      <p:sp>
        <p:nvSpPr>
          <p:cNvPr id="19" name="TextBox 18">
            <a:extLst>
              <a:ext uri="{FF2B5EF4-FFF2-40B4-BE49-F238E27FC236}">
                <a16:creationId xmlns:a16="http://schemas.microsoft.com/office/drawing/2014/main" id="{9933DF55-1CA1-49D8-9B7C-F1766868BD78}"/>
              </a:ext>
            </a:extLst>
          </p:cNvPr>
          <p:cNvSpPr txBox="1"/>
          <p:nvPr/>
        </p:nvSpPr>
        <p:spPr>
          <a:xfrm>
            <a:off x="3781425" y="4298917"/>
            <a:ext cx="2114550" cy="646331"/>
          </a:xfrm>
          <a:prstGeom prst="rect">
            <a:avLst/>
          </a:prstGeom>
          <a:solidFill>
            <a:schemeClr val="accent1">
              <a:lumMod val="20000"/>
              <a:lumOff val="80000"/>
            </a:schemeClr>
          </a:solidFill>
          <a:ln w="25400">
            <a:solidFill>
              <a:schemeClr val="accent1">
                <a:shade val="50000"/>
              </a:schemeClr>
            </a:solidFill>
          </a:ln>
        </p:spPr>
        <p:txBody>
          <a:bodyPr wrap="square" rtlCol="0">
            <a:spAutoFit/>
          </a:bodyPr>
          <a:lstStyle/>
          <a:p>
            <a:pPr algn="ctr"/>
            <a:r>
              <a:rPr lang="en-US" dirty="0"/>
              <a:t>3-Month Analysis</a:t>
            </a:r>
          </a:p>
          <a:p>
            <a:pPr algn="ctr"/>
            <a:r>
              <a:rPr lang="en-US" b="1" dirty="0"/>
              <a:t>N = 88</a:t>
            </a:r>
          </a:p>
        </p:txBody>
      </p:sp>
      <p:sp>
        <p:nvSpPr>
          <p:cNvPr id="20" name="TextBox 19">
            <a:extLst>
              <a:ext uri="{FF2B5EF4-FFF2-40B4-BE49-F238E27FC236}">
                <a16:creationId xmlns:a16="http://schemas.microsoft.com/office/drawing/2014/main" id="{6771B698-E8F0-4C00-83A9-360D0AFA439B}"/>
              </a:ext>
            </a:extLst>
          </p:cNvPr>
          <p:cNvSpPr txBox="1"/>
          <p:nvPr/>
        </p:nvSpPr>
        <p:spPr>
          <a:xfrm>
            <a:off x="6266717" y="4298916"/>
            <a:ext cx="2114550" cy="646331"/>
          </a:xfrm>
          <a:prstGeom prst="rect">
            <a:avLst/>
          </a:prstGeom>
          <a:solidFill>
            <a:srgbClr val="FF5050"/>
          </a:solidFill>
          <a:ln w="25400">
            <a:solidFill>
              <a:schemeClr val="accent1">
                <a:shade val="50000"/>
              </a:schemeClr>
            </a:solidFill>
          </a:ln>
        </p:spPr>
        <p:txBody>
          <a:bodyPr wrap="square" rtlCol="0">
            <a:spAutoFit/>
          </a:bodyPr>
          <a:lstStyle/>
          <a:p>
            <a:pPr algn="ctr"/>
            <a:r>
              <a:rPr lang="en-US" dirty="0"/>
              <a:t>3-Month Analysis</a:t>
            </a:r>
          </a:p>
          <a:p>
            <a:pPr algn="ctr"/>
            <a:r>
              <a:rPr lang="en-US" b="1" dirty="0"/>
              <a:t>N = 85</a:t>
            </a:r>
          </a:p>
        </p:txBody>
      </p:sp>
      <p:sp>
        <p:nvSpPr>
          <p:cNvPr id="21" name="TextBox 20">
            <a:extLst>
              <a:ext uri="{FF2B5EF4-FFF2-40B4-BE49-F238E27FC236}">
                <a16:creationId xmlns:a16="http://schemas.microsoft.com/office/drawing/2014/main" id="{949F55AF-E29E-42AD-9855-68E798366617}"/>
              </a:ext>
            </a:extLst>
          </p:cNvPr>
          <p:cNvSpPr txBox="1"/>
          <p:nvPr/>
        </p:nvSpPr>
        <p:spPr>
          <a:xfrm>
            <a:off x="3781425" y="5340283"/>
            <a:ext cx="2114550" cy="646331"/>
          </a:xfrm>
          <a:prstGeom prst="rect">
            <a:avLst/>
          </a:prstGeom>
          <a:solidFill>
            <a:schemeClr val="accent1">
              <a:lumMod val="20000"/>
              <a:lumOff val="80000"/>
            </a:schemeClr>
          </a:solidFill>
          <a:ln w="25400">
            <a:solidFill>
              <a:schemeClr val="accent1">
                <a:shade val="50000"/>
              </a:schemeClr>
            </a:solidFill>
          </a:ln>
        </p:spPr>
        <p:txBody>
          <a:bodyPr wrap="square" rtlCol="0">
            <a:spAutoFit/>
          </a:bodyPr>
          <a:lstStyle/>
          <a:p>
            <a:pPr algn="ctr"/>
            <a:r>
              <a:rPr lang="en-US" dirty="0"/>
              <a:t>6-Month Analysis</a:t>
            </a:r>
          </a:p>
          <a:p>
            <a:pPr algn="ctr"/>
            <a:r>
              <a:rPr lang="en-US" b="1" dirty="0"/>
              <a:t>N = 85</a:t>
            </a:r>
          </a:p>
        </p:txBody>
      </p:sp>
      <p:sp>
        <p:nvSpPr>
          <p:cNvPr id="22" name="TextBox 21">
            <a:extLst>
              <a:ext uri="{FF2B5EF4-FFF2-40B4-BE49-F238E27FC236}">
                <a16:creationId xmlns:a16="http://schemas.microsoft.com/office/drawing/2014/main" id="{5E06DB56-1E79-4DF0-BC63-44477C2C360A}"/>
              </a:ext>
            </a:extLst>
          </p:cNvPr>
          <p:cNvSpPr txBox="1"/>
          <p:nvPr/>
        </p:nvSpPr>
        <p:spPr>
          <a:xfrm>
            <a:off x="6266717" y="5340282"/>
            <a:ext cx="2114550" cy="646331"/>
          </a:xfrm>
          <a:prstGeom prst="rect">
            <a:avLst/>
          </a:prstGeom>
          <a:solidFill>
            <a:srgbClr val="FF5050"/>
          </a:solidFill>
          <a:ln w="25400">
            <a:solidFill>
              <a:schemeClr val="accent1">
                <a:shade val="50000"/>
              </a:schemeClr>
            </a:solidFill>
          </a:ln>
        </p:spPr>
        <p:txBody>
          <a:bodyPr wrap="square" rtlCol="0">
            <a:spAutoFit/>
          </a:bodyPr>
          <a:lstStyle/>
          <a:p>
            <a:pPr algn="ctr"/>
            <a:r>
              <a:rPr lang="en-US" dirty="0"/>
              <a:t>6-Month Analysis</a:t>
            </a:r>
          </a:p>
          <a:p>
            <a:pPr algn="ctr"/>
            <a:r>
              <a:rPr lang="en-US" b="1" dirty="0"/>
              <a:t>N = 81</a:t>
            </a:r>
          </a:p>
        </p:txBody>
      </p:sp>
      <p:cxnSp>
        <p:nvCxnSpPr>
          <p:cNvPr id="23" name="Straight Arrow Connector 22">
            <a:extLst>
              <a:ext uri="{FF2B5EF4-FFF2-40B4-BE49-F238E27FC236}">
                <a16:creationId xmlns:a16="http://schemas.microsoft.com/office/drawing/2014/main" id="{B3D85D1F-51CD-4668-A9CA-C62867D5F433}"/>
              </a:ext>
            </a:extLst>
          </p:cNvPr>
          <p:cNvCxnSpPr>
            <a:cxnSpLocks/>
            <a:stCxn id="10" idx="4"/>
            <a:endCxn id="17" idx="0"/>
          </p:cNvCxnSpPr>
          <p:nvPr/>
        </p:nvCxnSpPr>
        <p:spPr>
          <a:xfrm flipH="1">
            <a:off x="4838700" y="3004364"/>
            <a:ext cx="1247775" cy="25318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F5EA203-2CC1-4CD4-82F2-4696E1ED9112}"/>
              </a:ext>
            </a:extLst>
          </p:cNvPr>
          <p:cNvCxnSpPr>
            <a:cxnSpLocks/>
            <a:stCxn id="10" idx="4"/>
            <a:endCxn id="18" idx="0"/>
          </p:cNvCxnSpPr>
          <p:nvPr/>
        </p:nvCxnSpPr>
        <p:spPr>
          <a:xfrm>
            <a:off x="6086475" y="3004364"/>
            <a:ext cx="1237517" cy="25318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D23F826-19BE-4AA0-8B45-F157A4C01B2C}"/>
              </a:ext>
            </a:extLst>
          </p:cNvPr>
          <p:cNvCxnSpPr>
            <a:cxnSpLocks/>
            <a:stCxn id="17" idx="2"/>
            <a:endCxn id="19" idx="0"/>
          </p:cNvCxnSpPr>
          <p:nvPr/>
        </p:nvCxnSpPr>
        <p:spPr>
          <a:xfrm>
            <a:off x="4838700" y="3903882"/>
            <a:ext cx="0" cy="3950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731BB92-AB26-4A5F-87EC-4F95110A4438}"/>
              </a:ext>
            </a:extLst>
          </p:cNvPr>
          <p:cNvCxnSpPr>
            <a:cxnSpLocks/>
            <a:stCxn id="19" idx="2"/>
            <a:endCxn id="21" idx="0"/>
          </p:cNvCxnSpPr>
          <p:nvPr/>
        </p:nvCxnSpPr>
        <p:spPr>
          <a:xfrm>
            <a:off x="4838700" y="4945248"/>
            <a:ext cx="0" cy="3950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BA0F48FD-4683-4FCB-83E5-C3EAE238361F}"/>
              </a:ext>
            </a:extLst>
          </p:cNvPr>
          <p:cNvCxnSpPr>
            <a:cxnSpLocks/>
            <a:stCxn id="18" idx="2"/>
            <a:endCxn id="20" idx="0"/>
          </p:cNvCxnSpPr>
          <p:nvPr/>
        </p:nvCxnSpPr>
        <p:spPr>
          <a:xfrm>
            <a:off x="7323992" y="3903881"/>
            <a:ext cx="0" cy="3950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F6AA76FD-FE38-42DE-9D5C-311FBC33C578}"/>
              </a:ext>
            </a:extLst>
          </p:cNvPr>
          <p:cNvCxnSpPr>
            <a:cxnSpLocks/>
            <a:stCxn id="20" idx="2"/>
            <a:endCxn id="22" idx="0"/>
          </p:cNvCxnSpPr>
          <p:nvPr/>
        </p:nvCxnSpPr>
        <p:spPr>
          <a:xfrm>
            <a:off x="7323992" y="4945247"/>
            <a:ext cx="0" cy="39503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862F0599-C4BA-4A33-A926-4D7A06AC748F}"/>
              </a:ext>
            </a:extLst>
          </p:cNvPr>
          <p:cNvCxnSpPr>
            <a:cxnSpLocks/>
          </p:cNvCxnSpPr>
          <p:nvPr/>
        </p:nvCxnSpPr>
        <p:spPr>
          <a:xfrm flipH="1">
            <a:off x="3410683" y="4078215"/>
            <a:ext cx="1428017"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41A05B50-3EAF-4A6A-8EC5-07D1DBAFA0B6}"/>
              </a:ext>
            </a:extLst>
          </p:cNvPr>
          <p:cNvSpPr txBox="1"/>
          <p:nvPr/>
        </p:nvSpPr>
        <p:spPr>
          <a:xfrm>
            <a:off x="1982666" y="3778232"/>
            <a:ext cx="1428018" cy="646331"/>
          </a:xfrm>
          <a:prstGeom prst="rect">
            <a:avLst/>
          </a:prstGeom>
          <a:noFill/>
          <a:ln w="25400">
            <a:solidFill>
              <a:schemeClr val="accent1">
                <a:shade val="50000"/>
              </a:schemeClr>
            </a:solidFill>
          </a:ln>
        </p:spPr>
        <p:txBody>
          <a:bodyPr wrap="square" rtlCol="0">
            <a:spAutoFit/>
          </a:bodyPr>
          <a:lstStyle/>
          <a:p>
            <a:pPr algn="ctr"/>
            <a:r>
              <a:rPr lang="en-US" dirty="0"/>
              <a:t>Drop Out</a:t>
            </a:r>
          </a:p>
          <a:p>
            <a:pPr algn="ctr"/>
            <a:r>
              <a:rPr lang="en-US" b="1" dirty="0"/>
              <a:t>N = 1</a:t>
            </a:r>
          </a:p>
        </p:txBody>
      </p:sp>
      <p:sp>
        <p:nvSpPr>
          <p:cNvPr id="46" name="TextBox 45">
            <a:extLst>
              <a:ext uri="{FF2B5EF4-FFF2-40B4-BE49-F238E27FC236}">
                <a16:creationId xmlns:a16="http://schemas.microsoft.com/office/drawing/2014/main" id="{390FE4C5-3935-47C3-BDD8-207DC78B7020}"/>
              </a:ext>
            </a:extLst>
          </p:cNvPr>
          <p:cNvSpPr txBox="1"/>
          <p:nvPr/>
        </p:nvSpPr>
        <p:spPr>
          <a:xfrm>
            <a:off x="0" y="5294115"/>
            <a:ext cx="3767771" cy="738664"/>
          </a:xfrm>
          <a:prstGeom prst="rect">
            <a:avLst/>
          </a:prstGeom>
          <a:noFill/>
        </p:spPr>
        <p:txBody>
          <a:bodyPr wrap="square" rtlCol="0">
            <a:spAutoFit/>
          </a:bodyPr>
          <a:lstStyle/>
          <a:p>
            <a:r>
              <a:rPr lang="en-US" sz="1400" i="1" dirty="0">
                <a:solidFill>
                  <a:srgbClr val="002060"/>
                </a:solidFill>
                <a:latin typeface="Arial" panose="020B0604020202020204" pitchFamily="34" charset="0"/>
                <a:cs typeface="Arial" panose="020B0604020202020204" pitchFamily="34" charset="0"/>
              </a:rPr>
              <a:t>Main reasons for not contributing to analysis were BPs obtained outside the protocol time window or visit non-attendance</a:t>
            </a:r>
          </a:p>
        </p:txBody>
      </p:sp>
      <p:cxnSp>
        <p:nvCxnSpPr>
          <p:cNvPr id="47" name="Straight Arrow Connector 46">
            <a:extLst>
              <a:ext uri="{FF2B5EF4-FFF2-40B4-BE49-F238E27FC236}">
                <a16:creationId xmlns:a16="http://schemas.microsoft.com/office/drawing/2014/main" id="{55277A15-A384-4D8C-AF56-0D45DE002C96}"/>
              </a:ext>
            </a:extLst>
          </p:cNvPr>
          <p:cNvCxnSpPr>
            <a:cxnSpLocks/>
            <a:stCxn id="7" idx="2"/>
            <a:endCxn id="51" idx="1"/>
          </p:cNvCxnSpPr>
          <p:nvPr/>
        </p:nvCxnSpPr>
        <p:spPr>
          <a:xfrm flipV="1">
            <a:off x="6096000" y="1675023"/>
            <a:ext cx="2285267" cy="1566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CCDF8AE0-CABB-45CF-B5BC-EB42452B2D01}"/>
              </a:ext>
            </a:extLst>
          </p:cNvPr>
          <p:cNvSpPr txBox="1"/>
          <p:nvPr/>
        </p:nvSpPr>
        <p:spPr>
          <a:xfrm>
            <a:off x="8381267" y="874804"/>
            <a:ext cx="3626236" cy="1600438"/>
          </a:xfrm>
          <a:prstGeom prst="rect">
            <a:avLst/>
          </a:prstGeom>
          <a:noFill/>
          <a:ln w="25400">
            <a:solidFill>
              <a:schemeClr val="accent1">
                <a:shade val="50000"/>
              </a:schemeClr>
            </a:solidFill>
          </a:ln>
        </p:spPr>
        <p:txBody>
          <a:bodyPr wrap="square" rtlCol="0">
            <a:spAutoFit/>
          </a:bodyPr>
          <a:lstStyle/>
          <a:p>
            <a:pPr algn="ctr"/>
            <a:r>
              <a:rPr lang="en-US" b="1" dirty="0"/>
              <a:t>Main Exclusions:</a:t>
            </a:r>
          </a:p>
          <a:p>
            <a:pPr algn="ctr"/>
            <a:r>
              <a:rPr lang="en-US" sz="1600" dirty="0"/>
              <a:t>No antihypertensive medication use</a:t>
            </a:r>
          </a:p>
          <a:p>
            <a:pPr algn="ctr"/>
            <a:r>
              <a:rPr lang="en-US" sz="1600" dirty="0"/>
              <a:t>Diabetes</a:t>
            </a:r>
          </a:p>
          <a:p>
            <a:pPr algn="ctr"/>
            <a:r>
              <a:rPr lang="en-US" sz="1600" dirty="0"/>
              <a:t>Lost Interest/Contact</a:t>
            </a:r>
          </a:p>
          <a:p>
            <a:pPr algn="ctr"/>
            <a:r>
              <a:rPr lang="en-US" sz="1600" dirty="0"/>
              <a:t>Exclusionary medications</a:t>
            </a:r>
          </a:p>
          <a:p>
            <a:pPr algn="ctr"/>
            <a:r>
              <a:rPr lang="en-US" sz="1600" dirty="0"/>
              <a:t>Ineligible BP</a:t>
            </a:r>
          </a:p>
        </p:txBody>
      </p:sp>
      <p:sp>
        <p:nvSpPr>
          <p:cNvPr id="28" name="TextBox 27">
            <a:extLst>
              <a:ext uri="{FF2B5EF4-FFF2-40B4-BE49-F238E27FC236}">
                <a16:creationId xmlns:a16="http://schemas.microsoft.com/office/drawing/2014/main" id="{097419C0-FE04-4E30-A37B-1A502E2C29A9}"/>
              </a:ext>
            </a:extLst>
          </p:cNvPr>
          <p:cNvSpPr txBox="1"/>
          <p:nvPr/>
        </p:nvSpPr>
        <p:spPr>
          <a:xfrm>
            <a:off x="8781316" y="3778232"/>
            <a:ext cx="1428018" cy="646331"/>
          </a:xfrm>
          <a:prstGeom prst="rect">
            <a:avLst/>
          </a:prstGeom>
          <a:noFill/>
          <a:ln w="25400">
            <a:solidFill>
              <a:schemeClr val="accent1">
                <a:shade val="50000"/>
              </a:schemeClr>
            </a:solidFill>
          </a:ln>
        </p:spPr>
        <p:txBody>
          <a:bodyPr wrap="square" rtlCol="0">
            <a:spAutoFit/>
          </a:bodyPr>
          <a:lstStyle/>
          <a:p>
            <a:pPr algn="ctr"/>
            <a:r>
              <a:rPr lang="en-US" dirty="0"/>
              <a:t>Drop Out</a:t>
            </a:r>
          </a:p>
          <a:p>
            <a:pPr algn="ctr"/>
            <a:r>
              <a:rPr lang="en-US" b="1" dirty="0"/>
              <a:t>N = 1</a:t>
            </a:r>
          </a:p>
        </p:txBody>
      </p:sp>
      <p:cxnSp>
        <p:nvCxnSpPr>
          <p:cNvPr id="30" name="Straight Arrow Connector 29">
            <a:extLst>
              <a:ext uri="{FF2B5EF4-FFF2-40B4-BE49-F238E27FC236}">
                <a16:creationId xmlns:a16="http://schemas.microsoft.com/office/drawing/2014/main" id="{EB98263E-0D35-402B-BDC7-9C68CAB2A4E3}"/>
              </a:ext>
            </a:extLst>
          </p:cNvPr>
          <p:cNvCxnSpPr>
            <a:cxnSpLocks/>
            <a:endCxn id="28" idx="1"/>
          </p:cNvCxnSpPr>
          <p:nvPr/>
        </p:nvCxnSpPr>
        <p:spPr>
          <a:xfrm>
            <a:off x="7323991" y="4101398"/>
            <a:ext cx="145732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192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85BFCA3-E43B-40E0-A62D-63E8F42A8D0B}"/>
              </a:ext>
            </a:extLst>
          </p:cNvPr>
          <p:cNvSpPr>
            <a:spLocks noGrp="1"/>
          </p:cNvSpPr>
          <p:nvPr>
            <p:ph type="sldNum" sz="quarter" idx="10"/>
          </p:nvPr>
        </p:nvSpPr>
        <p:spPr/>
        <p:txBody>
          <a:bodyPr/>
          <a:lstStyle/>
          <a:p>
            <a:pPr>
              <a:defRPr/>
            </a:pPr>
            <a:fld id="{29D44DEE-321B-4947-B8BF-D066C2552D7D}" type="slidenum">
              <a:rPr lang="en-US" altLang="en-US" smtClean="0"/>
              <a:pPr>
                <a:defRPr/>
              </a:pPr>
              <a:t>12</a:t>
            </a:fld>
            <a:endParaRPr lang="en-US" altLang="en-US"/>
          </a:p>
        </p:txBody>
      </p:sp>
      <p:graphicFrame>
        <p:nvGraphicFramePr>
          <p:cNvPr id="4" name="Table 3">
            <a:extLst>
              <a:ext uri="{FF2B5EF4-FFF2-40B4-BE49-F238E27FC236}">
                <a16:creationId xmlns:a16="http://schemas.microsoft.com/office/drawing/2014/main" id="{4CA6C54F-E112-473E-A132-C61941127315}"/>
              </a:ext>
            </a:extLst>
          </p:cNvPr>
          <p:cNvGraphicFramePr>
            <a:graphicFrameLocks noGrp="1"/>
          </p:cNvGraphicFramePr>
          <p:nvPr>
            <p:extLst>
              <p:ext uri="{D42A27DB-BD31-4B8C-83A1-F6EECF244321}">
                <p14:modId xmlns:p14="http://schemas.microsoft.com/office/powerpoint/2010/main" val="2155247352"/>
              </p:ext>
            </p:extLst>
          </p:nvPr>
        </p:nvGraphicFramePr>
        <p:xfrm>
          <a:off x="782814" y="1060332"/>
          <a:ext cx="10844741" cy="4936342"/>
        </p:xfrm>
        <a:graphic>
          <a:graphicData uri="http://schemas.openxmlformats.org/drawingml/2006/table">
            <a:tbl>
              <a:tblPr firstRow="1" bandRow="1">
                <a:tableStyleId>{5C22544A-7EE6-4342-B048-85BDC9FD1C3A}</a:tableStyleId>
              </a:tblPr>
              <a:tblGrid>
                <a:gridCol w="3024911">
                  <a:extLst>
                    <a:ext uri="{9D8B030D-6E8A-4147-A177-3AD203B41FA5}">
                      <a16:colId xmlns:a16="http://schemas.microsoft.com/office/drawing/2014/main" val="2688039498"/>
                    </a:ext>
                  </a:extLst>
                </a:gridCol>
                <a:gridCol w="3698544">
                  <a:extLst>
                    <a:ext uri="{9D8B030D-6E8A-4147-A177-3AD203B41FA5}">
                      <a16:colId xmlns:a16="http://schemas.microsoft.com/office/drawing/2014/main" val="1140894686"/>
                    </a:ext>
                  </a:extLst>
                </a:gridCol>
                <a:gridCol w="4121286">
                  <a:extLst>
                    <a:ext uri="{9D8B030D-6E8A-4147-A177-3AD203B41FA5}">
                      <a16:colId xmlns:a16="http://schemas.microsoft.com/office/drawing/2014/main" val="1385853454"/>
                    </a:ext>
                  </a:extLst>
                </a:gridCol>
              </a:tblGrid>
              <a:tr h="0">
                <a:tc>
                  <a:txBody>
                    <a:bodyPr/>
                    <a:lstStyle/>
                    <a:p>
                      <a:pPr marL="0" marR="0">
                        <a:lnSpc>
                          <a:spcPct val="107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tc>
                  <a:txBody>
                    <a:bodyPr/>
                    <a:lstStyle/>
                    <a:p>
                      <a:pPr marL="0" marR="0" algn="ctr">
                        <a:lnSpc>
                          <a:spcPct val="107000"/>
                        </a:lnSpc>
                        <a:spcBef>
                          <a:spcPts val="0"/>
                        </a:spcBef>
                        <a:spcAft>
                          <a:spcPts val="0"/>
                        </a:spcAft>
                      </a:pPr>
                      <a:r>
                        <a:rPr lang="en-US" sz="1600" b="1" dirty="0">
                          <a:effectLst/>
                        </a:rPr>
                        <a:t>DASH Groceries Group, N=89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tc>
                  <a:txBody>
                    <a:bodyPr/>
                    <a:lstStyle/>
                    <a:p>
                      <a:pPr marL="0" marR="0" algn="ctr">
                        <a:lnSpc>
                          <a:spcPct val="107000"/>
                        </a:lnSpc>
                        <a:spcBef>
                          <a:spcPts val="0"/>
                        </a:spcBef>
                        <a:spcAft>
                          <a:spcPts val="0"/>
                        </a:spcAft>
                      </a:pPr>
                      <a:r>
                        <a:rPr lang="en-US" sz="1600" b="1" dirty="0">
                          <a:effectLst/>
                        </a:rPr>
                        <a:t>Self-Directed Group, N=87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extLst>
                  <a:ext uri="{0D108BD9-81ED-4DB2-BD59-A6C34878D82A}">
                    <a16:rowId xmlns:a16="http://schemas.microsoft.com/office/drawing/2014/main" val="581408208"/>
                  </a:ext>
                </a:extLst>
              </a:tr>
              <a:tr h="0">
                <a:tc>
                  <a:txBody>
                    <a:bodyPr/>
                    <a:lstStyle/>
                    <a:p>
                      <a:pPr>
                        <a:lnSpc>
                          <a:spcPct val="107000"/>
                        </a:lnSpc>
                      </a:pPr>
                      <a:endParaRPr lang="en-US" sz="1600" dirty="0">
                        <a:effectLst/>
                        <a:latin typeface="Calibri" panose="020F0502020204030204" pitchFamily="34" charset="0"/>
                        <a:cs typeface="Times New Roman" panose="02020603050405020304" pitchFamily="18" charset="0"/>
                      </a:endParaRPr>
                    </a:p>
                  </a:txBody>
                  <a:tcPr marL="52194" marR="52194" marT="7249" marB="7249" anchor="b"/>
                </a:tc>
                <a:tc>
                  <a:txBody>
                    <a:bodyPr/>
                    <a:lstStyle/>
                    <a:p>
                      <a:pPr algn="ctr">
                        <a:lnSpc>
                          <a:spcPct val="107000"/>
                        </a:lnSpc>
                      </a:pPr>
                      <a:r>
                        <a:rPr lang="en-US" sz="1600" dirty="0">
                          <a:effectLst/>
                        </a:rPr>
                        <a:t>Mean (SD) or N (%) or Median (25</a:t>
                      </a:r>
                      <a:r>
                        <a:rPr lang="en-US" sz="1600" baseline="30000" dirty="0">
                          <a:effectLst/>
                        </a:rPr>
                        <a:t>th</a:t>
                      </a:r>
                      <a:r>
                        <a:rPr lang="en-US" sz="1600" dirty="0">
                          <a:effectLst/>
                        </a:rPr>
                        <a:t>, 75</a:t>
                      </a:r>
                      <a:r>
                        <a:rPr lang="en-US" sz="1600" baseline="30000" dirty="0">
                          <a:effectLst/>
                        </a:rPr>
                        <a:t>th</a:t>
                      </a:r>
                      <a:r>
                        <a:rPr lang="en-US" sz="1600" dirty="0">
                          <a:effectLst/>
                        </a:rPr>
                        <a:t>)</a:t>
                      </a:r>
                      <a:endParaRPr lang="en-US" sz="1600" dirty="0">
                        <a:effectLst/>
                        <a:latin typeface="Calibri" panose="020F0502020204030204" pitchFamily="34" charset="0"/>
                        <a:cs typeface="Times New Roman" panose="02020603050405020304" pitchFamily="18" charset="0"/>
                      </a:endParaRPr>
                    </a:p>
                  </a:txBody>
                  <a:tcPr marL="52194" marR="52194" marT="7249" marB="7249" anchor="b"/>
                </a:tc>
                <a:tc>
                  <a:txBody>
                    <a:bodyPr/>
                    <a:lstStyle/>
                    <a:p>
                      <a:pPr algn="ctr">
                        <a:lnSpc>
                          <a:spcPct val="107000"/>
                        </a:lnSpc>
                      </a:pPr>
                      <a:r>
                        <a:rPr lang="en-US" sz="1600" dirty="0">
                          <a:effectLst/>
                        </a:rPr>
                        <a:t>Mean (SD) or N (%) or Median (25</a:t>
                      </a:r>
                      <a:r>
                        <a:rPr lang="en-US" sz="1600" baseline="30000" dirty="0">
                          <a:effectLst/>
                        </a:rPr>
                        <a:t>th</a:t>
                      </a:r>
                      <a:r>
                        <a:rPr lang="en-US" sz="1600" dirty="0">
                          <a:effectLst/>
                        </a:rPr>
                        <a:t>, 75</a:t>
                      </a:r>
                      <a:r>
                        <a:rPr lang="en-US" sz="1600" baseline="30000" dirty="0">
                          <a:effectLst/>
                        </a:rPr>
                        <a:t>th</a:t>
                      </a:r>
                      <a:r>
                        <a:rPr lang="en-US" sz="1600" dirty="0">
                          <a:effectLst/>
                        </a:rPr>
                        <a:t>)</a:t>
                      </a:r>
                      <a:endParaRPr lang="en-US" sz="1600" dirty="0">
                        <a:effectLst/>
                        <a:latin typeface="Calibri" panose="020F0502020204030204" pitchFamily="34" charset="0"/>
                        <a:cs typeface="Times New Roman" panose="02020603050405020304" pitchFamily="18" charset="0"/>
                      </a:endParaRPr>
                    </a:p>
                  </a:txBody>
                  <a:tcPr marL="52194" marR="52194" marT="7249" marB="7249" anchor="b"/>
                </a:tc>
                <a:extLst>
                  <a:ext uri="{0D108BD9-81ED-4DB2-BD59-A6C34878D82A}">
                    <a16:rowId xmlns:a16="http://schemas.microsoft.com/office/drawing/2014/main" val="472983218"/>
                  </a:ext>
                </a:extLst>
              </a:tr>
              <a:tr h="0">
                <a:tc>
                  <a:txBody>
                    <a:bodyPr/>
                    <a:lstStyle/>
                    <a:p>
                      <a:pPr marL="0" marR="0">
                        <a:lnSpc>
                          <a:spcPct val="115000"/>
                        </a:lnSpc>
                        <a:spcBef>
                          <a:spcPts val="0"/>
                        </a:spcBef>
                        <a:spcAft>
                          <a:spcPts val="0"/>
                        </a:spcAft>
                      </a:pPr>
                      <a:r>
                        <a:rPr lang="en-US" sz="1600">
                          <a:effectLst/>
                        </a:rPr>
                        <a:t>Age (years), mean (SD)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tc>
                  <a:txBody>
                    <a:bodyPr/>
                    <a:lstStyle/>
                    <a:p>
                      <a:pPr marL="0" marR="0" algn="ctr">
                        <a:lnSpc>
                          <a:spcPct val="115000"/>
                        </a:lnSpc>
                        <a:spcBef>
                          <a:spcPts val="0"/>
                        </a:spcBef>
                        <a:spcAft>
                          <a:spcPts val="0"/>
                        </a:spcAft>
                      </a:pPr>
                      <a:r>
                        <a:rPr lang="en-US" sz="1600">
                          <a:effectLst/>
                        </a:rPr>
                        <a:t>60.2 (11.7)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tc>
                  <a:txBody>
                    <a:bodyPr/>
                    <a:lstStyle/>
                    <a:p>
                      <a:pPr marL="0" marR="0" algn="ctr">
                        <a:lnSpc>
                          <a:spcPct val="115000"/>
                        </a:lnSpc>
                        <a:spcBef>
                          <a:spcPts val="0"/>
                        </a:spcBef>
                        <a:spcAft>
                          <a:spcPts val="0"/>
                        </a:spcAft>
                      </a:pPr>
                      <a:r>
                        <a:rPr lang="en-US" sz="1600" dirty="0">
                          <a:effectLst/>
                        </a:rPr>
                        <a:t>60.1 (11.4)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extLst>
                  <a:ext uri="{0D108BD9-81ED-4DB2-BD59-A6C34878D82A}">
                    <a16:rowId xmlns:a16="http://schemas.microsoft.com/office/drawing/2014/main" val="805256303"/>
                  </a:ext>
                </a:extLst>
              </a:tr>
              <a:tr h="0">
                <a:tc>
                  <a:txBody>
                    <a:bodyPr/>
                    <a:lstStyle/>
                    <a:p>
                      <a:pPr marL="0" marR="0">
                        <a:lnSpc>
                          <a:spcPct val="115000"/>
                        </a:lnSpc>
                        <a:spcBef>
                          <a:spcPts val="0"/>
                        </a:spcBef>
                        <a:spcAft>
                          <a:spcPts val="0"/>
                        </a:spcAft>
                      </a:pPr>
                      <a:r>
                        <a:rPr lang="en-US" sz="1600">
                          <a:effectLst/>
                        </a:rPr>
                        <a:t>Female Sex</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tc>
                  <a:txBody>
                    <a:bodyPr/>
                    <a:lstStyle/>
                    <a:p>
                      <a:pPr marL="0" marR="0" algn="ctr">
                        <a:lnSpc>
                          <a:spcPct val="115000"/>
                        </a:lnSpc>
                        <a:spcBef>
                          <a:spcPts val="0"/>
                        </a:spcBef>
                        <a:spcAft>
                          <a:spcPts val="0"/>
                        </a:spcAft>
                      </a:pPr>
                      <a:r>
                        <a:rPr lang="en-US" sz="1600">
                          <a:effectLst/>
                        </a:rPr>
                        <a:t>72 (81)</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tc>
                  <a:txBody>
                    <a:bodyPr/>
                    <a:lstStyle/>
                    <a:p>
                      <a:pPr marL="0" marR="0" algn="ctr">
                        <a:lnSpc>
                          <a:spcPct val="115000"/>
                        </a:lnSpc>
                        <a:spcBef>
                          <a:spcPts val="0"/>
                        </a:spcBef>
                        <a:spcAft>
                          <a:spcPts val="0"/>
                        </a:spcAft>
                      </a:pPr>
                      <a:r>
                        <a:rPr lang="en-US" sz="1600" dirty="0">
                          <a:effectLst/>
                        </a:rPr>
                        <a:t>70 (80)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extLst>
                  <a:ext uri="{0D108BD9-81ED-4DB2-BD59-A6C34878D82A}">
                    <a16:rowId xmlns:a16="http://schemas.microsoft.com/office/drawing/2014/main" val="214284930"/>
                  </a:ext>
                </a:extLst>
              </a:tr>
              <a:tr h="0">
                <a:tc>
                  <a:txBody>
                    <a:bodyPr/>
                    <a:lstStyle/>
                    <a:p>
                      <a:pPr marL="0" marR="0">
                        <a:lnSpc>
                          <a:spcPct val="115000"/>
                        </a:lnSpc>
                        <a:spcBef>
                          <a:spcPts val="0"/>
                        </a:spcBef>
                        <a:spcAft>
                          <a:spcPts val="0"/>
                        </a:spcAft>
                      </a:pPr>
                      <a:r>
                        <a:rPr lang="en-US" sz="1600">
                          <a:effectLst/>
                        </a:rPr>
                        <a:t>Black or African American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tc>
                  <a:txBody>
                    <a:bodyPr/>
                    <a:lstStyle/>
                    <a:p>
                      <a:pPr marL="0" marR="0" algn="ctr">
                        <a:lnSpc>
                          <a:spcPct val="115000"/>
                        </a:lnSpc>
                        <a:spcBef>
                          <a:spcPts val="0"/>
                        </a:spcBef>
                        <a:spcAft>
                          <a:spcPts val="0"/>
                        </a:spcAft>
                      </a:pPr>
                      <a:r>
                        <a:rPr lang="en-US" sz="1600">
                          <a:effectLst/>
                        </a:rPr>
                        <a:t>89 (100)</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tc>
                  <a:txBody>
                    <a:bodyPr/>
                    <a:lstStyle/>
                    <a:p>
                      <a:pPr marL="0" marR="0" algn="ctr">
                        <a:lnSpc>
                          <a:spcPct val="115000"/>
                        </a:lnSpc>
                        <a:spcBef>
                          <a:spcPts val="0"/>
                        </a:spcBef>
                        <a:spcAft>
                          <a:spcPts val="0"/>
                        </a:spcAft>
                      </a:pPr>
                      <a:r>
                        <a:rPr lang="en-US" sz="1600" dirty="0">
                          <a:effectLst/>
                        </a:rPr>
                        <a:t>87 (100)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extLst>
                  <a:ext uri="{0D108BD9-81ED-4DB2-BD59-A6C34878D82A}">
                    <a16:rowId xmlns:a16="http://schemas.microsoft.com/office/drawing/2014/main" val="275331618"/>
                  </a:ext>
                </a:extLst>
              </a:tr>
              <a:tr h="0">
                <a:tc>
                  <a:txBody>
                    <a:bodyPr/>
                    <a:lstStyle/>
                    <a:p>
                      <a:pPr marL="0" marR="0">
                        <a:lnSpc>
                          <a:spcPct val="115000"/>
                        </a:lnSpc>
                        <a:spcBef>
                          <a:spcPts val="0"/>
                        </a:spcBef>
                        <a:spcAft>
                          <a:spcPts val="0"/>
                        </a:spcAft>
                      </a:pPr>
                      <a:r>
                        <a:rPr lang="en-US" sz="1600">
                          <a:effectLst/>
                        </a:rPr>
                        <a:t>Hispanic or Latino</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tc>
                  <a:txBody>
                    <a:bodyPr/>
                    <a:lstStyle/>
                    <a:p>
                      <a:pPr marL="0" marR="0" algn="ctr">
                        <a:lnSpc>
                          <a:spcPct val="115000"/>
                        </a:lnSpc>
                        <a:spcBef>
                          <a:spcPts val="0"/>
                        </a:spcBef>
                        <a:spcAft>
                          <a:spcPts val="0"/>
                        </a:spcAft>
                      </a:pPr>
                      <a:r>
                        <a:rPr lang="en-US" sz="1600" dirty="0">
                          <a:effectLst/>
                        </a:rPr>
                        <a:t>3 (3)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tc>
                  <a:txBody>
                    <a:bodyPr/>
                    <a:lstStyle/>
                    <a:p>
                      <a:pPr marL="0" marR="0" algn="ctr">
                        <a:lnSpc>
                          <a:spcPct val="115000"/>
                        </a:lnSpc>
                        <a:spcBef>
                          <a:spcPts val="0"/>
                        </a:spcBef>
                        <a:spcAft>
                          <a:spcPts val="0"/>
                        </a:spcAft>
                      </a:pPr>
                      <a:r>
                        <a:rPr lang="en-US" sz="1600" dirty="0">
                          <a:effectLst/>
                        </a:rPr>
                        <a:t>5 (6)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extLst>
                  <a:ext uri="{0D108BD9-81ED-4DB2-BD59-A6C34878D82A}">
                    <a16:rowId xmlns:a16="http://schemas.microsoft.com/office/drawing/2014/main" val="1205649545"/>
                  </a:ext>
                </a:extLst>
              </a:tr>
              <a:tr h="0">
                <a:tc gridSpan="3">
                  <a:txBody>
                    <a:bodyPr/>
                    <a:lstStyle/>
                    <a:p>
                      <a:pPr marL="0" marR="0" algn="l">
                        <a:lnSpc>
                          <a:spcPct val="115000"/>
                        </a:lnSpc>
                        <a:spcBef>
                          <a:spcPts val="0"/>
                        </a:spcBef>
                        <a:spcAft>
                          <a:spcPts val="0"/>
                        </a:spcAft>
                      </a:pPr>
                      <a:r>
                        <a:rPr lang="en-US" sz="1600" dirty="0">
                          <a:effectLst/>
                        </a:rPr>
                        <a:t>Household Income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71970868"/>
                  </a:ext>
                </a:extLst>
              </a:tr>
              <a:tr h="0">
                <a:tc>
                  <a:txBody>
                    <a:bodyPr/>
                    <a:lstStyle/>
                    <a:p>
                      <a:pPr marL="0" marR="0">
                        <a:lnSpc>
                          <a:spcPct val="115000"/>
                        </a:lnSpc>
                        <a:spcBef>
                          <a:spcPts val="0"/>
                        </a:spcBef>
                        <a:spcAft>
                          <a:spcPts val="0"/>
                        </a:spcAft>
                      </a:pPr>
                      <a:r>
                        <a:rPr lang="en-US" sz="1600" dirty="0">
                          <a:effectLst/>
                        </a:rPr>
                        <a:t>   &lt;$30,000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tc>
                  <a:txBody>
                    <a:bodyPr/>
                    <a:lstStyle/>
                    <a:p>
                      <a:pPr marL="0" marR="0" algn="ctr">
                        <a:lnSpc>
                          <a:spcPct val="115000"/>
                        </a:lnSpc>
                        <a:spcBef>
                          <a:spcPts val="0"/>
                        </a:spcBef>
                        <a:spcAft>
                          <a:spcPts val="0"/>
                        </a:spcAft>
                      </a:pPr>
                      <a:r>
                        <a:rPr lang="en-US" sz="1600">
                          <a:effectLst/>
                        </a:rPr>
                        <a:t>23 (26)</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tc>
                  <a:txBody>
                    <a:bodyPr/>
                    <a:lstStyle/>
                    <a:p>
                      <a:pPr marL="0" marR="0" algn="ctr">
                        <a:lnSpc>
                          <a:spcPct val="115000"/>
                        </a:lnSpc>
                        <a:spcBef>
                          <a:spcPts val="0"/>
                        </a:spcBef>
                        <a:spcAft>
                          <a:spcPts val="0"/>
                        </a:spcAft>
                      </a:pPr>
                      <a:r>
                        <a:rPr lang="en-US" sz="1600" dirty="0">
                          <a:effectLst/>
                        </a:rPr>
                        <a:t>28 (32)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extLst>
                  <a:ext uri="{0D108BD9-81ED-4DB2-BD59-A6C34878D82A}">
                    <a16:rowId xmlns:a16="http://schemas.microsoft.com/office/drawing/2014/main" val="3867766834"/>
                  </a:ext>
                </a:extLst>
              </a:tr>
              <a:tr h="0">
                <a:tc>
                  <a:txBody>
                    <a:bodyPr/>
                    <a:lstStyle/>
                    <a:p>
                      <a:pPr marL="0" marR="0">
                        <a:lnSpc>
                          <a:spcPct val="115000"/>
                        </a:lnSpc>
                        <a:spcBef>
                          <a:spcPts val="0"/>
                        </a:spcBef>
                        <a:spcAft>
                          <a:spcPts val="0"/>
                        </a:spcAft>
                      </a:pPr>
                      <a:r>
                        <a:rPr lang="en-US" sz="1600" dirty="0">
                          <a:effectLst/>
                        </a:rPr>
                        <a:t>   $30,000 to $59,999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tc>
                  <a:txBody>
                    <a:bodyPr/>
                    <a:lstStyle/>
                    <a:p>
                      <a:pPr marL="0" marR="0" algn="ctr">
                        <a:lnSpc>
                          <a:spcPct val="115000"/>
                        </a:lnSpc>
                        <a:spcBef>
                          <a:spcPts val="0"/>
                        </a:spcBef>
                        <a:spcAft>
                          <a:spcPts val="0"/>
                        </a:spcAft>
                      </a:pPr>
                      <a:r>
                        <a:rPr lang="en-US" sz="1600" dirty="0">
                          <a:effectLst/>
                        </a:rPr>
                        <a:t>18 (20)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tc>
                  <a:txBody>
                    <a:bodyPr/>
                    <a:lstStyle/>
                    <a:p>
                      <a:pPr marL="0" marR="0" algn="ctr">
                        <a:lnSpc>
                          <a:spcPct val="115000"/>
                        </a:lnSpc>
                        <a:spcBef>
                          <a:spcPts val="0"/>
                        </a:spcBef>
                        <a:spcAft>
                          <a:spcPts val="0"/>
                        </a:spcAft>
                      </a:pPr>
                      <a:r>
                        <a:rPr lang="en-US" sz="1600" dirty="0">
                          <a:effectLst/>
                        </a:rPr>
                        <a:t>19 (22)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extLst>
                  <a:ext uri="{0D108BD9-81ED-4DB2-BD59-A6C34878D82A}">
                    <a16:rowId xmlns:a16="http://schemas.microsoft.com/office/drawing/2014/main" val="2812374649"/>
                  </a:ext>
                </a:extLst>
              </a:tr>
              <a:tr h="0">
                <a:tc>
                  <a:txBody>
                    <a:bodyPr/>
                    <a:lstStyle/>
                    <a:p>
                      <a:pPr marL="0" marR="0">
                        <a:lnSpc>
                          <a:spcPct val="115000"/>
                        </a:lnSpc>
                        <a:spcBef>
                          <a:spcPts val="0"/>
                        </a:spcBef>
                        <a:spcAft>
                          <a:spcPts val="0"/>
                        </a:spcAft>
                      </a:pPr>
                      <a:r>
                        <a:rPr lang="en-US" sz="1600" dirty="0">
                          <a:effectLst/>
                        </a:rPr>
                        <a:t>   ≥$60,000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tc>
                  <a:txBody>
                    <a:bodyPr/>
                    <a:lstStyle/>
                    <a:p>
                      <a:pPr marL="0" marR="0" algn="ctr">
                        <a:lnSpc>
                          <a:spcPct val="115000"/>
                        </a:lnSpc>
                        <a:spcBef>
                          <a:spcPts val="0"/>
                        </a:spcBef>
                        <a:spcAft>
                          <a:spcPts val="0"/>
                        </a:spcAft>
                      </a:pPr>
                      <a:r>
                        <a:rPr lang="en-US" sz="1600">
                          <a:effectLst/>
                        </a:rPr>
                        <a:t>33 (37)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tc>
                  <a:txBody>
                    <a:bodyPr/>
                    <a:lstStyle/>
                    <a:p>
                      <a:pPr marL="0" marR="0" algn="ctr">
                        <a:lnSpc>
                          <a:spcPct val="115000"/>
                        </a:lnSpc>
                        <a:spcBef>
                          <a:spcPts val="0"/>
                        </a:spcBef>
                        <a:spcAft>
                          <a:spcPts val="0"/>
                        </a:spcAft>
                      </a:pPr>
                      <a:r>
                        <a:rPr lang="en-US" sz="1600" dirty="0">
                          <a:effectLst/>
                        </a:rPr>
                        <a:t>34 (39)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extLst>
                  <a:ext uri="{0D108BD9-81ED-4DB2-BD59-A6C34878D82A}">
                    <a16:rowId xmlns:a16="http://schemas.microsoft.com/office/drawing/2014/main" val="3130467813"/>
                  </a:ext>
                </a:extLst>
              </a:tr>
              <a:tr h="0">
                <a:tc>
                  <a:txBody>
                    <a:bodyPr/>
                    <a:lstStyle/>
                    <a:p>
                      <a:pPr marL="0" marR="0">
                        <a:lnSpc>
                          <a:spcPct val="115000"/>
                        </a:lnSpc>
                        <a:spcBef>
                          <a:spcPts val="0"/>
                        </a:spcBef>
                        <a:spcAft>
                          <a:spcPts val="0"/>
                        </a:spcAft>
                      </a:pPr>
                      <a:r>
                        <a:rPr lang="en-US" sz="1600" dirty="0">
                          <a:effectLst/>
                        </a:rPr>
                        <a:t>   Unsure/Prefer not to answer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tc>
                  <a:txBody>
                    <a:bodyPr/>
                    <a:lstStyle/>
                    <a:p>
                      <a:pPr marL="0" marR="0" algn="ctr">
                        <a:lnSpc>
                          <a:spcPct val="115000"/>
                        </a:lnSpc>
                        <a:spcBef>
                          <a:spcPts val="0"/>
                        </a:spcBef>
                        <a:spcAft>
                          <a:spcPts val="0"/>
                        </a:spcAft>
                      </a:pPr>
                      <a:r>
                        <a:rPr lang="en-US" sz="1600">
                          <a:effectLst/>
                        </a:rPr>
                        <a:t>15 (17)</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tc>
                  <a:txBody>
                    <a:bodyPr/>
                    <a:lstStyle/>
                    <a:p>
                      <a:pPr marL="0" marR="0" algn="ctr">
                        <a:lnSpc>
                          <a:spcPct val="115000"/>
                        </a:lnSpc>
                        <a:spcBef>
                          <a:spcPts val="0"/>
                        </a:spcBef>
                        <a:spcAft>
                          <a:spcPts val="0"/>
                        </a:spcAft>
                      </a:pPr>
                      <a:r>
                        <a:rPr lang="en-US" sz="1600" dirty="0">
                          <a:effectLst/>
                        </a:rPr>
                        <a:t>6 (7)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extLst>
                  <a:ext uri="{0D108BD9-81ED-4DB2-BD59-A6C34878D82A}">
                    <a16:rowId xmlns:a16="http://schemas.microsoft.com/office/drawing/2014/main" val="2540107271"/>
                  </a:ext>
                </a:extLst>
              </a:tr>
              <a:tr h="0">
                <a:tc>
                  <a:txBody>
                    <a:bodyPr/>
                    <a:lstStyle/>
                    <a:p>
                      <a:pPr marL="0" marR="0">
                        <a:lnSpc>
                          <a:spcPct val="115000"/>
                        </a:lnSpc>
                        <a:spcBef>
                          <a:spcPts val="0"/>
                        </a:spcBef>
                        <a:spcAft>
                          <a:spcPts val="0"/>
                        </a:spcAft>
                      </a:pPr>
                      <a:r>
                        <a:rPr lang="en-US" sz="1600" dirty="0">
                          <a:effectLst/>
                        </a:rPr>
                        <a:t>Family Size, median (25</a:t>
                      </a:r>
                      <a:r>
                        <a:rPr lang="en-US" sz="1600" baseline="30000" dirty="0">
                          <a:effectLst/>
                        </a:rPr>
                        <a:t>th</a:t>
                      </a:r>
                      <a:r>
                        <a:rPr lang="en-US" sz="1600" dirty="0">
                          <a:effectLst/>
                        </a:rPr>
                        <a:t>, 75</a:t>
                      </a:r>
                      <a:r>
                        <a:rPr lang="en-US" sz="1600" baseline="30000" dirty="0">
                          <a:effectLst/>
                        </a:rPr>
                        <a:t>th</a:t>
                      </a:r>
                      <a:r>
                        <a:rPr lang="en-US" sz="1600" dirty="0">
                          <a:effectLst/>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tc>
                  <a:txBody>
                    <a:bodyPr/>
                    <a:lstStyle/>
                    <a:p>
                      <a:pPr marL="0" marR="0" algn="ctr">
                        <a:lnSpc>
                          <a:spcPct val="115000"/>
                        </a:lnSpc>
                        <a:spcBef>
                          <a:spcPts val="0"/>
                        </a:spcBef>
                        <a:spcAft>
                          <a:spcPts val="0"/>
                        </a:spcAft>
                      </a:pPr>
                      <a:r>
                        <a:rPr lang="en-US" sz="1600" dirty="0">
                          <a:effectLst/>
                        </a:rPr>
                        <a:t>2.0 (1.0, 3.0)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tc>
                  <a:txBody>
                    <a:bodyPr/>
                    <a:lstStyle/>
                    <a:p>
                      <a:pPr marL="0" marR="0" algn="ctr">
                        <a:lnSpc>
                          <a:spcPct val="115000"/>
                        </a:lnSpc>
                        <a:spcBef>
                          <a:spcPts val="0"/>
                        </a:spcBef>
                        <a:spcAft>
                          <a:spcPts val="0"/>
                        </a:spcAft>
                      </a:pPr>
                      <a:r>
                        <a:rPr lang="en-US" sz="1600" dirty="0">
                          <a:effectLst/>
                        </a:rPr>
                        <a:t>2.0 (1.5, 3.0)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extLst>
                  <a:ext uri="{0D108BD9-81ED-4DB2-BD59-A6C34878D82A}">
                    <a16:rowId xmlns:a16="http://schemas.microsoft.com/office/drawing/2014/main" val="2438814532"/>
                  </a:ext>
                </a:extLst>
              </a:tr>
              <a:tr h="0">
                <a:tc>
                  <a:txBody>
                    <a:bodyPr/>
                    <a:lstStyle/>
                    <a:p>
                      <a:pPr marL="0" marR="0">
                        <a:lnSpc>
                          <a:spcPct val="115000"/>
                        </a:lnSpc>
                        <a:spcBef>
                          <a:spcPts val="0"/>
                        </a:spcBef>
                        <a:spcAft>
                          <a:spcPts val="0"/>
                        </a:spcAft>
                      </a:pPr>
                      <a:r>
                        <a:rPr lang="en-US" sz="1600">
                          <a:effectLst/>
                        </a:rPr>
                        <a:t>Systolic BP (mm Hg), mean (SD)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tc>
                  <a:txBody>
                    <a:bodyPr/>
                    <a:lstStyle/>
                    <a:p>
                      <a:pPr marL="0" marR="0" algn="ctr">
                        <a:lnSpc>
                          <a:spcPct val="115000"/>
                        </a:lnSpc>
                        <a:spcBef>
                          <a:spcPts val="0"/>
                        </a:spcBef>
                        <a:spcAft>
                          <a:spcPts val="0"/>
                        </a:spcAft>
                      </a:pPr>
                      <a:r>
                        <a:rPr lang="en-US" sz="1600" dirty="0">
                          <a:effectLst/>
                        </a:rPr>
                        <a:t>130.9 (7.0)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tc>
                  <a:txBody>
                    <a:bodyPr/>
                    <a:lstStyle/>
                    <a:p>
                      <a:pPr marL="0" marR="0" algn="ctr">
                        <a:lnSpc>
                          <a:spcPct val="115000"/>
                        </a:lnSpc>
                        <a:spcBef>
                          <a:spcPts val="0"/>
                        </a:spcBef>
                        <a:spcAft>
                          <a:spcPts val="0"/>
                        </a:spcAft>
                      </a:pPr>
                      <a:r>
                        <a:rPr lang="en-US" sz="1600" dirty="0">
                          <a:effectLst/>
                        </a:rPr>
                        <a:t>130.1 (7.1)</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extLst>
                  <a:ext uri="{0D108BD9-81ED-4DB2-BD59-A6C34878D82A}">
                    <a16:rowId xmlns:a16="http://schemas.microsoft.com/office/drawing/2014/main" val="2779509912"/>
                  </a:ext>
                </a:extLst>
              </a:tr>
              <a:tr h="0">
                <a:tc>
                  <a:txBody>
                    <a:bodyPr/>
                    <a:lstStyle/>
                    <a:p>
                      <a:pPr marL="0" marR="0">
                        <a:lnSpc>
                          <a:spcPct val="115000"/>
                        </a:lnSpc>
                        <a:spcBef>
                          <a:spcPts val="0"/>
                        </a:spcBef>
                        <a:spcAft>
                          <a:spcPts val="0"/>
                        </a:spcAft>
                      </a:pPr>
                      <a:r>
                        <a:rPr lang="en-US" sz="1600">
                          <a:effectLst/>
                        </a:rPr>
                        <a:t>Diastolic BP (mm Hg), mean (SD)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tc>
                  <a:txBody>
                    <a:bodyPr/>
                    <a:lstStyle/>
                    <a:p>
                      <a:pPr marL="0" marR="0" algn="ctr">
                        <a:lnSpc>
                          <a:spcPct val="115000"/>
                        </a:lnSpc>
                        <a:spcBef>
                          <a:spcPts val="0"/>
                        </a:spcBef>
                        <a:spcAft>
                          <a:spcPts val="0"/>
                        </a:spcAft>
                      </a:pPr>
                      <a:r>
                        <a:rPr lang="en-US" sz="1600" dirty="0">
                          <a:effectLst/>
                        </a:rPr>
                        <a:t>77.8 (8.9)</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tc>
                  <a:txBody>
                    <a:bodyPr/>
                    <a:lstStyle/>
                    <a:p>
                      <a:pPr marL="0" marR="0" algn="ctr">
                        <a:lnSpc>
                          <a:spcPct val="115000"/>
                        </a:lnSpc>
                        <a:spcBef>
                          <a:spcPts val="0"/>
                        </a:spcBef>
                        <a:spcAft>
                          <a:spcPts val="0"/>
                        </a:spcAft>
                      </a:pPr>
                      <a:r>
                        <a:rPr lang="en-US" sz="1600" dirty="0">
                          <a:effectLst/>
                        </a:rPr>
                        <a:t>77.8 (9.0)</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extLst>
                  <a:ext uri="{0D108BD9-81ED-4DB2-BD59-A6C34878D82A}">
                    <a16:rowId xmlns:a16="http://schemas.microsoft.com/office/drawing/2014/main" val="2505085358"/>
                  </a:ext>
                </a:extLst>
              </a:tr>
              <a:tr h="0">
                <a:tc>
                  <a:txBody>
                    <a:bodyPr/>
                    <a:lstStyle/>
                    <a:p>
                      <a:pPr marL="0" marR="0">
                        <a:lnSpc>
                          <a:spcPct val="115000"/>
                        </a:lnSpc>
                        <a:spcBef>
                          <a:spcPts val="0"/>
                        </a:spcBef>
                        <a:spcAft>
                          <a:spcPts val="0"/>
                        </a:spcAft>
                      </a:pPr>
                      <a:r>
                        <a:rPr lang="en-US" sz="1600">
                          <a:effectLst/>
                        </a:rPr>
                        <a:t>BMI (kg/m</a:t>
                      </a:r>
                      <a:r>
                        <a:rPr lang="en-US" sz="1600" baseline="30000">
                          <a:effectLst/>
                        </a:rPr>
                        <a:t>2</a:t>
                      </a:r>
                      <a:r>
                        <a:rPr lang="en-US" sz="1600">
                          <a:effectLst/>
                        </a:rPr>
                        <a:t>), mean (SD)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tc>
                  <a:txBody>
                    <a:bodyPr/>
                    <a:lstStyle/>
                    <a:p>
                      <a:pPr marL="0" marR="0" algn="ctr">
                        <a:lnSpc>
                          <a:spcPct val="115000"/>
                        </a:lnSpc>
                        <a:spcBef>
                          <a:spcPts val="0"/>
                        </a:spcBef>
                        <a:spcAft>
                          <a:spcPts val="0"/>
                        </a:spcAft>
                      </a:pPr>
                      <a:r>
                        <a:rPr lang="en-US" sz="1600" dirty="0">
                          <a:effectLst/>
                        </a:rPr>
                        <a:t>32.2 (5.7)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tc>
                  <a:txBody>
                    <a:bodyPr/>
                    <a:lstStyle/>
                    <a:p>
                      <a:pPr marL="0" marR="0" algn="ctr">
                        <a:lnSpc>
                          <a:spcPct val="115000"/>
                        </a:lnSpc>
                        <a:spcBef>
                          <a:spcPts val="0"/>
                        </a:spcBef>
                        <a:spcAft>
                          <a:spcPts val="0"/>
                        </a:spcAft>
                      </a:pPr>
                      <a:r>
                        <a:rPr lang="en-US" sz="1600" dirty="0">
                          <a:effectLst/>
                        </a:rPr>
                        <a:t>32.1 (6.3)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extLst>
                  <a:ext uri="{0D108BD9-81ED-4DB2-BD59-A6C34878D82A}">
                    <a16:rowId xmlns:a16="http://schemas.microsoft.com/office/drawing/2014/main" val="2246864364"/>
                  </a:ext>
                </a:extLst>
              </a:tr>
              <a:tr h="0">
                <a:tc>
                  <a:txBody>
                    <a:bodyPr/>
                    <a:lstStyle/>
                    <a:p>
                      <a:pPr marL="0" marR="0">
                        <a:lnSpc>
                          <a:spcPct val="115000"/>
                        </a:lnSpc>
                        <a:spcBef>
                          <a:spcPts val="0"/>
                        </a:spcBef>
                        <a:spcAft>
                          <a:spcPts val="0"/>
                        </a:spcAft>
                      </a:pPr>
                      <a:r>
                        <a:rPr lang="en-US" sz="1600">
                          <a:effectLst/>
                        </a:rPr>
                        <a:t>Hemoglobin A1c (%), mean (SD)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tc>
                  <a:txBody>
                    <a:bodyPr/>
                    <a:lstStyle/>
                    <a:p>
                      <a:pPr marL="0" marR="0" algn="ctr">
                        <a:lnSpc>
                          <a:spcPct val="115000"/>
                        </a:lnSpc>
                        <a:spcBef>
                          <a:spcPts val="0"/>
                        </a:spcBef>
                        <a:spcAft>
                          <a:spcPts val="0"/>
                        </a:spcAft>
                      </a:pPr>
                      <a:r>
                        <a:rPr lang="en-US" sz="1600" dirty="0">
                          <a:effectLst/>
                        </a:rPr>
                        <a:t>5.6 (0.4)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tc>
                  <a:txBody>
                    <a:bodyPr/>
                    <a:lstStyle/>
                    <a:p>
                      <a:pPr marL="0" marR="0" algn="ctr">
                        <a:lnSpc>
                          <a:spcPct val="115000"/>
                        </a:lnSpc>
                        <a:spcBef>
                          <a:spcPts val="0"/>
                        </a:spcBef>
                        <a:spcAft>
                          <a:spcPts val="0"/>
                        </a:spcAft>
                      </a:pPr>
                      <a:r>
                        <a:rPr lang="en-US" sz="1600" dirty="0">
                          <a:effectLst/>
                        </a:rPr>
                        <a:t>5.6 (0.4)</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extLst>
                  <a:ext uri="{0D108BD9-81ED-4DB2-BD59-A6C34878D82A}">
                    <a16:rowId xmlns:a16="http://schemas.microsoft.com/office/drawing/2014/main" val="845996301"/>
                  </a:ext>
                </a:extLst>
              </a:tr>
              <a:tr h="0">
                <a:tc>
                  <a:txBody>
                    <a:bodyPr/>
                    <a:lstStyle/>
                    <a:p>
                      <a:pPr marL="0" marR="0">
                        <a:lnSpc>
                          <a:spcPct val="115000"/>
                        </a:lnSpc>
                        <a:spcBef>
                          <a:spcPts val="0"/>
                        </a:spcBef>
                        <a:spcAft>
                          <a:spcPts val="0"/>
                        </a:spcAft>
                      </a:pPr>
                      <a:r>
                        <a:rPr lang="en-US" sz="1600">
                          <a:effectLst/>
                        </a:rPr>
                        <a:t>LDL-cholesterol, mean (SD)</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tc>
                  <a:txBody>
                    <a:bodyPr/>
                    <a:lstStyle/>
                    <a:p>
                      <a:pPr marL="0" marR="0" algn="ctr">
                        <a:lnSpc>
                          <a:spcPct val="115000"/>
                        </a:lnSpc>
                        <a:spcBef>
                          <a:spcPts val="0"/>
                        </a:spcBef>
                        <a:spcAft>
                          <a:spcPts val="0"/>
                        </a:spcAft>
                      </a:pPr>
                      <a:r>
                        <a:rPr lang="en-US" sz="1600" dirty="0">
                          <a:effectLst/>
                        </a:rPr>
                        <a:t>120.8 (32.7)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tc>
                  <a:txBody>
                    <a:bodyPr/>
                    <a:lstStyle/>
                    <a:p>
                      <a:pPr marL="0" marR="0" algn="ctr">
                        <a:lnSpc>
                          <a:spcPct val="115000"/>
                        </a:lnSpc>
                        <a:spcBef>
                          <a:spcPts val="0"/>
                        </a:spcBef>
                        <a:spcAft>
                          <a:spcPts val="0"/>
                        </a:spcAft>
                      </a:pPr>
                      <a:r>
                        <a:rPr lang="en-US" sz="1600" dirty="0">
                          <a:effectLst/>
                        </a:rPr>
                        <a:t>114.8 (36.8)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extLst>
                  <a:ext uri="{0D108BD9-81ED-4DB2-BD59-A6C34878D82A}">
                    <a16:rowId xmlns:a16="http://schemas.microsoft.com/office/drawing/2014/main" val="3696469847"/>
                  </a:ext>
                </a:extLst>
              </a:tr>
              <a:tr h="67594">
                <a:tc gridSpan="3">
                  <a:txBody>
                    <a:bodyPr/>
                    <a:lstStyle/>
                    <a:p>
                      <a:pPr marL="0" marR="0">
                        <a:lnSpc>
                          <a:spcPct val="107000"/>
                        </a:lnSpc>
                        <a:spcBef>
                          <a:spcPts val="0"/>
                        </a:spcBef>
                        <a:spcAft>
                          <a:spcPts val="0"/>
                        </a:spcAft>
                      </a:pPr>
                      <a:r>
                        <a:rPr lang="en-US" sz="1100" dirty="0">
                          <a:effectLst/>
                        </a:rPr>
                        <a:t>Abbreviations: BP, blood pressure; BMI, body mass index; LDL, low density lipoprotein; SD, standard deviation</a:t>
                      </a:r>
                      <a:r>
                        <a:rPr lang="en-US" sz="1400" dirty="0">
                          <a:effectLst/>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2194" marR="52194" marT="7249" marB="7249" anchor="b"/>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54660924"/>
                  </a:ext>
                </a:extLst>
              </a:tr>
            </a:tbl>
          </a:graphicData>
        </a:graphic>
      </p:graphicFrame>
      <p:sp>
        <p:nvSpPr>
          <p:cNvPr id="5" name="Title 1">
            <a:extLst>
              <a:ext uri="{FF2B5EF4-FFF2-40B4-BE49-F238E27FC236}">
                <a16:creationId xmlns:a16="http://schemas.microsoft.com/office/drawing/2014/main" id="{C455BFDC-C2E9-4F31-B916-E7F14A3BA5CF}"/>
              </a:ext>
            </a:extLst>
          </p:cNvPr>
          <p:cNvSpPr>
            <a:spLocks noGrp="1"/>
          </p:cNvSpPr>
          <p:nvPr>
            <p:ph type="title"/>
          </p:nvPr>
        </p:nvSpPr>
        <p:spPr>
          <a:xfrm>
            <a:off x="575732" y="274274"/>
            <a:ext cx="11340044" cy="522533"/>
          </a:xfrm>
        </p:spPr>
        <p:txBody>
          <a:bodyPr>
            <a:noAutofit/>
          </a:bodyPr>
          <a:lstStyle/>
          <a:p>
            <a:pPr algn="ctr"/>
            <a:r>
              <a:rPr lang="en-US" sz="3600" dirty="0">
                <a:solidFill>
                  <a:srgbClr val="002060"/>
                </a:solidFill>
                <a:latin typeface="Arial" panose="020B0604020202020204" pitchFamily="34" charset="0"/>
                <a:cs typeface="Arial" panose="020B0604020202020204" pitchFamily="34" charset="0"/>
              </a:rPr>
              <a:t>Demographic Information of Randomized Participants</a:t>
            </a:r>
          </a:p>
        </p:txBody>
      </p:sp>
      <p:sp>
        <p:nvSpPr>
          <p:cNvPr id="6" name="Rectangle 5">
            <a:extLst>
              <a:ext uri="{FF2B5EF4-FFF2-40B4-BE49-F238E27FC236}">
                <a16:creationId xmlns:a16="http://schemas.microsoft.com/office/drawing/2014/main" id="{1A0F6FBB-2104-4BE7-961B-FCD4C71F3550}"/>
              </a:ext>
            </a:extLst>
          </p:cNvPr>
          <p:cNvSpPr/>
          <p:nvPr/>
        </p:nvSpPr>
        <p:spPr>
          <a:xfrm>
            <a:off x="771525" y="1596320"/>
            <a:ext cx="10844740" cy="11063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FC2A5BF-B60B-4AD7-AE9A-DFB78FB5840F}"/>
              </a:ext>
            </a:extLst>
          </p:cNvPr>
          <p:cNvSpPr/>
          <p:nvPr/>
        </p:nvSpPr>
        <p:spPr>
          <a:xfrm>
            <a:off x="771525" y="2702631"/>
            <a:ext cx="10844740" cy="16594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C7990FB-7B13-43CD-B131-5226BF9A2A6E}"/>
              </a:ext>
            </a:extLst>
          </p:cNvPr>
          <p:cNvSpPr/>
          <p:nvPr/>
        </p:nvSpPr>
        <p:spPr>
          <a:xfrm>
            <a:off x="771525" y="4379030"/>
            <a:ext cx="10844740" cy="139417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731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93F3B9-286E-466F-AED3-36A320E19F3C}"/>
              </a:ext>
            </a:extLst>
          </p:cNvPr>
          <p:cNvPicPr>
            <a:picLocks noChangeAspect="1"/>
          </p:cNvPicPr>
          <p:nvPr/>
        </p:nvPicPr>
        <p:blipFill>
          <a:blip r:embed="rId2"/>
          <a:stretch>
            <a:fillRect/>
          </a:stretch>
        </p:blipFill>
        <p:spPr>
          <a:xfrm>
            <a:off x="0" y="1171654"/>
            <a:ext cx="12192000" cy="4514692"/>
          </a:xfrm>
          <a:prstGeom prst="rect">
            <a:avLst/>
          </a:prstGeom>
        </p:spPr>
      </p:pic>
      <p:sp>
        <p:nvSpPr>
          <p:cNvPr id="3" name="Slide Number Placeholder 2">
            <a:extLst>
              <a:ext uri="{FF2B5EF4-FFF2-40B4-BE49-F238E27FC236}">
                <a16:creationId xmlns:a16="http://schemas.microsoft.com/office/drawing/2014/main" id="{4267002F-465F-4A52-BE63-9724A86EAF2F}"/>
              </a:ext>
            </a:extLst>
          </p:cNvPr>
          <p:cNvSpPr>
            <a:spLocks noGrp="1"/>
          </p:cNvSpPr>
          <p:nvPr>
            <p:ph type="sldNum" sz="quarter" idx="10"/>
          </p:nvPr>
        </p:nvSpPr>
        <p:spPr/>
        <p:txBody>
          <a:bodyPr/>
          <a:lstStyle/>
          <a:p>
            <a:pPr>
              <a:defRPr/>
            </a:pPr>
            <a:fld id="{29D44DEE-321B-4947-B8BF-D066C2552D7D}" type="slidenum">
              <a:rPr lang="en-US" altLang="en-US" smtClean="0"/>
              <a:pPr>
                <a:defRPr/>
              </a:pPr>
              <a:t>13</a:t>
            </a:fld>
            <a:endParaRPr lang="en-US" altLang="en-US"/>
          </a:p>
        </p:txBody>
      </p:sp>
      <p:sp>
        <p:nvSpPr>
          <p:cNvPr id="4" name="Rectangle 3">
            <a:extLst>
              <a:ext uri="{FF2B5EF4-FFF2-40B4-BE49-F238E27FC236}">
                <a16:creationId xmlns:a16="http://schemas.microsoft.com/office/drawing/2014/main" id="{282C6FC3-D1DF-4A9E-A2B0-45D5B2D7F33D}"/>
              </a:ext>
            </a:extLst>
          </p:cNvPr>
          <p:cNvSpPr/>
          <p:nvPr/>
        </p:nvSpPr>
        <p:spPr>
          <a:xfrm>
            <a:off x="2493056" y="3025733"/>
            <a:ext cx="1347020" cy="530942"/>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8B4BC4-D240-46FC-A4B6-A04642D12D08}"/>
              </a:ext>
            </a:extLst>
          </p:cNvPr>
          <p:cNvSpPr/>
          <p:nvPr/>
        </p:nvSpPr>
        <p:spPr>
          <a:xfrm>
            <a:off x="6096000" y="882532"/>
            <a:ext cx="6096000" cy="50269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F23AF0DF-9973-4E0B-AB53-8C6CA4CEE0FA}"/>
              </a:ext>
            </a:extLst>
          </p:cNvPr>
          <p:cNvSpPr txBox="1">
            <a:spLocks/>
          </p:cNvSpPr>
          <p:nvPr/>
        </p:nvSpPr>
        <p:spPr>
          <a:xfrm>
            <a:off x="575731" y="359999"/>
            <a:ext cx="9812277" cy="5225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002060"/>
                </a:solidFill>
                <a:latin typeface="Arial" panose="020B0604020202020204" pitchFamily="34" charset="0"/>
                <a:cs typeface="Arial" panose="020B0604020202020204" pitchFamily="34" charset="0"/>
              </a:rPr>
              <a:t>Primary Outcome: Difference in 3-month vs Baseline SBP</a:t>
            </a:r>
          </a:p>
        </p:txBody>
      </p:sp>
    </p:spTree>
    <p:extLst>
      <p:ext uri="{BB962C8B-B14F-4D97-AF65-F5344CB8AC3E}">
        <p14:creationId xmlns:p14="http://schemas.microsoft.com/office/powerpoint/2010/main" val="108102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93F3B9-286E-466F-AED3-36A320E19F3C}"/>
              </a:ext>
            </a:extLst>
          </p:cNvPr>
          <p:cNvPicPr>
            <a:picLocks noChangeAspect="1"/>
          </p:cNvPicPr>
          <p:nvPr/>
        </p:nvPicPr>
        <p:blipFill>
          <a:blip r:embed="rId2"/>
          <a:stretch>
            <a:fillRect/>
          </a:stretch>
        </p:blipFill>
        <p:spPr>
          <a:xfrm>
            <a:off x="0" y="1171654"/>
            <a:ext cx="12192000" cy="4514692"/>
          </a:xfrm>
          <a:prstGeom prst="rect">
            <a:avLst/>
          </a:prstGeom>
        </p:spPr>
      </p:pic>
      <p:sp>
        <p:nvSpPr>
          <p:cNvPr id="2" name="Title 1">
            <a:extLst>
              <a:ext uri="{FF2B5EF4-FFF2-40B4-BE49-F238E27FC236}">
                <a16:creationId xmlns:a16="http://schemas.microsoft.com/office/drawing/2014/main" id="{2C29083C-F64D-4C71-B552-21670220284B}"/>
              </a:ext>
            </a:extLst>
          </p:cNvPr>
          <p:cNvSpPr>
            <a:spLocks noGrp="1"/>
          </p:cNvSpPr>
          <p:nvPr>
            <p:ph type="title"/>
          </p:nvPr>
        </p:nvSpPr>
        <p:spPr>
          <a:xfrm>
            <a:off x="575731" y="359999"/>
            <a:ext cx="9812277" cy="522533"/>
          </a:xfrm>
        </p:spPr>
        <p:txBody>
          <a:bodyPr>
            <a:noAutofit/>
          </a:bodyPr>
          <a:lstStyle/>
          <a:p>
            <a:r>
              <a:rPr lang="en-US" sz="3200" b="1" dirty="0">
                <a:solidFill>
                  <a:srgbClr val="002060"/>
                </a:solidFill>
                <a:latin typeface="Arial" panose="020B0604020202020204" pitchFamily="34" charset="0"/>
                <a:cs typeface="Arial" panose="020B0604020202020204" pitchFamily="34" charset="0"/>
              </a:rPr>
              <a:t>Secondary Outcome: </a:t>
            </a:r>
            <a:br>
              <a:rPr lang="en-US" sz="3200" b="1" dirty="0">
                <a:solidFill>
                  <a:srgbClr val="002060"/>
                </a:solidFill>
                <a:latin typeface="Arial" panose="020B0604020202020204" pitchFamily="34" charset="0"/>
                <a:cs typeface="Arial" panose="020B0604020202020204" pitchFamily="34" charset="0"/>
              </a:rPr>
            </a:br>
            <a:r>
              <a:rPr lang="en-US" sz="3200" b="1" dirty="0">
                <a:solidFill>
                  <a:srgbClr val="002060"/>
                </a:solidFill>
                <a:latin typeface="Arial" panose="020B0604020202020204" pitchFamily="34" charset="0"/>
                <a:cs typeface="Arial" panose="020B0604020202020204" pitchFamily="34" charset="0"/>
              </a:rPr>
              <a:t>Difference in 3-month vs Baseline</a:t>
            </a:r>
          </a:p>
        </p:txBody>
      </p:sp>
      <p:sp>
        <p:nvSpPr>
          <p:cNvPr id="3" name="Slide Number Placeholder 2">
            <a:extLst>
              <a:ext uri="{FF2B5EF4-FFF2-40B4-BE49-F238E27FC236}">
                <a16:creationId xmlns:a16="http://schemas.microsoft.com/office/drawing/2014/main" id="{4267002F-465F-4A52-BE63-9724A86EAF2F}"/>
              </a:ext>
            </a:extLst>
          </p:cNvPr>
          <p:cNvSpPr>
            <a:spLocks noGrp="1"/>
          </p:cNvSpPr>
          <p:nvPr>
            <p:ph type="sldNum" sz="quarter" idx="10"/>
          </p:nvPr>
        </p:nvSpPr>
        <p:spPr/>
        <p:txBody>
          <a:bodyPr/>
          <a:lstStyle/>
          <a:p>
            <a:pPr>
              <a:defRPr/>
            </a:pPr>
            <a:fld id="{29D44DEE-321B-4947-B8BF-D066C2552D7D}" type="slidenum">
              <a:rPr lang="en-US" altLang="en-US" smtClean="0"/>
              <a:pPr>
                <a:defRPr/>
              </a:pPr>
              <a:t>14</a:t>
            </a:fld>
            <a:endParaRPr lang="en-US" altLang="en-US"/>
          </a:p>
        </p:txBody>
      </p:sp>
      <p:sp>
        <p:nvSpPr>
          <p:cNvPr id="4" name="Rectangle 3">
            <a:extLst>
              <a:ext uri="{FF2B5EF4-FFF2-40B4-BE49-F238E27FC236}">
                <a16:creationId xmlns:a16="http://schemas.microsoft.com/office/drawing/2014/main" id="{282C6FC3-D1DF-4A9E-A2B0-45D5B2D7F33D}"/>
              </a:ext>
            </a:extLst>
          </p:cNvPr>
          <p:cNvSpPr/>
          <p:nvPr/>
        </p:nvSpPr>
        <p:spPr>
          <a:xfrm>
            <a:off x="8798322" y="3401704"/>
            <a:ext cx="1347020" cy="530942"/>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4017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C93F3B9-286E-466F-AED3-36A320E19F3C}"/>
              </a:ext>
            </a:extLst>
          </p:cNvPr>
          <p:cNvPicPr>
            <a:picLocks noChangeAspect="1"/>
          </p:cNvPicPr>
          <p:nvPr/>
        </p:nvPicPr>
        <p:blipFill>
          <a:blip r:embed="rId2"/>
          <a:stretch>
            <a:fillRect/>
          </a:stretch>
        </p:blipFill>
        <p:spPr>
          <a:xfrm>
            <a:off x="0" y="1171654"/>
            <a:ext cx="12192000" cy="4514692"/>
          </a:xfrm>
          <a:prstGeom prst="rect">
            <a:avLst/>
          </a:prstGeom>
        </p:spPr>
      </p:pic>
      <p:sp>
        <p:nvSpPr>
          <p:cNvPr id="3" name="Slide Number Placeholder 2">
            <a:extLst>
              <a:ext uri="{FF2B5EF4-FFF2-40B4-BE49-F238E27FC236}">
                <a16:creationId xmlns:a16="http://schemas.microsoft.com/office/drawing/2014/main" id="{4267002F-465F-4A52-BE63-9724A86EAF2F}"/>
              </a:ext>
            </a:extLst>
          </p:cNvPr>
          <p:cNvSpPr>
            <a:spLocks noGrp="1"/>
          </p:cNvSpPr>
          <p:nvPr>
            <p:ph type="sldNum" sz="quarter" idx="10"/>
          </p:nvPr>
        </p:nvSpPr>
        <p:spPr/>
        <p:txBody>
          <a:bodyPr/>
          <a:lstStyle/>
          <a:p>
            <a:pPr>
              <a:defRPr/>
            </a:pPr>
            <a:fld id="{29D44DEE-321B-4947-B8BF-D066C2552D7D}" type="slidenum">
              <a:rPr lang="en-US" altLang="en-US" smtClean="0"/>
              <a:pPr>
                <a:defRPr/>
              </a:pPr>
              <a:t>15</a:t>
            </a:fld>
            <a:endParaRPr lang="en-US" altLang="en-US"/>
          </a:p>
        </p:txBody>
      </p:sp>
      <p:sp>
        <p:nvSpPr>
          <p:cNvPr id="6" name="Rectangle 5">
            <a:extLst>
              <a:ext uri="{FF2B5EF4-FFF2-40B4-BE49-F238E27FC236}">
                <a16:creationId xmlns:a16="http://schemas.microsoft.com/office/drawing/2014/main" id="{3AA0818E-F2C0-4D7B-B9A4-AD444D14FA30}"/>
              </a:ext>
            </a:extLst>
          </p:cNvPr>
          <p:cNvSpPr/>
          <p:nvPr/>
        </p:nvSpPr>
        <p:spPr>
          <a:xfrm>
            <a:off x="4037528" y="3177177"/>
            <a:ext cx="1347020" cy="530942"/>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B4A0F34-8406-4203-B567-8F60B5436147}"/>
              </a:ext>
            </a:extLst>
          </p:cNvPr>
          <p:cNvSpPr/>
          <p:nvPr/>
        </p:nvSpPr>
        <p:spPr>
          <a:xfrm>
            <a:off x="10201338" y="3667175"/>
            <a:ext cx="1347020" cy="530942"/>
          </a:xfrm>
          <a:prstGeom prst="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52447DD0-781B-43C1-8D83-FAEF4143F6B5}"/>
              </a:ext>
            </a:extLst>
          </p:cNvPr>
          <p:cNvSpPr>
            <a:spLocks noGrp="1"/>
          </p:cNvSpPr>
          <p:nvPr>
            <p:ph type="title"/>
          </p:nvPr>
        </p:nvSpPr>
        <p:spPr>
          <a:xfrm>
            <a:off x="575731" y="359999"/>
            <a:ext cx="9812277" cy="522533"/>
          </a:xfrm>
        </p:spPr>
        <p:txBody>
          <a:bodyPr>
            <a:noAutofit/>
          </a:bodyPr>
          <a:lstStyle/>
          <a:p>
            <a:r>
              <a:rPr lang="en-US" sz="3200" b="1" dirty="0">
                <a:solidFill>
                  <a:srgbClr val="002060"/>
                </a:solidFill>
                <a:latin typeface="Arial" panose="020B0604020202020204" pitchFamily="34" charset="0"/>
                <a:cs typeface="Arial" panose="020B0604020202020204" pitchFamily="34" charset="0"/>
              </a:rPr>
              <a:t>Secondary Contrast: </a:t>
            </a:r>
            <a:br>
              <a:rPr lang="en-US" sz="3200" b="1" dirty="0">
                <a:solidFill>
                  <a:srgbClr val="002060"/>
                </a:solidFill>
                <a:latin typeface="Arial" panose="020B0604020202020204" pitchFamily="34" charset="0"/>
                <a:cs typeface="Arial" panose="020B0604020202020204" pitchFamily="34" charset="0"/>
              </a:rPr>
            </a:br>
            <a:r>
              <a:rPr lang="en-US" sz="3200" b="1" dirty="0">
                <a:solidFill>
                  <a:srgbClr val="002060"/>
                </a:solidFill>
                <a:latin typeface="Arial" panose="020B0604020202020204" pitchFamily="34" charset="0"/>
                <a:cs typeface="Arial" panose="020B0604020202020204" pitchFamily="34" charset="0"/>
              </a:rPr>
              <a:t>Difference in 6-month vs Baseline</a:t>
            </a:r>
          </a:p>
        </p:txBody>
      </p:sp>
    </p:spTree>
    <p:extLst>
      <p:ext uri="{BB962C8B-B14F-4D97-AF65-F5344CB8AC3E}">
        <p14:creationId xmlns:p14="http://schemas.microsoft.com/office/powerpoint/2010/main" val="122054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59946-CF7A-4D56-980C-FF37D6DD0C32}"/>
              </a:ext>
            </a:extLst>
          </p:cNvPr>
          <p:cNvSpPr>
            <a:spLocks noGrp="1"/>
          </p:cNvSpPr>
          <p:nvPr>
            <p:ph type="title"/>
          </p:nvPr>
        </p:nvSpPr>
        <p:spPr>
          <a:xfrm>
            <a:off x="525080" y="245816"/>
            <a:ext cx="10515600" cy="765809"/>
          </a:xfrm>
        </p:spPr>
        <p:txBody>
          <a:bodyPr/>
          <a:lstStyle/>
          <a:p>
            <a:r>
              <a:rPr lang="en-US" b="1" dirty="0">
                <a:solidFill>
                  <a:srgbClr val="002060"/>
                </a:solidFill>
                <a:latin typeface="Arial" panose="020B0604020202020204" pitchFamily="34" charset="0"/>
                <a:cs typeface="Arial" panose="020B0604020202020204" pitchFamily="34" charset="0"/>
              </a:rPr>
              <a:t>Adherence: 24-hr Urine</a:t>
            </a:r>
          </a:p>
        </p:txBody>
      </p:sp>
      <p:sp>
        <p:nvSpPr>
          <p:cNvPr id="3" name="Slide Number Placeholder 2">
            <a:extLst>
              <a:ext uri="{FF2B5EF4-FFF2-40B4-BE49-F238E27FC236}">
                <a16:creationId xmlns:a16="http://schemas.microsoft.com/office/drawing/2014/main" id="{EB765024-E2F3-46D8-80C6-3A84E380DB1A}"/>
              </a:ext>
            </a:extLst>
          </p:cNvPr>
          <p:cNvSpPr>
            <a:spLocks noGrp="1"/>
          </p:cNvSpPr>
          <p:nvPr>
            <p:ph type="sldNum" sz="quarter" idx="10"/>
          </p:nvPr>
        </p:nvSpPr>
        <p:spPr/>
        <p:txBody>
          <a:bodyPr/>
          <a:lstStyle/>
          <a:p>
            <a:pPr>
              <a:defRPr/>
            </a:pPr>
            <a:fld id="{29D44DEE-321B-4947-B8BF-D066C2552D7D}" type="slidenum">
              <a:rPr lang="en-US" altLang="en-US" smtClean="0"/>
              <a:pPr>
                <a:defRPr/>
              </a:pPr>
              <a:t>16</a:t>
            </a:fld>
            <a:endParaRPr lang="en-US" altLang="en-US"/>
          </a:p>
        </p:txBody>
      </p:sp>
      <p:graphicFrame>
        <p:nvGraphicFramePr>
          <p:cNvPr id="4" name="Table 3">
            <a:extLst>
              <a:ext uri="{FF2B5EF4-FFF2-40B4-BE49-F238E27FC236}">
                <a16:creationId xmlns:a16="http://schemas.microsoft.com/office/drawing/2014/main" id="{31872857-CB48-437B-9D94-F1295ADDEAC7}"/>
              </a:ext>
            </a:extLst>
          </p:cNvPr>
          <p:cNvGraphicFramePr>
            <a:graphicFrameLocks noGrp="1"/>
          </p:cNvGraphicFramePr>
          <p:nvPr>
            <p:extLst>
              <p:ext uri="{D42A27DB-BD31-4B8C-83A1-F6EECF244321}">
                <p14:modId xmlns:p14="http://schemas.microsoft.com/office/powerpoint/2010/main" val="3394176949"/>
              </p:ext>
            </p:extLst>
          </p:nvPr>
        </p:nvGraphicFramePr>
        <p:xfrm>
          <a:off x="525080" y="1011625"/>
          <a:ext cx="11389489" cy="4961510"/>
        </p:xfrm>
        <a:graphic>
          <a:graphicData uri="http://schemas.openxmlformats.org/drawingml/2006/table">
            <a:tbl>
              <a:tblPr firstRow="1" bandRow="1">
                <a:tableStyleId>{5C22544A-7EE6-4342-B048-85BDC9FD1C3A}</a:tableStyleId>
              </a:tblPr>
              <a:tblGrid>
                <a:gridCol w="3755319">
                  <a:extLst>
                    <a:ext uri="{9D8B030D-6E8A-4147-A177-3AD203B41FA5}">
                      <a16:colId xmlns:a16="http://schemas.microsoft.com/office/drawing/2014/main" val="1048903995"/>
                    </a:ext>
                  </a:extLst>
                </a:gridCol>
                <a:gridCol w="1831009">
                  <a:extLst>
                    <a:ext uri="{9D8B030D-6E8A-4147-A177-3AD203B41FA5}">
                      <a16:colId xmlns:a16="http://schemas.microsoft.com/office/drawing/2014/main" val="4153233844"/>
                    </a:ext>
                  </a:extLst>
                </a:gridCol>
                <a:gridCol w="1623677">
                  <a:extLst>
                    <a:ext uri="{9D8B030D-6E8A-4147-A177-3AD203B41FA5}">
                      <a16:colId xmlns:a16="http://schemas.microsoft.com/office/drawing/2014/main" val="1352042128"/>
                    </a:ext>
                  </a:extLst>
                </a:gridCol>
                <a:gridCol w="2092377">
                  <a:extLst>
                    <a:ext uri="{9D8B030D-6E8A-4147-A177-3AD203B41FA5}">
                      <a16:colId xmlns:a16="http://schemas.microsoft.com/office/drawing/2014/main" val="1662180690"/>
                    </a:ext>
                  </a:extLst>
                </a:gridCol>
                <a:gridCol w="2087107">
                  <a:extLst>
                    <a:ext uri="{9D8B030D-6E8A-4147-A177-3AD203B41FA5}">
                      <a16:colId xmlns:a16="http://schemas.microsoft.com/office/drawing/2014/main" val="2355444784"/>
                    </a:ext>
                  </a:extLst>
                </a:gridCol>
              </a:tblGrid>
              <a:tr h="469071">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Outcome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Assignment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BL Mean (SE)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3M – BL</a:t>
                      </a:r>
                    </a:p>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β (95% CI) or </a:t>
                      </a:r>
                      <a:r>
                        <a:rPr lang="en-US" sz="1600" i="1" dirty="0">
                          <a:effectLst/>
                          <a:latin typeface="Arial" panose="020B0604020202020204" pitchFamily="34" charset="0"/>
                          <a:cs typeface="Arial" panose="020B0604020202020204" pitchFamily="34" charset="0"/>
                        </a:rPr>
                        <a:t>P</a:t>
                      </a:r>
                      <a:endParaRPr lang="en-US" sz="1600" i="1"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6M – BL</a:t>
                      </a:r>
                    </a:p>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β (95% CI) or </a:t>
                      </a:r>
                      <a:r>
                        <a:rPr lang="en-US" sz="1600" i="1" dirty="0">
                          <a:effectLst/>
                          <a:latin typeface="Arial" panose="020B0604020202020204" pitchFamily="34" charset="0"/>
                          <a:cs typeface="Arial" panose="020B0604020202020204" pitchFamily="34" charset="0"/>
                        </a:rPr>
                        <a:t>P</a:t>
                      </a:r>
                      <a:endParaRPr lang="en-US" sz="1600" i="1"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tc>
                <a:extLst>
                  <a:ext uri="{0D108BD9-81ED-4DB2-BD59-A6C34878D82A}">
                    <a16:rowId xmlns:a16="http://schemas.microsoft.com/office/drawing/2014/main" val="3217203789"/>
                  </a:ext>
                </a:extLst>
              </a:tr>
              <a:tr h="243450">
                <a:tc rowSpan="4">
                  <a:txBody>
                    <a:bodyPr/>
                    <a:lstStyle/>
                    <a:p>
                      <a:pPr marL="0" marR="0">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Urine Potassium, mg/24 </a:t>
                      </a:r>
                      <a:r>
                        <a:rPr lang="en-US" sz="1600" dirty="0" err="1">
                          <a:effectLst/>
                          <a:latin typeface="Arial" panose="020B0604020202020204" pitchFamily="34" charset="0"/>
                          <a:cs typeface="Arial" panose="020B0604020202020204" pitchFamily="34" charset="0"/>
                        </a:rPr>
                        <a:t>hr</a:t>
                      </a:r>
                      <a:endParaRPr lang="en-US" sz="16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600" dirty="0">
                          <a:effectLst/>
                          <a:latin typeface="Arial" panose="020B0604020202020204" pitchFamily="34" charset="0"/>
                          <a:cs typeface="Arial" panose="020B0604020202020204" pitchFamily="34" charset="0"/>
                        </a:rPr>
                        <a:t>N*=179, 172, 164</a:t>
                      </a:r>
                    </a:p>
                    <a:p>
                      <a:pPr marL="0" marR="0">
                        <a:lnSpc>
                          <a:spcPct val="115000"/>
                        </a:lnSpc>
                        <a:spcBef>
                          <a:spcPts val="0"/>
                        </a:spcBef>
                        <a:spcAft>
                          <a:spcPts val="0"/>
                        </a:spcAft>
                      </a:pP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SDG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1810 (97)</a:t>
                      </a:r>
                    </a:p>
                  </a:txBody>
                  <a:tcPr marL="68580" marR="68580" marT="9525" marB="9525" anchor="b"/>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11 (-171, 194)</a:t>
                      </a:r>
                    </a:p>
                  </a:txBody>
                  <a:tcPr marL="68580" marR="68580" marT="9525" marB="9525"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-38 (-244, 169)</a:t>
                      </a:r>
                    </a:p>
                  </a:txBody>
                  <a:tcPr marL="68580" marR="68580" marT="9525" marB="9525" anchor="b"/>
                </a:tc>
                <a:extLst>
                  <a:ext uri="{0D108BD9-81ED-4DB2-BD59-A6C34878D82A}">
                    <a16:rowId xmlns:a16="http://schemas.microsoft.com/office/drawing/2014/main" val="1627592817"/>
                  </a:ext>
                </a:extLst>
              </a:tr>
              <a:tr h="243450">
                <a:tc vMerge="1">
                  <a:txBody>
                    <a:bodyPr/>
                    <a:lstStyle/>
                    <a:p>
                      <a:pPr marL="0" marR="0">
                        <a:lnSpc>
                          <a:spcPct val="115000"/>
                        </a:lnSpc>
                        <a:spcBef>
                          <a:spcPts val="0"/>
                        </a:spcBef>
                        <a:spcAft>
                          <a:spcPts val="0"/>
                        </a:spcAft>
                      </a:pPr>
                      <a:r>
                        <a:rPr lang="en-US" sz="1600" dirty="0">
                          <a:effectLst/>
                        </a:rPr>
                        <a:t> </a:t>
                      </a:r>
                    </a:p>
                    <a:p>
                      <a:pPr marL="0" marR="0">
                        <a:lnSpc>
                          <a:spcPct val="115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0651" marR="40651" marT="0" marB="0" anchor="b"/>
                </a:tc>
                <a:tc>
                  <a:txBody>
                    <a:bodyPr/>
                    <a:lstStyle/>
                    <a:p>
                      <a:pPr marL="0" marR="0">
                        <a:lnSpc>
                          <a:spcPct val="107000"/>
                        </a:lnSpc>
                        <a:spcBef>
                          <a:spcPts val="0"/>
                        </a:spcBef>
                        <a:spcAft>
                          <a:spcPts val="0"/>
                        </a:spcAft>
                      </a:pPr>
                      <a:r>
                        <a:rPr lang="en-US" sz="1600">
                          <a:effectLst/>
                          <a:latin typeface="Arial" panose="020B0604020202020204" pitchFamily="34" charset="0"/>
                          <a:cs typeface="Arial" panose="020B0604020202020204" pitchFamily="34" charset="0"/>
                        </a:rPr>
                        <a:t>DASH</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1777 (62)</a:t>
                      </a:r>
                    </a:p>
                  </a:txBody>
                  <a:tcPr marL="68580" marR="68580" marT="9525" marB="9525"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220 (60, 381)</a:t>
                      </a:r>
                    </a:p>
                  </a:txBody>
                  <a:tcPr marL="68580" marR="68580" marT="9525" marB="9525"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38 (-128, 205)</a:t>
                      </a:r>
                    </a:p>
                  </a:txBody>
                  <a:tcPr marL="68580" marR="68580" marT="9525" marB="9525" anchor="b"/>
                </a:tc>
                <a:extLst>
                  <a:ext uri="{0D108BD9-81ED-4DB2-BD59-A6C34878D82A}">
                    <a16:rowId xmlns:a16="http://schemas.microsoft.com/office/drawing/2014/main" val="2572482191"/>
                  </a:ext>
                </a:extLst>
              </a:tr>
              <a:tr h="243450">
                <a:tc vMerge="1">
                  <a:txBody>
                    <a:bodyPr/>
                    <a:lstStyle/>
                    <a:p>
                      <a:pPr marL="0" marR="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0651" marR="40651" marT="0" marB="0" anchor="b"/>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DASH minus SDG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 </a:t>
                      </a:r>
                    </a:p>
                  </a:txBody>
                  <a:tcPr marL="68580" marR="68580" marT="9525" marB="9525"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209 (-34, 452)</a:t>
                      </a:r>
                    </a:p>
                  </a:txBody>
                  <a:tcPr marL="68580" marR="68580" marT="9525" marB="9525"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76 (-190, 342)</a:t>
                      </a:r>
                    </a:p>
                  </a:txBody>
                  <a:tcPr marL="68580" marR="68580" marT="9525" marB="9525" anchor="b"/>
                </a:tc>
                <a:extLst>
                  <a:ext uri="{0D108BD9-81ED-4DB2-BD59-A6C34878D82A}">
                    <a16:rowId xmlns:a16="http://schemas.microsoft.com/office/drawing/2014/main" val="3849633934"/>
                  </a:ext>
                </a:extLst>
              </a:tr>
              <a:tr h="243450">
                <a:tc vMerge="1">
                  <a:txBody>
                    <a:bodyPr/>
                    <a:lstStyle/>
                    <a:p>
                      <a:pPr marL="0" marR="0">
                        <a:lnSpc>
                          <a:spcPct val="115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0651" marR="40651" marT="0" marB="0" anchor="b"/>
                </a:tc>
                <a:tc>
                  <a:txBody>
                    <a:bodyPr/>
                    <a:lstStyle/>
                    <a:p>
                      <a:pPr marL="0" marR="0">
                        <a:lnSpc>
                          <a:spcPct val="107000"/>
                        </a:lnSpc>
                        <a:spcBef>
                          <a:spcPts val="0"/>
                        </a:spcBef>
                        <a:spcAft>
                          <a:spcPts val="0"/>
                        </a:spcAft>
                      </a:pPr>
                      <a:r>
                        <a:rPr lang="en-US" sz="1600" i="1" dirty="0">
                          <a:effectLst/>
                          <a:latin typeface="Arial" panose="020B0604020202020204" pitchFamily="34" charset="0"/>
                          <a:cs typeface="Arial" panose="020B0604020202020204" pitchFamily="34" charset="0"/>
                        </a:rPr>
                        <a:t>P</a:t>
                      </a:r>
                      <a:endParaRPr lang="en-US" sz="1600" i="1"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 </a:t>
                      </a:r>
                    </a:p>
                  </a:txBody>
                  <a:tcPr marL="68580" marR="68580" marT="9525" marB="9525"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0.092</a:t>
                      </a:r>
                    </a:p>
                  </a:txBody>
                  <a:tcPr marL="68580" marR="68580" marT="9525" marB="9525"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0.58</a:t>
                      </a:r>
                    </a:p>
                  </a:txBody>
                  <a:tcPr marL="68580" marR="68580" marT="9525" marB="9525" anchor="b"/>
                </a:tc>
                <a:extLst>
                  <a:ext uri="{0D108BD9-81ED-4DB2-BD59-A6C34878D82A}">
                    <a16:rowId xmlns:a16="http://schemas.microsoft.com/office/drawing/2014/main" val="401756392"/>
                  </a:ext>
                </a:extLst>
              </a:tr>
              <a:tr h="243450">
                <a:tc rowSpan="4">
                  <a:txBody>
                    <a:bodyPr/>
                    <a:lstStyle/>
                    <a:p>
                      <a:pPr marL="0" marR="0">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Urine Sodium, mg/24 </a:t>
                      </a:r>
                      <a:r>
                        <a:rPr lang="en-US" sz="1600" dirty="0" err="1">
                          <a:effectLst/>
                          <a:latin typeface="Arial" panose="020B0604020202020204" pitchFamily="34" charset="0"/>
                          <a:cs typeface="Arial" panose="020B0604020202020204" pitchFamily="34" charset="0"/>
                        </a:rPr>
                        <a:t>hr</a:t>
                      </a:r>
                      <a:endParaRPr lang="en-US" sz="16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600" dirty="0">
                          <a:effectLst/>
                          <a:latin typeface="Arial" panose="020B0604020202020204" pitchFamily="34" charset="0"/>
                          <a:cs typeface="Arial" panose="020B0604020202020204" pitchFamily="34" charset="0"/>
                        </a:rPr>
                        <a:t>N*=179, 172, 164</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600" dirty="0">
                        <a:effectLst/>
                        <a:latin typeface="Arial" panose="020B0604020202020204" pitchFamily="34" charset="0"/>
                        <a:cs typeface="Arial" panose="020B0604020202020204" pitchFamily="34" charset="0"/>
                      </a:endParaRPr>
                    </a:p>
                  </a:txBody>
                  <a:tcPr marL="40651" marR="40651" marT="0" marB="0" anchor="b"/>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SDG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2961 (181)</a:t>
                      </a:r>
                    </a:p>
                  </a:txBody>
                  <a:tcPr marL="68580" marR="68580" marT="9525" marB="9525"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-206 (-607, 195)</a:t>
                      </a:r>
                    </a:p>
                  </a:txBody>
                  <a:tcPr marL="68580" marR="68580" marT="9525" marB="9525"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-82 (-465, 301)</a:t>
                      </a:r>
                    </a:p>
                  </a:txBody>
                  <a:tcPr marL="68580" marR="68580" marT="9525" marB="9525" anchor="b"/>
                </a:tc>
                <a:extLst>
                  <a:ext uri="{0D108BD9-81ED-4DB2-BD59-A6C34878D82A}">
                    <a16:rowId xmlns:a16="http://schemas.microsoft.com/office/drawing/2014/main" val="2476952054"/>
                  </a:ext>
                </a:extLst>
              </a:tr>
              <a:tr h="243450">
                <a:tc vMerge="1">
                  <a:txBody>
                    <a:bodyPr/>
                    <a:lstStyle/>
                    <a:p>
                      <a:pPr marL="0" marR="0">
                        <a:lnSpc>
                          <a:spcPct val="115000"/>
                        </a:lnSpc>
                        <a:spcBef>
                          <a:spcPts val="0"/>
                        </a:spcBef>
                        <a:spcAft>
                          <a:spcPts val="0"/>
                        </a:spcAft>
                      </a:pPr>
                      <a:r>
                        <a:rPr lang="en-US" sz="1600" dirty="0">
                          <a:effectLst/>
                        </a:rPr>
                        <a:t> </a:t>
                      </a:r>
                    </a:p>
                    <a:p>
                      <a:pPr marL="0" marR="0">
                        <a:lnSpc>
                          <a:spcPct val="115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0651" marR="40651" marT="0" marB="0" anchor="b"/>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DASH</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2802 (129)</a:t>
                      </a:r>
                    </a:p>
                  </a:txBody>
                  <a:tcPr marL="68580" marR="68580" marT="9525" marB="9525"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-587 (-911, -264)</a:t>
                      </a:r>
                    </a:p>
                  </a:txBody>
                  <a:tcPr marL="68580" marR="68580" marT="9525" marB="9525"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-126 (-488, 236)</a:t>
                      </a:r>
                    </a:p>
                  </a:txBody>
                  <a:tcPr marL="68580" marR="68580" marT="9525" marB="9525" anchor="b"/>
                </a:tc>
                <a:extLst>
                  <a:ext uri="{0D108BD9-81ED-4DB2-BD59-A6C34878D82A}">
                    <a16:rowId xmlns:a16="http://schemas.microsoft.com/office/drawing/2014/main" val="145241519"/>
                  </a:ext>
                </a:extLst>
              </a:tr>
              <a:tr h="243450">
                <a:tc vMerge="1">
                  <a:txBody>
                    <a:bodyPr/>
                    <a:lstStyle/>
                    <a:p>
                      <a:pPr marL="0" marR="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0651" marR="40651" marT="0" marB="0" anchor="b"/>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DASH minus SDG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 </a:t>
                      </a:r>
                    </a:p>
                  </a:txBody>
                  <a:tcPr marL="68580" marR="68580" marT="9525" marB="9525" anchor="b"/>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-381 (-896, 134)</a:t>
                      </a:r>
                    </a:p>
                  </a:txBody>
                  <a:tcPr marL="68580" marR="68580" marT="9525" marB="9525"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-45 (-572, 482)</a:t>
                      </a:r>
                    </a:p>
                  </a:txBody>
                  <a:tcPr marL="68580" marR="68580" marT="9525" marB="9525" anchor="b"/>
                </a:tc>
                <a:extLst>
                  <a:ext uri="{0D108BD9-81ED-4DB2-BD59-A6C34878D82A}">
                    <a16:rowId xmlns:a16="http://schemas.microsoft.com/office/drawing/2014/main" val="3023903290"/>
                  </a:ext>
                </a:extLst>
              </a:tr>
              <a:tr h="243450">
                <a:tc vMerge="1">
                  <a:txBody>
                    <a:bodyPr/>
                    <a:lstStyle/>
                    <a:p>
                      <a:pPr marL="0" marR="0">
                        <a:lnSpc>
                          <a:spcPct val="115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0651" marR="40651" marT="0" marB="0" anchor="b"/>
                </a:tc>
                <a:tc>
                  <a:txBody>
                    <a:bodyPr/>
                    <a:lstStyle/>
                    <a:p>
                      <a:pPr marL="0" marR="0">
                        <a:lnSpc>
                          <a:spcPct val="107000"/>
                        </a:lnSpc>
                        <a:spcBef>
                          <a:spcPts val="0"/>
                        </a:spcBef>
                        <a:spcAft>
                          <a:spcPts val="0"/>
                        </a:spcAft>
                      </a:pPr>
                      <a:r>
                        <a:rPr lang="en-US" sz="1600" i="1" dirty="0">
                          <a:effectLst/>
                          <a:latin typeface="Arial" panose="020B0604020202020204" pitchFamily="34" charset="0"/>
                          <a:cs typeface="Arial" panose="020B0604020202020204" pitchFamily="34" charset="0"/>
                        </a:rPr>
                        <a:t>P</a:t>
                      </a:r>
                      <a:endParaRPr lang="en-US" sz="1600" i="1"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 </a:t>
                      </a:r>
                    </a:p>
                  </a:txBody>
                  <a:tcPr marL="68580" marR="68580" marT="9525" marB="9525" anchor="b"/>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0.15</a:t>
                      </a:r>
                    </a:p>
                  </a:txBody>
                  <a:tcPr marL="68580" marR="68580" marT="9525" marB="9525" anchor="b"/>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0.87</a:t>
                      </a:r>
                    </a:p>
                  </a:txBody>
                  <a:tcPr marL="68580" marR="68580" marT="9525" marB="9525" anchor="b"/>
                </a:tc>
                <a:extLst>
                  <a:ext uri="{0D108BD9-81ED-4DB2-BD59-A6C34878D82A}">
                    <a16:rowId xmlns:a16="http://schemas.microsoft.com/office/drawing/2014/main" val="3807815526"/>
                  </a:ext>
                </a:extLst>
              </a:tr>
              <a:tr h="225680">
                <a:tc rowSpan="4">
                  <a:txBody>
                    <a:bodyPr/>
                    <a:lstStyle/>
                    <a:p>
                      <a:pPr marL="0" marR="0">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Urine Potassium/Sodium Ratio</a:t>
                      </a:r>
                    </a:p>
                    <a:p>
                      <a:pPr marL="0" marR="0" lvl="0" indent="0" algn="l" defTabSz="914400" rtl="0" eaLnBrk="1" fontAlgn="auto" latinLnBrk="0" hangingPunct="1">
                        <a:lnSpc>
                          <a:spcPct val="115000"/>
                        </a:lnSpc>
                        <a:spcBef>
                          <a:spcPts val="0"/>
                        </a:spcBef>
                        <a:spcAft>
                          <a:spcPts val="0"/>
                        </a:spcAft>
                        <a:buClrTx/>
                        <a:buSzTx/>
                        <a:buFontTx/>
                        <a:buNone/>
                        <a:tabLst/>
                        <a:defRPr/>
                      </a:pPr>
                      <a:r>
                        <a:rPr lang="en-US" sz="1600" dirty="0">
                          <a:effectLst/>
                          <a:latin typeface="Arial" panose="020B0604020202020204" pitchFamily="34" charset="0"/>
                          <a:cs typeface="Arial" panose="020B0604020202020204" pitchFamily="34" charset="0"/>
                        </a:rPr>
                        <a:t>N*=179, 172, 164</a:t>
                      </a:r>
                    </a:p>
                    <a:p>
                      <a:pPr marL="0" marR="0" lvl="0" indent="0" algn="l" defTabSz="914400" rtl="0" eaLnBrk="1" fontAlgn="auto" latinLnBrk="0" hangingPunct="1">
                        <a:lnSpc>
                          <a:spcPct val="115000"/>
                        </a:lnSpc>
                        <a:spcBef>
                          <a:spcPts val="0"/>
                        </a:spcBef>
                        <a:spcAft>
                          <a:spcPts val="0"/>
                        </a:spcAft>
                        <a:buClrTx/>
                        <a:buSzTx/>
                        <a:buFontTx/>
                        <a:buNone/>
                        <a:tabLst/>
                        <a:defRPr/>
                      </a:pPr>
                      <a:endParaRPr lang="en-US" sz="1600" dirty="0">
                        <a:effectLst/>
                        <a:latin typeface="Arial" panose="020B0604020202020204" pitchFamily="34" charset="0"/>
                        <a:cs typeface="Arial" panose="020B0604020202020204" pitchFamily="34" charset="0"/>
                      </a:endParaRPr>
                    </a:p>
                  </a:txBody>
                  <a:tcPr marL="40651" marR="40651" marT="0" marB="0" anchor="b"/>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SDG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0.43 (0.03)</a:t>
                      </a:r>
                    </a:p>
                  </a:txBody>
                  <a:tcPr marL="68580" marR="68580" marT="9525" marB="9525" anchor="b"/>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0.03 (-0.04, 0.09)</a:t>
                      </a:r>
                    </a:p>
                  </a:txBody>
                  <a:tcPr marL="68580" marR="68580" marT="9525" marB="9525"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-0.01 (-0.07, 0.05)</a:t>
                      </a:r>
                    </a:p>
                  </a:txBody>
                  <a:tcPr marL="68580" marR="68580" marT="9525" marB="9525" anchor="b"/>
                </a:tc>
                <a:extLst>
                  <a:ext uri="{0D108BD9-81ED-4DB2-BD59-A6C34878D82A}">
                    <a16:rowId xmlns:a16="http://schemas.microsoft.com/office/drawing/2014/main" val="3090122497"/>
                  </a:ext>
                </a:extLst>
              </a:tr>
              <a:tr h="225680">
                <a:tc vMerge="1">
                  <a:txBody>
                    <a:bodyPr/>
                    <a:lstStyle/>
                    <a:p>
                      <a:pPr marL="0" marR="0">
                        <a:lnSpc>
                          <a:spcPct val="115000"/>
                        </a:lnSpc>
                        <a:spcBef>
                          <a:spcPts val="0"/>
                        </a:spcBef>
                        <a:spcAft>
                          <a:spcPts val="0"/>
                        </a:spcAft>
                      </a:pPr>
                      <a:r>
                        <a:rPr lang="en-US" sz="1600" dirty="0">
                          <a:effectLst/>
                        </a:rPr>
                        <a:t> </a:t>
                      </a:r>
                    </a:p>
                    <a:p>
                      <a:pPr marL="0" marR="0">
                        <a:lnSpc>
                          <a:spcPct val="115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0651" marR="40651" marT="0" marB="0" anchor="b"/>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DASH</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0.43 (0.02)</a:t>
                      </a:r>
                    </a:p>
                  </a:txBody>
                  <a:tcPr marL="68580" marR="68580" marT="9525" marB="9525" anchor="b"/>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0.22 (0.15, 0.30)</a:t>
                      </a:r>
                    </a:p>
                  </a:txBody>
                  <a:tcPr marL="68580" marR="68580" marT="9525" marB="9525"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0.04 (-0.03, 0.10)</a:t>
                      </a:r>
                    </a:p>
                  </a:txBody>
                  <a:tcPr marL="68580" marR="68580" marT="9525" marB="9525" anchor="b"/>
                </a:tc>
                <a:extLst>
                  <a:ext uri="{0D108BD9-81ED-4DB2-BD59-A6C34878D82A}">
                    <a16:rowId xmlns:a16="http://schemas.microsoft.com/office/drawing/2014/main" val="1026339591"/>
                  </a:ext>
                </a:extLst>
              </a:tr>
              <a:tr h="225680">
                <a:tc vMerge="1">
                  <a:txBody>
                    <a:bodyPr/>
                    <a:lstStyle/>
                    <a:p>
                      <a:pPr marL="0" marR="0">
                        <a:lnSpc>
                          <a:spcPct val="115000"/>
                        </a:lnSpc>
                        <a:spcBef>
                          <a:spcPts val="0"/>
                        </a:spcBef>
                        <a:spcAft>
                          <a:spcPts val="0"/>
                        </a:spcAft>
                      </a:pPr>
                      <a:r>
                        <a:rPr lang="en-US" sz="1600">
                          <a:effectLst/>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40651" marR="40651" marT="0" marB="0" anchor="b"/>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DASH minus SDG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 </a:t>
                      </a:r>
                    </a:p>
                  </a:txBody>
                  <a:tcPr marL="68580" marR="68580" marT="9525" marB="9525"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0.20 (0.09, 0.30)</a:t>
                      </a:r>
                    </a:p>
                  </a:txBody>
                  <a:tcPr marL="68580" marR="68580" marT="9525" marB="9525"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0.04 (-0.05, 0.13)</a:t>
                      </a:r>
                    </a:p>
                  </a:txBody>
                  <a:tcPr marL="68580" marR="68580" marT="9525" marB="9525" anchor="b"/>
                </a:tc>
                <a:extLst>
                  <a:ext uri="{0D108BD9-81ED-4DB2-BD59-A6C34878D82A}">
                    <a16:rowId xmlns:a16="http://schemas.microsoft.com/office/drawing/2014/main" val="2492667631"/>
                  </a:ext>
                </a:extLst>
              </a:tr>
              <a:tr h="225680">
                <a:tc vMerge="1">
                  <a:txBody>
                    <a:bodyPr/>
                    <a:lstStyle/>
                    <a:p>
                      <a:pPr marL="0" marR="0">
                        <a:lnSpc>
                          <a:spcPct val="115000"/>
                        </a:lnSpc>
                        <a:spcBef>
                          <a:spcPts val="0"/>
                        </a:spcBef>
                        <a:spcAft>
                          <a:spcPts val="0"/>
                        </a:spcAft>
                      </a:pPr>
                      <a:r>
                        <a:rPr lang="en-US" sz="1600" dirty="0">
                          <a:effectLs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0651" marR="40651" marT="0" marB="0" anchor="b"/>
                </a:tc>
                <a:tc>
                  <a:txBody>
                    <a:bodyPr/>
                    <a:lstStyle/>
                    <a:p>
                      <a:pPr marL="0" marR="0">
                        <a:lnSpc>
                          <a:spcPct val="107000"/>
                        </a:lnSpc>
                        <a:spcBef>
                          <a:spcPts val="0"/>
                        </a:spcBef>
                        <a:spcAft>
                          <a:spcPts val="0"/>
                        </a:spcAft>
                      </a:pPr>
                      <a:r>
                        <a:rPr lang="en-US" sz="1600" i="1" dirty="0">
                          <a:effectLst/>
                          <a:latin typeface="Arial" panose="020B0604020202020204" pitchFamily="34" charset="0"/>
                          <a:cs typeface="Arial" panose="020B0604020202020204" pitchFamily="34" charset="0"/>
                        </a:rPr>
                        <a:t>P</a:t>
                      </a:r>
                      <a:endParaRPr lang="en-US" sz="1600" i="1"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 </a:t>
                      </a:r>
                    </a:p>
                  </a:txBody>
                  <a:tcPr marL="68580" marR="68580" marT="9525" marB="9525" anchor="b"/>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&lt;0.001</a:t>
                      </a:r>
                    </a:p>
                  </a:txBody>
                  <a:tcPr marL="68580" marR="68580" marT="9525" marB="9525" anchor="b"/>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0.34</a:t>
                      </a:r>
                    </a:p>
                  </a:txBody>
                  <a:tcPr marL="68580" marR="68580" marT="9525" marB="9525" anchor="b"/>
                </a:tc>
                <a:extLst>
                  <a:ext uri="{0D108BD9-81ED-4DB2-BD59-A6C34878D82A}">
                    <a16:rowId xmlns:a16="http://schemas.microsoft.com/office/drawing/2014/main" val="4175893625"/>
                  </a:ext>
                </a:extLst>
              </a:tr>
              <a:tr h="1326833">
                <a:tc gridSpan="5">
                  <a:txBody>
                    <a:bodyPr/>
                    <a:lstStyle/>
                    <a:p>
                      <a:pPr marL="0" marR="0">
                        <a:lnSpc>
                          <a:spcPct val="100000"/>
                        </a:lnSpc>
                        <a:spcBef>
                          <a:spcPts val="0"/>
                        </a:spcBef>
                        <a:spcAft>
                          <a:spcPts val="800"/>
                        </a:spcAft>
                      </a:pPr>
                      <a:r>
                        <a:rPr lang="en-US" sz="1400" dirty="0">
                          <a:effectLst/>
                          <a:latin typeface="Arial" panose="020B0604020202020204" pitchFamily="34" charset="0"/>
                          <a:cs typeface="Arial" panose="020B0604020202020204" pitchFamily="34" charset="0"/>
                        </a:rPr>
                        <a:t>Change values were generated via generalized estimating equations (exchangeable correlation structure, normal family, identity link, robust variance estimator). Diets were compared with the visit-by-assignment interaction.</a:t>
                      </a:r>
                    </a:p>
                    <a:p>
                      <a:pPr marL="0" marR="0">
                        <a:lnSpc>
                          <a:spcPct val="100000"/>
                        </a:lnSpc>
                        <a:spcBef>
                          <a:spcPts val="0"/>
                        </a:spcBef>
                        <a:spcAft>
                          <a:spcPts val="800"/>
                        </a:spcAft>
                      </a:pPr>
                      <a:r>
                        <a:rPr lang="en-US" sz="1400" dirty="0">
                          <a:effectLst/>
                          <a:latin typeface="Arial" panose="020B0604020202020204" pitchFamily="34" charset="0"/>
                          <a:cs typeface="Arial" panose="020B0604020202020204" pitchFamily="34" charset="0"/>
                        </a:rPr>
                        <a:t>*N of participants contributing measurements at baseline, 3 months, and 6 months</a:t>
                      </a:r>
                    </a:p>
                    <a:p>
                      <a:pPr marL="0" marR="0">
                        <a:lnSpc>
                          <a:spcPct val="100000"/>
                        </a:lnSpc>
                        <a:spcBef>
                          <a:spcPts val="0"/>
                        </a:spcBef>
                        <a:spcAft>
                          <a:spcPts val="800"/>
                        </a:spcAft>
                      </a:pPr>
                      <a:r>
                        <a:rPr lang="en-US" sz="1400" dirty="0">
                          <a:effectLst/>
                          <a:latin typeface="Arial" panose="020B0604020202020204" pitchFamily="34" charset="0"/>
                          <a:cs typeface="Arial" panose="020B0604020202020204" pitchFamily="34" charset="0"/>
                        </a:rPr>
                        <a:t>Abbreviations: CI, confidence interval; DASH, Dietary Approaches to Stop Hypertension or grocery intervention group; SDG, self-directed group; SE, standard error</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42296837"/>
                  </a:ext>
                </a:extLst>
              </a:tr>
            </a:tbl>
          </a:graphicData>
        </a:graphic>
      </p:graphicFrame>
      <p:sp>
        <p:nvSpPr>
          <p:cNvPr id="5" name="Rectangle 4">
            <a:extLst>
              <a:ext uri="{FF2B5EF4-FFF2-40B4-BE49-F238E27FC236}">
                <a16:creationId xmlns:a16="http://schemas.microsoft.com/office/drawing/2014/main" id="{3377CDFB-2D00-48DB-85D5-9C2AD45DB8BB}"/>
              </a:ext>
            </a:extLst>
          </p:cNvPr>
          <p:cNvSpPr/>
          <p:nvPr/>
        </p:nvSpPr>
        <p:spPr>
          <a:xfrm>
            <a:off x="7752144" y="3621792"/>
            <a:ext cx="2066925" cy="10168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3C73EF3-F136-4E94-B470-2D0533523A44}"/>
              </a:ext>
            </a:extLst>
          </p:cNvPr>
          <p:cNvSpPr/>
          <p:nvPr/>
        </p:nvSpPr>
        <p:spPr>
          <a:xfrm>
            <a:off x="9828594" y="3621792"/>
            <a:ext cx="2066925" cy="10168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938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59946-CF7A-4D56-980C-FF37D6DD0C32}"/>
              </a:ext>
            </a:extLst>
          </p:cNvPr>
          <p:cNvSpPr>
            <a:spLocks noGrp="1"/>
          </p:cNvSpPr>
          <p:nvPr>
            <p:ph type="title"/>
          </p:nvPr>
        </p:nvSpPr>
        <p:spPr/>
        <p:txBody>
          <a:bodyPr/>
          <a:lstStyle/>
          <a:p>
            <a:r>
              <a:rPr lang="en-US" b="1" dirty="0">
                <a:solidFill>
                  <a:srgbClr val="002060"/>
                </a:solidFill>
                <a:latin typeface="Arial" panose="020B0604020202020204" pitchFamily="34" charset="0"/>
                <a:cs typeface="Arial" panose="020B0604020202020204" pitchFamily="34" charset="0"/>
              </a:rPr>
              <a:t>Adherence: 24-hr Recall</a:t>
            </a:r>
          </a:p>
        </p:txBody>
      </p:sp>
      <p:sp>
        <p:nvSpPr>
          <p:cNvPr id="3" name="Slide Number Placeholder 2">
            <a:extLst>
              <a:ext uri="{FF2B5EF4-FFF2-40B4-BE49-F238E27FC236}">
                <a16:creationId xmlns:a16="http://schemas.microsoft.com/office/drawing/2014/main" id="{EB765024-E2F3-46D8-80C6-3A84E380DB1A}"/>
              </a:ext>
            </a:extLst>
          </p:cNvPr>
          <p:cNvSpPr>
            <a:spLocks noGrp="1"/>
          </p:cNvSpPr>
          <p:nvPr>
            <p:ph type="sldNum" sz="quarter" idx="10"/>
          </p:nvPr>
        </p:nvSpPr>
        <p:spPr>
          <a:xfrm>
            <a:off x="10662807" y="5186700"/>
            <a:ext cx="1053774" cy="226299"/>
          </a:xfrm>
        </p:spPr>
        <p:txBody>
          <a:bodyPr/>
          <a:lstStyle/>
          <a:p>
            <a:pPr>
              <a:defRPr/>
            </a:pPr>
            <a:fld id="{29D44DEE-321B-4947-B8BF-D066C2552D7D}" type="slidenum">
              <a:rPr lang="en-US" altLang="en-US" smtClean="0"/>
              <a:pPr>
                <a:defRPr/>
              </a:pPr>
              <a:t>17</a:t>
            </a:fld>
            <a:endParaRPr lang="en-US" altLang="en-US"/>
          </a:p>
        </p:txBody>
      </p:sp>
      <p:graphicFrame>
        <p:nvGraphicFramePr>
          <p:cNvPr id="4" name="Table 3">
            <a:extLst>
              <a:ext uri="{FF2B5EF4-FFF2-40B4-BE49-F238E27FC236}">
                <a16:creationId xmlns:a16="http://schemas.microsoft.com/office/drawing/2014/main" id="{31872857-CB48-437B-9D94-F1295ADDEAC7}"/>
              </a:ext>
            </a:extLst>
          </p:cNvPr>
          <p:cNvGraphicFramePr>
            <a:graphicFrameLocks noGrp="1"/>
          </p:cNvGraphicFramePr>
          <p:nvPr>
            <p:extLst>
              <p:ext uri="{D42A27DB-BD31-4B8C-83A1-F6EECF244321}">
                <p14:modId xmlns:p14="http://schemas.microsoft.com/office/powerpoint/2010/main" val="1823491215"/>
              </p:ext>
            </p:extLst>
          </p:nvPr>
        </p:nvGraphicFramePr>
        <p:xfrm>
          <a:off x="401255" y="1644230"/>
          <a:ext cx="11389489" cy="4175697"/>
        </p:xfrm>
        <a:graphic>
          <a:graphicData uri="http://schemas.openxmlformats.org/drawingml/2006/table">
            <a:tbl>
              <a:tblPr firstRow="1" bandRow="1">
                <a:tableStyleId>{5C22544A-7EE6-4342-B048-85BDC9FD1C3A}</a:tableStyleId>
              </a:tblPr>
              <a:tblGrid>
                <a:gridCol w="3755319">
                  <a:extLst>
                    <a:ext uri="{9D8B030D-6E8A-4147-A177-3AD203B41FA5}">
                      <a16:colId xmlns:a16="http://schemas.microsoft.com/office/drawing/2014/main" val="1048903995"/>
                    </a:ext>
                  </a:extLst>
                </a:gridCol>
                <a:gridCol w="1831009">
                  <a:extLst>
                    <a:ext uri="{9D8B030D-6E8A-4147-A177-3AD203B41FA5}">
                      <a16:colId xmlns:a16="http://schemas.microsoft.com/office/drawing/2014/main" val="4153233844"/>
                    </a:ext>
                  </a:extLst>
                </a:gridCol>
                <a:gridCol w="1623677">
                  <a:extLst>
                    <a:ext uri="{9D8B030D-6E8A-4147-A177-3AD203B41FA5}">
                      <a16:colId xmlns:a16="http://schemas.microsoft.com/office/drawing/2014/main" val="1352042128"/>
                    </a:ext>
                  </a:extLst>
                </a:gridCol>
                <a:gridCol w="2092377">
                  <a:extLst>
                    <a:ext uri="{9D8B030D-6E8A-4147-A177-3AD203B41FA5}">
                      <a16:colId xmlns:a16="http://schemas.microsoft.com/office/drawing/2014/main" val="1662180690"/>
                    </a:ext>
                  </a:extLst>
                </a:gridCol>
                <a:gridCol w="2087107">
                  <a:extLst>
                    <a:ext uri="{9D8B030D-6E8A-4147-A177-3AD203B41FA5}">
                      <a16:colId xmlns:a16="http://schemas.microsoft.com/office/drawing/2014/main" val="2355444784"/>
                    </a:ext>
                  </a:extLst>
                </a:gridCol>
              </a:tblGrid>
              <a:tr h="396979">
                <a:tc>
                  <a:txBody>
                    <a:bodyPr/>
                    <a:lstStyle/>
                    <a:p>
                      <a:pPr marL="0" marR="0">
                        <a:lnSpc>
                          <a:spcPct val="107000"/>
                        </a:lnSpc>
                        <a:spcBef>
                          <a:spcPts val="0"/>
                        </a:spcBef>
                        <a:spcAft>
                          <a:spcPts val="0"/>
                        </a:spcAft>
                      </a:pPr>
                      <a:r>
                        <a:rPr lang="en-US" sz="1600">
                          <a:effectLst/>
                          <a:latin typeface="Arial" panose="020B0604020202020204" pitchFamily="34" charset="0"/>
                          <a:cs typeface="Arial" panose="020B0604020202020204" pitchFamily="34" charset="0"/>
                        </a:rPr>
                        <a:t>Outcome</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Assignment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BL Mean (SE)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3M – BL</a:t>
                      </a:r>
                    </a:p>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β (95% CI) or </a:t>
                      </a:r>
                      <a:r>
                        <a:rPr lang="en-US" sz="1600" i="1" dirty="0">
                          <a:effectLst/>
                          <a:latin typeface="Arial" panose="020B0604020202020204" pitchFamily="34" charset="0"/>
                          <a:cs typeface="Arial" panose="020B0604020202020204" pitchFamily="34" charset="0"/>
                        </a:rPr>
                        <a:t>P</a:t>
                      </a:r>
                      <a:endParaRPr lang="en-US" sz="1600" i="1"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6M – BL</a:t>
                      </a:r>
                    </a:p>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β (95% CI) or </a:t>
                      </a:r>
                      <a:r>
                        <a:rPr lang="en-US" sz="1600" i="1" dirty="0">
                          <a:effectLst/>
                          <a:latin typeface="Arial" panose="020B0604020202020204" pitchFamily="34" charset="0"/>
                          <a:cs typeface="Arial" panose="020B0604020202020204" pitchFamily="34" charset="0"/>
                        </a:rPr>
                        <a:t>P</a:t>
                      </a:r>
                      <a:endParaRPr lang="en-US" sz="1600" i="1"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tc>
                <a:extLst>
                  <a:ext uri="{0D108BD9-81ED-4DB2-BD59-A6C34878D82A}">
                    <a16:rowId xmlns:a16="http://schemas.microsoft.com/office/drawing/2014/main" val="3217203789"/>
                  </a:ext>
                </a:extLst>
              </a:tr>
              <a:tr h="193336">
                <a:tc rowSpan="4">
                  <a:txBody>
                    <a:bodyPr/>
                    <a:lstStyle/>
                    <a:p>
                      <a:pPr marL="0" marR="0">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Saturated fat (24-hr recall), g/24 </a:t>
                      </a:r>
                      <a:r>
                        <a:rPr lang="en-US" sz="1600" dirty="0" err="1">
                          <a:effectLst/>
                          <a:latin typeface="Arial" panose="020B0604020202020204" pitchFamily="34" charset="0"/>
                          <a:cs typeface="Arial" panose="020B0604020202020204" pitchFamily="34" charset="0"/>
                        </a:rPr>
                        <a:t>hr</a:t>
                      </a:r>
                      <a:endParaRPr lang="en-US" sz="16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15000"/>
                        </a:lnSpc>
                        <a:spcBef>
                          <a:spcPts val="0"/>
                        </a:spcBef>
                        <a:spcAft>
                          <a:spcPts val="0"/>
                        </a:spcAft>
                        <a:buClrTx/>
                        <a:buSzTx/>
                        <a:buFontTx/>
                        <a:buNone/>
                        <a:tabLst/>
                        <a:defRPr/>
                      </a:pPr>
                      <a:r>
                        <a:rPr lang="en-US" sz="1600" dirty="0">
                          <a:effectLst/>
                          <a:latin typeface="Arial" panose="020B0604020202020204" pitchFamily="34" charset="0"/>
                          <a:cs typeface="Arial" panose="020B0604020202020204" pitchFamily="34" charset="0"/>
                        </a:rPr>
                        <a:t>N*=179, 171, 168</a:t>
                      </a:r>
                    </a:p>
                  </a:txBody>
                  <a:tcPr marL="40651" marR="40651" marT="0" marB="0" anchor="ctr"/>
                </a:tc>
                <a:tc>
                  <a:txBody>
                    <a:bodyPr/>
                    <a:lstStyle/>
                    <a:p>
                      <a:pPr marL="0" marR="0">
                        <a:lnSpc>
                          <a:spcPct val="107000"/>
                        </a:lnSpc>
                        <a:spcBef>
                          <a:spcPts val="0"/>
                        </a:spcBef>
                        <a:spcAft>
                          <a:spcPts val="0"/>
                        </a:spcAft>
                      </a:pPr>
                      <a:r>
                        <a:rPr lang="en-US" sz="1600">
                          <a:effectLst/>
                          <a:latin typeface="Arial" panose="020B0604020202020204" pitchFamily="34" charset="0"/>
                          <a:cs typeface="Arial" panose="020B0604020202020204" pitchFamily="34" charset="0"/>
                        </a:rPr>
                        <a:t>SDG</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23.6 (1.6)</a:t>
                      </a:r>
                    </a:p>
                  </a:txBody>
                  <a:tcPr marL="68580" marR="68580" marT="9525" marB="9525"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-1.9 (-5.2, 1.3)</a:t>
                      </a:r>
                    </a:p>
                  </a:txBody>
                  <a:tcPr marL="68580" marR="68580" marT="9525" marB="9525"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-1.1 (-4.8, 2.5)</a:t>
                      </a:r>
                    </a:p>
                  </a:txBody>
                  <a:tcPr marL="68580" marR="68580" marT="9525" marB="9525" anchor="b"/>
                </a:tc>
                <a:extLst>
                  <a:ext uri="{0D108BD9-81ED-4DB2-BD59-A6C34878D82A}">
                    <a16:rowId xmlns:a16="http://schemas.microsoft.com/office/drawing/2014/main" val="2594713402"/>
                  </a:ext>
                </a:extLst>
              </a:tr>
              <a:tr h="230258">
                <a:tc vMerge="1">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0651" marR="40651" marT="0" marB="0" anchor="b"/>
                </a:tc>
                <a:tc>
                  <a:txBody>
                    <a:bodyPr/>
                    <a:lstStyle/>
                    <a:p>
                      <a:pPr marL="0" marR="0">
                        <a:lnSpc>
                          <a:spcPct val="107000"/>
                        </a:lnSpc>
                        <a:spcBef>
                          <a:spcPts val="0"/>
                        </a:spcBef>
                        <a:spcAft>
                          <a:spcPts val="0"/>
                        </a:spcAft>
                      </a:pPr>
                      <a:r>
                        <a:rPr lang="en-US" sz="1600">
                          <a:effectLst/>
                          <a:latin typeface="Arial" panose="020B0604020202020204" pitchFamily="34" charset="0"/>
                          <a:cs typeface="Arial" panose="020B0604020202020204" pitchFamily="34" charset="0"/>
                        </a:rPr>
                        <a:t>DASH</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26.0 (2.1)</a:t>
                      </a:r>
                    </a:p>
                  </a:txBody>
                  <a:tcPr marL="68580" marR="68580" marT="9525" marB="9525"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-8.0 (-12.2, -3.8)</a:t>
                      </a:r>
                    </a:p>
                  </a:txBody>
                  <a:tcPr marL="68580" marR="68580" marT="9525" marB="9525"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-6.6 (-10.9, -2.4)</a:t>
                      </a:r>
                    </a:p>
                  </a:txBody>
                  <a:tcPr marL="68580" marR="68580" marT="9525" marB="9525" anchor="b"/>
                </a:tc>
                <a:extLst>
                  <a:ext uri="{0D108BD9-81ED-4DB2-BD59-A6C34878D82A}">
                    <a16:rowId xmlns:a16="http://schemas.microsoft.com/office/drawing/2014/main" val="3689004411"/>
                  </a:ext>
                </a:extLst>
              </a:tr>
              <a:tr h="204735">
                <a:tc vMerge="1">
                  <a:txBody>
                    <a:bodyPr/>
                    <a:lstStyle/>
                    <a:p>
                      <a:pPr marL="0" marR="0">
                        <a:lnSpc>
                          <a:spcPct val="115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0651" marR="40651" marT="0" marB="0" anchor="b"/>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DASH minus SDG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 </a:t>
                      </a:r>
                    </a:p>
                  </a:txBody>
                  <a:tcPr marL="68580" marR="68580" marT="9525" marB="9525"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-6.1 (-11.4, -0.8)</a:t>
                      </a:r>
                    </a:p>
                  </a:txBody>
                  <a:tcPr marL="68580" marR="68580" marT="9525" marB="9525"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-5.5 (-11.1, 0.1)</a:t>
                      </a:r>
                    </a:p>
                  </a:txBody>
                  <a:tcPr marL="68580" marR="68580" marT="9525" marB="9525" anchor="b"/>
                </a:tc>
                <a:extLst>
                  <a:ext uri="{0D108BD9-81ED-4DB2-BD59-A6C34878D82A}">
                    <a16:rowId xmlns:a16="http://schemas.microsoft.com/office/drawing/2014/main" val="1176058984"/>
                  </a:ext>
                </a:extLst>
              </a:tr>
              <a:tr h="204735">
                <a:tc vMerge="1">
                  <a:txBody>
                    <a:bodyPr/>
                    <a:lstStyle/>
                    <a:p>
                      <a:pPr marL="0" marR="0">
                        <a:lnSpc>
                          <a:spcPct val="115000"/>
                        </a:lnSpc>
                        <a:spcBef>
                          <a:spcPts val="0"/>
                        </a:spcBef>
                        <a:spcAft>
                          <a:spcPts val="0"/>
                        </a:spcAft>
                      </a:pPr>
                      <a:r>
                        <a:rPr lang="en-US" sz="1600" dirty="0">
                          <a:effectLst/>
                          <a:highlight>
                            <a:srgbClr val="FFFF00"/>
                          </a:highlight>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0651" marR="40651" marT="0" marB="0" anchor="b"/>
                </a:tc>
                <a:tc>
                  <a:txBody>
                    <a:bodyPr/>
                    <a:lstStyle/>
                    <a:p>
                      <a:pPr marL="0" marR="0">
                        <a:lnSpc>
                          <a:spcPct val="107000"/>
                        </a:lnSpc>
                        <a:spcBef>
                          <a:spcPts val="0"/>
                        </a:spcBef>
                        <a:spcAft>
                          <a:spcPts val="0"/>
                        </a:spcAft>
                      </a:pPr>
                      <a:r>
                        <a:rPr lang="en-US" sz="1600" i="1" dirty="0">
                          <a:effectLst/>
                          <a:latin typeface="Arial" panose="020B0604020202020204" pitchFamily="34" charset="0"/>
                          <a:cs typeface="Arial" panose="020B0604020202020204" pitchFamily="34" charset="0"/>
                        </a:rPr>
                        <a:t>P</a:t>
                      </a:r>
                      <a:endParaRPr lang="en-US" sz="1600" i="1"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 </a:t>
                      </a:r>
                    </a:p>
                  </a:txBody>
                  <a:tcPr marL="68580" marR="68580" marT="9525" marB="9525"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0.024</a:t>
                      </a:r>
                    </a:p>
                  </a:txBody>
                  <a:tcPr marL="68580" marR="68580" marT="9525" marB="9525" anchor="b"/>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0.054</a:t>
                      </a:r>
                    </a:p>
                  </a:txBody>
                  <a:tcPr marL="68580" marR="68580" marT="9525" marB="9525" anchor="b"/>
                </a:tc>
                <a:extLst>
                  <a:ext uri="{0D108BD9-81ED-4DB2-BD59-A6C34878D82A}">
                    <a16:rowId xmlns:a16="http://schemas.microsoft.com/office/drawing/2014/main" val="2628799375"/>
                  </a:ext>
                </a:extLst>
              </a:tr>
              <a:tr h="193336">
                <a:tc rowSpan="4">
                  <a:txBody>
                    <a:bodyPr/>
                    <a:lstStyle/>
                    <a:p>
                      <a:pPr marL="0" marR="0">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DASH Diet Index (24-hr recall), points**</a:t>
                      </a:r>
                    </a:p>
                    <a:p>
                      <a:pPr marL="0" marR="0" lvl="0" indent="0" algn="l" defTabSz="914400" rtl="0" eaLnBrk="1" fontAlgn="auto" latinLnBrk="0" hangingPunct="1">
                        <a:lnSpc>
                          <a:spcPct val="115000"/>
                        </a:lnSpc>
                        <a:spcBef>
                          <a:spcPts val="0"/>
                        </a:spcBef>
                        <a:spcAft>
                          <a:spcPts val="0"/>
                        </a:spcAft>
                        <a:buClrTx/>
                        <a:buSzTx/>
                        <a:buFontTx/>
                        <a:buNone/>
                        <a:tabLst/>
                        <a:defRPr/>
                      </a:pPr>
                      <a:r>
                        <a:rPr lang="en-US" sz="1600" dirty="0">
                          <a:effectLst/>
                          <a:latin typeface="Arial" panose="020B0604020202020204" pitchFamily="34" charset="0"/>
                          <a:cs typeface="Arial" panose="020B0604020202020204" pitchFamily="34" charset="0"/>
                        </a:rPr>
                        <a:t>N*=179, 171, 168</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ctr"/>
                </a:tc>
                <a:tc>
                  <a:txBody>
                    <a:bodyPr/>
                    <a:lstStyle/>
                    <a:p>
                      <a:pPr marL="0" marR="0">
                        <a:lnSpc>
                          <a:spcPct val="107000"/>
                        </a:lnSpc>
                        <a:spcBef>
                          <a:spcPts val="0"/>
                        </a:spcBef>
                        <a:spcAft>
                          <a:spcPts val="0"/>
                        </a:spcAft>
                      </a:pPr>
                      <a:r>
                        <a:rPr lang="en-US" sz="1600">
                          <a:effectLst/>
                          <a:latin typeface="Arial" panose="020B0604020202020204" pitchFamily="34" charset="0"/>
                          <a:cs typeface="Arial" panose="020B0604020202020204" pitchFamily="34" charset="0"/>
                        </a:rPr>
                        <a:t>SDG</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3.99 (0.17)</a:t>
                      </a:r>
                    </a:p>
                  </a:txBody>
                  <a:tcPr marL="68580" marR="68580" marT="9525" marB="9525"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-0.03 (-0.40, 0.34)</a:t>
                      </a:r>
                    </a:p>
                  </a:txBody>
                  <a:tcPr marL="68580" marR="68580" marT="9525" marB="9525" anchor="b"/>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-0.09 (-0.46, 0.27)</a:t>
                      </a:r>
                    </a:p>
                  </a:txBody>
                  <a:tcPr marL="68580" marR="68580" marT="9525" marB="9525" anchor="b"/>
                </a:tc>
                <a:extLst>
                  <a:ext uri="{0D108BD9-81ED-4DB2-BD59-A6C34878D82A}">
                    <a16:rowId xmlns:a16="http://schemas.microsoft.com/office/drawing/2014/main" val="2999017080"/>
                  </a:ext>
                </a:extLst>
              </a:tr>
              <a:tr h="230258">
                <a:tc vMerge="1">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0651" marR="40651" marT="0" marB="0" anchor="b"/>
                </a:tc>
                <a:tc>
                  <a:txBody>
                    <a:bodyPr/>
                    <a:lstStyle/>
                    <a:p>
                      <a:pPr marL="0" marR="0">
                        <a:lnSpc>
                          <a:spcPct val="107000"/>
                        </a:lnSpc>
                        <a:spcBef>
                          <a:spcPts val="0"/>
                        </a:spcBef>
                        <a:spcAft>
                          <a:spcPts val="0"/>
                        </a:spcAft>
                      </a:pPr>
                      <a:r>
                        <a:rPr lang="en-US" sz="1600">
                          <a:effectLst/>
                          <a:latin typeface="Arial" panose="020B0604020202020204" pitchFamily="34" charset="0"/>
                          <a:cs typeface="Arial" panose="020B0604020202020204" pitchFamily="34" charset="0"/>
                        </a:rPr>
                        <a:t>DASH</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3.58 (0.14)</a:t>
                      </a:r>
                    </a:p>
                  </a:txBody>
                  <a:tcPr marL="68580" marR="68580" marT="9525" marB="9525"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1.14 (0.73, 1.55)</a:t>
                      </a:r>
                    </a:p>
                  </a:txBody>
                  <a:tcPr marL="68580" marR="68580" marT="9525" marB="9525" anchor="b"/>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0.58 (0.22, 0.93)</a:t>
                      </a:r>
                    </a:p>
                  </a:txBody>
                  <a:tcPr marL="68580" marR="68580" marT="9525" marB="9525" anchor="b"/>
                </a:tc>
                <a:extLst>
                  <a:ext uri="{0D108BD9-81ED-4DB2-BD59-A6C34878D82A}">
                    <a16:rowId xmlns:a16="http://schemas.microsoft.com/office/drawing/2014/main" val="538509111"/>
                  </a:ext>
                </a:extLst>
              </a:tr>
              <a:tr h="204735">
                <a:tc vMerge="1">
                  <a:txBody>
                    <a:bodyPr/>
                    <a:lstStyle/>
                    <a:p>
                      <a:pPr marL="0" marR="0">
                        <a:lnSpc>
                          <a:spcPct val="115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0651" marR="40651" marT="0" marB="0" anchor="b"/>
                </a:tc>
                <a:tc>
                  <a:txBody>
                    <a:bodyPr/>
                    <a:lstStyle/>
                    <a:p>
                      <a:pPr marL="0" marR="0">
                        <a:lnSpc>
                          <a:spcPct val="107000"/>
                        </a:lnSpc>
                        <a:spcBef>
                          <a:spcPts val="0"/>
                        </a:spcBef>
                        <a:spcAft>
                          <a:spcPts val="0"/>
                        </a:spcAft>
                      </a:pPr>
                      <a:r>
                        <a:rPr lang="en-US" sz="1600">
                          <a:effectLst/>
                          <a:latin typeface="Arial" panose="020B0604020202020204" pitchFamily="34" charset="0"/>
                          <a:cs typeface="Arial" panose="020B0604020202020204" pitchFamily="34" charset="0"/>
                        </a:rPr>
                        <a:t>DASH minus SDG</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 </a:t>
                      </a:r>
                    </a:p>
                  </a:txBody>
                  <a:tcPr marL="68580" marR="68580" marT="9525" marB="9525"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1.17 (0.61, 1.72)</a:t>
                      </a:r>
                    </a:p>
                  </a:txBody>
                  <a:tcPr marL="68580" marR="68580" marT="9525" marB="9525" anchor="b"/>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0.67 (0.16, 1.18)</a:t>
                      </a:r>
                    </a:p>
                  </a:txBody>
                  <a:tcPr marL="68580" marR="68580" marT="9525" marB="9525" anchor="b"/>
                </a:tc>
                <a:extLst>
                  <a:ext uri="{0D108BD9-81ED-4DB2-BD59-A6C34878D82A}">
                    <a16:rowId xmlns:a16="http://schemas.microsoft.com/office/drawing/2014/main" val="3466707417"/>
                  </a:ext>
                </a:extLst>
              </a:tr>
              <a:tr h="204735">
                <a:tc vMerge="1">
                  <a:txBody>
                    <a:bodyPr/>
                    <a:lstStyle/>
                    <a:p>
                      <a:pPr marL="0" marR="0">
                        <a:lnSpc>
                          <a:spcPct val="115000"/>
                        </a:lnSpc>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0651" marR="40651" marT="0" marB="0" anchor="b"/>
                </a:tc>
                <a:tc>
                  <a:txBody>
                    <a:bodyPr/>
                    <a:lstStyle/>
                    <a:p>
                      <a:pPr marL="0" marR="0">
                        <a:lnSpc>
                          <a:spcPct val="107000"/>
                        </a:lnSpc>
                        <a:spcBef>
                          <a:spcPts val="0"/>
                        </a:spcBef>
                        <a:spcAft>
                          <a:spcPts val="0"/>
                        </a:spcAft>
                      </a:pPr>
                      <a:r>
                        <a:rPr lang="en-US" sz="1600" i="1" dirty="0">
                          <a:effectLst/>
                          <a:latin typeface="Arial" panose="020B0604020202020204" pitchFamily="34" charset="0"/>
                          <a:cs typeface="Arial" panose="020B0604020202020204" pitchFamily="34" charset="0"/>
                        </a:rPr>
                        <a:t>P</a:t>
                      </a:r>
                      <a:endParaRPr lang="en-US" sz="1600" i="1"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 </a:t>
                      </a:r>
                    </a:p>
                  </a:txBody>
                  <a:tcPr marL="68580" marR="68580" marT="9525" marB="9525"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&lt;0.001</a:t>
                      </a:r>
                    </a:p>
                  </a:txBody>
                  <a:tcPr marL="68580" marR="68580" marT="9525" marB="9525" anchor="b"/>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0.011</a:t>
                      </a:r>
                    </a:p>
                  </a:txBody>
                  <a:tcPr marL="68580" marR="68580" marT="9525" marB="9525" anchor="b"/>
                </a:tc>
                <a:extLst>
                  <a:ext uri="{0D108BD9-81ED-4DB2-BD59-A6C34878D82A}">
                    <a16:rowId xmlns:a16="http://schemas.microsoft.com/office/drawing/2014/main" val="535551049"/>
                  </a:ext>
                </a:extLst>
              </a:tr>
              <a:tr h="1237029">
                <a:tc gridSpan="5">
                  <a:txBody>
                    <a:bodyPr/>
                    <a:lstStyle/>
                    <a:p>
                      <a:pPr marL="0" marR="0">
                        <a:lnSpc>
                          <a:spcPct val="100000"/>
                        </a:lnSpc>
                        <a:spcBef>
                          <a:spcPts val="0"/>
                        </a:spcBef>
                        <a:spcAft>
                          <a:spcPts val="800"/>
                        </a:spcAft>
                      </a:pPr>
                      <a:r>
                        <a:rPr lang="en-US" sz="1400" dirty="0">
                          <a:effectLst/>
                          <a:latin typeface="Arial" panose="020B0604020202020204" pitchFamily="34" charset="0"/>
                          <a:cs typeface="Arial" panose="020B0604020202020204" pitchFamily="34" charset="0"/>
                        </a:rPr>
                        <a:t>Change values were generated via generalized estimating equations (exchangeable correlation structure, normal family, identity link, robust variance estimator). Diets were compared with the visit-by-assignment interaction.</a:t>
                      </a:r>
                    </a:p>
                    <a:p>
                      <a:pPr marL="0" marR="0">
                        <a:lnSpc>
                          <a:spcPct val="100000"/>
                        </a:lnSpc>
                        <a:spcBef>
                          <a:spcPts val="0"/>
                        </a:spcBef>
                        <a:spcAft>
                          <a:spcPts val="800"/>
                        </a:spcAft>
                      </a:pPr>
                      <a:r>
                        <a:rPr lang="en-US" sz="1400" dirty="0">
                          <a:effectLst/>
                          <a:latin typeface="Arial" panose="020B0604020202020204" pitchFamily="34" charset="0"/>
                          <a:cs typeface="Arial" panose="020B0604020202020204" pitchFamily="34" charset="0"/>
                        </a:rPr>
                        <a:t>*N of participants contributing measurements at baseline, 3 months, and 6 months</a:t>
                      </a:r>
                    </a:p>
                    <a:p>
                      <a:pPr marL="0" marR="0">
                        <a:lnSpc>
                          <a:spcPct val="100000"/>
                        </a:lnSpc>
                        <a:spcBef>
                          <a:spcPts val="0"/>
                        </a:spcBef>
                        <a:spcAft>
                          <a:spcPts val="800"/>
                        </a:spcAft>
                      </a:pPr>
                      <a:r>
                        <a:rPr lang="en-US" sz="1400" dirty="0">
                          <a:effectLst/>
                          <a:latin typeface="Arial" panose="020B0604020202020204" pitchFamily="34" charset="0"/>
                          <a:cs typeface="Arial" panose="020B0604020202020204" pitchFamily="34" charset="0"/>
                        </a:rPr>
                        <a:t>**DASH index: 1 is lowest DASH adherence, while 11 is highest DASH adherence.</a:t>
                      </a:r>
                    </a:p>
                    <a:p>
                      <a:pPr marL="0" marR="0">
                        <a:lnSpc>
                          <a:spcPct val="100000"/>
                        </a:lnSpc>
                        <a:spcBef>
                          <a:spcPts val="0"/>
                        </a:spcBef>
                        <a:spcAft>
                          <a:spcPts val="800"/>
                        </a:spcAft>
                      </a:pPr>
                      <a:r>
                        <a:rPr lang="en-US" sz="1400" dirty="0">
                          <a:effectLst/>
                          <a:latin typeface="Arial" panose="020B0604020202020204" pitchFamily="34" charset="0"/>
                          <a:cs typeface="Arial" panose="020B0604020202020204" pitchFamily="34" charset="0"/>
                        </a:rPr>
                        <a:t>Abbreviations: CI, confidence interval; DASH, Dietary Approaches to Stop Hypertension or grocery intervention group; SDG, self-directed group; SE, standard error</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042296837"/>
                  </a:ext>
                </a:extLst>
              </a:tr>
            </a:tbl>
          </a:graphicData>
        </a:graphic>
      </p:graphicFrame>
      <p:sp>
        <p:nvSpPr>
          <p:cNvPr id="6" name="Rectangle 5">
            <a:extLst>
              <a:ext uri="{FF2B5EF4-FFF2-40B4-BE49-F238E27FC236}">
                <a16:creationId xmlns:a16="http://schemas.microsoft.com/office/drawing/2014/main" id="{395A0291-FD7E-4DA6-9078-34348058B6C5}"/>
              </a:ext>
            </a:extLst>
          </p:cNvPr>
          <p:cNvSpPr/>
          <p:nvPr/>
        </p:nvSpPr>
        <p:spPr>
          <a:xfrm>
            <a:off x="7630655" y="2145733"/>
            <a:ext cx="2066925" cy="105110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C2CCED5-4063-4F89-AD09-199AB7246A95}"/>
              </a:ext>
            </a:extLst>
          </p:cNvPr>
          <p:cNvSpPr/>
          <p:nvPr/>
        </p:nvSpPr>
        <p:spPr>
          <a:xfrm>
            <a:off x="7630654" y="3200400"/>
            <a:ext cx="2066925" cy="10156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E5E2BFD-6229-4E30-BBFF-DE5D4487CF6B}"/>
              </a:ext>
            </a:extLst>
          </p:cNvPr>
          <p:cNvSpPr/>
          <p:nvPr/>
        </p:nvSpPr>
        <p:spPr>
          <a:xfrm>
            <a:off x="9695244" y="2145733"/>
            <a:ext cx="2066925" cy="105626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3EF0FB-FEB5-4A91-8AA6-CAED39A71172}"/>
              </a:ext>
            </a:extLst>
          </p:cNvPr>
          <p:cNvSpPr/>
          <p:nvPr/>
        </p:nvSpPr>
        <p:spPr>
          <a:xfrm>
            <a:off x="9698838" y="3207985"/>
            <a:ext cx="2066925" cy="101159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734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A379C-797F-4032-B071-C202316B2B00}"/>
              </a:ext>
            </a:extLst>
          </p:cNvPr>
          <p:cNvSpPr>
            <a:spLocks noGrp="1"/>
          </p:cNvSpPr>
          <p:nvPr>
            <p:ph type="title"/>
          </p:nvPr>
        </p:nvSpPr>
        <p:spPr>
          <a:xfrm>
            <a:off x="838200" y="219075"/>
            <a:ext cx="10515600" cy="723901"/>
          </a:xfrm>
        </p:spPr>
        <p:txBody>
          <a:bodyPr>
            <a:noAutofit/>
          </a:bodyPr>
          <a:lstStyle/>
          <a:p>
            <a:r>
              <a:rPr lang="en-US" b="1" dirty="0">
                <a:solidFill>
                  <a:srgbClr val="002060"/>
                </a:solidFill>
                <a:latin typeface="Arial" panose="020B0604020202020204" pitchFamily="34" charset="0"/>
                <a:cs typeface="Arial" panose="020B0604020202020204" pitchFamily="34" charset="0"/>
              </a:rPr>
              <a:t>Secondary Outcomes</a:t>
            </a:r>
          </a:p>
        </p:txBody>
      </p:sp>
      <p:sp>
        <p:nvSpPr>
          <p:cNvPr id="3" name="Slide Number Placeholder 2">
            <a:extLst>
              <a:ext uri="{FF2B5EF4-FFF2-40B4-BE49-F238E27FC236}">
                <a16:creationId xmlns:a16="http://schemas.microsoft.com/office/drawing/2014/main" id="{B6E41A26-ABCE-4FBC-9BA6-016C147FD15D}"/>
              </a:ext>
            </a:extLst>
          </p:cNvPr>
          <p:cNvSpPr>
            <a:spLocks noGrp="1"/>
          </p:cNvSpPr>
          <p:nvPr>
            <p:ph type="sldNum" sz="quarter" idx="10"/>
          </p:nvPr>
        </p:nvSpPr>
        <p:spPr/>
        <p:txBody>
          <a:bodyPr/>
          <a:lstStyle/>
          <a:p>
            <a:pPr>
              <a:defRPr/>
            </a:pPr>
            <a:fld id="{29D44DEE-321B-4947-B8BF-D066C2552D7D}" type="slidenum">
              <a:rPr lang="en-US" altLang="en-US" smtClean="0"/>
              <a:pPr>
                <a:defRPr/>
              </a:pPr>
              <a:t>18</a:t>
            </a:fld>
            <a:endParaRPr lang="en-US" altLang="en-US"/>
          </a:p>
        </p:txBody>
      </p:sp>
      <p:graphicFrame>
        <p:nvGraphicFramePr>
          <p:cNvPr id="4" name="Table 3">
            <a:extLst>
              <a:ext uri="{FF2B5EF4-FFF2-40B4-BE49-F238E27FC236}">
                <a16:creationId xmlns:a16="http://schemas.microsoft.com/office/drawing/2014/main" id="{26A015BF-A67A-416F-8A03-E0F63682E7B3}"/>
              </a:ext>
            </a:extLst>
          </p:cNvPr>
          <p:cNvGraphicFramePr>
            <a:graphicFrameLocks noGrp="1"/>
          </p:cNvGraphicFramePr>
          <p:nvPr>
            <p:extLst>
              <p:ext uri="{D42A27DB-BD31-4B8C-83A1-F6EECF244321}">
                <p14:modId xmlns:p14="http://schemas.microsoft.com/office/powerpoint/2010/main" val="2240810173"/>
              </p:ext>
            </p:extLst>
          </p:nvPr>
        </p:nvGraphicFramePr>
        <p:xfrm>
          <a:off x="525992" y="1102452"/>
          <a:ext cx="11140016" cy="4734116"/>
        </p:xfrm>
        <a:graphic>
          <a:graphicData uri="http://schemas.openxmlformats.org/drawingml/2006/table">
            <a:tbl>
              <a:tblPr firstRow="1" bandRow="1">
                <a:tableStyleId>{5C22544A-7EE6-4342-B048-85BDC9FD1C3A}</a:tableStyleId>
              </a:tblPr>
              <a:tblGrid>
                <a:gridCol w="2578971">
                  <a:extLst>
                    <a:ext uri="{9D8B030D-6E8A-4147-A177-3AD203B41FA5}">
                      <a16:colId xmlns:a16="http://schemas.microsoft.com/office/drawing/2014/main" val="2282309229"/>
                    </a:ext>
                  </a:extLst>
                </a:gridCol>
                <a:gridCol w="2027909">
                  <a:extLst>
                    <a:ext uri="{9D8B030D-6E8A-4147-A177-3AD203B41FA5}">
                      <a16:colId xmlns:a16="http://schemas.microsoft.com/office/drawing/2014/main" val="2617877784"/>
                    </a:ext>
                  </a:extLst>
                </a:gridCol>
                <a:gridCol w="2445198">
                  <a:extLst>
                    <a:ext uri="{9D8B030D-6E8A-4147-A177-3AD203B41FA5}">
                      <a16:colId xmlns:a16="http://schemas.microsoft.com/office/drawing/2014/main" val="4099654745"/>
                    </a:ext>
                  </a:extLst>
                </a:gridCol>
                <a:gridCol w="2046546">
                  <a:extLst>
                    <a:ext uri="{9D8B030D-6E8A-4147-A177-3AD203B41FA5}">
                      <a16:colId xmlns:a16="http://schemas.microsoft.com/office/drawing/2014/main" val="1519728888"/>
                    </a:ext>
                  </a:extLst>
                </a:gridCol>
                <a:gridCol w="2041392">
                  <a:extLst>
                    <a:ext uri="{9D8B030D-6E8A-4147-A177-3AD203B41FA5}">
                      <a16:colId xmlns:a16="http://schemas.microsoft.com/office/drawing/2014/main" val="2539449812"/>
                    </a:ext>
                  </a:extLst>
                </a:gridCol>
              </a:tblGrid>
              <a:tr h="313763">
                <a:tc>
                  <a:txBody>
                    <a:bodyPr/>
                    <a:lstStyle/>
                    <a:p>
                      <a:pPr marL="0" marR="0">
                        <a:lnSpc>
                          <a:spcPct val="107000"/>
                        </a:lnSpc>
                        <a:spcBef>
                          <a:spcPts val="0"/>
                        </a:spcBef>
                        <a:spcAft>
                          <a:spcPts val="0"/>
                        </a:spcAft>
                      </a:pPr>
                      <a:r>
                        <a:rPr lang="en-US" sz="1600">
                          <a:effectLst/>
                          <a:latin typeface="Arial" panose="020B0604020202020204" pitchFamily="34" charset="0"/>
                          <a:cs typeface="Arial" panose="020B0604020202020204" pitchFamily="34" charset="0"/>
                        </a:rPr>
                        <a:t>Outcome</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Assignment</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BL Mean (SE)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3M – BL</a:t>
                      </a:r>
                    </a:p>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β (95% CI) or </a:t>
                      </a:r>
                      <a:r>
                        <a:rPr lang="en-US" sz="1600" i="1" dirty="0">
                          <a:effectLst/>
                          <a:latin typeface="Arial" panose="020B0604020202020204" pitchFamily="34" charset="0"/>
                          <a:cs typeface="Arial" panose="020B0604020202020204" pitchFamily="34" charset="0"/>
                        </a:rPr>
                        <a:t>P</a:t>
                      </a:r>
                      <a:endParaRPr lang="en-US" sz="1600" i="1"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tc>
                <a:tc>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6M – BL</a:t>
                      </a:r>
                    </a:p>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β (95% CI) or </a:t>
                      </a:r>
                      <a:r>
                        <a:rPr lang="en-US" sz="1600" i="1" dirty="0">
                          <a:effectLst/>
                          <a:latin typeface="Arial" panose="020B0604020202020204" pitchFamily="34" charset="0"/>
                          <a:cs typeface="Arial" panose="020B0604020202020204" pitchFamily="34" charset="0"/>
                        </a:rPr>
                        <a:t>P</a:t>
                      </a:r>
                      <a:endParaRPr lang="en-US" sz="1600" i="1"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tc>
                <a:extLst>
                  <a:ext uri="{0D108BD9-81ED-4DB2-BD59-A6C34878D82A}">
                    <a16:rowId xmlns:a16="http://schemas.microsoft.com/office/drawing/2014/main" val="3798695841"/>
                  </a:ext>
                </a:extLst>
              </a:tr>
              <a:tr h="112919">
                <a:tc rowSpan="4">
                  <a:txBody>
                    <a:bodyPr/>
                    <a:lstStyle/>
                    <a:p>
                      <a:pPr marL="0" marR="0">
                        <a:lnSpc>
                          <a:spcPct val="115000"/>
                        </a:lnSpc>
                        <a:spcBef>
                          <a:spcPts val="0"/>
                        </a:spcBef>
                        <a:spcAft>
                          <a:spcPts val="0"/>
                        </a:spcAft>
                      </a:pPr>
                      <a:r>
                        <a:rPr lang="en-US" sz="1600">
                          <a:effectLst/>
                          <a:latin typeface="Arial" panose="020B0604020202020204" pitchFamily="34" charset="0"/>
                          <a:cs typeface="Arial" panose="020B0604020202020204" pitchFamily="34" charset="0"/>
                        </a:rPr>
                        <a:t>Serum LDLc, mg/dL </a:t>
                      </a:r>
                    </a:p>
                    <a:p>
                      <a:pPr marL="0" marR="0">
                        <a:lnSpc>
                          <a:spcPct val="115000"/>
                        </a:lnSpc>
                        <a:spcBef>
                          <a:spcPts val="0"/>
                        </a:spcBef>
                        <a:spcAft>
                          <a:spcPts val="0"/>
                        </a:spcAft>
                      </a:pPr>
                      <a:r>
                        <a:rPr lang="en-US" sz="1600">
                          <a:effectLst/>
                          <a:latin typeface="Arial" panose="020B0604020202020204" pitchFamily="34" charset="0"/>
                          <a:cs typeface="Arial" panose="020B0604020202020204" pitchFamily="34" charset="0"/>
                        </a:rPr>
                        <a:t>N*=179, 175, 165</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ct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SDG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114.8 (3.9)</a:t>
                      </a:r>
                    </a:p>
                  </a:txBody>
                  <a:tcPr marL="68580" marR="68580"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-1.8 (-7.0, 3.4)</a:t>
                      </a:r>
                    </a:p>
                  </a:txBody>
                  <a:tcPr marL="68580" marR="68580"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-5.5 (-10.5, -0.6)</a:t>
                      </a:r>
                    </a:p>
                  </a:txBody>
                  <a:tcPr marL="68580" marR="68580" marT="0" marB="0" anchor="b"/>
                </a:tc>
                <a:extLst>
                  <a:ext uri="{0D108BD9-81ED-4DB2-BD59-A6C34878D82A}">
                    <a16:rowId xmlns:a16="http://schemas.microsoft.com/office/drawing/2014/main" val="2376013694"/>
                  </a:ext>
                </a:extLst>
              </a:tr>
              <a:tr h="112919">
                <a:tc vMerge="1">
                  <a:txBody>
                    <a:bodyPr/>
                    <a:lstStyle/>
                    <a:p>
                      <a:endParaRPr lang="en-US"/>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DASH</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120.8 (3.4)</a:t>
                      </a:r>
                    </a:p>
                  </a:txBody>
                  <a:tcPr marL="68580" marR="68580" marT="0" marB="0" anchor="b"/>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-8.8 (-12.8, -4.9)</a:t>
                      </a:r>
                    </a:p>
                  </a:txBody>
                  <a:tcPr marL="68580" marR="68580"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-9.2 (-14.1, -4.4)</a:t>
                      </a:r>
                    </a:p>
                  </a:txBody>
                  <a:tcPr marL="68580" marR="68580" marT="0" marB="0" anchor="b"/>
                </a:tc>
                <a:extLst>
                  <a:ext uri="{0D108BD9-81ED-4DB2-BD59-A6C34878D82A}">
                    <a16:rowId xmlns:a16="http://schemas.microsoft.com/office/drawing/2014/main" val="1746441304"/>
                  </a:ext>
                </a:extLst>
              </a:tr>
              <a:tr h="112919">
                <a:tc vMerge="1">
                  <a:txBody>
                    <a:bodyPr/>
                    <a:lstStyle/>
                    <a:p>
                      <a:endParaRPr lang="en-US"/>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DASH minus SDG</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b"/>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-7.0 (-13.6, -0.5)</a:t>
                      </a:r>
                    </a:p>
                  </a:txBody>
                  <a:tcPr marL="68580" marR="68580"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-3.7 (-10.6, 3.2)</a:t>
                      </a:r>
                    </a:p>
                  </a:txBody>
                  <a:tcPr marL="68580" marR="68580" marT="0" marB="0" anchor="b"/>
                </a:tc>
                <a:extLst>
                  <a:ext uri="{0D108BD9-81ED-4DB2-BD59-A6C34878D82A}">
                    <a16:rowId xmlns:a16="http://schemas.microsoft.com/office/drawing/2014/main" val="827569887"/>
                  </a:ext>
                </a:extLst>
              </a:tr>
              <a:tr h="112919">
                <a:tc vMerge="1">
                  <a:txBody>
                    <a:bodyPr/>
                    <a:lstStyle/>
                    <a:p>
                      <a:endParaRPr lang="en-US"/>
                    </a:p>
                  </a:txBody>
                  <a:tcPr/>
                </a:tc>
                <a:tc>
                  <a:txBody>
                    <a:bodyPr/>
                    <a:lstStyle/>
                    <a:p>
                      <a:pPr marL="0" marR="0">
                        <a:lnSpc>
                          <a:spcPct val="107000"/>
                        </a:lnSpc>
                        <a:spcBef>
                          <a:spcPts val="0"/>
                        </a:spcBef>
                        <a:spcAft>
                          <a:spcPts val="0"/>
                        </a:spcAft>
                      </a:pPr>
                      <a:r>
                        <a:rPr lang="en-US" sz="1600" i="1" dirty="0">
                          <a:effectLst/>
                          <a:latin typeface="Arial" panose="020B0604020202020204" pitchFamily="34" charset="0"/>
                          <a:cs typeface="Arial" panose="020B0604020202020204" pitchFamily="34" charset="0"/>
                        </a:rPr>
                        <a:t>P</a:t>
                      </a:r>
                      <a:endParaRPr lang="en-US" sz="1600" i="1"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b"/>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0.035</a:t>
                      </a:r>
                    </a:p>
                  </a:txBody>
                  <a:tcPr marL="68580" marR="68580" marT="0" marB="0" anchor="b"/>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0.30</a:t>
                      </a:r>
                    </a:p>
                  </a:txBody>
                  <a:tcPr marL="68580" marR="68580" marT="0" marB="0" anchor="b"/>
                </a:tc>
                <a:extLst>
                  <a:ext uri="{0D108BD9-81ED-4DB2-BD59-A6C34878D82A}">
                    <a16:rowId xmlns:a16="http://schemas.microsoft.com/office/drawing/2014/main" val="4243451456"/>
                  </a:ext>
                </a:extLst>
              </a:tr>
              <a:tr h="112919">
                <a:tc rowSpan="4">
                  <a:txBody>
                    <a:bodyPr/>
                    <a:lstStyle/>
                    <a:p>
                      <a:pPr marL="0" marR="0">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BMI, kg/m</a:t>
                      </a:r>
                      <a:r>
                        <a:rPr lang="en-US" sz="1600" baseline="30000" dirty="0">
                          <a:effectLst/>
                          <a:latin typeface="Arial" panose="020B0604020202020204" pitchFamily="34" charset="0"/>
                          <a:cs typeface="Arial" panose="020B0604020202020204" pitchFamily="34" charset="0"/>
                        </a:rPr>
                        <a:t>2</a:t>
                      </a:r>
                      <a:endParaRPr lang="en-US" sz="1600" dirty="0">
                        <a:effectLst/>
                        <a:latin typeface="Arial" panose="020B0604020202020204" pitchFamily="34" charset="0"/>
                        <a:cs typeface="Arial" panose="020B0604020202020204" pitchFamily="34" charset="0"/>
                      </a:endParaRPr>
                    </a:p>
                    <a:p>
                      <a:pPr marL="0" marR="0">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N*=180, 175, 167</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ctr"/>
                </a:tc>
                <a:tc>
                  <a:txBody>
                    <a:bodyPr/>
                    <a:lstStyle/>
                    <a:p>
                      <a:pPr marL="0" marR="0">
                        <a:lnSpc>
                          <a:spcPct val="107000"/>
                        </a:lnSpc>
                        <a:spcBef>
                          <a:spcPts val="0"/>
                        </a:spcBef>
                        <a:spcAft>
                          <a:spcPts val="0"/>
                        </a:spcAft>
                      </a:pPr>
                      <a:r>
                        <a:rPr lang="en-US" sz="1600">
                          <a:effectLst/>
                          <a:latin typeface="Arial" panose="020B0604020202020204" pitchFamily="34" charset="0"/>
                          <a:cs typeface="Arial" panose="020B0604020202020204" pitchFamily="34" charset="0"/>
                        </a:rPr>
                        <a:t>SDG</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32.15 (0.67)</a:t>
                      </a:r>
                    </a:p>
                  </a:txBody>
                  <a:tcPr marL="68580" marR="68580"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-0.15 (-0.32, 0.01)</a:t>
                      </a:r>
                    </a:p>
                  </a:txBody>
                  <a:tcPr marL="68580" marR="68580"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-0.31 (-0.59, -0.03)</a:t>
                      </a:r>
                    </a:p>
                  </a:txBody>
                  <a:tcPr marL="68580" marR="68580" marT="0" marB="0" anchor="b"/>
                </a:tc>
                <a:extLst>
                  <a:ext uri="{0D108BD9-81ED-4DB2-BD59-A6C34878D82A}">
                    <a16:rowId xmlns:a16="http://schemas.microsoft.com/office/drawing/2014/main" val="3166658491"/>
                  </a:ext>
                </a:extLst>
              </a:tr>
              <a:tr h="112919">
                <a:tc vMerge="1">
                  <a:txBody>
                    <a:bodyPr/>
                    <a:lstStyle/>
                    <a:p>
                      <a:endParaRPr lang="en-US"/>
                    </a:p>
                  </a:txBody>
                  <a:tcPr/>
                </a:tc>
                <a:tc>
                  <a:txBody>
                    <a:bodyPr/>
                    <a:lstStyle/>
                    <a:p>
                      <a:pPr marL="0" marR="0">
                        <a:lnSpc>
                          <a:spcPct val="107000"/>
                        </a:lnSpc>
                        <a:spcBef>
                          <a:spcPts val="0"/>
                        </a:spcBef>
                        <a:spcAft>
                          <a:spcPts val="0"/>
                        </a:spcAft>
                      </a:pPr>
                      <a:r>
                        <a:rPr lang="en-US" sz="1600">
                          <a:effectLst/>
                          <a:latin typeface="Arial" panose="020B0604020202020204" pitchFamily="34" charset="0"/>
                          <a:cs typeface="Arial" panose="020B0604020202020204" pitchFamily="34" charset="0"/>
                        </a:rPr>
                        <a:t>DASH</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32.25 (0.60)</a:t>
                      </a:r>
                    </a:p>
                  </a:txBody>
                  <a:tcPr marL="68580" marR="68580"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-0.25 (-0.49, -0.01)</a:t>
                      </a:r>
                    </a:p>
                  </a:txBody>
                  <a:tcPr marL="68580" marR="68580"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-0.22 (-0.45, 0.01)</a:t>
                      </a:r>
                    </a:p>
                  </a:txBody>
                  <a:tcPr marL="68580" marR="68580" marT="0" marB="0" anchor="b"/>
                </a:tc>
                <a:extLst>
                  <a:ext uri="{0D108BD9-81ED-4DB2-BD59-A6C34878D82A}">
                    <a16:rowId xmlns:a16="http://schemas.microsoft.com/office/drawing/2014/main" val="587975693"/>
                  </a:ext>
                </a:extLst>
              </a:tr>
              <a:tr h="112919">
                <a:tc vMerge="1">
                  <a:txBody>
                    <a:bodyPr/>
                    <a:lstStyle/>
                    <a:p>
                      <a:endParaRPr lang="en-US"/>
                    </a:p>
                  </a:txBody>
                  <a:tcPr/>
                </a:tc>
                <a:tc>
                  <a:txBody>
                    <a:bodyPr/>
                    <a:lstStyle/>
                    <a:p>
                      <a:pPr marL="0" marR="0">
                        <a:lnSpc>
                          <a:spcPct val="107000"/>
                        </a:lnSpc>
                        <a:spcBef>
                          <a:spcPts val="0"/>
                        </a:spcBef>
                        <a:spcAft>
                          <a:spcPts val="0"/>
                        </a:spcAft>
                      </a:pPr>
                      <a:r>
                        <a:rPr lang="en-US" sz="1600">
                          <a:effectLst/>
                          <a:latin typeface="Arial" panose="020B0604020202020204" pitchFamily="34" charset="0"/>
                          <a:cs typeface="Arial" panose="020B0604020202020204" pitchFamily="34" charset="0"/>
                        </a:rPr>
                        <a:t>DASH minus SDG</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-0.10 (-0.39, 0.19)</a:t>
                      </a:r>
                    </a:p>
                  </a:txBody>
                  <a:tcPr marL="68580" marR="68580"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0.09 (-0.27, 0.45)</a:t>
                      </a:r>
                    </a:p>
                  </a:txBody>
                  <a:tcPr marL="68580" marR="68580" marT="0" marB="0" anchor="b"/>
                </a:tc>
                <a:extLst>
                  <a:ext uri="{0D108BD9-81ED-4DB2-BD59-A6C34878D82A}">
                    <a16:rowId xmlns:a16="http://schemas.microsoft.com/office/drawing/2014/main" val="4109848457"/>
                  </a:ext>
                </a:extLst>
              </a:tr>
              <a:tr h="112919">
                <a:tc vMerge="1">
                  <a:txBody>
                    <a:bodyPr/>
                    <a:lstStyle/>
                    <a:p>
                      <a:endParaRPr lang="en-US"/>
                    </a:p>
                  </a:txBody>
                  <a:tcPr/>
                </a:tc>
                <a:tc>
                  <a:txBody>
                    <a:bodyPr/>
                    <a:lstStyle/>
                    <a:p>
                      <a:pPr marL="0" marR="0">
                        <a:lnSpc>
                          <a:spcPct val="107000"/>
                        </a:lnSpc>
                        <a:spcBef>
                          <a:spcPts val="0"/>
                        </a:spcBef>
                        <a:spcAft>
                          <a:spcPts val="0"/>
                        </a:spcAft>
                      </a:pPr>
                      <a:r>
                        <a:rPr lang="en-US" sz="1600" i="1" dirty="0">
                          <a:effectLst/>
                          <a:latin typeface="Arial" panose="020B0604020202020204" pitchFamily="34" charset="0"/>
                          <a:cs typeface="Arial" panose="020B0604020202020204" pitchFamily="34" charset="0"/>
                        </a:rPr>
                        <a:t>P</a:t>
                      </a:r>
                      <a:endParaRPr lang="en-US" sz="1600" i="1"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b"/>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0.50</a:t>
                      </a:r>
                    </a:p>
                  </a:txBody>
                  <a:tcPr marL="68580" marR="68580" marT="0" marB="0" anchor="b"/>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0.63</a:t>
                      </a:r>
                    </a:p>
                  </a:txBody>
                  <a:tcPr marL="68580" marR="68580" marT="0" marB="0" anchor="b"/>
                </a:tc>
                <a:extLst>
                  <a:ext uri="{0D108BD9-81ED-4DB2-BD59-A6C34878D82A}">
                    <a16:rowId xmlns:a16="http://schemas.microsoft.com/office/drawing/2014/main" val="4028358965"/>
                  </a:ext>
                </a:extLst>
              </a:tr>
              <a:tr h="112919">
                <a:tc rowSpan="4">
                  <a:txBody>
                    <a:bodyPr/>
                    <a:lstStyle/>
                    <a:p>
                      <a:pPr marL="0" marR="0">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HbA1c (whole blood), %</a:t>
                      </a:r>
                    </a:p>
                    <a:p>
                      <a:pPr marL="0" marR="0">
                        <a:lnSpc>
                          <a:spcPct val="115000"/>
                        </a:lnSpc>
                        <a:spcBef>
                          <a:spcPts val="0"/>
                        </a:spcBef>
                        <a:spcAft>
                          <a:spcPts val="0"/>
                        </a:spcAft>
                      </a:pPr>
                      <a:r>
                        <a:rPr lang="en-US" sz="1600" dirty="0">
                          <a:effectLst/>
                          <a:latin typeface="Arial" panose="020B0604020202020204" pitchFamily="34" charset="0"/>
                          <a:cs typeface="Arial" panose="020B0604020202020204" pitchFamily="34" charset="0"/>
                        </a:rPr>
                        <a:t>N*=180, 175, 169</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ctr"/>
                </a:tc>
                <a:tc>
                  <a:txBody>
                    <a:bodyPr/>
                    <a:lstStyle/>
                    <a:p>
                      <a:pPr marL="0" marR="0">
                        <a:lnSpc>
                          <a:spcPct val="107000"/>
                        </a:lnSpc>
                        <a:spcBef>
                          <a:spcPts val="0"/>
                        </a:spcBef>
                        <a:spcAft>
                          <a:spcPts val="0"/>
                        </a:spcAft>
                      </a:pPr>
                      <a:r>
                        <a:rPr lang="en-US" sz="1600">
                          <a:effectLst/>
                          <a:latin typeface="Arial" panose="020B0604020202020204" pitchFamily="34" charset="0"/>
                          <a:cs typeface="Arial" panose="020B0604020202020204" pitchFamily="34" charset="0"/>
                        </a:rPr>
                        <a:t>SDG</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5.63 (0.04)</a:t>
                      </a:r>
                    </a:p>
                  </a:txBody>
                  <a:tcPr marL="68580" marR="68580"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0.06 (0.02, 0.10)</a:t>
                      </a:r>
                    </a:p>
                  </a:txBody>
                  <a:tcPr marL="68580" marR="68580"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0.06 (0.02, 0.10)</a:t>
                      </a:r>
                    </a:p>
                  </a:txBody>
                  <a:tcPr marL="68580" marR="68580" marT="0" marB="0" anchor="b"/>
                </a:tc>
                <a:extLst>
                  <a:ext uri="{0D108BD9-81ED-4DB2-BD59-A6C34878D82A}">
                    <a16:rowId xmlns:a16="http://schemas.microsoft.com/office/drawing/2014/main" val="763163554"/>
                  </a:ext>
                </a:extLst>
              </a:tr>
              <a:tr h="112919">
                <a:tc vMerge="1">
                  <a:txBody>
                    <a:bodyPr/>
                    <a:lstStyle/>
                    <a:p>
                      <a:endParaRPr lang="en-US"/>
                    </a:p>
                  </a:txBody>
                  <a:tcPr/>
                </a:tc>
                <a:tc>
                  <a:txBody>
                    <a:bodyPr/>
                    <a:lstStyle/>
                    <a:p>
                      <a:pPr marL="0" marR="0">
                        <a:lnSpc>
                          <a:spcPct val="107000"/>
                        </a:lnSpc>
                        <a:spcBef>
                          <a:spcPts val="0"/>
                        </a:spcBef>
                        <a:spcAft>
                          <a:spcPts val="0"/>
                        </a:spcAft>
                      </a:pPr>
                      <a:r>
                        <a:rPr lang="en-US" sz="1600">
                          <a:effectLst/>
                          <a:latin typeface="Arial" panose="020B0604020202020204" pitchFamily="34" charset="0"/>
                          <a:cs typeface="Arial" panose="020B0604020202020204" pitchFamily="34" charset="0"/>
                        </a:rPr>
                        <a:t>DASH</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5.65 (0.04)</a:t>
                      </a:r>
                    </a:p>
                  </a:txBody>
                  <a:tcPr marL="68580" marR="68580"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0.05 (0.01, 0.08)</a:t>
                      </a:r>
                    </a:p>
                  </a:txBody>
                  <a:tcPr marL="68580" marR="68580"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0.01 (-0.02, 0.05)</a:t>
                      </a:r>
                    </a:p>
                  </a:txBody>
                  <a:tcPr marL="68580" marR="68580" marT="0" marB="0" anchor="b"/>
                </a:tc>
                <a:extLst>
                  <a:ext uri="{0D108BD9-81ED-4DB2-BD59-A6C34878D82A}">
                    <a16:rowId xmlns:a16="http://schemas.microsoft.com/office/drawing/2014/main" val="1231523187"/>
                  </a:ext>
                </a:extLst>
              </a:tr>
              <a:tr h="112919">
                <a:tc vMerge="1">
                  <a:txBody>
                    <a:bodyPr/>
                    <a:lstStyle/>
                    <a:p>
                      <a:endParaRPr lang="en-US"/>
                    </a:p>
                  </a:txBody>
                  <a:tcPr/>
                </a:tc>
                <a:tc>
                  <a:txBody>
                    <a:bodyPr/>
                    <a:lstStyle/>
                    <a:p>
                      <a:pPr marL="0" marR="0">
                        <a:lnSpc>
                          <a:spcPct val="107000"/>
                        </a:lnSpc>
                        <a:spcBef>
                          <a:spcPts val="0"/>
                        </a:spcBef>
                        <a:spcAft>
                          <a:spcPts val="0"/>
                        </a:spcAft>
                      </a:pPr>
                      <a:r>
                        <a:rPr lang="en-US" sz="1600">
                          <a:effectLst/>
                          <a:latin typeface="Arial" panose="020B0604020202020204" pitchFamily="34" charset="0"/>
                          <a:cs typeface="Arial" panose="020B0604020202020204" pitchFamily="34" charset="0"/>
                        </a:rPr>
                        <a:t>DASH minus SDG</a:t>
                      </a:r>
                      <a:endParaRPr lang="en-US" sz="160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-0.02 (-0.07, 0.04)</a:t>
                      </a:r>
                    </a:p>
                  </a:txBody>
                  <a:tcPr marL="68580" marR="68580"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-0.04 (-0.10, 0.01)</a:t>
                      </a:r>
                    </a:p>
                  </a:txBody>
                  <a:tcPr marL="68580" marR="68580" marT="0" marB="0" anchor="b"/>
                </a:tc>
                <a:extLst>
                  <a:ext uri="{0D108BD9-81ED-4DB2-BD59-A6C34878D82A}">
                    <a16:rowId xmlns:a16="http://schemas.microsoft.com/office/drawing/2014/main" val="4243752759"/>
                  </a:ext>
                </a:extLst>
              </a:tr>
              <a:tr h="112919">
                <a:tc vMerge="1">
                  <a:txBody>
                    <a:bodyPr/>
                    <a:lstStyle/>
                    <a:p>
                      <a:endParaRPr lang="en-US"/>
                    </a:p>
                  </a:txBody>
                  <a:tcPr/>
                </a:tc>
                <a:tc>
                  <a:txBody>
                    <a:bodyPr/>
                    <a:lstStyle/>
                    <a:p>
                      <a:pPr marL="0" marR="0">
                        <a:lnSpc>
                          <a:spcPct val="107000"/>
                        </a:lnSpc>
                        <a:spcBef>
                          <a:spcPts val="0"/>
                        </a:spcBef>
                        <a:spcAft>
                          <a:spcPts val="0"/>
                        </a:spcAft>
                      </a:pPr>
                      <a:r>
                        <a:rPr lang="en-US" sz="1600" i="1" dirty="0">
                          <a:effectLst/>
                          <a:latin typeface="Arial" panose="020B0604020202020204" pitchFamily="34" charset="0"/>
                          <a:cs typeface="Arial" panose="020B0604020202020204" pitchFamily="34" charset="0"/>
                        </a:rPr>
                        <a:t>P</a:t>
                      </a:r>
                      <a:endParaRPr lang="en-US" sz="1600" i="1"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nchor="b"/>
                </a:tc>
                <a:tc>
                  <a:txBody>
                    <a:bodyPr/>
                    <a:lstStyle/>
                    <a:p>
                      <a:pPr marL="0" marR="0" algn="ctr">
                        <a:lnSpc>
                          <a:spcPct val="107000"/>
                        </a:lnSpc>
                        <a:spcBef>
                          <a:spcPts val="0"/>
                        </a:spcBef>
                        <a:spcAft>
                          <a:spcPts val="0"/>
                        </a:spcAft>
                      </a:pPr>
                      <a:r>
                        <a:rPr lang="en-US" sz="1600">
                          <a:effectLst/>
                          <a:latin typeface="Arial" panose="020B0604020202020204" pitchFamily="34" charset="0"/>
                          <a:ea typeface="Calibri" panose="020F0502020204030204" pitchFamily="34" charset="0"/>
                          <a:cs typeface="Arial" panose="020B0604020202020204" pitchFamily="34" charset="0"/>
                        </a:rPr>
                        <a:t> </a:t>
                      </a:r>
                    </a:p>
                  </a:txBody>
                  <a:tcPr marL="68580" marR="68580" marT="0" marB="0" anchor="b"/>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0.59</a:t>
                      </a:r>
                    </a:p>
                  </a:txBody>
                  <a:tcPr marL="68580" marR="68580" marT="0" marB="0" anchor="b"/>
                </a:tc>
                <a:tc>
                  <a:txBody>
                    <a:bodyPr/>
                    <a:lstStyle/>
                    <a:p>
                      <a:pPr marL="0" marR="0" algn="ctr">
                        <a:lnSpc>
                          <a:spcPct val="107000"/>
                        </a:lnSpc>
                        <a:spcBef>
                          <a:spcPts val="0"/>
                        </a:spcBef>
                        <a:spcAft>
                          <a:spcPts val="0"/>
                        </a:spcAft>
                      </a:pPr>
                      <a:r>
                        <a:rPr lang="en-US" sz="1600" dirty="0">
                          <a:effectLst/>
                          <a:latin typeface="Arial" panose="020B0604020202020204" pitchFamily="34" charset="0"/>
                          <a:ea typeface="Calibri" panose="020F0502020204030204" pitchFamily="34" charset="0"/>
                          <a:cs typeface="Arial" panose="020B0604020202020204" pitchFamily="34" charset="0"/>
                        </a:rPr>
                        <a:t>0.12</a:t>
                      </a:r>
                    </a:p>
                  </a:txBody>
                  <a:tcPr marL="68580" marR="68580" marT="0" marB="0" anchor="b"/>
                </a:tc>
                <a:extLst>
                  <a:ext uri="{0D108BD9-81ED-4DB2-BD59-A6C34878D82A}">
                    <a16:rowId xmlns:a16="http://schemas.microsoft.com/office/drawing/2014/main" val="867254124"/>
                  </a:ext>
                </a:extLst>
              </a:tr>
              <a:tr h="987023">
                <a:tc gridSpan="5">
                  <a:txBody>
                    <a:bodyPr/>
                    <a:lstStyle/>
                    <a:p>
                      <a:pPr marL="0" marR="0">
                        <a:lnSpc>
                          <a:spcPct val="107000"/>
                        </a:lnSpc>
                        <a:spcBef>
                          <a:spcPts val="0"/>
                        </a:spcBef>
                        <a:spcAft>
                          <a:spcPts val="800"/>
                        </a:spcAft>
                      </a:pPr>
                      <a:r>
                        <a:rPr lang="en-US" sz="1400" dirty="0">
                          <a:effectLst/>
                          <a:latin typeface="Arial" panose="020B0604020202020204" pitchFamily="34" charset="0"/>
                          <a:cs typeface="Arial" panose="020B0604020202020204" pitchFamily="34" charset="0"/>
                        </a:rPr>
                        <a:t>Change values were generated via generalized estimating equations (exchangeable correlation structure, normal family, identity link, robust variance estimator). Diets were compared with the visit-by-assignment interaction.</a:t>
                      </a:r>
                    </a:p>
                    <a:p>
                      <a:pPr marL="0" marR="0">
                        <a:lnSpc>
                          <a:spcPct val="107000"/>
                        </a:lnSpc>
                        <a:spcBef>
                          <a:spcPts val="0"/>
                        </a:spcBef>
                        <a:spcAft>
                          <a:spcPts val="800"/>
                        </a:spcAft>
                      </a:pPr>
                      <a:r>
                        <a:rPr lang="en-US" sz="1400" dirty="0">
                          <a:effectLst/>
                          <a:latin typeface="Arial" panose="020B0604020202020204" pitchFamily="34" charset="0"/>
                          <a:cs typeface="Arial" panose="020B0604020202020204" pitchFamily="34" charset="0"/>
                        </a:rPr>
                        <a:t>*N of participants contributing measurements at baseline, 3 months, and 6 months</a:t>
                      </a:r>
                    </a:p>
                    <a:p>
                      <a:pPr marL="0" marR="0">
                        <a:lnSpc>
                          <a:spcPct val="107000"/>
                        </a:lnSpc>
                        <a:spcBef>
                          <a:spcPts val="0"/>
                        </a:spcBef>
                        <a:spcAft>
                          <a:spcPts val="800"/>
                        </a:spcAft>
                      </a:pPr>
                      <a:r>
                        <a:rPr lang="en-US" sz="1400" dirty="0">
                          <a:effectLst/>
                          <a:latin typeface="Arial" panose="020B0604020202020204" pitchFamily="34" charset="0"/>
                          <a:cs typeface="Arial" panose="020B0604020202020204" pitchFamily="34" charset="0"/>
                        </a:rPr>
                        <a:t>Abbreviations: BMI, body mass index; CI, confidence interval; DASH, Dietary Approaches to Stop Hypertension or grocery intervention group; HbA1c, hemoglobin A1c; </a:t>
                      </a:r>
                      <a:r>
                        <a:rPr lang="en-US" sz="1400" dirty="0" err="1">
                          <a:effectLst/>
                          <a:latin typeface="Arial" panose="020B0604020202020204" pitchFamily="34" charset="0"/>
                          <a:cs typeface="Arial" panose="020B0604020202020204" pitchFamily="34" charset="0"/>
                        </a:rPr>
                        <a:t>LDLc</a:t>
                      </a:r>
                      <a:r>
                        <a:rPr lang="en-US" sz="1400" dirty="0">
                          <a:effectLst/>
                          <a:latin typeface="Arial" panose="020B0604020202020204" pitchFamily="34" charset="0"/>
                          <a:cs typeface="Arial" panose="020B0604020202020204" pitchFamily="34" charset="0"/>
                        </a:rPr>
                        <a:t>, low density lipoprotein cholesterol; SDG, self-directed group; SE, standard error</a:t>
                      </a:r>
                      <a:endParaRPr lang="en-US" sz="1400" dirty="0">
                        <a:effectLst/>
                        <a:latin typeface="Arial" panose="020B0604020202020204" pitchFamily="34" charset="0"/>
                        <a:ea typeface="Calibri" panose="020F0502020204030204" pitchFamily="34" charset="0"/>
                        <a:cs typeface="Arial" panose="020B0604020202020204" pitchFamily="34" charset="0"/>
                      </a:endParaRPr>
                    </a:p>
                  </a:txBody>
                  <a:tcPr marL="40651" marR="40651" marT="0" marB="0">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29189656"/>
                  </a:ext>
                </a:extLst>
              </a:tr>
            </a:tbl>
          </a:graphicData>
        </a:graphic>
      </p:graphicFrame>
      <p:sp>
        <p:nvSpPr>
          <p:cNvPr id="5" name="Rectangle 4">
            <a:extLst>
              <a:ext uri="{FF2B5EF4-FFF2-40B4-BE49-F238E27FC236}">
                <a16:creationId xmlns:a16="http://schemas.microsoft.com/office/drawing/2014/main" id="{985E41C8-4EDB-41AF-B4B8-C5F357BF63BB}"/>
              </a:ext>
            </a:extLst>
          </p:cNvPr>
          <p:cNvSpPr/>
          <p:nvPr/>
        </p:nvSpPr>
        <p:spPr>
          <a:xfrm>
            <a:off x="7565621" y="1596421"/>
            <a:ext cx="2066925" cy="100356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619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0EE163-2955-4299-8DE3-E88AB5AA8244}"/>
              </a:ext>
            </a:extLst>
          </p:cNvPr>
          <p:cNvSpPr>
            <a:spLocks noGrp="1"/>
          </p:cNvSpPr>
          <p:nvPr>
            <p:ph idx="1"/>
          </p:nvPr>
        </p:nvSpPr>
        <p:spPr/>
        <p:txBody>
          <a:bodyPr numCol="1"/>
          <a:lstStyle/>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Did not examine isolated factors of the intervention (dietitian counselling, groceries)</a:t>
            </a: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Median cost was $212/week per household (vs $146/week at baseline; median size 2 adults)</a:t>
            </a: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$500 stipend may have been more or less valuable than the groceries</a:t>
            </a: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Urban setting</a:t>
            </a:r>
          </a:p>
          <a:p>
            <a:pPr marL="285750" indent="-285750">
              <a:buFont typeface="Arial" panose="020B0604020202020204" pitchFamily="34" charset="0"/>
              <a:buChar char="•"/>
            </a:pPr>
            <a:r>
              <a:rPr lang="en-US" dirty="0">
                <a:solidFill>
                  <a:srgbClr val="002060"/>
                </a:solidFill>
                <a:latin typeface="Arial" panose="020B0604020202020204" pitchFamily="34" charset="0"/>
                <a:cs typeface="Arial" panose="020B0604020202020204" pitchFamily="34" charset="0"/>
              </a:rPr>
              <a:t>Did not include diabetes, severe kidney disease</a:t>
            </a:r>
          </a:p>
          <a:p>
            <a:pPr marL="285750" indent="-285750">
              <a:buFont typeface="Arial" panose="020B0604020202020204" pitchFamily="34" charset="0"/>
              <a:buChar char="•"/>
            </a:pPr>
            <a:endParaRPr lang="en-US" dirty="0"/>
          </a:p>
        </p:txBody>
      </p:sp>
      <p:sp>
        <p:nvSpPr>
          <p:cNvPr id="3" name="Text Placeholder 2">
            <a:extLst>
              <a:ext uri="{FF2B5EF4-FFF2-40B4-BE49-F238E27FC236}">
                <a16:creationId xmlns:a16="http://schemas.microsoft.com/office/drawing/2014/main" id="{0239F1EC-1EA6-4173-B4C1-9C4C05F6B2BC}"/>
              </a:ext>
            </a:extLst>
          </p:cNvPr>
          <p:cNvSpPr>
            <a:spLocks noGrp="1"/>
          </p:cNvSpPr>
          <p:nvPr>
            <p:ph type="body" sz="quarter" idx="14"/>
          </p:nvPr>
        </p:nvSpPr>
        <p:spPr/>
        <p:txBody>
          <a:bodyPr>
            <a:noAutofit/>
          </a:bodyPr>
          <a:lstStyle/>
          <a:p>
            <a:r>
              <a:rPr lang="en-US" sz="4400" dirty="0">
                <a:solidFill>
                  <a:srgbClr val="002060"/>
                </a:solidFill>
                <a:latin typeface="Arial" panose="020B0604020202020204" pitchFamily="34" charset="0"/>
                <a:cs typeface="Arial" panose="020B0604020202020204" pitchFamily="34" charset="0"/>
              </a:rPr>
              <a:t>Limitations</a:t>
            </a:r>
          </a:p>
        </p:txBody>
      </p:sp>
      <p:sp>
        <p:nvSpPr>
          <p:cNvPr id="4" name="Slide Number Placeholder 3">
            <a:extLst>
              <a:ext uri="{FF2B5EF4-FFF2-40B4-BE49-F238E27FC236}">
                <a16:creationId xmlns:a16="http://schemas.microsoft.com/office/drawing/2014/main" id="{665ABBDD-0264-416F-B596-B6A546535D86}"/>
              </a:ext>
            </a:extLst>
          </p:cNvPr>
          <p:cNvSpPr>
            <a:spLocks noGrp="1"/>
          </p:cNvSpPr>
          <p:nvPr>
            <p:ph type="sldNum" sz="quarter" idx="4"/>
          </p:nvPr>
        </p:nvSpPr>
        <p:spPr>
          <a:xfrm>
            <a:off x="10562492" y="6444000"/>
            <a:ext cx="1053774" cy="226299"/>
          </a:xfrm>
          <a:prstGeom prst="rect">
            <a:avLst/>
          </a:prstGeom>
        </p:spPr>
        <p:txBody>
          <a:bodyPr vert="horz" lIns="0" tIns="0" rIns="0" bIns="0" rtlCol="0" anchor="t" anchorCtr="0">
            <a:noAutofit/>
          </a:bodyPr>
          <a:lstStyle>
            <a:defPPr>
              <a:defRPr lang="en-US"/>
            </a:defPPr>
            <a:lvl1pPr marL="0" algn="r" defTabSz="914400" rtl="0" eaLnBrk="1" latinLnBrk="0" hangingPunct="1">
              <a:lnSpc>
                <a:spcPct val="100000"/>
              </a:lnSpc>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A74B61-50D3-3946-8366-1E447A2A8431}" type="slidenum">
              <a:rPr lang="en-US" smtClean="0"/>
              <a:pPr/>
              <a:t>19</a:t>
            </a:fld>
            <a:endParaRPr lang="en-US"/>
          </a:p>
        </p:txBody>
      </p:sp>
    </p:spTree>
    <p:extLst>
      <p:ext uri="{BB962C8B-B14F-4D97-AF65-F5344CB8AC3E}">
        <p14:creationId xmlns:p14="http://schemas.microsoft.com/office/powerpoint/2010/main" val="1166302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DD107-6691-317B-D473-445F28E6781B}"/>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E89CA8E4-E557-2FD9-BE32-7486F44E1667}"/>
              </a:ext>
            </a:extLst>
          </p:cNvPr>
          <p:cNvSpPr>
            <a:spLocks noGrp="1"/>
          </p:cNvSpPr>
          <p:nvPr>
            <p:ph idx="1"/>
          </p:nvPr>
        </p:nvSpPr>
        <p:spPr/>
        <p:txBody>
          <a:bodyPr>
            <a:normAutofit/>
          </a:bodyPr>
          <a:lstStyle/>
          <a:p>
            <a:r>
              <a:rPr lang="en-US" sz="2000" b="0" dirty="0">
                <a:solidFill>
                  <a:srgbClr val="002060"/>
                </a:solidFill>
              </a:rPr>
              <a:t>This trial was supported by the National Institutes of Minority Health and Health Disparities R01MD016068</a:t>
            </a:r>
          </a:p>
          <a:p>
            <a:endParaRPr lang="en-US" sz="2000" b="0" dirty="0">
              <a:solidFill>
                <a:srgbClr val="002060"/>
              </a:solidFill>
            </a:endParaRPr>
          </a:p>
          <a:p>
            <a:r>
              <a:rPr lang="en-US" sz="2000" b="0" dirty="0">
                <a:solidFill>
                  <a:srgbClr val="002060"/>
                </a:solidFill>
              </a:rPr>
              <a:t>This work was conducted with support from UM1TR004408 award through Harvard Catalyst, The Harvard Clinical and Translational Science Center (National Center for Advancing Translational Sciences, National Institutes of Health), and financial contributions from Harvard University and its affiliated academic healthcare centers.</a:t>
            </a:r>
            <a:endParaRPr lang="en-US" sz="2000" dirty="0">
              <a:solidFill>
                <a:srgbClr val="002060"/>
              </a:solidFill>
            </a:endParaRPr>
          </a:p>
          <a:p>
            <a:endParaRPr lang="en-US" dirty="0"/>
          </a:p>
        </p:txBody>
      </p:sp>
      <p:pic>
        <p:nvPicPr>
          <p:cNvPr id="4" name="Picture 3" descr="A close up of a sign&#10;&#10;Description automatically generated">
            <a:extLst>
              <a:ext uri="{FF2B5EF4-FFF2-40B4-BE49-F238E27FC236}">
                <a16:creationId xmlns:a16="http://schemas.microsoft.com/office/drawing/2014/main" id="{4DD31FD1-48A8-460F-9573-FEB9221E7A7A}"/>
              </a:ext>
            </a:extLst>
          </p:cNvPr>
          <p:cNvPicPr>
            <a:picLocks noChangeAspect="1"/>
          </p:cNvPicPr>
          <p:nvPr/>
        </p:nvPicPr>
        <p:blipFill>
          <a:blip r:embed="rId2"/>
          <a:stretch>
            <a:fillRect/>
          </a:stretch>
        </p:blipFill>
        <p:spPr>
          <a:xfrm>
            <a:off x="9190199" y="859577"/>
            <a:ext cx="2754000" cy="461090"/>
          </a:xfrm>
          <a:prstGeom prst="rect">
            <a:avLst/>
          </a:prstGeom>
        </p:spPr>
      </p:pic>
      <p:pic>
        <p:nvPicPr>
          <p:cNvPr id="5" name="Picture 4" descr="A picture containing object&#10;&#10;Description automatically generated">
            <a:extLst>
              <a:ext uri="{FF2B5EF4-FFF2-40B4-BE49-F238E27FC236}">
                <a16:creationId xmlns:a16="http://schemas.microsoft.com/office/drawing/2014/main" id="{F067E45C-A574-4BF3-BDCD-1B61FA087F4A}"/>
              </a:ext>
            </a:extLst>
          </p:cNvPr>
          <p:cNvPicPr>
            <a:picLocks noChangeAspect="1"/>
          </p:cNvPicPr>
          <p:nvPr/>
        </p:nvPicPr>
        <p:blipFill>
          <a:blip r:embed="rId3"/>
          <a:stretch>
            <a:fillRect/>
          </a:stretch>
        </p:blipFill>
        <p:spPr>
          <a:xfrm>
            <a:off x="6523193" y="230188"/>
            <a:ext cx="5334013" cy="494452"/>
          </a:xfrm>
          <a:prstGeom prst="rect">
            <a:avLst/>
          </a:prstGeom>
        </p:spPr>
      </p:pic>
      <p:pic>
        <p:nvPicPr>
          <p:cNvPr id="8" name="Picture 7">
            <a:extLst>
              <a:ext uri="{FF2B5EF4-FFF2-40B4-BE49-F238E27FC236}">
                <a16:creationId xmlns:a16="http://schemas.microsoft.com/office/drawing/2014/main" id="{068FB1F8-DF0C-47DD-B5CF-C6CEB905114A}"/>
              </a:ext>
            </a:extLst>
          </p:cNvPr>
          <p:cNvPicPr>
            <a:picLocks noChangeAspect="1"/>
          </p:cNvPicPr>
          <p:nvPr/>
        </p:nvPicPr>
        <p:blipFill>
          <a:blip r:embed="rId4"/>
          <a:stretch>
            <a:fillRect/>
          </a:stretch>
        </p:blipFill>
        <p:spPr>
          <a:xfrm>
            <a:off x="3611811" y="4577648"/>
            <a:ext cx="1762073" cy="955044"/>
          </a:xfrm>
          <a:prstGeom prst="rect">
            <a:avLst/>
          </a:prstGeom>
        </p:spPr>
      </p:pic>
      <p:pic>
        <p:nvPicPr>
          <p:cNvPr id="10" name="Picture 9">
            <a:extLst>
              <a:ext uri="{FF2B5EF4-FFF2-40B4-BE49-F238E27FC236}">
                <a16:creationId xmlns:a16="http://schemas.microsoft.com/office/drawing/2014/main" id="{66C2F796-3D06-480F-A25B-CC6B8C404F69}"/>
              </a:ext>
            </a:extLst>
          </p:cNvPr>
          <p:cNvPicPr>
            <a:picLocks noChangeAspect="1"/>
          </p:cNvPicPr>
          <p:nvPr/>
        </p:nvPicPr>
        <p:blipFill>
          <a:blip r:embed="rId5"/>
          <a:stretch>
            <a:fillRect/>
          </a:stretch>
        </p:blipFill>
        <p:spPr>
          <a:xfrm>
            <a:off x="6154670" y="4901328"/>
            <a:ext cx="2343477" cy="466790"/>
          </a:xfrm>
          <a:prstGeom prst="rect">
            <a:avLst/>
          </a:prstGeom>
        </p:spPr>
      </p:pic>
      <p:pic>
        <p:nvPicPr>
          <p:cNvPr id="12" name="Picture 11">
            <a:extLst>
              <a:ext uri="{FF2B5EF4-FFF2-40B4-BE49-F238E27FC236}">
                <a16:creationId xmlns:a16="http://schemas.microsoft.com/office/drawing/2014/main" id="{48AE4750-32C2-4D20-A5B1-BB1B3E439E51}"/>
              </a:ext>
            </a:extLst>
          </p:cNvPr>
          <p:cNvPicPr>
            <a:picLocks noChangeAspect="1"/>
          </p:cNvPicPr>
          <p:nvPr/>
        </p:nvPicPr>
        <p:blipFill>
          <a:blip r:embed="rId6"/>
          <a:stretch>
            <a:fillRect/>
          </a:stretch>
        </p:blipFill>
        <p:spPr>
          <a:xfrm>
            <a:off x="1172002" y="4434149"/>
            <a:ext cx="1401149" cy="1401149"/>
          </a:xfrm>
          <a:prstGeom prst="rect">
            <a:avLst/>
          </a:prstGeom>
        </p:spPr>
      </p:pic>
      <p:pic>
        <p:nvPicPr>
          <p:cNvPr id="13" name="Picture 12">
            <a:extLst>
              <a:ext uri="{FF2B5EF4-FFF2-40B4-BE49-F238E27FC236}">
                <a16:creationId xmlns:a16="http://schemas.microsoft.com/office/drawing/2014/main" id="{FBC45822-0438-4619-9F82-EE99388D6C41}"/>
              </a:ext>
            </a:extLst>
          </p:cNvPr>
          <p:cNvPicPr>
            <a:picLocks noChangeAspect="1"/>
          </p:cNvPicPr>
          <p:nvPr/>
        </p:nvPicPr>
        <p:blipFill>
          <a:blip r:embed="rId7"/>
          <a:stretch>
            <a:fillRect/>
          </a:stretch>
        </p:blipFill>
        <p:spPr>
          <a:xfrm>
            <a:off x="9043207" y="4825117"/>
            <a:ext cx="2191056" cy="619211"/>
          </a:xfrm>
          <a:prstGeom prst="rect">
            <a:avLst/>
          </a:prstGeom>
        </p:spPr>
      </p:pic>
    </p:spTree>
    <p:extLst>
      <p:ext uri="{BB962C8B-B14F-4D97-AF65-F5344CB8AC3E}">
        <p14:creationId xmlns:p14="http://schemas.microsoft.com/office/powerpoint/2010/main" val="41695440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F7E52DA5-E621-4489-A9F3-E2224415B961}"/>
              </a:ext>
            </a:extLst>
          </p:cNvPr>
          <p:cNvSpPr>
            <a:spLocks noGrp="1"/>
          </p:cNvSpPr>
          <p:nvPr>
            <p:ph type="title"/>
          </p:nvPr>
        </p:nvSpPr>
        <p:spPr>
          <a:xfrm>
            <a:off x="330433" y="188921"/>
            <a:ext cx="5898917" cy="822230"/>
          </a:xfrm>
        </p:spPr>
        <p:txBody>
          <a:bodyPr>
            <a:normAutofit fontScale="90000"/>
          </a:bodyPr>
          <a:lstStyle/>
          <a:p>
            <a:r>
              <a:rPr lang="en-US" b="1" dirty="0">
                <a:solidFill>
                  <a:srgbClr val="002060"/>
                </a:solidFill>
                <a:latin typeface="Arial" panose="020B0604020202020204" pitchFamily="34" charset="0"/>
                <a:cs typeface="Arial" panose="020B0604020202020204" pitchFamily="34" charset="0"/>
              </a:rPr>
              <a:t>Public Health Context</a:t>
            </a:r>
          </a:p>
        </p:txBody>
      </p:sp>
      <p:sp>
        <p:nvSpPr>
          <p:cNvPr id="4" name="Slide Number Placeholder 3">
            <a:extLst>
              <a:ext uri="{FF2B5EF4-FFF2-40B4-BE49-F238E27FC236}">
                <a16:creationId xmlns:a16="http://schemas.microsoft.com/office/drawing/2014/main" id="{F1975851-1B21-40A3-9D24-BC85B52D1917}"/>
              </a:ext>
            </a:extLst>
          </p:cNvPr>
          <p:cNvSpPr>
            <a:spLocks noGrp="1"/>
          </p:cNvSpPr>
          <p:nvPr>
            <p:ph type="sldNum" sz="quarter" idx="10"/>
          </p:nvPr>
        </p:nvSpPr>
        <p:spPr/>
        <p:txBody>
          <a:bodyPr/>
          <a:lstStyle/>
          <a:p>
            <a:fld id="{E8A74B61-50D3-3946-8366-1E447A2A8431}" type="slidenum">
              <a:rPr lang="en-US" smtClean="0"/>
              <a:pPr/>
              <a:t>20</a:t>
            </a:fld>
            <a:endParaRPr lang="en-US"/>
          </a:p>
        </p:txBody>
      </p:sp>
      <p:pic>
        <p:nvPicPr>
          <p:cNvPr id="7" name="Content Placeholder 6">
            <a:extLst>
              <a:ext uri="{FF2B5EF4-FFF2-40B4-BE49-F238E27FC236}">
                <a16:creationId xmlns:a16="http://schemas.microsoft.com/office/drawing/2014/main" id="{71F0443C-891F-43D4-A1D7-207B2EFCA7BF}"/>
              </a:ext>
            </a:extLst>
          </p:cNvPr>
          <p:cNvPicPr>
            <a:picLocks noGrp="1" noChangeAspect="1"/>
          </p:cNvPicPr>
          <p:nvPr>
            <p:ph idx="4294967295"/>
          </p:nvPr>
        </p:nvPicPr>
        <p:blipFill rotWithShape="1">
          <a:blip r:embed="rId2"/>
          <a:srcRect b="15412"/>
          <a:stretch/>
        </p:blipFill>
        <p:spPr>
          <a:xfrm>
            <a:off x="511408" y="1034686"/>
            <a:ext cx="4858391" cy="1781583"/>
          </a:xfrm>
        </p:spPr>
      </p:pic>
      <p:pic>
        <p:nvPicPr>
          <p:cNvPr id="5" name="Picture 4">
            <a:extLst>
              <a:ext uri="{FF2B5EF4-FFF2-40B4-BE49-F238E27FC236}">
                <a16:creationId xmlns:a16="http://schemas.microsoft.com/office/drawing/2014/main" id="{0E05142D-DD75-44AA-BA39-62FA5B734333}"/>
              </a:ext>
            </a:extLst>
          </p:cNvPr>
          <p:cNvPicPr>
            <a:picLocks noChangeAspect="1"/>
          </p:cNvPicPr>
          <p:nvPr/>
        </p:nvPicPr>
        <p:blipFill rotWithShape="1">
          <a:blip r:embed="rId3"/>
          <a:srcRect l="45914" t="37467" b="41734"/>
          <a:stretch/>
        </p:blipFill>
        <p:spPr>
          <a:xfrm>
            <a:off x="692764" y="2863340"/>
            <a:ext cx="4495678" cy="2238927"/>
          </a:xfrm>
          <a:prstGeom prst="rect">
            <a:avLst/>
          </a:prstGeom>
        </p:spPr>
      </p:pic>
      <p:sp>
        <p:nvSpPr>
          <p:cNvPr id="9" name="TextBox 8">
            <a:extLst>
              <a:ext uri="{FF2B5EF4-FFF2-40B4-BE49-F238E27FC236}">
                <a16:creationId xmlns:a16="http://schemas.microsoft.com/office/drawing/2014/main" id="{5F0414B5-60DC-4DB1-9D63-E07C6FFFA967}"/>
              </a:ext>
            </a:extLst>
          </p:cNvPr>
          <p:cNvSpPr txBox="1"/>
          <p:nvPr/>
        </p:nvSpPr>
        <p:spPr>
          <a:xfrm>
            <a:off x="0" y="5085687"/>
            <a:ext cx="5610167" cy="923330"/>
          </a:xfrm>
          <a:prstGeom prst="rect">
            <a:avLst/>
          </a:prstGeom>
          <a:noFill/>
        </p:spPr>
        <p:txBody>
          <a:bodyPr wrap="square">
            <a:spAutoFit/>
          </a:bodyPr>
          <a:lstStyle/>
          <a:p>
            <a:pPr marL="681038" lvl="3" indent="-285750" algn="ctr"/>
            <a:r>
              <a:rPr lang="en-US" sz="1800" u="sng" dirty="0">
                <a:solidFill>
                  <a:srgbClr val="002060"/>
                </a:solidFill>
                <a:effectLst/>
                <a:ea typeface="Times New Roman" panose="02020603050405020304" pitchFamily="18" charset="0"/>
                <a:cs typeface="Times New Roman" panose="02020603050405020304" pitchFamily="18" charset="0"/>
              </a:rPr>
              <a:t>Systolic Blood Pressure</a:t>
            </a:r>
          </a:p>
          <a:p>
            <a:pPr marL="681038" lvl="3" indent="-285750" algn="ctr"/>
            <a:r>
              <a:rPr lang="en-US" sz="1800" dirty="0" err="1">
                <a:solidFill>
                  <a:srgbClr val="002060"/>
                </a:solidFill>
                <a:effectLst/>
                <a:ea typeface="Times New Roman" panose="02020603050405020304" pitchFamily="18" charset="0"/>
                <a:cs typeface="Times New Roman" panose="02020603050405020304" pitchFamily="18" charset="0"/>
              </a:rPr>
              <a:t>GoFreshRx</a:t>
            </a:r>
            <a:r>
              <a:rPr lang="en-US" sz="1800" dirty="0">
                <a:solidFill>
                  <a:srgbClr val="002060"/>
                </a:solidFill>
                <a:effectLst/>
                <a:ea typeface="Times New Roman" panose="02020603050405020304" pitchFamily="18" charset="0"/>
                <a:cs typeface="Times New Roman" panose="02020603050405020304" pitchFamily="18" charset="0"/>
              </a:rPr>
              <a:t>: -5.0 mm Hg (</a:t>
            </a:r>
            <a:r>
              <a:rPr lang="en-US" sz="1800" dirty="0" err="1">
                <a:solidFill>
                  <a:srgbClr val="002060"/>
                </a:solidFill>
                <a:effectLst/>
                <a:ea typeface="Times New Roman" panose="02020603050405020304" pitchFamily="18" charset="0"/>
                <a:cs typeface="Times New Roman" panose="02020603050405020304" pitchFamily="18" charset="0"/>
              </a:rPr>
              <a:t>GoFresh</a:t>
            </a:r>
            <a:r>
              <a:rPr lang="en-US" sz="1800" dirty="0">
                <a:solidFill>
                  <a:srgbClr val="002060"/>
                </a:solidFill>
                <a:effectLst/>
                <a:ea typeface="Times New Roman" panose="02020603050405020304" pitchFamily="18" charset="0"/>
                <a:cs typeface="Times New Roman" panose="02020603050405020304" pitchFamily="18" charset="0"/>
              </a:rPr>
              <a:t>: -3.4 mm Hg)</a:t>
            </a:r>
          </a:p>
          <a:p>
            <a:pPr marL="681038" lvl="3" indent="-285750" algn="ctr"/>
            <a:r>
              <a:rPr lang="en-US" sz="1800" dirty="0" err="1">
                <a:solidFill>
                  <a:srgbClr val="002060"/>
                </a:solidFill>
                <a:effectLst/>
                <a:ea typeface="Times New Roman" panose="02020603050405020304" pitchFamily="18" charset="0"/>
                <a:cs typeface="Times New Roman" panose="02020603050405020304" pitchFamily="18" charset="0"/>
              </a:rPr>
              <a:t>SSaSS</a:t>
            </a:r>
            <a:r>
              <a:rPr lang="en-US" sz="1800" dirty="0">
                <a:solidFill>
                  <a:srgbClr val="002060"/>
                </a:solidFill>
                <a:effectLst/>
                <a:ea typeface="Times New Roman" panose="02020603050405020304" pitchFamily="18" charset="0"/>
                <a:cs typeface="Times New Roman" panose="02020603050405020304" pitchFamily="18" charset="0"/>
              </a:rPr>
              <a:t>: -3.3 mm Hg</a:t>
            </a:r>
          </a:p>
        </p:txBody>
      </p:sp>
      <p:pic>
        <p:nvPicPr>
          <p:cNvPr id="11" name="Picture 10">
            <a:extLst>
              <a:ext uri="{FF2B5EF4-FFF2-40B4-BE49-F238E27FC236}">
                <a16:creationId xmlns:a16="http://schemas.microsoft.com/office/drawing/2014/main" id="{BBFDA1C5-D79B-4260-8F73-4C4E7A3FB51F}"/>
              </a:ext>
            </a:extLst>
          </p:cNvPr>
          <p:cNvPicPr>
            <a:picLocks noChangeAspect="1"/>
          </p:cNvPicPr>
          <p:nvPr/>
        </p:nvPicPr>
        <p:blipFill rotWithShape="1">
          <a:blip r:embed="rId4"/>
          <a:srcRect b="12936"/>
          <a:stretch/>
        </p:blipFill>
        <p:spPr>
          <a:xfrm>
            <a:off x="6096000" y="530611"/>
            <a:ext cx="5195181" cy="2285659"/>
          </a:xfrm>
          <a:prstGeom prst="rect">
            <a:avLst/>
          </a:prstGeom>
        </p:spPr>
      </p:pic>
      <p:pic>
        <p:nvPicPr>
          <p:cNvPr id="13" name="Picture 12">
            <a:extLst>
              <a:ext uri="{FF2B5EF4-FFF2-40B4-BE49-F238E27FC236}">
                <a16:creationId xmlns:a16="http://schemas.microsoft.com/office/drawing/2014/main" id="{0219E704-42D3-452A-93C4-CEA24976E822}"/>
              </a:ext>
            </a:extLst>
          </p:cNvPr>
          <p:cNvPicPr>
            <a:picLocks noChangeAspect="1"/>
          </p:cNvPicPr>
          <p:nvPr/>
        </p:nvPicPr>
        <p:blipFill rotWithShape="1">
          <a:blip r:embed="rId5"/>
          <a:srcRect l="1816" t="933" r="2143" b="57742"/>
          <a:stretch/>
        </p:blipFill>
        <p:spPr>
          <a:xfrm>
            <a:off x="7270376" y="2816270"/>
            <a:ext cx="2967882" cy="2346582"/>
          </a:xfrm>
          <a:prstGeom prst="rect">
            <a:avLst/>
          </a:prstGeom>
        </p:spPr>
      </p:pic>
      <p:sp>
        <p:nvSpPr>
          <p:cNvPr id="14" name="TextBox 13">
            <a:extLst>
              <a:ext uri="{FF2B5EF4-FFF2-40B4-BE49-F238E27FC236}">
                <a16:creationId xmlns:a16="http://schemas.microsoft.com/office/drawing/2014/main" id="{69EEEC00-8171-4A76-AD4A-BA8C2B0DBAE7}"/>
              </a:ext>
            </a:extLst>
          </p:cNvPr>
          <p:cNvSpPr txBox="1"/>
          <p:nvPr/>
        </p:nvSpPr>
        <p:spPr>
          <a:xfrm>
            <a:off x="6229350" y="5106141"/>
            <a:ext cx="5424768" cy="923330"/>
          </a:xfrm>
          <a:prstGeom prst="rect">
            <a:avLst/>
          </a:prstGeom>
          <a:noFill/>
        </p:spPr>
        <p:txBody>
          <a:bodyPr wrap="square">
            <a:spAutoFit/>
          </a:bodyPr>
          <a:lstStyle/>
          <a:p>
            <a:pPr marL="681038" lvl="3" indent="-285750" algn="ctr"/>
            <a:r>
              <a:rPr lang="en-US" sz="1800" u="sng" dirty="0">
                <a:solidFill>
                  <a:srgbClr val="002060"/>
                </a:solidFill>
                <a:effectLst/>
                <a:ea typeface="Times New Roman" panose="02020603050405020304" pitchFamily="18" charset="0"/>
                <a:cs typeface="Times New Roman" panose="02020603050405020304" pitchFamily="18" charset="0"/>
              </a:rPr>
              <a:t>LDL-cholesterol</a:t>
            </a:r>
          </a:p>
          <a:p>
            <a:pPr marL="681038" lvl="3" indent="-285750" algn="ctr"/>
            <a:r>
              <a:rPr lang="en-US" sz="1800" dirty="0" err="1">
                <a:solidFill>
                  <a:srgbClr val="002060"/>
                </a:solidFill>
                <a:effectLst/>
                <a:ea typeface="Times New Roman" panose="02020603050405020304" pitchFamily="18" charset="0"/>
                <a:cs typeface="Times New Roman" panose="02020603050405020304" pitchFamily="18" charset="0"/>
              </a:rPr>
              <a:t>GoFreshRx</a:t>
            </a:r>
            <a:r>
              <a:rPr lang="en-US" sz="1800" dirty="0">
                <a:solidFill>
                  <a:srgbClr val="002060"/>
                </a:solidFill>
                <a:effectLst/>
                <a:ea typeface="Times New Roman" panose="02020603050405020304" pitchFamily="18" charset="0"/>
                <a:cs typeface="Times New Roman" panose="02020603050405020304" pitchFamily="18" charset="0"/>
              </a:rPr>
              <a:t>: -7</a:t>
            </a:r>
            <a:r>
              <a:rPr lang="en-US" dirty="0">
                <a:solidFill>
                  <a:srgbClr val="002060"/>
                </a:solidFill>
                <a:ea typeface="Times New Roman" panose="02020603050405020304" pitchFamily="18" charset="0"/>
                <a:cs typeface="Times New Roman" panose="02020603050405020304" pitchFamily="18" charset="0"/>
              </a:rPr>
              <a:t>.0</a:t>
            </a:r>
            <a:r>
              <a:rPr lang="en-US" sz="1800" dirty="0">
                <a:solidFill>
                  <a:srgbClr val="002060"/>
                </a:solidFill>
                <a:effectLst/>
                <a:ea typeface="Times New Roman" panose="02020603050405020304" pitchFamily="18" charset="0"/>
                <a:cs typeface="Times New Roman" panose="02020603050405020304" pitchFamily="18" charset="0"/>
              </a:rPr>
              <a:t> mg/dL (</a:t>
            </a:r>
            <a:r>
              <a:rPr lang="en-US" sz="1800" dirty="0" err="1">
                <a:solidFill>
                  <a:srgbClr val="002060"/>
                </a:solidFill>
                <a:effectLst/>
                <a:ea typeface="Times New Roman" panose="02020603050405020304" pitchFamily="18" charset="0"/>
                <a:cs typeface="Times New Roman" panose="02020603050405020304" pitchFamily="18" charset="0"/>
              </a:rPr>
              <a:t>GoFresh</a:t>
            </a:r>
            <a:r>
              <a:rPr lang="en-US" sz="1800" dirty="0">
                <a:solidFill>
                  <a:srgbClr val="002060"/>
                </a:solidFill>
                <a:effectLst/>
                <a:ea typeface="Times New Roman" panose="02020603050405020304" pitchFamily="18" charset="0"/>
                <a:cs typeface="Times New Roman" panose="02020603050405020304" pitchFamily="18" charset="0"/>
              </a:rPr>
              <a:t>: - 8.0 mg/dL)</a:t>
            </a:r>
            <a:endParaRPr lang="en-US" dirty="0">
              <a:solidFill>
                <a:srgbClr val="002060"/>
              </a:solidFill>
              <a:ea typeface="Times New Roman" panose="02020603050405020304" pitchFamily="18" charset="0"/>
              <a:cs typeface="Times New Roman" panose="02020603050405020304" pitchFamily="18" charset="0"/>
            </a:endParaRPr>
          </a:p>
          <a:p>
            <a:pPr marL="681038" lvl="3" indent="-285750" algn="ctr"/>
            <a:r>
              <a:rPr lang="en-US" sz="1800" dirty="0">
                <a:solidFill>
                  <a:srgbClr val="002060"/>
                </a:solidFill>
                <a:effectLst/>
                <a:ea typeface="Times New Roman" panose="02020603050405020304" pitchFamily="18" charset="0"/>
                <a:cs typeface="Times New Roman" panose="02020603050405020304" pitchFamily="18" charset="0"/>
              </a:rPr>
              <a:t>PREDIMED: -5.8 mg/dL</a:t>
            </a:r>
          </a:p>
        </p:txBody>
      </p:sp>
    </p:spTree>
    <p:extLst>
      <p:ext uri="{BB962C8B-B14F-4D97-AF65-F5344CB8AC3E}">
        <p14:creationId xmlns:p14="http://schemas.microsoft.com/office/powerpoint/2010/main" val="1887387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E04870E-EC38-462F-9B3B-614DA23AAD9A}"/>
              </a:ext>
            </a:extLst>
          </p:cNvPr>
          <p:cNvSpPr>
            <a:spLocks noGrp="1"/>
          </p:cNvSpPr>
          <p:nvPr>
            <p:ph idx="1"/>
          </p:nvPr>
        </p:nvSpPr>
        <p:spPr>
          <a:xfrm>
            <a:off x="946922" y="1334076"/>
            <a:ext cx="3124397" cy="277619"/>
          </a:xfrm>
        </p:spPr>
        <p:txBody>
          <a:bodyPr>
            <a:noAutofit/>
          </a:bodyPr>
          <a:lstStyle/>
          <a:p>
            <a:pPr marL="0" indent="0" algn="ctr">
              <a:buNone/>
            </a:pPr>
            <a:r>
              <a:rPr lang="en-US" sz="1600" b="1" dirty="0" err="1">
                <a:solidFill>
                  <a:srgbClr val="002060"/>
                </a:solidFill>
                <a:latin typeface="Arial" panose="020B0604020202020204" pitchFamily="34" charset="0"/>
                <a:cs typeface="Arial" panose="020B0604020202020204" pitchFamily="34" charset="0"/>
              </a:rPr>
              <a:t>GoFreshRx</a:t>
            </a:r>
            <a:endParaRPr lang="en-US" sz="1600" b="1" dirty="0">
              <a:solidFill>
                <a:srgbClr val="002060"/>
              </a:solidFill>
              <a:latin typeface="Arial" panose="020B0604020202020204" pitchFamily="34" charset="0"/>
              <a:cs typeface="Arial" panose="020B0604020202020204" pitchFamily="34" charset="0"/>
            </a:endParaRPr>
          </a:p>
        </p:txBody>
      </p:sp>
      <p:sp>
        <p:nvSpPr>
          <p:cNvPr id="4" name="Text Placeholder 3">
            <a:extLst>
              <a:ext uri="{FF2B5EF4-FFF2-40B4-BE49-F238E27FC236}">
                <a16:creationId xmlns:a16="http://schemas.microsoft.com/office/drawing/2014/main" id="{E360938B-D93C-414B-8DB0-8FE99F7605C4}"/>
              </a:ext>
            </a:extLst>
          </p:cNvPr>
          <p:cNvSpPr>
            <a:spLocks noGrp="1"/>
          </p:cNvSpPr>
          <p:nvPr>
            <p:ph type="body" sz="quarter" idx="18"/>
          </p:nvPr>
        </p:nvSpPr>
        <p:spPr/>
        <p:txBody>
          <a:bodyPr>
            <a:normAutofit lnSpcReduction="10000"/>
          </a:bodyPr>
          <a:lstStyle/>
          <a:p>
            <a:r>
              <a:rPr lang="en-US" sz="4400" dirty="0">
                <a:solidFill>
                  <a:srgbClr val="002060"/>
                </a:solidFill>
                <a:latin typeface="Arial" panose="020B0604020202020204" pitchFamily="34" charset="0"/>
                <a:cs typeface="Arial" panose="020B0604020202020204" pitchFamily="34" charset="0"/>
              </a:rPr>
              <a:t>Contextualizing with </a:t>
            </a:r>
            <a:r>
              <a:rPr lang="en-US" sz="4400" dirty="0" err="1">
                <a:solidFill>
                  <a:srgbClr val="002060"/>
                </a:solidFill>
                <a:latin typeface="Arial" panose="020B0604020202020204" pitchFamily="34" charset="0"/>
                <a:cs typeface="Arial" panose="020B0604020202020204" pitchFamily="34" charset="0"/>
              </a:rPr>
              <a:t>GoFresh</a:t>
            </a:r>
            <a:endParaRPr lang="en-US" dirty="0">
              <a:solidFill>
                <a:srgbClr val="00206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B341E164-40DC-4163-8F48-7EB23CF57F8D}"/>
              </a:ext>
            </a:extLst>
          </p:cNvPr>
          <p:cNvPicPr>
            <a:picLocks noChangeAspect="1"/>
          </p:cNvPicPr>
          <p:nvPr/>
        </p:nvPicPr>
        <p:blipFill rotWithShape="1">
          <a:blip r:embed="rId2"/>
          <a:srcRect r="50000"/>
          <a:stretch/>
        </p:blipFill>
        <p:spPr>
          <a:xfrm>
            <a:off x="7158" y="2164902"/>
            <a:ext cx="4586966" cy="3397102"/>
          </a:xfrm>
          <a:prstGeom prst="rect">
            <a:avLst/>
          </a:prstGeom>
        </p:spPr>
      </p:pic>
      <p:pic>
        <p:nvPicPr>
          <p:cNvPr id="6" name="Picture 5">
            <a:extLst>
              <a:ext uri="{FF2B5EF4-FFF2-40B4-BE49-F238E27FC236}">
                <a16:creationId xmlns:a16="http://schemas.microsoft.com/office/drawing/2014/main" id="{A4BBBBE9-227B-4CF3-B79F-C52302538CCC}"/>
              </a:ext>
            </a:extLst>
          </p:cNvPr>
          <p:cNvPicPr>
            <a:picLocks noChangeAspect="1"/>
          </p:cNvPicPr>
          <p:nvPr/>
        </p:nvPicPr>
        <p:blipFill rotWithShape="1">
          <a:blip r:embed="rId3"/>
          <a:srcRect r="50000"/>
          <a:stretch/>
        </p:blipFill>
        <p:spPr>
          <a:xfrm>
            <a:off x="7627908" y="2185590"/>
            <a:ext cx="4529470" cy="3397102"/>
          </a:xfrm>
          <a:prstGeom prst="rect">
            <a:avLst/>
          </a:prstGeom>
        </p:spPr>
      </p:pic>
      <p:sp>
        <p:nvSpPr>
          <p:cNvPr id="7" name="Content Placeholder 2">
            <a:extLst>
              <a:ext uri="{FF2B5EF4-FFF2-40B4-BE49-F238E27FC236}">
                <a16:creationId xmlns:a16="http://schemas.microsoft.com/office/drawing/2014/main" id="{DEB58417-C3DA-4398-B6EB-472BEFE3A12C}"/>
              </a:ext>
            </a:extLst>
          </p:cNvPr>
          <p:cNvSpPr txBox="1">
            <a:spLocks/>
          </p:cNvSpPr>
          <p:nvPr/>
        </p:nvSpPr>
        <p:spPr>
          <a:xfrm>
            <a:off x="8428861" y="1335770"/>
            <a:ext cx="3124397" cy="277619"/>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000"/>
              </a:spcBef>
              <a:spcAft>
                <a:spcPts val="1000"/>
              </a:spcAft>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000"/>
              </a:spcAft>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000"/>
              </a:spcAft>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000"/>
              </a:spcAft>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000"/>
              </a:spcAft>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600" b="1" dirty="0" err="1">
                <a:solidFill>
                  <a:srgbClr val="002060"/>
                </a:solidFill>
                <a:latin typeface="Arial" panose="020B0604020202020204" pitchFamily="34" charset="0"/>
                <a:cs typeface="Arial" panose="020B0604020202020204" pitchFamily="34" charset="0"/>
              </a:rPr>
              <a:t>GoFresh</a:t>
            </a:r>
            <a:endParaRPr lang="en-US" sz="1600" b="1" dirty="0">
              <a:solidFill>
                <a:srgbClr val="00206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97A97AE1-A041-4F98-A69D-12BD9320B8B2}"/>
              </a:ext>
            </a:extLst>
          </p:cNvPr>
          <p:cNvSpPr txBox="1"/>
          <p:nvPr/>
        </p:nvSpPr>
        <p:spPr>
          <a:xfrm>
            <a:off x="4391815" y="1406059"/>
            <a:ext cx="3677852" cy="3139321"/>
          </a:xfrm>
          <a:prstGeom prst="rect">
            <a:avLst/>
          </a:prstGeom>
          <a:noFill/>
        </p:spPr>
        <p:txBody>
          <a:bodyPr wrap="square" rtlCol="0">
            <a:spAutoFit/>
          </a:bodyPr>
          <a:lstStyle/>
          <a:p>
            <a:pPr algn="ctr"/>
            <a:r>
              <a:rPr lang="en-US" b="1" u="sng" dirty="0">
                <a:solidFill>
                  <a:srgbClr val="002060"/>
                </a:solidFill>
              </a:rPr>
              <a:t>Compared to </a:t>
            </a:r>
            <a:r>
              <a:rPr lang="en-US" b="1" u="sng" dirty="0" err="1">
                <a:solidFill>
                  <a:srgbClr val="002060"/>
                </a:solidFill>
              </a:rPr>
              <a:t>GoFresh</a:t>
            </a:r>
            <a:r>
              <a:rPr lang="en-US" b="1" u="sng" dirty="0">
                <a:solidFill>
                  <a:srgbClr val="002060"/>
                </a:solidFill>
              </a:rPr>
              <a:t>, </a:t>
            </a:r>
            <a:r>
              <a:rPr lang="en-US" b="1" u="sng" dirty="0" err="1">
                <a:solidFill>
                  <a:srgbClr val="002060"/>
                </a:solidFill>
              </a:rPr>
              <a:t>GoFresh</a:t>
            </a:r>
            <a:r>
              <a:rPr lang="en-US" b="1" u="sng" dirty="0">
                <a:solidFill>
                  <a:srgbClr val="002060"/>
                </a:solidFill>
              </a:rPr>
              <a:t> Rx:</a:t>
            </a:r>
          </a:p>
          <a:p>
            <a:pPr marL="285750" indent="-285750">
              <a:buFont typeface="Arial" panose="020B0604020202020204" pitchFamily="34" charset="0"/>
              <a:buChar char="•"/>
            </a:pPr>
            <a:r>
              <a:rPr lang="en-US" dirty="0">
                <a:solidFill>
                  <a:srgbClr val="002060"/>
                </a:solidFill>
              </a:rPr>
              <a:t>Sustained BP effects</a:t>
            </a:r>
          </a:p>
          <a:p>
            <a:pPr marL="285750" indent="-285750">
              <a:buFont typeface="Arial" panose="020B0604020202020204" pitchFamily="34" charset="0"/>
              <a:buChar char="•"/>
            </a:pPr>
            <a:endParaRPr lang="en-US" dirty="0">
              <a:solidFill>
                <a:srgbClr val="002060"/>
              </a:solidFill>
            </a:endParaRPr>
          </a:p>
          <a:p>
            <a:pPr marL="285750" indent="-285750">
              <a:buFont typeface="Arial" panose="020B0604020202020204" pitchFamily="34" charset="0"/>
              <a:buChar char="•"/>
            </a:pPr>
            <a:endParaRPr lang="en-US" dirty="0">
              <a:solidFill>
                <a:srgbClr val="002060"/>
              </a:solidFill>
            </a:endParaRPr>
          </a:p>
          <a:p>
            <a:pPr algn="ctr"/>
            <a:r>
              <a:rPr lang="en-US" b="1" u="sng" dirty="0">
                <a:solidFill>
                  <a:srgbClr val="002060"/>
                </a:solidFill>
              </a:rPr>
              <a:t>Potential explanations:</a:t>
            </a:r>
          </a:p>
          <a:p>
            <a:pPr marL="285750" indent="-285750">
              <a:buFont typeface="Arial" panose="020B0604020202020204" pitchFamily="34" charset="0"/>
              <a:buChar char="•"/>
            </a:pPr>
            <a:r>
              <a:rPr lang="en-US" dirty="0">
                <a:solidFill>
                  <a:srgbClr val="002060"/>
                </a:solidFill>
              </a:rPr>
              <a:t>Population differences:</a:t>
            </a:r>
          </a:p>
          <a:p>
            <a:pPr marL="742950" lvl="1" indent="-285750">
              <a:buFont typeface="Arial" panose="020B0604020202020204" pitchFamily="34" charset="0"/>
              <a:buChar char="•"/>
            </a:pPr>
            <a:r>
              <a:rPr lang="en-US" sz="1600" dirty="0">
                <a:solidFill>
                  <a:srgbClr val="002060"/>
                </a:solidFill>
              </a:rPr>
              <a:t>Age: 60 (Rx) vs 46 </a:t>
            </a:r>
            <a:r>
              <a:rPr lang="en-US" sz="1600" dirty="0" err="1">
                <a:solidFill>
                  <a:srgbClr val="002060"/>
                </a:solidFill>
              </a:rPr>
              <a:t>yrs</a:t>
            </a:r>
            <a:r>
              <a:rPr lang="en-US" sz="1600" dirty="0">
                <a:solidFill>
                  <a:srgbClr val="002060"/>
                </a:solidFill>
              </a:rPr>
              <a:t> </a:t>
            </a:r>
          </a:p>
          <a:p>
            <a:pPr marL="742950" lvl="1" indent="-285750">
              <a:buFont typeface="Arial" panose="020B0604020202020204" pitchFamily="34" charset="0"/>
              <a:buChar char="•"/>
            </a:pPr>
            <a:r>
              <a:rPr lang="en-US" sz="1600" dirty="0">
                <a:solidFill>
                  <a:srgbClr val="002060"/>
                </a:solidFill>
              </a:rPr>
              <a:t>Female: 80% (Rx) vs 55%</a:t>
            </a:r>
          </a:p>
          <a:p>
            <a:pPr marL="285750" indent="-285750">
              <a:buFont typeface="Arial" panose="020B0604020202020204" pitchFamily="34" charset="0"/>
              <a:buChar char="•"/>
            </a:pPr>
            <a:r>
              <a:rPr lang="en-US" dirty="0">
                <a:solidFill>
                  <a:srgbClr val="002060"/>
                </a:solidFill>
              </a:rPr>
              <a:t>Motivation?</a:t>
            </a:r>
          </a:p>
          <a:p>
            <a:pPr marL="285750" indent="-285750">
              <a:buFont typeface="Arial" panose="020B0604020202020204" pitchFamily="34" charset="0"/>
              <a:buChar char="•"/>
            </a:pPr>
            <a:r>
              <a:rPr lang="en-US" dirty="0">
                <a:solidFill>
                  <a:srgbClr val="002060"/>
                </a:solidFill>
              </a:rPr>
              <a:t>More feedback: we observed more medication titrations</a:t>
            </a:r>
          </a:p>
        </p:txBody>
      </p:sp>
      <p:pic>
        <p:nvPicPr>
          <p:cNvPr id="9" name="Picture 8">
            <a:extLst>
              <a:ext uri="{FF2B5EF4-FFF2-40B4-BE49-F238E27FC236}">
                <a16:creationId xmlns:a16="http://schemas.microsoft.com/office/drawing/2014/main" id="{5912408A-AF3A-4B54-B48A-001C7C75D8A8}"/>
              </a:ext>
            </a:extLst>
          </p:cNvPr>
          <p:cNvPicPr>
            <a:picLocks noChangeAspect="1"/>
          </p:cNvPicPr>
          <p:nvPr/>
        </p:nvPicPr>
        <p:blipFill>
          <a:blip r:embed="rId4"/>
          <a:stretch>
            <a:fillRect/>
          </a:stretch>
        </p:blipFill>
        <p:spPr>
          <a:xfrm>
            <a:off x="206170" y="1268837"/>
            <a:ext cx="1136701" cy="822513"/>
          </a:xfrm>
          <a:prstGeom prst="rect">
            <a:avLst/>
          </a:prstGeom>
        </p:spPr>
      </p:pic>
      <p:pic>
        <p:nvPicPr>
          <p:cNvPr id="10" name="Picture 2" descr="https://hms.az1.qualtrics.com/CP/Graphic.php?IM=IM_6LLeNBlrUtyOda6">
            <a:extLst>
              <a:ext uri="{FF2B5EF4-FFF2-40B4-BE49-F238E27FC236}">
                <a16:creationId xmlns:a16="http://schemas.microsoft.com/office/drawing/2014/main" id="{71AD4991-CFE8-40BF-B93D-61451D37739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9334" b="14382"/>
          <a:stretch/>
        </p:blipFill>
        <p:spPr bwMode="auto">
          <a:xfrm>
            <a:off x="10783104" y="1287923"/>
            <a:ext cx="1129349" cy="90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37AA52A9-EC39-42C0-93D1-F5209F030604}"/>
              </a:ext>
            </a:extLst>
          </p:cNvPr>
          <p:cNvSpPr/>
          <p:nvPr/>
        </p:nvSpPr>
        <p:spPr>
          <a:xfrm>
            <a:off x="9053" y="2192061"/>
            <a:ext cx="206170" cy="282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DD1A665-4B51-4F64-A4C0-30899C657CC9}"/>
              </a:ext>
            </a:extLst>
          </p:cNvPr>
          <p:cNvSpPr/>
          <p:nvPr/>
        </p:nvSpPr>
        <p:spPr>
          <a:xfrm>
            <a:off x="7649864" y="2200025"/>
            <a:ext cx="206170" cy="282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33630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0126439-F133-4CAC-873C-BD6D0F9CA1C2}"/>
              </a:ext>
            </a:extLst>
          </p:cNvPr>
          <p:cNvSpPr>
            <a:spLocks noGrp="1"/>
          </p:cNvSpPr>
          <p:nvPr>
            <p:ph idx="1"/>
          </p:nvPr>
        </p:nvSpPr>
        <p:spPr>
          <a:xfrm>
            <a:off x="575733" y="1296000"/>
            <a:ext cx="11040533" cy="4712170"/>
          </a:xfrm>
        </p:spPr>
        <p:txBody>
          <a:bodyPr numCol="1">
            <a:normAutofit fontScale="92500"/>
          </a:bodyPr>
          <a:lstStyle/>
          <a:p>
            <a:pPr marL="285750" indent="-285750">
              <a:buFont typeface="Arial" panose="020B0604020202020204" pitchFamily="34" charset="0"/>
              <a:buChar char="•"/>
            </a:pPr>
            <a:r>
              <a:rPr lang="en-US" sz="2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Compared to similar monetary compensation, 3-months of DASH-patterned groceries ordered with dietitian counseling and home-</a:t>
            </a:r>
            <a:r>
              <a:rPr lang="en-US" sz="2400" dirty="0">
                <a:solidFill>
                  <a:srgbClr val="002060"/>
                </a:solidFill>
                <a:latin typeface="Arial" panose="020B0604020202020204" pitchFamily="34" charset="0"/>
                <a:ea typeface="Times New Roman" panose="02020603050405020304" pitchFamily="18" charset="0"/>
                <a:cs typeface="Arial" panose="020B0604020202020204" pitchFamily="34" charset="0"/>
              </a:rPr>
              <a:t>delivered </a:t>
            </a:r>
            <a:r>
              <a:rPr lang="en-US" sz="2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to Black residents with treated hypertension, living in Boston communities with fewer grocery stores:</a:t>
            </a:r>
          </a:p>
          <a:p>
            <a:pPr marL="681038" lvl="3" indent="-285750"/>
            <a:r>
              <a:rPr lang="en-US" sz="2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Reduced SBP, DBP, and LDL-cholesterol</a:t>
            </a:r>
          </a:p>
          <a:p>
            <a:pPr marL="681038" lvl="3" indent="-285750"/>
            <a:r>
              <a:rPr lang="en-US" sz="22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rPr>
              <a:t>Improved intake of potassium relative to sodium</a:t>
            </a:r>
          </a:p>
          <a:p>
            <a:pPr marL="285750" indent="-285750">
              <a:buFont typeface="Arial" panose="020B0604020202020204" pitchFamily="34" charset="0"/>
              <a:buChar char="•"/>
            </a:pPr>
            <a:endParaRPr lang="en-US" sz="2400" dirty="0">
              <a:solidFill>
                <a:srgbClr val="002060"/>
              </a:solidFill>
              <a:effectLst/>
              <a:latin typeface="Arial" panose="020B0604020202020204" pitchFamily="34" charset="0"/>
              <a:ea typeface="Times New Roman" panose="02020603050405020304" pitchFamily="18" charset="0"/>
              <a:cs typeface="Arial" panose="020B0604020202020204" pitchFamily="34" charset="0"/>
            </a:endParaRPr>
          </a:p>
          <a:p>
            <a:pPr marL="228594" indent="-228594"/>
            <a:r>
              <a:rPr lang="en-US" sz="2400" dirty="0">
                <a:solidFill>
                  <a:srgbClr val="002060"/>
                </a:solidFill>
                <a:latin typeface="Arial" panose="020B0604020202020204" pitchFamily="34" charset="0"/>
                <a:cs typeface="Arial" panose="020B0604020202020204" pitchFamily="34" charset="0"/>
              </a:rPr>
              <a:t>Blood pressure benefits were partially sustained after the intervention ended</a:t>
            </a:r>
          </a:p>
          <a:p>
            <a:pPr marL="228594" indent="-228594"/>
            <a:endParaRPr lang="en-US" sz="2400" dirty="0">
              <a:solidFill>
                <a:srgbClr val="002060"/>
              </a:solidFill>
              <a:latin typeface="Arial" panose="020B0604020202020204" pitchFamily="34" charset="0"/>
              <a:cs typeface="Arial" panose="020B0604020202020204" pitchFamily="34" charset="0"/>
            </a:endParaRPr>
          </a:p>
          <a:p>
            <a:pPr marL="228594" indent="-228594"/>
            <a:r>
              <a:rPr lang="en-US" sz="2400" dirty="0">
                <a:solidFill>
                  <a:srgbClr val="002060"/>
                </a:solidFill>
                <a:latin typeface="Arial" panose="020B0604020202020204" pitchFamily="34" charset="0"/>
                <a:cs typeface="Arial" panose="020B0604020202020204" pitchFamily="34" charset="0"/>
              </a:rPr>
              <a:t>The intervention had a stronger effect on potassium/sodium ratio rather than either component, allowing greater flexibility in choice</a:t>
            </a:r>
          </a:p>
          <a:p>
            <a:pPr marL="0" indent="0">
              <a:buNone/>
            </a:pPr>
            <a:endParaRPr lang="en-US" sz="2400" dirty="0">
              <a:solidFill>
                <a:srgbClr val="002060"/>
              </a:solidFill>
              <a:latin typeface="Arial" panose="020B0604020202020204" pitchFamily="34" charset="0"/>
              <a:cs typeface="Arial" panose="020B0604020202020204" pitchFamily="34" charset="0"/>
            </a:endParaRPr>
          </a:p>
          <a:p>
            <a:pPr marL="228594" indent="-228594"/>
            <a:r>
              <a:rPr lang="en-US" sz="2400" dirty="0">
                <a:solidFill>
                  <a:srgbClr val="002060"/>
                </a:solidFill>
                <a:latin typeface="Arial" panose="020B0604020202020204" pitchFamily="34" charset="0"/>
                <a:cs typeface="Arial" panose="020B0604020202020204" pitchFamily="34" charset="0"/>
              </a:rPr>
              <a:t>Potential for greater cost-effectiveness over time</a:t>
            </a:r>
            <a:endParaRPr lang="en-US" sz="2000" b="1"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3" name="Text Placeholder 2">
            <a:extLst>
              <a:ext uri="{FF2B5EF4-FFF2-40B4-BE49-F238E27FC236}">
                <a16:creationId xmlns:a16="http://schemas.microsoft.com/office/drawing/2014/main" id="{0B93CBBB-462D-4F65-B6C8-16A449DAE7CC}"/>
              </a:ext>
            </a:extLst>
          </p:cNvPr>
          <p:cNvSpPr>
            <a:spLocks noGrp="1"/>
          </p:cNvSpPr>
          <p:nvPr>
            <p:ph type="body" sz="quarter" idx="14"/>
          </p:nvPr>
        </p:nvSpPr>
        <p:spPr/>
        <p:txBody>
          <a:bodyPr>
            <a:noAutofit/>
          </a:bodyPr>
          <a:lstStyle/>
          <a:p>
            <a:r>
              <a:rPr lang="en-US" sz="4400" dirty="0">
                <a:solidFill>
                  <a:srgbClr val="002060"/>
                </a:solidFill>
                <a:latin typeface="Arial" panose="020B0604020202020204" pitchFamily="34" charset="0"/>
                <a:cs typeface="Arial" panose="020B0604020202020204" pitchFamily="34" charset="0"/>
              </a:rPr>
              <a:t>Conclusions</a:t>
            </a:r>
          </a:p>
        </p:txBody>
      </p:sp>
      <p:sp>
        <p:nvSpPr>
          <p:cNvPr id="4" name="Slide Number Placeholder 3">
            <a:extLst>
              <a:ext uri="{FF2B5EF4-FFF2-40B4-BE49-F238E27FC236}">
                <a16:creationId xmlns:a16="http://schemas.microsoft.com/office/drawing/2014/main" id="{DFF59EA0-EC32-46D2-8FDB-D5DBDB242642}"/>
              </a:ext>
            </a:extLst>
          </p:cNvPr>
          <p:cNvSpPr>
            <a:spLocks noGrp="1"/>
          </p:cNvSpPr>
          <p:nvPr>
            <p:ph type="sldNum" sz="quarter" idx="4"/>
          </p:nvPr>
        </p:nvSpPr>
        <p:spPr>
          <a:xfrm>
            <a:off x="10562492" y="6444000"/>
            <a:ext cx="1053774" cy="226299"/>
          </a:xfrm>
          <a:prstGeom prst="rect">
            <a:avLst/>
          </a:prstGeom>
        </p:spPr>
        <p:txBody>
          <a:bodyPr vert="horz" lIns="0" tIns="0" rIns="0" bIns="0" rtlCol="0" anchor="t" anchorCtr="0">
            <a:noAutofit/>
          </a:bodyPr>
          <a:lstStyle>
            <a:defPPr>
              <a:defRPr lang="en-US"/>
            </a:defPPr>
            <a:lvl1pPr marL="0" algn="r" defTabSz="914400" rtl="0" eaLnBrk="1" latinLnBrk="0" hangingPunct="1">
              <a:lnSpc>
                <a:spcPct val="100000"/>
              </a:lnSpc>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8A74B61-50D3-3946-8366-1E447A2A8431}" type="slidenum">
              <a:rPr lang="en-US" smtClean="0"/>
              <a:pPr/>
              <a:t>22</a:t>
            </a:fld>
            <a:endParaRPr lang="en-US"/>
          </a:p>
        </p:txBody>
      </p:sp>
    </p:spTree>
    <p:extLst>
      <p:ext uri="{BB962C8B-B14F-4D97-AF65-F5344CB8AC3E}">
        <p14:creationId xmlns:p14="http://schemas.microsoft.com/office/powerpoint/2010/main" val="149364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qr code with a white background&#10;&#10;AI-generated content may be incorrect.">
            <a:extLst>
              <a:ext uri="{FF2B5EF4-FFF2-40B4-BE49-F238E27FC236}">
                <a16:creationId xmlns:a16="http://schemas.microsoft.com/office/drawing/2014/main" id="{F0C11578-B34F-4A16-A895-8D3892D12174}"/>
              </a:ext>
            </a:extLst>
          </p:cNvPr>
          <p:cNvPicPr>
            <a:picLocks noChangeAspect="1"/>
          </p:cNvPicPr>
          <p:nvPr/>
        </p:nvPicPr>
        <p:blipFill>
          <a:blip r:embed="rId2"/>
          <a:stretch>
            <a:fillRect/>
          </a:stretch>
        </p:blipFill>
        <p:spPr>
          <a:xfrm>
            <a:off x="10343148" y="1569726"/>
            <a:ext cx="1580453" cy="1468921"/>
          </a:xfrm>
          <a:prstGeom prst="rect">
            <a:avLst/>
          </a:prstGeom>
        </p:spPr>
      </p:pic>
      <p:sp>
        <p:nvSpPr>
          <p:cNvPr id="19" name="Headline">
            <a:extLst>
              <a:ext uri="{FF2B5EF4-FFF2-40B4-BE49-F238E27FC236}">
                <a16:creationId xmlns:a16="http://schemas.microsoft.com/office/drawing/2014/main" id="{9A306DA3-ABFB-9D95-813A-D3B5FDE9663E}"/>
              </a:ext>
            </a:extLst>
          </p:cNvPr>
          <p:cNvSpPr>
            <a:spLocks noGrp="1"/>
          </p:cNvSpPr>
          <p:nvPr>
            <p:ph type="title"/>
          </p:nvPr>
        </p:nvSpPr>
        <p:spPr>
          <a:xfrm>
            <a:off x="580801" y="588249"/>
            <a:ext cx="9104960" cy="621243"/>
          </a:xfrm>
        </p:spPr>
        <p:txBody>
          <a:bodyPr>
            <a:noAutofit/>
          </a:bodyPr>
          <a:lstStyle/>
          <a:p>
            <a:r>
              <a:rPr lang="en-US" b="1" dirty="0">
                <a:solidFill>
                  <a:srgbClr val="002060"/>
                </a:solidFill>
                <a:latin typeface="Arial" panose="020B0604020202020204" pitchFamily="34" charset="0"/>
                <a:cs typeface="Arial" panose="020B0604020202020204" pitchFamily="34" charset="0"/>
              </a:rPr>
              <a:t>Future directions</a:t>
            </a:r>
          </a:p>
        </p:txBody>
      </p:sp>
      <p:sp>
        <p:nvSpPr>
          <p:cNvPr id="20" name="Body Copy">
            <a:extLst>
              <a:ext uri="{FF2B5EF4-FFF2-40B4-BE49-F238E27FC236}">
                <a16:creationId xmlns:a16="http://schemas.microsoft.com/office/drawing/2014/main" id="{A06614F0-13E5-E010-193E-56C97257CF1C}"/>
              </a:ext>
            </a:extLst>
          </p:cNvPr>
          <p:cNvSpPr>
            <a:spLocks noGrp="1"/>
          </p:cNvSpPr>
          <p:nvPr>
            <p:ph idx="1"/>
          </p:nvPr>
        </p:nvSpPr>
        <p:spPr>
          <a:xfrm>
            <a:off x="170517" y="1569726"/>
            <a:ext cx="6454087" cy="4355758"/>
          </a:xfrm>
        </p:spPr>
        <p:txBody>
          <a:bodyPr>
            <a:normAutofit fontScale="62500" lnSpcReduction="20000"/>
          </a:bodyPr>
          <a:lstStyle/>
          <a:p>
            <a:pPr marL="304792" indent="-304792">
              <a:buAutoNum type="arabicPeriod"/>
            </a:pPr>
            <a:r>
              <a:rPr lang="en-US" b="1" dirty="0">
                <a:solidFill>
                  <a:srgbClr val="002060"/>
                </a:solidFill>
                <a:latin typeface="Arial" panose="020B0604020202020204" pitchFamily="34" charset="0"/>
                <a:cs typeface="Arial" panose="020B0604020202020204" pitchFamily="34" charset="0"/>
              </a:rPr>
              <a:t>GoFresh Southeast</a:t>
            </a:r>
          </a:p>
          <a:p>
            <a:pPr marL="761981" lvl="1" indent="-304792"/>
            <a:r>
              <a:rPr lang="en-US" dirty="0">
                <a:solidFill>
                  <a:srgbClr val="002060"/>
                </a:solidFill>
                <a:latin typeface="Arial" panose="020B0604020202020204" pitchFamily="34" charset="0"/>
                <a:cs typeface="Arial" panose="020B0604020202020204" pitchFamily="34" charset="0"/>
              </a:rPr>
              <a:t>Active! GoFresh Southeast (</a:t>
            </a:r>
            <a:r>
              <a:rPr lang="en-US" dirty="0">
                <a:solidFill>
                  <a:srgbClr val="00206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www.gofreshsoutheast.org</a:t>
            </a:r>
            <a:r>
              <a:rPr lang="en-US" dirty="0">
                <a:solidFill>
                  <a:srgbClr val="002060"/>
                </a:solidFill>
                <a:latin typeface="Arial" panose="020B0604020202020204" pitchFamily="34" charset="0"/>
                <a:cs typeface="Arial" panose="020B0604020202020204" pitchFamily="34" charset="0"/>
              </a:rPr>
              <a:t>)</a:t>
            </a:r>
          </a:p>
          <a:p>
            <a:pPr marL="761981" lvl="1" indent="-304792"/>
            <a:r>
              <a:rPr lang="en-US" dirty="0">
                <a:solidFill>
                  <a:srgbClr val="002060"/>
                </a:solidFill>
                <a:latin typeface="Arial" panose="020B0604020202020204" pitchFamily="34" charset="0"/>
                <a:cs typeface="Arial" panose="020B0604020202020204" pitchFamily="34" charset="0"/>
              </a:rPr>
              <a:t>Expanding our reach to new urban and rural communities across the Southeast U.S (FL, GA, and TN)</a:t>
            </a:r>
          </a:p>
          <a:p>
            <a:pPr marL="761981" lvl="1" indent="-304792"/>
            <a:endParaRPr lang="en-US" dirty="0">
              <a:solidFill>
                <a:srgbClr val="002060"/>
              </a:solidFill>
              <a:latin typeface="Arial" panose="020B0604020202020204" pitchFamily="34" charset="0"/>
              <a:cs typeface="Arial" panose="020B0604020202020204" pitchFamily="34" charset="0"/>
            </a:endParaRPr>
          </a:p>
          <a:p>
            <a:r>
              <a:rPr lang="en-US" b="1" dirty="0">
                <a:solidFill>
                  <a:srgbClr val="002060"/>
                </a:solidFill>
                <a:latin typeface="Arial" panose="020B0604020202020204" pitchFamily="34" charset="0"/>
                <a:cs typeface="Arial" panose="020B0604020202020204" pitchFamily="34" charset="0"/>
              </a:rPr>
              <a:t>2. </a:t>
            </a:r>
            <a:r>
              <a:rPr lang="en-US" b="1" dirty="0" err="1">
                <a:solidFill>
                  <a:srgbClr val="002060"/>
                </a:solidFill>
                <a:latin typeface="Arial" panose="020B0604020202020204" pitchFamily="34" charset="0"/>
                <a:cs typeface="Arial" panose="020B0604020202020204" pitchFamily="34" charset="0"/>
              </a:rPr>
              <a:t>GoFreshWorld</a:t>
            </a:r>
            <a:endParaRPr lang="en-US" b="1" dirty="0">
              <a:solidFill>
                <a:srgbClr val="002060"/>
              </a:solidFill>
              <a:latin typeface="Arial" panose="020B0604020202020204" pitchFamily="34" charset="0"/>
              <a:cs typeface="Arial" panose="020B0604020202020204" pitchFamily="34" charset="0"/>
            </a:endParaRPr>
          </a:p>
          <a:p>
            <a:pPr marL="685783" lvl="1" indent="-228594"/>
            <a:r>
              <a:rPr lang="en-US" dirty="0">
                <a:solidFill>
                  <a:srgbClr val="002060"/>
                </a:solidFill>
                <a:latin typeface="Arial" panose="020B0604020202020204" pitchFamily="34" charset="0"/>
                <a:cs typeface="Arial" panose="020B0604020202020204" pitchFamily="34" charset="0"/>
              </a:rPr>
              <a:t>International Consortium focused on developing universal standards in healthy grocery shopping to prevent CVD</a:t>
            </a:r>
          </a:p>
          <a:p>
            <a:pPr marL="685783" lvl="1" indent="-228594"/>
            <a:r>
              <a:rPr lang="en-US" dirty="0">
                <a:solidFill>
                  <a:srgbClr val="002060"/>
                </a:solidFill>
                <a:latin typeface="Arial" panose="020B0604020202020204" pitchFamily="34" charset="0"/>
                <a:cs typeface="Arial" panose="020B0604020202020204" pitchFamily="34" charset="0"/>
              </a:rPr>
              <a:t>Initial partners: Argentina, Australia, Canada, Ghana, Netherlands, South Korea, Vietnam, United Kingdom (looking to grow!)</a:t>
            </a:r>
          </a:p>
          <a:p>
            <a:endParaRPr lang="en-US" b="1" dirty="0">
              <a:solidFill>
                <a:srgbClr val="002060"/>
              </a:solidFill>
              <a:latin typeface="Arial" panose="020B0604020202020204" pitchFamily="34" charset="0"/>
              <a:cs typeface="Arial" panose="020B0604020202020204" pitchFamily="34" charset="0"/>
            </a:endParaRPr>
          </a:p>
          <a:p>
            <a:r>
              <a:rPr lang="en-US" b="1" dirty="0">
                <a:solidFill>
                  <a:srgbClr val="002060"/>
                </a:solidFill>
                <a:latin typeface="Arial" panose="020B0604020202020204" pitchFamily="34" charset="0"/>
                <a:cs typeface="Arial" panose="020B0604020202020204" pitchFamily="34" charset="0"/>
              </a:rPr>
              <a:t>3. App Development &amp; Scalability </a:t>
            </a:r>
          </a:p>
          <a:p>
            <a:pPr marL="685783" lvl="1" indent="-228594"/>
            <a:r>
              <a:rPr lang="en-US" dirty="0">
                <a:solidFill>
                  <a:srgbClr val="002060"/>
                </a:solidFill>
                <a:latin typeface="Arial" panose="020B0604020202020204" pitchFamily="34" charset="0"/>
                <a:cs typeface="Arial" panose="020B0604020202020204" pitchFamily="34" charset="0"/>
              </a:rPr>
              <a:t>Actively seeking partnerships with innovators to create a GoFresh app to automate food ordering and delivery logistics</a:t>
            </a:r>
          </a:p>
          <a:p>
            <a:pPr marL="685783" lvl="1" indent="-228594"/>
            <a:r>
              <a:rPr lang="en-US" dirty="0">
                <a:solidFill>
                  <a:srgbClr val="002060"/>
                </a:solidFill>
                <a:latin typeface="Arial" panose="020B0604020202020204" pitchFamily="34" charset="0"/>
                <a:cs typeface="Arial" panose="020B0604020202020204" pitchFamily="34" charset="0"/>
              </a:rPr>
              <a:t>Integrates nutrition facts, </a:t>
            </a:r>
            <a:r>
              <a:rPr lang="en-US" dirty="0" err="1">
                <a:solidFill>
                  <a:srgbClr val="002060"/>
                </a:solidFill>
                <a:latin typeface="Arial" panose="020B0604020202020204" pitchFamily="34" charset="0"/>
                <a:cs typeface="Arial" panose="020B0604020202020204" pitchFamily="34" charset="0"/>
              </a:rPr>
              <a:t>GoFresh</a:t>
            </a:r>
            <a:r>
              <a:rPr lang="en-US" dirty="0">
                <a:solidFill>
                  <a:srgbClr val="002060"/>
                </a:solidFill>
                <a:latin typeface="Arial" panose="020B0604020202020204" pitchFamily="34" charset="0"/>
                <a:cs typeface="Arial" panose="020B0604020202020204" pitchFamily="34" charset="0"/>
              </a:rPr>
              <a:t> principles, and participant preferences</a:t>
            </a:r>
          </a:p>
          <a:p>
            <a:pPr marL="685783" lvl="1" indent="-228594"/>
            <a:r>
              <a:rPr lang="en-US" dirty="0">
                <a:solidFill>
                  <a:srgbClr val="002060"/>
                </a:solidFill>
                <a:latin typeface="Arial" panose="020B0604020202020204" pitchFamily="34" charset="0"/>
                <a:cs typeface="Arial" panose="020B0604020202020204" pitchFamily="34" charset="0"/>
              </a:rPr>
              <a:t>Designed to make the model sustainable, efficient, and scalable nationwide</a:t>
            </a:r>
          </a:p>
        </p:txBody>
      </p:sp>
      <p:pic>
        <p:nvPicPr>
          <p:cNvPr id="8" name="Picture 7" descr="GoFresh SE">
            <a:extLst>
              <a:ext uri="{FF2B5EF4-FFF2-40B4-BE49-F238E27FC236}">
                <a16:creationId xmlns:a16="http://schemas.microsoft.com/office/drawing/2014/main" id="{5212C83C-51E1-4070-9248-52B7DA3879F9}"/>
              </a:ext>
            </a:extLst>
          </p:cNvPr>
          <p:cNvPicPr>
            <a:picLocks noChangeAspect="1"/>
          </p:cNvPicPr>
          <p:nvPr/>
        </p:nvPicPr>
        <p:blipFill>
          <a:blip r:embed="rId4"/>
          <a:stretch>
            <a:fillRect/>
          </a:stretch>
        </p:blipFill>
        <p:spPr>
          <a:xfrm>
            <a:off x="7271271" y="1821052"/>
            <a:ext cx="1079380" cy="966269"/>
          </a:xfrm>
          <a:prstGeom prst="rect">
            <a:avLst/>
          </a:prstGeom>
        </p:spPr>
      </p:pic>
      <p:pic>
        <p:nvPicPr>
          <p:cNvPr id="9" name="Picture 8">
            <a:extLst>
              <a:ext uri="{FF2B5EF4-FFF2-40B4-BE49-F238E27FC236}">
                <a16:creationId xmlns:a16="http://schemas.microsoft.com/office/drawing/2014/main" id="{4EE8DFDD-5ACC-480E-BB6D-389D7BA437FD}"/>
              </a:ext>
            </a:extLst>
          </p:cNvPr>
          <p:cNvPicPr>
            <a:picLocks noChangeAspect="1"/>
          </p:cNvPicPr>
          <p:nvPr/>
        </p:nvPicPr>
        <p:blipFill rotWithShape="1">
          <a:blip r:embed="rId5"/>
          <a:srcRect l="49306" t="41358" r="11033"/>
          <a:stretch/>
        </p:blipFill>
        <p:spPr>
          <a:xfrm>
            <a:off x="8769635" y="1821052"/>
            <a:ext cx="1079381" cy="977277"/>
          </a:xfrm>
          <a:prstGeom prst="rect">
            <a:avLst/>
          </a:prstGeom>
        </p:spPr>
      </p:pic>
      <p:pic>
        <p:nvPicPr>
          <p:cNvPr id="10" name="Picture 9">
            <a:extLst>
              <a:ext uri="{FF2B5EF4-FFF2-40B4-BE49-F238E27FC236}">
                <a16:creationId xmlns:a16="http://schemas.microsoft.com/office/drawing/2014/main" id="{A84A0A66-E416-4C96-B740-2872ADA32F84}"/>
              </a:ext>
            </a:extLst>
          </p:cNvPr>
          <p:cNvPicPr>
            <a:picLocks noChangeAspect="1"/>
          </p:cNvPicPr>
          <p:nvPr/>
        </p:nvPicPr>
        <p:blipFill>
          <a:blip r:embed="rId6"/>
          <a:stretch>
            <a:fillRect/>
          </a:stretch>
        </p:blipFill>
        <p:spPr>
          <a:xfrm>
            <a:off x="7471015" y="1209492"/>
            <a:ext cx="2307555" cy="459635"/>
          </a:xfrm>
          <a:prstGeom prst="rect">
            <a:avLst/>
          </a:prstGeom>
        </p:spPr>
      </p:pic>
      <p:sp>
        <p:nvSpPr>
          <p:cNvPr id="2" name="AutoShape 2" descr="Image preview">
            <a:extLst>
              <a:ext uri="{FF2B5EF4-FFF2-40B4-BE49-F238E27FC236}">
                <a16:creationId xmlns:a16="http://schemas.microsoft.com/office/drawing/2014/main" id="{AF1B4B32-74B9-4F43-BD42-B65384BF6FAA}"/>
              </a:ext>
            </a:extLst>
          </p:cNvPr>
          <p:cNvSpPr>
            <a:spLocks noChangeAspect="1" noChangeArrowheads="1"/>
          </p:cNvSpPr>
          <p:nvPr/>
        </p:nvSpPr>
        <p:spPr bwMode="auto">
          <a:xfrm>
            <a:off x="5892800" y="3225800"/>
            <a:ext cx="406400" cy="406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en-US" sz="2400"/>
          </a:p>
        </p:txBody>
      </p:sp>
      <p:pic>
        <p:nvPicPr>
          <p:cNvPr id="3" name="Picture 2">
            <a:extLst>
              <a:ext uri="{FF2B5EF4-FFF2-40B4-BE49-F238E27FC236}">
                <a16:creationId xmlns:a16="http://schemas.microsoft.com/office/drawing/2014/main" id="{E21BD0FE-2278-4BCE-A1C9-EEF92882FB9C}"/>
              </a:ext>
            </a:extLst>
          </p:cNvPr>
          <p:cNvPicPr>
            <a:picLocks noChangeAspect="1"/>
          </p:cNvPicPr>
          <p:nvPr/>
        </p:nvPicPr>
        <p:blipFill>
          <a:blip r:embed="rId7"/>
          <a:stretch>
            <a:fillRect/>
          </a:stretch>
        </p:blipFill>
        <p:spPr>
          <a:xfrm>
            <a:off x="7134775" y="3368955"/>
            <a:ext cx="3471413" cy="2514967"/>
          </a:xfrm>
          <a:prstGeom prst="rect">
            <a:avLst/>
          </a:prstGeom>
        </p:spPr>
      </p:pic>
      <p:pic>
        <p:nvPicPr>
          <p:cNvPr id="13" name="Picture 12">
            <a:extLst>
              <a:ext uri="{FF2B5EF4-FFF2-40B4-BE49-F238E27FC236}">
                <a16:creationId xmlns:a16="http://schemas.microsoft.com/office/drawing/2014/main" id="{093DE467-2E9F-4F35-9B68-A9E5EE786FFC}"/>
              </a:ext>
            </a:extLst>
          </p:cNvPr>
          <p:cNvPicPr>
            <a:picLocks noChangeAspect="1"/>
          </p:cNvPicPr>
          <p:nvPr/>
        </p:nvPicPr>
        <p:blipFill rotWithShape="1">
          <a:blip r:embed="rId7"/>
          <a:srcRect l="7583" r="10465"/>
          <a:stretch/>
        </p:blipFill>
        <p:spPr>
          <a:xfrm>
            <a:off x="6502347" y="974079"/>
            <a:ext cx="5613957" cy="4962907"/>
          </a:xfrm>
          <a:prstGeom prst="rect">
            <a:avLst/>
          </a:prstGeom>
        </p:spPr>
      </p:pic>
    </p:spTree>
    <p:extLst>
      <p:ext uri="{BB962C8B-B14F-4D97-AF65-F5344CB8AC3E}">
        <p14:creationId xmlns:p14="http://schemas.microsoft.com/office/powerpoint/2010/main" val="2742389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xEl>
                                              <p:pRg st="11" end="1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027E24-59FF-4024-A938-6F604847F923}"/>
              </a:ext>
            </a:extLst>
          </p:cNvPr>
          <p:cNvSpPr>
            <a:spLocks noGrp="1"/>
          </p:cNvSpPr>
          <p:nvPr>
            <p:ph type="ctrTitle"/>
          </p:nvPr>
        </p:nvSpPr>
        <p:spPr>
          <a:xfrm>
            <a:off x="1524000" y="740226"/>
            <a:ext cx="9144000" cy="1127778"/>
          </a:xfrm>
        </p:spPr>
        <p:txBody>
          <a:bodyPr/>
          <a:lstStyle/>
          <a:p>
            <a:r>
              <a:rPr lang="en-US" b="1" dirty="0">
                <a:solidFill>
                  <a:srgbClr val="002060"/>
                </a:solidFill>
              </a:rPr>
              <a:t>Read More! </a:t>
            </a:r>
          </a:p>
        </p:txBody>
      </p:sp>
      <p:pic>
        <p:nvPicPr>
          <p:cNvPr id="8" name="Picture 7">
            <a:extLst>
              <a:ext uri="{FF2B5EF4-FFF2-40B4-BE49-F238E27FC236}">
                <a16:creationId xmlns:a16="http://schemas.microsoft.com/office/drawing/2014/main" id="{732B6AF2-3797-4B66-8924-5FA83BD5A76F}"/>
              </a:ext>
            </a:extLst>
          </p:cNvPr>
          <p:cNvPicPr>
            <a:picLocks noChangeAspect="1"/>
          </p:cNvPicPr>
          <p:nvPr/>
        </p:nvPicPr>
        <p:blipFill>
          <a:blip r:embed="rId2"/>
          <a:stretch>
            <a:fillRect/>
          </a:stretch>
        </p:blipFill>
        <p:spPr>
          <a:xfrm>
            <a:off x="1275677" y="1996421"/>
            <a:ext cx="9640645" cy="3658111"/>
          </a:xfrm>
          <a:prstGeom prst="rect">
            <a:avLst/>
          </a:prstGeom>
        </p:spPr>
      </p:pic>
    </p:spTree>
    <p:extLst>
      <p:ext uri="{BB962C8B-B14F-4D97-AF65-F5344CB8AC3E}">
        <p14:creationId xmlns:p14="http://schemas.microsoft.com/office/powerpoint/2010/main" val="1669871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2F976AC-8669-6C4A-8CF5-EAA9FC79DC95}"/>
              </a:ext>
            </a:extLst>
          </p:cNvPr>
          <p:cNvSpPr txBox="1"/>
          <p:nvPr/>
        </p:nvSpPr>
        <p:spPr>
          <a:xfrm>
            <a:off x="4928571" y="2209671"/>
            <a:ext cx="5662246" cy="1200329"/>
          </a:xfrm>
          <a:prstGeom prst="rect">
            <a:avLst/>
          </a:prstGeom>
          <a:noFill/>
        </p:spPr>
        <p:txBody>
          <a:bodyPr wrap="square" rtlCol="0">
            <a:spAutoFit/>
          </a:bodyPr>
          <a:lstStyle/>
          <a:p>
            <a:pPr algn="ctr"/>
            <a:r>
              <a:rPr lang="en-US" sz="7200" b="1" spc="-450" dirty="0">
                <a:solidFill>
                  <a:srgbClr val="183E75"/>
                </a:solidFill>
                <a:latin typeface="Arial" panose="020B0604020202020204" pitchFamily="34" charset="0"/>
                <a:cs typeface="Arial" panose="020B0604020202020204" pitchFamily="34" charset="0"/>
              </a:rPr>
              <a:t>Thank you</a:t>
            </a:r>
          </a:p>
        </p:txBody>
      </p:sp>
      <p:pic>
        <p:nvPicPr>
          <p:cNvPr id="15" name="Picture 2" descr="https://hms.az1.qualtrics.com/CP/Graphic.php?IM=IM_6LLeNBlrUtyOda6"/>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334" b="14382"/>
          <a:stretch/>
        </p:blipFill>
        <p:spPr bwMode="auto">
          <a:xfrm>
            <a:off x="1346084" y="4150743"/>
            <a:ext cx="1750161" cy="140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6"/>
          <p:cNvSpPr txBox="1">
            <a:spLocks noChangeArrowheads="1"/>
          </p:cNvSpPr>
          <p:nvPr/>
        </p:nvSpPr>
        <p:spPr bwMode="auto">
          <a:xfrm>
            <a:off x="2096016" y="1444442"/>
            <a:ext cx="5045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i="1" dirty="0">
                <a:solidFill>
                  <a:srgbClr val="183E75"/>
                </a:solidFill>
              </a:rPr>
              <a:t>On behalf of </a:t>
            </a:r>
            <a:r>
              <a:rPr lang="en-US" altLang="en-US" i="1" dirty="0" err="1">
                <a:solidFill>
                  <a:srgbClr val="183E75"/>
                </a:solidFill>
              </a:rPr>
              <a:t>GoFreshRx</a:t>
            </a:r>
            <a:r>
              <a:rPr lang="en-US" altLang="en-US" sz="2000" i="1" dirty="0">
                <a:solidFill>
                  <a:srgbClr val="183E75"/>
                </a:solidFill>
              </a:rPr>
              <a:t>,</a:t>
            </a:r>
          </a:p>
        </p:txBody>
      </p:sp>
      <p:pic>
        <p:nvPicPr>
          <p:cNvPr id="21" name="Picture 20" descr="A picture containing text, clipart&#10;&#10;Description automatically generated">
            <a:extLst>
              <a:ext uri="{FF2B5EF4-FFF2-40B4-BE49-F238E27FC236}">
                <a16:creationId xmlns:a16="http://schemas.microsoft.com/office/drawing/2014/main" id="{71E10104-FBB4-6B19-2B51-7634672E3B87}"/>
              </a:ext>
            </a:extLst>
          </p:cNvPr>
          <p:cNvPicPr>
            <a:picLocks noChangeAspect="1"/>
          </p:cNvPicPr>
          <p:nvPr/>
        </p:nvPicPr>
        <p:blipFill>
          <a:blip r:embed="rId4"/>
          <a:stretch>
            <a:fillRect/>
          </a:stretch>
        </p:blipFill>
        <p:spPr>
          <a:xfrm>
            <a:off x="10103800" y="4489924"/>
            <a:ext cx="1820862" cy="560826"/>
          </a:xfrm>
          <a:prstGeom prst="rect">
            <a:avLst/>
          </a:prstGeom>
        </p:spPr>
      </p:pic>
      <p:pic>
        <p:nvPicPr>
          <p:cNvPr id="30" name="Picture 29">
            <a:extLst>
              <a:ext uri="{FF2B5EF4-FFF2-40B4-BE49-F238E27FC236}">
                <a16:creationId xmlns:a16="http://schemas.microsoft.com/office/drawing/2014/main" id="{D8B55DE9-0AD8-58DD-980F-DBFA682A02B0}"/>
              </a:ext>
            </a:extLst>
          </p:cNvPr>
          <p:cNvPicPr>
            <a:picLocks noChangeAspect="1"/>
          </p:cNvPicPr>
          <p:nvPr/>
        </p:nvPicPr>
        <p:blipFill>
          <a:blip r:embed="rId5"/>
          <a:stretch>
            <a:fillRect/>
          </a:stretch>
        </p:blipFill>
        <p:spPr>
          <a:xfrm>
            <a:off x="7436672" y="4038157"/>
            <a:ext cx="1762073" cy="955044"/>
          </a:xfrm>
          <a:prstGeom prst="rect">
            <a:avLst/>
          </a:prstGeom>
        </p:spPr>
      </p:pic>
      <p:pic>
        <p:nvPicPr>
          <p:cNvPr id="22" name="Picture 21" descr="GoFresh SE">
            <a:extLst>
              <a:ext uri="{FF2B5EF4-FFF2-40B4-BE49-F238E27FC236}">
                <a16:creationId xmlns:a16="http://schemas.microsoft.com/office/drawing/2014/main" id="{C3542AAC-E63E-4E2B-9D0D-6B5E16852303}"/>
              </a:ext>
            </a:extLst>
          </p:cNvPr>
          <p:cNvPicPr>
            <a:picLocks noChangeAspect="1"/>
          </p:cNvPicPr>
          <p:nvPr/>
        </p:nvPicPr>
        <p:blipFill>
          <a:blip r:embed="rId6"/>
          <a:stretch>
            <a:fillRect/>
          </a:stretch>
        </p:blipFill>
        <p:spPr>
          <a:xfrm>
            <a:off x="3271648" y="4248310"/>
            <a:ext cx="1347193" cy="1206017"/>
          </a:xfrm>
          <a:prstGeom prst="rect">
            <a:avLst/>
          </a:prstGeom>
        </p:spPr>
      </p:pic>
      <p:pic>
        <p:nvPicPr>
          <p:cNvPr id="23" name="Picture 22">
            <a:extLst>
              <a:ext uri="{FF2B5EF4-FFF2-40B4-BE49-F238E27FC236}">
                <a16:creationId xmlns:a16="http://schemas.microsoft.com/office/drawing/2014/main" id="{BC1C1E38-34C9-4563-BC55-C9E619F4A6FA}"/>
              </a:ext>
            </a:extLst>
          </p:cNvPr>
          <p:cNvPicPr>
            <a:picLocks noChangeAspect="1"/>
          </p:cNvPicPr>
          <p:nvPr/>
        </p:nvPicPr>
        <p:blipFill>
          <a:blip r:embed="rId7"/>
          <a:stretch>
            <a:fillRect/>
          </a:stretch>
        </p:blipFill>
        <p:spPr>
          <a:xfrm>
            <a:off x="7275372" y="5244723"/>
            <a:ext cx="2343477" cy="466790"/>
          </a:xfrm>
          <a:prstGeom prst="rect">
            <a:avLst/>
          </a:prstGeom>
        </p:spPr>
      </p:pic>
      <p:pic>
        <p:nvPicPr>
          <p:cNvPr id="4" name="Picture 3">
            <a:extLst>
              <a:ext uri="{FF2B5EF4-FFF2-40B4-BE49-F238E27FC236}">
                <a16:creationId xmlns:a16="http://schemas.microsoft.com/office/drawing/2014/main" id="{92A81BB5-F925-432F-8FC5-84CFFA80008D}"/>
              </a:ext>
            </a:extLst>
          </p:cNvPr>
          <p:cNvPicPr>
            <a:picLocks noChangeAspect="1"/>
          </p:cNvPicPr>
          <p:nvPr/>
        </p:nvPicPr>
        <p:blipFill>
          <a:blip r:embed="rId8"/>
          <a:stretch>
            <a:fillRect/>
          </a:stretch>
        </p:blipFill>
        <p:spPr>
          <a:xfrm>
            <a:off x="149967" y="4526651"/>
            <a:ext cx="951467" cy="951467"/>
          </a:xfrm>
          <a:prstGeom prst="rect">
            <a:avLst/>
          </a:prstGeom>
        </p:spPr>
      </p:pic>
      <p:pic>
        <p:nvPicPr>
          <p:cNvPr id="24" name="Picture 23">
            <a:extLst>
              <a:ext uri="{FF2B5EF4-FFF2-40B4-BE49-F238E27FC236}">
                <a16:creationId xmlns:a16="http://schemas.microsoft.com/office/drawing/2014/main" id="{CAF8FFA9-D442-4DB9-BFB4-CD7D89D5D505}"/>
              </a:ext>
            </a:extLst>
          </p:cNvPr>
          <p:cNvPicPr>
            <a:picLocks noChangeAspect="1"/>
          </p:cNvPicPr>
          <p:nvPr/>
        </p:nvPicPr>
        <p:blipFill>
          <a:blip r:embed="rId9"/>
          <a:stretch>
            <a:fillRect/>
          </a:stretch>
        </p:blipFill>
        <p:spPr>
          <a:xfrm>
            <a:off x="2221164" y="1936390"/>
            <a:ext cx="2414176" cy="1746890"/>
          </a:xfrm>
          <a:prstGeom prst="rect">
            <a:avLst/>
          </a:prstGeom>
        </p:spPr>
      </p:pic>
      <p:pic>
        <p:nvPicPr>
          <p:cNvPr id="9" name="Picture 8">
            <a:extLst>
              <a:ext uri="{FF2B5EF4-FFF2-40B4-BE49-F238E27FC236}">
                <a16:creationId xmlns:a16="http://schemas.microsoft.com/office/drawing/2014/main" id="{557331AD-D3C3-479E-9A7C-74822AF78C38}"/>
              </a:ext>
            </a:extLst>
          </p:cNvPr>
          <p:cNvPicPr>
            <a:picLocks noChangeAspect="1"/>
          </p:cNvPicPr>
          <p:nvPr/>
        </p:nvPicPr>
        <p:blipFill>
          <a:blip r:embed="rId10"/>
          <a:stretch>
            <a:fillRect/>
          </a:stretch>
        </p:blipFill>
        <p:spPr>
          <a:xfrm>
            <a:off x="5246532" y="4182767"/>
            <a:ext cx="1401149" cy="1401149"/>
          </a:xfrm>
          <a:prstGeom prst="rect">
            <a:avLst/>
          </a:prstGeom>
        </p:spPr>
      </p:pic>
      <p:pic>
        <p:nvPicPr>
          <p:cNvPr id="25" name="Picture 24" descr="A close up of a sign&#10;&#10;Description automatically generated">
            <a:extLst>
              <a:ext uri="{FF2B5EF4-FFF2-40B4-BE49-F238E27FC236}">
                <a16:creationId xmlns:a16="http://schemas.microsoft.com/office/drawing/2014/main" id="{DCAB1320-0CB7-4539-9D5D-BD1FF84ECDEC}"/>
              </a:ext>
            </a:extLst>
          </p:cNvPr>
          <p:cNvPicPr>
            <a:picLocks noChangeAspect="1"/>
          </p:cNvPicPr>
          <p:nvPr/>
        </p:nvPicPr>
        <p:blipFill>
          <a:blip r:embed="rId11"/>
          <a:stretch>
            <a:fillRect/>
          </a:stretch>
        </p:blipFill>
        <p:spPr>
          <a:xfrm>
            <a:off x="269904" y="241888"/>
            <a:ext cx="2754000" cy="461090"/>
          </a:xfrm>
          <a:prstGeom prst="rect">
            <a:avLst/>
          </a:prstGeom>
        </p:spPr>
      </p:pic>
      <p:pic>
        <p:nvPicPr>
          <p:cNvPr id="26" name="Picture 25" descr="A picture containing object&#10;&#10;Description automatically generated">
            <a:extLst>
              <a:ext uri="{FF2B5EF4-FFF2-40B4-BE49-F238E27FC236}">
                <a16:creationId xmlns:a16="http://schemas.microsoft.com/office/drawing/2014/main" id="{3FEE9C24-9BB4-4959-BC1B-BA20BE2239DA}"/>
              </a:ext>
            </a:extLst>
          </p:cNvPr>
          <p:cNvPicPr>
            <a:picLocks noChangeAspect="1"/>
          </p:cNvPicPr>
          <p:nvPr/>
        </p:nvPicPr>
        <p:blipFill>
          <a:blip r:embed="rId12"/>
          <a:stretch>
            <a:fillRect/>
          </a:stretch>
        </p:blipFill>
        <p:spPr>
          <a:xfrm>
            <a:off x="6618885" y="276733"/>
            <a:ext cx="5334013" cy="494452"/>
          </a:xfrm>
          <a:prstGeom prst="rect">
            <a:avLst/>
          </a:prstGeom>
        </p:spPr>
      </p:pic>
      <p:pic>
        <p:nvPicPr>
          <p:cNvPr id="27" name="Picture 26">
            <a:extLst>
              <a:ext uri="{FF2B5EF4-FFF2-40B4-BE49-F238E27FC236}">
                <a16:creationId xmlns:a16="http://schemas.microsoft.com/office/drawing/2014/main" id="{A300A169-1B12-4E8C-B7E4-AFFC917D4BEB}"/>
              </a:ext>
            </a:extLst>
          </p:cNvPr>
          <p:cNvPicPr>
            <a:picLocks noChangeAspect="1"/>
          </p:cNvPicPr>
          <p:nvPr/>
        </p:nvPicPr>
        <p:blipFill>
          <a:blip r:embed="rId13"/>
          <a:stretch>
            <a:fillRect/>
          </a:stretch>
        </p:blipFill>
        <p:spPr>
          <a:xfrm>
            <a:off x="9918703" y="5134724"/>
            <a:ext cx="2191056" cy="619211"/>
          </a:xfrm>
          <a:prstGeom prst="rect">
            <a:avLst/>
          </a:prstGeom>
        </p:spPr>
      </p:pic>
    </p:spTree>
    <p:extLst>
      <p:ext uri="{BB962C8B-B14F-4D97-AF65-F5344CB8AC3E}">
        <p14:creationId xmlns:p14="http://schemas.microsoft.com/office/powerpoint/2010/main" val="583817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9711" y="1209964"/>
            <a:ext cx="11823826" cy="5138829"/>
          </a:xfrm>
        </p:spPr>
        <p:txBody>
          <a:bodyPr>
            <a:normAutofit lnSpcReduction="10000"/>
          </a:bodyPr>
          <a:lstStyle/>
          <a:p>
            <a:pPr marL="0" indent="0">
              <a:buNone/>
            </a:pPr>
            <a:r>
              <a:rPr lang="en-US" sz="1200" b="1" dirty="0">
                <a:solidFill>
                  <a:srgbClr val="002060"/>
                </a:solidFill>
                <a:latin typeface="Arial" panose="020B0604020202020204" pitchFamily="34" charset="0"/>
                <a:cs typeface="Arial" panose="020B0604020202020204" pitchFamily="34" charset="0"/>
              </a:rPr>
              <a:t>Steering Committee</a:t>
            </a:r>
          </a:p>
          <a:p>
            <a:r>
              <a:rPr lang="en-US" sz="1100" dirty="0">
                <a:solidFill>
                  <a:srgbClr val="002060"/>
                </a:solidFill>
                <a:latin typeface="Arial" panose="020B0604020202020204" pitchFamily="34" charset="0"/>
                <a:cs typeface="Arial" panose="020B0604020202020204" pitchFamily="34" charset="0"/>
              </a:rPr>
              <a:t>Edgar Miller III, MD PhD (Johns Hopkins University)</a:t>
            </a:r>
          </a:p>
          <a:p>
            <a:r>
              <a:rPr lang="en-US" sz="1100" dirty="0">
                <a:solidFill>
                  <a:srgbClr val="002060"/>
                </a:solidFill>
                <a:latin typeface="Arial" panose="020B0604020202020204" pitchFamily="34" charset="0"/>
                <a:cs typeface="Arial" panose="020B0604020202020204" pitchFamily="34" charset="0"/>
              </a:rPr>
              <a:t>Deidra Crews, MD </a:t>
            </a:r>
            <a:r>
              <a:rPr lang="en-US" sz="1100" dirty="0" err="1">
                <a:solidFill>
                  <a:srgbClr val="002060"/>
                </a:solidFill>
                <a:latin typeface="Arial" panose="020B0604020202020204" pitchFamily="34" charset="0"/>
                <a:cs typeface="Arial" panose="020B0604020202020204" pitchFamily="34" charset="0"/>
              </a:rPr>
              <a:t>ScM</a:t>
            </a:r>
            <a:r>
              <a:rPr lang="en-US" sz="1100" dirty="0">
                <a:solidFill>
                  <a:srgbClr val="002060"/>
                </a:solidFill>
                <a:latin typeface="Arial" panose="020B0604020202020204" pitchFamily="34" charset="0"/>
                <a:cs typeface="Arial" panose="020B0604020202020204" pitchFamily="34" charset="0"/>
              </a:rPr>
              <a:t> (Johns Hopkins University)</a:t>
            </a:r>
          </a:p>
          <a:p>
            <a:r>
              <a:rPr lang="en-US" sz="1100" dirty="0">
                <a:solidFill>
                  <a:srgbClr val="002060"/>
                </a:solidFill>
                <a:latin typeface="Arial" panose="020B0604020202020204" pitchFamily="34" charset="0"/>
                <a:cs typeface="Arial" panose="020B0604020202020204" pitchFamily="34" charset="0"/>
              </a:rPr>
              <a:t>Anika Hines, PhD MPH (Virginia Commonwealth University)</a:t>
            </a:r>
          </a:p>
          <a:p>
            <a:r>
              <a:rPr lang="en-US" sz="1100" dirty="0">
                <a:solidFill>
                  <a:srgbClr val="002060"/>
                </a:solidFill>
                <a:latin typeface="Arial" panose="020B0604020202020204" pitchFamily="34" charset="0"/>
                <a:cs typeface="Arial" panose="020B0604020202020204" pitchFamily="34" charset="0"/>
              </a:rPr>
              <a:t>Stephanie Fitzpatrick, PhD (Northwell Health)</a:t>
            </a:r>
          </a:p>
          <a:p>
            <a:endParaRPr lang="en-US" sz="400" b="1" dirty="0">
              <a:solidFill>
                <a:srgbClr val="002060"/>
              </a:solidFill>
              <a:latin typeface="Arial" panose="020B0604020202020204" pitchFamily="34" charset="0"/>
              <a:cs typeface="Arial" panose="020B0604020202020204" pitchFamily="34" charset="0"/>
            </a:endParaRPr>
          </a:p>
          <a:p>
            <a:pPr marL="0" indent="0">
              <a:buNone/>
            </a:pPr>
            <a:r>
              <a:rPr lang="en-US" sz="1200" b="1" dirty="0">
                <a:solidFill>
                  <a:srgbClr val="002060"/>
                </a:solidFill>
                <a:latin typeface="Arial" panose="020B0604020202020204" pitchFamily="34" charset="0"/>
                <a:cs typeface="Arial" panose="020B0604020202020204" pitchFamily="34" charset="0"/>
              </a:rPr>
              <a:t>Dietary Advisory Committee</a:t>
            </a:r>
          </a:p>
          <a:p>
            <a:r>
              <a:rPr lang="en-US" sz="1100" dirty="0">
                <a:solidFill>
                  <a:srgbClr val="002060"/>
                </a:solidFill>
                <a:latin typeface="Arial" panose="020B0604020202020204" pitchFamily="34" charset="0"/>
                <a:cs typeface="Arial" panose="020B0604020202020204" pitchFamily="34" charset="0"/>
              </a:rPr>
              <a:t>Katherine McManus, MS RD (Brigham and Women’s Hospital)</a:t>
            </a:r>
          </a:p>
          <a:p>
            <a:r>
              <a:rPr lang="en-US" sz="1100" dirty="0">
                <a:solidFill>
                  <a:srgbClr val="002060"/>
                </a:solidFill>
                <a:latin typeface="Arial" panose="020B0604020202020204" pitchFamily="34" charset="0"/>
                <a:cs typeface="Arial" panose="020B0604020202020204" pitchFamily="34" charset="0"/>
              </a:rPr>
              <a:t>Xiaoran Liu, PhD MSc (Rush University)</a:t>
            </a:r>
          </a:p>
          <a:p>
            <a:r>
              <a:rPr lang="en-US" sz="1100" dirty="0">
                <a:solidFill>
                  <a:srgbClr val="002060"/>
                </a:solidFill>
                <a:latin typeface="Arial" panose="020B0604020202020204" pitchFamily="34" charset="0"/>
                <a:cs typeface="Arial" panose="020B0604020202020204" pitchFamily="34" charset="0"/>
              </a:rPr>
              <a:t>Sarah Couch, PhD RD (University of Cincinnati)</a:t>
            </a:r>
          </a:p>
          <a:p>
            <a:r>
              <a:rPr lang="en-US" sz="1100" dirty="0">
                <a:solidFill>
                  <a:srgbClr val="002060"/>
                </a:solidFill>
                <a:latin typeface="Arial" panose="020B0604020202020204" pitchFamily="34" charset="0"/>
                <a:cs typeface="Arial" panose="020B0604020202020204" pitchFamily="34" charset="0"/>
              </a:rPr>
              <a:t>Amaris Williams, PhD (Ohio State University)</a:t>
            </a:r>
          </a:p>
          <a:p>
            <a:endParaRPr lang="en-US" sz="400" b="1" dirty="0">
              <a:solidFill>
                <a:srgbClr val="002060"/>
              </a:solidFill>
              <a:latin typeface="Arial" panose="020B0604020202020204" pitchFamily="34" charset="0"/>
              <a:cs typeface="Arial" panose="020B0604020202020204" pitchFamily="34" charset="0"/>
            </a:endParaRPr>
          </a:p>
          <a:p>
            <a:pPr marL="0" indent="0">
              <a:buNone/>
            </a:pPr>
            <a:r>
              <a:rPr lang="en-US" sz="1200" b="1" dirty="0">
                <a:solidFill>
                  <a:srgbClr val="002060"/>
                </a:solidFill>
                <a:latin typeface="Arial" panose="020B0604020202020204" pitchFamily="34" charset="0"/>
                <a:cs typeface="Arial" panose="020B0604020202020204" pitchFamily="34" charset="0"/>
              </a:rPr>
              <a:t>Data Safety Monitoring Board</a:t>
            </a:r>
          </a:p>
          <a:p>
            <a:r>
              <a:rPr lang="en-US" sz="1100" dirty="0">
                <a:solidFill>
                  <a:srgbClr val="002060"/>
                </a:solidFill>
                <a:latin typeface="Arial" panose="020B0604020202020204" pitchFamily="34" charset="0"/>
                <a:cs typeface="Arial" panose="020B0604020202020204" pitchFamily="34" charset="0"/>
              </a:rPr>
              <a:t>Jessica Yeh, PhD (Johns Hopkins University; Chair)</a:t>
            </a:r>
          </a:p>
          <a:p>
            <a:r>
              <a:rPr lang="en-US" sz="1100" dirty="0">
                <a:solidFill>
                  <a:srgbClr val="002060"/>
                </a:solidFill>
                <a:latin typeface="Arial" panose="020B0604020202020204" pitchFamily="34" charset="0"/>
                <a:cs typeface="Arial" panose="020B0604020202020204" pitchFamily="34" charset="0"/>
              </a:rPr>
              <a:t>Don Wesson, MD MBA (Texas A&amp;M College of Medicine)</a:t>
            </a:r>
          </a:p>
          <a:p>
            <a:r>
              <a:rPr lang="en-US" sz="1100" dirty="0">
                <a:solidFill>
                  <a:srgbClr val="002060"/>
                </a:solidFill>
                <a:latin typeface="Arial" panose="020B0604020202020204" pitchFamily="34" charset="0"/>
                <a:cs typeface="Arial" panose="020B0604020202020204" pitchFamily="34" charset="0"/>
              </a:rPr>
              <a:t>LaPrincess Brewer, MD MPH (Mayo Clinic)</a:t>
            </a:r>
          </a:p>
          <a:p>
            <a:r>
              <a:rPr lang="en-US" sz="1100" dirty="0">
                <a:solidFill>
                  <a:srgbClr val="002060"/>
                </a:solidFill>
                <a:latin typeface="Arial" panose="020B0604020202020204" pitchFamily="34" charset="0"/>
                <a:cs typeface="Arial" panose="020B0604020202020204" pitchFamily="34" charset="0"/>
              </a:rPr>
              <a:t>Kimberlee Gauvreau, ScD (Boston Children’s Hospital)</a:t>
            </a:r>
          </a:p>
          <a:p>
            <a:endParaRPr lang="en-US" sz="1200" dirty="0">
              <a:solidFill>
                <a:srgbClr val="002060"/>
              </a:solidFill>
              <a:latin typeface="Arial" panose="020B0604020202020204" pitchFamily="34" charset="0"/>
              <a:cs typeface="Arial" panose="020B0604020202020204" pitchFamily="34" charset="0"/>
            </a:endParaRPr>
          </a:p>
          <a:p>
            <a:endParaRPr lang="en-US" sz="1200" dirty="0">
              <a:solidFill>
                <a:srgbClr val="002060"/>
              </a:solidFill>
              <a:latin typeface="Arial" panose="020B0604020202020204" pitchFamily="34" charset="0"/>
              <a:cs typeface="Arial" panose="020B0604020202020204" pitchFamily="34" charset="0"/>
            </a:endParaRPr>
          </a:p>
          <a:p>
            <a:endParaRPr lang="en-US" sz="1200" dirty="0">
              <a:solidFill>
                <a:srgbClr val="002060"/>
              </a:solidFill>
              <a:latin typeface="Arial" panose="020B0604020202020204" pitchFamily="34" charset="0"/>
              <a:cs typeface="Arial" panose="020B0604020202020204" pitchFamily="34" charset="0"/>
            </a:endParaRPr>
          </a:p>
          <a:p>
            <a:pPr marL="0" indent="0">
              <a:buNone/>
            </a:pPr>
            <a:r>
              <a:rPr lang="en-US" sz="1200" b="1" dirty="0">
                <a:solidFill>
                  <a:srgbClr val="002060"/>
                </a:solidFill>
                <a:latin typeface="Arial" panose="020B0604020202020204" pitchFamily="34" charset="0"/>
                <a:cs typeface="Arial" panose="020B0604020202020204" pitchFamily="34" charset="0"/>
              </a:rPr>
              <a:t>Community Advisory Committee</a:t>
            </a:r>
          </a:p>
          <a:p>
            <a:r>
              <a:rPr lang="en-US" sz="1100" dirty="0">
                <a:solidFill>
                  <a:srgbClr val="002060"/>
                </a:solidFill>
                <a:latin typeface="Arial" panose="020B0604020202020204" pitchFamily="34" charset="0"/>
                <a:cs typeface="Arial" panose="020B0604020202020204" pitchFamily="34" charset="0"/>
              </a:rPr>
              <a:t>Samantha Taylor (co-chair) (Executive Director of Bowdoin Street Health Center)</a:t>
            </a:r>
          </a:p>
          <a:p>
            <a:r>
              <a:rPr lang="en-US" sz="1100" dirty="0">
                <a:solidFill>
                  <a:srgbClr val="002060"/>
                </a:solidFill>
                <a:latin typeface="Arial" panose="020B0604020202020204" pitchFamily="34" charset="0"/>
                <a:cs typeface="Arial" panose="020B0604020202020204" pitchFamily="34" charset="0"/>
              </a:rPr>
              <a:t>Christine Sinclair MA MS RD (Registered Dietitian, Stop &amp; Shop)</a:t>
            </a:r>
          </a:p>
          <a:p>
            <a:r>
              <a:rPr lang="en-US" sz="1100" dirty="0">
                <a:solidFill>
                  <a:srgbClr val="002060"/>
                </a:solidFill>
                <a:latin typeface="Arial" panose="020B0604020202020204" pitchFamily="34" charset="0"/>
                <a:cs typeface="Arial" panose="020B0604020202020204" pitchFamily="34" charset="0"/>
              </a:rPr>
              <a:t>Earlene Avalón (Teaching Professor, Northeastern University)</a:t>
            </a:r>
          </a:p>
          <a:p>
            <a:r>
              <a:rPr lang="en-US" sz="1100" dirty="0">
                <a:solidFill>
                  <a:srgbClr val="002060"/>
                </a:solidFill>
                <a:latin typeface="Arial" panose="020B0604020202020204" pitchFamily="34" charset="0"/>
                <a:cs typeface="Arial" panose="020B0604020202020204" pitchFamily="34" charset="0"/>
              </a:rPr>
              <a:t>Ed Gaskin (Executive Director of Greater Grove Hall Main Streets)</a:t>
            </a:r>
          </a:p>
          <a:p>
            <a:r>
              <a:rPr lang="en-US" sz="1100" dirty="0">
                <a:solidFill>
                  <a:srgbClr val="002060"/>
                </a:solidFill>
                <a:latin typeface="Arial" panose="020B0604020202020204" pitchFamily="34" charset="0"/>
                <a:cs typeface="Arial" panose="020B0604020202020204" pitchFamily="34" charset="0"/>
              </a:rPr>
              <a:t>Sabrina </a:t>
            </a:r>
            <a:r>
              <a:rPr lang="en-US" sz="1100" dirty="0" err="1">
                <a:solidFill>
                  <a:srgbClr val="002060"/>
                </a:solidFill>
                <a:latin typeface="Arial" panose="020B0604020202020204" pitchFamily="34" charset="0"/>
                <a:cs typeface="Arial" panose="020B0604020202020204" pitchFamily="34" charset="0"/>
              </a:rPr>
              <a:t>Vixama</a:t>
            </a:r>
            <a:r>
              <a:rPr lang="en-US" sz="1100" dirty="0">
                <a:solidFill>
                  <a:srgbClr val="002060"/>
                </a:solidFill>
                <a:latin typeface="Arial" panose="020B0604020202020204" pitchFamily="34" charset="0"/>
                <a:cs typeface="Arial" panose="020B0604020202020204" pitchFamily="34" charset="0"/>
              </a:rPr>
              <a:t> (Chef, Business Owner)</a:t>
            </a:r>
          </a:p>
          <a:p>
            <a:r>
              <a:rPr lang="en-US" sz="1100" dirty="0">
                <a:solidFill>
                  <a:srgbClr val="002060"/>
                </a:solidFill>
                <a:latin typeface="Arial" panose="020B0604020202020204" pitchFamily="34" charset="0"/>
                <a:cs typeface="Arial" panose="020B0604020202020204" pitchFamily="34" charset="0"/>
              </a:rPr>
              <a:t>Tiffany Marshall (Media Team, Boston Renegades)</a:t>
            </a:r>
          </a:p>
          <a:p>
            <a:pPr marL="0" indent="0">
              <a:buNone/>
            </a:pPr>
            <a:endParaRPr lang="en-US" sz="400" b="1" dirty="0">
              <a:solidFill>
                <a:srgbClr val="002060"/>
              </a:solidFill>
              <a:latin typeface="Arial" panose="020B0604020202020204" pitchFamily="34" charset="0"/>
              <a:cs typeface="Arial" panose="020B0604020202020204" pitchFamily="34" charset="0"/>
            </a:endParaRPr>
          </a:p>
          <a:p>
            <a:pPr marL="0" indent="0">
              <a:buNone/>
            </a:pPr>
            <a:r>
              <a:rPr lang="en-US" sz="1200" b="1" dirty="0">
                <a:solidFill>
                  <a:srgbClr val="002060"/>
                </a:solidFill>
                <a:latin typeface="Arial" panose="020B0604020202020204" pitchFamily="34" charset="0"/>
                <a:cs typeface="Arial" panose="020B0604020202020204" pitchFamily="34" charset="0"/>
              </a:rPr>
              <a:t>Current Students</a:t>
            </a:r>
          </a:p>
          <a:p>
            <a:r>
              <a:rPr lang="en-US" sz="1100" dirty="0">
                <a:solidFill>
                  <a:srgbClr val="002060"/>
                </a:solidFill>
                <a:latin typeface="Arial" panose="020B0604020202020204" pitchFamily="34" charset="0"/>
                <a:cs typeface="Arial" panose="020B0604020202020204" pitchFamily="34" charset="0"/>
              </a:rPr>
              <a:t>Medical Students (HMS): Benjamin Grobman, Mansi Totwani, Christian Rivera, Katie Williams, Grace Lee, Jose Carranza Celis, Katie Gao </a:t>
            </a:r>
          </a:p>
          <a:p>
            <a:r>
              <a:rPr lang="en-US" sz="1100" dirty="0">
                <a:solidFill>
                  <a:srgbClr val="002060"/>
                </a:solidFill>
                <a:latin typeface="Arial" panose="020B0604020202020204" pitchFamily="34" charset="0"/>
                <a:cs typeface="Arial" panose="020B0604020202020204" pitchFamily="34" charset="0"/>
              </a:rPr>
              <a:t>Undergraduates: Kathleen Timolien (UMASS), Carolina Aponte (Northeastern)</a:t>
            </a:r>
            <a:r>
              <a:rPr lang="en-US" sz="1200" b="1" dirty="0">
                <a:solidFill>
                  <a:srgbClr val="002060"/>
                </a:solidFill>
                <a:latin typeface="Arial" panose="020B0604020202020204" pitchFamily="34" charset="0"/>
                <a:cs typeface="Arial" panose="020B0604020202020204" pitchFamily="34" charset="0"/>
              </a:rPr>
              <a:t> </a:t>
            </a:r>
          </a:p>
          <a:p>
            <a:pPr marL="0" indent="0">
              <a:buNone/>
            </a:pPr>
            <a:endParaRPr lang="en-US" sz="400" b="1" dirty="0">
              <a:solidFill>
                <a:srgbClr val="002060"/>
              </a:solidFill>
              <a:latin typeface="Arial" panose="020B0604020202020204" pitchFamily="34" charset="0"/>
              <a:cs typeface="Arial" panose="020B0604020202020204" pitchFamily="34" charset="0"/>
            </a:endParaRPr>
          </a:p>
          <a:p>
            <a:pPr marL="0" indent="0">
              <a:buNone/>
            </a:pPr>
            <a:r>
              <a:rPr lang="en-US" sz="1200" b="1" dirty="0">
                <a:solidFill>
                  <a:srgbClr val="002060"/>
                </a:solidFill>
                <a:latin typeface="Arial" panose="020B0604020202020204" pitchFamily="34" charset="0"/>
                <a:cs typeface="Arial" panose="020B0604020202020204" pitchFamily="34" charset="0"/>
              </a:rPr>
              <a:t>Prior Students</a:t>
            </a:r>
          </a:p>
          <a:p>
            <a:r>
              <a:rPr lang="en-US" sz="1100" dirty="0">
                <a:solidFill>
                  <a:srgbClr val="002060"/>
                </a:solidFill>
                <a:latin typeface="Arial" panose="020B0604020202020204" pitchFamily="34" charset="0"/>
                <a:cs typeface="Arial" panose="020B0604020202020204" pitchFamily="34" charset="0"/>
              </a:rPr>
              <a:t>Noelle Castilla-Ojo, MD (Brigham &amp; Women’s Hospital), Tola Ibikunle, MD (Mayo Clinic)</a:t>
            </a:r>
          </a:p>
          <a:p>
            <a:pPr marL="0" indent="0">
              <a:buNone/>
            </a:pPr>
            <a:endParaRPr lang="en-US" sz="400" b="1" dirty="0">
              <a:solidFill>
                <a:srgbClr val="002060"/>
              </a:solidFill>
              <a:latin typeface="Arial" panose="020B0604020202020204" pitchFamily="34" charset="0"/>
              <a:cs typeface="Arial" panose="020B0604020202020204" pitchFamily="34" charset="0"/>
            </a:endParaRPr>
          </a:p>
          <a:p>
            <a:pPr marL="0" indent="0">
              <a:buNone/>
            </a:pPr>
            <a:r>
              <a:rPr lang="en-US" sz="1200" b="1" dirty="0">
                <a:solidFill>
                  <a:srgbClr val="002060"/>
                </a:solidFill>
                <a:latin typeface="Arial" panose="020B0604020202020204" pitchFamily="34" charset="0"/>
                <a:cs typeface="Arial" panose="020B0604020202020204" pitchFamily="34" charset="0"/>
              </a:rPr>
              <a:t>Team</a:t>
            </a:r>
          </a:p>
          <a:p>
            <a:r>
              <a:rPr lang="en-US" sz="1100" dirty="0">
                <a:solidFill>
                  <a:srgbClr val="002060"/>
                </a:solidFill>
                <a:latin typeface="Arial" panose="020B0604020202020204" pitchFamily="34" charset="0"/>
                <a:cs typeface="Arial" panose="020B0604020202020204" pitchFamily="34" charset="0"/>
              </a:rPr>
              <a:t>Hannah Col, Kayla Ferro, Ruth-Alma Turkson-Ocran, Jennifer Cluett, Roger Davis, Kristen Kraemer, Kathy McManus, Kenneth Mukamal, Emily Aidoo, Fredrick Larbi Kwapong, Marian Budu, Dhrumil Patil, Sarah Nartey, Jacqueline Michetti, Sofia Allison, Manfred Mate-Kole, Jingyi Cao, Reva Seager</a:t>
            </a:r>
          </a:p>
        </p:txBody>
      </p:sp>
      <p:sp>
        <p:nvSpPr>
          <p:cNvPr id="4" name="Text Placeholder 3"/>
          <p:cNvSpPr>
            <a:spLocks noGrp="1"/>
          </p:cNvSpPr>
          <p:nvPr>
            <p:ph type="body" sz="quarter" idx="14"/>
          </p:nvPr>
        </p:nvSpPr>
        <p:spPr/>
        <p:txBody>
          <a:bodyPr>
            <a:noAutofit/>
          </a:bodyPr>
          <a:lstStyle/>
          <a:p>
            <a:r>
              <a:rPr lang="en-US" sz="4400" dirty="0">
                <a:solidFill>
                  <a:srgbClr val="002060"/>
                </a:solidFill>
                <a:latin typeface="Arial" panose="020B0604020202020204" pitchFamily="34" charset="0"/>
                <a:cs typeface="Arial" panose="020B0604020202020204" pitchFamily="34" charset="0"/>
              </a:rPr>
              <a:t>Acknowledgments</a:t>
            </a:r>
          </a:p>
        </p:txBody>
      </p:sp>
    </p:spTree>
    <p:extLst>
      <p:ext uri="{BB962C8B-B14F-4D97-AF65-F5344CB8AC3E}">
        <p14:creationId xmlns:p14="http://schemas.microsoft.com/office/powerpoint/2010/main" val="15191515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82687-2E51-4D04-B16C-4177810D974B}"/>
              </a:ext>
            </a:extLst>
          </p:cNvPr>
          <p:cNvSpPr>
            <a:spLocks noGrp="1"/>
          </p:cNvSpPr>
          <p:nvPr>
            <p:ph type="title"/>
          </p:nvPr>
        </p:nvSpPr>
        <p:spPr/>
        <p:txBody>
          <a:bodyPr/>
          <a:lstStyle/>
          <a:p>
            <a:r>
              <a:rPr lang="en-US" dirty="0"/>
              <a:t>Context</a:t>
            </a:r>
          </a:p>
        </p:txBody>
      </p:sp>
      <p:sp>
        <p:nvSpPr>
          <p:cNvPr id="3" name="Content Placeholder 2">
            <a:extLst>
              <a:ext uri="{FF2B5EF4-FFF2-40B4-BE49-F238E27FC236}">
                <a16:creationId xmlns:a16="http://schemas.microsoft.com/office/drawing/2014/main" id="{AE207557-B7AE-4295-814C-F8FCA54BD5D2}"/>
              </a:ext>
            </a:extLst>
          </p:cNvPr>
          <p:cNvSpPr>
            <a:spLocks noGrp="1"/>
          </p:cNvSpPr>
          <p:nvPr>
            <p:ph idx="1"/>
          </p:nvPr>
        </p:nvSpPr>
        <p:spPr/>
        <p:txBody>
          <a:bodyPr>
            <a:normAutofit/>
          </a:bodyPr>
          <a:lstStyle/>
          <a:p>
            <a:pPr marL="285750" indent="-285750">
              <a:spcAft>
                <a:spcPts val="2200"/>
              </a:spcAft>
              <a:buFont typeface="Wingdings" pitchFamily="2" charset="2"/>
              <a:buChar char="q"/>
              <a:defRPr/>
            </a:pPr>
            <a:r>
              <a:rPr lang="en-US" sz="2800" dirty="0">
                <a:solidFill>
                  <a:srgbClr val="002060"/>
                </a:solidFill>
              </a:rPr>
              <a:t>Black adults are the largest group treated for hypertension in the U.S. and have the highest rates of uncontrolled hypertension</a:t>
            </a:r>
          </a:p>
          <a:p>
            <a:pPr marL="742950" lvl="1" indent="-285750">
              <a:spcAft>
                <a:spcPts val="2200"/>
              </a:spcAft>
              <a:buFont typeface="Wingdings" pitchFamily="2" charset="2"/>
              <a:buChar char="q"/>
              <a:defRPr/>
            </a:pPr>
            <a:r>
              <a:rPr lang="en-US" dirty="0">
                <a:solidFill>
                  <a:srgbClr val="002060"/>
                </a:solidFill>
              </a:rPr>
              <a:t>Need for solutions beyond pharmacologic therapy to lower blood pressure</a:t>
            </a:r>
          </a:p>
          <a:p>
            <a:pPr marL="285750" indent="-285750">
              <a:spcAft>
                <a:spcPts val="2200"/>
              </a:spcAft>
              <a:buFont typeface="Wingdings" pitchFamily="2" charset="2"/>
              <a:buChar char="q"/>
              <a:defRPr/>
            </a:pPr>
            <a:r>
              <a:rPr lang="en-US" dirty="0">
                <a:solidFill>
                  <a:srgbClr val="002060"/>
                </a:solidFill>
              </a:rPr>
              <a:t>The </a:t>
            </a:r>
            <a:r>
              <a:rPr lang="en-US" sz="2800" dirty="0">
                <a:solidFill>
                  <a:srgbClr val="002060"/>
                </a:solidFill>
              </a:rPr>
              <a:t>DASH diet is especially efficacious among Black adults, but was not tested in a population treated for hypertension</a:t>
            </a:r>
          </a:p>
        </p:txBody>
      </p:sp>
    </p:spTree>
    <p:extLst>
      <p:ext uri="{BB962C8B-B14F-4D97-AF65-F5344CB8AC3E}">
        <p14:creationId xmlns:p14="http://schemas.microsoft.com/office/powerpoint/2010/main" val="41407914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69B24F9-D2C6-4299-BD46-9E4A18B1016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361764" y="533301"/>
            <a:ext cx="8695203" cy="526387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E8404ED7-C89A-456B-93BB-E04C27A45F0D}"/>
              </a:ext>
            </a:extLst>
          </p:cNvPr>
          <p:cNvSpPr>
            <a:spLocks noGrp="1"/>
          </p:cNvSpPr>
          <p:nvPr>
            <p:ph type="title"/>
          </p:nvPr>
        </p:nvSpPr>
        <p:spPr>
          <a:xfrm>
            <a:off x="524436" y="365125"/>
            <a:ext cx="2711824" cy="1325563"/>
          </a:xfrm>
        </p:spPr>
        <p:txBody>
          <a:bodyPr/>
          <a:lstStyle/>
          <a:p>
            <a:pPr algn="ctr"/>
            <a:r>
              <a:rPr lang="en-US" dirty="0" err="1"/>
              <a:t>GoFresh</a:t>
            </a:r>
            <a:br>
              <a:rPr lang="en-US" dirty="0"/>
            </a:br>
            <a:r>
              <a:rPr lang="en-US" dirty="0"/>
              <a:t>Trial</a:t>
            </a:r>
          </a:p>
        </p:txBody>
      </p:sp>
      <p:pic>
        <p:nvPicPr>
          <p:cNvPr id="7" name="Picture 2" descr="https://hms.az1.qualtrics.com/CP/Graphic.php?IM=IM_6LLeNBlrUtyOda6">
            <a:extLst>
              <a:ext uri="{FF2B5EF4-FFF2-40B4-BE49-F238E27FC236}">
                <a16:creationId xmlns:a16="http://schemas.microsoft.com/office/drawing/2014/main" id="{316C0CDA-4215-4F93-BDA0-BF57DC68F8A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9334" b="14382"/>
          <a:stretch/>
        </p:blipFill>
        <p:spPr bwMode="auto">
          <a:xfrm>
            <a:off x="855469" y="1690688"/>
            <a:ext cx="1691782" cy="1354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5B85316A-81AC-48C9-AF4A-598002448A70}"/>
              </a:ext>
            </a:extLst>
          </p:cNvPr>
          <p:cNvPicPr>
            <a:picLocks noChangeAspect="1"/>
          </p:cNvPicPr>
          <p:nvPr/>
        </p:nvPicPr>
        <p:blipFill rotWithShape="1">
          <a:blip r:embed="rId4"/>
          <a:srcRect l="60554" t="24844" r="9329" b="12386"/>
          <a:stretch/>
        </p:blipFill>
        <p:spPr>
          <a:xfrm>
            <a:off x="608247" y="3059297"/>
            <a:ext cx="2348834" cy="2737877"/>
          </a:xfrm>
          <a:prstGeom prst="rect">
            <a:avLst/>
          </a:prstGeom>
        </p:spPr>
      </p:pic>
    </p:spTree>
    <p:extLst>
      <p:ext uri="{BB962C8B-B14F-4D97-AF65-F5344CB8AC3E}">
        <p14:creationId xmlns:p14="http://schemas.microsoft.com/office/powerpoint/2010/main" val="3365953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1DDB22-272D-4D69-87B4-B45DE2F0B488}"/>
              </a:ext>
            </a:extLst>
          </p:cNvPr>
          <p:cNvSpPr>
            <a:spLocks noGrp="1"/>
          </p:cNvSpPr>
          <p:nvPr>
            <p:ph type="title"/>
          </p:nvPr>
        </p:nvSpPr>
        <p:spPr>
          <a:xfrm>
            <a:off x="831850" y="1709738"/>
            <a:ext cx="7989421" cy="1500187"/>
          </a:xfrm>
        </p:spPr>
        <p:txBody>
          <a:bodyPr/>
          <a:lstStyle/>
          <a:p>
            <a:r>
              <a:rPr lang="en-US" dirty="0" err="1">
                <a:solidFill>
                  <a:srgbClr val="002060"/>
                </a:solidFill>
              </a:rPr>
              <a:t>GoFreshRx</a:t>
            </a:r>
            <a:r>
              <a:rPr lang="en-US" dirty="0">
                <a:solidFill>
                  <a:srgbClr val="002060"/>
                </a:solidFill>
              </a:rPr>
              <a:t> </a:t>
            </a:r>
            <a:br>
              <a:rPr lang="en-US" dirty="0">
                <a:solidFill>
                  <a:srgbClr val="002060"/>
                </a:solidFill>
              </a:rPr>
            </a:br>
            <a:r>
              <a:rPr lang="en-US" sz="3200" i="1" dirty="0">
                <a:solidFill>
                  <a:srgbClr val="002060"/>
                </a:solidFill>
              </a:rPr>
              <a:t>Randomized Clinical Trial</a:t>
            </a:r>
            <a:endParaRPr lang="en-US" i="1" dirty="0">
              <a:solidFill>
                <a:srgbClr val="002060"/>
              </a:solidFill>
            </a:endParaRPr>
          </a:p>
        </p:txBody>
      </p:sp>
      <p:sp>
        <p:nvSpPr>
          <p:cNvPr id="6" name="Text Placeholder 5">
            <a:extLst>
              <a:ext uri="{FF2B5EF4-FFF2-40B4-BE49-F238E27FC236}">
                <a16:creationId xmlns:a16="http://schemas.microsoft.com/office/drawing/2014/main" id="{62614AE1-4481-49EC-AF62-34E5875A3BE8}"/>
              </a:ext>
            </a:extLst>
          </p:cNvPr>
          <p:cNvSpPr>
            <a:spLocks noGrp="1"/>
          </p:cNvSpPr>
          <p:nvPr>
            <p:ph type="body" idx="1"/>
          </p:nvPr>
        </p:nvSpPr>
        <p:spPr>
          <a:xfrm>
            <a:off x="838200" y="3678986"/>
            <a:ext cx="6635750" cy="1500187"/>
          </a:xfrm>
        </p:spPr>
        <p:txBody>
          <a:bodyPr/>
          <a:lstStyle/>
          <a:p>
            <a:r>
              <a:rPr lang="en-US" sz="3200" dirty="0"/>
              <a:t>Groceries for Black Residents of Boston to Stop Hypertension among Adults </a:t>
            </a:r>
            <a:r>
              <a:rPr lang="en-US" sz="3200" u="sng" dirty="0"/>
              <a:t>with Treated Hypertension</a:t>
            </a:r>
          </a:p>
        </p:txBody>
      </p:sp>
      <p:sp>
        <p:nvSpPr>
          <p:cNvPr id="3" name="Slide Number Placeholder 2">
            <a:extLst>
              <a:ext uri="{FF2B5EF4-FFF2-40B4-BE49-F238E27FC236}">
                <a16:creationId xmlns:a16="http://schemas.microsoft.com/office/drawing/2014/main" id="{53F7A575-5015-494F-AEFF-632C9BB19377}"/>
              </a:ext>
            </a:extLst>
          </p:cNvPr>
          <p:cNvSpPr>
            <a:spLocks noGrp="1"/>
          </p:cNvSpPr>
          <p:nvPr>
            <p:ph type="sldNum" sz="quarter" idx="10"/>
          </p:nvPr>
        </p:nvSpPr>
        <p:spPr/>
        <p:txBody>
          <a:bodyPr/>
          <a:lstStyle/>
          <a:p>
            <a:fld id="{E8A74B61-50D3-3946-8366-1E447A2A8431}" type="slidenum">
              <a:rPr lang="en-US" smtClean="0"/>
              <a:pPr/>
              <a:t>5</a:t>
            </a:fld>
            <a:endParaRPr lang="en-US"/>
          </a:p>
        </p:txBody>
      </p:sp>
      <p:sp>
        <p:nvSpPr>
          <p:cNvPr id="2" name="AutoShape 2" descr="Image preview">
            <a:extLst>
              <a:ext uri="{FF2B5EF4-FFF2-40B4-BE49-F238E27FC236}">
                <a16:creationId xmlns:a16="http://schemas.microsoft.com/office/drawing/2014/main" id="{57F5B5B5-BDAC-413A-BE00-752DCBC8693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1EFC087D-3A02-4996-B1EA-BF4D6C42D532}"/>
              </a:ext>
            </a:extLst>
          </p:cNvPr>
          <p:cNvPicPr>
            <a:picLocks noChangeAspect="1"/>
          </p:cNvPicPr>
          <p:nvPr/>
        </p:nvPicPr>
        <p:blipFill>
          <a:blip r:embed="rId2"/>
          <a:stretch>
            <a:fillRect/>
          </a:stretch>
        </p:blipFill>
        <p:spPr>
          <a:xfrm>
            <a:off x="7756822" y="1191747"/>
            <a:ext cx="4162735" cy="3012141"/>
          </a:xfrm>
          <a:prstGeom prst="rect">
            <a:avLst/>
          </a:prstGeom>
        </p:spPr>
      </p:pic>
    </p:spTree>
    <p:extLst>
      <p:ext uri="{BB962C8B-B14F-4D97-AF65-F5344CB8AC3E}">
        <p14:creationId xmlns:p14="http://schemas.microsoft.com/office/powerpoint/2010/main" val="2117437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A2398-0831-49AC-AAC9-B356ACF4164F}"/>
              </a:ext>
            </a:extLst>
          </p:cNvPr>
          <p:cNvSpPr>
            <a:spLocks noGrp="1"/>
          </p:cNvSpPr>
          <p:nvPr>
            <p:ph type="title"/>
          </p:nvPr>
        </p:nvSpPr>
        <p:spPr/>
        <p:txBody>
          <a:bodyPr/>
          <a:lstStyle/>
          <a:p>
            <a:r>
              <a:rPr lang="en-US" dirty="0"/>
              <a:t>Objective</a:t>
            </a:r>
          </a:p>
        </p:txBody>
      </p:sp>
      <p:sp>
        <p:nvSpPr>
          <p:cNvPr id="3" name="Content Placeholder 2">
            <a:extLst>
              <a:ext uri="{FF2B5EF4-FFF2-40B4-BE49-F238E27FC236}">
                <a16:creationId xmlns:a16="http://schemas.microsoft.com/office/drawing/2014/main" id="{792F9FA3-8B3D-4425-AED5-939073302C59}"/>
              </a:ext>
            </a:extLst>
          </p:cNvPr>
          <p:cNvSpPr>
            <a:spLocks noGrp="1"/>
          </p:cNvSpPr>
          <p:nvPr>
            <p:ph idx="1"/>
          </p:nvPr>
        </p:nvSpPr>
        <p:spPr>
          <a:xfrm>
            <a:off x="838200" y="1825625"/>
            <a:ext cx="6342529" cy="4351338"/>
          </a:xfrm>
        </p:spPr>
        <p:txBody>
          <a:bodyPr/>
          <a:lstStyle/>
          <a:p>
            <a:r>
              <a:rPr lang="en-US" dirty="0">
                <a:solidFill>
                  <a:srgbClr val="002060"/>
                </a:solidFill>
              </a:rPr>
              <a:t>Determine whether a nutrient-based, grocery ordering strategy modeled after the DASH diet might lower BP among Black adults </a:t>
            </a:r>
            <a:r>
              <a:rPr lang="en-US" u="sng" dirty="0">
                <a:solidFill>
                  <a:srgbClr val="002060"/>
                </a:solidFill>
              </a:rPr>
              <a:t>treated for hypertension</a:t>
            </a:r>
            <a:r>
              <a:rPr lang="en-US" dirty="0">
                <a:solidFill>
                  <a:srgbClr val="002060"/>
                </a:solidFill>
              </a:rPr>
              <a:t> and living in Boston communities with few grocery stores and lower income</a:t>
            </a:r>
          </a:p>
        </p:txBody>
      </p:sp>
      <p:pic>
        <p:nvPicPr>
          <p:cNvPr id="4" name="Picture 3">
            <a:extLst>
              <a:ext uri="{FF2B5EF4-FFF2-40B4-BE49-F238E27FC236}">
                <a16:creationId xmlns:a16="http://schemas.microsoft.com/office/drawing/2014/main" id="{73400580-1BD0-4B67-A6C3-1A91DE064D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79341" y="1514307"/>
            <a:ext cx="4736128" cy="3829385"/>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456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AFFD674-F45A-4E95-8D6E-83A30226C2F9}"/>
              </a:ext>
            </a:extLst>
          </p:cNvPr>
          <p:cNvSpPr>
            <a:spLocks noGrp="1"/>
          </p:cNvSpPr>
          <p:nvPr>
            <p:ph idx="1"/>
          </p:nvPr>
        </p:nvSpPr>
        <p:spPr>
          <a:xfrm>
            <a:off x="575733" y="1295999"/>
            <a:ext cx="11040532" cy="4692425"/>
          </a:xfrm>
        </p:spPr>
        <p:txBody>
          <a:bodyPr numCol="1">
            <a:normAutofit lnSpcReduction="10000"/>
          </a:bodyPr>
          <a:lstStyle/>
          <a:p>
            <a:r>
              <a:rPr lang="en-US" sz="2000" b="1" u="sng" dirty="0">
                <a:solidFill>
                  <a:srgbClr val="002060"/>
                </a:solidFill>
              </a:rPr>
              <a:t>Inclusion:</a:t>
            </a:r>
          </a:p>
          <a:p>
            <a:pPr marL="285750" indent="-285750">
              <a:buFont typeface="Arial" panose="020B0604020202020204" pitchFamily="34" charset="0"/>
              <a:buChar char="•"/>
            </a:pPr>
            <a:r>
              <a:rPr lang="en-US" sz="2000" dirty="0">
                <a:solidFill>
                  <a:srgbClr val="002060"/>
                </a:solidFill>
              </a:rPr>
              <a:t>Self-identified Black or African American</a:t>
            </a:r>
          </a:p>
          <a:p>
            <a:pPr marL="285750" indent="-285750">
              <a:buFont typeface="Arial" panose="020B0604020202020204" pitchFamily="34" charset="0"/>
              <a:buChar char="•"/>
            </a:pPr>
            <a:r>
              <a:rPr lang="en-US" sz="2000" dirty="0">
                <a:solidFill>
                  <a:srgbClr val="002060"/>
                </a:solidFill>
              </a:rPr>
              <a:t>Age 18 years or older</a:t>
            </a:r>
          </a:p>
          <a:p>
            <a:pPr marL="285750" indent="-285750">
              <a:buFont typeface="Arial" panose="020B0604020202020204" pitchFamily="34" charset="0"/>
              <a:buChar char="•"/>
            </a:pPr>
            <a:r>
              <a:rPr lang="en-US" sz="2000" dirty="0">
                <a:solidFill>
                  <a:srgbClr val="002060"/>
                </a:solidFill>
              </a:rPr>
              <a:t>Stable antihypertensive medication use over the past 6 months</a:t>
            </a:r>
          </a:p>
          <a:p>
            <a:pPr marL="285750" indent="-285750">
              <a:buFont typeface="Arial" panose="020B0604020202020204" pitchFamily="34" charset="0"/>
              <a:buChar char="•"/>
            </a:pPr>
            <a:r>
              <a:rPr lang="en-US" sz="2000" dirty="0">
                <a:solidFill>
                  <a:srgbClr val="002060"/>
                </a:solidFill>
              </a:rPr>
              <a:t>Resident of a Boston-area healthy food priority area (or “food desert”):</a:t>
            </a:r>
          </a:p>
          <a:p>
            <a:pPr marL="465750" lvl="2" indent="-285750"/>
            <a:r>
              <a:rPr lang="en-US" sz="1800" dirty="0">
                <a:solidFill>
                  <a:srgbClr val="002060"/>
                </a:solidFill>
              </a:rPr>
              <a:t>Brighton, Chelsea, Dorchester, East Boston, Everett, Hyde Park, Jamaica Plain, Malden, Mattapan, Revere, Roslindale, Roxbury, or Winthrop</a:t>
            </a:r>
          </a:p>
          <a:p>
            <a:pPr marL="285750" indent="-285750">
              <a:buFont typeface="Arial" panose="020B0604020202020204" pitchFamily="34" charset="0"/>
              <a:buChar char="•"/>
            </a:pPr>
            <a:r>
              <a:rPr lang="en-US" sz="2000" dirty="0">
                <a:solidFill>
                  <a:srgbClr val="002060"/>
                </a:solidFill>
              </a:rPr>
              <a:t>Systolic blood pressure of 120 to &lt;150 mm Hg and diastolic blood pressure &lt;100 mm Hg</a:t>
            </a:r>
          </a:p>
          <a:p>
            <a:pPr marL="285750" indent="-285750">
              <a:buFont typeface="Arial" panose="020B0604020202020204" pitchFamily="34" charset="0"/>
              <a:buChar char="•"/>
            </a:pPr>
            <a:r>
              <a:rPr lang="en-US" sz="2000" dirty="0">
                <a:solidFill>
                  <a:srgbClr val="002060"/>
                </a:solidFill>
              </a:rPr>
              <a:t>Have access to refrigeration, cooking appliances, and Wi-Fi/cellular service</a:t>
            </a:r>
          </a:p>
          <a:p>
            <a:endParaRPr lang="en-US" sz="600" b="1" u="sng" dirty="0">
              <a:solidFill>
                <a:srgbClr val="002060"/>
              </a:solidFill>
            </a:endParaRPr>
          </a:p>
          <a:p>
            <a:r>
              <a:rPr lang="en-US" sz="2000" b="1" u="sng" dirty="0">
                <a:solidFill>
                  <a:srgbClr val="002060"/>
                </a:solidFill>
              </a:rPr>
              <a:t>Exclusion:</a:t>
            </a:r>
          </a:p>
          <a:p>
            <a:pPr marL="285750" indent="-285750">
              <a:buFont typeface="Arial" panose="020B0604020202020204" pitchFamily="34" charset="0"/>
              <a:buChar char="•"/>
            </a:pPr>
            <a:r>
              <a:rPr lang="en-US" sz="2000" dirty="0">
                <a:solidFill>
                  <a:srgbClr val="002060"/>
                </a:solidFill>
              </a:rPr>
              <a:t>Diabetes, stage 4 or 5 chronic kidney disease, hyperkalemia</a:t>
            </a:r>
          </a:p>
          <a:p>
            <a:pPr marL="285750" indent="-285750">
              <a:buFont typeface="Arial" panose="020B0604020202020204" pitchFamily="34" charset="0"/>
              <a:buChar char="•"/>
            </a:pPr>
            <a:r>
              <a:rPr lang="en-US" sz="2000" dirty="0">
                <a:solidFill>
                  <a:srgbClr val="002060"/>
                </a:solidFill>
              </a:rPr>
              <a:t>Families with more than 6 adults at dinner time</a:t>
            </a:r>
          </a:p>
          <a:p>
            <a:pPr marL="285750" indent="-285750">
              <a:buFont typeface="Arial" panose="020B0604020202020204" pitchFamily="34" charset="0"/>
              <a:buChar char="•"/>
            </a:pPr>
            <a:endParaRPr lang="en-US" sz="1800" dirty="0"/>
          </a:p>
        </p:txBody>
      </p:sp>
      <p:sp>
        <p:nvSpPr>
          <p:cNvPr id="6" name="Text Placeholder 5">
            <a:extLst>
              <a:ext uri="{FF2B5EF4-FFF2-40B4-BE49-F238E27FC236}">
                <a16:creationId xmlns:a16="http://schemas.microsoft.com/office/drawing/2014/main" id="{9E358554-BBAC-4E89-B0DC-D15E493D537A}"/>
              </a:ext>
            </a:extLst>
          </p:cNvPr>
          <p:cNvSpPr>
            <a:spLocks noGrp="1"/>
          </p:cNvSpPr>
          <p:nvPr>
            <p:ph type="body" sz="quarter" idx="14"/>
          </p:nvPr>
        </p:nvSpPr>
        <p:spPr/>
        <p:txBody>
          <a:bodyPr>
            <a:normAutofit lnSpcReduction="10000"/>
          </a:bodyPr>
          <a:lstStyle/>
          <a:p>
            <a:r>
              <a:rPr lang="en-US" sz="4400" dirty="0">
                <a:solidFill>
                  <a:srgbClr val="002060"/>
                </a:solidFill>
                <a:latin typeface="Arial" panose="020B0604020202020204" pitchFamily="34" charset="0"/>
                <a:cs typeface="Arial" panose="020B0604020202020204" pitchFamily="34" charset="0"/>
              </a:rPr>
              <a:t>Population</a:t>
            </a:r>
          </a:p>
        </p:txBody>
      </p:sp>
      <p:sp>
        <p:nvSpPr>
          <p:cNvPr id="4" name="Slide Number Placeholder 3">
            <a:extLst>
              <a:ext uri="{FF2B5EF4-FFF2-40B4-BE49-F238E27FC236}">
                <a16:creationId xmlns:a16="http://schemas.microsoft.com/office/drawing/2014/main" id="{56CE564C-6339-48ED-B77B-1BFC7DC4B210}"/>
              </a:ext>
            </a:extLst>
          </p:cNvPr>
          <p:cNvSpPr>
            <a:spLocks noGrp="1"/>
          </p:cNvSpPr>
          <p:nvPr>
            <p:ph type="sldNum" sz="quarter" idx="4294967295"/>
          </p:nvPr>
        </p:nvSpPr>
        <p:spPr>
          <a:xfrm>
            <a:off x="10562492" y="6444000"/>
            <a:ext cx="1053774" cy="226299"/>
          </a:xfrm>
        </p:spPr>
        <p:txBody>
          <a:bodyPr/>
          <a:lstStyle/>
          <a:p>
            <a:pPr>
              <a:defRPr/>
            </a:pPr>
            <a:fld id="{18DD5818-CFF7-4E64-BF0D-89CD95E4BD34}" type="slidenum">
              <a:rPr lang="en-US" altLang="en-US" smtClean="0"/>
              <a:pPr>
                <a:defRPr/>
              </a:pPr>
              <a:t>7</a:t>
            </a:fld>
            <a:endParaRPr lang="en-US" altLang="en-US"/>
          </a:p>
        </p:txBody>
      </p:sp>
    </p:spTree>
    <p:extLst>
      <p:ext uri="{BB962C8B-B14F-4D97-AF65-F5344CB8AC3E}">
        <p14:creationId xmlns:p14="http://schemas.microsoft.com/office/powerpoint/2010/main" val="1424711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2A586CF-5AE0-4FC9-A2AF-D4C0BD96638C}"/>
              </a:ext>
            </a:extLst>
          </p:cNvPr>
          <p:cNvSpPr>
            <a:spLocks noGrp="1"/>
          </p:cNvSpPr>
          <p:nvPr>
            <p:ph idx="1"/>
          </p:nvPr>
        </p:nvSpPr>
        <p:spPr>
          <a:xfrm>
            <a:off x="425004" y="1382300"/>
            <a:ext cx="4279038" cy="4585742"/>
          </a:xfrm>
        </p:spPr>
        <p:txBody>
          <a:bodyPr>
            <a:normAutofit fontScale="77500" lnSpcReduction="20000"/>
          </a:bodyPr>
          <a:lstStyle/>
          <a:p>
            <a:pPr marL="0" indent="0" algn="ctr">
              <a:buNone/>
              <a:defRPr/>
            </a:pPr>
            <a:r>
              <a:rPr lang="en-US" sz="3100" u="sng" dirty="0">
                <a:solidFill>
                  <a:srgbClr val="002060"/>
                </a:solidFill>
              </a:rPr>
              <a:t>Active Intervention:</a:t>
            </a:r>
            <a:r>
              <a:rPr lang="en-US" sz="3100" dirty="0">
                <a:solidFill>
                  <a:srgbClr val="002060"/>
                </a:solidFill>
              </a:rPr>
              <a:t> Home-delivered, DASH-patterned groceries, tailored to caloric needs and ordered weekly with dietitian counseling</a:t>
            </a:r>
          </a:p>
          <a:p>
            <a:pPr marL="0" indent="0" algn="ctr">
              <a:buNone/>
              <a:defRPr/>
            </a:pPr>
            <a:r>
              <a:rPr lang="en-US" sz="3100" dirty="0">
                <a:solidFill>
                  <a:srgbClr val="002060"/>
                </a:solidFill>
              </a:rPr>
              <a:t> </a:t>
            </a:r>
          </a:p>
          <a:p>
            <a:pPr marL="0" indent="0" algn="ctr">
              <a:buNone/>
              <a:defRPr/>
            </a:pPr>
            <a:r>
              <a:rPr lang="en-US" sz="3100" dirty="0">
                <a:solidFill>
                  <a:srgbClr val="002060"/>
                </a:solidFill>
              </a:rPr>
              <a:t>or </a:t>
            </a:r>
          </a:p>
          <a:p>
            <a:pPr marL="0" indent="0" algn="ctr">
              <a:buNone/>
              <a:defRPr/>
            </a:pPr>
            <a:endParaRPr lang="en-US" sz="3100" u="sng" dirty="0">
              <a:solidFill>
                <a:srgbClr val="002060"/>
              </a:solidFill>
            </a:endParaRPr>
          </a:p>
          <a:p>
            <a:pPr marL="0" indent="0" algn="ctr">
              <a:buNone/>
              <a:defRPr/>
            </a:pPr>
            <a:r>
              <a:rPr lang="en-US" sz="3100" u="sng" dirty="0">
                <a:solidFill>
                  <a:srgbClr val="002060"/>
                </a:solidFill>
              </a:rPr>
              <a:t>Comparator:</a:t>
            </a:r>
            <a:r>
              <a:rPr lang="en-US" sz="3100" dirty="0">
                <a:solidFill>
                  <a:srgbClr val="002060"/>
                </a:solidFill>
              </a:rPr>
              <a:t> 3 $500 stipends, 1 provided every 4 weeks for self-directed grocery shopping</a:t>
            </a:r>
            <a:endParaRPr lang="en-US" sz="3100" dirty="0">
              <a:solidFill>
                <a:srgbClr val="002060"/>
              </a:solidFill>
              <a:ea typeface="+mn-ea"/>
            </a:endParaRPr>
          </a:p>
          <a:p>
            <a:endParaRPr lang="en-US" dirty="0"/>
          </a:p>
        </p:txBody>
      </p:sp>
      <p:sp>
        <p:nvSpPr>
          <p:cNvPr id="3" name="Slide Number Placeholder 2"/>
          <p:cNvSpPr>
            <a:spLocks noGrp="1"/>
          </p:cNvSpPr>
          <p:nvPr>
            <p:ph type="sldNum" sz="quarter" idx="4294967295"/>
          </p:nvPr>
        </p:nvSpPr>
        <p:spPr>
          <a:xfrm>
            <a:off x="10562492" y="6444000"/>
            <a:ext cx="1053774" cy="226299"/>
          </a:xfrm>
          <a:noFill/>
        </p:spPr>
        <p:txBody>
          <a:bodyPr>
            <a:normAutofit fontScale="85000" lnSpcReduction="20000"/>
          </a:bodyPr>
          <a:lstStyle/>
          <a:p>
            <a:pPr algn="l">
              <a:spcAft>
                <a:spcPts val="600"/>
              </a:spcAft>
              <a:defRPr/>
            </a:pPr>
            <a:fld id="{29D44DEE-321B-4947-B8BF-D066C2552D7D}" type="slidenum">
              <a:rPr lang="en-US" altLang="en-US" smtClean="0"/>
              <a:pPr algn="l">
                <a:spcAft>
                  <a:spcPts val="600"/>
                </a:spcAft>
                <a:defRPr/>
              </a:pPr>
              <a:t>8</a:t>
            </a:fld>
            <a:endParaRPr lang="en-US" altLang="en-US"/>
          </a:p>
        </p:txBody>
      </p:sp>
      <p:sp>
        <p:nvSpPr>
          <p:cNvPr id="6" name="Text Placeholder 5">
            <a:extLst>
              <a:ext uri="{FF2B5EF4-FFF2-40B4-BE49-F238E27FC236}">
                <a16:creationId xmlns:a16="http://schemas.microsoft.com/office/drawing/2014/main" id="{C48EBA1D-6076-40A9-9612-BC6B1AF910DA}"/>
              </a:ext>
            </a:extLst>
          </p:cNvPr>
          <p:cNvSpPr>
            <a:spLocks noGrp="1"/>
          </p:cNvSpPr>
          <p:nvPr>
            <p:ph type="body" sz="quarter" idx="18"/>
          </p:nvPr>
        </p:nvSpPr>
        <p:spPr>
          <a:xfrm>
            <a:off x="575733" y="360000"/>
            <a:ext cx="9312338" cy="757761"/>
          </a:xfrm>
        </p:spPr>
        <p:txBody>
          <a:bodyPr>
            <a:noAutofit/>
          </a:bodyPr>
          <a:lstStyle/>
          <a:p>
            <a:r>
              <a:rPr lang="en-US" sz="4400" dirty="0">
                <a:solidFill>
                  <a:srgbClr val="002060"/>
                </a:solidFill>
                <a:latin typeface="Arial" panose="020B0604020202020204" pitchFamily="34" charset="0"/>
                <a:cs typeface="Arial" panose="020B0604020202020204" pitchFamily="34" charset="0"/>
              </a:rPr>
              <a:t>One of Two 12-week Interventions</a:t>
            </a:r>
          </a:p>
        </p:txBody>
      </p:sp>
      <p:grpSp>
        <p:nvGrpSpPr>
          <p:cNvPr id="8" name="Group 6">
            <a:extLst>
              <a:ext uri="{FF2B5EF4-FFF2-40B4-BE49-F238E27FC236}">
                <a16:creationId xmlns:a16="http://schemas.microsoft.com/office/drawing/2014/main" id="{11DAC09E-471A-40A5-B86C-26FA9EAE36AD}"/>
              </a:ext>
            </a:extLst>
          </p:cNvPr>
          <p:cNvGrpSpPr>
            <a:grpSpLocks/>
          </p:cNvGrpSpPr>
          <p:nvPr/>
        </p:nvGrpSpPr>
        <p:grpSpPr bwMode="auto">
          <a:xfrm>
            <a:off x="4841144" y="4290292"/>
            <a:ext cx="7125426" cy="1677750"/>
            <a:chOff x="2840180" y="5290271"/>
            <a:chExt cx="6605156" cy="2653812"/>
          </a:xfrm>
        </p:grpSpPr>
        <p:sp>
          <p:nvSpPr>
            <p:cNvPr id="9" name="Rectangle 8">
              <a:extLst>
                <a:ext uri="{FF2B5EF4-FFF2-40B4-BE49-F238E27FC236}">
                  <a16:creationId xmlns:a16="http://schemas.microsoft.com/office/drawing/2014/main" id="{DE09D43E-AA50-42E9-9755-E87EC5708844}"/>
                </a:ext>
              </a:extLst>
            </p:cNvPr>
            <p:cNvSpPr/>
            <p:nvPr/>
          </p:nvSpPr>
          <p:spPr>
            <a:xfrm>
              <a:off x="2840180" y="5290271"/>
              <a:ext cx="6605156" cy="257726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n-US" sz="2000"/>
            </a:p>
          </p:txBody>
        </p:sp>
        <p:sp>
          <p:nvSpPr>
            <p:cNvPr id="10" name="TextBox 8">
              <a:extLst>
                <a:ext uri="{FF2B5EF4-FFF2-40B4-BE49-F238E27FC236}">
                  <a16:creationId xmlns:a16="http://schemas.microsoft.com/office/drawing/2014/main" id="{F789DD41-015F-410D-B4CB-2EFA51281BD1}"/>
                </a:ext>
              </a:extLst>
            </p:cNvPr>
            <p:cNvSpPr txBox="1">
              <a:spLocks noChangeArrowheads="1"/>
            </p:cNvSpPr>
            <p:nvPr/>
          </p:nvSpPr>
          <p:spPr bwMode="auto">
            <a:xfrm>
              <a:off x="3653813" y="5290273"/>
              <a:ext cx="4977890" cy="531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Font typeface="Times" panose="02020603050405020304" pitchFamily="18" charset="0"/>
                <a:buChar char="•"/>
                <a:defRPr>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D1D6A"/>
                </a:buClr>
                <a:buFont typeface="Times" panose="02020603050405020304" pitchFamily="18" charset="0"/>
                <a:buChar char="•"/>
                <a:defRPr sz="16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2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MS PGothic" panose="020B0600070205080204" pitchFamily="34" charset="-128"/>
                </a:defRPr>
              </a:lvl9pPr>
            </a:lstStyle>
            <a:p>
              <a:pPr algn="ctr">
                <a:spcBef>
                  <a:spcPct val="0"/>
                </a:spcBef>
                <a:buClrTx/>
                <a:buFontTx/>
                <a:buNone/>
              </a:pPr>
              <a:r>
                <a:rPr lang="en-US" altLang="en-US" sz="1600" b="1" u="sng" dirty="0"/>
                <a:t>Weekly Goals*</a:t>
              </a:r>
            </a:p>
          </p:txBody>
        </p:sp>
        <p:sp>
          <p:nvSpPr>
            <p:cNvPr id="11" name="TextBox 9">
              <a:extLst>
                <a:ext uri="{FF2B5EF4-FFF2-40B4-BE49-F238E27FC236}">
                  <a16:creationId xmlns:a16="http://schemas.microsoft.com/office/drawing/2014/main" id="{5120E4AD-304D-46EA-A5EC-F585FCA564F5}"/>
                </a:ext>
              </a:extLst>
            </p:cNvPr>
            <p:cNvSpPr txBox="1">
              <a:spLocks noChangeArrowheads="1"/>
            </p:cNvSpPr>
            <p:nvPr/>
          </p:nvSpPr>
          <p:spPr bwMode="auto">
            <a:xfrm>
              <a:off x="2840180" y="5737581"/>
              <a:ext cx="3766810" cy="1996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4313" indent="-214313">
                <a:spcBef>
                  <a:spcPct val="20000"/>
                </a:spcBef>
                <a:buClr>
                  <a:schemeClr val="tx2"/>
                </a:buClr>
                <a:buFont typeface="Times" panose="02020603050405020304" pitchFamily="18" charset="0"/>
                <a:buChar char="•"/>
                <a:defRPr>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D1D6A"/>
                </a:buClr>
                <a:buFont typeface="Times" panose="02020603050405020304" pitchFamily="18" charset="0"/>
                <a:buChar char="•"/>
                <a:defRPr sz="16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2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MS PGothic" panose="020B0600070205080204" pitchFamily="34" charset="-128"/>
                </a:defRPr>
              </a:lvl9pPr>
            </a:lstStyle>
            <a:p>
              <a:pPr>
                <a:spcBef>
                  <a:spcPct val="0"/>
                </a:spcBef>
                <a:buClrTx/>
                <a:buFont typeface="Arial" panose="020B0604020202020204" pitchFamily="34" charset="0"/>
                <a:buChar char="•"/>
              </a:pPr>
              <a:r>
                <a:rPr lang="en-US" altLang="en-US" dirty="0"/>
                <a:t>≥28 servings of fruit &amp; vegetable</a:t>
              </a:r>
            </a:p>
            <a:p>
              <a:pPr>
                <a:spcBef>
                  <a:spcPct val="0"/>
                </a:spcBef>
                <a:buClrTx/>
                <a:buFont typeface="Arial" panose="020B0604020202020204" pitchFamily="34" charset="0"/>
                <a:buChar char="•"/>
              </a:pPr>
              <a:endParaRPr lang="en-US" altLang="en-US" sz="1100" dirty="0"/>
            </a:p>
            <a:p>
              <a:pPr>
                <a:spcBef>
                  <a:spcPct val="0"/>
                </a:spcBef>
                <a:buClrTx/>
                <a:buFont typeface="Arial" panose="020B0604020202020204" pitchFamily="34" charset="0"/>
                <a:buChar char="•"/>
              </a:pPr>
              <a:r>
                <a:rPr lang="en-US" altLang="en-US" dirty="0"/>
                <a:t>≥14 low-fat dairy</a:t>
              </a:r>
            </a:p>
            <a:p>
              <a:pPr>
                <a:spcBef>
                  <a:spcPct val="0"/>
                </a:spcBef>
                <a:buClrTx/>
                <a:buFont typeface="Arial" panose="020B0604020202020204" pitchFamily="34" charset="0"/>
                <a:buChar char="•"/>
              </a:pPr>
              <a:endParaRPr lang="en-US" altLang="en-US" sz="1100" dirty="0"/>
            </a:p>
            <a:p>
              <a:pPr>
                <a:spcBef>
                  <a:spcPct val="0"/>
                </a:spcBef>
                <a:buClrTx/>
                <a:buFont typeface="Arial" panose="020B0604020202020204" pitchFamily="34" charset="0"/>
                <a:buChar char="•"/>
              </a:pPr>
              <a:r>
                <a:rPr lang="en-US" altLang="en-US" dirty="0"/>
                <a:t>28-41 oz. meat</a:t>
              </a:r>
              <a:endParaRPr lang="en-US" altLang="en-US" sz="1000" dirty="0"/>
            </a:p>
          </p:txBody>
        </p:sp>
        <p:sp>
          <p:nvSpPr>
            <p:cNvPr id="12" name="TextBox 10">
              <a:extLst>
                <a:ext uri="{FF2B5EF4-FFF2-40B4-BE49-F238E27FC236}">
                  <a16:creationId xmlns:a16="http://schemas.microsoft.com/office/drawing/2014/main" id="{461EBDCD-3FD6-4B4F-AFC2-B2BDF8D4ACD2}"/>
                </a:ext>
              </a:extLst>
            </p:cNvPr>
            <p:cNvSpPr txBox="1">
              <a:spLocks noChangeArrowheads="1"/>
            </p:cNvSpPr>
            <p:nvPr/>
          </p:nvSpPr>
          <p:spPr bwMode="auto">
            <a:xfrm>
              <a:off x="6467707" y="5729001"/>
              <a:ext cx="2977629" cy="2215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14313" indent="-214313">
                <a:spcBef>
                  <a:spcPct val="20000"/>
                </a:spcBef>
                <a:buClr>
                  <a:schemeClr val="tx2"/>
                </a:buClr>
                <a:buFont typeface="Times" panose="02020603050405020304" pitchFamily="18" charset="0"/>
                <a:buChar char="•"/>
                <a:defRPr>
                  <a:solidFill>
                    <a:schemeClr val="tx1"/>
                  </a:solidFill>
                  <a:latin typeface="Arial" panose="020B0604020202020204" pitchFamily="34" charset="0"/>
                  <a:ea typeface="MS PGothic" panose="020B0600070205080204" pitchFamily="34" charset="-128"/>
                </a:defRPr>
              </a:lvl1pPr>
              <a:lvl2pPr marL="742950" indent="-285750">
                <a:spcBef>
                  <a:spcPct val="20000"/>
                </a:spcBef>
                <a:buClr>
                  <a:srgbClr val="0D1D6A"/>
                </a:buClr>
                <a:buFont typeface="Times" panose="02020603050405020304" pitchFamily="18" charset="0"/>
                <a:buChar char="•"/>
                <a:defRPr sz="16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1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12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000">
                  <a:solidFill>
                    <a:schemeClr val="tx1"/>
                  </a:solidFill>
                  <a:latin typeface="Arial" panose="020B0604020202020204" pitchFamily="34" charset="0"/>
                  <a:ea typeface="MS PGothic" panose="020B0600070205080204" pitchFamily="34" charset="-128"/>
                </a:defRPr>
              </a:lvl9pPr>
            </a:lstStyle>
            <a:p>
              <a:pPr>
                <a:spcBef>
                  <a:spcPct val="0"/>
                </a:spcBef>
                <a:buClrTx/>
                <a:buFont typeface="Arial" panose="020B0604020202020204" pitchFamily="34" charset="0"/>
                <a:buChar char="•"/>
              </a:pPr>
              <a:r>
                <a:rPr lang="en-US" altLang="en-US" dirty="0"/>
                <a:t>36-49 servings of grains</a:t>
              </a:r>
            </a:p>
            <a:p>
              <a:pPr>
                <a:spcBef>
                  <a:spcPct val="0"/>
                </a:spcBef>
                <a:buClrTx/>
                <a:buFont typeface="Arial" panose="020B0604020202020204" pitchFamily="34" charset="0"/>
                <a:buChar char="•"/>
              </a:pPr>
              <a:endParaRPr lang="en-US" altLang="en-US" sz="1100" dirty="0"/>
            </a:p>
            <a:p>
              <a:pPr>
                <a:spcBef>
                  <a:spcPct val="0"/>
                </a:spcBef>
                <a:buClrTx/>
                <a:buFont typeface="Arial" panose="020B0604020202020204" pitchFamily="34" charset="0"/>
                <a:buChar char="•"/>
              </a:pPr>
              <a:r>
                <a:rPr lang="en-US" altLang="en-US" dirty="0"/>
                <a:t>4-5 servings of nuts, seeds, legumes</a:t>
              </a:r>
            </a:p>
            <a:p>
              <a:pPr>
                <a:spcBef>
                  <a:spcPct val="0"/>
                </a:spcBef>
                <a:buClrTx/>
                <a:buFont typeface="Arial" panose="020B0604020202020204" pitchFamily="34" charset="0"/>
                <a:buChar char="•"/>
              </a:pPr>
              <a:endParaRPr lang="en-US" altLang="en-US" sz="2000" dirty="0"/>
            </a:p>
          </p:txBody>
        </p:sp>
      </p:grpSp>
      <p:graphicFrame>
        <p:nvGraphicFramePr>
          <p:cNvPr id="13" name="Table 12">
            <a:extLst>
              <a:ext uri="{FF2B5EF4-FFF2-40B4-BE49-F238E27FC236}">
                <a16:creationId xmlns:a16="http://schemas.microsoft.com/office/drawing/2014/main" id="{0A1CFAEF-E861-47B7-9DB3-76C52903C7EA}"/>
              </a:ext>
            </a:extLst>
          </p:cNvPr>
          <p:cNvGraphicFramePr>
            <a:graphicFrameLocks noGrp="1"/>
          </p:cNvGraphicFramePr>
          <p:nvPr>
            <p:extLst>
              <p:ext uri="{D42A27DB-BD31-4B8C-83A1-F6EECF244321}">
                <p14:modId xmlns:p14="http://schemas.microsoft.com/office/powerpoint/2010/main" val="2344870715"/>
              </p:ext>
            </p:extLst>
          </p:nvPr>
        </p:nvGraphicFramePr>
        <p:xfrm>
          <a:off x="4841144" y="1243459"/>
          <a:ext cx="7125426" cy="2987040"/>
        </p:xfrm>
        <a:graphic>
          <a:graphicData uri="http://schemas.openxmlformats.org/drawingml/2006/table">
            <a:tbl>
              <a:tblPr>
                <a:tableStyleId>{35758FB7-9AC5-4552-8A53-C91805E547FA}</a:tableStyleId>
              </a:tblPr>
              <a:tblGrid>
                <a:gridCol w="3464416">
                  <a:extLst>
                    <a:ext uri="{9D8B030D-6E8A-4147-A177-3AD203B41FA5}">
                      <a16:colId xmlns:a16="http://schemas.microsoft.com/office/drawing/2014/main" val="20000"/>
                    </a:ext>
                  </a:extLst>
                </a:gridCol>
                <a:gridCol w="3661010">
                  <a:extLst>
                    <a:ext uri="{9D8B030D-6E8A-4147-A177-3AD203B41FA5}">
                      <a16:colId xmlns:a16="http://schemas.microsoft.com/office/drawing/2014/main" val="942527664"/>
                    </a:ext>
                  </a:extLst>
                </a:gridCol>
              </a:tblGrid>
              <a:tr h="255838">
                <a:tc>
                  <a:txBody>
                    <a:bodyPr/>
                    <a:lstStyle/>
                    <a:p>
                      <a:pPr algn="ctr" rtl="0" fontAlgn="base"/>
                      <a:r>
                        <a:rPr lang="en-US" sz="2000" b="1" dirty="0">
                          <a:effectLst/>
                        </a:rPr>
                        <a:t>Daily Nutrient Targets </a:t>
                      </a:r>
                      <a:endParaRPr lang="en-US" sz="4000" b="1" i="0" dirty="0">
                        <a:effectLst/>
                      </a:endParaRPr>
                    </a:p>
                  </a:txBody>
                  <a:tcPr marL="68580" marR="68580" marT="34290" marB="34290" anchor="ctr"/>
                </a:tc>
                <a:tc>
                  <a:txBody>
                    <a:bodyPr/>
                    <a:lstStyle/>
                    <a:p>
                      <a:pPr algn="ctr" rtl="0" fontAlgn="base"/>
                      <a:r>
                        <a:rPr lang="en-US" sz="2000" b="1">
                          <a:effectLst/>
                        </a:rPr>
                        <a:t>GoFresh Diet </a:t>
                      </a:r>
                      <a:endParaRPr lang="en-US" sz="4000" b="1" i="0" dirty="0">
                        <a:effectLst/>
                      </a:endParaRPr>
                    </a:p>
                  </a:txBody>
                  <a:tcPr marL="68580" marR="68580" marT="34290" marB="34290" anchor="ctr"/>
                </a:tc>
                <a:extLst>
                  <a:ext uri="{0D108BD9-81ED-4DB2-BD59-A6C34878D82A}">
                    <a16:rowId xmlns:a16="http://schemas.microsoft.com/office/drawing/2014/main" val="10000"/>
                  </a:ext>
                </a:extLst>
              </a:tr>
              <a:tr h="255838">
                <a:tc>
                  <a:txBody>
                    <a:bodyPr/>
                    <a:lstStyle/>
                    <a:p>
                      <a:pPr algn="ctr" rtl="0" fontAlgn="base"/>
                      <a:r>
                        <a:rPr lang="en-US" sz="2000" dirty="0">
                          <a:effectLst/>
                        </a:rPr>
                        <a:t>Sodium (mg/day) </a:t>
                      </a:r>
                      <a:endParaRPr lang="en-US" sz="4000" b="0" i="0" dirty="0">
                        <a:effectLst/>
                      </a:endParaRPr>
                    </a:p>
                  </a:txBody>
                  <a:tcPr marL="68580" marR="68580" marT="34290" marB="34290" anchor="ctr"/>
                </a:tc>
                <a:tc>
                  <a:txBody>
                    <a:bodyPr/>
                    <a:lstStyle/>
                    <a:p>
                      <a:pPr algn="ctr" rtl="0" fontAlgn="base"/>
                      <a:r>
                        <a:rPr lang="en-US" sz="2000">
                          <a:effectLst/>
                        </a:rPr>
                        <a:t>&lt;2300 mg/d (2100 kcal)</a:t>
                      </a:r>
                      <a:endParaRPr lang="en-US" sz="4000" b="0" i="0" dirty="0">
                        <a:effectLst/>
                      </a:endParaRPr>
                    </a:p>
                  </a:txBody>
                  <a:tcPr marL="68580" marR="68580" marT="34290" marB="34290" anchor="ctr"/>
                </a:tc>
                <a:extLst>
                  <a:ext uri="{0D108BD9-81ED-4DB2-BD59-A6C34878D82A}">
                    <a16:rowId xmlns:a16="http://schemas.microsoft.com/office/drawing/2014/main" val="10001"/>
                  </a:ext>
                </a:extLst>
              </a:tr>
              <a:tr h="255838">
                <a:tc>
                  <a:txBody>
                    <a:bodyPr/>
                    <a:lstStyle/>
                    <a:p>
                      <a:pPr algn="ctr" rtl="0" fontAlgn="base"/>
                      <a:r>
                        <a:rPr lang="en-US" sz="2000">
                          <a:effectLst/>
                        </a:rPr>
                        <a:t>Potassium (mg/day) </a:t>
                      </a:r>
                      <a:endParaRPr lang="en-US" sz="4000" b="0" i="0">
                        <a:effectLst/>
                      </a:endParaRPr>
                    </a:p>
                  </a:txBody>
                  <a:tcPr marL="68580" marR="68580" marT="34290" marB="34290" anchor="ctr"/>
                </a:tc>
                <a:tc>
                  <a:txBody>
                    <a:bodyPr/>
                    <a:lstStyle/>
                    <a:p>
                      <a:pPr algn="ctr" rtl="0" fontAlgn="base"/>
                      <a:r>
                        <a:rPr lang="en-US" sz="2000">
                          <a:effectLst/>
                        </a:rPr>
                        <a:t>&gt;4700 mg/d (2100</a:t>
                      </a:r>
                      <a:r>
                        <a:rPr lang="en-US" sz="2000" baseline="0">
                          <a:effectLst/>
                        </a:rPr>
                        <a:t> kcal)</a:t>
                      </a:r>
                      <a:endParaRPr lang="en-US" sz="4000" b="0" i="0">
                        <a:effectLst/>
                      </a:endParaRPr>
                    </a:p>
                  </a:txBody>
                  <a:tcPr marL="68580" marR="68580" marT="34290" marB="34290" anchor="ctr"/>
                </a:tc>
                <a:extLst>
                  <a:ext uri="{0D108BD9-81ED-4DB2-BD59-A6C34878D82A}">
                    <a16:rowId xmlns:a16="http://schemas.microsoft.com/office/drawing/2014/main" val="10002"/>
                  </a:ext>
                </a:extLst>
              </a:tr>
              <a:tr h="255838">
                <a:tc>
                  <a:txBody>
                    <a:bodyPr/>
                    <a:lstStyle/>
                    <a:p>
                      <a:pPr algn="ctr" rtl="0" fontAlgn="base"/>
                      <a:r>
                        <a:rPr lang="en-US" sz="2000" dirty="0">
                          <a:effectLst/>
                        </a:rPr>
                        <a:t>Saturated fat  </a:t>
                      </a:r>
                      <a:endParaRPr lang="en-US" sz="4000" b="0" i="0" dirty="0">
                        <a:effectLst/>
                      </a:endParaRPr>
                    </a:p>
                  </a:txBody>
                  <a:tcPr marL="68580" marR="68580" marT="34290" marB="34290" anchor="ctr"/>
                </a:tc>
                <a:tc>
                  <a:txBody>
                    <a:bodyPr/>
                    <a:lstStyle/>
                    <a:p>
                      <a:pPr algn="ctr" rtl="0" fontAlgn="base"/>
                      <a:r>
                        <a:rPr lang="en-US" sz="2000" dirty="0">
                          <a:effectLst/>
                        </a:rPr>
                        <a:t>7% of total energy (~15 g/day) </a:t>
                      </a:r>
                      <a:endParaRPr lang="en-US" sz="4000" b="0" i="0" dirty="0">
                        <a:effectLst/>
                      </a:endParaRPr>
                    </a:p>
                  </a:txBody>
                  <a:tcPr marL="68580" marR="68580" marT="34290" marB="34290" anchor="ctr"/>
                </a:tc>
                <a:extLst>
                  <a:ext uri="{0D108BD9-81ED-4DB2-BD59-A6C34878D82A}">
                    <a16:rowId xmlns:a16="http://schemas.microsoft.com/office/drawing/2014/main" val="10003"/>
                  </a:ext>
                </a:extLst>
              </a:tr>
              <a:tr h="255838">
                <a:tc gridSpan="2">
                  <a:txBody>
                    <a:bodyPr/>
                    <a:lstStyle/>
                    <a:p>
                      <a:pPr algn="ctr" rtl="0" fontAlgn="base"/>
                      <a:r>
                        <a:rPr lang="en-US" sz="2000" b="1" dirty="0">
                          <a:effectLst/>
                        </a:rPr>
                        <a:t>Ratios </a:t>
                      </a:r>
                      <a:endParaRPr lang="en-US" sz="4000" b="1" i="0" dirty="0">
                        <a:effectLst/>
                      </a:endParaRPr>
                    </a:p>
                  </a:txBody>
                  <a:tcPr marL="68580" marR="68580" marT="34290" marB="34290" anchor="ctr"/>
                </a:tc>
                <a:tc hMerge="1">
                  <a:txBody>
                    <a:bodyPr/>
                    <a:lstStyle/>
                    <a:p>
                      <a:endParaRPr lang="en-US"/>
                    </a:p>
                  </a:txBody>
                  <a:tcPr/>
                </a:tc>
                <a:extLst>
                  <a:ext uri="{0D108BD9-81ED-4DB2-BD59-A6C34878D82A}">
                    <a16:rowId xmlns:a16="http://schemas.microsoft.com/office/drawing/2014/main" val="10004"/>
                  </a:ext>
                </a:extLst>
              </a:tr>
              <a:tr h="255838">
                <a:tc>
                  <a:txBody>
                    <a:bodyPr/>
                    <a:lstStyle/>
                    <a:p>
                      <a:pPr algn="ctr" rtl="0" fontAlgn="base"/>
                      <a:r>
                        <a:rPr lang="en-US" sz="2000" dirty="0">
                          <a:effectLst/>
                        </a:rPr>
                        <a:t>Na/kcal </a:t>
                      </a:r>
                      <a:endParaRPr lang="en-US" sz="4000" b="0" i="0" dirty="0">
                        <a:effectLst/>
                      </a:endParaRPr>
                    </a:p>
                  </a:txBody>
                  <a:tcPr marL="68580" marR="68580" marT="34290" marB="34290" anchor="ctr"/>
                </a:tc>
                <a:tc>
                  <a:txBody>
                    <a:bodyPr/>
                    <a:lstStyle/>
                    <a:p>
                      <a:pPr algn="ctr" rtl="0" fontAlgn="base"/>
                      <a:r>
                        <a:rPr lang="en-US" sz="2000">
                          <a:effectLst/>
                        </a:rPr>
                        <a:t>&lt;1.1 </a:t>
                      </a:r>
                      <a:endParaRPr lang="en-US" sz="4000" b="0" i="0" dirty="0">
                        <a:effectLst/>
                      </a:endParaRPr>
                    </a:p>
                  </a:txBody>
                  <a:tcPr marL="68580" marR="68580" marT="34290" marB="34290" anchor="ctr"/>
                </a:tc>
                <a:extLst>
                  <a:ext uri="{0D108BD9-81ED-4DB2-BD59-A6C34878D82A}">
                    <a16:rowId xmlns:a16="http://schemas.microsoft.com/office/drawing/2014/main" val="10005"/>
                  </a:ext>
                </a:extLst>
              </a:tr>
              <a:tr h="255838">
                <a:tc>
                  <a:txBody>
                    <a:bodyPr/>
                    <a:lstStyle/>
                    <a:p>
                      <a:pPr algn="ctr" rtl="0" fontAlgn="base"/>
                      <a:r>
                        <a:rPr lang="en-US" sz="2000" dirty="0">
                          <a:effectLst/>
                        </a:rPr>
                        <a:t>K/kcal  </a:t>
                      </a:r>
                      <a:endParaRPr lang="en-US" sz="4000" b="0" i="0" dirty="0">
                        <a:effectLst/>
                      </a:endParaRPr>
                    </a:p>
                  </a:txBody>
                  <a:tcPr marL="68580" marR="68580" marT="34290" marB="34290" anchor="ctr"/>
                </a:tc>
                <a:tc>
                  <a:txBody>
                    <a:bodyPr/>
                    <a:lstStyle/>
                    <a:p>
                      <a:pPr algn="ctr" rtl="0" fontAlgn="base"/>
                      <a:r>
                        <a:rPr lang="en-US" sz="2000">
                          <a:effectLst/>
                        </a:rPr>
                        <a:t>&gt;2.2 </a:t>
                      </a:r>
                      <a:endParaRPr lang="en-US" sz="4000" b="0" i="0" dirty="0">
                        <a:effectLst/>
                      </a:endParaRPr>
                    </a:p>
                  </a:txBody>
                  <a:tcPr marL="68580" marR="68580" marT="34290" marB="34290" anchor="ctr"/>
                </a:tc>
                <a:extLst>
                  <a:ext uri="{0D108BD9-81ED-4DB2-BD59-A6C34878D82A}">
                    <a16:rowId xmlns:a16="http://schemas.microsoft.com/office/drawing/2014/main" val="10006"/>
                  </a:ext>
                </a:extLst>
              </a:tr>
              <a:tr h="255838">
                <a:tc>
                  <a:txBody>
                    <a:bodyPr/>
                    <a:lstStyle/>
                    <a:p>
                      <a:pPr algn="ctr" rtl="0" fontAlgn="base"/>
                      <a:r>
                        <a:rPr lang="en-US" sz="2000" b="0" i="0" dirty="0">
                          <a:effectLst/>
                        </a:rPr>
                        <a:t>K/Na</a:t>
                      </a:r>
                    </a:p>
                  </a:txBody>
                  <a:tcPr marL="68580" marR="68580" marT="34290" marB="34290" anchor="ctr"/>
                </a:tc>
                <a:tc>
                  <a:txBody>
                    <a:bodyPr/>
                    <a:lstStyle/>
                    <a:p>
                      <a:pPr algn="ctr" rtl="0" fontAlgn="base"/>
                      <a:r>
                        <a:rPr lang="en-US" sz="2000" b="0" i="0" dirty="0">
                          <a:effectLst/>
                        </a:rPr>
                        <a:t>&gt;2.0</a:t>
                      </a:r>
                    </a:p>
                  </a:txBody>
                  <a:tcPr marL="68580" marR="68580" marT="34290" marB="34290" anchor="ctr"/>
                </a:tc>
                <a:extLst>
                  <a:ext uri="{0D108BD9-81ED-4DB2-BD59-A6C34878D82A}">
                    <a16:rowId xmlns:a16="http://schemas.microsoft.com/office/drawing/2014/main" val="2200607904"/>
                  </a:ext>
                </a:extLst>
              </a:tr>
            </a:tbl>
          </a:graphicData>
        </a:graphic>
      </p:graphicFrame>
      <p:sp>
        <p:nvSpPr>
          <p:cNvPr id="2" name="TextBox 1">
            <a:extLst>
              <a:ext uri="{FF2B5EF4-FFF2-40B4-BE49-F238E27FC236}">
                <a16:creationId xmlns:a16="http://schemas.microsoft.com/office/drawing/2014/main" id="{669E1CF1-9A53-4438-AC1F-594E9756D51F}"/>
              </a:ext>
            </a:extLst>
          </p:cNvPr>
          <p:cNvSpPr txBox="1"/>
          <p:nvPr/>
        </p:nvSpPr>
        <p:spPr>
          <a:xfrm>
            <a:off x="9723551" y="5605292"/>
            <a:ext cx="2348836" cy="338554"/>
          </a:xfrm>
          <a:prstGeom prst="rect">
            <a:avLst/>
          </a:prstGeom>
          <a:noFill/>
        </p:spPr>
        <p:txBody>
          <a:bodyPr wrap="square" rtlCol="0">
            <a:spAutoFit/>
          </a:bodyPr>
          <a:lstStyle/>
          <a:p>
            <a:r>
              <a:rPr lang="en-US" sz="1600" i="1" dirty="0"/>
              <a:t>*For a 2100 kcal/day diet</a:t>
            </a:r>
          </a:p>
        </p:txBody>
      </p:sp>
    </p:spTree>
    <p:extLst>
      <p:ext uri="{BB962C8B-B14F-4D97-AF65-F5344CB8AC3E}">
        <p14:creationId xmlns:p14="http://schemas.microsoft.com/office/powerpoint/2010/main" val="8669403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C3C02A-1103-41A4-A72F-F26FC0464756}"/>
              </a:ext>
            </a:extLst>
          </p:cNvPr>
          <p:cNvSpPr>
            <a:spLocks noGrp="1"/>
          </p:cNvSpPr>
          <p:nvPr>
            <p:ph type="sldNum" sz="quarter" idx="12"/>
          </p:nvPr>
        </p:nvSpPr>
        <p:spPr/>
        <p:txBody>
          <a:bodyPr/>
          <a:lstStyle/>
          <a:p>
            <a:fld id="{E8A74B61-50D3-3946-8366-1E447A2A8431}" type="slidenum">
              <a:rPr lang="en-US" smtClean="0"/>
              <a:pPr/>
              <a:t>9</a:t>
            </a:fld>
            <a:endParaRPr lang="en-US"/>
          </a:p>
        </p:txBody>
      </p:sp>
      <p:pic>
        <p:nvPicPr>
          <p:cNvPr id="8" name="Content Placeholder 7">
            <a:extLst>
              <a:ext uri="{FF2B5EF4-FFF2-40B4-BE49-F238E27FC236}">
                <a16:creationId xmlns:a16="http://schemas.microsoft.com/office/drawing/2014/main" id="{7296A714-F23B-4441-BC73-5B0206E94EED}"/>
              </a:ext>
            </a:extLst>
          </p:cNvPr>
          <p:cNvPicPr>
            <a:picLocks noGrp="1" noChangeAspect="1"/>
          </p:cNvPicPr>
          <p:nvPr>
            <p:ph idx="4294967295"/>
          </p:nvPr>
        </p:nvPicPr>
        <p:blipFill>
          <a:blip r:embed="rId2"/>
          <a:stretch>
            <a:fillRect/>
          </a:stretch>
        </p:blipFill>
        <p:spPr>
          <a:xfrm>
            <a:off x="1150937" y="877887"/>
            <a:ext cx="10202863" cy="5102225"/>
          </a:xfrm>
        </p:spPr>
      </p:pic>
      <p:sp>
        <p:nvSpPr>
          <p:cNvPr id="4" name="Text Placeholder 3">
            <a:extLst>
              <a:ext uri="{FF2B5EF4-FFF2-40B4-BE49-F238E27FC236}">
                <a16:creationId xmlns:a16="http://schemas.microsoft.com/office/drawing/2014/main" id="{8460489B-62FA-489E-8BB1-320A71391A3C}"/>
              </a:ext>
            </a:extLst>
          </p:cNvPr>
          <p:cNvSpPr>
            <a:spLocks noGrp="1"/>
          </p:cNvSpPr>
          <p:nvPr>
            <p:ph type="body" sz="quarter" idx="4294967295"/>
          </p:nvPr>
        </p:nvSpPr>
        <p:spPr>
          <a:xfrm>
            <a:off x="1246094" y="360363"/>
            <a:ext cx="7574056" cy="757237"/>
          </a:xfrm>
        </p:spPr>
        <p:txBody>
          <a:bodyPr>
            <a:normAutofit/>
          </a:bodyPr>
          <a:lstStyle/>
          <a:p>
            <a:pPr marL="0" indent="0">
              <a:buNone/>
            </a:pPr>
            <a:r>
              <a:rPr lang="en-US" sz="4400" b="1" dirty="0">
                <a:solidFill>
                  <a:srgbClr val="002060"/>
                </a:solidFill>
                <a:latin typeface="Arial" panose="020B0604020202020204" pitchFamily="34" charset="0"/>
                <a:cs typeface="Arial" panose="020B0604020202020204" pitchFamily="34" charset="0"/>
              </a:rPr>
              <a:t>Design Schematic</a:t>
            </a:r>
          </a:p>
        </p:txBody>
      </p:sp>
      <p:pic>
        <p:nvPicPr>
          <p:cNvPr id="6" name="Picture 5">
            <a:extLst>
              <a:ext uri="{FF2B5EF4-FFF2-40B4-BE49-F238E27FC236}">
                <a16:creationId xmlns:a16="http://schemas.microsoft.com/office/drawing/2014/main" id="{DCED4633-A8FE-4D09-A674-2E5AD600EC6F}"/>
              </a:ext>
            </a:extLst>
          </p:cNvPr>
          <p:cNvPicPr>
            <a:picLocks noChangeAspect="1"/>
          </p:cNvPicPr>
          <p:nvPr/>
        </p:nvPicPr>
        <p:blipFill>
          <a:blip r:embed="rId3"/>
          <a:stretch>
            <a:fillRect/>
          </a:stretch>
        </p:blipFill>
        <p:spPr>
          <a:xfrm>
            <a:off x="8416043" y="13729"/>
            <a:ext cx="1562702" cy="1130766"/>
          </a:xfrm>
          <a:prstGeom prst="rect">
            <a:avLst/>
          </a:prstGeom>
        </p:spPr>
      </p:pic>
    </p:spTree>
    <p:extLst>
      <p:ext uri="{BB962C8B-B14F-4D97-AF65-F5344CB8AC3E}">
        <p14:creationId xmlns:p14="http://schemas.microsoft.com/office/powerpoint/2010/main" val="9843918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4695</TotalTime>
  <Words>2599</Words>
  <Application>Microsoft Office PowerPoint</Application>
  <PresentationFormat>Widescreen</PresentationFormat>
  <Paragraphs>440</Paragraphs>
  <Slides>26</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MS PGothic</vt:lpstr>
      <vt:lpstr>MS PGothic</vt:lpstr>
      <vt:lpstr>Aptos</vt:lpstr>
      <vt:lpstr>Aptos Display</vt:lpstr>
      <vt:lpstr>Arial</vt:lpstr>
      <vt:lpstr>Calibri</vt:lpstr>
      <vt:lpstr>Times New Roman</vt:lpstr>
      <vt:lpstr>Wingdings</vt:lpstr>
      <vt:lpstr>Custom Design</vt:lpstr>
      <vt:lpstr>1_Custom Design</vt:lpstr>
      <vt:lpstr>PowerPoint Presentation</vt:lpstr>
      <vt:lpstr>Disclosures</vt:lpstr>
      <vt:lpstr>Context</vt:lpstr>
      <vt:lpstr>GoFresh Trial</vt:lpstr>
      <vt:lpstr>GoFreshRx  Randomized Clinical Trial</vt:lpstr>
      <vt:lpstr>Objective</vt:lpstr>
      <vt:lpstr>PowerPoint Presentation</vt:lpstr>
      <vt:lpstr>PowerPoint Presentation</vt:lpstr>
      <vt:lpstr>PowerPoint Presentation</vt:lpstr>
      <vt:lpstr>Outcomes</vt:lpstr>
      <vt:lpstr>CONSORT</vt:lpstr>
      <vt:lpstr>Demographic Information of Randomized Participants</vt:lpstr>
      <vt:lpstr>PowerPoint Presentation</vt:lpstr>
      <vt:lpstr>Secondary Outcome:  Difference in 3-month vs Baseline</vt:lpstr>
      <vt:lpstr>Secondary Contrast:  Difference in 6-month vs Baseline</vt:lpstr>
      <vt:lpstr>Adherence: 24-hr Urine</vt:lpstr>
      <vt:lpstr>Adherence: 24-hr Recall</vt:lpstr>
      <vt:lpstr>Secondary Outcomes</vt:lpstr>
      <vt:lpstr>PowerPoint Presentation</vt:lpstr>
      <vt:lpstr>Public Health Context</vt:lpstr>
      <vt:lpstr>PowerPoint Presentation</vt:lpstr>
      <vt:lpstr>PowerPoint Presentation</vt:lpstr>
      <vt:lpstr>Future directions</vt:lpstr>
      <vt:lpstr>Read More!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Wong</dc:creator>
  <cp:lastModifiedBy>Sampson, Rachel M (BIDMC - HOSP2 Surg Ed)</cp:lastModifiedBy>
  <cp:revision>53</cp:revision>
  <dcterms:created xsi:type="dcterms:W3CDTF">2024-06-12T15:54:01Z</dcterms:created>
  <dcterms:modified xsi:type="dcterms:W3CDTF">2026-03-28T10:34:39Z</dcterms:modified>
</cp:coreProperties>
</file>