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21"/>
  </p:notesMasterIdLst>
  <p:sldIdLst>
    <p:sldId id="257" r:id="rId3"/>
    <p:sldId id="282" r:id="rId4"/>
    <p:sldId id="270" r:id="rId5"/>
    <p:sldId id="271" r:id="rId6"/>
    <p:sldId id="286" r:id="rId7"/>
    <p:sldId id="272" r:id="rId8"/>
    <p:sldId id="273" r:id="rId9"/>
    <p:sldId id="274" r:id="rId10"/>
    <p:sldId id="285" r:id="rId11"/>
    <p:sldId id="275" r:id="rId12"/>
    <p:sldId id="276" r:id="rId13"/>
    <p:sldId id="277" r:id="rId14"/>
    <p:sldId id="278" r:id="rId15"/>
    <p:sldId id="279" r:id="rId16"/>
    <p:sldId id="280" r:id="rId17"/>
    <p:sldId id="281" r:id="rId18"/>
    <p:sldId id="256" r:id="rId19"/>
    <p:sldId id="28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7B1F"/>
    <a:srgbClr val="FF0000"/>
    <a:srgbClr val="06B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130"/>
    <p:restoredTop sz="94698"/>
  </p:normalViewPr>
  <p:slideViewPr>
    <p:cSldViewPr snapToGrid="0">
      <p:cViewPr varScale="1">
        <p:scale>
          <a:sx n="96" d="100"/>
          <a:sy n="96" d="100"/>
        </p:scale>
        <p:origin x="176" y="7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BE6B6F-F192-4C4B-9D3E-A70D99034EE0}" type="datetimeFigureOut">
              <a:rPr lang="en-SI" smtClean="0"/>
              <a:t>29. 3. 26</a:t>
            </a:fld>
            <a:endParaRPr lang="en-S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F26CE9-604E-5844-9716-004822514FE8}" type="slidenum">
              <a:rPr lang="en-SI" smtClean="0"/>
              <a:t>‹#›</a:t>
            </a:fld>
            <a:endParaRPr lang="en-SI"/>
          </a:p>
        </p:txBody>
      </p:sp>
    </p:spTree>
    <p:extLst>
      <p:ext uri="{BB962C8B-B14F-4D97-AF65-F5344CB8AC3E}">
        <p14:creationId xmlns:p14="http://schemas.microsoft.com/office/powerpoint/2010/main" val="2719883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I" dirty="0"/>
              <a:t>T</a:t>
            </a:r>
            <a:r>
              <a:rPr lang="en-GB" dirty="0" err="1"/>
              <a:t>i</a:t>
            </a:r>
            <a:r>
              <a:rPr lang="en-SI" dirty="0"/>
              <a:t>mely PCI is nowadays the preffered reperfusion strategy in STEMI. </a:t>
            </a:r>
          </a:p>
          <a:p>
            <a:r>
              <a:rPr lang="en-SI" dirty="0"/>
              <a:t>Patients who have a patent IRA at their initial CAG, have a smaller infarct size and improved prognosis.  </a:t>
            </a:r>
          </a:p>
          <a:p>
            <a:r>
              <a:rPr lang="en-SI" dirty="0"/>
              <a:t>Several agents have been tested to faciliate IRA reperfusion with mixed success, and they were often associated with increased bleeding. </a:t>
            </a:r>
          </a:p>
        </p:txBody>
      </p:sp>
      <p:sp>
        <p:nvSpPr>
          <p:cNvPr id="4" name="Slide Number Placeholder 3"/>
          <p:cNvSpPr>
            <a:spLocks noGrp="1"/>
          </p:cNvSpPr>
          <p:nvPr>
            <p:ph type="sldNum" sz="quarter" idx="5"/>
          </p:nvPr>
        </p:nvSpPr>
        <p:spPr/>
        <p:txBody>
          <a:bodyPr/>
          <a:lstStyle/>
          <a:p>
            <a:fld id="{FBEB7250-91A5-A246-B0E4-2291B75C5C50}" type="slidenum">
              <a:rPr lang="en-SI" smtClean="0"/>
              <a:t>3</a:t>
            </a:fld>
            <a:endParaRPr lang="en-SI"/>
          </a:p>
        </p:txBody>
      </p:sp>
    </p:spTree>
    <p:extLst>
      <p:ext uri="{BB962C8B-B14F-4D97-AF65-F5344CB8AC3E}">
        <p14:creationId xmlns:p14="http://schemas.microsoft.com/office/powerpoint/2010/main" val="2894352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I" dirty="0"/>
              <a:t>43% of patients that received heparin pretreatment had patent infarct related artery with TIMI 2 to 3 flow whereas only 27% of patients with no pretreatment had TIMI 2/3 flow at initial coronary angiography, so an absolute difference of 16% in IRA patency. </a:t>
            </a:r>
          </a:p>
          <a:p>
            <a:r>
              <a:rPr lang="en-SI" dirty="0"/>
              <a:t>However, there was no significant difference in BARC 3-5 bleeding between the groups at any time during their hospital stay. The rate of bleeding in heparin pretreatment group was 2.4% versus 2% in the no pretreatment arm. </a:t>
            </a:r>
          </a:p>
        </p:txBody>
      </p:sp>
      <p:sp>
        <p:nvSpPr>
          <p:cNvPr id="4" name="Slide Number Placeholder 3"/>
          <p:cNvSpPr>
            <a:spLocks noGrp="1"/>
          </p:cNvSpPr>
          <p:nvPr>
            <p:ph type="sldNum" sz="quarter" idx="5"/>
          </p:nvPr>
        </p:nvSpPr>
        <p:spPr/>
        <p:txBody>
          <a:bodyPr/>
          <a:lstStyle/>
          <a:p>
            <a:fld id="{37F26CE9-604E-5844-9716-004822514FE8}" type="slidenum">
              <a:rPr lang="en-SI" smtClean="0"/>
              <a:t>13</a:t>
            </a:fld>
            <a:endParaRPr lang="en-SI"/>
          </a:p>
        </p:txBody>
      </p:sp>
    </p:spTree>
    <p:extLst>
      <p:ext uri="{BB962C8B-B14F-4D97-AF65-F5344CB8AC3E}">
        <p14:creationId xmlns:p14="http://schemas.microsoft.com/office/powerpoint/2010/main" val="3315939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I" dirty="0"/>
              <a:t>Among secondary endpoints, the patients in the pretreatment arm had better ST resolution, and had significantly lower troponin level after 24h. There were no differences in other secondary endpoints. </a:t>
            </a:r>
          </a:p>
        </p:txBody>
      </p:sp>
      <p:sp>
        <p:nvSpPr>
          <p:cNvPr id="4" name="Slide Number Placeholder 3"/>
          <p:cNvSpPr>
            <a:spLocks noGrp="1"/>
          </p:cNvSpPr>
          <p:nvPr>
            <p:ph type="sldNum" sz="quarter" idx="5"/>
          </p:nvPr>
        </p:nvSpPr>
        <p:spPr/>
        <p:txBody>
          <a:bodyPr/>
          <a:lstStyle/>
          <a:p>
            <a:fld id="{37F26CE9-604E-5844-9716-004822514FE8}" type="slidenum">
              <a:rPr lang="en-SI" smtClean="0"/>
              <a:t>14</a:t>
            </a:fld>
            <a:endParaRPr lang="en-SI"/>
          </a:p>
        </p:txBody>
      </p:sp>
    </p:spTree>
    <p:extLst>
      <p:ext uri="{BB962C8B-B14F-4D97-AF65-F5344CB8AC3E}">
        <p14:creationId xmlns:p14="http://schemas.microsoft.com/office/powerpoint/2010/main" val="3842362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I" dirty="0"/>
              <a:t>All prespecified subgroups favoured heparin pretreatment. There appeared to be a signal in certain subgroups where heparin may appear to be more beneficial – these subgroups were men, patients with LAD as culprit artery, early presenters with less than 2 hours of symptoms before a bolus of heparin, and patients with a longer time from heparin bolus to coronary angiography. </a:t>
            </a:r>
          </a:p>
        </p:txBody>
      </p:sp>
      <p:sp>
        <p:nvSpPr>
          <p:cNvPr id="4" name="Slide Number Placeholder 3"/>
          <p:cNvSpPr>
            <a:spLocks noGrp="1"/>
          </p:cNvSpPr>
          <p:nvPr>
            <p:ph type="sldNum" sz="quarter" idx="5"/>
          </p:nvPr>
        </p:nvSpPr>
        <p:spPr/>
        <p:txBody>
          <a:bodyPr/>
          <a:lstStyle/>
          <a:p>
            <a:fld id="{37F26CE9-604E-5844-9716-004822514FE8}" type="slidenum">
              <a:rPr lang="en-SI" smtClean="0"/>
              <a:t>15</a:t>
            </a:fld>
            <a:endParaRPr lang="en-SI"/>
          </a:p>
        </p:txBody>
      </p:sp>
    </p:spTree>
    <p:extLst>
      <p:ext uri="{BB962C8B-B14F-4D97-AF65-F5344CB8AC3E}">
        <p14:creationId xmlns:p14="http://schemas.microsoft.com/office/powerpoint/2010/main" val="2773409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I" dirty="0"/>
              <a:t>This study is simultaneously published in Circulation and you can access it with the QR code. </a:t>
            </a:r>
          </a:p>
        </p:txBody>
      </p:sp>
      <p:sp>
        <p:nvSpPr>
          <p:cNvPr id="4" name="Slide Number Placeholder 3"/>
          <p:cNvSpPr>
            <a:spLocks noGrp="1"/>
          </p:cNvSpPr>
          <p:nvPr>
            <p:ph type="sldNum" sz="quarter" idx="5"/>
          </p:nvPr>
        </p:nvSpPr>
        <p:spPr/>
        <p:txBody>
          <a:bodyPr/>
          <a:lstStyle/>
          <a:p>
            <a:fld id="{37F26CE9-604E-5844-9716-004822514FE8}" type="slidenum">
              <a:rPr lang="en-SI" smtClean="0"/>
              <a:t>17</a:t>
            </a:fld>
            <a:endParaRPr lang="en-SI"/>
          </a:p>
        </p:txBody>
      </p:sp>
    </p:spTree>
    <p:extLst>
      <p:ext uri="{BB962C8B-B14F-4D97-AF65-F5344CB8AC3E}">
        <p14:creationId xmlns:p14="http://schemas.microsoft.com/office/powerpoint/2010/main" val="2413843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I" dirty="0"/>
              <a:t>There is a lack of consensus about giving heparin at the first medical contact. Therefore, the objective of our study was to investigate whether a bolus of heparin at prehospital FMC could increase IRA patency without the excess bleeding</a:t>
            </a:r>
          </a:p>
        </p:txBody>
      </p:sp>
      <p:sp>
        <p:nvSpPr>
          <p:cNvPr id="4" name="Slide Number Placeholder 3"/>
          <p:cNvSpPr>
            <a:spLocks noGrp="1"/>
          </p:cNvSpPr>
          <p:nvPr>
            <p:ph type="sldNum" sz="quarter" idx="5"/>
          </p:nvPr>
        </p:nvSpPr>
        <p:spPr/>
        <p:txBody>
          <a:bodyPr/>
          <a:lstStyle/>
          <a:p>
            <a:fld id="{FBEB7250-91A5-A246-B0E4-2291B75C5C50}" type="slidenum">
              <a:rPr lang="en-SI" smtClean="0"/>
              <a:t>4</a:t>
            </a:fld>
            <a:endParaRPr lang="en-SI"/>
          </a:p>
        </p:txBody>
      </p:sp>
    </p:spTree>
    <p:extLst>
      <p:ext uri="{BB962C8B-B14F-4D97-AF65-F5344CB8AC3E}">
        <p14:creationId xmlns:p14="http://schemas.microsoft.com/office/powerpoint/2010/main" val="273880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I" dirty="0"/>
              <a:t>Although this was a single center study, our university hospital covers up to 70% of population of our country for primary PCI. </a:t>
            </a:r>
          </a:p>
          <a:p>
            <a:r>
              <a:rPr lang="en-SI" dirty="0"/>
              <a:t>In addition, in our emergency medical system, the first prehospital medical contact includes a physician. They contact us when there is a patient with a suspected STEMI, and the patients then come directly to the cathlab, bypassing secondary hospitals and emergency departments.   </a:t>
            </a:r>
          </a:p>
        </p:txBody>
      </p:sp>
      <p:sp>
        <p:nvSpPr>
          <p:cNvPr id="4" name="Slide Number Placeholder 3"/>
          <p:cNvSpPr>
            <a:spLocks noGrp="1"/>
          </p:cNvSpPr>
          <p:nvPr>
            <p:ph type="sldNum" sz="quarter" idx="5"/>
          </p:nvPr>
        </p:nvSpPr>
        <p:spPr/>
        <p:txBody>
          <a:bodyPr/>
          <a:lstStyle/>
          <a:p>
            <a:fld id="{37F26CE9-604E-5844-9716-004822514FE8}" type="slidenum">
              <a:rPr lang="en-SI" smtClean="0"/>
              <a:t>5</a:t>
            </a:fld>
            <a:endParaRPr lang="en-SI"/>
          </a:p>
        </p:txBody>
      </p:sp>
    </p:spTree>
    <p:extLst>
      <p:ext uri="{BB962C8B-B14F-4D97-AF65-F5344CB8AC3E}">
        <p14:creationId xmlns:p14="http://schemas.microsoft.com/office/powerpoint/2010/main" val="834235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I" dirty="0"/>
              <a:t>We enrolled adult STEMI patients with symptoms of less than 6 hours. The patients were randomised in the field, at the first medical contact, to either receive 70/100 IU/kg of intravenous heparin bolus or to no heparin pretreatment. Our primary efficiacy endpoint was TIMI 2-3 flow at initial coronary angiography. The primary safety endpoint was BARC 3-5 bleeding during index hospitalization. </a:t>
            </a:r>
          </a:p>
        </p:txBody>
      </p:sp>
      <p:sp>
        <p:nvSpPr>
          <p:cNvPr id="4" name="Slide Number Placeholder 3"/>
          <p:cNvSpPr>
            <a:spLocks noGrp="1"/>
          </p:cNvSpPr>
          <p:nvPr>
            <p:ph type="sldNum" sz="quarter" idx="5"/>
          </p:nvPr>
        </p:nvSpPr>
        <p:spPr/>
        <p:txBody>
          <a:bodyPr/>
          <a:lstStyle/>
          <a:p>
            <a:fld id="{FBEB7250-91A5-A246-B0E4-2291B75C5C50}" type="slidenum">
              <a:rPr lang="en-SI" smtClean="0"/>
              <a:t>6</a:t>
            </a:fld>
            <a:endParaRPr lang="en-SI"/>
          </a:p>
        </p:txBody>
      </p:sp>
    </p:spTree>
    <p:extLst>
      <p:ext uri="{BB962C8B-B14F-4D97-AF65-F5344CB8AC3E}">
        <p14:creationId xmlns:p14="http://schemas.microsoft.com/office/powerpoint/2010/main" val="3784056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I" dirty="0"/>
              <a:t>From March 2022 to February 2025 we randomized 600 patients. 298 patients were eventually analysed in the heparin arm, and 295 in the no heparin pretreatment arm. </a:t>
            </a:r>
          </a:p>
        </p:txBody>
      </p:sp>
      <p:sp>
        <p:nvSpPr>
          <p:cNvPr id="4" name="Slide Number Placeholder 3"/>
          <p:cNvSpPr>
            <a:spLocks noGrp="1"/>
          </p:cNvSpPr>
          <p:nvPr>
            <p:ph type="sldNum" sz="quarter" idx="5"/>
          </p:nvPr>
        </p:nvSpPr>
        <p:spPr/>
        <p:txBody>
          <a:bodyPr/>
          <a:lstStyle/>
          <a:p>
            <a:fld id="{37F26CE9-604E-5844-9716-004822514FE8}" type="slidenum">
              <a:rPr lang="en-SI" smtClean="0"/>
              <a:t>8</a:t>
            </a:fld>
            <a:endParaRPr lang="en-SI"/>
          </a:p>
        </p:txBody>
      </p:sp>
    </p:spTree>
    <p:extLst>
      <p:ext uri="{BB962C8B-B14F-4D97-AF65-F5344CB8AC3E}">
        <p14:creationId xmlns:p14="http://schemas.microsoft.com/office/powerpoint/2010/main" val="2866794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I" dirty="0"/>
              <a:t>These are baseline characteristics of our patients. The patients were well balanced between the groups. </a:t>
            </a:r>
          </a:p>
        </p:txBody>
      </p:sp>
      <p:sp>
        <p:nvSpPr>
          <p:cNvPr id="4" name="Slide Number Placeholder 3"/>
          <p:cNvSpPr>
            <a:spLocks noGrp="1"/>
          </p:cNvSpPr>
          <p:nvPr>
            <p:ph type="sldNum" sz="quarter" idx="5"/>
          </p:nvPr>
        </p:nvSpPr>
        <p:spPr/>
        <p:txBody>
          <a:bodyPr/>
          <a:lstStyle/>
          <a:p>
            <a:fld id="{37F26CE9-604E-5844-9716-004822514FE8}" type="slidenum">
              <a:rPr lang="en-SI" smtClean="0"/>
              <a:t>9</a:t>
            </a:fld>
            <a:endParaRPr lang="en-SI"/>
          </a:p>
        </p:txBody>
      </p:sp>
    </p:spTree>
    <p:extLst>
      <p:ext uri="{BB962C8B-B14F-4D97-AF65-F5344CB8AC3E}">
        <p14:creationId xmlns:p14="http://schemas.microsoft.com/office/powerpoint/2010/main" val="3263631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I" dirty="0"/>
              <a:t>The time from onset of symptoms to first medical contact was about 70 mins as was the time from first medical contact to cathlab arrival. The total ischemic time was a little below 2.5 hours. Almost all patients received Aspirin at first medical contact. There was a very small crossover between the groups regarding heparin pretreatment. </a:t>
            </a:r>
          </a:p>
        </p:txBody>
      </p:sp>
      <p:sp>
        <p:nvSpPr>
          <p:cNvPr id="4" name="Slide Number Placeholder 3"/>
          <p:cNvSpPr>
            <a:spLocks noGrp="1"/>
          </p:cNvSpPr>
          <p:nvPr>
            <p:ph type="sldNum" sz="quarter" idx="5"/>
          </p:nvPr>
        </p:nvSpPr>
        <p:spPr/>
        <p:txBody>
          <a:bodyPr/>
          <a:lstStyle/>
          <a:p>
            <a:fld id="{37F26CE9-604E-5844-9716-004822514FE8}" type="slidenum">
              <a:rPr lang="en-SI" smtClean="0"/>
              <a:t>10</a:t>
            </a:fld>
            <a:endParaRPr lang="en-SI"/>
          </a:p>
        </p:txBody>
      </p:sp>
    </p:spTree>
    <p:extLst>
      <p:ext uri="{BB962C8B-B14F-4D97-AF65-F5344CB8AC3E}">
        <p14:creationId xmlns:p14="http://schemas.microsoft.com/office/powerpoint/2010/main" val="529721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I" dirty="0"/>
              <a:t>Almost all patients underwent coronary angiography. The majority of patients had radial access. There was an obvious infarct related artery in 96% of patients, and the location of culprit artery was balanced between the groups. Multivessel disease was present in 36% of cases. 96% of patients underwent PCI with stenting. </a:t>
            </a:r>
          </a:p>
        </p:txBody>
      </p:sp>
      <p:sp>
        <p:nvSpPr>
          <p:cNvPr id="4" name="Slide Number Placeholder 3"/>
          <p:cNvSpPr>
            <a:spLocks noGrp="1"/>
          </p:cNvSpPr>
          <p:nvPr>
            <p:ph type="sldNum" sz="quarter" idx="5"/>
          </p:nvPr>
        </p:nvSpPr>
        <p:spPr/>
        <p:txBody>
          <a:bodyPr/>
          <a:lstStyle/>
          <a:p>
            <a:fld id="{37F26CE9-604E-5844-9716-004822514FE8}" type="slidenum">
              <a:rPr lang="en-SI" smtClean="0"/>
              <a:t>11</a:t>
            </a:fld>
            <a:endParaRPr lang="en-SI"/>
          </a:p>
        </p:txBody>
      </p:sp>
    </p:spTree>
    <p:extLst>
      <p:ext uri="{BB962C8B-B14F-4D97-AF65-F5344CB8AC3E}">
        <p14:creationId xmlns:p14="http://schemas.microsoft.com/office/powerpoint/2010/main" val="2646006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I" dirty="0"/>
              <a:t>Almost all patients received periprocedural heparin. The patients that got heparin in the field, got additional heparin according to activated clotting time. This is why the total heparin given was much higher in the heparin pretreatment group. The additional periprocedural medications were balanced between the groups. All patients received P2Y12 inhibitor loading after PCI. There were no differences in haemostasis at puncture sites. </a:t>
            </a:r>
          </a:p>
        </p:txBody>
      </p:sp>
      <p:sp>
        <p:nvSpPr>
          <p:cNvPr id="4" name="Slide Number Placeholder 3"/>
          <p:cNvSpPr>
            <a:spLocks noGrp="1"/>
          </p:cNvSpPr>
          <p:nvPr>
            <p:ph type="sldNum" sz="quarter" idx="5"/>
          </p:nvPr>
        </p:nvSpPr>
        <p:spPr/>
        <p:txBody>
          <a:bodyPr/>
          <a:lstStyle/>
          <a:p>
            <a:fld id="{37F26CE9-604E-5844-9716-004822514FE8}" type="slidenum">
              <a:rPr lang="en-SI" smtClean="0"/>
              <a:t>12</a:t>
            </a:fld>
            <a:endParaRPr lang="en-SI"/>
          </a:p>
        </p:txBody>
      </p:sp>
    </p:spTree>
    <p:extLst>
      <p:ext uri="{BB962C8B-B14F-4D97-AF65-F5344CB8AC3E}">
        <p14:creationId xmlns:p14="http://schemas.microsoft.com/office/powerpoint/2010/main" val="302014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9DC95-E66E-C31D-091A-D7221C6644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3232B7-16BA-B54F-F670-0D9B11B3CC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E95B3D-8F62-78D5-DAAE-CB833DB934BF}"/>
              </a:ext>
            </a:extLst>
          </p:cNvPr>
          <p:cNvSpPr>
            <a:spLocks noGrp="1"/>
          </p:cNvSpPr>
          <p:nvPr>
            <p:ph type="dt" sz="half" idx="10"/>
          </p:nvPr>
        </p:nvSpPr>
        <p:spPr/>
        <p:txBody>
          <a:bodyPr/>
          <a:lstStyle/>
          <a:p>
            <a:fld id="{713ABDB3-D1D0-9744-A8C1-7E7102646AEC}" type="datetimeFigureOut">
              <a:rPr lang="en-US" smtClean="0"/>
              <a:t>3/29/26</a:t>
            </a:fld>
            <a:endParaRPr lang="en-US"/>
          </a:p>
        </p:txBody>
      </p:sp>
      <p:sp>
        <p:nvSpPr>
          <p:cNvPr id="5" name="Footer Placeholder 4">
            <a:extLst>
              <a:ext uri="{FF2B5EF4-FFF2-40B4-BE49-F238E27FC236}">
                <a16:creationId xmlns:a16="http://schemas.microsoft.com/office/drawing/2014/main" id="{8FCEF4B8-4A8A-19C2-A694-E5B71DDC51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8EC111-903D-37A2-F08C-A5B30C6981B9}"/>
              </a:ext>
            </a:extLst>
          </p:cNvPr>
          <p:cNvSpPr>
            <a:spLocks noGrp="1"/>
          </p:cNvSpPr>
          <p:nvPr>
            <p:ph type="sldNum" sz="quarter" idx="12"/>
          </p:nvPr>
        </p:nvSpPr>
        <p:spPr/>
        <p:txBody>
          <a:bodyPr/>
          <a:lstStyle/>
          <a:p>
            <a:fld id="{18E20A64-E73C-CE4A-B4CA-505F6B4EC5E2}" type="slidenum">
              <a:rPr lang="en-US" smtClean="0"/>
              <a:t>‹#›</a:t>
            </a:fld>
            <a:endParaRPr lang="en-US"/>
          </a:p>
        </p:txBody>
      </p:sp>
    </p:spTree>
    <p:extLst>
      <p:ext uri="{BB962C8B-B14F-4D97-AF65-F5344CB8AC3E}">
        <p14:creationId xmlns:p14="http://schemas.microsoft.com/office/powerpoint/2010/main" val="4071493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53443-2542-D0E0-4898-F1D6521E78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4BD49-8847-8246-FD51-C57EB6C87C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BBF987-CAC4-C36C-5A4A-2EAD1F019224}"/>
              </a:ext>
            </a:extLst>
          </p:cNvPr>
          <p:cNvSpPr>
            <a:spLocks noGrp="1"/>
          </p:cNvSpPr>
          <p:nvPr>
            <p:ph type="dt" sz="half" idx="10"/>
          </p:nvPr>
        </p:nvSpPr>
        <p:spPr/>
        <p:txBody>
          <a:bodyPr/>
          <a:lstStyle/>
          <a:p>
            <a:fld id="{713ABDB3-D1D0-9744-A8C1-7E7102646AEC}" type="datetimeFigureOut">
              <a:rPr lang="en-US" smtClean="0"/>
              <a:t>3/29/26</a:t>
            </a:fld>
            <a:endParaRPr lang="en-US"/>
          </a:p>
        </p:txBody>
      </p:sp>
      <p:sp>
        <p:nvSpPr>
          <p:cNvPr id="5" name="Footer Placeholder 4">
            <a:extLst>
              <a:ext uri="{FF2B5EF4-FFF2-40B4-BE49-F238E27FC236}">
                <a16:creationId xmlns:a16="http://schemas.microsoft.com/office/drawing/2014/main" id="{4B7ACF4B-569D-8EFF-2C95-7704CBC554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8BE1C4-CAB6-4FBA-A97B-6C322287F600}"/>
              </a:ext>
            </a:extLst>
          </p:cNvPr>
          <p:cNvSpPr>
            <a:spLocks noGrp="1"/>
          </p:cNvSpPr>
          <p:nvPr>
            <p:ph type="sldNum" sz="quarter" idx="12"/>
          </p:nvPr>
        </p:nvSpPr>
        <p:spPr/>
        <p:txBody>
          <a:bodyPr/>
          <a:lstStyle/>
          <a:p>
            <a:fld id="{18E20A64-E73C-CE4A-B4CA-505F6B4EC5E2}" type="slidenum">
              <a:rPr lang="en-US" smtClean="0"/>
              <a:t>‹#›</a:t>
            </a:fld>
            <a:endParaRPr lang="en-US"/>
          </a:p>
        </p:txBody>
      </p:sp>
    </p:spTree>
    <p:extLst>
      <p:ext uri="{BB962C8B-B14F-4D97-AF65-F5344CB8AC3E}">
        <p14:creationId xmlns:p14="http://schemas.microsoft.com/office/powerpoint/2010/main" val="705274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F801B0-FFCC-C365-0F8F-38B24ED46C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963646-CEEB-8D48-B2D0-B51632738D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0854A1-6669-5CF3-A9EF-BDC9B14E4286}"/>
              </a:ext>
            </a:extLst>
          </p:cNvPr>
          <p:cNvSpPr>
            <a:spLocks noGrp="1"/>
          </p:cNvSpPr>
          <p:nvPr>
            <p:ph type="dt" sz="half" idx="10"/>
          </p:nvPr>
        </p:nvSpPr>
        <p:spPr/>
        <p:txBody>
          <a:bodyPr/>
          <a:lstStyle/>
          <a:p>
            <a:fld id="{713ABDB3-D1D0-9744-A8C1-7E7102646AEC}" type="datetimeFigureOut">
              <a:rPr lang="en-US" smtClean="0"/>
              <a:t>3/29/26</a:t>
            </a:fld>
            <a:endParaRPr lang="en-US"/>
          </a:p>
        </p:txBody>
      </p:sp>
      <p:sp>
        <p:nvSpPr>
          <p:cNvPr id="5" name="Footer Placeholder 4">
            <a:extLst>
              <a:ext uri="{FF2B5EF4-FFF2-40B4-BE49-F238E27FC236}">
                <a16:creationId xmlns:a16="http://schemas.microsoft.com/office/drawing/2014/main" id="{D50585FE-3CD2-71F2-5289-9DAB1C9C61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082A5F-B9F8-BBBC-064E-6775474247A0}"/>
              </a:ext>
            </a:extLst>
          </p:cNvPr>
          <p:cNvSpPr>
            <a:spLocks noGrp="1"/>
          </p:cNvSpPr>
          <p:nvPr>
            <p:ph type="sldNum" sz="quarter" idx="12"/>
          </p:nvPr>
        </p:nvSpPr>
        <p:spPr/>
        <p:txBody>
          <a:bodyPr/>
          <a:lstStyle/>
          <a:p>
            <a:fld id="{18E20A64-E73C-CE4A-B4CA-505F6B4EC5E2}" type="slidenum">
              <a:rPr lang="en-US" smtClean="0"/>
              <a:t>‹#›</a:t>
            </a:fld>
            <a:endParaRPr lang="en-US"/>
          </a:p>
        </p:txBody>
      </p:sp>
    </p:spTree>
    <p:extLst>
      <p:ext uri="{BB962C8B-B14F-4D97-AF65-F5344CB8AC3E}">
        <p14:creationId xmlns:p14="http://schemas.microsoft.com/office/powerpoint/2010/main" val="2689421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2982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83360-34D6-D369-EB94-85AD7E5E85EA}"/>
              </a:ext>
            </a:extLst>
          </p:cNvPr>
          <p:cNvSpPr>
            <a:spLocks noGrp="1"/>
          </p:cNvSpPr>
          <p:nvPr>
            <p:ph type="title"/>
          </p:nvPr>
        </p:nvSpPr>
        <p:spPr/>
        <p:txBody>
          <a:bodyPr/>
          <a:lstStyle>
            <a:lvl1pPr>
              <a:defRPr b="1" i="0">
                <a:solidFill>
                  <a:srgbClr val="00206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13D6207-3639-D479-07F6-6DAC2291B5E5}"/>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FF9AD9A-FA04-5D51-78AD-4B3DB8730707}"/>
              </a:ext>
            </a:extLst>
          </p:cNvPr>
          <p:cNvSpPr>
            <a:spLocks noGrp="1"/>
          </p:cNvSpPr>
          <p:nvPr>
            <p:ph type="dt" sz="half" idx="10"/>
          </p:nvPr>
        </p:nvSpPr>
        <p:spPr/>
        <p:txBody>
          <a:bodyPr/>
          <a:lstStyle/>
          <a:p>
            <a:fld id="{713ABDB3-D1D0-9744-A8C1-7E7102646AEC}" type="datetimeFigureOut">
              <a:rPr lang="en-US" smtClean="0"/>
              <a:t>3/29/26</a:t>
            </a:fld>
            <a:endParaRPr lang="en-US"/>
          </a:p>
        </p:txBody>
      </p:sp>
      <p:sp>
        <p:nvSpPr>
          <p:cNvPr id="5" name="Footer Placeholder 4">
            <a:extLst>
              <a:ext uri="{FF2B5EF4-FFF2-40B4-BE49-F238E27FC236}">
                <a16:creationId xmlns:a16="http://schemas.microsoft.com/office/drawing/2014/main" id="{8325A881-A249-B59A-17C1-12B5605B58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FFC0C1-2A5F-1C11-D0A4-6DEFBB6B8B72}"/>
              </a:ext>
            </a:extLst>
          </p:cNvPr>
          <p:cNvSpPr>
            <a:spLocks noGrp="1"/>
          </p:cNvSpPr>
          <p:nvPr>
            <p:ph type="sldNum" sz="quarter" idx="12"/>
          </p:nvPr>
        </p:nvSpPr>
        <p:spPr/>
        <p:txBody>
          <a:bodyPr/>
          <a:lstStyle/>
          <a:p>
            <a:fld id="{18E20A64-E73C-CE4A-B4CA-505F6B4EC5E2}" type="slidenum">
              <a:rPr lang="en-US" smtClean="0"/>
              <a:t>‹#›</a:t>
            </a:fld>
            <a:endParaRPr lang="en-US"/>
          </a:p>
        </p:txBody>
      </p:sp>
    </p:spTree>
    <p:extLst>
      <p:ext uri="{BB962C8B-B14F-4D97-AF65-F5344CB8AC3E}">
        <p14:creationId xmlns:p14="http://schemas.microsoft.com/office/powerpoint/2010/main" val="1661834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DCFD8-2D2E-CC16-DBA8-C6C78FEA73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E119C7-2975-CB95-DBD9-21F5CB2D6DB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65FFDF-B17B-7BE3-0E56-37B5DA615D4B}"/>
              </a:ext>
            </a:extLst>
          </p:cNvPr>
          <p:cNvSpPr>
            <a:spLocks noGrp="1"/>
          </p:cNvSpPr>
          <p:nvPr>
            <p:ph type="dt" sz="half" idx="10"/>
          </p:nvPr>
        </p:nvSpPr>
        <p:spPr/>
        <p:txBody>
          <a:bodyPr/>
          <a:lstStyle/>
          <a:p>
            <a:fld id="{713ABDB3-D1D0-9744-A8C1-7E7102646AEC}" type="datetimeFigureOut">
              <a:rPr lang="en-US" smtClean="0"/>
              <a:t>3/29/26</a:t>
            </a:fld>
            <a:endParaRPr lang="en-US"/>
          </a:p>
        </p:txBody>
      </p:sp>
      <p:sp>
        <p:nvSpPr>
          <p:cNvPr id="5" name="Footer Placeholder 4">
            <a:extLst>
              <a:ext uri="{FF2B5EF4-FFF2-40B4-BE49-F238E27FC236}">
                <a16:creationId xmlns:a16="http://schemas.microsoft.com/office/drawing/2014/main" id="{5129D1D8-0F0B-D095-D2E0-9C6ED4B291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77F64C-8B1D-7DAB-266A-97D6446FA87C}"/>
              </a:ext>
            </a:extLst>
          </p:cNvPr>
          <p:cNvSpPr>
            <a:spLocks noGrp="1"/>
          </p:cNvSpPr>
          <p:nvPr>
            <p:ph type="sldNum" sz="quarter" idx="12"/>
          </p:nvPr>
        </p:nvSpPr>
        <p:spPr/>
        <p:txBody>
          <a:bodyPr/>
          <a:lstStyle/>
          <a:p>
            <a:fld id="{18E20A64-E73C-CE4A-B4CA-505F6B4EC5E2}" type="slidenum">
              <a:rPr lang="en-US" smtClean="0"/>
              <a:t>‹#›</a:t>
            </a:fld>
            <a:endParaRPr lang="en-US"/>
          </a:p>
        </p:txBody>
      </p:sp>
    </p:spTree>
    <p:extLst>
      <p:ext uri="{BB962C8B-B14F-4D97-AF65-F5344CB8AC3E}">
        <p14:creationId xmlns:p14="http://schemas.microsoft.com/office/powerpoint/2010/main" val="3550252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0C251-6618-0FCA-4391-78E39C6103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B1A08C-39A5-1EE3-5B3C-0EDD6F434E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2A4901-BA33-EFF7-69F3-18DAC4FE6A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352182-930F-AF99-FFBE-E76CE7149728}"/>
              </a:ext>
            </a:extLst>
          </p:cNvPr>
          <p:cNvSpPr>
            <a:spLocks noGrp="1"/>
          </p:cNvSpPr>
          <p:nvPr>
            <p:ph type="dt" sz="half" idx="10"/>
          </p:nvPr>
        </p:nvSpPr>
        <p:spPr/>
        <p:txBody>
          <a:bodyPr/>
          <a:lstStyle/>
          <a:p>
            <a:fld id="{713ABDB3-D1D0-9744-A8C1-7E7102646AEC}" type="datetimeFigureOut">
              <a:rPr lang="en-US" smtClean="0"/>
              <a:t>3/29/26</a:t>
            </a:fld>
            <a:endParaRPr lang="en-US"/>
          </a:p>
        </p:txBody>
      </p:sp>
      <p:sp>
        <p:nvSpPr>
          <p:cNvPr id="6" name="Footer Placeholder 5">
            <a:extLst>
              <a:ext uri="{FF2B5EF4-FFF2-40B4-BE49-F238E27FC236}">
                <a16:creationId xmlns:a16="http://schemas.microsoft.com/office/drawing/2014/main" id="{D3CD38A8-5468-B8DC-C2B9-949851C811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21585D-4232-772E-3BCF-35337584FC7E}"/>
              </a:ext>
            </a:extLst>
          </p:cNvPr>
          <p:cNvSpPr>
            <a:spLocks noGrp="1"/>
          </p:cNvSpPr>
          <p:nvPr>
            <p:ph type="sldNum" sz="quarter" idx="12"/>
          </p:nvPr>
        </p:nvSpPr>
        <p:spPr/>
        <p:txBody>
          <a:bodyPr/>
          <a:lstStyle/>
          <a:p>
            <a:fld id="{18E20A64-E73C-CE4A-B4CA-505F6B4EC5E2}" type="slidenum">
              <a:rPr lang="en-US" smtClean="0"/>
              <a:t>‹#›</a:t>
            </a:fld>
            <a:endParaRPr lang="en-US"/>
          </a:p>
        </p:txBody>
      </p:sp>
    </p:spTree>
    <p:extLst>
      <p:ext uri="{BB962C8B-B14F-4D97-AF65-F5344CB8AC3E}">
        <p14:creationId xmlns:p14="http://schemas.microsoft.com/office/powerpoint/2010/main" val="2573317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B26A6-EE90-FE7A-0D3B-DBE72F63899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9FD8AA-989B-960F-9D88-8157211949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6F9F63-6744-DF57-6738-0E634AECFB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064BBA-6C0F-6B73-ACE2-350BCEA8C8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B0AC2F-41E0-EAD7-0391-16C190C6A4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E0ED40-0C3B-372F-EAAE-F1848A6FDFFC}"/>
              </a:ext>
            </a:extLst>
          </p:cNvPr>
          <p:cNvSpPr>
            <a:spLocks noGrp="1"/>
          </p:cNvSpPr>
          <p:nvPr>
            <p:ph type="dt" sz="half" idx="10"/>
          </p:nvPr>
        </p:nvSpPr>
        <p:spPr/>
        <p:txBody>
          <a:bodyPr/>
          <a:lstStyle/>
          <a:p>
            <a:fld id="{713ABDB3-D1D0-9744-A8C1-7E7102646AEC}" type="datetimeFigureOut">
              <a:rPr lang="en-US" smtClean="0"/>
              <a:t>3/29/26</a:t>
            </a:fld>
            <a:endParaRPr lang="en-US"/>
          </a:p>
        </p:txBody>
      </p:sp>
      <p:sp>
        <p:nvSpPr>
          <p:cNvPr id="8" name="Footer Placeholder 7">
            <a:extLst>
              <a:ext uri="{FF2B5EF4-FFF2-40B4-BE49-F238E27FC236}">
                <a16:creationId xmlns:a16="http://schemas.microsoft.com/office/drawing/2014/main" id="{30095FB1-B91A-CF1A-4056-242B56F708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C4FBFC-39F9-1F88-A729-BE17F02626E6}"/>
              </a:ext>
            </a:extLst>
          </p:cNvPr>
          <p:cNvSpPr>
            <a:spLocks noGrp="1"/>
          </p:cNvSpPr>
          <p:nvPr>
            <p:ph type="sldNum" sz="quarter" idx="12"/>
          </p:nvPr>
        </p:nvSpPr>
        <p:spPr/>
        <p:txBody>
          <a:bodyPr/>
          <a:lstStyle/>
          <a:p>
            <a:fld id="{18E20A64-E73C-CE4A-B4CA-505F6B4EC5E2}" type="slidenum">
              <a:rPr lang="en-US" smtClean="0"/>
              <a:t>‹#›</a:t>
            </a:fld>
            <a:endParaRPr lang="en-US"/>
          </a:p>
        </p:txBody>
      </p:sp>
    </p:spTree>
    <p:extLst>
      <p:ext uri="{BB962C8B-B14F-4D97-AF65-F5344CB8AC3E}">
        <p14:creationId xmlns:p14="http://schemas.microsoft.com/office/powerpoint/2010/main" val="516124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0C962-371B-5375-4A69-5217A0B0D2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7BA45E-E4BC-743B-696E-EDFAEE68614F}"/>
              </a:ext>
            </a:extLst>
          </p:cNvPr>
          <p:cNvSpPr>
            <a:spLocks noGrp="1"/>
          </p:cNvSpPr>
          <p:nvPr>
            <p:ph type="dt" sz="half" idx="10"/>
          </p:nvPr>
        </p:nvSpPr>
        <p:spPr/>
        <p:txBody>
          <a:bodyPr/>
          <a:lstStyle/>
          <a:p>
            <a:fld id="{713ABDB3-D1D0-9744-A8C1-7E7102646AEC}" type="datetimeFigureOut">
              <a:rPr lang="en-US" smtClean="0"/>
              <a:t>3/29/26</a:t>
            </a:fld>
            <a:endParaRPr lang="en-US"/>
          </a:p>
        </p:txBody>
      </p:sp>
      <p:sp>
        <p:nvSpPr>
          <p:cNvPr id="4" name="Footer Placeholder 3">
            <a:extLst>
              <a:ext uri="{FF2B5EF4-FFF2-40B4-BE49-F238E27FC236}">
                <a16:creationId xmlns:a16="http://schemas.microsoft.com/office/drawing/2014/main" id="{A2C588C7-3FC3-9096-441F-543C59F9C7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E58ED9-B98D-663A-09A0-DE0B19886B35}"/>
              </a:ext>
            </a:extLst>
          </p:cNvPr>
          <p:cNvSpPr>
            <a:spLocks noGrp="1"/>
          </p:cNvSpPr>
          <p:nvPr>
            <p:ph type="sldNum" sz="quarter" idx="12"/>
          </p:nvPr>
        </p:nvSpPr>
        <p:spPr/>
        <p:txBody>
          <a:bodyPr/>
          <a:lstStyle/>
          <a:p>
            <a:fld id="{18E20A64-E73C-CE4A-B4CA-505F6B4EC5E2}" type="slidenum">
              <a:rPr lang="en-US" smtClean="0"/>
              <a:t>‹#›</a:t>
            </a:fld>
            <a:endParaRPr lang="en-US"/>
          </a:p>
        </p:txBody>
      </p:sp>
    </p:spTree>
    <p:extLst>
      <p:ext uri="{BB962C8B-B14F-4D97-AF65-F5344CB8AC3E}">
        <p14:creationId xmlns:p14="http://schemas.microsoft.com/office/powerpoint/2010/main" val="3720901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D93852-C33E-B21E-6A79-79009C2326BD}"/>
              </a:ext>
            </a:extLst>
          </p:cNvPr>
          <p:cNvSpPr>
            <a:spLocks noGrp="1"/>
          </p:cNvSpPr>
          <p:nvPr>
            <p:ph type="dt" sz="half" idx="10"/>
          </p:nvPr>
        </p:nvSpPr>
        <p:spPr/>
        <p:txBody>
          <a:bodyPr/>
          <a:lstStyle/>
          <a:p>
            <a:fld id="{713ABDB3-D1D0-9744-A8C1-7E7102646AEC}" type="datetimeFigureOut">
              <a:rPr lang="en-US" smtClean="0"/>
              <a:t>3/29/26</a:t>
            </a:fld>
            <a:endParaRPr lang="en-US"/>
          </a:p>
        </p:txBody>
      </p:sp>
      <p:sp>
        <p:nvSpPr>
          <p:cNvPr id="3" name="Footer Placeholder 2">
            <a:extLst>
              <a:ext uri="{FF2B5EF4-FFF2-40B4-BE49-F238E27FC236}">
                <a16:creationId xmlns:a16="http://schemas.microsoft.com/office/drawing/2014/main" id="{B8F72157-3BCC-2F12-AD1B-B0EDBB4F8F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28F8F1-6910-D28A-FB13-930177B97545}"/>
              </a:ext>
            </a:extLst>
          </p:cNvPr>
          <p:cNvSpPr>
            <a:spLocks noGrp="1"/>
          </p:cNvSpPr>
          <p:nvPr>
            <p:ph type="sldNum" sz="quarter" idx="12"/>
          </p:nvPr>
        </p:nvSpPr>
        <p:spPr/>
        <p:txBody>
          <a:bodyPr/>
          <a:lstStyle/>
          <a:p>
            <a:fld id="{18E20A64-E73C-CE4A-B4CA-505F6B4EC5E2}" type="slidenum">
              <a:rPr lang="en-US" smtClean="0"/>
              <a:t>‹#›</a:t>
            </a:fld>
            <a:endParaRPr lang="en-US"/>
          </a:p>
        </p:txBody>
      </p:sp>
    </p:spTree>
    <p:extLst>
      <p:ext uri="{BB962C8B-B14F-4D97-AF65-F5344CB8AC3E}">
        <p14:creationId xmlns:p14="http://schemas.microsoft.com/office/powerpoint/2010/main" val="733810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948BB-38E5-044D-6D0E-801BCF0459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D1B03F-5310-64C9-BC3A-E867AD9C9A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643EC3-E0B6-754B-0E5E-6DDB5FF0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78DA1F-5426-617C-4A04-78C289E4C8DD}"/>
              </a:ext>
            </a:extLst>
          </p:cNvPr>
          <p:cNvSpPr>
            <a:spLocks noGrp="1"/>
          </p:cNvSpPr>
          <p:nvPr>
            <p:ph type="dt" sz="half" idx="10"/>
          </p:nvPr>
        </p:nvSpPr>
        <p:spPr/>
        <p:txBody>
          <a:bodyPr/>
          <a:lstStyle/>
          <a:p>
            <a:fld id="{713ABDB3-D1D0-9744-A8C1-7E7102646AEC}" type="datetimeFigureOut">
              <a:rPr lang="en-US" smtClean="0"/>
              <a:t>3/29/26</a:t>
            </a:fld>
            <a:endParaRPr lang="en-US"/>
          </a:p>
        </p:txBody>
      </p:sp>
      <p:sp>
        <p:nvSpPr>
          <p:cNvPr id="6" name="Footer Placeholder 5">
            <a:extLst>
              <a:ext uri="{FF2B5EF4-FFF2-40B4-BE49-F238E27FC236}">
                <a16:creationId xmlns:a16="http://schemas.microsoft.com/office/drawing/2014/main" id="{AFC0366E-E9BE-FA68-639A-752A9BDE13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DF9C13-1EA5-D5ED-2D3F-5B08F9CCD620}"/>
              </a:ext>
            </a:extLst>
          </p:cNvPr>
          <p:cNvSpPr>
            <a:spLocks noGrp="1"/>
          </p:cNvSpPr>
          <p:nvPr>
            <p:ph type="sldNum" sz="quarter" idx="12"/>
          </p:nvPr>
        </p:nvSpPr>
        <p:spPr/>
        <p:txBody>
          <a:bodyPr/>
          <a:lstStyle/>
          <a:p>
            <a:fld id="{18E20A64-E73C-CE4A-B4CA-505F6B4EC5E2}" type="slidenum">
              <a:rPr lang="en-US" smtClean="0"/>
              <a:t>‹#›</a:t>
            </a:fld>
            <a:endParaRPr lang="en-US"/>
          </a:p>
        </p:txBody>
      </p:sp>
    </p:spTree>
    <p:extLst>
      <p:ext uri="{BB962C8B-B14F-4D97-AF65-F5344CB8AC3E}">
        <p14:creationId xmlns:p14="http://schemas.microsoft.com/office/powerpoint/2010/main" val="3564263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2F1E3-5524-A8D0-6074-70694BA2A6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A458E9-B4E8-AC7A-234E-09D50894F6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8B0154-D383-D219-187A-6D94D668A8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79FB29-06EE-7D91-ACCA-2C3C0C76264C}"/>
              </a:ext>
            </a:extLst>
          </p:cNvPr>
          <p:cNvSpPr>
            <a:spLocks noGrp="1"/>
          </p:cNvSpPr>
          <p:nvPr>
            <p:ph type="dt" sz="half" idx="10"/>
          </p:nvPr>
        </p:nvSpPr>
        <p:spPr/>
        <p:txBody>
          <a:bodyPr/>
          <a:lstStyle/>
          <a:p>
            <a:fld id="{713ABDB3-D1D0-9744-A8C1-7E7102646AEC}" type="datetimeFigureOut">
              <a:rPr lang="en-US" smtClean="0"/>
              <a:t>3/29/26</a:t>
            </a:fld>
            <a:endParaRPr lang="en-US"/>
          </a:p>
        </p:txBody>
      </p:sp>
      <p:sp>
        <p:nvSpPr>
          <p:cNvPr id="6" name="Footer Placeholder 5">
            <a:extLst>
              <a:ext uri="{FF2B5EF4-FFF2-40B4-BE49-F238E27FC236}">
                <a16:creationId xmlns:a16="http://schemas.microsoft.com/office/drawing/2014/main" id="{6ED2F188-80E5-2C3D-5AAD-BD2EF0C6C6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D169BF-D5ED-2003-D2BB-91CAC187B77F}"/>
              </a:ext>
            </a:extLst>
          </p:cNvPr>
          <p:cNvSpPr>
            <a:spLocks noGrp="1"/>
          </p:cNvSpPr>
          <p:nvPr>
            <p:ph type="sldNum" sz="quarter" idx="12"/>
          </p:nvPr>
        </p:nvSpPr>
        <p:spPr/>
        <p:txBody>
          <a:bodyPr/>
          <a:lstStyle/>
          <a:p>
            <a:fld id="{18E20A64-E73C-CE4A-B4CA-505F6B4EC5E2}" type="slidenum">
              <a:rPr lang="en-US" smtClean="0"/>
              <a:t>‹#›</a:t>
            </a:fld>
            <a:endParaRPr lang="en-US"/>
          </a:p>
        </p:txBody>
      </p:sp>
    </p:spTree>
    <p:extLst>
      <p:ext uri="{BB962C8B-B14F-4D97-AF65-F5344CB8AC3E}">
        <p14:creationId xmlns:p14="http://schemas.microsoft.com/office/powerpoint/2010/main" val="2147459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2898FA-18DA-8721-6930-4E05DF816B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2DBB14-1EDB-DA9B-5EDA-44376860A7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68FEF8-8249-4A81-932C-1943C71596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13ABDB3-D1D0-9744-A8C1-7E7102646AEC}" type="datetimeFigureOut">
              <a:rPr lang="en-US" smtClean="0"/>
              <a:t>3/29/26</a:t>
            </a:fld>
            <a:endParaRPr lang="en-US"/>
          </a:p>
        </p:txBody>
      </p:sp>
      <p:sp>
        <p:nvSpPr>
          <p:cNvPr id="5" name="Footer Placeholder 4">
            <a:extLst>
              <a:ext uri="{FF2B5EF4-FFF2-40B4-BE49-F238E27FC236}">
                <a16:creationId xmlns:a16="http://schemas.microsoft.com/office/drawing/2014/main" id="{7C58087B-4F9B-C9FF-D568-9BD2110F3F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253C16A-4247-821B-D5CF-AD33415578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8E20A64-E73C-CE4A-B4CA-505F6B4EC5E2}" type="slidenum">
              <a:rPr lang="en-US" smtClean="0"/>
              <a:t>‹#›</a:t>
            </a:fld>
            <a:endParaRPr lang="en-US"/>
          </a:p>
        </p:txBody>
      </p:sp>
      <p:pic>
        <p:nvPicPr>
          <p:cNvPr id="9" name="Picture 8" descr="A colorful background with white text&#10;&#10;AI-generated content may be incorrect.">
            <a:extLst>
              <a:ext uri="{FF2B5EF4-FFF2-40B4-BE49-F238E27FC236}">
                <a16:creationId xmlns:a16="http://schemas.microsoft.com/office/drawing/2014/main" id="{07D6E7E2-676F-43CA-88FD-D2D586FB57DE}"/>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29894271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red and purple background with a red square&#10;&#10;AI-generated content may be incorrect.">
            <a:extLst>
              <a:ext uri="{FF2B5EF4-FFF2-40B4-BE49-F238E27FC236}">
                <a16:creationId xmlns:a16="http://schemas.microsoft.com/office/drawing/2014/main" id="{99C640BE-F0CE-41F3-A216-3A625726E0C9}"/>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07095198"/>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xml"/><Relationship Id="rId5" Type="http://schemas.openxmlformats.org/officeDocument/2006/relationships/image" Target="../media/image18.JP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9F71-D457-77B4-BD88-E736FB117CBD}"/>
              </a:ext>
            </a:extLst>
          </p:cNvPr>
          <p:cNvSpPr txBox="1">
            <a:spLocks/>
          </p:cNvSpPr>
          <p:nvPr/>
        </p:nvSpPr>
        <p:spPr>
          <a:xfrm>
            <a:off x="124691" y="2608056"/>
            <a:ext cx="7762009" cy="1641888"/>
          </a:xfrm>
          <a:prstGeom prst="rect">
            <a:avLst/>
          </a:prstGeom>
        </p:spPr>
        <p:txBody>
          <a:bodyPr anchor="t">
            <a:normAutofit fontScale="62500" lnSpcReduction="20000"/>
          </a:bodyPr>
          <a:lstStyle>
            <a:lvl1pPr algn="r" defTabSz="914400" rtl="0" eaLnBrk="1" latinLnBrk="0" hangingPunct="1">
              <a:lnSpc>
                <a:spcPct val="90000"/>
              </a:lnSpc>
              <a:spcBef>
                <a:spcPct val="0"/>
              </a:spcBef>
              <a:buNone/>
              <a:defRPr sz="5400" b="1" i="0" kern="1200">
                <a:solidFill>
                  <a:schemeClr val="bg1"/>
                </a:solidFill>
                <a:latin typeface="Arial" panose="020B0604020202020204" pitchFamily="34" charset="0"/>
                <a:ea typeface="+mj-ea"/>
                <a:cs typeface="Arial" panose="020B0604020202020204" pitchFamily="34" charset="0"/>
              </a:defRPr>
            </a:lvl1pPr>
          </a:lstStyle>
          <a:p>
            <a:pPr algn="l">
              <a:lnSpc>
                <a:spcPct val="120000"/>
              </a:lnSpc>
            </a:pPr>
            <a:r>
              <a:rPr lang="en-US" sz="4800" dirty="0"/>
              <a:t>Prehospital Heparin Administration In Patients with STEMI Undergoing Primary PCI – HEPARIN STEMI</a:t>
            </a:r>
          </a:p>
        </p:txBody>
      </p:sp>
      <p:sp>
        <p:nvSpPr>
          <p:cNvPr id="3" name="Text Placeholder 8">
            <a:extLst>
              <a:ext uri="{FF2B5EF4-FFF2-40B4-BE49-F238E27FC236}">
                <a16:creationId xmlns:a16="http://schemas.microsoft.com/office/drawing/2014/main" id="{6D7CFFCF-4BDF-781D-0D5A-4292388F6F16}"/>
              </a:ext>
            </a:extLst>
          </p:cNvPr>
          <p:cNvSpPr txBox="1">
            <a:spLocks/>
          </p:cNvSpPr>
          <p:nvPr/>
        </p:nvSpPr>
        <p:spPr>
          <a:xfrm>
            <a:off x="595758" y="4584480"/>
            <a:ext cx="5313680" cy="1186322"/>
          </a:xfrm>
          <a:prstGeom prst="rect">
            <a:avLst/>
          </a:prstGeom>
        </p:spPr>
        <p:txBody>
          <a:bodyPr/>
          <a:lstStyle>
            <a:lvl1pPr marL="228600" indent="-228600" algn="r" defTabSz="914400" rtl="0" eaLnBrk="1" latinLnBrk="0" hangingPunct="1">
              <a:lnSpc>
                <a:spcPct val="90000"/>
              </a:lnSpc>
              <a:spcBef>
                <a:spcPts val="1000"/>
              </a:spcBef>
              <a:buFont typeface="Arial" panose="020B0604020202020204" pitchFamily="34" charset="0"/>
              <a:buNone/>
              <a:defRPr sz="2800" b="1" i="0" kern="1200">
                <a:solidFill>
                  <a:schemeClr val="bg1"/>
                </a:solidFill>
                <a:latin typeface="Arial" panose="020B0604020202020204" pitchFamily="34" charset="0"/>
                <a:ea typeface="+mn-ea"/>
                <a:cs typeface="Arial" panose="020B0604020202020204" pitchFamily="34" charset="0"/>
              </a:defRPr>
            </a:lvl1pPr>
            <a:lvl2pPr marL="685800" indent="-228600" algn="r"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Arial" panose="020B0604020202020204" pitchFamily="34" charset="0"/>
                <a:ea typeface="+mn-ea"/>
                <a:cs typeface="Arial" panose="020B0604020202020204" pitchFamily="34" charset="0"/>
              </a:defRPr>
            </a:lvl2pPr>
            <a:lvl3pPr marL="1143000" indent="-228600" algn="r"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Arial" panose="020B0604020202020204" pitchFamily="34" charset="0"/>
                <a:ea typeface="+mn-ea"/>
                <a:cs typeface="Arial" panose="020B0604020202020204" pitchFamily="34" charset="0"/>
              </a:defRPr>
            </a:lvl3pPr>
            <a:lvl4pPr marL="1600200" indent="-228600" algn="r"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Arial" panose="020B0604020202020204" pitchFamily="34" charset="0"/>
                <a:ea typeface="+mn-ea"/>
                <a:cs typeface="Arial" panose="020B0604020202020204" pitchFamily="34" charset="0"/>
              </a:defRPr>
            </a:lvl4pPr>
            <a:lvl5pPr marL="2057400" indent="-228600" algn="r"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t>Misa Fister, </a:t>
            </a:r>
            <a:r>
              <a:rPr lang="en-US" sz="2000" dirty="0"/>
              <a:t>Marko Noc, Peter </a:t>
            </a:r>
            <a:r>
              <a:rPr lang="en-US" sz="2000" dirty="0" err="1"/>
              <a:t>Radsel</a:t>
            </a:r>
            <a:r>
              <a:rPr lang="en-US" sz="2000" dirty="0"/>
              <a:t>, </a:t>
            </a:r>
          </a:p>
          <a:p>
            <a:r>
              <a:rPr lang="en-US" sz="2000" dirty="0" err="1"/>
              <a:t>Matjaz</a:t>
            </a:r>
            <a:r>
              <a:rPr lang="en-US" sz="2000" dirty="0"/>
              <a:t> </a:t>
            </a:r>
            <a:r>
              <a:rPr lang="en-US" sz="2000" dirty="0" err="1"/>
              <a:t>Bunc</a:t>
            </a:r>
            <a:r>
              <a:rPr lang="en-US" sz="2000" dirty="0"/>
              <a:t>, Danilo Franco, Tomaz Goslar</a:t>
            </a:r>
          </a:p>
          <a:p>
            <a:endParaRPr lang="en-US" sz="2000" dirty="0"/>
          </a:p>
          <a:p>
            <a:pPr algn="l"/>
            <a:r>
              <a:rPr lang="en-US" sz="2000" dirty="0" err="1"/>
              <a:t>misa.fister@kclj.si</a:t>
            </a:r>
            <a:endParaRPr lang="en-US" sz="2000" dirty="0"/>
          </a:p>
        </p:txBody>
      </p:sp>
      <p:pic>
        <p:nvPicPr>
          <p:cNvPr id="4" name="Picture 3">
            <a:extLst>
              <a:ext uri="{FF2B5EF4-FFF2-40B4-BE49-F238E27FC236}">
                <a16:creationId xmlns:a16="http://schemas.microsoft.com/office/drawing/2014/main" id="{7F3EE5CF-A0ED-0AD1-AA4F-0119718662D7}"/>
              </a:ext>
            </a:extLst>
          </p:cNvPr>
          <p:cNvPicPr>
            <a:picLocks noChangeAspect="1"/>
          </p:cNvPicPr>
          <p:nvPr/>
        </p:nvPicPr>
        <p:blipFill>
          <a:blip r:embed="rId2"/>
          <a:stretch>
            <a:fillRect/>
          </a:stretch>
        </p:blipFill>
        <p:spPr>
          <a:xfrm>
            <a:off x="7111999" y="1505329"/>
            <a:ext cx="5080001" cy="1102727"/>
          </a:xfrm>
          <a:prstGeom prst="rect">
            <a:avLst/>
          </a:prstGeom>
        </p:spPr>
      </p:pic>
      <p:pic>
        <p:nvPicPr>
          <p:cNvPr id="2050" name="Picture 2">
            <a:extLst>
              <a:ext uri="{FF2B5EF4-FFF2-40B4-BE49-F238E27FC236}">
                <a16:creationId xmlns:a16="http://schemas.microsoft.com/office/drawing/2014/main" id="{A77767BB-EFE7-6A7C-53C5-7174ABCCE6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000" y="0"/>
            <a:ext cx="5080000" cy="1441450"/>
          </a:xfrm>
          <a:prstGeom prst="rect">
            <a:avLst/>
          </a:prstGeom>
          <a:solidFill>
            <a:schemeClr val="bg1"/>
          </a:solidFill>
          <a:ln>
            <a:solidFill>
              <a:schemeClr val="bg1"/>
            </a:solidFill>
          </a:ln>
        </p:spPr>
      </p:pic>
    </p:spTree>
    <p:extLst>
      <p:ext uri="{BB962C8B-B14F-4D97-AF65-F5344CB8AC3E}">
        <p14:creationId xmlns:p14="http://schemas.microsoft.com/office/powerpoint/2010/main" val="974146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FF832-0F13-81CC-2E9E-F0F7A2EB9860}"/>
              </a:ext>
            </a:extLst>
          </p:cNvPr>
          <p:cNvSpPr>
            <a:spLocks noGrp="1"/>
          </p:cNvSpPr>
          <p:nvPr>
            <p:ph type="title"/>
          </p:nvPr>
        </p:nvSpPr>
        <p:spPr>
          <a:xfrm>
            <a:off x="244515" y="0"/>
            <a:ext cx="10515600" cy="1325563"/>
          </a:xfrm>
        </p:spPr>
        <p:txBody>
          <a:bodyPr>
            <a:normAutofit/>
          </a:bodyPr>
          <a:lstStyle/>
          <a:p>
            <a:r>
              <a:rPr lang="en-SI" sz="3600" dirty="0"/>
              <a:t>PREHOSPITAL TREATMENT</a:t>
            </a:r>
          </a:p>
        </p:txBody>
      </p:sp>
      <p:graphicFrame>
        <p:nvGraphicFramePr>
          <p:cNvPr id="5" name="Table 4">
            <a:extLst>
              <a:ext uri="{FF2B5EF4-FFF2-40B4-BE49-F238E27FC236}">
                <a16:creationId xmlns:a16="http://schemas.microsoft.com/office/drawing/2014/main" id="{4E0F0181-2CFC-5BBE-15AF-005BE631A6E3}"/>
              </a:ext>
            </a:extLst>
          </p:cNvPr>
          <p:cNvGraphicFramePr>
            <a:graphicFrameLocks noGrp="1"/>
          </p:cNvGraphicFramePr>
          <p:nvPr>
            <p:extLst>
              <p:ext uri="{D42A27DB-BD31-4B8C-83A1-F6EECF244321}">
                <p14:modId xmlns:p14="http://schemas.microsoft.com/office/powerpoint/2010/main" val="1530560003"/>
              </p:ext>
            </p:extLst>
          </p:nvPr>
        </p:nvGraphicFramePr>
        <p:xfrm>
          <a:off x="486693" y="1129093"/>
          <a:ext cx="11218614" cy="4851952"/>
        </p:xfrm>
        <a:graphic>
          <a:graphicData uri="http://schemas.openxmlformats.org/drawingml/2006/table">
            <a:tbl>
              <a:tblPr firstRow="1" firstCol="1" bandRow="1">
                <a:tableStyleId>{21E4AEA4-8DFA-4A89-87EB-49C32662AFE0}</a:tableStyleId>
              </a:tblPr>
              <a:tblGrid>
                <a:gridCol w="3892732">
                  <a:extLst>
                    <a:ext uri="{9D8B030D-6E8A-4147-A177-3AD203B41FA5}">
                      <a16:colId xmlns:a16="http://schemas.microsoft.com/office/drawing/2014/main" val="3119236175"/>
                    </a:ext>
                  </a:extLst>
                </a:gridCol>
                <a:gridCol w="3076748">
                  <a:extLst>
                    <a:ext uri="{9D8B030D-6E8A-4147-A177-3AD203B41FA5}">
                      <a16:colId xmlns:a16="http://schemas.microsoft.com/office/drawing/2014/main" val="2820681964"/>
                    </a:ext>
                  </a:extLst>
                </a:gridCol>
                <a:gridCol w="2942412">
                  <a:extLst>
                    <a:ext uri="{9D8B030D-6E8A-4147-A177-3AD203B41FA5}">
                      <a16:colId xmlns:a16="http://schemas.microsoft.com/office/drawing/2014/main" val="1712533608"/>
                    </a:ext>
                  </a:extLst>
                </a:gridCol>
                <a:gridCol w="1306722">
                  <a:extLst>
                    <a:ext uri="{9D8B030D-6E8A-4147-A177-3AD203B41FA5}">
                      <a16:colId xmlns:a16="http://schemas.microsoft.com/office/drawing/2014/main" val="1492469461"/>
                    </a:ext>
                  </a:extLst>
                </a:gridCol>
              </a:tblGrid>
              <a:tr h="766258">
                <a:tc>
                  <a:txBody>
                    <a:bodyPr/>
                    <a:lstStyle/>
                    <a:p>
                      <a:pPr>
                        <a:lnSpc>
                          <a:spcPct val="200000"/>
                        </a:lnSpc>
                        <a:spcAft>
                          <a:spcPts val="800"/>
                        </a:spcAft>
                        <a:buNone/>
                      </a:pPr>
                      <a:r>
                        <a:rPr lang="sl-SI" sz="2000" b="1" u="sng" kern="100" dirty="0">
                          <a:solidFill>
                            <a:schemeClr val="bg1"/>
                          </a:solidFill>
                          <a:effectLst/>
                        </a:rPr>
                        <a:t>Prehospital treatment</a:t>
                      </a:r>
                      <a:endParaRPr lang="en-SI"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solidFill>
                      <a:srgbClr val="EB7B1F"/>
                    </a:solidFill>
                  </a:tcPr>
                </a:tc>
                <a:tc>
                  <a:txBody>
                    <a:bodyPr/>
                    <a:lstStyle/>
                    <a:p>
                      <a:pPr algn="ctr">
                        <a:lnSpc>
                          <a:spcPct val="200000"/>
                        </a:lnSpc>
                        <a:spcAft>
                          <a:spcPts val="800"/>
                        </a:spcAft>
                        <a:buNone/>
                      </a:pPr>
                      <a:r>
                        <a:rPr lang="sl-SI" sz="2000" b="1" kern="100" dirty="0">
                          <a:solidFill>
                            <a:schemeClr val="bg1"/>
                          </a:solidFill>
                          <a:effectLst/>
                        </a:rPr>
                        <a:t>UFH </a:t>
                      </a:r>
                      <a:endParaRPr lang="en-SI"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solidFill>
                      <a:srgbClr val="EB7B1F"/>
                    </a:solidFill>
                  </a:tcPr>
                </a:tc>
                <a:tc>
                  <a:txBody>
                    <a:bodyPr/>
                    <a:lstStyle/>
                    <a:p>
                      <a:pPr algn="ctr">
                        <a:lnSpc>
                          <a:spcPct val="200000"/>
                        </a:lnSpc>
                        <a:spcAft>
                          <a:spcPts val="800"/>
                        </a:spcAft>
                        <a:buNone/>
                      </a:pPr>
                      <a:r>
                        <a:rPr lang="sl-SI" sz="2000" b="1" kern="100" dirty="0">
                          <a:solidFill>
                            <a:schemeClr val="bg1"/>
                          </a:solidFill>
                          <a:effectLst/>
                        </a:rPr>
                        <a:t> No UFH</a:t>
                      </a:r>
                      <a:endParaRPr lang="en-SI"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solidFill>
                      <a:srgbClr val="EB7B1F"/>
                    </a:solidFill>
                  </a:tcPr>
                </a:tc>
                <a:tc>
                  <a:txBody>
                    <a:bodyPr/>
                    <a:lstStyle/>
                    <a:p>
                      <a:pPr algn="ctr">
                        <a:lnSpc>
                          <a:spcPct val="200000"/>
                        </a:lnSpc>
                        <a:spcAft>
                          <a:spcPts val="800"/>
                        </a:spcAft>
                        <a:buNone/>
                      </a:pPr>
                      <a:r>
                        <a:rPr lang="sl-SI" sz="2000" b="1" kern="100" dirty="0">
                          <a:effectLst/>
                        </a:rPr>
                        <a:t> </a:t>
                      </a:r>
                      <a:endParaRPr lang="en-SI"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solidFill>
                      <a:srgbClr val="EB7B1F"/>
                    </a:solidFill>
                  </a:tcPr>
                </a:tc>
                <a:extLst>
                  <a:ext uri="{0D108BD9-81ED-4DB2-BD59-A6C34878D82A}">
                    <a16:rowId xmlns:a16="http://schemas.microsoft.com/office/drawing/2014/main" val="3515761621"/>
                  </a:ext>
                </a:extLst>
              </a:tr>
              <a:tr h="766258">
                <a:tc>
                  <a:txBody>
                    <a:bodyPr/>
                    <a:lstStyle/>
                    <a:p>
                      <a:pPr>
                        <a:lnSpc>
                          <a:spcPct val="200000"/>
                        </a:lnSpc>
                        <a:spcAft>
                          <a:spcPts val="800"/>
                        </a:spcAft>
                        <a:buNone/>
                      </a:pPr>
                      <a:r>
                        <a:rPr lang="sl-SI" sz="2000" b="1" kern="100" dirty="0">
                          <a:solidFill>
                            <a:schemeClr val="bg1"/>
                          </a:solidFill>
                          <a:effectLst/>
                        </a:rPr>
                        <a:t>Symptoms to FMC, min*</a:t>
                      </a:r>
                      <a:endParaRPr lang="en-SI"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solidFill>
                      <a:srgbClr val="EB7B1F"/>
                    </a:solidFill>
                  </a:tcPr>
                </a:tc>
                <a:tc>
                  <a:txBody>
                    <a:bodyPr/>
                    <a:lstStyle/>
                    <a:p>
                      <a:pPr algn="ctr">
                        <a:lnSpc>
                          <a:spcPct val="200000"/>
                        </a:lnSpc>
                        <a:spcAft>
                          <a:spcPts val="800"/>
                        </a:spcAft>
                        <a:buNone/>
                      </a:pPr>
                      <a:r>
                        <a:rPr lang="sl-SI" sz="2000" b="1" kern="100" dirty="0">
                          <a:effectLst/>
                        </a:rPr>
                        <a:t>70 (35-135)</a:t>
                      </a:r>
                      <a:endParaRPr lang="en-SI"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tc>
                <a:tc>
                  <a:txBody>
                    <a:bodyPr/>
                    <a:lstStyle/>
                    <a:p>
                      <a:pPr algn="ctr">
                        <a:lnSpc>
                          <a:spcPct val="200000"/>
                        </a:lnSpc>
                        <a:spcAft>
                          <a:spcPts val="800"/>
                        </a:spcAft>
                        <a:buNone/>
                      </a:pPr>
                      <a:r>
                        <a:rPr lang="sl-SI" sz="2000" b="1" kern="100" dirty="0">
                          <a:effectLst/>
                        </a:rPr>
                        <a:t>66 (35-120)</a:t>
                      </a:r>
                      <a:endParaRPr lang="en-SI"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tc>
                <a:tc>
                  <a:txBody>
                    <a:bodyPr/>
                    <a:lstStyle/>
                    <a:p>
                      <a:pPr algn="ctr">
                        <a:lnSpc>
                          <a:spcPct val="200000"/>
                        </a:lnSpc>
                        <a:spcAft>
                          <a:spcPts val="800"/>
                        </a:spcAft>
                        <a:buNone/>
                      </a:pPr>
                      <a:r>
                        <a:rPr lang="sl-SI" sz="2000" b="1" kern="100" dirty="0">
                          <a:effectLst/>
                        </a:rPr>
                        <a:t>0.986</a:t>
                      </a:r>
                      <a:endParaRPr lang="en-SI"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tc>
                <a:extLst>
                  <a:ext uri="{0D108BD9-81ED-4DB2-BD59-A6C34878D82A}">
                    <a16:rowId xmlns:a16="http://schemas.microsoft.com/office/drawing/2014/main" val="134286253"/>
                  </a:ext>
                </a:extLst>
              </a:tr>
              <a:tr h="766258">
                <a:tc>
                  <a:txBody>
                    <a:bodyPr/>
                    <a:lstStyle/>
                    <a:p>
                      <a:pPr>
                        <a:lnSpc>
                          <a:spcPct val="200000"/>
                        </a:lnSpc>
                        <a:spcAft>
                          <a:spcPts val="800"/>
                        </a:spcAft>
                        <a:buNone/>
                      </a:pPr>
                      <a:r>
                        <a:rPr lang="sl-SI" sz="2000" b="1" kern="100" dirty="0">
                          <a:solidFill>
                            <a:schemeClr val="bg1"/>
                          </a:solidFill>
                          <a:effectLst/>
                        </a:rPr>
                        <a:t>FMC to cathlab, min*</a:t>
                      </a:r>
                      <a:endParaRPr lang="en-SI"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solidFill>
                      <a:srgbClr val="EB7B1F"/>
                    </a:solidFill>
                  </a:tcPr>
                </a:tc>
                <a:tc>
                  <a:txBody>
                    <a:bodyPr/>
                    <a:lstStyle/>
                    <a:p>
                      <a:pPr algn="ctr">
                        <a:lnSpc>
                          <a:spcPct val="200000"/>
                        </a:lnSpc>
                        <a:spcAft>
                          <a:spcPts val="800"/>
                        </a:spcAft>
                        <a:buNone/>
                      </a:pPr>
                      <a:r>
                        <a:rPr lang="sl-SI" sz="2000" b="1" kern="100" dirty="0">
                          <a:effectLst/>
                        </a:rPr>
                        <a:t>69 (50-95)</a:t>
                      </a:r>
                      <a:endParaRPr lang="en-SI"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tc>
                <a:tc>
                  <a:txBody>
                    <a:bodyPr/>
                    <a:lstStyle/>
                    <a:p>
                      <a:pPr algn="ctr">
                        <a:lnSpc>
                          <a:spcPct val="200000"/>
                        </a:lnSpc>
                        <a:spcAft>
                          <a:spcPts val="800"/>
                        </a:spcAft>
                        <a:buNone/>
                      </a:pPr>
                      <a:r>
                        <a:rPr lang="sl-SI" sz="2000" b="1" kern="100" dirty="0">
                          <a:effectLst/>
                        </a:rPr>
                        <a:t>66 (49-100)</a:t>
                      </a:r>
                      <a:endParaRPr lang="en-SI"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tc>
                <a:tc>
                  <a:txBody>
                    <a:bodyPr/>
                    <a:lstStyle/>
                    <a:p>
                      <a:pPr algn="ctr">
                        <a:lnSpc>
                          <a:spcPct val="200000"/>
                        </a:lnSpc>
                        <a:spcAft>
                          <a:spcPts val="800"/>
                        </a:spcAft>
                        <a:buNone/>
                      </a:pPr>
                      <a:r>
                        <a:rPr lang="sl-SI" sz="2000" b="1" kern="100" dirty="0">
                          <a:effectLst/>
                        </a:rPr>
                        <a:t>0.853</a:t>
                      </a:r>
                      <a:endParaRPr lang="en-SI"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tc>
                <a:extLst>
                  <a:ext uri="{0D108BD9-81ED-4DB2-BD59-A6C34878D82A}">
                    <a16:rowId xmlns:a16="http://schemas.microsoft.com/office/drawing/2014/main" val="1616310446"/>
                  </a:ext>
                </a:extLst>
              </a:tr>
              <a:tr h="766258">
                <a:tc>
                  <a:txBody>
                    <a:bodyPr/>
                    <a:lstStyle/>
                    <a:p>
                      <a:pPr>
                        <a:lnSpc>
                          <a:spcPct val="200000"/>
                        </a:lnSpc>
                        <a:spcAft>
                          <a:spcPts val="800"/>
                        </a:spcAft>
                        <a:buNone/>
                      </a:pPr>
                      <a:r>
                        <a:rPr lang="sl-SI" sz="2000" b="1" kern="100" dirty="0">
                          <a:solidFill>
                            <a:schemeClr val="bg1"/>
                          </a:solidFill>
                          <a:effectLst/>
                        </a:rPr>
                        <a:t>Total ischemic time, min*</a:t>
                      </a:r>
                      <a:endParaRPr lang="en-SI"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solidFill>
                      <a:srgbClr val="EB7B1F"/>
                    </a:solidFill>
                  </a:tcPr>
                </a:tc>
                <a:tc>
                  <a:txBody>
                    <a:bodyPr/>
                    <a:lstStyle/>
                    <a:p>
                      <a:pPr algn="ctr">
                        <a:lnSpc>
                          <a:spcPct val="200000"/>
                        </a:lnSpc>
                        <a:spcAft>
                          <a:spcPts val="800"/>
                        </a:spcAft>
                        <a:buNone/>
                      </a:pPr>
                      <a:r>
                        <a:rPr lang="sl-SI" sz="2000" b="1" kern="100" dirty="0">
                          <a:effectLst/>
                        </a:rPr>
                        <a:t>145 (107-210)</a:t>
                      </a:r>
                      <a:endParaRPr lang="en-SI"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tc>
                <a:tc>
                  <a:txBody>
                    <a:bodyPr/>
                    <a:lstStyle/>
                    <a:p>
                      <a:pPr algn="ctr">
                        <a:lnSpc>
                          <a:spcPct val="200000"/>
                        </a:lnSpc>
                        <a:spcAft>
                          <a:spcPts val="800"/>
                        </a:spcAft>
                        <a:buNone/>
                      </a:pPr>
                      <a:r>
                        <a:rPr lang="sl-SI" sz="2000" b="1" kern="100" dirty="0">
                          <a:effectLst/>
                        </a:rPr>
                        <a:t>150 (104-220)</a:t>
                      </a:r>
                      <a:endParaRPr lang="en-SI"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tc>
                <a:tc>
                  <a:txBody>
                    <a:bodyPr/>
                    <a:lstStyle/>
                    <a:p>
                      <a:pPr algn="ctr">
                        <a:lnSpc>
                          <a:spcPct val="200000"/>
                        </a:lnSpc>
                        <a:spcAft>
                          <a:spcPts val="800"/>
                        </a:spcAft>
                        <a:buNone/>
                      </a:pPr>
                      <a:r>
                        <a:rPr lang="sl-SI" sz="2000" b="1" kern="100" dirty="0">
                          <a:effectLst/>
                        </a:rPr>
                        <a:t>0.814</a:t>
                      </a:r>
                      <a:endParaRPr lang="en-SI"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tc>
                <a:extLst>
                  <a:ext uri="{0D108BD9-81ED-4DB2-BD59-A6C34878D82A}">
                    <a16:rowId xmlns:a16="http://schemas.microsoft.com/office/drawing/2014/main" val="1801303304"/>
                  </a:ext>
                </a:extLst>
              </a:tr>
              <a:tr h="826034">
                <a:tc>
                  <a:txBody>
                    <a:bodyPr/>
                    <a:lstStyle/>
                    <a:p>
                      <a:pPr>
                        <a:lnSpc>
                          <a:spcPct val="200000"/>
                        </a:lnSpc>
                        <a:spcAft>
                          <a:spcPts val="800"/>
                        </a:spcAft>
                        <a:buNone/>
                      </a:pPr>
                      <a:r>
                        <a:rPr lang="sl-SI" sz="2000" b="1" kern="100" dirty="0">
                          <a:solidFill>
                            <a:schemeClr val="bg1"/>
                          </a:solidFill>
                          <a:effectLst/>
                        </a:rPr>
                        <a:t>Acetylsalicilic acid at FMC</a:t>
                      </a:r>
                      <a:endParaRPr lang="en-SI"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solidFill>
                      <a:srgbClr val="EB7B1F"/>
                    </a:solidFill>
                  </a:tcPr>
                </a:tc>
                <a:tc>
                  <a:txBody>
                    <a:bodyPr/>
                    <a:lstStyle/>
                    <a:p>
                      <a:pPr algn="ctr">
                        <a:lnSpc>
                          <a:spcPct val="200000"/>
                        </a:lnSpc>
                        <a:spcAft>
                          <a:spcPts val="800"/>
                        </a:spcAft>
                        <a:buNone/>
                      </a:pPr>
                      <a:r>
                        <a:rPr lang="sl-SI" sz="2000" b="1" kern="100" dirty="0">
                          <a:effectLst/>
                        </a:rPr>
                        <a:t>296/298 (99.3)</a:t>
                      </a:r>
                      <a:endParaRPr lang="en-SI"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tc>
                <a:tc>
                  <a:txBody>
                    <a:bodyPr/>
                    <a:lstStyle/>
                    <a:p>
                      <a:pPr algn="ctr">
                        <a:lnSpc>
                          <a:spcPct val="200000"/>
                        </a:lnSpc>
                        <a:spcAft>
                          <a:spcPts val="800"/>
                        </a:spcAft>
                        <a:buNone/>
                      </a:pPr>
                      <a:r>
                        <a:rPr lang="sl-SI" sz="2000" b="1" kern="100" dirty="0">
                          <a:effectLst/>
                        </a:rPr>
                        <a:t>294/295 (99.7)</a:t>
                      </a:r>
                      <a:endParaRPr lang="en-SI"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tc>
                <a:tc>
                  <a:txBody>
                    <a:bodyPr/>
                    <a:lstStyle/>
                    <a:p>
                      <a:pPr algn="ctr">
                        <a:lnSpc>
                          <a:spcPct val="200000"/>
                        </a:lnSpc>
                        <a:spcAft>
                          <a:spcPts val="800"/>
                        </a:spcAft>
                        <a:buNone/>
                      </a:pPr>
                      <a:r>
                        <a:rPr lang="sl-SI" sz="2000" b="1" kern="100" dirty="0">
                          <a:effectLst/>
                        </a:rPr>
                        <a:t>0.569</a:t>
                      </a:r>
                      <a:endParaRPr lang="en-SI"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tc>
                <a:extLst>
                  <a:ext uri="{0D108BD9-81ED-4DB2-BD59-A6C34878D82A}">
                    <a16:rowId xmlns:a16="http://schemas.microsoft.com/office/drawing/2014/main" val="1871517889"/>
                  </a:ext>
                </a:extLst>
              </a:tr>
              <a:tr h="960886">
                <a:tc>
                  <a:txBody>
                    <a:bodyPr/>
                    <a:lstStyle/>
                    <a:p>
                      <a:pPr>
                        <a:lnSpc>
                          <a:spcPct val="200000"/>
                        </a:lnSpc>
                        <a:spcAft>
                          <a:spcPts val="800"/>
                        </a:spcAft>
                        <a:buNone/>
                      </a:pPr>
                      <a:r>
                        <a:rPr lang="sl-SI" sz="2000" b="1" kern="100" dirty="0">
                          <a:solidFill>
                            <a:schemeClr val="bg1"/>
                          </a:solidFill>
                          <a:effectLst/>
                        </a:rPr>
                        <a:t>UFH pretreatment at FMC</a:t>
                      </a:r>
                      <a:endParaRPr lang="en-SI" sz="2000" b="1" kern="100" dirty="0">
                        <a:solidFill>
                          <a:schemeClr val="bg1"/>
                        </a:solidFill>
                        <a:effectLst/>
                      </a:endParaRPr>
                    </a:p>
                  </a:txBody>
                  <a:tcPr marL="54201" marR="54201" marT="0" marB="0">
                    <a:solidFill>
                      <a:srgbClr val="EB7B1F"/>
                    </a:solidFill>
                  </a:tcPr>
                </a:tc>
                <a:tc>
                  <a:txBody>
                    <a:bodyPr/>
                    <a:lstStyle/>
                    <a:p>
                      <a:pPr algn="ctr">
                        <a:lnSpc>
                          <a:spcPct val="200000"/>
                        </a:lnSpc>
                        <a:spcAft>
                          <a:spcPts val="800"/>
                        </a:spcAft>
                        <a:buNone/>
                      </a:pPr>
                      <a:r>
                        <a:rPr lang="sl-SI" sz="2000" b="1" kern="100" dirty="0">
                          <a:effectLst/>
                        </a:rPr>
                        <a:t>291/298 (97.7)</a:t>
                      </a:r>
                      <a:endParaRPr lang="en-SI"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tc>
                <a:tc>
                  <a:txBody>
                    <a:bodyPr/>
                    <a:lstStyle/>
                    <a:p>
                      <a:pPr algn="ctr">
                        <a:lnSpc>
                          <a:spcPct val="200000"/>
                        </a:lnSpc>
                        <a:spcAft>
                          <a:spcPts val="800"/>
                        </a:spcAft>
                        <a:buNone/>
                      </a:pPr>
                      <a:r>
                        <a:rPr lang="sl-SI" sz="2000" b="1" kern="100" dirty="0">
                          <a:effectLst/>
                        </a:rPr>
                        <a:t>5/295 (1.7)</a:t>
                      </a:r>
                      <a:endParaRPr lang="en-SI"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tc>
                <a:tc>
                  <a:txBody>
                    <a:bodyPr/>
                    <a:lstStyle/>
                    <a:p>
                      <a:pPr algn="ctr">
                        <a:lnSpc>
                          <a:spcPct val="200000"/>
                        </a:lnSpc>
                        <a:spcAft>
                          <a:spcPts val="800"/>
                        </a:spcAft>
                        <a:buNone/>
                      </a:pPr>
                      <a:r>
                        <a:rPr lang="sl-SI" sz="2000" b="1" kern="100" dirty="0">
                          <a:solidFill>
                            <a:srgbClr val="FF0000"/>
                          </a:solidFill>
                          <a:effectLst/>
                        </a:rPr>
                        <a:t>&lt;0.001</a:t>
                      </a:r>
                      <a:endParaRPr lang="en-SI" sz="20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tc>
                <a:extLst>
                  <a:ext uri="{0D108BD9-81ED-4DB2-BD59-A6C34878D82A}">
                    <a16:rowId xmlns:a16="http://schemas.microsoft.com/office/drawing/2014/main" val="4116329398"/>
                  </a:ext>
                </a:extLst>
              </a:tr>
            </a:tbl>
          </a:graphicData>
        </a:graphic>
      </p:graphicFrame>
      <p:cxnSp>
        <p:nvCxnSpPr>
          <p:cNvPr id="6" name="Straight Connector 5">
            <a:extLst>
              <a:ext uri="{FF2B5EF4-FFF2-40B4-BE49-F238E27FC236}">
                <a16:creationId xmlns:a16="http://schemas.microsoft.com/office/drawing/2014/main" id="{2B573B90-4B76-2D9F-5C10-53E29733D173}"/>
              </a:ext>
            </a:extLst>
          </p:cNvPr>
          <p:cNvCxnSpPr>
            <a:cxnSpLocks/>
          </p:cNvCxnSpPr>
          <p:nvPr/>
        </p:nvCxnSpPr>
        <p:spPr>
          <a:xfrm>
            <a:off x="561398" y="2570922"/>
            <a:ext cx="11069203"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7" name="Straight Connector 6">
            <a:extLst>
              <a:ext uri="{FF2B5EF4-FFF2-40B4-BE49-F238E27FC236}">
                <a16:creationId xmlns:a16="http://schemas.microsoft.com/office/drawing/2014/main" id="{04354926-4196-E420-30DC-91C8F89C257F}"/>
              </a:ext>
            </a:extLst>
          </p:cNvPr>
          <p:cNvCxnSpPr>
            <a:cxnSpLocks/>
          </p:cNvCxnSpPr>
          <p:nvPr/>
        </p:nvCxnSpPr>
        <p:spPr>
          <a:xfrm>
            <a:off x="561398" y="3306417"/>
            <a:ext cx="11069203"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8" name="Straight Connector 7">
            <a:extLst>
              <a:ext uri="{FF2B5EF4-FFF2-40B4-BE49-F238E27FC236}">
                <a16:creationId xmlns:a16="http://schemas.microsoft.com/office/drawing/2014/main" id="{2E5B4631-2E00-72CE-09A4-5BFCBB350FE4}"/>
              </a:ext>
            </a:extLst>
          </p:cNvPr>
          <p:cNvCxnSpPr>
            <a:cxnSpLocks/>
          </p:cNvCxnSpPr>
          <p:nvPr/>
        </p:nvCxnSpPr>
        <p:spPr>
          <a:xfrm>
            <a:off x="561398" y="5678557"/>
            <a:ext cx="10914985" cy="0"/>
          </a:xfrm>
          <a:prstGeom prst="line">
            <a:avLst/>
          </a:prstGeom>
          <a:ln w="571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44335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3886EC75-2330-E7D0-BC89-389BD83ED6E7}"/>
              </a:ext>
            </a:extLst>
          </p:cNvPr>
          <p:cNvGraphicFramePr>
            <a:graphicFrameLocks noGrp="1"/>
          </p:cNvGraphicFramePr>
          <p:nvPr>
            <p:ph idx="1"/>
            <p:extLst>
              <p:ext uri="{D42A27DB-BD31-4B8C-83A1-F6EECF244321}">
                <p14:modId xmlns:p14="http://schemas.microsoft.com/office/powerpoint/2010/main" val="1647805312"/>
              </p:ext>
            </p:extLst>
          </p:nvPr>
        </p:nvGraphicFramePr>
        <p:xfrm>
          <a:off x="1412111" y="972263"/>
          <a:ext cx="9367777" cy="5885737"/>
        </p:xfrm>
        <a:graphic>
          <a:graphicData uri="http://schemas.openxmlformats.org/drawingml/2006/table">
            <a:tbl>
              <a:tblPr firstRow="1" firstCol="1" bandRow="1">
                <a:tableStyleId>{21E4AEA4-8DFA-4A89-87EB-49C32662AFE0}</a:tableStyleId>
              </a:tblPr>
              <a:tblGrid>
                <a:gridCol w="3250512">
                  <a:extLst>
                    <a:ext uri="{9D8B030D-6E8A-4147-A177-3AD203B41FA5}">
                      <a16:colId xmlns:a16="http://schemas.microsoft.com/office/drawing/2014/main" val="790841234"/>
                    </a:ext>
                  </a:extLst>
                </a:gridCol>
                <a:gridCol w="2569149">
                  <a:extLst>
                    <a:ext uri="{9D8B030D-6E8A-4147-A177-3AD203B41FA5}">
                      <a16:colId xmlns:a16="http://schemas.microsoft.com/office/drawing/2014/main" val="2017987740"/>
                    </a:ext>
                  </a:extLst>
                </a:gridCol>
                <a:gridCol w="2456975">
                  <a:extLst>
                    <a:ext uri="{9D8B030D-6E8A-4147-A177-3AD203B41FA5}">
                      <a16:colId xmlns:a16="http://schemas.microsoft.com/office/drawing/2014/main" val="2411011726"/>
                    </a:ext>
                  </a:extLst>
                </a:gridCol>
                <a:gridCol w="1091141">
                  <a:extLst>
                    <a:ext uri="{9D8B030D-6E8A-4147-A177-3AD203B41FA5}">
                      <a16:colId xmlns:a16="http://schemas.microsoft.com/office/drawing/2014/main" val="685174826"/>
                    </a:ext>
                  </a:extLst>
                </a:gridCol>
              </a:tblGrid>
              <a:tr h="535067">
                <a:tc>
                  <a:txBody>
                    <a:bodyPr/>
                    <a:lstStyle/>
                    <a:p>
                      <a:pPr>
                        <a:lnSpc>
                          <a:spcPct val="200000"/>
                        </a:lnSpc>
                        <a:spcAft>
                          <a:spcPts val="800"/>
                        </a:spcAft>
                        <a:buNone/>
                      </a:pPr>
                      <a:r>
                        <a:rPr lang="sl-SI" sz="2000" b="1" u="sng" kern="100" dirty="0">
                          <a:solidFill>
                            <a:schemeClr val="bg1"/>
                          </a:solidFill>
                          <a:effectLst/>
                        </a:rPr>
                        <a:t>Primary PCI</a:t>
                      </a:r>
                      <a:endParaRPr lang="en-SI"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solidFill>
                      <a:srgbClr val="EB7B1F"/>
                    </a:solidFill>
                  </a:tcPr>
                </a:tc>
                <a:tc>
                  <a:txBody>
                    <a:bodyPr/>
                    <a:lstStyle/>
                    <a:p>
                      <a:pPr algn="ctr">
                        <a:lnSpc>
                          <a:spcPct val="200000"/>
                        </a:lnSpc>
                        <a:spcAft>
                          <a:spcPts val="800"/>
                        </a:spcAft>
                        <a:buNone/>
                      </a:pPr>
                      <a:r>
                        <a:rPr lang="en-SI"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UFH</a:t>
                      </a:r>
                    </a:p>
                  </a:txBody>
                  <a:tcPr marL="54201" marR="54201" marT="0" marB="0"/>
                </a:tc>
                <a:tc>
                  <a:txBody>
                    <a:bodyPr/>
                    <a:lstStyle/>
                    <a:p>
                      <a:pPr algn="ctr">
                        <a:lnSpc>
                          <a:spcPct val="200000"/>
                        </a:lnSpc>
                        <a:spcAft>
                          <a:spcPts val="800"/>
                        </a:spcAft>
                        <a:buNone/>
                      </a:pPr>
                      <a:r>
                        <a:rPr lang="en-SI"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No UFH </a:t>
                      </a:r>
                    </a:p>
                  </a:txBody>
                  <a:tcPr marL="54201" marR="54201" marT="0" marB="0"/>
                </a:tc>
                <a:tc>
                  <a:txBody>
                    <a:bodyPr/>
                    <a:lstStyle/>
                    <a:p>
                      <a:pPr algn="ctr">
                        <a:lnSpc>
                          <a:spcPct val="200000"/>
                        </a:lnSpc>
                        <a:spcAft>
                          <a:spcPts val="800"/>
                        </a:spcAft>
                        <a:buNone/>
                      </a:pPr>
                      <a:endParaRPr lang="en-SI" sz="20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tc>
                <a:extLst>
                  <a:ext uri="{0D108BD9-81ED-4DB2-BD59-A6C34878D82A}">
                    <a16:rowId xmlns:a16="http://schemas.microsoft.com/office/drawing/2014/main" val="1054797990"/>
                  </a:ext>
                </a:extLst>
              </a:tr>
              <a:tr h="535067">
                <a:tc>
                  <a:txBody>
                    <a:bodyPr/>
                    <a:lstStyle/>
                    <a:p>
                      <a:pPr>
                        <a:lnSpc>
                          <a:spcPct val="200000"/>
                        </a:lnSpc>
                        <a:spcAft>
                          <a:spcPts val="800"/>
                        </a:spcAft>
                        <a:buNone/>
                      </a:pPr>
                      <a:r>
                        <a:rPr lang="sl-SI" sz="2000" b="1" kern="100" dirty="0">
                          <a:solidFill>
                            <a:schemeClr val="bg1"/>
                          </a:solidFill>
                          <a:effectLst/>
                        </a:rPr>
                        <a:t>Coronary angiography</a:t>
                      </a:r>
                      <a:endParaRPr lang="en-SI"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solidFill>
                      <a:srgbClr val="EB7B1F"/>
                    </a:solidFill>
                  </a:tcPr>
                </a:tc>
                <a:tc>
                  <a:txBody>
                    <a:bodyPr/>
                    <a:lstStyle/>
                    <a:p>
                      <a:pPr algn="ctr">
                        <a:lnSpc>
                          <a:spcPct val="200000"/>
                        </a:lnSpc>
                        <a:spcAft>
                          <a:spcPts val="800"/>
                        </a:spcAft>
                        <a:buNone/>
                      </a:pPr>
                      <a:r>
                        <a:rPr lang="sl-SI" sz="2000" b="1" kern="100" dirty="0">
                          <a:effectLst/>
                        </a:rPr>
                        <a:t>296/298 (99.3)</a:t>
                      </a:r>
                      <a:endParaRPr lang="en-SI"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tc>
                <a:tc>
                  <a:txBody>
                    <a:bodyPr/>
                    <a:lstStyle/>
                    <a:p>
                      <a:pPr algn="ctr">
                        <a:lnSpc>
                          <a:spcPct val="200000"/>
                        </a:lnSpc>
                        <a:spcAft>
                          <a:spcPts val="800"/>
                        </a:spcAft>
                        <a:buNone/>
                      </a:pPr>
                      <a:r>
                        <a:rPr lang="sl-SI" sz="2000" b="1" kern="100" dirty="0">
                          <a:effectLst/>
                        </a:rPr>
                        <a:t>292/295 (99.0)</a:t>
                      </a:r>
                      <a:endParaRPr lang="en-SI"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tc>
                <a:tc>
                  <a:txBody>
                    <a:bodyPr/>
                    <a:lstStyle/>
                    <a:p>
                      <a:pPr algn="ctr">
                        <a:lnSpc>
                          <a:spcPct val="200000"/>
                        </a:lnSpc>
                        <a:spcAft>
                          <a:spcPts val="800"/>
                        </a:spcAft>
                        <a:buNone/>
                      </a:pPr>
                      <a:r>
                        <a:rPr lang="sl-SI" sz="2000" b="1" kern="100">
                          <a:effectLst/>
                        </a:rPr>
                        <a:t>0.645</a:t>
                      </a:r>
                      <a:endParaRPr lang="en-SI" sz="2000" b="1" kern="100">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tc>
                <a:extLst>
                  <a:ext uri="{0D108BD9-81ED-4DB2-BD59-A6C34878D82A}">
                    <a16:rowId xmlns:a16="http://schemas.microsoft.com/office/drawing/2014/main" val="1646989944"/>
                  </a:ext>
                </a:extLst>
              </a:tr>
              <a:tr h="535067">
                <a:tc>
                  <a:txBody>
                    <a:bodyPr/>
                    <a:lstStyle/>
                    <a:p>
                      <a:pPr>
                        <a:lnSpc>
                          <a:spcPct val="200000"/>
                        </a:lnSpc>
                        <a:spcAft>
                          <a:spcPts val="800"/>
                        </a:spcAft>
                        <a:buNone/>
                      </a:pPr>
                      <a:r>
                        <a:rPr lang="sl-SI" sz="2000" b="1" kern="100" dirty="0">
                          <a:solidFill>
                            <a:schemeClr val="bg1"/>
                          </a:solidFill>
                          <a:effectLst/>
                        </a:rPr>
                        <a:t>Radial access</a:t>
                      </a:r>
                      <a:endParaRPr lang="en-SI"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solidFill>
                      <a:srgbClr val="EB7B1F"/>
                    </a:solidFill>
                  </a:tcPr>
                </a:tc>
                <a:tc>
                  <a:txBody>
                    <a:bodyPr/>
                    <a:lstStyle/>
                    <a:p>
                      <a:pPr algn="ctr">
                        <a:lnSpc>
                          <a:spcPct val="200000"/>
                        </a:lnSpc>
                        <a:spcAft>
                          <a:spcPts val="800"/>
                        </a:spcAft>
                        <a:buNone/>
                      </a:pPr>
                      <a:r>
                        <a:rPr lang="sl-SI" sz="2000" b="1" kern="100" dirty="0">
                          <a:effectLst/>
                        </a:rPr>
                        <a:t>229/296 (77.4)</a:t>
                      </a:r>
                      <a:endParaRPr lang="en-SI"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tc>
                <a:tc>
                  <a:txBody>
                    <a:bodyPr/>
                    <a:lstStyle/>
                    <a:p>
                      <a:pPr algn="ctr">
                        <a:lnSpc>
                          <a:spcPct val="200000"/>
                        </a:lnSpc>
                        <a:spcAft>
                          <a:spcPts val="800"/>
                        </a:spcAft>
                        <a:buNone/>
                      </a:pPr>
                      <a:r>
                        <a:rPr lang="sl-SI" sz="2000" b="1" kern="100" dirty="0">
                          <a:effectLst/>
                        </a:rPr>
                        <a:t>233/292 (79.8)</a:t>
                      </a:r>
                      <a:endParaRPr lang="en-SI"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tc>
                <a:tc>
                  <a:txBody>
                    <a:bodyPr/>
                    <a:lstStyle/>
                    <a:p>
                      <a:pPr algn="ctr">
                        <a:lnSpc>
                          <a:spcPct val="200000"/>
                        </a:lnSpc>
                        <a:spcAft>
                          <a:spcPts val="800"/>
                        </a:spcAft>
                        <a:buNone/>
                      </a:pPr>
                      <a:r>
                        <a:rPr lang="sl-SI" sz="2000" b="1" kern="100">
                          <a:effectLst/>
                        </a:rPr>
                        <a:t>0.473</a:t>
                      </a:r>
                      <a:endParaRPr lang="en-SI" sz="2000" b="1" kern="100">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tc>
                <a:extLst>
                  <a:ext uri="{0D108BD9-81ED-4DB2-BD59-A6C34878D82A}">
                    <a16:rowId xmlns:a16="http://schemas.microsoft.com/office/drawing/2014/main" val="1592412265"/>
                  </a:ext>
                </a:extLst>
              </a:tr>
              <a:tr h="535067">
                <a:tc>
                  <a:txBody>
                    <a:bodyPr/>
                    <a:lstStyle/>
                    <a:p>
                      <a:pPr>
                        <a:lnSpc>
                          <a:spcPct val="200000"/>
                        </a:lnSpc>
                        <a:spcAft>
                          <a:spcPts val="800"/>
                        </a:spcAft>
                        <a:buNone/>
                      </a:pPr>
                      <a:r>
                        <a:rPr lang="sl-SI" sz="2000" b="1" kern="100" dirty="0">
                          <a:solidFill>
                            <a:schemeClr val="bg1"/>
                          </a:solidFill>
                          <a:effectLst/>
                        </a:rPr>
                        <a:t>Obvious  IRA</a:t>
                      </a:r>
                      <a:endParaRPr lang="en-SI"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solidFill>
                      <a:srgbClr val="EB7B1F"/>
                    </a:solidFill>
                  </a:tcPr>
                </a:tc>
                <a:tc>
                  <a:txBody>
                    <a:bodyPr/>
                    <a:lstStyle/>
                    <a:p>
                      <a:pPr algn="ctr">
                        <a:lnSpc>
                          <a:spcPct val="200000"/>
                        </a:lnSpc>
                        <a:spcAft>
                          <a:spcPts val="800"/>
                        </a:spcAft>
                        <a:buNone/>
                      </a:pPr>
                      <a:r>
                        <a:rPr lang="sl-SI" sz="2000" b="1" kern="100" dirty="0">
                          <a:effectLst/>
                        </a:rPr>
                        <a:t>285/296 (96.3)</a:t>
                      </a:r>
                      <a:endParaRPr lang="en-SI"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tc>
                <a:tc>
                  <a:txBody>
                    <a:bodyPr/>
                    <a:lstStyle/>
                    <a:p>
                      <a:pPr algn="ctr">
                        <a:lnSpc>
                          <a:spcPct val="200000"/>
                        </a:lnSpc>
                        <a:spcAft>
                          <a:spcPts val="800"/>
                        </a:spcAft>
                        <a:buNone/>
                      </a:pPr>
                      <a:r>
                        <a:rPr lang="sl-SI" sz="2000" b="1" kern="100" dirty="0">
                          <a:effectLst/>
                        </a:rPr>
                        <a:t>280/292 (95.9)</a:t>
                      </a:r>
                      <a:endParaRPr lang="en-SI"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tc>
                <a:tc>
                  <a:txBody>
                    <a:bodyPr/>
                    <a:lstStyle/>
                    <a:p>
                      <a:pPr algn="ctr">
                        <a:lnSpc>
                          <a:spcPct val="200000"/>
                        </a:lnSpc>
                        <a:spcAft>
                          <a:spcPts val="800"/>
                        </a:spcAft>
                        <a:buNone/>
                      </a:pPr>
                      <a:r>
                        <a:rPr lang="sl-SI" sz="2000" b="1" kern="100">
                          <a:effectLst/>
                        </a:rPr>
                        <a:t>0.806</a:t>
                      </a:r>
                      <a:endParaRPr lang="en-SI" sz="2000" b="1" kern="100">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tc>
                <a:extLst>
                  <a:ext uri="{0D108BD9-81ED-4DB2-BD59-A6C34878D82A}">
                    <a16:rowId xmlns:a16="http://schemas.microsoft.com/office/drawing/2014/main" val="4268332132"/>
                  </a:ext>
                </a:extLst>
              </a:tr>
              <a:tr h="535067">
                <a:tc>
                  <a:txBody>
                    <a:bodyPr/>
                    <a:lstStyle/>
                    <a:p>
                      <a:pPr>
                        <a:lnSpc>
                          <a:spcPct val="200000"/>
                        </a:lnSpc>
                        <a:spcAft>
                          <a:spcPts val="800"/>
                        </a:spcAft>
                        <a:buNone/>
                      </a:pPr>
                      <a:r>
                        <a:rPr lang="sl-SI" sz="2000" b="1" kern="100" dirty="0">
                          <a:solidFill>
                            <a:schemeClr val="bg1"/>
                          </a:solidFill>
                          <a:effectLst/>
                        </a:rPr>
                        <a:t>                  LM</a:t>
                      </a:r>
                      <a:endParaRPr lang="en-SI"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solidFill>
                      <a:srgbClr val="EB7B1F"/>
                    </a:solidFill>
                  </a:tcPr>
                </a:tc>
                <a:tc>
                  <a:txBody>
                    <a:bodyPr/>
                    <a:lstStyle/>
                    <a:p>
                      <a:pPr algn="ctr">
                        <a:lnSpc>
                          <a:spcPct val="200000"/>
                        </a:lnSpc>
                        <a:spcAft>
                          <a:spcPts val="800"/>
                        </a:spcAft>
                        <a:buNone/>
                      </a:pPr>
                      <a:r>
                        <a:rPr lang="sl-SI" sz="2000" b="1" kern="100" dirty="0">
                          <a:effectLst/>
                        </a:rPr>
                        <a:t>6 (2.1)</a:t>
                      </a:r>
                      <a:endParaRPr lang="en-SI"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tc>
                <a:tc>
                  <a:txBody>
                    <a:bodyPr/>
                    <a:lstStyle/>
                    <a:p>
                      <a:pPr algn="ctr">
                        <a:lnSpc>
                          <a:spcPct val="200000"/>
                        </a:lnSpc>
                        <a:spcAft>
                          <a:spcPts val="800"/>
                        </a:spcAft>
                        <a:buNone/>
                      </a:pPr>
                      <a:r>
                        <a:rPr lang="sl-SI" sz="2000" b="1" kern="100" dirty="0">
                          <a:effectLst/>
                        </a:rPr>
                        <a:t>2 (0.7)</a:t>
                      </a:r>
                      <a:endParaRPr lang="en-SI"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tc>
                <a:tc>
                  <a:txBody>
                    <a:bodyPr/>
                    <a:lstStyle/>
                    <a:p>
                      <a:pPr algn="ctr">
                        <a:lnSpc>
                          <a:spcPct val="200000"/>
                        </a:lnSpc>
                        <a:spcAft>
                          <a:spcPts val="800"/>
                        </a:spcAft>
                        <a:buNone/>
                      </a:pPr>
                      <a:r>
                        <a:rPr lang="sl-SI" sz="2000" b="1" kern="100" dirty="0">
                          <a:effectLst/>
                        </a:rPr>
                        <a:t> </a:t>
                      </a:r>
                      <a:endParaRPr lang="en-SI"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tc>
                <a:extLst>
                  <a:ext uri="{0D108BD9-81ED-4DB2-BD59-A6C34878D82A}">
                    <a16:rowId xmlns:a16="http://schemas.microsoft.com/office/drawing/2014/main" val="3495856576"/>
                  </a:ext>
                </a:extLst>
              </a:tr>
              <a:tr h="535067">
                <a:tc>
                  <a:txBody>
                    <a:bodyPr/>
                    <a:lstStyle/>
                    <a:p>
                      <a:pPr>
                        <a:lnSpc>
                          <a:spcPct val="200000"/>
                        </a:lnSpc>
                        <a:spcAft>
                          <a:spcPts val="800"/>
                        </a:spcAft>
                        <a:buNone/>
                      </a:pPr>
                      <a:r>
                        <a:rPr lang="sl-SI" sz="2000" b="1" kern="100" dirty="0">
                          <a:solidFill>
                            <a:schemeClr val="bg1"/>
                          </a:solidFill>
                          <a:effectLst/>
                        </a:rPr>
                        <a:t>                 LAD</a:t>
                      </a:r>
                      <a:endParaRPr lang="en-SI"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solidFill>
                      <a:srgbClr val="EB7B1F"/>
                    </a:solidFill>
                  </a:tcPr>
                </a:tc>
                <a:tc>
                  <a:txBody>
                    <a:bodyPr/>
                    <a:lstStyle/>
                    <a:p>
                      <a:pPr algn="ctr">
                        <a:lnSpc>
                          <a:spcPct val="200000"/>
                        </a:lnSpc>
                        <a:spcAft>
                          <a:spcPts val="800"/>
                        </a:spcAft>
                        <a:buNone/>
                      </a:pPr>
                      <a:r>
                        <a:rPr lang="sl-SI" sz="2000" b="1" kern="100" dirty="0">
                          <a:effectLst/>
                        </a:rPr>
                        <a:t>97 (34.0)</a:t>
                      </a:r>
                      <a:endParaRPr lang="en-SI"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tc>
                <a:tc>
                  <a:txBody>
                    <a:bodyPr/>
                    <a:lstStyle/>
                    <a:p>
                      <a:pPr algn="ctr">
                        <a:lnSpc>
                          <a:spcPct val="200000"/>
                        </a:lnSpc>
                        <a:spcAft>
                          <a:spcPts val="800"/>
                        </a:spcAft>
                        <a:buNone/>
                      </a:pPr>
                      <a:r>
                        <a:rPr lang="sl-SI" sz="2000" b="1" kern="100" dirty="0">
                          <a:effectLst/>
                        </a:rPr>
                        <a:t>120 (42.9)</a:t>
                      </a:r>
                      <a:endParaRPr lang="en-SI"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tc>
                <a:tc>
                  <a:txBody>
                    <a:bodyPr/>
                    <a:lstStyle/>
                    <a:p>
                      <a:pPr algn="ctr">
                        <a:lnSpc>
                          <a:spcPct val="200000"/>
                        </a:lnSpc>
                        <a:spcAft>
                          <a:spcPts val="800"/>
                        </a:spcAft>
                        <a:buNone/>
                      </a:pPr>
                      <a:r>
                        <a:rPr lang="sl-SI" sz="2000" b="1" kern="100">
                          <a:effectLst/>
                        </a:rPr>
                        <a:t> </a:t>
                      </a:r>
                      <a:endParaRPr lang="en-SI" sz="2000" b="1" kern="100">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tc>
                <a:extLst>
                  <a:ext uri="{0D108BD9-81ED-4DB2-BD59-A6C34878D82A}">
                    <a16:rowId xmlns:a16="http://schemas.microsoft.com/office/drawing/2014/main" val="3729481818"/>
                  </a:ext>
                </a:extLst>
              </a:tr>
              <a:tr h="535067">
                <a:tc>
                  <a:txBody>
                    <a:bodyPr/>
                    <a:lstStyle/>
                    <a:p>
                      <a:pPr>
                        <a:lnSpc>
                          <a:spcPct val="200000"/>
                        </a:lnSpc>
                        <a:spcAft>
                          <a:spcPts val="800"/>
                        </a:spcAft>
                        <a:buNone/>
                      </a:pPr>
                      <a:r>
                        <a:rPr lang="sl-SI" sz="2000" b="1" kern="100" dirty="0">
                          <a:solidFill>
                            <a:schemeClr val="bg1"/>
                          </a:solidFill>
                          <a:effectLst/>
                        </a:rPr>
                        <a:t>                 LCX</a:t>
                      </a:r>
                      <a:endParaRPr lang="en-SI"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solidFill>
                      <a:srgbClr val="EB7B1F"/>
                    </a:solidFill>
                  </a:tcPr>
                </a:tc>
                <a:tc>
                  <a:txBody>
                    <a:bodyPr/>
                    <a:lstStyle/>
                    <a:p>
                      <a:pPr algn="ctr">
                        <a:lnSpc>
                          <a:spcPct val="200000"/>
                        </a:lnSpc>
                        <a:spcAft>
                          <a:spcPts val="800"/>
                        </a:spcAft>
                        <a:buNone/>
                      </a:pPr>
                      <a:r>
                        <a:rPr lang="sl-SI" sz="2000" b="1" kern="100">
                          <a:effectLst/>
                        </a:rPr>
                        <a:t>35 (12.3)</a:t>
                      </a:r>
                      <a:endParaRPr lang="en-SI" sz="2000" b="1" kern="100">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tc>
                <a:tc>
                  <a:txBody>
                    <a:bodyPr/>
                    <a:lstStyle/>
                    <a:p>
                      <a:pPr algn="ctr">
                        <a:lnSpc>
                          <a:spcPct val="200000"/>
                        </a:lnSpc>
                        <a:spcAft>
                          <a:spcPts val="800"/>
                        </a:spcAft>
                        <a:buNone/>
                      </a:pPr>
                      <a:r>
                        <a:rPr lang="sl-SI" sz="2000" b="1" kern="100" dirty="0">
                          <a:effectLst/>
                        </a:rPr>
                        <a:t>32 (11.4)</a:t>
                      </a:r>
                      <a:endParaRPr lang="en-SI"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tc>
                <a:tc>
                  <a:txBody>
                    <a:bodyPr/>
                    <a:lstStyle/>
                    <a:p>
                      <a:pPr algn="ctr">
                        <a:lnSpc>
                          <a:spcPct val="200000"/>
                        </a:lnSpc>
                        <a:spcAft>
                          <a:spcPts val="800"/>
                        </a:spcAft>
                        <a:buNone/>
                      </a:pPr>
                      <a:r>
                        <a:rPr lang="sl-SI" sz="2000" b="1" kern="100" dirty="0">
                          <a:effectLst/>
                        </a:rPr>
                        <a:t> </a:t>
                      </a:r>
                      <a:endParaRPr lang="en-SI"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tc>
                <a:extLst>
                  <a:ext uri="{0D108BD9-81ED-4DB2-BD59-A6C34878D82A}">
                    <a16:rowId xmlns:a16="http://schemas.microsoft.com/office/drawing/2014/main" val="1952518110"/>
                  </a:ext>
                </a:extLst>
              </a:tr>
              <a:tr h="535067">
                <a:tc>
                  <a:txBody>
                    <a:bodyPr/>
                    <a:lstStyle/>
                    <a:p>
                      <a:pPr>
                        <a:lnSpc>
                          <a:spcPct val="200000"/>
                        </a:lnSpc>
                        <a:spcAft>
                          <a:spcPts val="800"/>
                        </a:spcAft>
                        <a:buNone/>
                      </a:pPr>
                      <a:r>
                        <a:rPr lang="sl-SI" sz="2000" b="1" kern="100" dirty="0">
                          <a:solidFill>
                            <a:schemeClr val="bg1"/>
                          </a:solidFill>
                          <a:effectLst/>
                        </a:rPr>
                        <a:t>                 RCA</a:t>
                      </a:r>
                      <a:endParaRPr lang="en-SI"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solidFill>
                      <a:srgbClr val="EB7B1F"/>
                    </a:solidFill>
                  </a:tcPr>
                </a:tc>
                <a:tc>
                  <a:txBody>
                    <a:bodyPr/>
                    <a:lstStyle/>
                    <a:p>
                      <a:pPr algn="ctr">
                        <a:lnSpc>
                          <a:spcPct val="200000"/>
                        </a:lnSpc>
                        <a:spcAft>
                          <a:spcPts val="800"/>
                        </a:spcAft>
                        <a:buNone/>
                      </a:pPr>
                      <a:r>
                        <a:rPr lang="sl-SI" sz="2000" b="1" kern="100">
                          <a:effectLst/>
                        </a:rPr>
                        <a:t>121 (42.5)</a:t>
                      </a:r>
                      <a:endParaRPr lang="en-SI" sz="2000" b="1" kern="100">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tc>
                <a:tc>
                  <a:txBody>
                    <a:bodyPr/>
                    <a:lstStyle/>
                    <a:p>
                      <a:pPr algn="ctr">
                        <a:lnSpc>
                          <a:spcPct val="200000"/>
                        </a:lnSpc>
                        <a:spcAft>
                          <a:spcPts val="800"/>
                        </a:spcAft>
                        <a:buNone/>
                      </a:pPr>
                      <a:r>
                        <a:rPr lang="sl-SI" sz="2000" b="1" kern="100" dirty="0">
                          <a:effectLst/>
                        </a:rPr>
                        <a:t>113 (40.4)</a:t>
                      </a:r>
                      <a:endParaRPr lang="en-SI"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tc>
                <a:tc>
                  <a:txBody>
                    <a:bodyPr/>
                    <a:lstStyle/>
                    <a:p>
                      <a:pPr algn="ctr">
                        <a:lnSpc>
                          <a:spcPct val="200000"/>
                        </a:lnSpc>
                        <a:spcAft>
                          <a:spcPts val="800"/>
                        </a:spcAft>
                        <a:buNone/>
                      </a:pPr>
                      <a:r>
                        <a:rPr lang="sl-SI" sz="2000" b="1" kern="100" dirty="0">
                          <a:effectLst/>
                        </a:rPr>
                        <a:t> </a:t>
                      </a:r>
                      <a:endParaRPr lang="en-SI"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tc>
                <a:extLst>
                  <a:ext uri="{0D108BD9-81ED-4DB2-BD59-A6C34878D82A}">
                    <a16:rowId xmlns:a16="http://schemas.microsoft.com/office/drawing/2014/main" val="209877329"/>
                  </a:ext>
                </a:extLst>
              </a:tr>
              <a:tr h="535067">
                <a:tc>
                  <a:txBody>
                    <a:bodyPr/>
                    <a:lstStyle/>
                    <a:p>
                      <a:pPr algn="ctr">
                        <a:lnSpc>
                          <a:spcPct val="200000"/>
                        </a:lnSpc>
                        <a:spcAft>
                          <a:spcPts val="800"/>
                        </a:spcAft>
                        <a:buNone/>
                      </a:pPr>
                      <a:r>
                        <a:rPr lang="sl-SI" sz="2000" b="1" kern="100" dirty="0">
                          <a:solidFill>
                            <a:schemeClr val="bg1"/>
                          </a:solidFill>
                          <a:effectLst/>
                        </a:rPr>
                        <a:t>Side branch</a:t>
                      </a:r>
                      <a:endParaRPr lang="en-SI"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solidFill>
                      <a:srgbClr val="EB7B1F"/>
                    </a:solidFill>
                  </a:tcPr>
                </a:tc>
                <a:tc>
                  <a:txBody>
                    <a:bodyPr/>
                    <a:lstStyle/>
                    <a:p>
                      <a:pPr algn="ctr">
                        <a:lnSpc>
                          <a:spcPct val="200000"/>
                        </a:lnSpc>
                        <a:spcAft>
                          <a:spcPts val="800"/>
                        </a:spcAft>
                        <a:buNone/>
                      </a:pPr>
                      <a:r>
                        <a:rPr lang="sl-SI" sz="2000" b="1" kern="100">
                          <a:effectLst/>
                        </a:rPr>
                        <a:t>26 (9.1)</a:t>
                      </a:r>
                      <a:endParaRPr lang="en-SI" sz="2000" b="1" kern="100">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tc>
                <a:tc>
                  <a:txBody>
                    <a:bodyPr/>
                    <a:lstStyle/>
                    <a:p>
                      <a:pPr algn="ctr">
                        <a:lnSpc>
                          <a:spcPct val="200000"/>
                        </a:lnSpc>
                        <a:spcAft>
                          <a:spcPts val="800"/>
                        </a:spcAft>
                        <a:buNone/>
                      </a:pPr>
                      <a:r>
                        <a:rPr lang="sl-SI" sz="2000" b="1" kern="100" dirty="0">
                          <a:effectLst/>
                        </a:rPr>
                        <a:t>13 (4.6)</a:t>
                      </a:r>
                      <a:endParaRPr lang="en-SI"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tc>
                <a:tc>
                  <a:txBody>
                    <a:bodyPr/>
                    <a:lstStyle/>
                    <a:p>
                      <a:pPr algn="ctr">
                        <a:lnSpc>
                          <a:spcPct val="200000"/>
                        </a:lnSpc>
                        <a:spcAft>
                          <a:spcPts val="800"/>
                        </a:spcAft>
                        <a:buNone/>
                      </a:pPr>
                      <a:r>
                        <a:rPr lang="sl-SI" sz="2000" b="1" kern="100" dirty="0">
                          <a:effectLst/>
                        </a:rPr>
                        <a:t> </a:t>
                      </a:r>
                      <a:endParaRPr lang="en-SI"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tc>
                <a:extLst>
                  <a:ext uri="{0D108BD9-81ED-4DB2-BD59-A6C34878D82A}">
                    <a16:rowId xmlns:a16="http://schemas.microsoft.com/office/drawing/2014/main" val="2251664011"/>
                  </a:ext>
                </a:extLst>
              </a:tr>
              <a:tr h="535067">
                <a:tc>
                  <a:txBody>
                    <a:bodyPr/>
                    <a:lstStyle/>
                    <a:p>
                      <a:pPr>
                        <a:lnSpc>
                          <a:spcPct val="200000"/>
                        </a:lnSpc>
                        <a:spcAft>
                          <a:spcPts val="800"/>
                        </a:spcAft>
                        <a:buNone/>
                      </a:pPr>
                      <a:r>
                        <a:rPr lang="en-US" sz="2000" b="1" kern="100" dirty="0">
                          <a:solidFill>
                            <a:schemeClr val="bg1"/>
                          </a:solidFill>
                          <a:effectLst/>
                        </a:rPr>
                        <a:t>Multivessel disease</a:t>
                      </a:r>
                      <a:endParaRPr lang="en-SI"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solidFill>
                      <a:srgbClr val="EB7B1F"/>
                    </a:solidFill>
                  </a:tcPr>
                </a:tc>
                <a:tc>
                  <a:txBody>
                    <a:bodyPr/>
                    <a:lstStyle/>
                    <a:p>
                      <a:pPr algn="ctr">
                        <a:lnSpc>
                          <a:spcPct val="200000"/>
                        </a:lnSpc>
                        <a:spcAft>
                          <a:spcPts val="800"/>
                        </a:spcAft>
                        <a:buNone/>
                      </a:pPr>
                      <a:r>
                        <a:rPr lang="sl-SI" sz="2000" b="1" kern="100">
                          <a:effectLst/>
                        </a:rPr>
                        <a:t>108/296 (36.5)</a:t>
                      </a:r>
                      <a:endParaRPr lang="en-SI" sz="2000" b="1" kern="100">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tc>
                <a:tc>
                  <a:txBody>
                    <a:bodyPr/>
                    <a:lstStyle/>
                    <a:p>
                      <a:pPr algn="ctr">
                        <a:lnSpc>
                          <a:spcPct val="200000"/>
                        </a:lnSpc>
                        <a:spcAft>
                          <a:spcPts val="800"/>
                        </a:spcAft>
                        <a:buNone/>
                      </a:pPr>
                      <a:r>
                        <a:rPr lang="sl-SI" sz="2000" b="1" kern="100" dirty="0">
                          <a:effectLst/>
                        </a:rPr>
                        <a:t>107/292 (36.6)</a:t>
                      </a:r>
                      <a:endParaRPr lang="en-SI"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tc>
                <a:tc>
                  <a:txBody>
                    <a:bodyPr/>
                    <a:lstStyle/>
                    <a:p>
                      <a:pPr algn="ctr">
                        <a:lnSpc>
                          <a:spcPct val="200000"/>
                        </a:lnSpc>
                        <a:spcAft>
                          <a:spcPts val="800"/>
                        </a:spcAft>
                        <a:buNone/>
                      </a:pPr>
                      <a:r>
                        <a:rPr lang="sl-SI" sz="2000" b="1" kern="100" dirty="0">
                          <a:effectLst/>
                        </a:rPr>
                        <a:t>0.968</a:t>
                      </a:r>
                      <a:endParaRPr lang="en-SI"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tc>
                <a:extLst>
                  <a:ext uri="{0D108BD9-81ED-4DB2-BD59-A6C34878D82A}">
                    <a16:rowId xmlns:a16="http://schemas.microsoft.com/office/drawing/2014/main" val="2655980865"/>
                  </a:ext>
                </a:extLst>
              </a:tr>
              <a:tr h="535067">
                <a:tc>
                  <a:txBody>
                    <a:bodyPr/>
                    <a:lstStyle/>
                    <a:p>
                      <a:pPr>
                        <a:lnSpc>
                          <a:spcPct val="200000"/>
                        </a:lnSpc>
                        <a:spcAft>
                          <a:spcPts val="800"/>
                        </a:spcAft>
                        <a:buNone/>
                      </a:pPr>
                      <a:r>
                        <a:rPr lang="sl-SI" sz="2000" b="1" kern="100" dirty="0">
                          <a:solidFill>
                            <a:schemeClr val="bg1"/>
                          </a:solidFill>
                          <a:effectLst/>
                        </a:rPr>
                        <a:t>PCI with stenting</a:t>
                      </a:r>
                      <a:endParaRPr lang="en-SI"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solidFill>
                      <a:srgbClr val="EB7B1F"/>
                    </a:solidFill>
                  </a:tcPr>
                </a:tc>
                <a:tc>
                  <a:txBody>
                    <a:bodyPr/>
                    <a:lstStyle/>
                    <a:p>
                      <a:pPr algn="ctr">
                        <a:lnSpc>
                          <a:spcPct val="200000"/>
                        </a:lnSpc>
                        <a:spcAft>
                          <a:spcPts val="800"/>
                        </a:spcAft>
                        <a:buNone/>
                      </a:pPr>
                      <a:r>
                        <a:rPr lang="sl-SI" sz="2000" b="1" kern="100">
                          <a:effectLst/>
                        </a:rPr>
                        <a:t>287/296 (97.0)</a:t>
                      </a:r>
                      <a:endParaRPr lang="en-SI" sz="2000" b="1" kern="100">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tc>
                <a:tc>
                  <a:txBody>
                    <a:bodyPr/>
                    <a:lstStyle/>
                    <a:p>
                      <a:pPr algn="ctr">
                        <a:lnSpc>
                          <a:spcPct val="200000"/>
                        </a:lnSpc>
                        <a:spcAft>
                          <a:spcPts val="800"/>
                        </a:spcAft>
                        <a:buNone/>
                      </a:pPr>
                      <a:r>
                        <a:rPr lang="sl-SI" sz="2000" b="1" kern="100" dirty="0">
                          <a:effectLst/>
                        </a:rPr>
                        <a:t>280/296 (94.6)</a:t>
                      </a:r>
                      <a:endParaRPr lang="en-SI"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tc>
                <a:tc>
                  <a:txBody>
                    <a:bodyPr/>
                    <a:lstStyle/>
                    <a:p>
                      <a:pPr algn="ctr">
                        <a:lnSpc>
                          <a:spcPct val="200000"/>
                        </a:lnSpc>
                        <a:spcAft>
                          <a:spcPts val="800"/>
                        </a:spcAft>
                        <a:buNone/>
                      </a:pPr>
                      <a:r>
                        <a:rPr lang="sl-SI" sz="2000" b="1" kern="100" dirty="0">
                          <a:effectLst/>
                        </a:rPr>
                        <a:t>0.153</a:t>
                      </a:r>
                      <a:endParaRPr lang="en-SI"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54201" marR="54201" marT="0" marB="0"/>
                </a:tc>
                <a:extLst>
                  <a:ext uri="{0D108BD9-81ED-4DB2-BD59-A6C34878D82A}">
                    <a16:rowId xmlns:a16="http://schemas.microsoft.com/office/drawing/2014/main" val="1086035958"/>
                  </a:ext>
                </a:extLst>
              </a:tr>
            </a:tbl>
          </a:graphicData>
        </a:graphic>
      </p:graphicFrame>
      <p:sp>
        <p:nvSpPr>
          <p:cNvPr id="8" name="TextBox 7">
            <a:extLst>
              <a:ext uri="{FF2B5EF4-FFF2-40B4-BE49-F238E27FC236}">
                <a16:creationId xmlns:a16="http://schemas.microsoft.com/office/drawing/2014/main" id="{A6592690-0F04-AD88-2D2F-522FC5335E5B}"/>
              </a:ext>
            </a:extLst>
          </p:cNvPr>
          <p:cNvSpPr txBox="1"/>
          <p:nvPr/>
        </p:nvSpPr>
        <p:spPr>
          <a:xfrm>
            <a:off x="520504" y="295422"/>
            <a:ext cx="10405997" cy="584775"/>
          </a:xfrm>
          <a:prstGeom prst="rect">
            <a:avLst/>
          </a:prstGeom>
          <a:noFill/>
        </p:spPr>
        <p:txBody>
          <a:bodyPr wrap="square" rtlCol="0">
            <a:spAutoFit/>
          </a:bodyPr>
          <a:lstStyle/>
          <a:p>
            <a:r>
              <a:rPr lang="en-SI" sz="3200" b="1" dirty="0">
                <a:solidFill>
                  <a:srgbClr val="002060"/>
                </a:solidFill>
                <a:latin typeface="Arial" panose="020B0604020202020204" pitchFamily="34" charset="0"/>
                <a:cs typeface="Arial" panose="020B0604020202020204" pitchFamily="34" charset="0"/>
              </a:rPr>
              <a:t>CORONARY ANGIOGRAPHY AND PCI</a:t>
            </a:r>
          </a:p>
        </p:txBody>
      </p:sp>
    </p:spTree>
    <p:extLst>
      <p:ext uri="{BB962C8B-B14F-4D97-AF65-F5344CB8AC3E}">
        <p14:creationId xmlns:p14="http://schemas.microsoft.com/office/powerpoint/2010/main" val="3986269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334B0EF-7990-8D7B-2D47-5905CBE6C7B7}"/>
              </a:ext>
            </a:extLst>
          </p:cNvPr>
          <p:cNvGraphicFramePr>
            <a:graphicFrameLocks noGrp="1"/>
          </p:cNvGraphicFramePr>
          <p:nvPr>
            <p:ph idx="1"/>
            <p:extLst>
              <p:ext uri="{D42A27DB-BD31-4B8C-83A1-F6EECF244321}">
                <p14:modId xmlns:p14="http://schemas.microsoft.com/office/powerpoint/2010/main" val="1977212417"/>
              </p:ext>
            </p:extLst>
          </p:nvPr>
        </p:nvGraphicFramePr>
        <p:xfrm>
          <a:off x="480349" y="909715"/>
          <a:ext cx="11231302" cy="5861648"/>
        </p:xfrm>
        <a:graphic>
          <a:graphicData uri="http://schemas.openxmlformats.org/drawingml/2006/table">
            <a:tbl>
              <a:tblPr firstRow="1" firstCol="1" bandRow="1">
                <a:tableStyleId>{21E4AEA4-8DFA-4A89-87EB-49C32662AFE0}</a:tableStyleId>
              </a:tblPr>
              <a:tblGrid>
                <a:gridCol w="4624652">
                  <a:extLst>
                    <a:ext uri="{9D8B030D-6E8A-4147-A177-3AD203B41FA5}">
                      <a16:colId xmlns:a16="http://schemas.microsoft.com/office/drawing/2014/main" val="3450704781"/>
                    </a:ext>
                  </a:extLst>
                </a:gridCol>
                <a:gridCol w="3063382">
                  <a:extLst>
                    <a:ext uri="{9D8B030D-6E8A-4147-A177-3AD203B41FA5}">
                      <a16:colId xmlns:a16="http://schemas.microsoft.com/office/drawing/2014/main" val="1562055455"/>
                    </a:ext>
                  </a:extLst>
                </a:gridCol>
                <a:gridCol w="2198580">
                  <a:extLst>
                    <a:ext uri="{9D8B030D-6E8A-4147-A177-3AD203B41FA5}">
                      <a16:colId xmlns:a16="http://schemas.microsoft.com/office/drawing/2014/main" val="387801960"/>
                    </a:ext>
                  </a:extLst>
                </a:gridCol>
                <a:gridCol w="1344688">
                  <a:extLst>
                    <a:ext uri="{9D8B030D-6E8A-4147-A177-3AD203B41FA5}">
                      <a16:colId xmlns:a16="http://schemas.microsoft.com/office/drawing/2014/main" val="1912336514"/>
                    </a:ext>
                  </a:extLst>
                </a:gridCol>
              </a:tblGrid>
              <a:tr h="587964">
                <a:tc>
                  <a:txBody>
                    <a:bodyPr/>
                    <a:lstStyle/>
                    <a:p>
                      <a:pPr>
                        <a:lnSpc>
                          <a:spcPct val="200000"/>
                        </a:lnSpc>
                        <a:spcAft>
                          <a:spcPts val="800"/>
                        </a:spcAft>
                        <a:buNone/>
                      </a:pPr>
                      <a:endParaRPr lang="en-SI" sz="2000" b="1" kern="100" dirty="0">
                        <a:effectLst/>
                        <a:latin typeface="Arial" panose="020B0604020202020204" pitchFamily="34" charset="0"/>
                        <a:ea typeface="Aptos" panose="020B0004020202020204" pitchFamily="34" charset="0"/>
                        <a:cs typeface="Arial" panose="020B0604020202020204" pitchFamily="34" charset="0"/>
                      </a:endParaRPr>
                    </a:p>
                  </a:txBody>
                  <a:tcPr marL="56930" marR="56930" marT="0" marB="0">
                    <a:solidFill>
                      <a:srgbClr val="EB7B1F"/>
                    </a:solidFill>
                  </a:tcPr>
                </a:tc>
                <a:tc>
                  <a:txBody>
                    <a:bodyPr/>
                    <a:lstStyle/>
                    <a:p>
                      <a:pPr algn="ctr">
                        <a:lnSpc>
                          <a:spcPct val="200000"/>
                        </a:lnSpc>
                        <a:spcAft>
                          <a:spcPts val="800"/>
                        </a:spcAft>
                        <a:buNone/>
                      </a:pPr>
                      <a:r>
                        <a:rPr lang="en-SI" sz="2000" b="1" kern="100" dirty="0">
                          <a:solidFill>
                            <a:schemeClr val="bg1"/>
                          </a:solidFill>
                          <a:effectLst/>
                          <a:latin typeface="Arial" panose="020B0604020202020204" pitchFamily="34" charset="0"/>
                          <a:cs typeface="Arial" panose="020B0604020202020204" pitchFamily="34" charset="0"/>
                        </a:rPr>
                        <a:t>UFH</a:t>
                      </a:r>
                      <a:endParaRPr lang="en-SI" sz="20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56930" marR="56930" marT="0" marB="0">
                    <a:solidFill>
                      <a:srgbClr val="EB7B1F"/>
                    </a:solidFill>
                  </a:tcPr>
                </a:tc>
                <a:tc>
                  <a:txBody>
                    <a:bodyPr/>
                    <a:lstStyle/>
                    <a:p>
                      <a:pPr algn="ctr">
                        <a:lnSpc>
                          <a:spcPct val="200000"/>
                        </a:lnSpc>
                        <a:spcAft>
                          <a:spcPts val="800"/>
                        </a:spcAft>
                        <a:buNone/>
                      </a:pPr>
                      <a:r>
                        <a:rPr lang="en-SI" sz="2000" b="1" kern="100" dirty="0">
                          <a:solidFill>
                            <a:schemeClr val="bg1"/>
                          </a:solidFill>
                          <a:effectLst/>
                          <a:latin typeface="Arial" panose="020B0604020202020204" pitchFamily="34" charset="0"/>
                          <a:cs typeface="Arial" panose="020B0604020202020204" pitchFamily="34" charset="0"/>
                        </a:rPr>
                        <a:t>No UFH</a:t>
                      </a:r>
                      <a:endParaRPr lang="en-SI" sz="20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56930" marR="56930" marT="0" marB="0">
                    <a:solidFill>
                      <a:srgbClr val="EB7B1F"/>
                    </a:solidFill>
                  </a:tcPr>
                </a:tc>
                <a:tc>
                  <a:txBody>
                    <a:bodyPr/>
                    <a:lstStyle/>
                    <a:p>
                      <a:pPr algn="ctr">
                        <a:lnSpc>
                          <a:spcPct val="200000"/>
                        </a:lnSpc>
                        <a:spcAft>
                          <a:spcPts val="800"/>
                        </a:spcAft>
                        <a:buNone/>
                      </a:pPr>
                      <a:r>
                        <a:rPr lang="en-SI" sz="2000" b="1" kern="100" dirty="0">
                          <a:solidFill>
                            <a:schemeClr val="bg1"/>
                          </a:solidFill>
                          <a:effectLst/>
                          <a:latin typeface="Arial" panose="020B0604020202020204" pitchFamily="34" charset="0"/>
                          <a:cs typeface="Arial" panose="020B0604020202020204" pitchFamily="34" charset="0"/>
                        </a:rPr>
                        <a:t>p</a:t>
                      </a:r>
                      <a:endParaRPr lang="en-SI" sz="20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56930" marR="56930" marT="0" marB="0">
                    <a:solidFill>
                      <a:srgbClr val="EB7B1F"/>
                    </a:solidFill>
                  </a:tcPr>
                </a:tc>
                <a:extLst>
                  <a:ext uri="{0D108BD9-81ED-4DB2-BD59-A6C34878D82A}">
                    <a16:rowId xmlns:a16="http://schemas.microsoft.com/office/drawing/2014/main" val="812339606"/>
                  </a:ext>
                </a:extLst>
              </a:tr>
              <a:tr h="587964">
                <a:tc>
                  <a:txBody>
                    <a:bodyPr/>
                    <a:lstStyle/>
                    <a:p>
                      <a:pPr>
                        <a:lnSpc>
                          <a:spcPct val="200000"/>
                        </a:lnSpc>
                        <a:spcAft>
                          <a:spcPts val="800"/>
                        </a:spcAft>
                        <a:buNone/>
                      </a:pPr>
                      <a:r>
                        <a:rPr lang="sl-SI" sz="2000" b="1" kern="100" dirty="0">
                          <a:solidFill>
                            <a:schemeClr val="bg1"/>
                          </a:solidFill>
                          <a:effectLst/>
                          <a:latin typeface="Arial" panose="020B0604020202020204" pitchFamily="34" charset="0"/>
                          <a:cs typeface="Arial" panose="020B0604020202020204" pitchFamily="34" charset="0"/>
                        </a:rPr>
                        <a:t>Total UFH, IE/kg*</a:t>
                      </a:r>
                      <a:endParaRPr lang="en-SI" sz="20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56930" marR="56930" marT="0" marB="0">
                    <a:solidFill>
                      <a:srgbClr val="EB7B1F"/>
                    </a:solidFill>
                  </a:tcPr>
                </a:tc>
                <a:tc>
                  <a:txBody>
                    <a:bodyPr/>
                    <a:lstStyle/>
                    <a:p>
                      <a:pPr algn="ctr">
                        <a:lnSpc>
                          <a:spcPct val="200000"/>
                        </a:lnSpc>
                        <a:spcAft>
                          <a:spcPts val="800"/>
                        </a:spcAft>
                        <a:buNone/>
                      </a:pPr>
                      <a:r>
                        <a:rPr lang="sl-SI" sz="2000" b="1" kern="100" dirty="0">
                          <a:effectLst/>
                          <a:latin typeface="Arial" panose="020B0604020202020204" pitchFamily="34" charset="0"/>
                          <a:cs typeface="Arial" panose="020B0604020202020204" pitchFamily="34" charset="0"/>
                        </a:rPr>
                        <a:t>163 (146-181)</a:t>
                      </a:r>
                      <a:endParaRPr lang="en-SI" sz="2000" b="1" kern="100" dirty="0">
                        <a:effectLst/>
                        <a:latin typeface="Arial" panose="020B0604020202020204" pitchFamily="34" charset="0"/>
                        <a:ea typeface="Aptos" panose="020B0004020202020204" pitchFamily="34" charset="0"/>
                        <a:cs typeface="Arial" panose="020B0604020202020204" pitchFamily="34" charset="0"/>
                      </a:endParaRPr>
                    </a:p>
                  </a:txBody>
                  <a:tcPr marL="56930" marR="56930" marT="0" marB="0"/>
                </a:tc>
                <a:tc>
                  <a:txBody>
                    <a:bodyPr/>
                    <a:lstStyle/>
                    <a:p>
                      <a:pPr algn="ctr">
                        <a:lnSpc>
                          <a:spcPct val="200000"/>
                        </a:lnSpc>
                        <a:spcAft>
                          <a:spcPts val="800"/>
                        </a:spcAft>
                        <a:buNone/>
                      </a:pPr>
                      <a:r>
                        <a:rPr lang="sl-SI" sz="2000" b="1" kern="100">
                          <a:effectLst/>
                          <a:latin typeface="Arial" panose="020B0604020202020204" pitchFamily="34" charset="0"/>
                          <a:cs typeface="Arial" panose="020B0604020202020204" pitchFamily="34" charset="0"/>
                        </a:rPr>
                        <a:t>92 (83-100)</a:t>
                      </a:r>
                      <a:endParaRPr lang="en-SI" sz="2000" b="1" kern="100">
                        <a:effectLst/>
                        <a:latin typeface="Arial" panose="020B0604020202020204" pitchFamily="34" charset="0"/>
                        <a:ea typeface="Aptos" panose="020B0004020202020204" pitchFamily="34" charset="0"/>
                        <a:cs typeface="Arial" panose="020B0604020202020204" pitchFamily="34" charset="0"/>
                      </a:endParaRPr>
                    </a:p>
                  </a:txBody>
                  <a:tcPr marL="56930" marR="56930" marT="0" marB="0"/>
                </a:tc>
                <a:tc>
                  <a:txBody>
                    <a:bodyPr/>
                    <a:lstStyle/>
                    <a:p>
                      <a:pPr algn="ctr">
                        <a:lnSpc>
                          <a:spcPct val="200000"/>
                        </a:lnSpc>
                        <a:spcAft>
                          <a:spcPts val="800"/>
                        </a:spcAft>
                        <a:buNone/>
                      </a:pPr>
                      <a:r>
                        <a:rPr lang="sl-SI" sz="2000" b="1" kern="100" dirty="0">
                          <a:solidFill>
                            <a:srgbClr val="FF0000"/>
                          </a:solidFill>
                          <a:effectLst/>
                          <a:latin typeface="Arial" panose="020B0604020202020204" pitchFamily="34" charset="0"/>
                          <a:cs typeface="Arial" panose="020B0604020202020204" pitchFamily="34" charset="0"/>
                        </a:rPr>
                        <a:t>&lt;0.001</a:t>
                      </a:r>
                      <a:endParaRPr lang="en-SI" sz="2000" b="1" kern="100" dirty="0">
                        <a:solidFill>
                          <a:srgbClr val="FF0000"/>
                        </a:solidFill>
                        <a:effectLst/>
                        <a:latin typeface="Arial" panose="020B0604020202020204" pitchFamily="34" charset="0"/>
                        <a:ea typeface="Aptos" panose="020B0004020202020204" pitchFamily="34" charset="0"/>
                        <a:cs typeface="Arial" panose="020B0604020202020204" pitchFamily="34" charset="0"/>
                      </a:endParaRPr>
                    </a:p>
                  </a:txBody>
                  <a:tcPr marL="56930" marR="56930" marT="0" marB="0"/>
                </a:tc>
                <a:extLst>
                  <a:ext uri="{0D108BD9-81ED-4DB2-BD59-A6C34878D82A}">
                    <a16:rowId xmlns:a16="http://schemas.microsoft.com/office/drawing/2014/main" val="703541438"/>
                  </a:ext>
                </a:extLst>
              </a:tr>
              <a:tr h="587964">
                <a:tc>
                  <a:txBody>
                    <a:bodyPr/>
                    <a:lstStyle/>
                    <a:p>
                      <a:pPr>
                        <a:lnSpc>
                          <a:spcPct val="200000"/>
                        </a:lnSpc>
                        <a:spcAft>
                          <a:spcPts val="800"/>
                        </a:spcAft>
                        <a:buNone/>
                      </a:pPr>
                      <a:r>
                        <a:rPr lang="sl-SI" sz="2000" b="1" kern="100" dirty="0">
                          <a:solidFill>
                            <a:schemeClr val="bg1"/>
                          </a:solidFill>
                          <a:effectLst/>
                          <a:latin typeface="Arial" panose="020B0604020202020204" pitchFamily="34" charset="0"/>
                          <a:cs typeface="Arial" panose="020B0604020202020204" pitchFamily="34" charset="0"/>
                        </a:rPr>
                        <a:t>Eptifibatide </a:t>
                      </a:r>
                      <a:endParaRPr lang="en-SI" sz="20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56930" marR="56930" marT="0" marB="0">
                    <a:solidFill>
                      <a:srgbClr val="EB7B1F"/>
                    </a:solidFill>
                  </a:tcPr>
                </a:tc>
                <a:tc>
                  <a:txBody>
                    <a:bodyPr/>
                    <a:lstStyle/>
                    <a:p>
                      <a:pPr algn="ctr">
                        <a:lnSpc>
                          <a:spcPct val="200000"/>
                        </a:lnSpc>
                        <a:spcAft>
                          <a:spcPts val="800"/>
                        </a:spcAft>
                        <a:buNone/>
                      </a:pPr>
                      <a:r>
                        <a:rPr lang="sl-SI" sz="2000" b="1" kern="100" dirty="0">
                          <a:effectLst/>
                          <a:latin typeface="Arial" panose="020B0604020202020204" pitchFamily="34" charset="0"/>
                          <a:cs typeface="Arial" panose="020B0604020202020204" pitchFamily="34" charset="0"/>
                        </a:rPr>
                        <a:t>44/287 (15.3)</a:t>
                      </a:r>
                      <a:endParaRPr lang="en-SI" sz="2000" b="1" kern="100" dirty="0">
                        <a:effectLst/>
                        <a:latin typeface="Arial" panose="020B0604020202020204" pitchFamily="34" charset="0"/>
                        <a:ea typeface="Aptos" panose="020B0004020202020204" pitchFamily="34" charset="0"/>
                        <a:cs typeface="Arial" panose="020B0604020202020204" pitchFamily="34" charset="0"/>
                      </a:endParaRPr>
                    </a:p>
                  </a:txBody>
                  <a:tcPr marL="56930" marR="56930" marT="0" marB="0"/>
                </a:tc>
                <a:tc>
                  <a:txBody>
                    <a:bodyPr/>
                    <a:lstStyle/>
                    <a:p>
                      <a:pPr algn="ctr">
                        <a:lnSpc>
                          <a:spcPct val="200000"/>
                        </a:lnSpc>
                        <a:spcAft>
                          <a:spcPts val="800"/>
                        </a:spcAft>
                        <a:buNone/>
                      </a:pPr>
                      <a:r>
                        <a:rPr lang="sl-SI" sz="2000" b="1" kern="100">
                          <a:effectLst/>
                          <a:latin typeface="Arial" panose="020B0604020202020204" pitchFamily="34" charset="0"/>
                          <a:cs typeface="Arial" panose="020B0604020202020204" pitchFamily="34" charset="0"/>
                        </a:rPr>
                        <a:t>43/280 (15.4)</a:t>
                      </a:r>
                      <a:endParaRPr lang="en-SI" sz="2000" b="1" kern="100">
                        <a:effectLst/>
                        <a:latin typeface="Arial" panose="020B0604020202020204" pitchFamily="34" charset="0"/>
                        <a:ea typeface="Aptos" panose="020B0004020202020204" pitchFamily="34" charset="0"/>
                        <a:cs typeface="Arial" panose="020B0604020202020204" pitchFamily="34" charset="0"/>
                      </a:endParaRPr>
                    </a:p>
                  </a:txBody>
                  <a:tcPr marL="56930" marR="56930" marT="0" marB="0"/>
                </a:tc>
                <a:tc>
                  <a:txBody>
                    <a:bodyPr/>
                    <a:lstStyle/>
                    <a:p>
                      <a:pPr algn="ctr">
                        <a:lnSpc>
                          <a:spcPct val="200000"/>
                        </a:lnSpc>
                        <a:spcAft>
                          <a:spcPts val="800"/>
                        </a:spcAft>
                        <a:buNone/>
                      </a:pPr>
                      <a:r>
                        <a:rPr lang="sl-SI" sz="2000" b="1" kern="100">
                          <a:effectLst/>
                          <a:latin typeface="Arial" panose="020B0604020202020204" pitchFamily="34" charset="0"/>
                          <a:cs typeface="Arial" panose="020B0604020202020204" pitchFamily="34" charset="0"/>
                        </a:rPr>
                        <a:t>0.993</a:t>
                      </a:r>
                      <a:endParaRPr lang="en-SI" sz="2000" b="1" kern="100">
                        <a:effectLst/>
                        <a:latin typeface="Arial" panose="020B0604020202020204" pitchFamily="34" charset="0"/>
                        <a:ea typeface="Aptos" panose="020B0004020202020204" pitchFamily="34" charset="0"/>
                        <a:cs typeface="Arial" panose="020B0604020202020204" pitchFamily="34" charset="0"/>
                      </a:endParaRPr>
                    </a:p>
                  </a:txBody>
                  <a:tcPr marL="56930" marR="56930" marT="0" marB="0"/>
                </a:tc>
                <a:extLst>
                  <a:ext uri="{0D108BD9-81ED-4DB2-BD59-A6C34878D82A}">
                    <a16:rowId xmlns:a16="http://schemas.microsoft.com/office/drawing/2014/main" val="3805892773"/>
                  </a:ext>
                </a:extLst>
              </a:tr>
              <a:tr h="587964">
                <a:tc>
                  <a:txBody>
                    <a:bodyPr/>
                    <a:lstStyle/>
                    <a:p>
                      <a:pPr>
                        <a:lnSpc>
                          <a:spcPct val="200000"/>
                        </a:lnSpc>
                        <a:spcAft>
                          <a:spcPts val="800"/>
                        </a:spcAft>
                        <a:buNone/>
                      </a:pPr>
                      <a:r>
                        <a:rPr lang="sl-SI" sz="2000" b="1" kern="100" dirty="0">
                          <a:solidFill>
                            <a:schemeClr val="bg1"/>
                          </a:solidFill>
                          <a:effectLst/>
                          <a:latin typeface="Arial" panose="020B0604020202020204" pitchFamily="34" charset="0"/>
                          <a:cs typeface="Arial" panose="020B0604020202020204" pitchFamily="34" charset="0"/>
                        </a:rPr>
                        <a:t>Cangrelor </a:t>
                      </a:r>
                      <a:endParaRPr lang="en-SI" sz="20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56930" marR="56930" marT="0" marB="0">
                    <a:solidFill>
                      <a:srgbClr val="EB7B1F"/>
                    </a:solidFill>
                  </a:tcPr>
                </a:tc>
                <a:tc>
                  <a:txBody>
                    <a:bodyPr/>
                    <a:lstStyle/>
                    <a:p>
                      <a:pPr algn="ctr">
                        <a:lnSpc>
                          <a:spcPct val="200000"/>
                        </a:lnSpc>
                        <a:spcAft>
                          <a:spcPts val="800"/>
                        </a:spcAft>
                        <a:buNone/>
                      </a:pPr>
                      <a:r>
                        <a:rPr lang="sl-SI" sz="2000" b="1" kern="100" dirty="0">
                          <a:effectLst/>
                          <a:latin typeface="Arial" panose="020B0604020202020204" pitchFamily="34" charset="0"/>
                          <a:cs typeface="Arial" panose="020B0604020202020204" pitchFamily="34" charset="0"/>
                        </a:rPr>
                        <a:t>13/287 (4.5)</a:t>
                      </a:r>
                      <a:endParaRPr lang="en-SI" sz="2000" b="1" kern="100" dirty="0">
                        <a:effectLst/>
                        <a:latin typeface="Arial" panose="020B0604020202020204" pitchFamily="34" charset="0"/>
                        <a:ea typeface="Aptos" panose="020B0004020202020204" pitchFamily="34" charset="0"/>
                        <a:cs typeface="Arial" panose="020B0604020202020204" pitchFamily="34" charset="0"/>
                      </a:endParaRPr>
                    </a:p>
                  </a:txBody>
                  <a:tcPr marL="56930" marR="56930" marT="0" marB="0"/>
                </a:tc>
                <a:tc>
                  <a:txBody>
                    <a:bodyPr/>
                    <a:lstStyle/>
                    <a:p>
                      <a:pPr algn="ctr">
                        <a:lnSpc>
                          <a:spcPct val="200000"/>
                        </a:lnSpc>
                        <a:spcAft>
                          <a:spcPts val="800"/>
                        </a:spcAft>
                        <a:buNone/>
                      </a:pPr>
                      <a:r>
                        <a:rPr lang="sl-SI" sz="2000" b="1" kern="100" dirty="0">
                          <a:effectLst/>
                          <a:latin typeface="Arial" panose="020B0604020202020204" pitchFamily="34" charset="0"/>
                          <a:cs typeface="Arial" panose="020B0604020202020204" pitchFamily="34" charset="0"/>
                        </a:rPr>
                        <a:t>16/280 (5.7)</a:t>
                      </a:r>
                      <a:endParaRPr lang="en-SI" sz="2000" b="1" kern="100" dirty="0">
                        <a:effectLst/>
                        <a:latin typeface="Arial" panose="020B0604020202020204" pitchFamily="34" charset="0"/>
                        <a:ea typeface="Aptos" panose="020B0004020202020204" pitchFamily="34" charset="0"/>
                        <a:cs typeface="Arial" panose="020B0604020202020204" pitchFamily="34" charset="0"/>
                      </a:endParaRPr>
                    </a:p>
                  </a:txBody>
                  <a:tcPr marL="56930" marR="56930" marT="0" marB="0"/>
                </a:tc>
                <a:tc>
                  <a:txBody>
                    <a:bodyPr/>
                    <a:lstStyle/>
                    <a:p>
                      <a:pPr algn="ctr">
                        <a:lnSpc>
                          <a:spcPct val="200000"/>
                        </a:lnSpc>
                        <a:spcAft>
                          <a:spcPts val="800"/>
                        </a:spcAft>
                        <a:buNone/>
                      </a:pPr>
                      <a:r>
                        <a:rPr lang="sl-SI" sz="2000" b="1" kern="100">
                          <a:effectLst/>
                          <a:latin typeface="Arial" panose="020B0604020202020204" pitchFamily="34" charset="0"/>
                          <a:cs typeface="Arial" panose="020B0604020202020204" pitchFamily="34" charset="0"/>
                        </a:rPr>
                        <a:t>0.522</a:t>
                      </a:r>
                      <a:endParaRPr lang="en-SI" sz="2000" b="1" kern="100">
                        <a:effectLst/>
                        <a:latin typeface="Arial" panose="020B0604020202020204" pitchFamily="34" charset="0"/>
                        <a:ea typeface="Aptos" panose="020B0004020202020204" pitchFamily="34" charset="0"/>
                        <a:cs typeface="Arial" panose="020B0604020202020204" pitchFamily="34" charset="0"/>
                      </a:endParaRPr>
                    </a:p>
                  </a:txBody>
                  <a:tcPr marL="56930" marR="56930" marT="0" marB="0"/>
                </a:tc>
                <a:extLst>
                  <a:ext uri="{0D108BD9-81ED-4DB2-BD59-A6C34878D82A}">
                    <a16:rowId xmlns:a16="http://schemas.microsoft.com/office/drawing/2014/main" val="276708451"/>
                  </a:ext>
                </a:extLst>
              </a:tr>
              <a:tr h="587964">
                <a:tc>
                  <a:txBody>
                    <a:bodyPr/>
                    <a:lstStyle/>
                    <a:p>
                      <a:pPr>
                        <a:lnSpc>
                          <a:spcPct val="200000"/>
                        </a:lnSpc>
                        <a:spcAft>
                          <a:spcPts val="800"/>
                        </a:spcAft>
                        <a:buNone/>
                      </a:pPr>
                      <a:r>
                        <a:rPr lang="en-US" sz="2000" b="1" kern="100" dirty="0">
                          <a:solidFill>
                            <a:schemeClr val="bg1"/>
                          </a:solidFill>
                          <a:effectLst/>
                          <a:latin typeface="Arial" panose="020B0604020202020204" pitchFamily="34" charset="0"/>
                          <a:cs typeface="Arial" panose="020B0604020202020204" pitchFamily="34" charset="0"/>
                        </a:rPr>
                        <a:t>Oral P2Y</a:t>
                      </a:r>
                      <a:r>
                        <a:rPr lang="en-US" sz="2000" b="1" kern="100" baseline="-25000" dirty="0">
                          <a:solidFill>
                            <a:schemeClr val="bg1"/>
                          </a:solidFill>
                          <a:effectLst/>
                          <a:latin typeface="Arial" panose="020B0604020202020204" pitchFamily="34" charset="0"/>
                          <a:cs typeface="Arial" panose="020B0604020202020204" pitchFamily="34" charset="0"/>
                        </a:rPr>
                        <a:t>12</a:t>
                      </a:r>
                      <a:r>
                        <a:rPr lang="en-US" sz="2000" b="1" kern="100" dirty="0">
                          <a:solidFill>
                            <a:schemeClr val="bg1"/>
                          </a:solidFill>
                          <a:effectLst/>
                          <a:latin typeface="Arial" panose="020B0604020202020204" pitchFamily="34" charset="0"/>
                          <a:cs typeface="Arial" panose="020B0604020202020204" pitchFamily="34" charset="0"/>
                        </a:rPr>
                        <a:t> inhibitor</a:t>
                      </a:r>
                      <a:endParaRPr lang="en-SI" sz="20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56930" marR="56930" marT="0" marB="0">
                    <a:solidFill>
                      <a:srgbClr val="EB7B1F"/>
                    </a:solidFill>
                  </a:tcPr>
                </a:tc>
                <a:tc>
                  <a:txBody>
                    <a:bodyPr/>
                    <a:lstStyle/>
                    <a:p>
                      <a:pPr algn="ctr">
                        <a:lnSpc>
                          <a:spcPct val="200000"/>
                        </a:lnSpc>
                        <a:spcAft>
                          <a:spcPts val="800"/>
                        </a:spcAft>
                        <a:buNone/>
                      </a:pPr>
                      <a:r>
                        <a:rPr lang="sl-SI" sz="2000" b="1" kern="100" dirty="0">
                          <a:effectLst/>
                          <a:latin typeface="Arial" panose="020B0604020202020204" pitchFamily="34" charset="0"/>
                          <a:cs typeface="Arial" panose="020B0604020202020204" pitchFamily="34" charset="0"/>
                        </a:rPr>
                        <a:t>287/287 (100.0) </a:t>
                      </a:r>
                      <a:endParaRPr lang="en-SI" sz="2000" b="1" kern="100" dirty="0">
                        <a:effectLst/>
                        <a:latin typeface="Arial" panose="020B0604020202020204" pitchFamily="34" charset="0"/>
                        <a:ea typeface="Aptos" panose="020B0004020202020204" pitchFamily="34" charset="0"/>
                        <a:cs typeface="Arial" panose="020B0604020202020204" pitchFamily="34" charset="0"/>
                      </a:endParaRPr>
                    </a:p>
                  </a:txBody>
                  <a:tcPr marL="56930" marR="56930" marT="0" marB="0"/>
                </a:tc>
                <a:tc>
                  <a:txBody>
                    <a:bodyPr/>
                    <a:lstStyle/>
                    <a:p>
                      <a:pPr algn="ctr">
                        <a:lnSpc>
                          <a:spcPct val="200000"/>
                        </a:lnSpc>
                        <a:spcAft>
                          <a:spcPts val="800"/>
                        </a:spcAft>
                        <a:buNone/>
                      </a:pPr>
                      <a:r>
                        <a:rPr lang="sl-SI" sz="2000" b="1" kern="100" dirty="0">
                          <a:effectLst/>
                          <a:latin typeface="Arial" panose="020B0604020202020204" pitchFamily="34" charset="0"/>
                          <a:cs typeface="Arial" panose="020B0604020202020204" pitchFamily="34" charset="0"/>
                        </a:rPr>
                        <a:t>280/280 (100.0) </a:t>
                      </a:r>
                      <a:endParaRPr lang="en-SI" sz="2000" b="1" kern="100" dirty="0">
                        <a:effectLst/>
                        <a:latin typeface="Arial" panose="020B0604020202020204" pitchFamily="34" charset="0"/>
                        <a:ea typeface="Aptos" panose="020B0004020202020204" pitchFamily="34" charset="0"/>
                        <a:cs typeface="Arial" panose="020B0604020202020204" pitchFamily="34" charset="0"/>
                      </a:endParaRPr>
                    </a:p>
                  </a:txBody>
                  <a:tcPr marL="56930" marR="56930" marT="0" marB="0"/>
                </a:tc>
                <a:tc>
                  <a:txBody>
                    <a:bodyPr/>
                    <a:lstStyle/>
                    <a:p>
                      <a:pPr algn="ctr">
                        <a:lnSpc>
                          <a:spcPct val="200000"/>
                        </a:lnSpc>
                        <a:spcAft>
                          <a:spcPts val="800"/>
                        </a:spcAft>
                        <a:buNone/>
                      </a:pPr>
                      <a:r>
                        <a:rPr lang="sl-SI" sz="2000" b="1" kern="100">
                          <a:effectLst/>
                          <a:latin typeface="Arial" panose="020B0604020202020204" pitchFamily="34" charset="0"/>
                          <a:cs typeface="Arial" panose="020B0604020202020204" pitchFamily="34" charset="0"/>
                        </a:rPr>
                        <a:t>0.282</a:t>
                      </a:r>
                      <a:endParaRPr lang="en-SI" sz="2000" b="1" kern="100">
                        <a:effectLst/>
                        <a:latin typeface="Arial" panose="020B0604020202020204" pitchFamily="34" charset="0"/>
                        <a:ea typeface="Aptos" panose="020B0004020202020204" pitchFamily="34" charset="0"/>
                        <a:cs typeface="Arial" panose="020B0604020202020204" pitchFamily="34" charset="0"/>
                      </a:endParaRPr>
                    </a:p>
                  </a:txBody>
                  <a:tcPr marL="56930" marR="56930" marT="0" marB="0"/>
                </a:tc>
                <a:extLst>
                  <a:ext uri="{0D108BD9-81ED-4DB2-BD59-A6C34878D82A}">
                    <a16:rowId xmlns:a16="http://schemas.microsoft.com/office/drawing/2014/main" val="1975800829"/>
                  </a:ext>
                </a:extLst>
              </a:tr>
              <a:tr h="562203">
                <a:tc>
                  <a:txBody>
                    <a:bodyPr/>
                    <a:lstStyle/>
                    <a:p>
                      <a:pPr>
                        <a:lnSpc>
                          <a:spcPct val="200000"/>
                        </a:lnSpc>
                        <a:spcAft>
                          <a:spcPts val="800"/>
                        </a:spcAft>
                        <a:buNone/>
                      </a:pPr>
                      <a:r>
                        <a:rPr lang="sl-SI" sz="2000" b="1" kern="100" dirty="0">
                          <a:solidFill>
                            <a:schemeClr val="bg1"/>
                          </a:solidFill>
                          <a:effectLst/>
                          <a:latin typeface="Arial" panose="020B0604020202020204" pitchFamily="34" charset="0"/>
                          <a:cs typeface="Arial" panose="020B0604020202020204" pitchFamily="34" charset="0"/>
                        </a:rPr>
                        <a:t>Hemostasis at puncture site</a:t>
                      </a:r>
                      <a:endParaRPr lang="en-SI" sz="20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56930" marR="56930" marT="0" marB="0">
                    <a:solidFill>
                      <a:srgbClr val="EB7B1F"/>
                    </a:solidFill>
                  </a:tcPr>
                </a:tc>
                <a:tc>
                  <a:txBody>
                    <a:bodyPr/>
                    <a:lstStyle/>
                    <a:p>
                      <a:r>
                        <a:rPr lang="sl-SI" sz="2000" b="1" kern="100" dirty="0">
                          <a:effectLst/>
                          <a:latin typeface="Arial" panose="020B0604020202020204" pitchFamily="34" charset="0"/>
                          <a:cs typeface="Arial" panose="020B0604020202020204" pitchFamily="34" charset="0"/>
                        </a:rPr>
                        <a:t> </a:t>
                      </a:r>
                      <a:endParaRPr lang="en-SI" sz="2000" b="1" dirty="0">
                        <a:latin typeface="Arial" panose="020B0604020202020204" pitchFamily="34" charset="0"/>
                        <a:cs typeface="Arial" panose="020B0604020202020204" pitchFamily="34" charset="0"/>
                      </a:endParaRPr>
                    </a:p>
                  </a:txBody>
                  <a:tcPr marL="56930" marR="56930" marT="0" marB="0"/>
                </a:tc>
                <a:tc>
                  <a:txBody>
                    <a:bodyPr/>
                    <a:lstStyle/>
                    <a:p>
                      <a:pPr algn="ctr">
                        <a:lnSpc>
                          <a:spcPct val="200000"/>
                        </a:lnSpc>
                        <a:spcAft>
                          <a:spcPts val="800"/>
                        </a:spcAft>
                        <a:buNone/>
                      </a:pPr>
                      <a:r>
                        <a:rPr lang="sl-SI" sz="2000" b="1" kern="100" dirty="0">
                          <a:effectLst/>
                          <a:latin typeface="Arial" panose="020B0604020202020204" pitchFamily="34" charset="0"/>
                          <a:cs typeface="Arial" panose="020B0604020202020204" pitchFamily="34" charset="0"/>
                        </a:rPr>
                        <a:t> </a:t>
                      </a:r>
                      <a:endParaRPr lang="en-SI" sz="2000" b="1" kern="100" dirty="0">
                        <a:effectLst/>
                        <a:latin typeface="Arial" panose="020B0604020202020204" pitchFamily="34" charset="0"/>
                        <a:ea typeface="Aptos" panose="020B0004020202020204" pitchFamily="34" charset="0"/>
                        <a:cs typeface="Arial" panose="020B0604020202020204" pitchFamily="34" charset="0"/>
                      </a:endParaRPr>
                    </a:p>
                  </a:txBody>
                  <a:tcPr marL="56930" marR="56930" marT="0" marB="0"/>
                </a:tc>
                <a:tc>
                  <a:txBody>
                    <a:bodyPr/>
                    <a:lstStyle/>
                    <a:p>
                      <a:pPr algn="ctr">
                        <a:lnSpc>
                          <a:spcPct val="200000"/>
                        </a:lnSpc>
                        <a:spcAft>
                          <a:spcPts val="800"/>
                        </a:spcAft>
                        <a:buNone/>
                      </a:pPr>
                      <a:r>
                        <a:rPr lang="sl-SI" sz="2000" b="1" kern="100" dirty="0">
                          <a:effectLst/>
                          <a:latin typeface="Arial" panose="020B0604020202020204" pitchFamily="34" charset="0"/>
                          <a:cs typeface="Arial" panose="020B0604020202020204" pitchFamily="34" charset="0"/>
                        </a:rPr>
                        <a:t>0.102</a:t>
                      </a:r>
                      <a:endParaRPr lang="en-SI" sz="2000" b="1" kern="100" dirty="0">
                        <a:effectLst/>
                        <a:latin typeface="Arial" panose="020B0604020202020204" pitchFamily="34" charset="0"/>
                        <a:ea typeface="Aptos" panose="020B0004020202020204" pitchFamily="34" charset="0"/>
                        <a:cs typeface="Arial" panose="020B0604020202020204" pitchFamily="34" charset="0"/>
                      </a:endParaRPr>
                    </a:p>
                  </a:txBody>
                  <a:tcPr marL="56930" marR="56930" marT="0" marB="0"/>
                </a:tc>
                <a:extLst>
                  <a:ext uri="{0D108BD9-81ED-4DB2-BD59-A6C34878D82A}">
                    <a16:rowId xmlns:a16="http://schemas.microsoft.com/office/drawing/2014/main" val="2180232078"/>
                  </a:ext>
                </a:extLst>
              </a:tr>
              <a:tr h="587964">
                <a:tc>
                  <a:txBody>
                    <a:bodyPr/>
                    <a:lstStyle/>
                    <a:p>
                      <a:pPr>
                        <a:lnSpc>
                          <a:spcPct val="200000"/>
                        </a:lnSpc>
                        <a:spcAft>
                          <a:spcPts val="800"/>
                        </a:spcAft>
                        <a:buNone/>
                      </a:pPr>
                      <a:r>
                        <a:rPr lang="sl-SI" sz="2000" b="1" kern="100" dirty="0">
                          <a:solidFill>
                            <a:schemeClr val="bg1"/>
                          </a:solidFill>
                          <a:effectLst/>
                          <a:latin typeface="Arial" panose="020B0604020202020204" pitchFamily="34" charset="0"/>
                          <a:cs typeface="Arial" panose="020B0604020202020204" pitchFamily="34" charset="0"/>
                        </a:rPr>
                        <a:t>Radial band</a:t>
                      </a:r>
                      <a:endParaRPr lang="en-SI" sz="20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56930" marR="56930" marT="0" marB="0">
                    <a:solidFill>
                      <a:srgbClr val="EB7B1F"/>
                    </a:solidFill>
                  </a:tcPr>
                </a:tc>
                <a:tc>
                  <a:txBody>
                    <a:bodyPr/>
                    <a:lstStyle/>
                    <a:p>
                      <a:pPr algn="ctr">
                        <a:lnSpc>
                          <a:spcPct val="200000"/>
                        </a:lnSpc>
                        <a:spcAft>
                          <a:spcPts val="800"/>
                        </a:spcAft>
                        <a:buNone/>
                      </a:pPr>
                      <a:r>
                        <a:rPr lang="sl-SI" sz="2000" b="1" kern="100" dirty="0">
                          <a:effectLst/>
                          <a:latin typeface="Arial" panose="020B0604020202020204" pitchFamily="34" charset="0"/>
                          <a:cs typeface="Arial" panose="020B0604020202020204" pitchFamily="34" charset="0"/>
                        </a:rPr>
                        <a:t>   228/296 (77.0)</a:t>
                      </a:r>
                      <a:endParaRPr lang="en-SI" sz="2000" b="1" kern="100" dirty="0">
                        <a:effectLst/>
                        <a:latin typeface="Arial" panose="020B0604020202020204" pitchFamily="34" charset="0"/>
                        <a:ea typeface="Aptos" panose="020B0004020202020204" pitchFamily="34" charset="0"/>
                        <a:cs typeface="Arial" panose="020B0604020202020204" pitchFamily="34" charset="0"/>
                      </a:endParaRPr>
                    </a:p>
                  </a:txBody>
                  <a:tcPr marL="56930" marR="56930" marT="0" marB="0"/>
                </a:tc>
                <a:tc>
                  <a:txBody>
                    <a:bodyPr/>
                    <a:lstStyle/>
                    <a:p>
                      <a:pPr algn="ctr">
                        <a:lnSpc>
                          <a:spcPct val="200000"/>
                        </a:lnSpc>
                        <a:spcAft>
                          <a:spcPts val="800"/>
                        </a:spcAft>
                        <a:buNone/>
                      </a:pPr>
                      <a:r>
                        <a:rPr lang="sl-SI" sz="2000" b="1" kern="100" dirty="0">
                          <a:effectLst/>
                          <a:latin typeface="Arial" panose="020B0604020202020204" pitchFamily="34" charset="0"/>
                          <a:cs typeface="Arial" panose="020B0604020202020204" pitchFamily="34" charset="0"/>
                        </a:rPr>
                        <a:t>232/292(79.5)</a:t>
                      </a:r>
                      <a:endParaRPr lang="en-SI" sz="2000" b="1" kern="100" dirty="0">
                        <a:effectLst/>
                        <a:latin typeface="Arial" panose="020B0604020202020204" pitchFamily="34" charset="0"/>
                        <a:ea typeface="Aptos" panose="020B0004020202020204" pitchFamily="34" charset="0"/>
                        <a:cs typeface="Arial" panose="020B0604020202020204" pitchFamily="34" charset="0"/>
                      </a:endParaRPr>
                    </a:p>
                  </a:txBody>
                  <a:tcPr marL="56930" marR="56930" marT="0" marB="0"/>
                </a:tc>
                <a:tc>
                  <a:txBody>
                    <a:bodyPr/>
                    <a:lstStyle/>
                    <a:p>
                      <a:pPr algn="ctr">
                        <a:lnSpc>
                          <a:spcPct val="200000"/>
                        </a:lnSpc>
                        <a:spcAft>
                          <a:spcPts val="800"/>
                        </a:spcAft>
                        <a:buNone/>
                      </a:pPr>
                      <a:r>
                        <a:rPr lang="sl-SI" sz="2000" b="1" kern="100" dirty="0">
                          <a:effectLst/>
                          <a:latin typeface="Arial" panose="020B0604020202020204" pitchFamily="34" charset="0"/>
                          <a:cs typeface="Arial" panose="020B0604020202020204" pitchFamily="34" charset="0"/>
                        </a:rPr>
                        <a:t> </a:t>
                      </a:r>
                      <a:endParaRPr lang="en-SI" sz="2000" b="1" kern="100" dirty="0">
                        <a:effectLst/>
                        <a:latin typeface="Arial" panose="020B0604020202020204" pitchFamily="34" charset="0"/>
                        <a:ea typeface="Aptos" panose="020B0004020202020204" pitchFamily="34" charset="0"/>
                        <a:cs typeface="Arial" panose="020B0604020202020204" pitchFamily="34" charset="0"/>
                      </a:endParaRPr>
                    </a:p>
                  </a:txBody>
                  <a:tcPr marL="56930" marR="56930" marT="0" marB="0"/>
                </a:tc>
                <a:extLst>
                  <a:ext uri="{0D108BD9-81ED-4DB2-BD59-A6C34878D82A}">
                    <a16:rowId xmlns:a16="http://schemas.microsoft.com/office/drawing/2014/main" val="2646937439"/>
                  </a:ext>
                </a:extLst>
              </a:tr>
              <a:tr h="532034">
                <a:tc>
                  <a:txBody>
                    <a:bodyPr/>
                    <a:lstStyle/>
                    <a:p>
                      <a:pPr>
                        <a:lnSpc>
                          <a:spcPct val="200000"/>
                        </a:lnSpc>
                        <a:spcAft>
                          <a:spcPts val="800"/>
                        </a:spcAft>
                        <a:buNone/>
                      </a:pPr>
                      <a:r>
                        <a:rPr lang="sl-SI" sz="2000" b="1" kern="100" dirty="0">
                          <a:solidFill>
                            <a:schemeClr val="bg1"/>
                          </a:solidFill>
                          <a:effectLst/>
                          <a:latin typeface="Arial" panose="020B0604020202020204" pitchFamily="34" charset="0"/>
                          <a:cs typeface="Arial" panose="020B0604020202020204" pitchFamily="34" charset="0"/>
                        </a:rPr>
                        <a:t>Femoral closure device</a:t>
                      </a:r>
                      <a:endParaRPr lang="en-SI" sz="20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56930" marR="56930" marT="0" marB="0">
                    <a:solidFill>
                      <a:srgbClr val="EB7B1F"/>
                    </a:solidFill>
                  </a:tcPr>
                </a:tc>
                <a:tc>
                  <a:txBody>
                    <a:bodyPr/>
                    <a:lstStyle/>
                    <a:p>
                      <a:r>
                        <a:rPr lang="sl-SI" sz="2000" b="1" kern="100" dirty="0">
                          <a:effectLst/>
                          <a:latin typeface="Arial" panose="020B0604020202020204" pitchFamily="34" charset="0"/>
                          <a:cs typeface="Arial" panose="020B0604020202020204" pitchFamily="34" charset="0"/>
                        </a:rPr>
                        <a:t>        49/296 (16.6)</a:t>
                      </a:r>
                      <a:endParaRPr lang="en-SI" sz="2000" b="1" dirty="0">
                        <a:latin typeface="Arial" panose="020B0604020202020204" pitchFamily="34" charset="0"/>
                        <a:cs typeface="Arial" panose="020B0604020202020204" pitchFamily="34" charset="0"/>
                      </a:endParaRPr>
                    </a:p>
                  </a:txBody>
                  <a:tcPr marL="56930" marR="56930" marT="0" marB="0" anchor="ctr"/>
                </a:tc>
                <a:tc>
                  <a:txBody>
                    <a:bodyPr/>
                    <a:lstStyle/>
                    <a:p>
                      <a:pPr algn="ctr">
                        <a:lnSpc>
                          <a:spcPct val="200000"/>
                        </a:lnSpc>
                        <a:spcAft>
                          <a:spcPts val="800"/>
                        </a:spcAft>
                        <a:buNone/>
                      </a:pPr>
                      <a:r>
                        <a:rPr lang="sl-SI" sz="2000" b="1" kern="100" dirty="0">
                          <a:effectLst/>
                          <a:latin typeface="Arial" panose="020B0604020202020204" pitchFamily="34" charset="0"/>
                          <a:cs typeface="Arial" panose="020B0604020202020204" pitchFamily="34" charset="0"/>
                        </a:rPr>
                        <a:t>53/292 (18.2)</a:t>
                      </a:r>
                      <a:endParaRPr lang="en-SI" sz="2000" b="1" kern="100" dirty="0">
                        <a:effectLst/>
                        <a:latin typeface="Arial" panose="020B0604020202020204" pitchFamily="34" charset="0"/>
                        <a:ea typeface="Aptos" panose="020B0004020202020204" pitchFamily="34" charset="0"/>
                        <a:cs typeface="Arial" panose="020B0604020202020204" pitchFamily="34" charset="0"/>
                      </a:endParaRPr>
                    </a:p>
                  </a:txBody>
                  <a:tcPr marL="56930" marR="56930" marT="0" marB="0"/>
                </a:tc>
                <a:tc>
                  <a:txBody>
                    <a:bodyPr/>
                    <a:lstStyle/>
                    <a:p>
                      <a:pPr algn="ctr">
                        <a:lnSpc>
                          <a:spcPct val="200000"/>
                        </a:lnSpc>
                        <a:spcAft>
                          <a:spcPts val="800"/>
                        </a:spcAft>
                        <a:buNone/>
                      </a:pPr>
                      <a:r>
                        <a:rPr lang="sl-SI" sz="2000" b="1" kern="100" dirty="0">
                          <a:effectLst/>
                          <a:latin typeface="Arial" panose="020B0604020202020204" pitchFamily="34" charset="0"/>
                          <a:cs typeface="Arial" panose="020B0604020202020204" pitchFamily="34" charset="0"/>
                        </a:rPr>
                        <a:t> </a:t>
                      </a:r>
                      <a:endParaRPr lang="en-SI" sz="2000" b="1" kern="100" dirty="0">
                        <a:effectLst/>
                        <a:latin typeface="Arial" panose="020B0604020202020204" pitchFamily="34" charset="0"/>
                        <a:ea typeface="Aptos" panose="020B0004020202020204" pitchFamily="34" charset="0"/>
                        <a:cs typeface="Arial" panose="020B0604020202020204" pitchFamily="34" charset="0"/>
                      </a:endParaRPr>
                    </a:p>
                  </a:txBody>
                  <a:tcPr marL="56930" marR="56930" marT="0" marB="0"/>
                </a:tc>
                <a:extLst>
                  <a:ext uri="{0D108BD9-81ED-4DB2-BD59-A6C34878D82A}">
                    <a16:rowId xmlns:a16="http://schemas.microsoft.com/office/drawing/2014/main" val="2063627214"/>
                  </a:ext>
                </a:extLst>
              </a:tr>
              <a:tr h="600938">
                <a:tc>
                  <a:txBody>
                    <a:bodyPr/>
                    <a:lstStyle/>
                    <a:p>
                      <a:pPr>
                        <a:lnSpc>
                          <a:spcPct val="200000"/>
                        </a:lnSpc>
                        <a:spcAft>
                          <a:spcPts val="800"/>
                        </a:spcAft>
                        <a:buNone/>
                      </a:pPr>
                      <a:r>
                        <a:rPr lang="sl-SI" sz="2000" b="1" kern="100" dirty="0">
                          <a:solidFill>
                            <a:schemeClr val="bg1"/>
                          </a:solidFill>
                          <a:effectLst/>
                          <a:latin typeface="Arial" panose="020B0604020202020204" pitchFamily="34" charset="0"/>
                          <a:cs typeface="Arial" panose="020B0604020202020204" pitchFamily="34" charset="0"/>
                        </a:rPr>
                        <a:t>Femoral manual compression</a:t>
                      </a:r>
                      <a:endParaRPr lang="en-SI" sz="20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56930" marR="56930" marT="0" marB="0">
                    <a:solidFill>
                      <a:srgbClr val="EB7B1F"/>
                    </a:solidFill>
                  </a:tcPr>
                </a:tc>
                <a:tc>
                  <a:txBody>
                    <a:bodyPr/>
                    <a:lstStyle/>
                    <a:p>
                      <a:pPr algn="ctr">
                        <a:lnSpc>
                          <a:spcPct val="200000"/>
                        </a:lnSpc>
                        <a:spcAft>
                          <a:spcPts val="800"/>
                        </a:spcAft>
                        <a:buNone/>
                      </a:pPr>
                      <a:r>
                        <a:rPr lang="sl-SI" sz="2000" b="1" kern="100">
                          <a:effectLst/>
                          <a:latin typeface="Arial" panose="020B0604020202020204" pitchFamily="34" charset="0"/>
                          <a:cs typeface="Arial" panose="020B0604020202020204" pitchFamily="34" charset="0"/>
                        </a:rPr>
                        <a:t>10/296 (3.4)</a:t>
                      </a:r>
                      <a:endParaRPr lang="en-SI" sz="2000" b="1" kern="100">
                        <a:effectLst/>
                        <a:latin typeface="Arial" panose="020B0604020202020204" pitchFamily="34" charset="0"/>
                        <a:ea typeface="Aptos" panose="020B0004020202020204" pitchFamily="34" charset="0"/>
                        <a:cs typeface="Arial" panose="020B0604020202020204" pitchFamily="34" charset="0"/>
                      </a:endParaRPr>
                    </a:p>
                  </a:txBody>
                  <a:tcPr marL="56930" marR="56930" marT="0" marB="0"/>
                </a:tc>
                <a:tc>
                  <a:txBody>
                    <a:bodyPr/>
                    <a:lstStyle/>
                    <a:p>
                      <a:pPr algn="ctr">
                        <a:lnSpc>
                          <a:spcPct val="200000"/>
                        </a:lnSpc>
                        <a:spcAft>
                          <a:spcPts val="800"/>
                        </a:spcAft>
                        <a:buNone/>
                      </a:pPr>
                      <a:r>
                        <a:rPr lang="sl-SI" sz="2000" b="1" kern="100" dirty="0">
                          <a:effectLst/>
                          <a:latin typeface="Arial" panose="020B0604020202020204" pitchFamily="34" charset="0"/>
                          <a:cs typeface="Arial" panose="020B0604020202020204" pitchFamily="34" charset="0"/>
                        </a:rPr>
                        <a:t>3/292 (1.0)</a:t>
                      </a:r>
                      <a:endParaRPr lang="en-SI" sz="2000" b="1" kern="100" dirty="0">
                        <a:effectLst/>
                        <a:latin typeface="Arial" panose="020B0604020202020204" pitchFamily="34" charset="0"/>
                        <a:ea typeface="Aptos" panose="020B0004020202020204" pitchFamily="34" charset="0"/>
                        <a:cs typeface="Arial" panose="020B0604020202020204" pitchFamily="34" charset="0"/>
                      </a:endParaRPr>
                    </a:p>
                  </a:txBody>
                  <a:tcPr marL="56930" marR="56930" marT="0" marB="0"/>
                </a:tc>
                <a:tc>
                  <a:txBody>
                    <a:bodyPr/>
                    <a:lstStyle/>
                    <a:p>
                      <a:pPr algn="ctr">
                        <a:lnSpc>
                          <a:spcPct val="200000"/>
                        </a:lnSpc>
                        <a:spcAft>
                          <a:spcPts val="800"/>
                        </a:spcAft>
                        <a:buNone/>
                      </a:pPr>
                      <a:r>
                        <a:rPr lang="sl-SI" sz="2000" b="1" kern="100" dirty="0">
                          <a:effectLst/>
                          <a:latin typeface="Arial" panose="020B0604020202020204" pitchFamily="34" charset="0"/>
                          <a:cs typeface="Arial" panose="020B0604020202020204" pitchFamily="34" charset="0"/>
                        </a:rPr>
                        <a:t> </a:t>
                      </a:r>
                      <a:endParaRPr lang="en-SI" sz="2000" b="1" kern="100" dirty="0">
                        <a:effectLst/>
                        <a:latin typeface="Arial" panose="020B0604020202020204" pitchFamily="34" charset="0"/>
                        <a:ea typeface="Aptos" panose="020B0004020202020204" pitchFamily="34" charset="0"/>
                        <a:cs typeface="Arial" panose="020B0604020202020204" pitchFamily="34" charset="0"/>
                      </a:endParaRPr>
                    </a:p>
                  </a:txBody>
                  <a:tcPr marL="56930" marR="56930" marT="0" marB="0"/>
                </a:tc>
                <a:extLst>
                  <a:ext uri="{0D108BD9-81ED-4DB2-BD59-A6C34878D82A}">
                    <a16:rowId xmlns:a16="http://schemas.microsoft.com/office/drawing/2014/main" val="3565881172"/>
                  </a:ext>
                </a:extLst>
              </a:tr>
              <a:tr h="638689">
                <a:tc>
                  <a:txBody>
                    <a:bodyPr/>
                    <a:lstStyle/>
                    <a:p>
                      <a:pPr>
                        <a:lnSpc>
                          <a:spcPct val="200000"/>
                        </a:lnSpc>
                        <a:spcAft>
                          <a:spcPts val="800"/>
                        </a:spcAft>
                        <a:buNone/>
                      </a:pPr>
                      <a:r>
                        <a:rPr lang="sl-SI" sz="2000" b="1" kern="100" dirty="0">
                          <a:solidFill>
                            <a:schemeClr val="bg1"/>
                          </a:solidFill>
                          <a:effectLst/>
                          <a:latin typeface="Arial" panose="020B0604020202020204" pitchFamily="34" charset="0"/>
                          <a:cs typeface="Arial" panose="020B0604020202020204" pitchFamily="34" charset="0"/>
                        </a:rPr>
                        <a:t>Radial band and fem. closure device</a:t>
                      </a:r>
                      <a:endParaRPr lang="en-SI" sz="20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56930" marR="56930" marT="0" marB="0">
                    <a:solidFill>
                      <a:srgbClr val="EB7B1F"/>
                    </a:solidFill>
                  </a:tcPr>
                </a:tc>
                <a:tc>
                  <a:txBody>
                    <a:bodyPr/>
                    <a:lstStyle/>
                    <a:p>
                      <a:pPr algn="ctr">
                        <a:lnSpc>
                          <a:spcPct val="200000"/>
                        </a:lnSpc>
                        <a:spcAft>
                          <a:spcPts val="800"/>
                        </a:spcAft>
                        <a:buNone/>
                      </a:pPr>
                      <a:r>
                        <a:rPr lang="sl-SI" sz="2000" b="1" kern="100">
                          <a:effectLst/>
                          <a:latin typeface="Arial" panose="020B0604020202020204" pitchFamily="34" charset="0"/>
                          <a:cs typeface="Arial" panose="020B0604020202020204" pitchFamily="34" charset="0"/>
                        </a:rPr>
                        <a:t>8/296 (2.7)</a:t>
                      </a:r>
                      <a:endParaRPr lang="en-SI" sz="2000" b="1" kern="100">
                        <a:effectLst/>
                        <a:latin typeface="Arial" panose="020B0604020202020204" pitchFamily="34" charset="0"/>
                        <a:ea typeface="Aptos" panose="020B0004020202020204" pitchFamily="34" charset="0"/>
                        <a:cs typeface="Arial" panose="020B0604020202020204" pitchFamily="34" charset="0"/>
                      </a:endParaRPr>
                    </a:p>
                  </a:txBody>
                  <a:tcPr marL="56930" marR="56930" marT="0" marB="0"/>
                </a:tc>
                <a:tc>
                  <a:txBody>
                    <a:bodyPr/>
                    <a:lstStyle/>
                    <a:p>
                      <a:pPr algn="ctr">
                        <a:lnSpc>
                          <a:spcPct val="200000"/>
                        </a:lnSpc>
                        <a:spcAft>
                          <a:spcPts val="800"/>
                        </a:spcAft>
                        <a:buNone/>
                      </a:pPr>
                      <a:r>
                        <a:rPr lang="sl-SI" sz="2000" b="1" kern="100" dirty="0">
                          <a:effectLst/>
                          <a:latin typeface="Arial" panose="020B0604020202020204" pitchFamily="34" charset="0"/>
                          <a:cs typeface="Arial" panose="020B0604020202020204" pitchFamily="34" charset="0"/>
                        </a:rPr>
                        <a:t>3/292 (1.0)</a:t>
                      </a:r>
                      <a:endParaRPr lang="en-SI" sz="2000" b="1" kern="100" dirty="0">
                        <a:effectLst/>
                        <a:latin typeface="Arial" panose="020B0604020202020204" pitchFamily="34" charset="0"/>
                        <a:ea typeface="Aptos" panose="020B0004020202020204" pitchFamily="34" charset="0"/>
                        <a:cs typeface="Arial" panose="020B0604020202020204" pitchFamily="34" charset="0"/>
                      </a:endParaRPr>
                    </a:p>
                  </a:txBody>
                  <a:tcPr marL="56930" marR="56930" marT="0" marB="0"/>
                </a:tc>
                <a:tc>
                  <a:txBody>
                    <a:bodyPr/>
                    <a:lstStyle/>
                    <a:p>
                      <a:pPr algn="ctr">
                        <a:lnSpc>
                          <a:spcPct val="200000"/>
                        </a:lnSpc>
                        <a:spcAft>
                          <a:spcPts val="800"/>
                        </a:spcAft>
                        <a:buNone/>
                      </a:pPr>
                      <a:r>
                        <a:rPr lang="sl-SI" sz="2000" b="1" kern="100" dirty="0">
                          <a:effectLst/>
                          <a:latin typeface="Arial" panose="020B0604020202020204" pitchFamily="34" charset="0"/>
                          <a:cs typeface="Arial" panose="020B0604020202020204" pitchFamily="34" charset="0"/>
                        </a:rPr>
                        <a:t> </a:t>
                      </a:r>
                      <a:endParaRPr lang="en-SI" sz="2000" b="1" kern="100" dirty="0">
                        <a:effectLst/>
                        <a:latin typeface="Arial" panose="020B0604020202020204" pitchFamily="34" charset="0"/>
                        <a:ea typeface="Aptos" panose="020B0004020202020204" pitchFamily="34" charset="0"/>
                        <a:cs typeface="Arial" panose="020B0604020202020204" pitchFamily="34" charset="0"/>
                      </a:endParaRPr>
                    </a:p>
                  </a:txBody>
                  <a:tcPr marL="56930" marR="56930" marT="0" marB="0"/>
                </a:tc>
                <a:extLst>
                  <a:ext uri="{0D108BD9-81ED-4DB2-BD59-A6C34878D82A}">
                    <a16:rowId xmlns:a16="http://schemas.microsoft.com/office/drawing/2014/main" val="1737912388"/>
                  </a:ext>
                </a:extLst>
              </a:tr>
            </a:tbl>
          </a:graphicData>
        </a:graphic>
      </p:graphicFrame>
      <p:sp>
        <p:nvSpPr>
          <p:cNvPr id="5" name="TextBox 4">
            <a:extLst>
              <a:ext uri="{FF2B5EF4-FFF2-40B4-BE49-F238E27FC236}">
                <a16:creationId xmlns:a16="http://schemas.microsoft.com/office/drawing/2014/main" id="{E3888089-8857-018B-3074-479EEA408E14}"/>
              </a:ext>
            </a:extLst>
          </p:cNvPr>
          <p:cNvSpPr txBox="1"/>
          <p:nvPr/>
        </p:nvSpPr>
        <p:spPr>
          <a:xfrm>
            <a:off x="480349" y="324940"/>
            <a:ext cx="11574684" cy="584775"/>
          </a:xfrm>
          <a:prstGeom prst="rect">
            <a:avLst/>
          </a:prstGeom>
          <a:noFill/>
        </p:spPr>
        <p:txBody>
          <a:bodyPr wrap="square" rtlCol="0">
            <a:spAutoFit/>
          </a:bodyPr>
          <a:lstStyle/>
          <a:p>
            <a:r>
              <a:rPr lang="en-SI" sz="3200" b="1" dirty="0">
                <a:solidFill>
                  <a:srgbClr val="002060"/>
                </a:solidFill>
                <a:latin typeface="Arial" panose="020B0604020202020204" pitchFamily="34" charset="0"/>
                <a:cs typeface="Arial" panose="020B0604020202020204" pitchFamily="34" charset="0"/>
              </a:rPr>
              <a:t>PERIPROCEDURAL TREATMENT AND HAEMOSTASIS</a:t>
            </a:r>
          </a:p>
        </p:txBody>
      </p:sp>
      <p:cxnSp>
        <p:nvCxnSpPr>
          <p:cNvPr id="2" name="Straight Connector 1">
            <a:extLst>
              <a:ext uri="{FF2B5EF4-FFF2-40B4-BE49-F238E27FC236}">
                <a16:creationId xmlns:a16="http://schemas.microsoft.com/office/drawing/2014/main" id="{BB21B643-2739-77E3-282C-EF0220598F0C}"/>
              </a:ext>
            </a:extLst>
          </p:cNvPr>
          <p:cNvCxnSpPr>
            <a:cxnSpLocks/>
          </p:cNvCxnSpPr>
          <p:nvPr/>
        </p:nvCxnSpPr>
        <p:spPr>
          <a:xfrm>
            <a:off x="308658" y="2027582"/>
            <a:ext cx="11231302" cy="0"/>
          </a:xfrm>
          <a:prstGeom prst="line">
            <a:avLst/>
          </a:prstGeom>
          <a:ln w="571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35288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with red squares and black text&#10;&#10;AI-generated content may be incorrect.">
            <a:extLst>
              <a:ext uri="{FF2B5EF4-FFF2-40B4-BE49-F238E27FC236}">
                <a16:creationId xmlns:a16="http://schemas.microsoft.com/office/drawing/2014/main" id="{1769E868-DD0A-F08D-A81C-157ED03F3579}"/>
              </a:ext>
            </a:extLst>
          </p:cNvPr>
          <p:cNvPicPr>
            <a:picLocks noChangeAspect="1"/>
          </p:cNvPicPr>
          <p:nvPr/>
        </p:nvPicPr>
        <p:blipFill>
          <a:blip r:embed="rId3"/>
          <a:stretch>
            <a:fillRect/>
          </a:stretch>
        </p:blipFill>
        <p:spPr>
          <a:xfrm>
            <a:off x="6632978" y="1063367"/>
            <a:ext cx="4845920" cy="4977398"/>
          </a:xfrm>
          <a:prstGeom prst="rect">
            <a:avLst/>
          </a:prstGeom>
        </p:spPr>
      </p:pic>
      <p:pic>
        <p:nvPicPr>
          <p:cNvPr id="7" name="Picture 6" descr="A graph with numbers and a few squares&#10;&#10;AI-generated content may be incorrect.">
            <a:extLst>
              <a:ext uri="{FF2B5EF4-FFF2-40B4-BE49-F238E27FC236}">
                <a16:creationId xmlns:a16="http://schemas.microsoft.com/office/drawing/2014/main" id="{96DA4281-D104-60DB-49E6-F33896FF9376}"/>
              </a:ext>
            </a:extLst>
          </p:cNvPr>
          <p:cNvPicPr>
            <a:picLocks noChangeAspect="1"/>
          </p:cNvPicPr>
          <p:nvPr/>
        </p:nvPicPr>
        <p:blipFill>
          <a:blip r:embed="rId4"/>
          <a:stretch>
            <a:fillRect/>
          </a:stretch>
        </p:blipFill>
        <p:spPr>
          <a:xfrm>
            <a:off x="586154" y="1370358"/>
            <a:ext cx="5092487" cy="4670407"/>
          </a:xfrm>
          <a:prstGeom prst="rect">
            <a:avLst/>
          </a:prstGeom>
        </p:spPr>
      </p:pic>
      <p:sp>
        <p:nvSpPr>
          <p:cNvPr id="8" name="TextBox 7">
            <a:extLst>
              <a:ext uri="{FF2B5EF4-FFF2-40B4-BE49-F238E27FC236}">
                <a16:creationId xmlns:a16="http://schemas.microsoft.com/office/drawing/2014/main" id="{E92FE9A9-039A-670F-D20E-68CF120EC7BB}"/>
              </a:ext>
            </a:extLst>
          </p:cNvPr>
          <p:cNvSpPr txBox="1"/>
          <p:nvPr/>
        </p:nvSpPr>
        <p:spPr>
          <a:xfrm>
            <a:off x="1294229" y="273817"/>
            <a:ext cx="4586066" cy="830997"/>
          </a:xfrm>
          <a:prstGeom prst="rect">
            <a:avLst/>
          </a:prstGeom>
          <a:noFill/>
        </p:spPr>
        <p:txBody>
          <a:bodyPr wrap="square" rtlCol="0">
            <a:spAutoFit/>
          </a:bodyPr>
          <a:lstStyle/>
          <a:p>
            <a:pPr algn="ctr"/>
            <a:r>
              <a:rPr lang="en-SI" sz="2400" b="1" dirty="0">
                <a:solidFill>
                  <a:srgbClr val="06B050"/>
                </a:solidFill>
                <a:latin typeface="Arial" panose="020B0604020202020204" pitchFamily="34" charset="0"/>
                <a:cs typeface="Arial" panose="020B0604020202020204" pitchFamily="34" charset="0"/>
              </a:rPr>
              <a:t>PRIMARY EFFICACY ENDPOINT</a:t>
            </a:r>
          </a:p>
        </p:txBody>
      </p:sp>
      <p:sp>
        <p:nvSpPr>
          <p:cNvPr id="9" name="TextBox 8">
            <a:extLst>
              <a:ext uri="{FF2B5EF4-FFF2-40B4-BE49-F238E27FC236}">
                <a16:creationId xmlns:a16="http://schemas.microsoft.com/office/drawing/2014/main" id="{01EBF7EC-B3BA-14E6-1DE0-361444CEE8E8}"/>
              </a:ext>
            </a:extLst>
          </p:cNvPr>
          <p:cNvSpPr txBox="1"/>
          <p:nvPr/>
        </p:nvSpPr>
        <p:spPr>
          <a:xfrm>
            <a:off x="6987882" y="273817"/>
            <a:ext cx="4586066" cy="830997"/>
          </a:xfrm>
          <a:prstGeom prst="rect">
            <a:avLst/>
          </a:prstGeom>
          <a:noFill/>
        </p:spPr>
        <p:txBody>
          <a:bodyPr wrap="square" rtlCol="0">
            <a:spAutoFit/>
          </a:bodyPr>
          <a:lstStyle/>
          <a:p>
            <a:pPr algn="ctr"/>
            <a:r>
              <a:rPr lang="en-SI" sz="2400" b="1" dirty="0">
                <a:solidFill>
                  <a:srgbClr val="FF0000"/>
                </a:solidFill>
                <a:latin typeface="Arial" panose="020B0604020202020204" pitchFamily="34" charset="0"/>
                <a:cs typeface="Arial" panose="020B0604020202020204" pitchFamily="34" charset="0"/>
              </a:rPr>
              <a:t>PRIMARY SAFETY </a:t>
            </a:r>
          </a:p>
          <a:p>
            <a:pPr algn="ctr"/>
            <a:r>
              <a:rPr lang="en-SI" sz="2400" b="1" dirty="0">
                <a:solidFill>
                  <a:srgbClr val="FF0000"/>
                </a:solidFill>
                <a:latin typeface="Arial" panose="020B0604020202020204" pitchFamily="34" charset="0"/>
                <a:cs typeface="Arial" panose="020B0604020202020204" pitchFamily="34" charset="0"/>
              </a:rPr>
              <a:t>ENDPOINT</a:t>
            </a:r>
          </a:p>
        </p:txBody>
      </p:sp>
    </p:spTree>
    <p:extLst>
      <p:ext uri="{BB962C8B-B14F-4D97-AF65-F5344CB8AC3E}">
        <p14:creationId xmlns:p14="http://schemas.microsoft.com/office/powerpoint/2010/main" val="249867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2BF13C6-891E-8442-70D7-7BB2AD1560AA}"/>
              </a:ext>
            </a:extLst>
          </p:cNvPr>
          <p:cNvGraphicFramePr>
            <a:graphicFrameLocks noGrp="1"/>
          </p:cNvGraphicFramePr>
          <p:nvPr>
            <p:ph idx="1"/>
            <p:extLst>
              <p:ext uri="{D42A27DB-BD31-4B8C-83A1-F6EECF244321}">
                <p14:modId xmlns:p14="http://schemas.microsoft.com/office/powerpoint/2010/main" val="2716323182"/>
              </p:ext>
            </p:extLst>
          </p:nvPr>
        </p:nvGraphicFramePr>
        <p:xfrm>
          <a:off x="1228845" y="955256"/>
          <a:ext cx="9734310" cy="5499173"/>
        </p:xfrm>
        <a:graphic>
          <a:graphicData uri="http://schemas.openxmlformats.org/drawingml/2006/table">
            <a:tbl>
              <a:tblPr firstRow="1" firstCol="1" bandRow="1">
                <a:tableStyleId>{21E4AEA4-8DFA-4A89-87EB-49C32662AFE0}</a:tableStyleId>
              </a:tblPr>
              <a:tblGrid>
                <a:gridCol w="2062044">
                  <a:extLst>
                    <a:ext uri="{9D8B030D-6E8A-4147-A177-3AD203B41FA5}">
                      <a16:colId xmlns:a16="http://schemas.microsoft.com/office/drawing/2014/main" val="2284568422"/>
                    </a:ext>
                  </a:extLst>
                </a:gridCol>
                <a:gridCol w="2407154">
                  <a:extLst>
                    <a:ext uri="{9D8B030D-6E8A-4147-A177-3AD203B41FA5}">
                      <a16:colId xmlns:a16="http://schemas.microsoft.com/office/drawing/2014/main" val="2631968237"/>
                    </a:ext>
                  </a:extLst>
                </a:gridCol>
                <a:gridCol w="2407154">
                  <a:extLst>
                    <a:ext uri="{9D8B030D-6E8A-4147-A177-3AD203B41FA5}">
                      <a16:colId xmlns:a16="http://schemas.microsoft.com/office/drawing/2014/main" val="1582318240"/>
                    </a:ext>
                  </a:extLst>
                </a:gridCol>
                <a:gridCol w="1990865">
                  <a:extLst>
                    <a:ext uri="{9D8B030D-6E8A-4147-A177-3AD203B41FA5}">
                      <a16:colId xmlns:a16="http://schemas.microsoft.com/office/drawing/2014/main" val="612839007"/>
                    </a:ext>
                  </a:extLst>
                </a:gridCol>
                <a:gridCol w="867093">
                  <a:extLst>
                    <a:ext uri="{9D8B030D-6E8A-4147-A177-3AD203B41FA5}">
                      <a16:colId xmlns:a16="http://schemas.microsoft.com/office/drawing/2014/main" val="257436305"/>
                    </a:ext>
                  </a:extLst>
                </a:gridCol>
              </a:tblGrid>
              <a:tr h="528191">
                <a:tc>
                  <a:txBody>
                    <a:bodyPr/>
                    <a:lstStyle/>
                    <a:p>
                      <a:pPr>
                        <a:lnSpc>
                          <a:spcPct val="200000"/>
                        </a:lnSpc>
                        <a:spcAft>
                          <a:spcPts val="800"/>
                        </a:spcAft>
                        <a:buNone/>
                      </a:pPr>
                      <a:endParaRPr lang="en-SI" sz="18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rgbClr val="EB7B1F"/>
                    </a:solidFill>
                  </a:tcPr>
                </a:tc>
                <a:tc>
                  <a:txBody>
                    <a:bodyPr/>
                    <a:lstStyle/>
                    <a:p>
                      <a:pPr algn="ctr">
                        <a:lnSpc>
                          <a:spcPct val="200000"/>
                        </a:lnSpc>
                        <a:spcAft>
                          <a:spcPts val="800"/>
                        </a:spcAft>
                        <a:buNone/>
                      </a:pPr>
                      <a:r>
                        <a:rPr lang="en-SI" sz="1800" b="1" kern="100" dirty="0">
                          <a:solidFill>
                            <a:schemeClr val="bg1"/>
                          </a:solidFill>
                          <a:effectLst/>
                          <a:latin typeface="Arial" panose="020B0604020202020204" pitchFamily="34" charset="0"/>
                          <a:cs typeface="Arial" panose="020B0604020202020204" pitchFamily="34" charset="0"/>
                        </a:rPr>
                        <a:t>UFH</a:t>
                      </a:r>
                      <a:endParaRPr lang="en-SI" sz="18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rgbClr val="EB7B1F"/>
                    </a:solidFill>
                  </a:tcPr>
                </a:tc>
                <a:tc>
                  <a:txBody>
                    <a:bodyPr/>
                    <a:lstStyle/>
                    <a:p>
                      <a:pPr algn="ctr">
                        <a:lnSpc>
                          <a:spcPct val="200000"/>
                        </a:lnSpc>
                        <a:spcAft>
                          <a:spcPts val="800"/>
                        </a:spcAft>
                        <a:buNone/>
                      </a:pPr>
                      <a:r>
                        <a:rPr lang="en-SI" sz="1800" b="1" kern="100" dirty="0">
                          <a:solidFill>
                            <a:schemeClr val="bg1"/>
                          </a:solidFill>
                          <a:effectLst/>
                          <a:latin typeface="Arial" panose="020B0604020202020204" pitchFamily="34" charset="0"/>
                          <a:cs typeface="Arial" panose="020B0604020202020204" pitchFamily="34" charset="0"/>
                        </a:rPr>
                        <a:t>No UFH</a:t>
                      </a:r>
                      <a:endParaRPr lang="en-SI" sz="18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rgbClr val="EB7B1F"/>
                    </a:solidFill>
                  </a:tcPr>
                </a:tc>
                <a:tc>
                  <a:txBody>
                    <a:bodyPr/>
                    <a:lstStyle/>
                    <a:p>
                      <a:pPr algn="ctr">
                        <a:lnSpc>
                          <a:spcPct val="200000"/>
                        </a:lnSpc>
                        <a:spcAft>
                          <a:spcPts val="800"/>
                        </a:spcAft>
                        <a:buNone/>
                      </a:pPr>
                      <a:r>
                        <a:rPr lang="en-SI" sz="1800" b="1" kern="100" dirty="0">
                          <a:solidFill>
                            <a:schemeClr val="bg1"/>
                          </a:solidFill>
                          <a:effectLst/>
                          <a:latin typeface="Arial" panose="020B0604020202020204" pitchFamily="34" charset="0"/>
                          <a:cs typeface="Arial" panose="020B0604020202020204" pitchFamily="34" charset="0"/>
                        </a:rPr>
                        <a:t>RR</a:t>
                      </a:r>
                      <a:endParaRPr lang="en-SI" sz="18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rgbClr val="EB7B1F"/>
                    </a:solidFill>
                  </a:tcPr>
                </a:tc>
                <a:tc>
                  <a:txBody>
                    <a:bodyPr/>
                    <a:lstStyle/>
                    <a:p>
                      <a:pPr algn="ctr">
                        <a:lnSpc>
                          <a:spcPct val="200000"/>
                        </a:lnSpc>
                        <a:spcAft>
                          <a:spcPts val="800"/>
                        </a:spcAft>
                        <a:buNone/>
                      </a:pPr>
                      <a:r>
                        <a:rPr lang="en-SI" sz="1800" b="1" kern="100" dirty="0">
                          <a:solidFill>
                            <a:schemeClr val="bg1"/>
                          </a:solidFill>
                          <a:effectLst/>
                          <a:latin typeface="Arial" panose="020B0604020202020204" pitchFamily="34" charset="0"/>
                          <a:cs typeface="Arial" panose="020B0604020202020204" pitchFamily="34" charset="0"/>
                        </a:rPr>
                        <a:t>p</a:t>
                      </a:r>
                      <a:endParaRPr lang="en-SI" sz="18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rgbClr val="EB7B1F"/>
                    </a:solidFill>
                  </a:tcPr>
                </a:tc>
                <a:extLst>
                  <a:ext uri="{0D108BD9-81ED-4DB2-BD59-A6C34878D82A}">
                    <a16:rowId xmlns:a16="http://schemas.microsoft.com/office/drawing/2014/main" val="280698551"/>
                  </a:ext>
                </a:extLst>
              </a:tr>
              <a:tr h="484114">
                <a:tc>
                  <a:txBody>
                    <a:bodyPr/>
                    <a:lstStyle/>
                    <a:p>
                      <a:pPr>
                        <a:lnSpc>
                          <a:spcPct val="200000"/>
                        </a:lnSpc>
                        <a:spcAft>
                          <a:spcPts val="800"/>
                        </a:spcAft>
                        <a:buNone/>
                      </a:pPr>
                      <a:r>
                        <a:rPr lang="sl-SI" sz="1800" b="1" kern="100" dirty="0">
                          <a:solidFill>
                            <a:schemeClr val="bg1"/>
                          </a:solidFill>
                          <a:effectLst/>
                          <a:latin typeface="Arial" panose="020B0604020202020204" pitchFamily="34" charset="0"/>
                          <a:cs typeface="Arial" panose="020B0604020202020204" pitchFamily="34" charset="0"/>
                        </a:rPr>
                        <a:t>Final TIMI flow</a:t>
                      </a:r>
                      <a:endParaRPr lang="en-SI" sz="18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rgbClr val="EB7B1F"/>
                    </a:solidFill>
                  </a:tcPr>
                </a:tc>
                <a:tc>
                  <a:txBody>
                    <a:bodyPr/>
                    <a:lstStyle/>
                    <a:p>
                      <a:pPr algn="ctr">
                        <a:lnSpc>
                          <a:spcPct val="200000"/>
                        </a:lnSpc>
                        <a:spcAft>
                          <a:spcPts val="800"/>
                        </a:spcAft>
                        <a:buNone/>
                      </a:pPr>
                      <a:r>
                        <a:rPr lang="sl-SI" sz="1800" b="1" kern="100" dirty="0">
                          <a:effectLst/>
                          <a:latin typeface="Arial" panose="020B0604020202020204" pitchFamily="34" charset="0"/>
                          <a:cs typeface="Arial" panose="020B0604020202020204" pitchFamily="34" charset="0"/>
                        </a:rPr>
                        <a:t> </a:t>
                      </a:r>
                      <a:endParaRPr lang="en-SI" sz="18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ctr">
                        <a:lnSpc>
                          <a:spcPct val="200000"/>
                        </a:lnSpc>
                        <a:spcAft>
                          <a:spcPts val="800"/>
                        </a:spcAft>
                        <a:buNone/>
                      </a:pPr>
                      <a:r>
                        <a:rPr lang="sl-SI" sz="1800" b="1" kern="100">
                          <a:effectLst/>
                          <a:latin typeface="Arial" panose="020B0604020202020204" pitchFamily="34" charset="0"/>
                          <a:cs typeface="Arial" panose="020B0604020202020204" pitchFamily="34" charset="0"/>
                        </a:rPr>
                        <a:t> </a:t>
                      </a:r>
                      <a:endParaRPr lang="en-SI" sz="18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ctr">
                        <a:lnSpc>
                          <a:spcPct val="200000"/>
                        </a:lnSpc>
                        <a:spcAft>
                          <a:spcPts val="800"/>
                        </a:spcAft>
                        <a:buNone/>
                      </a:pPr>
                      <a:r>
                        <a:rPr lang="sl-SI" sz="1800" b="1" kern="100">
                          <a:effectLst/>
                          <a:latin typeface="Arial" panose="020B0604020202020204" pitchFamily="34" charset="0"/>
                          <a:cs typeface="Arial" panose="020B0604020202020204" pitchFamily="34" charset="0"/>
                        </a:rPr>
                        <a:t> </a:t>
                      </a:r>
                      <a:endParaRPr lang="en-SI" sz="18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ctr">
                        <a:lnSpc>
                          <a:spcPct val="200000"/>
                        </a:lnSpc>
                        <a:spcAft>
                          <a:spcPts val="800"/>
                        </a:spcAft>
                        <a:buNone/>
                      </a:pPr>
                      <a:endParaRPr lang="en-SI" sz="18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382243149"/>
                  </a:ext>
                </a:extLst>
              </a:tr>
              <a:tr h="484114">
                <a:tc>
                  <a:txBody>
                    <a:bodyPr/>
                    <a:lstStyle/>
                    <a:p>
                      <a:pPr>
                        <a:lnSpc>
                          <a:spcPct val="200000"/>
                        </a:lnSpc>
                        <a:spcAft>
                          <a:spcPts val="800"/>
                        </a:spcAft>
                        <a:buNone/>
                      </a:pPr>
                      <a:r>
                        <a:rPr lang="sl-SI" sz="1800" b="1" kern="100" dirty="0">
                          <a:solidFill>
                            <a:schemeClr val="bg1"/>
                          </a:solidFill>
                          <a:effectLst/>
                          <a:latin typeface="Arial" panose="020B0604020202020204" pitchFamily="34" charset="0"/>
                          <a:cs typeface="Arial" panose="020B0604020202020204" pitchFamily="34" charset="0"/>
                        </a:rPr>
                        <a:t>     TIMI 3</a:t>
                      </a:r>
                      <a:endParaRPr lang="en-SI" sz="18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rgbClr val="EB7B1F"/>
                    </a:solidFill>
                  </a:tcPr>
                </a:tc>
                <a:tc>
                  <a:txBody>
                    <a:bodyPr/>
                    <a:lstStyle/>
                    <a:p>
                      <a:pPr algn="ctr">
                        <a:lnSpc>
                          <a:spcPct val="200000"/>
                        </a:lnSpc>
                        <a:spcAft>
                          <a:spcPts val="800"/>
                        </a:spcAft>
                        <a:buNone/>
                      </a:pPr>
                      <a:r>
                        <a:rPr lang="sl-SI" sz="1800" b="1" kern="100" dirty="0">
                          <a:solidFill>
                            <a:schemeClr val="tx1"/>
                          </a:solidFill>
                          <a:effectLst/>
                          <a:latin typeface="Arial" panose="020B0604020202020204" pitchFamily="34" charset="0"/>
                          <a:cs typeface="Arial" panose="020B0604020202020204" pitchFamily="34" charset="0"/>
                        </a:rPr>
                        <a:t>240/296 (81.1)</a:t>
                      </a:r>
                      <a:endParaRPr lang="en-SI" sz="18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ctr">
                        <a:lnSpc>
                          <a:spcPct val="200000"/>
                        </a:lnSpc>
                        <a:spcAft>
                          <a:spcPts val="800"/>
                        </a:spcAft>
                        <a:buNone/>
                      </a:pPr>
                      <a:r>
                        <a:rPr lang="sl-SI" sz="1800" b="1" kern="100" dirty="0">
                          <a:solidFill>
                            <a:schemeClr val="tx1"/>
                          </a:solidFill>
                          <a:effectLst/>
                          <a:latin typeface="Arial" panose="020B0604020202020204" pitchFamily="34" charset="0"/>
                          <a:cs typeface="Arial" panose="020B0604020202020204" pitchFamily="34" charset="0"/>
                        </a:rPr>
                        <a:t>236/292 (80.8)</a:t>
                      </a:r>
                      <a:endParaRPr lang="en-SI" sz="18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ctr">
                        <a:lnSpc>
                          <a:spcPct val="200000"/>
                        </a:lnSpc>
                        <a:spcAft>
                          <a:spcPts val="800"/>
                        </a:spcAft>
                        <a:buNone/>
                      </a:pPr>
                      <a:r>
                        <a:rPr lang="sl-SI" sz="1800" b="1" kern="100">
                          <a:solidFill>
                            <a:schemeClr val="tx1"/>
                          </a:solidFill>
                          <a:effectLst/>
                          <a:latin typeface="Arial" panose="020B0604020202020204" pitchFamily="34" charset="0"/>
                          <a:cs typeface="Arial" panose="020B0604020202020204" pitchFamily="34" charset="0"/>
                        </a:rPr>
                        <a:t> </a:t>
                      </a:r>
                      <a:endParaRPr lang="en-SI" sz="1800" b="1" kern="10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200000"/>
                        </a:lnSpc>
                        <a:spcBef>
                          <a:spcPts val="0"/>
                        </a:spcBef>
                        <a:spcAft>
                          <a:spcPts val="800"/>
                        </a:spcAft>
                        <a:buClrTx/>
                        <a:buSzTx/>
                        <a:buFontTx/>
                        <a:buNone/>
                        <a:tabLst/>
                        <a:defRPr/>
                      </a:pPr>
                      <a:r>
                        <a:rPr lang="sl-SI" sz="1800" b="1" kern="100" dirty="0">
                          <a:solidFill>
                            <a:schemeClr val="tx1"/>
                          </a:solidFill>
                          <a:effectLst/>
                          <a:latin typeface="Arial" panose="020B0604020202020204" pitchFamily="34" charset="0"/>
                          <a:cs typeface="Arial" panose="020B0604020202020204" pitchFamily="34" charset="0"/>
                        </a:rPr>
                        <a:t>0.863</a:t>
                      </a:r>
                      <a:endParaRPr lang="en-SI" sz="18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373989727"/>
                  </a:ext>
                </a:extLst>
              </a:tr>
              <a:tr h="484114">
                <a:tc>
                  <a:txBody>
                    <a:bodyPr/>
                    <a:lstStyle/>
                    <a:p>
                      <a:pPr>
                        <a:lnSpc>
                          <a:spcPct val="200000"/>
                        </a:lnSpc>
                        <a:spcAft>
                          <a:spcPts val="800"/>
                        </a:spcAft>
                        <a:buNone/>
                      </a:pPr>
                      <a:r>
                        <a:rPr lang="sl-SI" sz="1800" b="1" kern="100" dirty="0">
                          <a:solidFill>
                            <a:schemeClr val="bg1"/>
                          </a:solidFill>
                          <a:effectLst/>
                          <a:latin typeface="Arial" panose="020B0604020202020204" pitchFamily="34" charset="0"/>
                          <a:cs typeface="Arial" panose="020B0604020202020204" pitchFamily="34" charset="0"/>
                        </a:rPr>
                        <a:t>ST-resolution,%</a:t>
                      </a:r>
                      <a:endParaRPr lang="en-SI" sz="18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rgbClr val="EB7B1F"/>
                    </a:solidFill>
                  </a:tcPr>
                </a:tc>
                <a:tc>
                  <a:txBody>
                    <a:bodyPr/>
                    <a:lstStyle/>
                    <a:p>
                      <a:pPr algn="ctr">
                        <a:lnSpc>
                          <a:spcPct val="200000"/>
                        </a:lnSpc>
                        <a:spcAft>
                          <a:spcPts val="800"/>
                        </a:spcAft>
                        <a:buNone/>
                      </a:pPr>
                      <a:r>
                        <a:rPr lang="sl-SI" sz="1800" b="1" kern="100" dirty="0">
                          <a:solidFill>
                            <a:schemeClr val="tx1"/>
                          </a:solidFill>
                          <a:effectLst/>
                          <a:latin typeface="Arial" panose="020B0604020202020204" pitchFamily="34" charset="0"/>
                          <a:cs typeface="Arial" panose="020B0604020202020204" pitchFamily="34" charset="0"/>
                        </a:rPr>
                        <a:t>65 (42-88)</a:t>
                      </a:r>
                      <a:endParaRPr lang="en-SI" sz="18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ctr">
                        <a:lnSpc>
                          <a:spcPct val="200000"/>
                        </a:lnSpc>
                        <a:spcAft>
                          <a:spcPts val="800"/>
                        </a:spcAft>
                        <a:buNone/>
                      </a:pPr>
                      <a:r>
                        <a:rPr lang="sl-SI" sz="1800" b="1" kern="100" dirty="0">
                          <a:solidFill>
                            <a:schemeClr val="tx1"/>
                          </a:solidFill>
                          <a:effectLst/>
                          <a:latin typeface="Arial" panose="020B0604020202020204" pitchFamily="34" charset="0"/>
                          <a:cs typeface="Arial" panose="020B0604020202020204" pitchFamily="34" charset="0"/>
                        </a:rPr>
                        <a:t>59 (30-80)</a:t>
                      </a:r>
                      <a:endParaRPr lang="en-SI" sz="18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ctr">
                        <a:lnSpc>
                          <a:spcPct val="200000"/>
                        </a:lnSpc>
                        <a:spcAft>
                          <a:spcPts val="800"/>
                        </a:spcAft>
                        <a:buNone/>
                      </a:pPr>
                      <a:r>
                        <a:rPr lang="sl-SI" sz="1800" b="1" kern="100" dirty="0">
                          <a:solidFill>
                            <a:schemeClr val="tx1"/>
                          </a:solidFill>
                          <a:effectLst/>
                          <a:latin typeface="Arial" panose="020B0604020202020204" pitchFamily="34" charset="0"/>
                          <a:cs typeface="Arial" panose="020B0604020202020204" pitchFamily="34" charset="0"/>
                        </a:rPr>
                        <a:t> </a:t>
                      </a:r>
                      <a:endParaRPr lang="en-SI" sz="18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ctr">
                        <a:lnSpc>
                          <a:spcPct val="200000"/>
                        </a:lnSpc>
                        <a:spcAft>
                          <a:spcPts val="800"/>
                        </a:spcAft>
                        <a:buNone/>
                      </a:pPr>
                      <a:r>
                        <a:rPr lang="sl-SI" sz="1800" b="1" kern="100" dirty="0">
                          <a:solidFill>
                            <a:srgbClr val="FF0000"/>
                          </a:solidFill>
                          <a:effectLst/>
                          <a:latin typeface="Arial" panose="020B0604020202020204" pitchFamily="34" charset="0"/>
                          <a:cs typeface="Arial" panose="020B0604020202020204" pitchFamily="34" charset="0"/>
                        </a:rPr>
                        <a:t>0.047</a:t>
                      </a:r>
                      <a:endParaRPr lang="en-SI" sz="1800" b="1" kern="100" dirty="0">
                        <a:solidFill>
                          <a:srgbClr val="FF0000"/>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52678127"/>
                  </a:ext>
                </a:extLst>
              </a:tr>
              <a:tr h="728976">
                <a:tc>
                  <a:txBody>
                    <a:bodyPr/>
                    <a:lstStyle/>
                    <a:p>
                      <a:pPr>
                        <a:lnSpc>
                          <a:spcPct val="100000"/>
                        </a:lnSpc>
                        <a:spcAft>
                          <a:spcPts val="800"/>
                        </a:spcAft>
                        <a:buNone/>
                      </a:pPr>
                      <a:r>
                        <a:rPr lang="sl-SI" sz="1800" b="1" kern="100" dirty="0">
                          <a:solidFill>
                            <a:schemeClr val="bg1"/>
                          </a:solidFill>
                          <a:effectLst/>
                          <a:latin typeface="Arial" panose="020B0604020202020204" pitchFamily="34" charset="0"/>
                          <a:cs typeface="Arial" panose="020B0604020202020204" pitchFamily="34" charset="0"/>
                        </a:rPr>
                        <a:t>Troponin I 24h,</a:t>
                      </a:r>
                      <a:endParaRPr lang="en-SI" sz="1800" b="1" kern="100" dirty="0">
                        <a:solidFill>
                          <a:schemeClr val="bg1"/>
                        </a:solidFill>
                        <a:effectLst/>
                        <a:latin typeface="Arial" panose="020B0604020202020204" pitchFamily="34" charset="0"/>
                        <a:cs typeface="Arial" panose="020B0604020202020204" pitchFamily="34" charset="0"/>
                      </a:endParaRPr>
                    </a:p>
                    <a:p>
                      <a:pPr>
                        <a:lnSpc>
                          <a:spcPct val="100000"/>
                        </a:lnSpc>
                        <a:spcAft>
                          <a:spcPts val="800"/>
                        </a:spcAft>
                        <a:buNone/>
                      </a:pPr>
                      <a:r>
                        <a:rPr lang="sl-SI" sz="1800" b="1" kern="100" dirty="0">
                          <a:solidFill>
                            <a:schemeClr val="bg1"/>
                          </a:solidFill>
                          <a:effectLst/>
                          <a:latin typeface="Arial" panose="020B0604020202020204" pitchFamily="34" charset="0"/>
                          <a:cs typeface="Arial" panose="020B0604020202020204" pitchFamily="34" charset="0"/>
                        </a:rPr>
                        <a:t>ng/L*</a:t>
                      </a:r>
                      <a:endParaRPr lang="en-SI" sz="18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rgbClr val="EB7B1F"/>
                    </a:solidFill>
                  </a:tcPr>
                </a:tc>
                <a:tc>
                  <a:txBody>
                    <a:bodyPr/>
                    <a:lstStyle/>
                    <a:p>
                      <a:pPr algn="ctr">
                        <a:lnSpc>
                          <a:spcPct val="100000"/>
                        </a:lnSpc>
                        <a:spcAft>
                          <a:spcPts val="800"/>
                        </a:spcAft>
                        <a:buNone/>
                      </a:pPr>
                      <a:r>
                        <a:rPr lang="sl-SI" sz="1800" b="1" kern="100" dirty="0">
                          <a:solidFill>
                            <a:schemeClr val="tx1"/>
                          </a:solidFill>
                          <a:effectLst/>
                          <a:latin typeface="Arial" panose="020B0604020202020204" pitchFamily="34" charset="0"/>
                          <a:cs typeface="Arial" panose="020B0604020202020204" pitchFamily="34" charset="0"/>
                        </a:rPr>
                        <a:t>30.357 </a:t>
                      </a:r>
                      <a:endParaRPr lang="en-SI" sz="1800" b="1" kern="100" dirty="0">
                        <a:solidFill>
                          <a:schemeClr val="tx1"/>
                        </a:solidFill>
                        <a:effectLst/>
                        <a:latin typeface="Arial" panose="020B0604020202020204" pitchFamily="34" charset="0"/>
                        <a:cs typeface="Arial" panose="020B0604020202020204" pitchFamily="34" charset="0"/>
                      </a:endParaRPr>
                    </a:p>
                    <a:p>
                      <a:pPr algn="ctr">
                        <a:lnSpc>
                          <a:spcPct val="100000"/>
                        </a:lnSpc>
                        <a:spcAft>
                          <a:spcPts val="800"/>
                        </a:spcAft>
                        <a:buNone/>
                      </a:pPr>
                      <a:r>
                        <a:rPr lang="sl-SI" sz="1800" b="1" kern="100" dirty="0">
                          <a:solidFill>
                            <a:schemeClr val="tx1"/>
                          </a:solidFill>
                          <a:effectLst/>
                          <a:latin typeface="Arial" panose="020B0604020202020204" pitchFamily="34" charset="0"/>
                          <a:cs typeface="Arial" panose="020B0604020202020204" pitchFamily="34" charset="0"/>
                        </a:rPr>
                        <a:t>(10.272-66.828)</a:t>
                      </a:r>
                      <a:endParaRPr lang="en-SI" sz="18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ctr">
                        <a:lnSpc>
                          <a:spcPct val="100000"/>
                        </a:lnSpc>
                        <a:spcAft>
                          <a:spcPts val="800"/>
                        </a:spcAft>
                        <a:buNone/>
                      </a:pPr>
                      <a:r>
                        <a:rPr lang="sl-SI" sz="1800" b="1" kern="100" dirty="0">
                          <a:solidFill>
                            <a:schemeClr val="tx1"/>
                          </a:solidFill>
                          <a:effectLst/>
                          <a:latin typeface="Arial" panose="020B0604020202020204" pitchFamily="34" charset="0"/>
                          <a:cs typeface="Arial" panose="020B0604020202020204" pitchFamily="34" charset="0"/>
                        </a:rPr>
                        <a:t>41.795 </a:t>
                      </a:r>
                      <a:endParaRPr lang="en-SI" sz="1800" b="1" kern="100" dirty="0">
                        <a:solidFill>
                          <a:schemeClr val="tx1"/>
                        </a:solidFill>
                        <a:effectLst/>
                        <a:latin typeface="Arial" panose="020B0604020202020204" pitchFamily="34" charset="0"/>
                        <a:cs typeface="Arial" panose="020B0604020202020204" pitchFamily="34" charset="0"/>
                      </a:endParaRPr>
                    </a:p>
                    <a:p>
                      <a:pPr algn="ctr">
                        <a:lnSpc>
                          <a:spcPct val="100000"/>
                        </a:lnSpc>
                        <a:spcAft>
                          <a:spcPts val="800"/>
                        </a:spcAft>
                        <a:buNone/>
                      </a:pPr>
                      <a:r>
                        <a:rPr lang="sl-SI" sz="1800" b="1" kern="100" dirty="0">
                          <a:solidFill>
                            <a:schemeClr val="tx1"/>
                          </a:solidFill>
                          <a:effectLst/>
                          <a:latin typeface="Arial" panose="020B0604020202020204" pitchFamily="34" charset="0"/>
                          <a:cs typeface="Arial" panose="020B0604020202020204" pitchFamily="34" charset="0"/>
                        </a:rPr>
                        <a:t>(17.550-71.396)</a:t>
                      </a:r>
                      <a:endParaRPr lang="en-SI" sz="18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ctr">
                        <a:lnSpc>
                          <a:spcPct val="100000"/>
                        </a:lnSpc>
                        <a:spcAft>
                          <a:spcPts val="800"/>
                        </a:spcAft>
                        <a:buNone/>
                      </a:pPr>
                      <a:r>
                        <a:rPr lang="sl-SI" sz="1800" b="1" kern="100" dirty="0">
                          <a:solidFill>
                            <a:schemeClr val="tx1"/>
                          </a:solidFill>
                          <a:effectLst/>
                          <a:latin typeface="Arial" panose="020B0604020202020204" pitchFamily="34" charset="0"/>
                          <a:cs typeface="Arial" panose="020B0604020202020204" pitchFamily="34" charset="0"/>
                        </a:rPr>
                        <a:t> </a:t>
                      </a:r>
                      <a:endParaRPr lang="en-SI" sz="18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ctr">
                        <a:lnSpc>
                          <a:spcPct val="100000"/>
                        </a:lnSpc>
                        <a:spcAft>
                          <a:spcPts val="800"/>
                        </a:spcAft>
                        <a:buNone/>
                      </a:pPr>
                      <a:r>
                        <a:rPr lang="sl-SI" sz="1800" b="1" kern="100" dirty="0">
                          <a:solidFill>
                            <a:srgbClr val="FF0000"/>
                          </a:solidFill>
                          <a:effectLst/>
                          <a:latin typeface="Arial" panose="020B0604020202020204" pitchFamily="34" charset="0"/>
                          <a:cs typeface="Arial" panose="020B0604020202020204" pitchFamily="34" charset="0"/>
                        </a:rPr>
                        <a:t>0.036</a:t>
                      </a:r>
                      <a:endParaRPr lang="en-SI" sz="1800" b="1" kern="100" dirty="0">
                        <a:solidFill>
                          <a:srgbClr val="FF0000"/>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105909213"/>
                  </a:ext>
                </a:extLst>
              </a:tr>
              <a:tr h="728976">
                <a:tc>
                  <a:txBody>
                    <a:bodyPr/>
                    <a:lstStyle/>
                    <a:p>
                      <a:pPr>
                        <a:lnSpc>
                          <a:spcPct val="100000"/>
                        </a:lnSpc>
                        <a:spcAft>
                          <a:spcPts val="800"/>
                        </a:spcAft>
                        <a:buNone/>
                      </a:pPr>
                      <a:r>
                        <a:rPr lang="sl-SI" sz="1800" b="1" kern="100" dirty="0">
                          <a:solidFill>
                            <a:schemeClr val="bg1"/>
                          </a:solidFill>
                          <a:effectLst/>
                          <a:latin typeface="Arial" panose="020B0604020202020204" pitchFamily="34" charset="0"/>
                          <a:cs typeface="Arial" panose="020B0604020202020204" pitchFamily="34" charset="0"/>
                        </a:rPr>
                        <a:t>Peak Troponin I,</a:t>
                      </a:r>
                      <a:endParaRPr lang="en-SI" sz="1800" b="1" kern="100" dirty="0">
                        <a:solidFill>
                          <a:schemeClr val="bg1"/>
                        </a:solidFill>
                        <a:effectLst/>
                        <a:latin typeface="Arial" panose="020B0604020202020204" pitchFamily="34" charset="0"/>
                        <a:cs typeface="Arial" panose="020B0604020202020204" pitchFamily="34" charset="0"/>
                      </a:endParaRPr>
                    </a:p>
                    <a:p>
                      <a:pPr>
                        <a:lnSpc>
                          <a:spcPct val="100000"/>
                        </a:lnSpc>
                        <a:spcAft>
                          <a:spcPts val="800"/>
                        </a:spcAft>
                        <a:buNone/>
                      </a:pPr>
                      <a:r>
                        <a:rPr lang="sl-SI" sz="1800" b="1" kern="100" dirty="0">
                          <a:solidFill>
                            <a:schemeClr val="bg1"/>
                          </a:solidFill>
                          <a:effectLst/>
                          <a:latin typeface="Arial" panose="020B0604020202020204" pitchFamily="34" charset="0"/>
                          <a:cs typeface="Arial" panose="020B0604020202020204" pitchFamily="34" charset="0"/>
                        </a:rPr>
                        <a:t>ng/L*</a:t>
                      </a:r>
                      <a:endParaRPr lang="en-SI" sz="18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rgbClr val="EB7B1F"/>
                    </a:solidFill>
                  </a:tcPr>
                </a:tc>
                <a:tc>
                  <a:txBody>
                    <a:bodyPr/>
                    <a:lstStyle/>
                    <a:p>
                      <a:pPr algn="ctr">
                        <a:lnSpc>
                          <a:spcPct val="100000"/>
                        </a:lnSpc>
                        <a:spcAft>
                          <a:spcPts val="800"/>
                        </a:spcAft>
                        <a:buNone/>
                      </a:pPr>
                      <a:r>
                        <a:rPr lang="sl-SI" sz="1800" b="1" kern="100" dirty="0">
                          <a:solidFill>
                            <a:schemeClr val="tx1"/>
                          </a:solidFill>
                          <a:effectLst/>
                          <a:latin typeface="Arial" panose="020B0604020202020204" pitchFamily="34" charset="0"/>
                          <a:cs typeface="Arial" panose="020B0604020202020204" pitchFamily="34" charset="0"/>
                        </a:rPr>
                        <a:t>43.126 </a:t>
                      </a:r>
                      <a:endParaRPr lang="en-SI" sz="1800" b="1" kern="100" dirty="0">
                        <a:solidFill>
                          <a:schemeClr val="tx1"/>
                        </a:solidFill>
                        <a:effectLst/>
                        <a:latin typeface="Arial" panose="020B0604020202020204" pitchFamily="34" charset="0"/>
                        <a:cs typeface="Arial" panose="020B0604020202020204" pitchFamily="34" charset="0"/>
                      </a:endParaRPr>
                    </a:p>
                    <a:p>
                      <a:pPr algn="ctr">
                        <a:lnSpc>
                          <a:spcPct val="100000"/>
                        </a:lnSpc>
                        <a:spcAft>
                          <a:spcPts val="800"/>
                        </a:spcAft>
                        <a:buNone/>
                      </a:pPr>
                      <a:r>
                        <a:rPr lang="sl-SI" sz="1800" b="1" kern="100" dirty="0">
                          <a:solidFill>
                            <a:schemeClr val="tx1"/>
                          </a:solidFill>
                          <a:effectLst/>
                          <a:latin typeface="Arial" panose="020B0604020202020204" pitchFamily="34" charset="0"/>
                          <a:cs typeface="Arial" panose="020B0604020202020204" pitchFamily="34" charset="0"/>
                        </a:rPr>
                        <a:t>(13.133-96.592)</a:t>
                      </a:r>
                      <a:endParaRPr lang="en-SI" sz="18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ctr">
                        <a:lnSpc>
                          <a:spcPct val="100000"/>
                        </a:lnSpc>
                        <a:spcAft>
                          <a:spcPts val="800"/>
                        </a:spcAft>
                        <a:buNone/>
                      </a:pPr>
                      <a:r>
                        <a:rPr lang="sl-SI" sz="1800" b="1" kern="100" dirty="0">
                          <a:solidFill>
                            <a:schemeClr val="tx1"/>
                          </a:solidFill>
                          <a:effectLst/>
                          <a:latin typeface="Arial" panose="020B0604020202020204" pitchFamily="34" charset="0"/>
                          <a:cs typeface="Arial" panose="020B0604020202020204" pitchFamily="34" charset="0"/>
                        </a:rPr>
                        <a:t>46.971 </a:t>
                      </a:r>
                      <a:endParaRPr lang="en-SI" sz="1800" b="1" kern="100" dirty="0">
                        <a:solidFill>
                          <a:schemeClr val="tx1"/>
                        </a:solidFill>
                        <a:effectLst/>
                        <a:latin typeface="Arial" panose="020B0604020202020204" pitchFamily="34" charset="0"/>
                        <a:cs typeface="Arial" panose="020B0604020202020204" pitchFamily="34" charset="0"/>
                      </a:endParaRPr>
                    </a:p>
                    <a:p>
                      <a:pPr algn="ctr">
                        <a:lnSpc>
                          <a:spcPct val="100000"/>
                        </a:lnSpc>
                        <a:spcAft>
                          <a:spcPts val="800"/>
                        </a:spcAft>
                        <a:buNone/>
                      </a:pPr>
                      <a:r>
                        <a:rPr lang="sl-SI" sz="1800" b="1" kern="100" dirty="0">
                          <a:solidFill>
                            <a:schemeClr val="tx1"/>
                          </a:solidFill>
                          <a:effectLst/>
                          <a:latin typeface="Arial" panose="020B0604020202020204" pitchFamily="34" charset="0"/>
                          <a:cs typeface="Arial" panose="020B0604020202020204" pitchFamily="34" charset="0"/>
                        </a:rPr>
                        <a:t>(20.152-94.839)</a:t>
                      </a:r>
                      <a:endParaRPr lang="en-SI" sz="18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ctr">
                        <a:lnSpc>
                          <a:spcPct val="100000"/>
                        </a:lnSpc>
                        <a:spcAft>
                          <a:spcPts val="800"/>
                        </a:spcAft>
                        <a:buNone/>
                      </a:pPr>
                      <a:r>
                        <a:rPr lang="sl-SI" sz="1800" b="1" kern="100" dirty="0">
                          <a:solidFill>
                            <a:schemeClr val="tx1"/>
                          </a:solidFill>
                          <a:effectLst/>
                          <a:latin typeface="Arial" panose="020B0604020202020204" pitchFamily="34" charset="0"/>
                          <a:cs typeface="Arial" panose="020B0604020202020204" pitchFamily="34" charset="0"/>
                        </a:rPr>
                        <a:t> </a:t>
                      </a:r>
                      <a:endParaRPr lang="en-SI" sz="18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ctr">
                        <a:lnSpc>
                          <a:spcPct val="100000"/>
                        </a:lnSpc>
                        <a:spcAft>
                          <a:spcPts val="800"/>
                        </a:spcAft>
                        <a:buNone/>
                      </a:pPr>
                      <a:r>
                        <a:rPr lang="sl-SI" sz="1800" b="1" kern="100" dirty="0">
                          <a:solidFill>
                            <a:schemeClr val="tx1"/>
                          </a:solidFill>
                          <a:effectLst/>
                          <a:latin typeface="Arial" panose="020B0604020202020204" pitchFamily="34" charset="0"/>
                          <a:cs typeface="Arial" panose="020B0604020202020204" pitchFamily="34" charset="0"/>
                        </a:rPr>
                        <a:t>0.318</a:t>
                      </a:r>
                      <a:endParaRPr lang="en-SI" sz="18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8509377"/>
                  </a:ext>
                </a:extLst>
              </a:tr>
              <a:tr h="484114">
                <a:tc>
                  <a:txBody>
                    <a:bodyPr/>
                    <a:lstStyle/>
                    <a:p>
                      <a:pPr>
                        <a:lnSpc>
                          <a:spcPct val="200000"/>
                        </a:lnSpc>
                        <a:spcAft>
                          <a:spcPts val="800"/>
                        </a:spcAft>
                        <a:buNone/>
                      </a:pPr>
                      <a:r>
                        <a:rPr lang="en-US" sz="1800" b="1" kern="100" dirty="0">
                          <a:solidFill>
                            <a:schemeClr val="bg1"/>
                          </a:solidFill>
                          <a:effectLst/>
                          <a:latin typeface="Arial" panose="020B0604020202020204" pitchFamily="34" charset="0"/>
                          <a:cs typeface="Arial" panose="020B0604020202020204" pitchFamily="34" charset="0"/>
                        </a:rPr>
                        <a:t>Cardiac arrest </a:t>
                      </a:r>
                      <a:endParaRPr lang="en-SI" sz="18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rgbClr val="EB7B1F"/>
                    </a:solidFill>
                  </a:tcPr>
                </a:tc>
                <a:tc>
                  <a:txBody>
                    <a:bodyPr/>
                    <a:lstStyle/>
                    <a:p>
                      <a:pPr algn="ctr">
                        <a:lnSpc>
                          <a:spcPct val="200000"/>
                        </a:lnSpc>
                        <a:spcAft>
                          <a:spcPts val="800"/>
                        </a:spcAft>
                        <a:buNone/>
                      </a:pPr>
                      <a:r>
                        <a:rPr lang="sl-SI" sz="1800" b="1" kern="100">
                          <a:solidFill>
                            <a:schemeClr val="tx1"/>
                          </a:solidFill>
                          <a:effectLst/>
                          <a:latin typeface="Arial" panose="020B0604020202020204" pitchFamily="34" charset="0"/>
                          <a:cs typeface="Arial" panose="020B0604020202020204" pitchFamily="34" charset="0"/>
                        </a:rPr>
                        <a:t>11/298 (3.7)</a:t>
                      </a:r>
                      <a:endParaRPr lang="en-SI" sz="1800" b="1" kern="10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ctr">
                        <a:lnSpc>
                          <a:spcPct val="200000"/>
                        </a:lnSpc>
                        <a:spcAft>
                          <a:spcPts val="800"/>
                        </a:spcAft>
                        <a:buNone/>
                      </a:pPr>
                      <a:r>
                        <a:rPr lang="sl-SI" sz="1800" b="1" kern="100" dirty="0">
                          <a:solidFill>
                            <a:schemeClr val="tx1"/>
                          </a:solidFill>
                          <a:effectLst/>
                          <a:latin typeface="Arial" panose="020B0604020202020204" pitchFamily="34" charset="0"/>
                          <a:cs typeface="Arial" panose="020B0604020202020204" pitchFamily="34" charset="0"/>
                        </a:rPr>
                        <a:t>14/295 (4.7)</a:t>
                      </a:r>
                      <a:endParaRPr lang="en-SI" sz="18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ctr">
                        <a:lnSpc>
                          <a:spcPct val="200000"/>
                        </a:lnSpc>
                        <a:spcAft>
                          <a:spcPts val="800"/>
                        </a:spcAft>
                        <a:buNone/>
                      </a:pPr>
                      <a:r>
                        <a:rPr lang="sl-SI" sz="1800" b="1" kern="100" dirty="0">
                          <a:solidFill>
                            <a:schemeClr val="tx1"/>
                          </a:solidFill>
                          <a:effectLst/>
                          <a:latin typeface="Arial" panose="020B0604020202020204" pitchFamily="34" charset="0"/>
                          <a:cs typeface="Arial" panose="020B0604020202020204" pitchFamily="34" charset="0"/>
                        </a:rPr>
                        <a:t> </a:t>
                      </a:r>
                      <a:endParaRPr lang="en-SI" sz="18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ctr">
                        <a:lnSpc>
                          <a:spcPct val="200000"/>
                        </a:lnSpc>
                        <a:spcAft>
                          <a:spcPts val="800"/>
                        </a:spcAft>
                        <a:buNone/>
                      </a:pPr>
                      <a:r>
                        <a:rPr lang="sl-SI" sz="1800" b="1" kern="100" dirty="0">
                          <a:solidFill>
                            <a:schemeClr val="tx1"/>
                          </a:solidFill>
                          <a:effectLst/>
                          <a:latin typeface="Arial" panose="020B0604020202020204" pitchFamily="34" charset="0"/>
                          <a:cs typeface="Arial" panose="020B0604020202020204" pitchFamily="34" charset="0"/>
                        </a:rPr>
                        <a:t>0.523</a:t>
                      </a:r>
                      <a:endParaRPr lang="en-SI" sz="18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850568501"/>
                  </a:ext>
                </a:extLst>
              </a:tr>
              <a:tr h="484114">
                <a:tc>
                  <a:txBody>
                    <a:bodyPr/>
                    <a:lstStyle/>
                    <a:p>
                      <a:pPr>
                        <a:lnSpc>
                          <a:spcPct val="200000"/>
                        </a:lnSpc>
                        <a:spcAft>
                          <a:spcPts val="800"/>
                        </a:spcAft>
                        <a:buNone/>
                      </a:pPr>
                      <a:r>
                        <a:rPr lang="sl-SI" sz="1800" b="1" kern="100" dirty="0">
                          <a:solidFill>
                            <a:schemeClr val="bg1"/>
                          </a:solidFill>
                          <a:effectLst/>
                          <a:latin typeface="Arial" panose="020B0604020202020204" pitchFamily="34" charset="0"/>
                          <a:cs typeface="Arial" panose="020B0604020202020204" pitchFamily="34" charset="0"/>
                        </a:rPr>
                        <a:t>Shock</a:t>
                      </a:r>
                      <a:endParaRPr lang="en-SI" sz="18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rgbClr val="EB7B1F"/>
                    </a:solidFill>
                  </a:tcPr>
                </a:tc>
                <a:tc>
                  <a:txBody>
                    <a:bodyPr/>
                    <a:lstStyle/>
                    <a:p>
                      <a:pPr algn="ctr">
                        <a:lnSpc>
                          <a:spcPct val="200000"/>
                        </a:lnSpc>
                        <a:spcAft>
                          <a:spcPts val="800"/>
                        </a:spcAft>
                        <a:buNone/>
                      </a:pPr>
                      <a:r>
                        <a:rPr lang="sl-SI" sz="1800" b="1" kern="100">
                          <a:solidFill>
                            <a:schemeClr val="tx1"/>
                          </a:solidFill>
                          <a:effectLst/>
                          <a:latin typeface="Arial" panose="020B0604020202020204" pitchFamily="34" charset="0"/>
                          <a:cs typeface="Arial" panose="020B0604020202020204" pitchFamily="34" charset="0"/>
                        </a:rPr>
                        <a:t>46/298 (15.4)</a:t>
                      </a:r>
                      <a:endParaRPr lang="en-SI" sz="1800" b="1" kern="10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ctr">
                        <a:lnSpc>
                          <a:spcPct val="200000"/>
                        </a:lnSpc>
                        <a:spcAft>
                          <a:spcPts val="800"/>
                        </a:spcAft>
                        <a:buNone/>
                      </a:pPr>
                      <a:r>
                        <a:rPr lang="sl-SI" sz="1800" b="1" kern="100" dirty="0">
                          <a:solidFill>
                            <a:schemeClr val="tx1"/>
                          </a:solidFill>
                          <a:effectLst/>
                          <a:latin typeface="Arial" panose="020B0604020202020204" pitchFamily="34" charset="0"/>
                          <a:cs typeface="Arial" panose="020B0604020202020204" pitchFamily="34" charset="0"/>
                        </a:rPr>
                        <a:t>41/295 (13.9)</a:t>
                      </a:r>
                      <a:endParaRPr lang="en-SI" sz="18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ctr">
                        <a:lnSpc>
                          <a:spcPct val="200000"/>
                        </a:lnSpc>
                        <a:spcAft>
                          <a:spcPts val="800"/>
                        </a:spcAft>
                        <a:buNone/>
                      </a:pPr>
                      <a:r>
                        <a:rPr lang="sl-SI" sz="1800" b="1" kern="100" dirty="0">
                          <a:solidFill>
                            <a:schemeClr val="tx1"/>
                          </a:solidFill>
                          <a:effectLst/>
                          <a:latin typeface="Arial" panose="020B0604020202020204" pitchFamily="34" charset="0"/>
                          <a:cs typeface="Arial" panose="020B0604020202020204" pitchFamily="34" charset="0"/>
                        </a:rPr>
                        <a:t>1.11 (0.75-1.64)</a:t>
                      </a:r>
                      <a:endParaRPr lang="en-SI" sz="18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ctr">
                        <a:lnSpc>
                          <a:spcPct val="200000"/>
                        </a:lnSpc>
                        <a:spcAft>
                          <a:spcPts val="800"/>
                        </a:spcAft>
                        <a:buNone/>
                      </a:pPr>
                      <a:r>
                        <a:rPr lang="sl-SI" sz="1800" b="1" kern="100" dirty="0">
                          <a:solidFill>
                            <a:schemeClr val="tx1"/>
                          </a:solidFill>
                          <a:effectLst/>
                          <a:latin typeface="Arial" panose="020B0604020202020204" pitchFamily="34" charset="0"/>
                          <a:cs typeface="Arial" panose="020B0604020202020204" pitchFamily="34" charset="0"/>
                        </a:rPr>
                        <a:t>0.597</a:t>
                      </a:r>
                      <a:endParaRPr lang="en-SI" sz="18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522554973"/>
                  </a:ext>
                </a:extLst>
              </a:tr>
              <a:tr h="564269">
                <a:tc>
                  <a:txBody>
                    <a:bodyPr/>
                    <a:lstStyle/>
                    <a:p>
                      <a:pPr>
                        <a:lnSpc>
                          <a:spcPct val="200000"/>
                        </a:lnSpc>
                        <a:spcAft>
                          <a:spcPts val="800"/>
                        </a:spcAft>
                        <a:buNone/>
                      </a:pPr>
                      <a:r>
                        <a:rPr lang="sl-SI" sz="1800" b="1" kern="100" dirty="0">
                          <a:solidFill>
                            <a:schemeClr val="bg1"/>
                          </a:solidFill>
                          <a:effectLst/>
                          <a:latin typeface="Arial" panose="020B0604020202020204" pitchFamily="34" charset="0"/>
                          <a:cs typeface="Arial" panose="020B0604020202020204" pitchFamily="34" charset="0"/>
                        </a:rPr>
                        <a:t>Death at 30 days</a:t>
                      </a:r>
                      <a:endParaRPr lang="en-SI" sz="18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rgbClr val="EB7B1F"/>
                    </a:solidFill>
                  </a:tcPr>
                </a:tc>
                <a:tc>
                  <a:txBody>
                    <a:bodyPr/>
                    <a:lstStyle/>
                    <a:p>
                      <a:pPr algn="ctr">
                        <a:lnSpc>
                          <a:spcPct val="200000"/>
                        </a:lnSpc>
                        <a:spcAft>
                          <a:spcPts val="800"/>
                        </a:spcAft>
                        <a:buNone/>
                      </a:pPr>
                      <a:r>
                        <a:rPr lang="sl-SI" sz="1800" b="1" kern="100" dirty="0">
                          <a:solidFill>
                            <a:schemeClr val="tx1"/>
                          </a:solidFill>
                          <a:effectLst/>
                          <a:latin typeface="Arial" panose="020B0604020202020204" pitchFamily="34" charset="0"/>
                          <a:cs typeface="Arial" panose="020B0604020202020204" pitchFamily="34" charset="0"/>
                        </a:rPr>
                        <a:t>7/294 (2.4)</a:t>
                      </a:r>
                      <a:endParaRPr lang="en-SI" sz="18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ctr">
                        <a:lnSpc>
                          <a:spcPct val="200000"/>
                        </a:lnSpc>
                        <a:spcAft>
                          <a:spcPts val="800"/>
                        </a:spcAft>
                        <a:buNone/>
                      </a:pPr>
                      <a:r>
                        <a:rPr lang="sl-SI" sz="1800" b="1" kern="100" dirty="0">
                          <a:solidFill>
                            <a:schemeClr val="tx1"/>
                          </a:solidFill>
                          <a:effectLst/>
                          <a:latin typeface="Arial" panose="020B0604020202020204" pitchFamily="34" charset="0"/>
                          <a:cs typeface="Arial" panose="020B0604020202020204" pitchFamily="34" charset="0"/>
                        </a:rPr>
                        <a:t>7/282 (2.5)</a:t>
                      </a:r>
                      <a:endParaRPr lang="en-SI" sz="18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ctr">
                        <a:lnSpc>
                          <a:spcPct val="200000"/>
                        </a:lnSpc>
                        <a:spcAft>
                          <a:spcPts val="800"/>
                        </a:spcAft>
                        <a:buNone/>
                      </a:pPr>
                      <a:r>
                        <a:rPr lang="sl-SI" sz="1800" b="1" kern="100" dirty="0">
                          <a:solidFill>
                            <a:schemeClr val="tx1"/>
                          </a:solidFill>
                          <a:effectLst/>
                          <a:latin typeface="Arial" panose="020B0604020202020204" pitchFamily="34" charset="0"/>
                          <a:cs typeface="Arial" panose="020B0604020202020204" pitchFamily="34" charset="0"/>
                        </a:rPr>
                        <a:t>0.96 (0.34-2.70)</a:t>
                      </a:r>
                      <a:endParaRPr lang="en-SI" sz="18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ctr">
                        <a:lnSpc>
                          <a:spcPct val="200000"/>
                        </a:lnSpc>
                        <a:spcAft>
                          <a:spcPts val="800"/>
                        </a:spcAft>
                        <a:buNone/>
                      </a:pPr>
                      <a:r>
                        <a:rPr lang="sl-SI" sz="1800" b="1" kern="100" dirty="0">
                          <a:solidFill>
                            <a:schemeClr val="tx1"/>
                          </a:solidFill>
                          <a:effectLst/>
                          <a:latin typeface="Arial" panose="020B0604020202020204" pitchFamily="34" charset="0"/>
                          <a:cs typeface="Arial" panose="020B0604020202020204" pitchFamily="34" charset="0"/>
                        </a:rPr>
                        <a:t>0.937</a:t>
                      </a:r>
                      <a:endParaRPr lang="en-SI" sz="18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596178713"/>
                  </a:ext>
                </a:extLst>
              </a:tr>
              <a:tr h="528191">
                <a:tc>
                  <a:txBody>
                    <a:bodyPr/>
                    <a:lstStyle/>
                    <a:p>
                      <a:pPr>
                        <a:lnSpc>
                          <a:spcPct val="200000"/>
                        </a:lnSpc>
                        <a:spcAft>
                          <a:spcPts val="800"/>
                        </a:spcAft>
                        <a:buNone/>
                      </a:pPr>
                      <a:r>
                        <a:rPr lang="en-SI" sz="1800" b="1" kern="100" dirty="0">
                          <a:solidFill>
                            <a:schemeClr val="bg1"/>
                          </a:solidFill>
                          <a:effectLst/>
                          <a:latin typeface="Arial" panose="020B0604020202020204" pitchFamily="34" charset="0"/>
                          <a:cs typeface="Arial" panose="020B0604020202020204" pitchFamily="34" charset="0"/>
                        </a:rPr>
                        <a:t>Death at 1 year</a:t>
                      </a:r>
                      <a:endParaRPr lang="en-SI" sz="18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rgbClr val="EB7B1F"/>
                    </a:solidFill>
                  </a:tcPr>
                </a:tc>
                <a:tc>
                  <a:txBody>
                    <a:bodyPr/>
                    <a:lstStyle/>
                    <a:p>
                      <a:pPr algn="ctr">
                        <a:lnSpc>
                          <a:spcPct val="200000"/>
                        </a:lnSpc>
                        <a:spcAft>
                          <a:spcPts val="800"/>
                        </a:spcAft>
                        <a:buNone/>
                      </a:pPr>
                      <a:r>
                        <a:rPr lang="en-SI" sz="1800" b="1" kern="100" dirty="0">
                          <a:solidFill>
                            <a:schemeClr val="tx1"/>
                          </a:solidFill>
                          <a:effectLst/>
                          <a:latin typeface="Arial" panose="020B0604020202020204" pitchFamily="34" charset="0"/>
                          <a:cs typeface="Arial" panose="020B0604020202020204" pitchFamily="34" charset="0"/>
                        </a:rPr>
                        <a:t>12/290 (4.1)</a:t>
                      </a:r>
                      <a:endParaRPr lang="en-SI" sz="18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ctr">
                        <a:lnSpc>
                          <a:spcPct val="200000"/>
                        </a:lnSpc>
                        <a:spcAft>
                          <a:spcPts val="800"/>
                        </a:spcAft>
                        <a:buNone/>
                      </a:pPr>
                      <a:r>
                        <a:rPr lang="en-SI" sz="1800" b="1" kern="100" dirty="0">
                          <a:solidFill>
                            <a:schemeClr val="tx1"/>
                          </a:solidFill>
                          <a:effectLst/>
                          <a:latin typeface="Arial" panose="020B0604020202020204" pitchFamily="34" charset="0"/>
                          <a:cs typeface="Arial" panose="020B0604020202020204" pitchFamily="34" charset="0"/>
                        </a:rPr>
                        <a:t>8/282 (2.8)</a:t>
                      </a:r>
                      <a:endParaRPr lang="en-SI" sz="18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ctr">
                        <a:lnSpc>
                          <a:spcPct val="200000"/>
                        </a:lnSpc>
                        <a:spcAft>
                          <a:spcPts val="800"/>
                        </a:spcAft>
                        <a:buNone/>
                      </a:pPr>
                      <a:endParaRPr lang="en-SI" sz="18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ctr">
                        <a:lnSpc>
                          <a:spcPct val="200000"/>
                        </a:lnSpc>
                        <a:spcAft>
                          <a:spcPts val="800"/>
                        </a:spcAft>
                        <a:buNone/>
                      </a:pPr>
                      <a:r>
                        <a:rPr lang="en-SI" sz="1800" b="1" kern="100" dirty="0">
                          <a:solidFill>
                            <a:schemeClr val="tx1"/>
                          </a:solidFill>
                          <a:effectLst/>
                          <a:latin typeface="Arial" panose="020B0604020202020204" pitchFamily="34" charset="0"/>
                          <a:cs typeface="Arial" panose="020B0604020202020204" pitchFamily="34" charset="0"/>
                        </a:rPr>
                        <a:t>0.397</a:t>
                      </a:r>
                      <a:endParaRPr lang="en-SI" sz="18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805680459"/>
                  </a:ext>
                </a:extLst>
              </a:tr>
            </a:tbl>
          </a:graphicData>
        </a:graphic>
      </p:graphicFrame>
      <p:sp>
        <p:nvSpPr>
          <p:cNvPr id="5" name="TextBox 4">
            <a:extLst>
              <a:ext uri="{FF2B5EF4-FFF2-40B4-BE49-F238E27FC236}">
                <a16:creationId xmlns:a16="http://schemas.microsoft.com/office/drawing/2014/main" id="{E41FC2EB-A192-36CD-F22E-03F973EF5A58}"/>
              </a:ext>
            </a:extLst>
          </p:cNvPr>
          <p:cNvSpPr txBox="1"/>
          <p:nvPr/>
        </p:nvSpPr>
        <p:spPr>
          <a:xfrm>
            <a:off x="448741" y="308925"/>
            <a:ext cx="11743259" cy="646331"/>
          </a:xfrm>
          <a:prstGeom prst="rect">
            <a:avLst/>
          </a:prstGeom>
          <a:noFill/>
        </p:spPr>
        <p:txBody>
          <a:bodyPr wrap="square" rtlCol="0">
            <a:spAutoFit/>
          </a:bodyPr>
          <a:lstStyle/>
          <a:p>
            <a:r>
              <a:rPr lang="en-SI" sz="3600" b="1" dirty="0">
                <a:solidFill>
                  <a:srgbClr val="002060"/>
                </a:solidFill>
                <a:latin typeface="Arial" panose="020B0604020202020204" pitchFamily="34" charset="0"/>
                <a:cs typeface="Arial" panose="020B0604020202020204" pitchFamily="34" charset="0"/>
              </a:rPr>
              <a:t>SECONDARY ENDPOINTS</a:t>
            </a:r>
          </a:p>
        </p:txBody>
      </p:sp>
      <p:cxnSp>
        <p:nvCxnSpPr>
          <p:cNvPr id="2" name="Straight Connector 1">
            <a:extLst>
              <a:ext uri="{FF2B5EF4-FFF2-40B4-BE49-F238E27FC236}">
                <a16:creationId xmlns:a16="http://schemas.microsoft.com/office/drawing/2014/main" id="{AFB60D75-F244-4E60-11EB-928910AA9485}"/>
              </a:ext>
            </a:extLst>
          </p:cNvPr>
          <p:cNvCxnSpPr>
            <a:cxnSpLocks/>
          </p:cNvCxnSpPr>
          <p:nvPr/>
        </p:nvCxnSpPr>
        <p:spPr>
          <a:xfrm>
            <a:off x="1228845" y="2955235"/>
            <a:ext cx="9708282"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3" name="Straight Connector 2">
            <a:extLst>
              <a:ext uri="{FF2B5EF4-FFF2-40B4-BE49-F238E27FC236}">
                <a16:creationId xmlns:a16="http://schemas.microsoft.com/office/drawing/2014/main" id="{6BA978B2-4DA7-4243-5302-856994BB7AEA}"/>
              </a:ext>
            </a:extLst>
          </p:cNvPr>
          <p:cNvCxnSpPr>
            <a:cxnSpLocks/>
          </p:cNvCxnSpPr>
          <p:nvPr/>
        </p:nvCxnSpPr>
        <p:spPr>
          <a:xfrm>
            <a:off x="1269961" y="3597965"/>
            <a:ext cx="9708282" cy="0"/>
          </a:xfrm>
          <a:prstGeom prst="line">
            <a:avLst/>
          </a:prstGeom>
          <a:ln w="571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09809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921DD-6D09-1705-A865-260EC9368103}"/>
              </a:ext>
            </a:extLst>
          </p:cNvPr>
          <p:cNvSpPr>
            <a:spLocks noGrp="1"/>
          </p:cNvSpPr>
          <p:nvPr>
            <p:ph type="title"/>
          </p:nvPr>
        </p:nvSpPr>
        <p:spPr>
          <a:xfrm>
            <a:off x="469106" y="114187"/>
            <a:ext cx="11253787" cy="1325563"/>
          </a:xfrm>
        </p:spPr>
        <p:txBody>
          <a:bodyPr>
            <a:normAutofit/>
          </a:bodyPr>
          <a:lstStyle/>
          <a:p>
            <a:pPr algn="ctr"/>
            <a:r>
              <a:rPr lang="en-SI" sz="3600" dirty="0"/>
              <a:t>PRESPECIFIED SUBGROUP ANALYSIS</a:t>
            </a:r>
          </a:p>
        </p:txBody>
      </p:sp>
      <p:pic>
        <p:nvPicPr>
          <p:cNvPr id="1026" name="Picture 2">
            <a:extLst>
              <a:ext uri="{FF2B5EF4-FFF2-40B4-BE49-F238E27FC236}">
                <a16:creationId xmlns:a16="http://schemas.microsoft.com/office/drawing/2014/main" id="{935490E3-8A3B-785D-0AAC-AB9B5292DC7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90504" y="1033670"/>
            <a:ext cx="10610991" cy="582433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80908A23-AED1-EDBD-15B1-722F32E98DD6}"/>
              </a:ext>
            </a:extLst>
          </p:cNvPr>
          <p:cNvCxnSpPr/>
          <p:nvPr/>
        </p:nvCxnSpPr>
        <p:spPr>
          <a:xfrm>
            <a:off x="1126435" y="2107096"/>
            <a:ext cx="6029739" cy="0"/>
          </a:xfrm>
          <a:prstGeom prst="line">
            <a:avLst/>
          </a:prstGeom>
          <a:ln w="57150">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1AB4C1E1-98E4-1080-3241-9E36E20A9DD3}"/>
              </a:ext>
            </a:extLst>
          </p:cNvPr>
          <p:cNvCxnSpPr/>
          <p:nvPr/>
        </p:nvCxnSpPr>
        <p:spPr>
          <a:xfrm>
            <a:off x="1126435" y="3637722"/>
            <a:ext cx="6029739" cy="0"/>
          </a:xfrm>
          <a:prstGeom prst="line">
            <a:avLst/>
          </a:prstGeom>
          <a:ln w="57150">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8B17EAC0-B6EF-CCEA-BA5E-93B53BB2A836}"/>
              </a:ext>
            </a:extLst>
          </p:cNvPr>
          <p:cNvCxnSpPr/>
          <p:nvPr/>
        </p:nvCxnSpPr>
        <p:spPr>
          <a:xfrm>
            <a:off x="1126434" y="4671391"/>
            <a:ext cx="6029739" cy="0"/>
          </a:xfrm>
          <a:prstGeom prst="line">
            <a:avLst/>
          </a:prstGeom>
          <a:ln w="57150">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8EB3C26D-552E-CAC2-0324-672023425979}"/>
              </a:ext>
            </a:extLst>
          </p:cNvPr>
          <p:cNvCxnSpPr/>
          <p:nvPr/>
        </p:nvCxnSpPr>
        <p:spPr>
          <a:xfrm>
            <a:off x="1126434" y="5811079"/>
            <a:ext cx="6029739" cy="0"/>
          </a:xfrm>
          <a:prstGeom prst="line">
            <a:avLst/>
          </a:prstGeom>
          <a:ln w="57150">
            <a:solidFill>
              <a:schemeClr val="accent6"/>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951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2AAB3-CFA9-1D87-2B88-13525145E815}"/>
              </a:ext>
            </a:extLst>
          </p:cNvPr>
          <p:cNvSpPr>
            <a:spLocks noGrp="1"/>
          </p:cNvSpPr>
          <p:nvPr>
            <p:ph type="title"/>
          </p:nvPr>
        </p:nvSpPr>
        <p:spPr/>
        <p:txBody>
          <a:bodyPr/>
          <a:lstStyle/>
          <a:p>
            <a:pPr algn="ctr"/>
            <a:r>
              <a:rPr lang="en-SI" dirty="0"/>
              <a:t>CONCLUSIONS</a:t>
            </a:r>
          </a:p>
        </p:txBody>
      </p:sp>
      <p:sp>
        <p:nvSpPr>
          <p:cNvPr id="3" name="Content Placeholder 2">
            <a:extLst>
              <a:ext uri="{FF2B5EF4-FFF2-40B4-BE49-F238E27FC236}">
                <a16:creationId xmlns:a16="http://schemas.microsoft.com/office/drawing/2014/main" id="{BE01CAA2-2757-8158-DF0B-4DDAB49B7E12}"/>
              </a:ext>
            </a:extLst>
          </p:cNvPr>
          <p:cNvSpPr>
            <a:spLocks noGrp="1"/>
          </p:cNvSpPr>
          <p:nvPr>
            <p:ph idx="1"/>
          </p:nvPr>
        </p:nvSpPr>
        <p:spPr>
          <a:xfrm>
            <a:off x="838200" y="1690688"/>
            <a:ext cx="10515600" cy="5032375"/>
          </a:xfrm>
        </p:spPr>
        <p:txBody>
          <a:bodyPr>
            <a:normAutofit/>
          </a:bodyPr>
          <a:lstStyle/>
          <a:p>
            <a:pPr algn="just"/>
            <a:r>
              <a:rPr lang="en-US" dirty="0">
                <a:solidFill>
                  <a:srgbClr val="002060"/>
                </a:solidFill>
              </a:rPr>
              <a:t>In this study, patients with STEMI undergoing </a:t>
            </a:r>
            <a:r>
              <a:rPr lang="en-US" dirty="0" err="1">
                <a:solidFill>
                  <a:srgbClr val="002060"/>
                </a:solidFill>
              </a:rPr>
              <a:t>pPCI</a:t>
            </a:r>
            <a:r>
              <a:rPr lang="en-US" dirty="0">
                <a:solidFill>
                  <a:srgbClr val="002060"/>
                </a:solidFill>
              </a:rPr>
              <a:t>, pretreatment with UFH (70-100 IU/kg) at prehospital FMC improved IRA patency without increasing the risk of bleeding</a:t>
            </a:r>
          </a:p>
          <a:p>
            <a:pPr algn="just"/>
            <a:endParaRPr lang="en-SI" dirty="0">
              <a:solidFill>
                <a:srgbClr val="002060"/>
              </a:solidFill>
            </a:endParaRPr>
          </a:p>
          <a:p>
            <a:pPr algn="just"/>
            <a:r>
              <a:rPr lang="en-US" dirty="0">
                <a:solidFill>
                  <a:srgbClr val="002060"/>
                </a:solidFill>
              </a:rPr>
              <a:t>UFH pretreatment at FMC is easy, effective, safe and cheap</a:t>
            </a:r>
          </a:p>
          <a:p>
            <a:pPr algn="just"/>
            <a:endParaRPr lang="en-US" dirty="0">
              <a:solidFill>
                <a:schemeClr val="accent1"/>
              </a:solidFill>
            </a:endParaRPr>
          </a:p>
          <a:p>
            <a:pPr algn="just"/>
            <a:r>
              <a:rPr lang="en-GB" dirty="0">
                <a:solidFill>
                  <a:srgbClr val="002060"/>
                </a:solidFill>
              </a:rPr>
              <a:t>The subgroups that appeared to benefit more include men, patients with LAD as a culprit artery, early presenters, and those with longer transfer times to CAG.</a:t>
            </a:r>
            <a:endParaRPr lang="en-US" dirty="0">
              <a:solidFill>
                <a:srgbClr val="002060"/>
              </a:solidFill>
            </a:endParaRPr>
          </a:p>
          <a:p>
            <a:endParaRPr lang="en-SI" dirty="0"/>
          </a:p>
        </p:txBody>
      </p:sp>
    </p:spTree>
    <p:extLst>
      <p:ext uri="{BB962C8B-B14F-4D97-AF65-F5344CB8AC3E}">
        <p14:creationId xmlns:p14="http://schemas.microsoft.com/office/powerpoint/2010/main" val="116075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972614" y="5740895"/>
            <a:ext cx="153131" cy="520237"/>
            <a:chOff x="0" y="0"/>
            <a:chExt cx="58660" cy="199286"/>
          </a:xfrm>
        </p:grpSpPr>
        <p:sp>
          <p:nvSpPr>
            <p:cNvPr id="3" name="Freeform 3"/>
            <p:cNvSpPr/>
            <p:nvPr/>
          </p:nvSpPr>
          <p:spPr>
            <a:xfrm>
              <a:off x="0" y="0"/>
              <a:ext cx="58660" cy="199286"/>
            </a:xfrm>
            <a:custGeom>
              <a:avLst/>
              <a:gdLst/>
              <a:ahLst/>
              <a:cxnLst/>
              <a:rect l="l" t="t" r="r" b="b"/>
              <a:pathLst>
                <a:path w="58660" h="199286">
                  <a:moveTo>
                    <a:pt x="0" y="0"/>
                  </a:moveTo>
                  <a:lnTo>
                    <a:pt x="58660" y="0"/>
                  </a:lnTo>
                  <a:lnTo>
                    <a:pt x="58660" y="199286"/>
                  </a:lnTo>
                  <a:lnTo>
                    <a:pt x="0" y="199286"/>
                  </a:lnTo>
                  <a:close/>
                </a:path>
              </a:pathLst>
            </a:custGeom>
            <a:solidFill>
              <a:srgbClr val="FFFFFF"/>
            </a:solidFill>
          </p:spPr>
          <p:txBody>
            <a:bodyPr/>
            <a:lstStyle/>
            <a:p>
              <a:endParaRPr lang="en-SI" sz="1200"/>
            </a:p>
          </p:txBody>
        </p:sp>
        <p:sp>
          <p:nvSpPr>
            <p:cNvPr id="4" name="TextBox 4"/>
            <p:cNvSpPr txBox="1"/>
            <p:nvPr/>
          </p:nvSpPr>
          <p:spPr>
            <a:xfrm>
              <a:off x="0" y="47625"/>
              <a:ext cx="58660" cy="151661"/>
            </a:xfrm>
            <a:prstGeom prst="rect">
              <a:avLst/>
            </a:prstGeom>
          </p:spPr>
          <p:txBody>
            <a:bodyPr lIns="41913" tIns="41913" rIns="41913" bIns="41913" rtlCol="0" anchor="ctr"/>
            <a:lstStyle/>
            <a:p>
              <a:pPr algn="ctr">
                <a:lnSpc>
                  <a:spcPts val="1679"/>
                </a:lnSpc>
              </a:pPr>
              <a:endParaRPr sz="1200"/>
            </a:p>
          </p:txBody>
        </p:sp>
      </p:grpSp>
      <p:grpSp>
        <p:nvGrpSpPr>
          <p:cNvPr id="5" name="Group 5"/>
          <p:cNvGrpSpPr/>
          <p:nvPr/>
        </p:nvGrpSpPr>
        <p:grpSpPr>
          <a:xfrm>
            <a:off x="0" y="0"/>
            <a:ext cx="1270000" cy="1460500"/>
            <a:chOff x="0" y="0"/>
            <a:chExt cx="458873" cy="527704"/>
          </a:xfrm>
        </p:grpSpPr>
        <p:sp>
          <p:nvSpPr>
            <p:cNvPr id="6" name="Freeform 6"/>
            <p:cNvSpPr/>
            <p:nvPr/>
          </p:nvSpPr>
          <p:spPr>
            <a:xfrm>
              <a:off x="0" y="0"/>
              <a:ext cx="458873" cy="527704"/>
            </a:xfrm>
            <a:custGeom>
              <a:avLst/>
              <a:gdLst/>
              <a:ahLst/>
              <a:cxnLst/>
              <a:rect l="l" t="t" r="r" b="b"/>
              <a:pathLst>
                <a:path w="458873" h="527704">
                  <a:moveTo>
                    <a:pt x="0" y="0"/>
                  </a:moveTo>
                  <a:lnTo>
                    <a:pt x="458873" y="0"/>
                  </a:lnTo>
                  <a:lnTo>
                    <a:pt x="458873" y="527704"/>
                  </a:lnTo>
                  <a:lnTo>
                    <a:pt x="0" y="527704"/>
                  </a:lnTo>
                  <a:close/>
                </a:path>
              </a:pathLst>
            </a:custGeom>
          </p:spPr>
          <p:txBody>
            <a:bodyPr/>
            <a:lstStyle/>
            <a:p>
              <a:endParaRPr lang="en-SI" sz="1200"/>
            </a:p>
          </p:txBody>
        </p:sp>
        <p:sp>
          <p:nvSpPr>
            <p:cNvPr id="7" name="TextBox 7"/>
            <p:cNvSpPr txBox="1"/>
            <p:nvPr/>
          </p:nvSpPr>
          <p:spPr>
            <a:xfrm>
              <a:off x="0" y="-38100"/>
              <a:ext cx="458873" cy="565804"/>
            </a:xfrm>
            <a:prstGeom prst="rect">
              <a:avLst/>
            </a:prstGeom>
          </p:spPr>
          <p:txBody>
            <a:bodyPr lIns="34713" tIns="34713" rIns="34713" bIns="34713" rtlCol="0" anchor="ctr"/>
            <a:lstStyle/>
            <a:p>
              <a:pPr algn="ctr">
                <a:lnSpc>
                  <a:spcPts val="1773"/>
                </a:lnSpc>
              </a:pPr>
              <a:endParaRPr sz="1200"/>
            </a:p>
          </p:txBody>
        </p:sp>
      </p:grpSp>
      <p:grpSp>
        <p:nvGrpSpPr>
          <p:cNvPr id="8" name="Group 8"/>
          <p:cNvGrpSpPr/>
          <p:nvPr/>
        </p:nvGrpSpPr>
        <p:grpSpPr>
          <a:xfrm>
            <a:off x="10425160" y="-137035"/>
            <a:ext cx="5392754" cy="6995035"/>
            <a:chOff x="0" y="0"/>
            <a:chExt cx="944656" cy="1225330"/>
          </a:xfrm>
        </p:grpSpPr>
        <p:sp>
          <p:nvSpPr>
            <p:cNvPr id="9" name="Freeform 9"/>
            <p:cNvSpPr/>
            <p:nvPr/>
          </p:nvSpPr>
          <p:spPr>
            <a:xfrm>
              <a:off x="0" y="0"/>
              <a:ext cx="944656" cy="1225330"/>
            </a:xfrm>
            <a:custGeom>
              <a:avLst/>
              <a:gdLst/>
              <a:ahLst/>
              <a:cxnLst/>
              <a:rect l="l" t="t" r="r" b="b"/>
              <a:pathLst>
                <a:path w="944656" h="1225330">
                  <a:moveTo>
                    <a:pt x="203200" y="0"/>
                  </a:moveTo>
                  <a:lnTo>
                    <a:pt x="944656" y="0"/>
                  </a:lnTo>
                  <a:lnTo>
                    <a:pt x="741456" y="1225330"/>
                  </a:lnTo>
                  <a:lnTo>
                    <a:pt x="0" y="1225330"/>
                  </a:lnTo>
                  <a:lnTo>
                    <a:pt x="203200" y="0"/>
                  </a:lnTo>
                  <a:close/>
                </a:path>
              </a:pathLst>
            </a:custGeom>
            <a:solidFill>
              <a:srgbClr val="CF222B"/>
            </a:solidFill>
          </p:spPr>
          <p:txBody>
            <a:bodyPr/>
            <a:lstStyle/>
            <a:p>
              <a:endParaRPr lang="en-SI" sz="1200"/>
            </a:p>
          </p:txBody>
        </p:sp>
        <p:sp>
          <p:nvSpPr>
            <p:cNvPr id="10" name="TextBox 10"/>
            <p:cNvSpPr txBox="1"/>
            <p:nvPr/>
          </p:nvSpPr>
          <p:spPr>
            <a:xfrm>
              <a:off x="101600" y="-38100"/>
              <a:ext cx="741456" cy="1263430"/>
            </a:xfrm>
            <a:prstGeom prst="rect">
              <a:avLst/>
            </a:prstGeom>
          </p:spPr>
          <p:txBody>
            <a:bodyPr lIns="33867" tIns="33867" rIns="33867" bIns="33867" rtlCol="0" anchor="ctr"/>
            <a:lstStyle/>
            <a:p>
              <a:pPr algn="ctr">
                <a:lnSpc>
                  <a:spcPts val="1773"/>
                </a:lnSpc>
              </a:pPr>
              <a:endParaRPr sz="1200"/>
            </a:p>
          </p:txBody>
        </p:sp>
      </p:grpSp>
      <p:sp>
        <p:nvSpPr>
          <p:cNvPr id="11" name="Freeform 11"/>
          <p:cNvSpPr/>
          <p:nvPr/>
        </p:nvSpPr>
        <p:spPr>
          <a:xfrm>
            <a:off x="1954136" y="237330"/>
            <a:ext cx="6173864" cy="1288794"/>
          </a:xfrm>
          <a:custGeom>
            <a:avLst/>
            <a:gdLst/>
            <a:ahLst/>
            <a:cxnLst/>
            <a:rect l="l" t="t" r="r" b="b"/>
            <a:pathLst>
              <a:path w="9260796" h="1933191">
                <a:moveTo>
                  <a:pt x="0" y="0"/>
                </a:moveTo>
                <a:lnTo>
                  <a:pt x="9260796" y="0"/>
                </a:lnTo>
                <a:lnTo>
                  <a:pt x="9260796" y="1933192"/>
                </a:lnTo>
                <a:lnTo>
                  <a:pt x="0" y="1933192"/>
                </a:lnTo>
                <a:lnTo>
                  <a:pt x="0" y="0"/>
                </a:lnTo>
                <a:close/>
              </a:path>
            </a:pathLst>
          </a:custGeom>
          <a:blipFill>
            <a:blip r:embed="rId3"/>
            <a:stretch>
              <a:fillRect/>
            </a:stretch>
          </a:blipFill>
        </p:spPr>
        <p:txBody>
          <a:bodyPr/>
          <a:lstStyle/>
          <a:p>
            <a:endParaRPr lang="en-SI" sz="1200"/>
          </a:p>
        </p:txBody>
      </p:sp>
      <p:grpSp>
        <p:nvGrpSpPr>
          <p:cNvPr id="12" name="Group 12"/>
          <p:cNvGrpSpPr/>
          <p:nvPr/>
        </p:nvGrpSpPr>
        <p:grpSpPr>
          <a:xfrm>
            <a:off x="8393927" y="2855399"/>
            <a:ext cx="3358638" cy="3570923"/>
            <a:chOff x="0" y="0"/>
            <a:chExt cx="1326869" cy="1410735"/>
          </a:xfrm>
        </p:grpSpPr>
        <p:sp>
          <p:nvSpPr>
            <p:cNvPr id="13" name="Freeform 13"/>
            <p:cNvSpPr/>
            <p:nvPr/>
          </p:nvSpPr>
          <p:spPr>
            <a:xfrm>
              <a:off x="0" y="0"/>
              <a:ext cx="1326869" cy="1410735"/>
            </a:xfrm>
            <a:custGeom>
              <a:avLst/>
              <a:gdLst/>
              <a:ahLst/>
              <a:cxnLst/>
              <a:rect l="l" t="t" r="r" b="b"/>
              <a:pathLst>
                <a:path w="1326869" h="1410735">
                  <a:moveTo>
                    <a:pt x="0" y="0"/>
                  </a:moveTo>
                  <a:lnTo>
                    <a:pt x="1326869" y="0"/>
                  </a:lnTo>
                  <a:lnTo>
                    <a:pt x="1326869" y="1410735"/>
                  </a:lnTo>
                  <a:lnTo>
                    <a:pt x="0" y="1410735"/>
                  </a:lnTo>
                  <a:close/>
                </a:path>
              </a:pathLst>
            </a:custGeom>
            <a:solidFill>
              <a:srgbClr val="BBBDBF"/>
            </a:solidFill>
          </p:spPr>
          <p:txBody>
            <a:bodyPr/>
            <a:lstStyle/>
            <a:p>
              <a:endParaRPr lang="en-SI" sz="1200"/>
            </a:p>
          </p:txBody>
        </p:sp>
        <p:sp>
          <p:nvSpPr>
            <p:cNvPr id="14" name="TextBox 14"/>
            <p:cNvSpPr txBox="1"/>
            <p:nvPr/>
          </p:nvSpPr>
          <p:spPr>
            <a:xfrm>
              <a:off x="0" y="-38100"/>
              <a:ext cx="1326869" cy="1448835"/>
            </a:xfrm>
            <a:prstGeom prst="rect">
              <a:avLst/>
            </a:prstGeom>
          </p:spPr>
          <p:txBody>
            <a:bodyPr lIns="33867" tIns="33867" rIns="33867" bIns="33867" rtlCol="0" anchor="ctr"/>
            <a:lstStyle/>
            <a:p>
              <a:pPr algn="ctr">
                <a:lnSpc>
                  <a:spcPts val="1773"/>
                </a:lnSpc>
              </a:pPr>
              <a:r>
                <a:rPr lang="en-US" sz="1266">
                  <a:solidFill>
                    <a:srgbClr val="FFFFFF"/>
                  </a:solidFill>
                  <a:latin typeface="Aptos"/>
                  <a:ea typeface="Aptos"/>
                  <a:cs typeface="Aptos"/>
                  <a:sym typeface="Aptos"/>
                </a:rPr>
                <a:t>QR CODE</a:t>
              </a:r>
            </a:p>
          </p:txBody>
        </p:sp>
      </p:grpSp>
      <p:sp>
        <p:nvSpPr>
          <p:cNvPr id="15" name="Freeform 15"/>
          <p:cNvSpPr/>
          <p:nvPr/>
        </p:nvSpPr>
        <p:spPr>
          <a:xfrm>
            <a:off x="317268" y="161130"/>
            <a:ext cx="1441194" cy="1441194"/>
          </a:xfrm>
          <a:custGeom>
            <a:avLst/>
            <a:gdLst/>
            <a:ahLst/>
            <a:cxnLst/>
            <a:rect l="l" t="t" r="r" b="b"/>
            <a:pathLst>
              <a:path w="2161791" h="2161791">
                <a:moveTo>
                  <a:pt x="0" y="0"/>
                </a:moveTo>
                <a:lnTo>
                  <a:pt x="2161791" y="0"/>
                </a:lnTo>
                <a:lnTo>
                  <a:pt x="2161791" y="2161792"/>
                </a:lnTo>
                <a:lnTo>
                  <a:pt x="0" y="2161792"/>
                </a:lnTo>
                <a:lnTo>
                  <a:pt x="0" y="0"/>
                </a:lnTo>
                <a:close/>
              </a:path>
            </a:pathLst>
          </a:custGeom>
          <a:blipFill>
            <a:blip r:embed="rId4"/>
            <a:stretch>
              <a:fillRect/>
            </a:stretch>
          </a:blipFill>
        </p:spPr>
        <p:txBody>
          <a:bodyPr/>
          <a:lstStyle/>
          <a:p>
            <a:endParaRPr lang="en-SI" sz="1200"/>
          </a:p>
        </p:txBody>
      </p:sp>
      <p:sp>
        <p:nvSpPr>
          <p:cNvPr id="16" name="TextBox 16"/>
          <p:cNvSpPr txBox="1"/>
          <p:nvPr/>
        </p:nvSpPr>
        <p:spPr>
          <a:xfrm>
            <a:off x="435833" y="1786475"/>
            <a:ext cx="10731912" cy="1869614"/>
          </a:xfrm>
          <a:prstGeom prst="rect">
            <a:avLst/>
          </a:prstGeom>
        </p:spPr>
        <p:txBody>
          <a:bodyPr lIns="0" tIns="0" rIns="0" bIns="0" rtlCol="0" anchor="t">
            <a:spAutoFit/>
          </a:bodyPr>
          <a:lstStyle/>
          <a:p>
            <a:pPr>
              <a:lnSpc>
                <a:spcPts val="3733"/>
              </a:lnSpc>
            </a:pPr>
            <a:r>
              <a:rPr lang="en-US" sz="2666" b="1">
                <a:solidFill>
                  <a:srgbClr val="CF222B"/>
                </a:solidFill>
                <a:latin typeface="Aptos Bold"/>
                <a:ea typeface="Aptos Bold"/>
                <a:cs typeface="Aptos Bold"/>
                <a:sym typeface="Aptos Bold"/>
              </a:rPr>
              <a:t>PREHOSPITAL HEPARIN ADMINISTRATION IN PATIENTS WITH STEMI UNDERGOING PRIMARY PCI: THE HEPARIN STEMI RANDOMIZED CONTROLLED TRIAL</a:t>
            </a:r>
          </a:p>
          <a:p>
            <a:pPr>
              <a:lnSpc>
                <a:spcPts val="3733"/>
              </a:lnSpc>
            </a:pPr>
            <a:endParaRPr lang="en-US" sz="2666" b="1">
              <a:solidFill>
                <a:srgbClr val="CF222B"/>
              </a:solidFill>
              <a:latin typeface="Aptos Bold"/>
              <a:ea typeface="Aptos Bold"/>
              <a:cs typeface="Aptos Bold"/>
              <a:sym typeface="Aptos Bold"/>
            </a:endParaRPr>
          </a:p>
        </p:txBody>
      </p:sp>
      <p:sp>
        <p:nvSpPr>
          <p:cNvPr id="17" name="TextBox 17"/>
          <p:cNvSpPr txBox="1"/>
          <p:nvPr/>
        </p:nvSpPr>
        <p:spPr>
          <a:xfrm>
            <a:off x="435833" y="3322383"/>
            <a:ext cx="7692167" cy="1144993"/>
          </a:xfrm>
          <a:prstGeom prst="rect">
            <a:avLst/>
          </a:prstGeom>
        </p:spPr>
        <p:txBody>
          <a:bodyPr lIns="0" tIns="0" rIns="0" bIns="0" rtlCol="0" anchor="t">
            <a:spAutoFit/>
          </a:bodyPr>
          <a:lstStyle/>
          <a:p>
            <a:pPr>
              <a:lnSpc>
                <a:spcPts val="2800"/>
              </a:lnSpc>
            </a:pPr>
            <a:r>
              <a:rPr lang="en-US" sz="2000">
                <a:solidFill>
                  <a:srgbClr val="CF222B"/>
                </a:solidFill>
                <a:latin typeface="Aptos"/>
                <a:ea typeface="Aptos"/>
                <a:cs typeface="Aptos"/>
                <a:sym typeface="Aptos"/>
              </a:rPr>
              <a:t>Misa Fister, Marko Noc, Peter Radsel, Matjaz Bunc, Danilo Franco, Tomaz Goslar for the HEPARIN STEMI study</a:t>
            </a:r>
          </a:p>
          <a:p>
            <a:pPr>
              <a:lnSpc>
                <a:spcPts val="3733"/>
              </a:lnSpc>
            </a:pPr>
            <a:endParaRPr lang="en-US" sz="2000">
              <a:solidFill>
                <a:srgbClr val="CF222B"/>
              </a:solidFill>
              <a:latin typeface="Aptos"/>
              <a:ea typeface="Aptos"/>
              <a:cs typeface="Aptos"/>
              <a:sym typeface="Aptos"/>
            </a:endParaRPr>
          </a:p>
        </p:txBody>
      </p:sp>
      <p:sp>
        <p:nvSpPr>
          <p:cNvPr id="18" name="TextBox 18"/>
          <p:cNvSpPr txBox="1"/>
          <p:nvPr/>
        </p:nvSpPr>
        <p:spPr>
          <a:xfrm>
            <a:off x="435833" y="6028298"/>
            <a:ext cx="7958094" cy="473719"/>
          </a:xfrm>
          <a:prstGeom prst="rect">
            <a:avLst/>
          </a:prstGeom>
        </p:spPr>
        <p:txBody>
          <a:bodyPr lIns="0" tIns="0" rIns="0" bIns="0" rtlCol="0" anchor="t">
            <a:spAutoFit/>
          </a:bodyPr>
          <a:lstStyle/>
          <a:p>
            <a:pPr>
              <a:lnSpc>
                <a:spcPts val="1867"/>
              </a:lnSpc>
            </a:pPr>
            <a:r>
              <a:rPr lang="en-US" sz="1333">
                <a:solidFill>
                  <a:srgbClr val="CF222B"/>
                </a:solidFill>
                <a:latin typeface="Aptos"/>
                <a:ea typeface="Aptos"/>
                <a:cs typeface="Aptos"/>
                <a:sym typeface="Aptos"/>
              </a:rPr>
              <a:t>CIRCULATION. 2026; [PUBLISHED ONLINE AHEAD OF PRINT]. DOI: 10.1161/CIRCULATIONAHA.126.079839</a:t>
            </a:r>
          </a:p>
          <a:p>
            <a:pPr>
              <a:lnSpc>
                <a:spcPts val="1867"/>
              </a:lnSpc>
            </a:pPr>
            <a:endParaRPr lang="en-US" sz="1333">
              <a:solidFill>
                <a:srgbClr val="CF222B"/>
              </a:solidFill>
              <a:latin typeface="Aptos"/>
              <a:ea typeface="Aptos"/>
              <a:cs typeface="Aptos"/>
              <a:sym typeface="Aptos"/>
            </a:endParaRPr>
          </a:p>
        </p:txBody>
      </p:sp>
      <p:pic>
        <p:nvPicPr>
          <p:cNvPr id="19" name="Picture 19"/>
          <p:cNvPicPr>
            <a:picLocks noChangeAspect="1"/>
          </p:cNvPicPr>
          <p:nvPr/>
        </p:nvPicPr>
        <p:blipFill>
          <a:blip r:embed="rId5"/>
          <a:stretch>
            <a:fillRect/>
          </a:stretch>
        </p:blipFill>
        <p:spPr>
          <a:xfrm>
            <a:off x="8023509" y="2484981"/>
            <a:ext cx="4368819" cy="436881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20EEAD-7079-4C8A-85F5-E331934A91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1" y="2752407"/>
            <a:ext cx="5474124" cy="4105593"/>
          </a:xfrm>
          <a:prstGeom prst="rect">
            <a:avLst/>
          </a:prstGeom>
        </p:spPr>
      </p:pic>
      <p:pic>
        <p:nvPicPr>
          <p:cNvPr id="8" name="Picture 7">
            <a:extLst>
              <a:ext uri="{FF2B5EF4-FFF2-40B4-BE49-F238E27FC236}">
                <a16:creationId xmlns:a16="http://schemas.microsoft.com/office/drawing/2014/main" id="{30120780-B4BD-4AFD-88F8-A71A54C218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2750" y="-30481"/>
            <a:ext cx="3703320" cy="4937761"/>
          </a:xfrm>
          <a:prstGeom prst="rect">
            <a:avLst/>
          </a:prstGeom>
        </p:spPr>
      </p:pic>
      <p:pic>
        <p:nvPicPr>
          <p:cNvPr id="9" name="Picture 8">
            <a:extLst>
              <a:ext uri="{FF2B5EF4-FFF2-40B4-BE49-F238E27FC236}">
                <a16:creationId xmlns:a16="http://schemas.microsoft.com/office/drawing/2014/main" id="{FCE3897B-9CBD-48B1-951D-947E3C5736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5920" y="4107626"/>
            <a:ext cx="3728125" cy="2796094"/>
          </a:xfrm>
          <a:prstGeom prst="rect">
            <a:avLst/>
          </a:prstGeom>
        </p:spPr>
      </p:pic>
      <p:pic>
        <p:nvPicPr>
          <p:cNvPr id="10" name="Picture 9">
            <a:extLst>
              <a:ext uri="{FF2B5EF4-FFF2-40B4-BE49-F238E27FC236}">
                <a16:creationId xmlns:a16="http://schemas.microsoft.com/office/drawing/2014/main" id="{B4564CA6-4B48-4178-A860-D7EAD01FA1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8" y="-19304"/>
            <a:ext cx="5487671" cy="4115753"/>
          </a:xfrm>
          <a:prstGeom prst="rect">
            <a:avLst/>
          </a:prstGeom>
        </p:spPr>
      </p:pic>
      <p:sp>
        <p:nvSpPr>
          <p:cNvPr id="11" name="TextBox 10">
            <a:extLst>
              <a:ext uri="{FF2B5EF4-FFF2-40B4-BE49-F238E27FC236}">
                <a16:creationId xmlns:a16="http://schemas.microsoft.com/office/drawing/2014/main" id="{760343E6-2F99-4252-8435-ED7354550234}"/>
              </a:ext>
            </a:extLst>
          </p:cNvPr>
          <p:cNvSpPr txBox="1"/>
          <p:nvPr/>
        </p:nvSpPr>
        <p:spPr>
          <a:xfrm>
            <a:off x="9438703" y="2377440"/>
            <a:ext cx="2139368" cy="2862322"/>
          </a:xfrm>
          <a:prstGeom prst="rect">
            <a:avLst/>
          </a:prstGeom>
          <a:noFill/>
        </p:spPr>
        <p:txBody>
          <a:bodyPr wrap="none" rtlCol="0">
            <a:spAutoFit/>
          </a:bodyPr>
          <a:lstStyle/>
          <a:p>
            <a:pPr algn="ctr"/>
            <a:r>
              <a:rPr lang="en-US" sz="3600" b="1" dirty="0">
                <a:solidFill>
                  <a:srgbClr val="EB7B1F"/>
                </a:solidFill>
              </a:rPr>
              <a:t>Best </a:t>
            </a:r>
          </a:p>
          <a:p>
            <a:pPr algn="ctr"/>
            <a:r>
              <a:rPr lang="en-US" sz="3600" b="1" dirty="0">
                <a:solidFill>
                  <a:srgbClr val="EB7B1F"/>
                </a:solidFill>
              </a:rPr>
              <a:t>regards</a:t>
            </a:r>
          </a:p>
          <a:p>
            <a:pPr algn="ctr"/>
            <a:r>
              <a:rPr lang="en-US" sz="3600" b="1" dirty="0">
                <a:solidFill>
                  <a:srgbClr val="EB7B1F"/>
                </a:solidFill>
              </a:rPr>
              <a:t>from </a:t>
            </a:r>
          </a:p>
          <a:p>
            <a:pPr algn="ctr"/>
            <a:r>
              <a:rPr lang="en-US" sz="3600" b="1" dirty="0">
                <a:solidFill>
                  <a:srgbClr val="EB7B1F"/>
                </a:solidFill>
              </a:rPr>
              <a:t>Slovenia-</a:t>
            </a:r>
          </a:p>
          <a:p>
            <a:pPr algn="ctr"/>
            <a:r>
              <a:rPr lang="en-US" sz="3600" b="1" dirty="0">
                <a:solidFill>
                  <a:srgbClr val="EB7B1F"/>
                </a:solidFill>
              </a:rPr>
              <a:t>Europe</a:t>
            </a:r>
            <a:endParaRPr lang="en-SI" sz="3600" b="1" dirty="0">
              <a:solidFill>
                <a:srgbClr val="EB7B1F"/>
              </a:solidFill>
            </a:endParaRPr>
          </a:p>
        </p:txBody>
      </p:sp>
    </p:spTree>
    <p:extLst>
      <p:ext uri="{BB962C8B-B14F-4D97-AF65-F5344CB8AC3E}">
        <p14:creationId xmlns:p14="http://schemas.microsoft.com/office/powerpoint/2010/main" val="2786858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27260-83AA-4F43-EB30-03ADBA7D0E0B}"/>
              </a:ext>
            </a:extLst>
          </p:cNvPr>
          <p:cNvSpPr>
            <a:spLocks noGrp="1"/>
          </p:cNvSpPr>
          <p:nvPr>
            <p:ph type="title"/>
          </p:nvPr>
        </p:nvSpPr>
        <p:spPr/>
        <p:txBody>
          <a:bodyPr/>
          <a:lstStyle/>
          <a:p>
            <a:r>
              <a:rPr lang="en-SI" dirty="0"/>
              <a:t>CONFLICT OF INTEREST</a:t>
            </a:r>
          </a:p>
        </p:txBody>
      </p:sp>
      <p:sp>
        <p:nvSpPr>
          <p:cNvPr id="3" name="Content Placeholder 2">
            <a:extLst>
              <a:ext uri="{FF2B5EF4-FFF2-40B4-BE49-F238E27FC236}">
                <a16:creationId xmlns:a16="http://schemas.microsoft.com/office/drawing/2014/main" id="{83D66F99-170E-82A3-409B-2646DD8999CB}"/>
              </a:ext>
            </a:extLst>
          </p:cNvPr>
          <p:cNvSpPr>
            <a:spLocks noGrp="1"/>
          </p:cNvSpPr>
          <p:nvPr>
            <p:ph idx="1"/>
          </p:nvPr>
        </p:nvSpPr>
        <p:spPr/>
        <p:txBody>
          <a:bodyPr/>
          <a:lstStyle/>
          <a:p>
            <a:r>
              <a:rPr lang="en-SI" dirty="0"/>
              <a:t>NONE</a:t>
            </a:r>
          </a:p>
        </p:txBody>
      </p:sp>
    </p:spTree>
    <p:extLst>
      <p:ext uri="{BB962C8B-B14F-4D97-AF65-F5344CB8AC3E}">
        <p14:creationId xmlns:p14="http://schemas.microsoft.com/office/powerpoint/2010/main" val="2070521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DF7C3-9157-7A5E-B7FE-8A8631C4E28A}"/>
              </a:ext>
            </a:extLst>
          </p:cNvPr>
          <p:cNvSpPr>
            <a:spLocks noGrp="1"/>
          </p:cNvSpPr>
          <p:nvPr>
            <p:ph type="title"/>
          </p:nvPr>
        </p:nvSpPr>
        <p:spPr/>
        <p:txBody>
          <a:bodyPr/>
          <a:lstStyle/>
          <a:p>
            <a:r>
              <a:rPr lang="en-SI" dirty="0"/>
              <a:t>BACKGROUND</a:t>
            </a:r>
          </a:p>
        </p:txBody>
      </p:sp>
      <p:sp>
        <p:nvSpPr>
          <p:cNvPr id="3" name="Content Placeholder 2">
            <a:extLst>
              <a:ext uri="{FF2B5EF4-FFF2-40B4-BE49-F238E27FC236}">
                <a16:creationId xmlns:a16="http://schemas.microsoft.com/office/drawing/2014/main" id="{34EEFB81-225F-B3B1-3C53-577C06B70F41}"/>
              </a:ext>
            </a:extLst>
          </p:cNvPr>
          <p:cNvSpPr>
            <a:spLocks noGrp="1"/>
          </p:cNvSpPr>
          <p:nvPr>
            <p:ph idx="1"/>
          </p:nvPr>
        </p:nvSpPr>
        <p:spPr/>
        <p:txBody>
          <a:bodyPr>
            <a:normAutofit/>
          </a:bodyPr>
          <a:lstStyle/>
          <a:p>
            <a:r>
              <a:rPr lang="en-US" dirty="0"/>
              <a:t>Patient with STEMI  →  primary PCI</a:t>
            </a:r>
          </a:p>
          <a:p>
            <a:endParaRPr lang="en-SI" dirty="0"/>
          </a:p>
          <a:p>
            <a:r>
              <a:rPr lang="en-US" dirty="0"/>
              <a:t>Patent infarct related artery (IRA) at initial CAG is associated with smaller infarct size and improved prognosis</a:t>
            </a:r>
          </a:p>
          <a:p>
            <a:endParaRPr lang="en-SI" dirty="0"/>
          </a:p>
          <a:p>
            <a:r>
              <a:rPr lang="en-US" dirty="0"/>
              <a:t>Several agents (UFH, bivalirudin, GP </a:t>
            </a:r>
            <a:r>
              <a:rPr lang="en-US" dirty="0" err="1"/>
              <a:t>llb</a:t>
            </a:r>
            <a:r>
              <a:rPr lang="en-US" dirty="0"/>
              <a:t>/</a:t>
            </a:r>
            <a:r>
              <a:rPr lang="en-US" dirty="0" err="1"/>
              <a:t>llla</a:t>
            </a:r>
            <a:r>
              <a:rPr lang="en-US" dirty="0"/>
              <a:t> ± thrombolysis, P2Y12) have been investigated to facilitate IRA reperfusion with mixed success and often associated with increased bleeding  </a:t>
            </a:r>
            <a:endParaRPr lang="en-SI" dirty="0"/>
          </a:p>
          <a:p>
            <a:endParaRPr lang="en-SI" dirty="0"/>
          </a:p>
        </p:txBody>
      </p:sp>
    </p:spTree>
    <p:extLst>
      <p:ext uri="{BB962C8B-B14F-4D97-AF65-F5344CB8AC3E}">
        <p14:creationId xmlns:p14="http://schemas.microsoft.com/office/powerpoint/2010/main" val="336787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03178-1F82-6E0A-1404-837CDF36274A}"/>
              </a:ext>
            </a:extLst>
          </p:cNvPr>
          <p:cNvSpPr>
            <a:spLocks noGrp="1"/>
          </p:cNvSpPr>
          <p:nvPr>
            <p:ph type="title"/>
          </p:nvPr>
        </p:nvSpPr>
        <p:spPr/>
        <p:txBody>
          <a:bodyPr>
            <a:noAutofit/>
          </a:bodyPr>
          <a:lstStyle/>
          <a:p>
            <a:pPr algn="ctr"/>
            <a:r>
              <a:rPr lang="en-US" sz="3200" dirty="0"/>
              <a:t>Can a bolus of UFH at prehospital FMC increase IRA patency without excess bleeding?</a:t>
            </a:r>
            <a:br>
              <a:rPr lang="en-SI" sz="3200" dirty="0"/>
            </a:br>
            <a:endParaRPr lang="en-SI" sz="3200" dirty="0"/>
          </a:p>
        </p:txBody>
      </p:sp>
      <p:sp>
        <p:nvSpPr>
          <p:cNvPr id="3" name="Content Placeholder 2">
            <a:extLst>
              <a:ext uri="{FF2B5EF4-FFF2-40B4-BE49-F238E27FC236}">
                <a16:creationId xmlns:a16="http://schemas.microsoft.com/office/drawing/2014/main" id="{30FBC0B0-33CC-2117-78D2-5BF773E95335}"/>
              </a:ext>
            </a:extLst>
          </p:cNvPr>
          <p:cNvSpPr>
            <a:spLocks noGrp="1"/>
          </p:cNvSpPr>
          <p:nvPr>
            <p:ph idx="1"/>
          </p:nvPr>
        </p:nvSpPr>
        <p:spPr>
          <a:xfrm>
            <a:off x="838200" y="2141537"/>
            <a:ext cx="10515600" cy="4351338"/>
          </a:xfrm>
        </p:spPr>
        <p:txBody>
          <a:bodyPr>
            <a:normAutofit/>
          </a:bodyPr>
          <a:lstStyle/>
          <a:p>
            <a:pPr marL="0" indent="0" algn="ctr">
              <a:buNone/>
            </a:pPr>
            <a:r>
              <a:rPr lang="en-SI" sz="8000" dirty="0"/>
              <a:t>💉</a:t>
            </a:r>
          </a:p>
          <a:p>
            <a:pPr marL="0" indent="0" algn="ctr">
              <a:buNone/>
            </a:pPr>
            <a:endParaRPr lang="en-SI" dirty="0"/>
          </a:p>
          <a:p>
            <a:pPr marL="0" indent="0" algn="ctr">
              <a:buNone/>
            </a:pPr>
            <a:r>
              <a:rPr lang="en-SI" dirty="0"/>
              <a:t>       </a:t>
            </a:r>
          </a:p>
          <a:p>
            <a:pPr marL="0" indent="0" algn="ctr">
              <a:buNone/>
            </a:pPr>
            <a:r>
              <a:rPr lang="en-SI" sz="8000" dirty="0"/>
              <a:t>           </a:t>
            </a:r>
            <a:r>
              <a:rPr lang="en-SI" sz="9600" dirty="0"/>
              <a:t>🩸</a:t>
            </a:r>
          </a:p>
        </p:txBody>
      </p:sp>
      <p:pic>
        <p:nvPicPr>
          <p:cNvPr id="5" name="Picture 4">
            <a:extLst>
              <a:ext uri="{FF2B5EF4-FFF2-40B4-BE49-F238E27FC236}">
                <a16:creationId xmlns:a16="http://schemas.microsoft.com/office/drawing/2014/main" id="{85B19D8D-CEBA-DB91-4B63-C6EF308194C6}"/>
              </a:ext>
            </a:extLst>
          </p:cNvPr>
          <p:cNvPicPr>
            <a:picLocks noChangeAspect="1"/>
          </p:cNvPicPr>
          <p:nvPr/>
        </p:nvPicPr>
        <p:blipFill>
          <a:blip r:embed="rId3"/>
          <a:srcRect l="9578" r="18748"/>
          <a:stretch>
            <a:fillRect/>
          </a:stretch>
        </p:blipFill>
        <p:spPr>
          <a:xfrm rot="16200000" flipH="1" flipV="1">
            <a:off x="3464427" y="4283351"/>
            <a:ext cx="1459243" cy="1526953"/>
          </a:xfrm>
          <a:prstGeom prst="rect">
            <a:avLst/>
          </a:prstGeom>
        </p:spPr>
      </p:pic>
      <p:cxnSp>
        <p:nvCxnSpPr>
          <p:cNvPr id="7" name="Straight Arrow Connector 6">
            <a:extLst>
              <a:ext uri="{FF2B5EF4-FFF2-40B4-BE49-F238E27FC236}">
                <a16:creationId xmlns:a16="http://schemas.microsoft.com/office/drawing/2014/main" id="{454510D2-701D-4BE3-C033-E008572257AD}"/>
              </a:ext>
            </a:extLst>
          </p:cNvPr>
          <p:cNvCxnSpPr/>
          <p:nvPr/>
        </p:nvCxnSpPr>
        <p:spPr>
          <a:xfrm>
            <a:off x="6180406" y="3154281"/>
            <a:ext cx="956603" cy="953086"/>
          </a:xfrm>
          <a:prstGeom prst="straightConnector1">
            <a:avLst/>
          </a:prstGeom>
          <a:ln w="762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28C0809E-2E71-D7DF-5414-6B4DEA804CF6}"/>
              </a:ext>
            </a:extLst>
          </p:cNvPr>
          <p:cNvCxnSpPr>
            <a:cxnSpLocks/>
          </p:cNvCxnSpPr>
          <p:nvPr/>
        </p:nvCxnSpPr>
        <p:spPr>
          <a:xfrm flipH="1">
            <a:off x="4488602" y="3154281"/>
            <a:ext cx="937845" cy="937499"/>
          </a:xfrm>
          <a:prstGeom prst="straightConnector1">
            <a:avLst/>
          </a:prstGeom>
          <a:ln w="762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6CA1C00-A00F-494C-1CB3-85F57C5E556C}"/>
              </a:ext>
            </a:extLst>
          </p:cNvPr>
          <p:cNvCxnSpPr>
            <a:cxnSpLocks/>
          </p:cNvCxnSpPr>
          <p:nvPr/>
        </p:nvCxnSpPr>
        <p:spPr>
          <a:xfrm>
            <a:off x="7137009" y="4435734"/>
            <a:ext cx="1038078" cy="100680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0F4E79DE-FC2E-8A52-609A-EDB9AE8B51B0}"/>
              </a:ext>
            </a:extLst>
          </p:cNvPr>
          <p:cNvCxnSpPr>
            <a:cxnSpLocks/>
          </p:cNvCxnSpPr>
          <p:nvPr/>
        </p:nvCxnSpPr>
        <p:spPr>
          <a:xfrm flipH="1">
            <a:off x="7137009" y="4403435"/>
            <a:ext cx="949568" cy="107140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7509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map of a region&#10;&#10;AI-generated content may be incorrect.">
            <a:extLst>
              <a:ext uri="{FF2B5EF4-FFF2-40B4-BE49-F238E27FC236}">
                <a16:creationId xmlns:a16="http://schemas.microsoft.com/office/drawing/2014/main" id="{F45A025E-64CA-E0D1-B7DF-A56BA5018D73}"/>
              </a:ext>
            </a:extLst>
          </p:cNvPr>
          <p:cNvPicPr>
            <a:picLocks noGrp="1" noChangeAspect="1"/>
          </p:cNvPicPr>
          <p:nvPr>
            <p:ph idx="1"/>
          </p:nvPr>
        </p:nvPicPr>
        <p:blipFill>
          <a:blip r:embed="rId3"/>
          <a:stretch>
            <a:fillRect/>
          </a:stretch>
        </p:blipFill>
        <p:spPr>
          <a:xfrm>
            <a:off x="2158480" y="153090"/>
            <a:ext cx="7875039" cy="5811838"/>
          </a:xfrm>
          <a:prstGeom prst="rect">
            <a:avLst/>
          </a:prstGeom>
        </p:spPr>
      </p:pic>
      <p:sp>
        <p:nvSpPr>
          <p:cNvPr id="10" name="TextBox 9">
            <a:extLst>
              <a:ext uri="{FF2B5EF4-FFF2-40B4-BE49-F238E27FC236}">
                <a16:creationId xmlns:a16="http://schemas.microsoft.com/office/drawing/2014/main" id="{D4DDBF47-5061-91FF-9365-557ADAB122B3}"/>
              </a:ext>
            </a:extLst>
          </p:cNvPr>
          <p:cNvSpPr txBox="1"/>
          <p:nvPr/>
        </p:nvSpPr>
        <p:spPr>
          <a:xfrm>
            <a:off x="357808" y="318051"/>
            <a:ext cx="4943061" cy="584775"/>
          </a:xfrm>
          <a:prstGeom prst="rect">
            <a:avLst/>
          </a:prstGeom>
          <a:noFill/>
        </p:spPr>
        <p:txBody>
          <a:bodyPr wrap="square" rtlCol="0">
            <a:spAutoFit/>
          </a:bodyPr>
          <a:lstStyle/>
          <a:p>
            <a:r>
              <a:rPr lang="en-SI" sz="3200" b="1" dirty="0">
                <a:solidFill>
                  <a:srgbClr val="002060"/>
                </a:solidFill>
              </a:rPr>
              <a:t>MAP OF SLOVENIA</a:t>
            </a:r>
          </a:p>
        </p:txBody>
      </p:sp>
    </p:spTree>
    <p:extLst>
      <p:ext uri="{BB962C8B-B14F-4D97-AF65-F5344CB8AC3E}">
        <p14:creationId xmlns:p14="http://schemas.microsoft.com/office/powerpoint/2010/main" val="2098723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AA0AC832-5192-7049-37B9-7A4861B84C74}"/>
              </a:ext>
            </a:extLst>
          </p:cNvPr>
          <p:cNvCxnSpPr/>
          <p:nvPr/>
        </p:nvCxnSpPr>
        <p:spPr>
          <a:xfrm>
            <a:off x="5487329" y="1839951"/>
            <a:ext cx="914400" cy="914400"/>
          </a:xfrm>
          <a:prstGeom prst="straightConnector1">
            <a:avLst/>
          </a:prstGeom>
          <a:ln w="76200">
            <a:solidFill>
              <a:srgbClr val="00206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52A87CC8-5FEF-3369-E673-3CC045A80EED}"/>
              </a:ext>
            </a:extLst>
          </p:cNvPr>
          <p:cNvCxnSpPr>
            <a:cxnSpLocks/>
          </p:cNvCxnSpPr>
          <p:nvPr/>
        </p:nvCxnSpPr>
        <p:spPr>
          <a:xfrm flipH="1">
            <a:off x="4594302" y="1839951"/>
            <a:ext cx="769435" cy="914400"/>
          </a:xfrm>
          <a:prstGeom prst="straightConnector1">
            <a:avLst/>
          </a:prstGeom>
          <a:ln w="76200">
            <a:solidFill>
              <a:srgbClr val="002060"/>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213A71DA-2767-AE5C-44C3-4C68D981193E}"/>
              </a:ext>
            </a:extLst>
          </p:cNvPr>
          <p:cNvSpPr txBox="1"/>
          <p:nvPr/>
        </p:nvSpPr>
        <p:spPr>
          <a:xfrm>
            <a:off x="1596123" y="2772492"/>
            <a:ext cx="4834618" cy="1477328"/>
          </a:xfrm>
          <a:prstGeom prst="rect">
            <a:avLst/>
          </a:prstGeom>
          <a:noFill/>
        </p:spPr>
        <p:txBody>
          <a:bodyPr wrap="square" rtlCol="0">
            <a:spAutoFit/>
          </a:bodyPr>
          <a:lstStyle/>
          <a:p>
            <a:r>
              <a:rPr lang="en-SI" sz="6600" dirty="0"/>
              <a:t>            💉</a:t>
            </a:r>
          </a:p>
          <a:p>
            <a:r>
              <a:rPr lang="en-SI" sz="2400" b="1" dirty="0">
                <a:solidFill>
                  <a:srgbClr val="002060"/>
                </a:solidFill>
                <a:latin typeface="Arial" panose="020B0604020202020204" pitchFamily="34" charset="0"/>
                <a:cs typeface="Arial" panose="020B0604020202020204" pitchFamily="34" charset="0"/>
              </a:rPr>
              <a:t>           70-100IU/kg UFH i.v.</a:t>
            </a:r>
          </a:p>
        </p:txBody>
      </p:sp>
      <p:sp>
        <p:nvSpPr>
          <p:cNvPr id="19" name="TextBox 18">
            <a:extLst>
              <a:ext uri="{FF2B5EF4-FFF2-40B4-BE49-F238E27FC236}">
                <a16:creationId xmlns:a16="http://schemas.microsoft.com/office/drawing/2014/main" id="{50416528-2443-026C-BBAB-23EC4617EB69}"/>
              </a:ext>
            </a:extLst>
          </p:cNvPr>
          <p:cNvSpPr txBox="1"/>
          <p:nvPr/>
        </p:nvSpPr>
        <p:spPr>
          <a:xfrm>
            <a:off x="4979019" y="2088147"/>
            <a:ext cx="622496" cy="830997"/>
          </a:xfrm>
          <a:prstGeom prst="rect">
            <a:avLst/>
          </a:prstGeom>
          <a:noFill/>
        </p:spPr>
        <p:txBody>
          <a:bodyPr wrap="square">
            <a:spAutoFit/>
          </a:bodyPr>
          <a:lstStyle/>
          <a:p>
            <a:r>
              <a:rPr lang="en-SI" sz="4800" dirty="0"/>
              <a:t>🚑</a:t>
            </a:r>
          </a:p>
        </p:txBody>
      </p:sp>
      <p:sp>
        <p:nvSpPr>
          <p:cNvPr id="23" name="TextBox 22">
            <a:extLst>
              <a:ext uri="{FF2B5EF4-FFF2-40B4-BE49-F238E27FC236}">
                <a16:creationId xmlns:a16="http://schemas.microsoft.com/office/drawing/2014/main" id="{B47C9DE0-73FE-4229-0763-D66A6F5C57E2}"/>
              </a:ext>
            </a:extLst>
          </p:cNvPr>
          <p:cNvSpPr txBox="1"/>
          <p:nvPr/>
        </p:nvSpPr>
        <p:spPr>
          <a:xfrm flipH="1">
            <a:off x="6329922" y="2763029"/>
            <a:ext cx="100819" cy="923330"/>
          </a:xfrm>
          <a:prstGeom prst="rect">
            <a:avLst/>
          </a:prstGeom>
          <a:noFill/>
        </p:spPr>
        <p:txBody>
          <a:bodyPr wrap="square">
            <a:spAutoFit/>
          </a:bodyPr>
          <a:lstStyle/>
          <a:p>
            <a:r>
              <a:rPr lang="en-SI" sz="5400" dirty="0">
                <a:solidFill>
                  <a:srgbClr val="002060"/>
                </a:solidFill>
                <a:latin typeface="Arial" panose="020B0604020202020204" pitchFamily="34" charset="0"/>
                <a:cs typeface="Arial" panose="020B0604020202020204" pitchFamily="34" charset="0"/>
              </a:rPr>
              <a:t>X</a:t>
            </a:r>
          </a:p>
        </p:txBody>
      </p:sp>
      <p:sp>
        <p:nvSpPr>
          <p:cNvPr id="24" name="TextBox 23">
            <a:extLst>
              <a:ext uri="{FF2B5EF4-FFF2-40B4-BE49-F238E27FC236}">
                <a16:creationId xmlns:a16="http://schemas.microsoft.com/office/drawing/2014/main" id="{4515C7FA-DAA0-1708-3C52-D02AB5B5CC96}"/>
              </a:ext>
            </a:extLst>
          </p:cNvPr>
          <p:cNvSpPr txBox="1"/>
          <p:nvPr/>
        </p:nvSpPr>
        <p:spPr>
          <a:xfrm>
            <a:off x="8525021" y="727491"/>
            <a:ext cx="3113353" cy="2677656"/>
          </a:xfrm>
          <a:prstGeom prst="rect">
            <a:avLst/>
          </a:prstGeom>
          <a:noFill/>
        </p:spPr>
        <p:txBody>
          <a:bodyPr wrap="none" rtlCol="0">
            <a:spAutoFit/>
          </a:bodyPr>
          <a:lstStyle/>
          <a:p>
            <a:r>
              <a:rPr lang="en-SI" sz="2400" dirty="0"/>
              <a:t>✅ </a:t>
            </a:r>
            <a:r>
              <a:rPr lang="en-SI" sz="2400" dirty="0">
                <a:solidFill>
                  <a:srgbClr val="002060"/>
                </a:solidFill>
                <a:latin typeface="Arial" panose="020B0604020202020204" pitchFamily="34" charset="0"/>
                <a:cs typeface="Arial" panose="020B0604020202020204" pitchFamily="34" charset="0"/>
              </a:rPr>
              <a:t>STEMI in ECG</a:t>
            </a:r>
          </a:p>
          <a:p>
            <a:r>
              <a:rPr lang="en-SI" sz="2400" dirty="0">
                <a:solidFill>
                  <a:srgbClr val="002060"/>
                </a:solidFill>
                <a:latin typeface="Arial" panose="020B0604020202020204" pitchFamily="34" charset="0"/>
                <a:cs typeface="Arial" panose="020B0604020202020204" pitchFamily="34" charset="0"/>
              </a:rPr>
              <a:t>✅ ≥ 18 years</a:t>
            </a:r>
          </a:p>
          <a:p>
            <a:r>
              <a:rPr lang="en-SI" sz="2400" dirty="0">
                <a:solidFill>
                  <a:srgbClr val="002060"/>
                </a:solidFill>
                <a:latin typeface="Arial" panose="020B0604020202020204" pitchFamily="34" charset="0"/>
                <a:cs typeface="Arial" panose="020B0604020202020204" pitchFamily="34" charset="0"/>
              </a:rPr>
              <a:t>✅ Symptoms ≤ 6h</a:t>
            </a:r>
          </a:p>
          <a:p>
            <a:endParaRPr lang="en-SI" sz="2400" dirty="0">
              <a:latin typeface="Arial" panose="020B0604020202020204" pitchFamily="34" charset="0"/>
              <a:cs typeface="Arial" panose="020B0604020202020204" pitchFamily="34" charset="0"/>
            </a:endParaRPr>
          </a:p>
          <a:p>
            <a:r>
              <a:rPr lang="en-SI" sz="2400" dirty="0">
                <a:latin typeface="Arial" panose="020B0604020202020204" pitchFamily="34" charset="0"/>
                <a:cs typeface="Arial" panose="020B0604020202020204" pitchFamily="34" charset="0"/>
              </a:rPr>
              <a:t>🛑 </a:t>
            </a:r>
            <a:r>
              <a:rPr lang="en-US" sz="2400" dirty="0">
                <a:solidFill>
                  <a:srgbClr val="002060"/>
                </a:solidFill>
                <a:latin typeface="Arial" panose="020B0604020202020204" pitchFamily="34" charset="0"/>
                <a:cs typeface="Arial" panose="020B0604020202020204" pitchFamily="34" charset="0"/>
              </a:rPr>
              <a:t>Pregnant women</a:t>
            </a:r>
          </a:p>
          <a:p>
            <a:r>
              <a:rPr lang="en-SI" sz="2400" dirty="0">
                <a:solidFill>
                  <a:srgbClr val="002060"/>
                </a:solidFill>
                <a:latin typeface="Arial" panose="020B0604020202020204" pitchFamily="34" charset="0"/>
                <a:cs typeface="Arial" panose="020B0604020202020204" pitchFamily="34" charset="0"/>
              </a:rPr>
              <a:t>🛑 </a:t>
            </a:r>
            <a:r>
              <a:rPr lang="en-US" sz="2400" dirty="0">
                <a:solidFill>
                  <a:srgbClr val="002060"/>
                </a:solidFill>
                <a:latin typeface="Arial" panose="020B0604020202020204" pitchFamily="34" charset="0"/>
                <a:cs typeface="Arial" panose="020B0604020202020204" pitchFamily="34" charset="0"/>
              </a:rPr>
              <a:t>Comatose OHCA</a:t>
            </a:r>
          </a:p>
          <a:p>
            <a:r>
              <a:rPr lang="en-SI" sz="2400" dirty="0">
                <a:solidFill>
                  <a:srgbClr val="002060"/>
                </a:solidFill>
                <a:latin typeface="Arial" panose="020B0604020202020204" pitchFamily="34" charset="0"/>
                <a:cs typeface="Arial" panose="020B0604020202020204" pitchFamily="34" charset="0"/>
              </a:rPr>
              <a:t>🛑 </a:t>
            </a:r>
            <a:r>
              <a:rPr lang="en-US" sz="2400" dirty="0">
                <a:solidFill>
                  <a:srgbClr val="002060"/>
                </a:solidFill>
                <a:latin typeface="Arial" panose="020B0604020202020204" pitchFamily="34" charset="0"/>
                <a:cs typeface="Arial" panose="020B0604020202020204" pitchFamily="34" charset="0"/>
              </a:rPr>
              <a:t>Cardiogenic shock</a:t>
            </a:r>
            <a:endParaRPr lang="en-SI" sz="2400" dirty="0">
              <a:solidFill>
                <a:srgbClr val="002060"/>
              </a:solidFill>
              <a:latin typeface="Arial" panose="020B0604020202020204" pitchFamily="34" charset="0"/>
              <a:cs typeface="Arial" panose="020B0604020202020204" pitchFamily="34" charset="0"/>
            </a:endParaRPr>
          </a:p>
        </p:txBody>
      </p:sp>
      <p:cxnSp>
        <p:nvCxnSpPr>
          <p:cNvPr id="26" name="Straight Arrow Connector 25">
            <a:extLst>
              <a:ext uri="{FF2B5EF4-FFF2-40B4-BE49-F238E27FC236}">
                <a16:creationId xmlns:a16="http://schemas.microsoft.com/office/drawing/2014/main" id="{B754917E-7491-F895-1FC5-DF42B493E4F2}"/>
              </a:ext>
            </a:extLst>
          </p:cNvPr>
          <p:cNvCxnSpPr>
            <a:cxnSpLocks/>
          </p:cNvCxnSpPr>
          <p:nvPr/>
        </p:nvCxnSpPr>
        <p:spPr>
          <a:xfrm>
            <a:off x="5549654" y="4228491"/>
            <a:ext cx="0" cy="58687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30" name="Picture 29" descr="A graph on a graph paper&#10;&#10;AI-generated content may be incorrect.">
            <a:extLst>
              <a:ext uri="{FF2B5EF4-FFF2-40B4-BE49-F238E27FC236}">
                <a16:creationId xmlns:a16="http://schemas.microsoft.com/office/drawing/2014/main" id="{E3263627-F078-B5F0-193A-AFEBFF0804C6}"/>
              </a:ext>
            </a:extLst>
          </p:cNvPr>
          <p:cNvPicPr>
            <a:picLocks noChangeAspect="1"/>
          </p:cNvPicPr>
          <p:nvPr/>
        </p:nvPicPr>
        <p:blipFill>
          <a:blip r:embed="rId3"/>
          <a:stretch>
            <a:fillRect/>
          </a:stretch>
        </p:blipFill>
        <p:spPr>
          <a:xfrm>
            <a:off x="4982965" y="64776"/>
            <a:ext cx="1133378" cy="1586690"/>
          </a:xfrm>
          <a:prstGeom prst="rect">
            <a:avLst/>
          </a:prstGeom>
        </p:spPr>
      </p:pic>
      <p:pic>
        <p:nvPicPr>
          <p:cNvPr id="33" name="Picture 32">
            <a:extLst>
              <a:ext uri="{FF2B5EF4-FFF2-40B4-BE49-F238E27FC236}">
                <a16:creationId xmlns:a16="http://schemas.microsoft.com/office/drawing/2014/main" id="{D65367DB-688A-4B0B-1B4C-61A4DA23BFEE}"/>
              </a:ext>
            </a:extLst>
          </p:cNvPr>
          <p:cNvPicPr>
            <a:picLocks noChangeAspect="1"/>
          </p:cNvPicPr>
          <p:nvPr/>
        </p:nvPicPr>
        <p:blipFill>
          <a:blip r:embed="rId4"/>
          <a:srcRect l="9578" r="18748"/>
          <a:stretch>
            <a:fillRect/>
          </a:stretch>
        </p:blipFill>
        <p:spPr>
          <a:xfrm rot="16200000" flipH="1" flipV="1">
            <a:off x="3260295" y="4637403"/>
            <a:ext cx="1459243" cy="1526953"/>
          </a:xfrm>
          <a:prstGeom prst="rect">
            <a:avLst/>
          </a:prstGeom>
        </p:spPr>
      </p:pic>
      <p:sp>
        <p:nvSpPr>
          <p:cNvPr id="34" name="TextBox 33">
            <a:extLst>
              <a:ext uri="{FF2B5EF4-FFF2-40B4-BE49-F238E27FC236}">
                <a16:creationId xmlns:a16="http://schemas.microsoft.com/office/drawing/2014/main" id="{828A2C26-851C-69E2-C70C-2AF7ECE19404}"/>
              </a:ext>
            </a:extLst>
          </p:cNvPr>
          <p:cNvSpPr txBox="1"/>
          <p:nvPr/>
        </p:nvSpPr>
        <p:spPr>
          <a:xfrm>
            <a:off x="1308295" y="2088147"/>
            <a:ext cx="3082895" cy="369332"/>
          </a:xfrm>
          <a:prstGeom prst="rect">
            <a:avLst/>
          </a:prstGeom>
          <a:noFill/>
        </p:spPr>
        <p:txBody>
          <a:bodyPr wrap="none" rtlCol="0">
            <a:spAutoFit/>
          </a:bodyPr>
          <a:lstStyle/>
          <a:p>
            <a:r>
              <a:rPr lang="en-SI" b="1" dirty="0">
                <a:solidFill>
                  <a:srgbClr val="002060"/>
                </a:solidFill>
                <a:latin typeface="Arial" panose="020B0604020202020204" pitchFamily="34" charset="0"/>
                <a:cs typeface="Arial" panose="020B0604020202020204" pitchFamily="34" charset="0"/>
              </a:rPr>
              <a:t>Randomisation 1:1 at FMC</a:t>
            </a:r>
          </a:p>
        </p:txBody>
      </p:sp>
      <p:sp>
        <p:nvSpPr>
          <p:cNvPr id="37" name="TextBox 36">
            <a:extLst>
              <a:ext uri="{FF2B5EF4-FFF2-40B4-BE49-F238E27FC236}">
                <a16:creationId xmlns:a16="http://schemas.microsoft.com/office/drawing/2014/main" id="{08B39467-13F8-F5FB-962A-2DC412387E76}"/>
              </a:ext>
            </a:extLst>
          </p:cNvPr>
          <p:cNvSpPr txBox="1"/>
          <p:nvPr/>
        </p:nvSpPr>
        <p:spPr>
          <a:xfrm>
            <a:off x="5916403" y="3766826"/>
            <a:ext cx="2563522" cy="461665"/>
          </a:xfrm>
          <a:prstGeom prst="rect">
            <a:avLst/>
          </a:prstGeom>
          <a:noFill/>
        </p:spPr>
        <p:txBody>
          <a:bodyPr wrap="none" rtlCol="0">
            <a:spAutoFit/>
          </a:bodyPr>
          <a:lstStyle/>
          <a:p>
            <a:r>
              <a:rPr lang="en-SI" sz="2400" b="1" dirty="0">
                <a:solidFill>
                  <a:srgbClr val="002060"/>
                </a:solidFill>
                <a:latin typeface="Arial" panose="020B0604020202020204" pitchFamily="34" charset="0"/>
                <a:cs typeface="Arial" panose="020B0604020202020204" pitchFamily="34" charset="0"/>
              </a:rPr>
              <a:t>No pretreatment</a:t>
            </a:r>
          </a:p>
        </p:txBody>
      </p:sp>
      <p:sp>
        <p:nvSpPr>
          <p:cNvPr id="38" name="TextBox 37">
            <a:extLst>
              <a:ext uri="{FF2B5EF4-FFF2-40B4-BE49-F238E27FC236}">
                <a16:creationId xmlns:a16="http://schemas.microsoft.com/office/drawing/2014/main" id="{72593954-F636-825E-2A1F-AF6DDA5DC068}"/>
              </a:ext>
            </a:extLst>
          </p:cNvPr>
          <p:cNvSpPr txBox="1"/>
          <p:nvPr/>
        </p:nvSpPr>
        <p:spPr>
          <a:xfrm>
            <a:off x="-33229" y="4928152"/>
            <a:ext cx="3259669" cy="830997"/>
          </a:xfrm>
          <a:prstGeom prst="rect">
            <a:avLst/>
          </a:prstGeom>
          <a:noFill/>
        </p:spPr>
        <p:txBody>
          <a:bodyPr wrap="square" rtlCol="0">
            <a:spAutoFit/>
          </a:bodyPr>
          <a:lstStyle/>
          <a:p>
            <a:r>
              <a:rPr lang="en-SI" sz="2400" b="1" dirty="0">
                <a:solidFill>
                  <a:srgbClr val="92D050"/>
                </a:solidFill>
                <a:latin typeface="Arial" panose="020B0604020202020204" pitchFamily="34" charset="0"/>
                <a:cs typeface="Arial" panose="020B0604020202020204" pitchFamily="34" charset="0"/>
              </a:rPr>
              <a:t>Primary Efficacy Endpoint: TIMI 2/3</a:t>
            </a:r>
          </a:p>
        </p:txBody>
      </p:sp>
      <p:sp>
        <p:nvSpPr>
          <p:cNvPr id="39" name="TextBox 38">
            <a:extLst>
              <a:ext uri="{FF2B5EF4-FFF2-40B4-BE49-F238E27FC236}">
                <a16:creationId xmlns:a16="http://schemas.microsoft.com/office/drawing/2014/main" id="{95535FB5-47E5-9164-E591-D59CC9E14B52}"/>
              </a:ext>
            </a:extLst>
          </p:cNvPr>
          <p:cNvSpPr txBox="1"/>
          <p:nvPr/>
        </p:nvSpPr>
        <p:spPr>
          <a:xfrm>
            <a:off x="7512717" y="4945471"/>
            <a:ext cx="4645033" cy="830997"/>
          </a:xfrm>
          <a:prstGeom prst="rect">
            <a:avLst/>
          </a:prstGeom>
          <a:noFill/>
        </p:spPr>
        <p:txBody>
          <a:bodyPr wrap="square" rtlCol="0">
            <a:spAutoFit/>
          </a:bodyPr>
          <a:lstStyle/>
          <a:p>
            <a:r>
              <a:rPr lang="en-SI" sz="2400" b="1" dirty="0">
                <a:solidFill>
                  <a:srgbClr val="FF0000"/>
                </a:solidFill>
                <a:latin typeface="Arial" panose="020B0604020202020204" pitchFamily="34" charset="0"/>
                <a:cs typeface="Arial" panose="020B0604020202020204" pitchFamily="34" charset="0"/>
              </a:rPr>
              <a:t>Primary Safety Endpoint: BARC 3-5 Bleeding</a:t>
            </a:r>
          </a:p>
        </p:txBody>
      </p:sp>
      <p:sp>
        <p:nvSpPr>
          <p:cNvPr id="43" name="TextBox 42">
            <a:extLst>
              <a:ext uri="{FF2B5EF4-FFF2-40B4-BE49-F238E27FC236}">
                <a16:creationId xmlns:a16="http://schemas.microsoft.com/office/drawing/2014/main" id="{45145D22-ABC0-D413-C82D-4797234ED419}"/>
              </a:ext>
            </a:extLst>
          </p:cNvPr>
          <p:cNvSpPr txBox="1"/>
          <p:nvPr/>
        </p:nvSpPr>
        <p:spPr>
          <a:xfrm>
            <a:off x="6050534" y="5022505"/>
            <a:ext cx="706902" cy="1107996"/>
          </a:xfrm>
          <a:prstGeom prst="rect">
            <a:avLst/>
          </a:prstGeom>
          <a:noFill/>
        </p:spPr>
        <p:txBody>
          <a:bodyPr wrap="square">
            <a:spAutoFit/>
          </a:bodyPr>
          <a:lstStyle/>
          <a:p>
            <a:r>
              <a:rPr lang="en-SI" sz="6600" dirty="0"/>
              <a:t>🩸</a:t>
            </a:r>
          </a:p>
        </p:txBody>
      </p:sp>
      <p:sp>
        <p:nvSpPr>
          <p:cNvPr id="44" name="TextBox 43">
            <a:extLst>
              <a:ext uri="{FF2B5EF4-FFF2-40B4-BE49-F238E27FC236}">
                <a16:creationId xmlns:a16="http://schemas.microsoft.com/office/drawing/2014/main" id="{E5264F96-829C-B9CD-8374-BD2210BEE471}"/>
              </a:ext>
            </a:extLst>
          </p:cNvPr>
          <p:cNvSpPr txBox="1"/>
          <p:nvPr/>
        </p:nvSpPr>
        <p:spPr>
          <a:xfrm>
            <a:off x="263743" y="342770"/>
            <a:ext cx="3636555" cy="769441"/>
          </a:xfrm>
          <a:prstGeom prst="rect">
            <a:avLst/>
          </a:prstGeom>
          <a:noFill/>
        </p:spPr>
        <p:txBody>
          <a:bodyPr wrap="square" rtlCol="0">
            <a:spAutoFit/>
          </a:bodyPr>
          <a:lstStyle/>
          <a:p>
            <a:r>
              <a:rPr lang="en-SI" sz="4400" b="1" dirty="0">
                <a:solidFill>
                  <a:srgbClr val="002060"/>
                </a:solidFill>
                <a:latin typeface="Arial" panose="020B0604020202020204" pitchFamily="34" charset="0"/>
                <a:cs typeface="Arial" panose="020B0604020202020204" pitchFamily="34" charset="0"/>
              </a:rPr>
              <a:t>METHODS</a:t>
            </a:r>
          </a:p>
        </p:txBody>
      </p:sp>
    </p:spTree>
    <p:extLst>
      <p:ext uri="{BB962C8B-B14F-4D97-AF65-F5344CB8AC3E}">
        <p14:creationId xmlns:p14="http://schemas.microsoft.com/office/powerpoint/2010/main" val="246667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3" grpId="0"/>
      <p:bldP spid="24" grpId="0"/>
      <p:bldP spid="34" grpId="0"/>
      <p:bldP spid="37" grpId="0"/>
      <p:bldP spid="37" grpId="1"/>
      <p:bldP spid="38" grpId="0"/>
      <p:bldP spid="39"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6D7CAC-8E81-C319-D4CA-50E679D4B9AD}"/>
              </a:ext>
            </a:extLst>
          </p:cNvPr>
          <p:cNvSpPr>
            <a:spLocks noGrp="1"/>
          </p:cNvSpPr>
          <p:nvPr>
            <p:ph type="title"/>
          </p:nvPr>
        </p:nvSpPr>
        <p:spPr>
          <a:xfrm>
            <a:off x="509155" y="365125"/>
            <a:ext cx="11574993" cy="1325563"/>
          </a:xfrm>
        </p:spPr>
        <p:txBody>
          <a:bodyPr>
            <a:normAutofit/>
          </a:bodyPr>
          <a:lstStyle/>
          <a:p>
            <a:r>
              <a:rPr lang="en-SI" sz="3600" dirty="0">
                <a:solidFill>
                  <a:srgbClr val="002060"/>
                </a:solidFill>
                <a:latin typeface="Arial" panose="020B0604020202020204" pitchFamily="34" charset="0"/>
                <a:cs typeface="Arial" panose="020B0604020202020204" pitchFamily="34" charset="0"/>
              </a:rPr>
              <a:t>Secondary endpoints       Prespecified subgroups</a:t>
            </a:r>
          </a:p>
        </p:txBody>
      </p:sp>
      <p:sp>
        <p:nvSpPr>
          <p:cNvPr id="3" name="Content Placeholder 2">
            <a:extLst>
              <a:ext uri="{FF2B5EF4-FFF2-40B4-BE49-F238E27FC236}">
                <a16:creationId xmlns:a16="http://schemas.microsoft.com/office/drawing/2014/main" id="{684691BB-76B3-66DD-47E6-ADF254630786}"/>
              </a:ext>
            </a:extLst>
          </p:cNvPr>
          <p:cNvSpPr>
            <a:spLocks noGrp="1"/>
          </p:cNvSpPr>
          <p:nvPr>
            <p:ph sz="half" idx="1"/>
          </p:nvPr>
        </p:nvSpPr>
        <p:spPr/>
        <p:txBody>
          <a:bodyPr>
            <a:normAutofit/>
          </a:bodyPr>
          <a:lstStyle/>
          <a:p>
            <a:r>
              <a:rPr lang="en-US" dirty="0">
                <a:solidFill>
                  <a:srgbClr val="002060"/>
                </a:solidFill>
              </a:rPr>
              <a:t>Postprocedural TIMI 3, </a:t>
            </a:r>
          </a:p>
          <a:p>
            <a:r>
              <a:rPr lang="en-US" dirty="0">
                <a:solidFill>
                  <a:srgbClr val="002060"/>
                </a:solidFill>
              </a:rPr>
              <a:t>Early ST- resolution, </a:t>
            </a:r>
          </a:p>
          <a:p>
            <a:r>
              <a:rPr lang="en-US" dirty="0">
                <a:solidFill>
                  <a:srgbClr val="002060"/>
                </a:solidFill>
              </a:rPr>
              <a:t>Cardiac troponin I (</a:t>
            </a:r>
            <a:r>
              <a:rPr lang="en-US" dirty="0" err="1">
                <a:solidFill>
                  <a:srgbClr val="002060"/>
                </a:solidFill>
              </a:rPr>
              <a:t>cTnI</a:t>
            </a:r>
            <a:r>
              <a:rPr lang="en-US" dirty="0">
                <a:solidFill>
                  <a:srgbClr val="002060"/>
                </a:solidFill>
              </a:rPr>
              <a:t>),</a:t>
            </a:r>
          </a:p>
          <a:p>
            <a:r>
              <a:rPr lang="en-US" dirty="0">
                <a:solidFill>
                  <a:srgbClr val="002060"/>
                </a:solidFill>
              </a:rPr>
              <a:t>Progression to cardiogenic shock, </a:t>
            </a:r>
          </a:p>
          <a:p>
            <a:r>
              <a:rPr lang="en-US" dirty="0">
                <a:solidFill>
                  <a:srgbClr val="002060"/>
                </a:solidFill>
              </a:rPr>
              <a:t>30-day and 1-year all cause mortality. </a:t>
            </a:r>
            <a:endParaRPr lang="en-SI" dirty="0">
              <a:solidFill>
                <a:srgbClr val="002060"/>
              </a:solidFill>
            </a:endParaRPr>
          </a:p>
          <a:p>
            <a:pPr marL="0" indent="0">
              <a:buNone/>
            </a:pPr>
            <a:endParaRPr lang="en-SI" dirty="0"/>
          </a:p>
        </p:txBody>
      </p:sp>
      <p:sp>
        <p:nvSpPr>
          <p:cNvPr id="5" name="Content Placeholder 4">
            <a:extLst>
              <a:ext uri="{FF2B5EF4-FFF2-40B4-BE49-F238E27FC236}">
                <a16:creationId xmlns:a16="http://schemas.microsoft.com/office/drawing/2014/main" id="{086D0989-923F-1F1A-BDCD-1E60539689A8}"/>
              </a:ext>
            </a:extLst>
          </p:cNvPr>
          <p:cNvSpPr>
            <a:spLocks noGrp="1"/>
          </p:cNvSpPr>
          <p:nvPr>
            <p:ph sz="half" idx="2"/>
          </p:nvPr>
        </p:nvSpPr>
        <p:spPr/>
        <p:txBody>
          <a:bodyPr>
            <a:normAutofit/>
          </a:bodyPr>
          <a:lstStyle/>
          <a:p>
            <a:r>
              <a:rPr lang="en-SI" dirty="0">
                <a:solidFill>
                  <a:srgbClr val="002060"/>
                </a:solidFill>
              </a:rPr>
              <a:t>Gender</a:t>
            </a:r>
            <a:r>
              <a:rPr lang="en-US" dirty="0">
                <a:solidFill>
                  <a:srgbClr val="002060"/>
                </a:solidFill>
              </a:rPr>
              <a:t>, </a:t>
            </a:r>
          </a:p>
          <a:p>
            <a:r>
              <a:rPr lang="en-SI" dirty="0">
                <a:solidFill>
                  <a:srgbClr val="002060"/>
                </a:solidFill>
              </a:rPr>
              <a:t>Age </a:t>
            </a:r>
            <a:r>
              <a:rPr lang="en-US" dirty="0">
                <a:solidFill>
                  <a:srgbClr val="002060"/>
                </a:solidFill>
              </a:rPr>
              <a:t>≤65 years, &gt;65 years</a:t>
            </a:r>
            <a:r>
              <a:rPr lang="en-SI" dirty="0">
                <a:solidFill>
                  <a:srgbClr val="002060"/>
                </a:solidFill>
              </a:rPr>
              <a:t>, </a:t>
            </a:r>
          </a:p>
          <a:p>
            <a:r>
              <a:rPr lang="en-SI" dirty="0">
                <a:solidFill>
                  <a:srgbClr val="002060"/>
                </a:solidFill>
              </a:rPr>
              <a:t>Infarct related artery</a:t>
            </a:r>
            <a:r>
              <a:rPr lang="en-US" dirty="0">
                <a:solidFill>
                  <a:srgbClr val="002060"/>
                </a:solidFill>
              </a:rPr>
              <a:t>, </a:t>
            </a:r>
          </a:p>
          <a:p>
            <a:r>
              <a:rPr lang="en-US" dirty="0">
                <a:solidFill>
                  <a:srgbClr val="002060"/>
                </a:solidFill>
              </a:rPr>
              <a:t>Delay</a:t>
            </a:r>
            <a:r>
              <a:rPr lang="en-SI" dirty="0">
                <a:solidFill>
                  <a:srgbClr val="002060"/>
                </a:solidFill>
              </a:rPr>
              <a:t> from </a:t>
            </a:r>
            <a:r>
              <a:rPr lang="en-US" dirty="0">
                <a:solidFill>
                  <a:srgbClr val="002060"/>
                </a:solidFill>
              </a:rPr>
              <a:t>symptom </a:t>
            </a:r>
            <a:r>
              <a:rPr lang="en-SI" dirty="0">
                <a:solidFill>
                  <a:srgbClr val="002060"/>
                </a:solidFill>
              </a:rPr>
              <a:t>onset to </a:t>
            </a:r>
            <a:r>
              <a:rPr lang="en-US" dirty="0">
                <a:solidFill>
                  <a:srgbClr val="002060"/>
                </a:solidFill>
              </a:rPr>
              <a:t>UFH (&lt;2 hours, 2–4 hours, &gt;4 hours</a:t>
            </a:r>
            <a:r>
              <a:rPr lang="en-SI" dirty="0">
                <a:solidFill>
                  <a:srgbClr val="002060"/>
                </a:solidFill>
              </a:rPr>
              <a:t>)</a:t>
            </a:r>
            <a:r>
              <a:rPr lang="en-US" dirty="0">
                <a:solidFill>
                  <a:srgbClr val="002060"/>
                </a:solidFill>
              </a:rPr>
              <a:t>, </a:t>
            </a:r>
          </a:p>
          <a:p>
            <a:r>
              <a:rPr lang="en-SI" dirty="0">
                <a:solidFill>
                  <a:srgbClr val="002060"/>
                </a:solidFill>
              </a:rPr>
              <a:t>Delay from </a:t>
            </a:r>
            <a:r>
              <a:rPr lang="en-US" dirty="0">
                <a:solidFill>
                  <a:srgbClr val="002060"/>
                </a:solidFill>
              </a:rPr>
              <a:t>UFH </a:t>
            </a:r>
            <a:r>
              <a:rPr lang="en-SI" dirty="0">
                <a:solidFill>
                  <a:srgbClr val="002060"/>
                </a:solidFill>
              </a:rPr>
              <a:t>to </a:t>
            </a:r>
            <a:r>
              <a:rPr lang="en-US" dirty="0">
                <a:solidFill>
                  <a:srgbClr val="002060"/>
                </a:solidFill>
              </a:rPr>
              <a:t>CAG (≤1 hour, &gt;1 hour</a:t>
            </a:r>
            <a:r>
              <a:rPr lang="en-SI" dirty="0">
                <a:solidFill>
                  <a:srgbClr val="002060"/>
                </a:solidFill>
              </a:rPr>
              <a:t>).</a:t>
            </a:r>
          </a:p>
          <a:p>
            <a:endParaRPr lang="en-SI" dirty="0"/>
          </a:p>
        </p:txBody>
      </p:sp>
    </p:spTree>
    <p:extLst>
      <p:ext uri="{BB962C8B-B14F-4D97-AF65-F5344CB8AC3E}">
        <p14:creationId xmlns:p14="http://schemas.microsoft.com/office/powerpoint/2010/main" val="145136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5EB3FC-72AD-41D1-9F2C-84599E4D7307}"/>
              </a:ext>
            </a:extLst>
          </p:cNvPr>
          <p:cNvSpPr txBox="1"/>
          <p:nvPr/>
        </p:nvSpPr>
        <p:spPr>
          <a:xfrm>
            <a:off x="4237563" y="1218109"/>
            <a:ext cx="3627744" cy="461665"/>
          </a:xfrm>
          <a:prstGeom prst="rect">
            <a:avLst/>
          </a:prstGeom>
          <a:solidFill>
            <a:schemeClr val="accent2">
              <a:lumMod val="40000"/>
              <a:lumOff val="60000"/>
            </a:schemeClr>
          </a:solidFill>
          <a:ln>
            <a:solidFill>
              <a:srgbClr val="002060"/>
            </a:solidFill>
          </a:ln>
        </p:spPr>
        <p:txBody>
          <a:bodyPr wrap="square" rtlCol="0">
            <a:spAutoFit/>
          </a:bodyPr>
          <a:lstStyle/>
          <a:p>
            <a:r>
              <a:rPr lang="en-US" sz="2400" b="1" dirty="0">
                <a:solidFill>
                  <a:srgbClr val="002060"/>
                </a:solidFill>
                <a:latin typeface="Arial" panose="020B0604020202020204" pitchFamily="34" charset="0"/>
                <a:cs typeface="Arial" panose="020B0604020202020204" pitchFamily="34" charset="0"/>
              </a:rPr>
              <a:t>Randomization (n=600)</a:t>
            </a:r>
            <a:endParaRPr lang="en-SI" sz="2400" b="1" dirty="0">
              <a:solidFill>
                <a:srgbClr val="00206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FB3AAD1-F51C-459D-AA72-A7BA042262C5}"/>
              </a:ext>
            </a:extLst>
          </p:cNvPr>
          <p:cNvSpPr txBox="1"/>
          <p:nvPr/>
        </p:nvSpPr>
        <p:spPr>
          <a:xfrm>
            <a:off x="4026813" y="2530926"/>
            <a:ext cx="3838493" cy="461665"/>
          </a:xfrm>
          <a:prstGeom prst="rect">
            <a:avLst/>
          </a:prstGeom>
          <a:solidFill>
            <a:schemeClr val="accent2">
              <a:lumMod val="40000"/>
              <a:lumOff val="60000"/>
            </a:schemeClr>
          </a:solidFill>
          <a:ln>
            <a:solidFill>
              <a:srgbClr val="002060"/>
            </a:solidFill>
          </a:ln>
        </p:spPr>
        <p:txBody>
          <a:bodyPr wrap="square" rtlCol="0">
            <a:spAutoFit/>
          </a:bodyPr>
          <a:lstStyle/>
          <a:p>
            <a:r>
              <a:rPr lang="en-US" sz="2400" b="1" dirty="0">
                <a:solidFill>
                  <a:srgbClr val="002060"/>
                </a:solidFill>
                <a:latin typeface="Arial" panose="020B0604020202020204" pitchFamily="34" charset="0"/>
                <a:cs typeface="Arial" panose="020B0604020202020204" pitchFamily="34" charset="0"/>
              </a:rPr>
              <a:t>Patients enrolled (n=598)</a:t>
            </a:r>
            <a:endParaRPr lang="en-SI" sz="2400" b="1" dirty="0">
              <a:solidFill>
                <a:srgbClr val="00206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CA5599B-56D6-438D-AE78-B42831719CFB}"/>
              </a:ext>
            </a:extLst>
          </p:cNvPr>
          <p:cNvSpPr txBox="1"/>
          <p:nvPr/>
        </p:nvSpPr>
        <p:spPr>
          <a:xfrm>
            <a:off x="8486027" y="1858129"/>
            <a:ext cx="3386196" cy="400110"/>
          </a:xfrm>
          <a:prstGeom prst="rect">
            <a:avLst/>
          </a:prstGeom>
          <a:solidFill>
            <a:schemeClr val="accent2">
              <a:lumMod val="40000"/>
              <a:lumOff val="60000"/>
            </a:schemeClr>
          </a:solidFill>
          <a:ln>
            <a:solidFill>
              <a:srgbClr val="002060"/>
            </a:solidFill>
          </a:ln>
        </p:spPr>
        <p:txBody>
          <a:bodyPr wrap="square" rtlCol="0">
            <a:spAutoFit/>
          </a:bodyPr>
          <a:lstStyle/>
          <a:p>
            <a:r>
              <a:rPr lang="en-US" sz="2000" b="1" dirty="0">
                <a:solidFill>
                  <a:srgbClr val="002060"/>
                </a:solidFill>
                <a:latin typeface="Arial" panose="020B0604020202020204" pitchFamily="34" charset="0"/>
                <a:cs typeface="Arial" panose="020B0604020202020204" pitchFamily="34" charset="0"/>
              </a:rPr>
              <a:t>Randomization error (n=2)</a:t>
            </a:r>
            <a:endParaRPr lang="en-SI" sz="2000" b="1" dirty="0">
              <a:solidFill>
                <a:srgbClr val="00206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1C1C538-0FDA-413F-8D79-B488D69083A1}"/>
              </a:ext>
            </a:extLst>
          </p:cNvPr>
          <p:cNvSpPr txBox="1"/>
          <p:nvPr/>
        </p:nvSpPr>
        <p:spPr>
          <a:xfrm>
            <a:off x="1294231" y="3557049"/>
            <a:ext cx="2841667" cy="830997"/>
          </a:xfrm>
          <a:prstGeom prst="rect">
            <a:avLst/>
          </a:prstGeom>
          <a:solidFill>
            <a:schemeClr val="accent2">
              <a:lumMod val="40000"/>
              <a:lumOff val="60000"/>
            </a:schemeClr>
          </a:solidFill>
          <a:ln>
            <a:solidFill>
              <a:srgbClr val="002060"/>
            </a:solidFill>
          </a:ln>
        </p:spPr>
        <p:txBody>
          <a:bodyPr wrap="square" rtlCol="0">
            <a:spAutoFit/>
          </a:bodyPr>
          <a:lstStyle/>
          <a:p>
            <a:pPr algn="ctr"/>
            <a:r>
              <a:rPr lang="en-US" sz="2400" b="1" dirty="0">
                <a:solidFill>
                  <a:srgbClr val="002060"/>
                </a:solidFill>
                <a:latin typeface="Arial" panose="020B0604020202020204" pitchFamily="34" charset="0"/>
                <a:cs typeface="Arial" panose="020B0604020202020204" pitchFamily="34" charset="0"/>
              </a:rPr>
              <a:t>UFH pretreatment </a:t>
            </a:r>
          </a:p>
          <a:p>
            <a:pPr algn="ctr"/>
            <a:r>
              <a:rPr lang="en-US" sz="2400" b="1" dirty="0">
                <a:solidFill>
                  <a:srgbClr val="002060"/>
                </a:solidFill>
                <a:latin typeface="Arial" panose="020B0604020202020204" pitchFamily="34" charset="0"/>
                <a:cs typeface="Arial" panose="020B0604020202020204" pitchFamily="34" charset="0"/>
              </a:rPr>
              <a:t>(n=300)</a:t>
            </a:r>
            <a:endParaRPr lang="en-SI" sz="2400" b="1" dirty="0">
              <a:solidFill>
                <a:srgbClr val="00206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E5DCF10-6BCE-4C24-BE22-4518D835D386}"/>
              </a:ext>
            </a:extLst>
          </p:cNvPr>
          <p:cNvSpPr txBox="1"/>
          <p:nvPr/>
        </p:nvSpPr>
        <p:spPr>
          <a:xfrm>
            <a:off x="7590340" y="3596324"/>
            <a:ext cx="3239990" cy="830997"/>
          </a:xfrm>
          <a:prstGeom prst="rect">
            <a:avLst/>
          </a:prstGeom>
          <a:solidFill>
            <a:schemeClr val="accent2">
              <a:lumMod val="40000"/>
              <a:lumOff val="60000"/>
            </a:schemeClr>
          </a:solidFill>
          <a:ln>
            <a:solidFill>
              <a:srgbClr val="002060"/>
            </a:solidFill>
          </a:ln>
        </p:spPr>
        <p:txBody>
          <a:bodyPr wrap="none" rtlCol="0">
            <a:spAutoFit/>
          </a:bodyPr>
          <a:lstStyle/>
          <a:p>
            <a:pPr algn="ctr"/>
            <a:r>
              <a:rPr lang="en-US" sz="2400" b="1" dirty="0">
                <a:solidFill>
                  <a:srgbClr val="002060"/>
                </a:solidFill>
                <a:latin typeface="Arial" panose="020B0604020202020204" pitchFamily="34" charset="0"/>
                <a:cs typeface="Arial" panose="020B0604020202020204" pitchFamily="34" charset="0"/>
              </a:rPr>
              <a:t>No UFH </a:t>
            </a:r>
          </a:p>
          <a:p>
            <a:pPr algn="ctr"/>
            <a:r>
              <a:rPr lang="en-US" sz="2400" b="1" dirty="0">
                <a:solidFill>
                  <a:srgbClr val="002060"/>
                </a:solidFill>
                <a:latin typeface="Arial" panose="020B0604020202020204" pitchFamily="34" charset="0"/>
                <a:cs typeface="Arial" panose="020B0604020202020204" pitchFamily="34" charset="0"/>
              </a:rPr>
              <a:t>pretreatment (n=298)</a:t>
            </a:r>
            <a:endParaRPr lang="en-SI" sz="2400" b="1" dirty="0">
              <a:solidFill>
                <a:srgbClr val="00206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50DCD40-C4DD-4282-9DF9-7F8F2CEBDC6A}"/>
              </a:ext>
            </a:extLst>
          </p:cNvPr>
          <p:cNvSpPr txBox="1"/>
          <p:nvPr/>
        </p:nvSpPr>
        <p:spPr>
          <a:xfrm>
            <a:off x="653044" y="5953022"/>
            <a:ext cx="4336445" cy="830997"/>
          </a:xfrm>
          <a:prstGeom prst="rect">
            <a:avLst/>
          </a:prstGeom>
          <a:solidFill>
            <a:schemeClr val="accent2">
              <a:lumMod val="40000"/>
              <a:lumOff val="60000"/>
            </a:schemeClr>
          </a:solidFill>
          <a:ln>
            <a:solidFill>
              <a:srgbClr val="002060"/>
            </a:solidFill>
          </a:ln>
        </p:spPr>
        <p:txBody>
          <a:bodyPr wrap="none" rtlCol="0">
            <a:spAutoFit/>
          </a:bodyPr>
          <a:lstStyle/>
          <a:p>
            <a:pPr algn="ctr"/>
            <a:r>
              <a:rPr lang="en-US" sz="2400" b="1" dirty="0">
                <a:solidFill>
                  <a:srgbClr val="002060"/>
                </a:solidFill>
                <a:latin typeface="Arial" panose="020B0604020202020204" pitchFamily="34" charset="0"/>
                <a:cs typeface="Arial" panose="020B0604020202020204" pitchFamily="34" charset="0"/>
              </a:rPr>
              <a:t>Analyzed (Intention to treat) </a:t>
            </a:r>
          </a:p>
          <a:p>
            <a:pPr algn="ctr"/>
            <a:r>
              <a:rPr lang="en-US" sz="2400" b="1" dirty="0">
                <a:solidFill>
                  <a:srgbClr val="002060"/>
                </a:solidFill>
                <a:latin typeface="Arial" panose="020B0604020202020204" pitchFamily="34" charset="0"/>
                <a:cs typeface="Arial" panose="020B0604020202020204" pitchFamily="34" charset="0"/>
              </a:rPr>
              <a:t>(n=298)</a:t>
            </a:r>
            <a:endParaRPr lang="en-SI" sz="2400" b="1" dirty="0">
              <a:solidFill>
                <a:srgbClr val="00206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DC62128-BA3E-4D76-B435-F032F5566F00}"/>
              </a:ext>
            </a:extLst>
          </p:cNvPr>
          <p:cNvSpPr txBox="1"/>
          <p:nvPr/>
        </p:nvSpPr>
        <p:spPr>
          <a:xfrm>
            <a:off x="7242867" y="5993149"/>
            <a:ext cx="4336443" cy="830997"/>
          </a:xfrm>
          <a:prstGeom prst="rect">
            <a:avLst/>
          </a:prstGeom>
          <a:solidFill>
            <a:schemeClr val="accent2">
              <a:lumMod val="40000"/>
              <a:lumOff val="60000"/>
            </a:schemeClr>
          </a:solidFill>
          <a:ln>
            <a:solidFill>
              <a:srgbClr val="002060"/>
            </a:solidFill>
          </a:ln>
        </p:spPr>
        <p:txBody>
          <a:bodyPr wrap="square" rtlCol="0">
            <a:spAutoFit/>
          </a:bodyPr>
          <a:lstStyle/>
          <a:p>
            <a:pPr algn="ctr"/>
            <a:r>
              <a:rPr lang="en-US" sz="2400" b="1" dirty="0">
                <a:solidFill>
                  <a:srgbClr val="002060"/>
                </a:solidFill>
                <a:latin typeface="Arial" panose="020B0604020202020204" pitchFamily="34" charset="0"/>
                <a:cs typeface="Arial" panose="020B0604020202020204" pitchFamily="34" charset="0"/>
              </a:rPr>
              <a:t>Analyzed (Intention to treat)</a:t>
            </a:r>
          </a:p>
          <a:p>
            <a:pPr algn="ctr"/>
            <a:r>
              <a:rPr lang="en-US" sz="2400" b="1" dirty="0">
                <a:solidFill>
                  <a:srgbClr val="002060"/>
                </a:solidFill>
                <a:latin typeface="Arial" panose="020B0604020202020204" pitchFamily="34" charset="0"/>
                <a:cs typeface="Arial" panose="020B0604020202020204" pitchFamily="34" charset="0"/>
              </a:rPr>
              <a:t>(n=295)</a:t>
            </a:r>
            <a:endParaRPr lang="en-SI" sz="2400" b="1" dirty="0">
              <a:solidFill>
                <a:srgbClr val="00206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F31FCCDD-26D5-4568-817A-85494091D4FE}"/>
              </a:ext>
            </a:extLst>
          </p:cNvPr>
          <p:cNvSpPr txBox="1"/>
          <p:nvPr/>
        </p:nvSpPr>
        <p:spPr>
          <a:xfrm>
            <a:off x="18851" y="4751117"/>
            <a:ext cx="2018119" cy="707886"/>
          </a:xfrm>
          <a:prstGeom prst="rect">
            <a:avLst/>
          </a:prstGeom>
          <a:solidFill>
            <a:schemeClr val="accent2">
              <a:lumMod val="40000"/>
              <a:lumOff val="60000"/>
            </a:schemeClr>
          </a:solidFill>
          <a:ln>
            <a:solidFill>
              <a:srgbClr val="002060"/>
            </a:solidFill>
          </a:ln>
        </p:spPr>
        <p:txBody>
          <a:bodyPr wrap="square" rtlCol="0">
            <a:spAutoFit/>
          </a:bodyPr>
          <a:lstStyle/>
          <a:p>
            <a:r>
              <a:rPr lang="en-US" sz="2000" b="1" dirty="0">
                <a:solidFill>
                  <a:srgbClr val="002060"/>
                </a:solidFill>
                <a:latin typeface="Arial" panose="020B0604020202020204" pitchFamily="34" charset="0"/>
                <a:cs typeface="Arial" panose="020B0604020202020204" pitchFamily="34" charset="0"/>
              </a:rPr>
              <a:t>No informed </a:t>
            </a:r>
          </a:p>
          <a:p>
            <a:r>
              <a:rPr lang="en-US" sz="2000" b="1" dirty="0">
                <a:solidFill>
                  <a:srgbClr val="002060"/>
                </a:solidFill>
                <a:latin typeface="Arial" panose="020B0604020202020204" pitchFamily="34" charset="0"/>
                <a:cs typeface="Arial" panose="020B0604020202020204" pitchFamily="34" charset="0"/>
              </a:rPr>
              <a:t>consent (n=2)</a:t>
            </a:r>
            <a:endParaRPr lang="en-SI" sz="2000" b="1" dirty="0">
              <a:solidFill>
                <a:srgbClr val="00206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155762A-C2CC-4796-8DDC-6C128EB5B31C}"/>
              </a:ext>
            </a:extLst>
          </p:cNvPr>
          <p:cNvSpPr txBox="1"/>
          <p:nvPr/>
        </p:nvSpPr>
        <p:spPr>
          <a:xfrm>
            <a:off x="10512457" y="4799816"/>
            <a:ext cx="1858201" cy="707886"/>
          </a:xfrm>
          <a:prstGeom prst="rect">
            <a:avLst/>
          </a:prstGeom>
          <a:solidFill>
            <a:schemeClr val="accent2">
              <a:lumMod val="40000"/>
              <a:lumOff val="60000"/>
            </a:schemeClr>
          </a:solidFill>
          <a:ln>
            <a:solidFill>
              <a:srgbClr val="002060"/>
            </a:solidFill>
          </a:ln>
        </p:spPr>
        <p:txBody>
          <a:bodyPr wrap="none" rtlCol="0">
            <a:spAutoFit/>
          </a:bodyPr>
          <a:lstStyle/>
          <a:p>
            <a:r>
              <a:rPr lang="en-US" sz="2000" b="1" dirty="0">
                <a:solidFill>
                  <a:srgbClr val="002060"/>
                </a:solidFill>
                <a:latin typeface="Arial" panose="020B0604020202020204" pitchFamily="34" charset="0"/>
                <a:cs typeface="Arial" panose="020B0604020202020204" pitchFamily="34" charset="0"/>
              </a:rPr>
              <a:t>No informed </a:t>
            </a:r>
          </a:p>
          <a:p>
            <a:r>
              <a:rPr lang="en-US" sz="2000" b="1" dirty="0">
                <a:solidFill>
                  <a:srgbClr val="002060"/>
                </a:solidFill>
                <a:latin typeface="Arial" panose="020B0604020202020204" pitchFamily="34" charset="0"/>
                <a:cs typeface="Arial" panose="020B0604020202020204" pitchFamily="34" charset="0"/>
              </a:rPr>
              <a:t>consent (n=3)</a:t>
            </a:r>
            <a:endParaRPr lang="en-SI" sz="2000" b="1" dirty="0">
              <a:solidFill>
                <a:srgbClr val="002060"/>
              </a:solidFill>
              <a:latin typeface="Arial" panose="020B0604020202020204" pitchFamily="34" charset="0"/>
              <a:cs typeface="Arial" panose="020B0604020202020204" pitchFamily="34" charset="0"/>
            </a:endParaRPr>
          </a:p>
        </p:txBody>
      </p:sp>
      <p:cxnSp>
        <p:nvCxnSpPr>
          <p:cNvPr id="3" name="Straight Arrow Connector 2">
            <a:extLst>
              <a:ext uri="{FF2B5EF4-FFF2-40B4-BE49-F238E27FC236}">
                <a16:creationId xmlns:a16="http://schemas.microsoft.com/office/drawing/2014/main" id="{9F249574-E33B-47B8-B8F8-E5C48691F957}"/>
              </a:ext>
            </a:extLst>
          </p:cNvPr>
          <p:cNvCxnSpPr>
            <a:cxnSpLocks/>
          </p:cNvCxnSpPr>
          <p:nvPr/>
        </p:nvCxnSpPr>
        <p:spPr>
          <a:xfrm>
            <a:off x="6096000" y="1878565"/>
            <a:ext cx="0" cy="638931"/>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4A0B3C8-16BC-4E5D-BBBE-62B34E97C794}"/>
              </a:ext>
            </a:extLst>
          </p:cNvPr>
          <p:cNvCxnSpPr/>
          <p:nvPr/>
        </p:nvCxnSpPr>
        <p:spPr>
          <a:xfrm flipH="1">
            <a:off x="2754747" y="2956137"/>
            <a:ext cx="1208200" cy="552507"/>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55181BC-6F6E-4D98-869D-213833B30278}"/>
              </a:ext>
            </a:extLst>
          </p:cNvPr>
          <p:cNvCxnSpPr>
            <a:cxnSpLocks/>
          </p:cNvCxnSpPr>
          <p:nvPr/>
        </p:nvCxnSpPr>
        <p:spPr>
          <a:xfrm>
            <a:off x="7918516" y="2875177"/>
            <a:ext cx="1283614" cy="630811"/>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A765ED8-CC28-40B9-9D6E-BD23888A90C1}"/>
              </a:ext>
            </a:extLst>
          </p:cNvPr>
          <p:cNvCxnSpPr>
            <a:cxnSpLocks/>
          </p:cNvCxnSpPr>
          <p:nvPr/>
        </p:nvCxnSpPr>
        <p:spPr>
          <a:xfrm>
            <a:off x="2782480" y="4506012"/>
            <a:ext cx="0" cy="142266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D43BE87-8B7E-4E38-922B-1C217962457A}"/>
              </a:ext>
            </a:extLst>
          </p:cNvPr>
          <p:cNvCxnSpPr>
            <a:cxnSpLocks/>
          </p:cNvCxnSpPr>
          <p:nvPr/>
        </p:nvCxnSpPr>
        <p:spPr>
          <a:xfrm>
            <a:off x="9411089" y="4526435"/>
            <a:ext cx="0" cy="142266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7B834F0-851F-40BD-BF9D-08A58761FFC4}"/>
              </a:ext>
            </a:extLst>
          </p:cNvPr>
          <p:cNvCxnSpPr/>
          <p:nvPr/>
        </p:nvCxnSpPr>
        <p:spPr>
          <a:xfrm>
            <a:off x="6296486" y="2078620"/>
            <a:ext cx="1989055" cy="0"/>
          </a:xfrm>
          <a:prstGeom prst="straightConnector1">
            <a:avLst/>
          </a:prstGeom>
          <a:ln w="38100">
            <a:solidFill>
              <a:srgbClr val="00206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54E20D3-9506-4B4B-B7FC-40FE066BCED1}"/>
              </a:ext>
            </a:extLst>
          </p:cNvPr>
          <p:cNvCxnSpPr>
            <a:cxnSpLocks/>
            <a:endCxn id="12" idx="1"/>
          </p:cNvCxnSpPr>
          <p:nvPr/>
        </p:nvCxnSpPr>
        <p:spPr>
          <a:xfrm flipV="1">
            <a:off x="9428375" y="5153759"/>
            <a:ext cx="1084082" cy="23128"/>
          </a:xfrm>
          <a:prstGeom prst="straightConnector1">
            <a:avLst/>
          </a:prstGeom>
          <a:ln w="38100">
            <a:solidFill>
              <a:srgbClr val="00206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26D1B06-0FA7-4BCE-A9AB-99C08618CD62}"/>
              </a:ext>
            </a:extLst>
          </p:cNvPr>
          <p:cNvCxnSpPr>
            <a:cxnSpLocks/>
          </p:cNvCxnSpPr>
          <p:nvPr/>
        </p:nvCxnSpPr>
        <p:spPr>
          <a:xfrm>
            <a:off x="2057400" y="5155329"/>
            <a:ext cx="745508" cy="0"/>
          </a:xfrm>
          <a:prstGeom prst="straightConnector1">
            <a:avLst/>
          </a:prstGeom>
          <a:ln w="38100">
            <a:solidFill>
              <a:srgbClr val="002060"/>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0E223EE-736C-95EF-3277-0803EEF9B124}"/>
              </a:ext>
            </a:extLst>
          </p:cNvPr>
          <p:cNvSpPr txBox="1"/>
          <p:nvPr/>
        </p:nvSpPr>
        <p:spPr>
          <a:xfrm>
            <a:off x="177983" y="709993"/>
            <a:ext cx="4293015" cy="738664"/>
          </a:xfrm>
          <a:prstGeom prst="rect">
            <a:avLst/>
          </a:prstGeom>
          <a:noFill/>
        </p:spPr>
        <p:txBody>
          <a:bodyPr wrap="square" rtlCol="0">
            <a:spAutoFit/>
          </a:bodyPr>
          <a:lstStyle/>
          <a:p>
            <a:r>
              <a:rPr lang="en-US" sz="2400" b="1" dirty="0">
                <a:solidFill>
                  <a:srgbClr val="00B050"/>
                </a:solidFill>
                <a:latin typeface="Arial" panose="020B0604020202020204" pitchFamily="34" charset="0"/>
                <a:cs typeface="Arial" panose="020B0604020202020204" pitchFamily="34" charset="0"/>
              </a:rPr>
              <a:t>March 2022 - February 2025</a:t>
            </a:r>
          </a:p>
          <a:p>
            <a:endParaRPr lang="en-US" b="1" dirty="0">
              <a:solidFill>
                <a:srgbClr val="00B050"/>
              </a:solidFill>
            </a:endParaRPr>
          </a:p>
        </p:txBody>
      </p:sp>
      <p:sp>
        <p:nvSpPr>
          <p:cNvPr id="24" name="TextBox 23">
            <a:extLst>
              <a:ext uri="{FF2B5EF4-FFF2-40B4-BE49-F238E27FC236}">
                <a16:creationId xmlns:a16="http://schemas.microsoft.com/office/drawing/2014/main" id="{7E2BCA43-D865-00E4-A22D-8368B99C0AA2}"/>
              </a:ext>
            </a:extLst>
          </p:cNvPr>
          <p:cNvSpPr txBox="1"/>
          <p:nvPr/>
        </p:nvSpPr>
        <p:spPr>
          <a:xfrm>
            <a:off x="3428084" y="33854"/>
            <a:ext cx="5335831" cy="461665"/>
          </a:xfrm>
          <a:prstGeom prst="rect">
            <a:avLst/>
          </a:prstGeom>
          <a:solidFill>
            <a:schemeClr val="accent2">
              <a:lumMod val="40000"/>
              <a:lumOff val="60000"/>
            </a:schemeClr>
          </a:solidFill>
          <a:ln>
            <a:solidFill>
              <a:srgbClr val="002060"/>
            </a:solidFill>
          </a:ln>
        </p:spPr>
        <p:txBody>
          <a:bodyPr wrap="square" rtlCol="0">
            <a:spAutoFit/>
          </a:bodyPr>
          <a:lstStyle/>
          <a:p>
            <a:r>
              <a:rPr lang="en-US" sz="2400" b="1" dirty="0">
                <a:solidFill>
                  <a:srgbClr val="002060"/>
                </a:solidFill>
                <a:latin typeface="Arial" panose="020B0604020202020204" pitchFamily="34" charset="0"/>
                <a:cs typeface="Arial" panose="020B0604020202020204" pitchFamily="34" charset="0"/>
              </a:rPr>
              <a:t>STEMI Patients screened  (n=1162)</a:t>
            </a:r>
            <a:endParaRPr lang="en-SI" sz="2400" b="1" dirty="0">
              <a:solidFill>
                <a:srgbClr val="002060"/>
              </a:solidFill>
              <a:latin typeface="Arial" panose="020B0604020202020204" pitchFamily="34" charset="0"/>
              <a:cs typeface="Arial" panose="020B0604020202020204" pitchFamily="34" charset="0"/>
            </a:endParaRPr>
          </a:p>
        </p:txBody>
      </p:sp>
      <p:cxnSp>
        <p:nvCxnSpPr>
          <p:cNvPr id="26" name="Straight Arrow Connector 25">
            <a:extLst>
              <a:ext uri="{FF2B5EF4-FFF2-40B4-BE49-F238E27FC236}">
                <a16:creationId xmlns:a16="http://schemas.microsoft.com/office/drawing/2014/main" id="{C238D75A-5F0B-3AF8-D998-B2B1C34396A6}"/>
              </a:ext>
            </a:extLst>
          </p:cNvPr>
          <p:cNvCxnSpPr>
            <a:cxnSpLocks/>
          </p:cNvCxnSpPr>
          <p:nvPr/>
        </p:nvCxnSpPr>
        <p:spPr>
          <a:xfrm>
            <a:off x="6096000" y="617660"/>
            <a:ext cx="0" cy="461665"/>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961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E4378-AB71-20F7-DDEB-07AC27E1A23A}"/>
              </a:ext>
            </a:extLst>
          </p:cNvPr>
          <p:cNvSpPr>
            <a:spLocks noGrp="1"/>
          </p:cNvSpPr>
          <p:nvPr>
            <p:ph type="title"/>
          </p:nvPr>
        </p:nvSpPr>
        <p:spPr>
          <a:xfrm>
            <a:off x="0" y="-324021"/>
            <a:ext cx="10515600" cy="1325563"/>
          </a:xfrm>
        </p:spPr>
        <p:txBody>
          <a:bodyPr>
            <a:normAutofit/>
          </a:bodyPr>
          <a:lstStyle/>
          <a:p>
            <a:r>
              <a:rPr lang="en-SI" sz="3600" dirty="0"/>
              <a:t>BASELINE CHARACTERISTICS</a:t>
            </a:r>
          </a:p>
        </p:txBody>
      </p:sp>
      <p:graphicFrame>
        <p:nvGraphicFramePr>
          <p:cNvPr id="4" name="Content Placeholder 3">
            <a:extLst>
              <a:ext uri="{FF2B5EF4-FFF2-40B4-BE49-F238E27FC236}">
                <a16:creationId xmlns:a16="http://schemas.microsoft.com/office/drawing/2014/main" id="{C99D1490-BC01-7D19-798B-40002AE3ADAE}"/>
              </a:ext>
            </a:extLst>
          </p:cNvPr>
          <p:cNvGraphicFramePr>
            <a:graphicFrameLocks noGrp="1"/>
          </p:cNvGraphicFramePr>
          <p:nvPr>
            <p:ph idx="1"/>
            <p:extLst>
              <p:ext uri="{D42A27DB-BD31-4B8C-83A1-F6EECF244321}">
                <p14:modId xmlns:p14="http://schemas.microsoft.com/office/powerpoint/2010/main" val="1768823359"/>
              </p:ext>
            </p:extLst>
          </p:nvPr>
        </p:nvGraphicFramePr>
        <p:xfrm>
          <a:off x="728870" y="637118"/>
          <a:ext cx="10734260" cy="6220882"/>
        </p:xfrm>
        <a:graphic>
          <a:graphicData uri="http://schemas.openxmlformats.org/drawingml/2006/table">
            <a:tbl>
              <a:tblPr firstRow="1" firstCol="1" bandRow="1">
                <a:tableStyleId>{21E4AEA4-8DFA-4A89-87EB-49C32662AFE0}</a:tableStyleId>
              </a:tblPr>
              <a:tblGrid>
                <a:gridCol w="3724666">
                  <a:extLst>
                    <a:ext uri="{9D8B030D-6E8A-4147-A177-3AD203B41FA5}">
                      <a16:colId xmlns:a16="http://schemas.microsoft.com/office/drawing/2014/main" val="4256664025"/>
                    </a:ext>
                  </a:extLst>
                </a:gridCol>
                <a:gridCol w="2903200">
                  <a:extLst>
                    <a:ext uri="{9D8B030D-6E8A-4147-A177-3AD203B41FA5}">
                      <a16:colId xmlns:a16="http://schemas.microsoft.com/office/drawing/2014/main" val="1392244190"/>
                    </a:ext>
                  </a:extLst>
                </a:gridCol>
                <a:gridCol w="2856087">
                  <a:extLst>
                    <a:ext uri="{9D8B030D-6E8A-4147-A177-3AD203B41FA5}">
                      <a16:colId xmlns:a16="http://schemas.microsoft.com/office/drawing/2014/main" val="3517479351"/>
                    </a:ext>
                  </a:extLst>
                </a:gridCol>
                <a:gridCol w="1250307">
                  <a:extLst>
                    <a:ext uri="{9D8B030D-6E8A-4147-A177-3AD203B41FA5}">
                      <a16:colId xmlns:a16="http://schemas.microsoft.com/office/drawing/2014/main" val="1776871745"/>
                    </a:ext>
                  </a:extLst>
                </a:gridCol>
              </a:tblGrid>
              <a:tr h="523402">
                <a:tc>
                  <a:txBody>
                    <a:bodyPr/>
                    <a:lstStyle/>
                    <a:p>
                      <a:pPr>
                        <a:lnSpc>
                          <a:spcPct val="200000"/>
                        </a:lnSpc>
                        <a:spcAft>
                          <a:spcPts val="800"/>
                        </a:spcAft>
                        <a:buNone/>
                      </a:pPr>
                      <a:r>
                        <a:rPr lang="sl-SI" sz="1800" kern="100" dirty="0">
                          <a:effectLst/>
                        </a:rPr>
                        <a:t> </a:t>
                      </a:r>
                      <a:endParaRPr lang="en-SI"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tc>
                  <a:txBody>
                    <a:bodyPr/>
                    <a:lstStyle/>
                    <a:p>
                      <a:pPr algn="ctr">
                        <a:lnSpc>
                          <a:spcPct val="200000"/>
                        </a:lnSpc>
                        <a:spcAft>
                          <a:spcPts val="800"/>
                        </a:spcAft>
                        <a:buNone/>
                      </a:pPr>
                      <a:r>
                        <a:rPr lang="sl-SI" sz="1800" kern="100" dirty="0">
                          <a:effectLst/>
                        </a:rPr>
                        <a:t>UFH </a:t>
                      </a:r>
                      <a:r>
                        <a:rPr lang="en-SI" sz="1800" kern="100" dirty="0">
                          <a:effectLst/>
                        </a:rPr>
                        <a:t> </a:t>
                      </a:r>
                      <a:r>
                        <a:rPr lang="sl-SI" sz="1800" kern="100" dirty="0">
                          <a:effectLst/>
                        </a:rPr>
                        <a:t>(n=298)</a:t>
                      </a:r>
                      <a:endParaRPr lang="en-SI"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tc>
                  <a:txBody>
                    <a:bodyPr/>
                    <a:lstStyle/>
                    <a:p>
                      <a:pPr algn="ctr">
                        <a:lnSpc>
                          <a:spcPct val="200000"/>
                        </a:lnSpc>
                        <a:spcAft>
                          <a:spcPts val="800"/>
                        </a:spcAft>
                        <a:buNone/>
                      </a:pPr>
                      <a:r>
                        <a:rPr lang="sl-SI" sz="1800" kern="100" dirty="0">
                          <a:effectLst/>
                        </a:rPr>
                        <a:t>No UFH  (n=295) </a:t>
                      </a:r>
                      <a:endParaRPr lang="en-SI"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tc>
                  <a:txBody>
                    <a:bodyPr/>
                    <a:lstStyle/>
                    <a:p>
                      <a:pPr algn="ctr">
                        <a:lnSpc>
                          <a:spcPct val="200000"/>
                        </a:lnSpc>
                        <a:spcAft>
                          <a:spcPts val="800"/>
                        </a:spcAft>
                        <a:buNone/>
                      </a:pPr>
                      <a:r>
                        <a:rPr lang="sl-SI" sz="1800" kern="100" dirty="0">
                          <a:effectLst/>
                        </a:rPr>
                        <a:t>p</a:t>
                      </a:r>
                      <a:endParaRPr lang="en-SI"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extLst>
                  <a:ext uri="{0D108BD9-81ED-4DB2-BD59-A6C34878D82A}">
                    <a16:rowId xmlns:a16="http://schemas.microsoft.com/office/drawing/2014/main" val="2412621239"/>
                  </a:ext>
                </a:extLst>
              </a:tr>
              <a:tr h="470739">
                <a:tc>
                  <a:txBody>
                    <a:bodyPr/>
                    <a:lstStyle/>
                    <a:p>
                      <a:pPr>
                        <a:lnSpc>
                          <a:spcPct val="200000"/>
                        </a:lnSpc>
                        <a:spcAft>
                          <a:spcPts val="800"/>
                        </a:spcAft>
                        <a:buNone/>
                      </a:pPr>
                      <a:r>
                        <a:rPr lang="sl-SI" sz="1800" kern="100" dirty="0">
                          <a:solidFill>
                            <a:schemeClr val="bg1"/>
                          </a:solidFill>
                          <a:effectLst/>
                        </a:rPr>
                        <a:t>Age, years</a:t>
                      </a:r>
                      <a:endParaRPr lang="en-SI"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tc>
                  <a:txBody>
                    <a:bodyPr/>
                    <a:lstStyle/>
                    <a:p>
                      <a:pPr algn="ctr">
                        <a:lnSpc>
                          <a:spcPct val="200000"/>
                        </a:lnSpc>
                        <a:spcAft>
                          <a:spcPts val="800"/>
                        </a:spcAft>
                        <a:buNone/>
                      </a:pPr>
                      <a:r>
                        <a:rPr lang="sl-SI" sz="1800" b="1" kern="100" dirty="0">
                          <a:effectLst/>
                        </a:rPr>
                        <a:t>64.2±11.7</a:t>
                      </a:r>
                      <a:endParaRPr lang="en-SI"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tc>
                  <a:txBody>
                    <a:bodyPr/>
                    <a:lstStyle/>
                    <a:p>
                      <a:pPr algn="ctr">
                        <a:lnSpc>
                          <a:spcPct val="200000"/>
                        </a:lnSpc>
                        <a:spcAft>
                          <a:spcPts val="800"/>
                        </a:spcAft>
                        <a:buNone/>
                      </a:pPr>
                      <a:r>
                        <a:rPr lang="sl-SI" sz="1800" b="1" kern="100" dirty="0">
                          <a:effectLst/>
                        </a:rPr>
                        <a:t>63.0±11.6</a:t>
                      </a:r>
                      <a:endParaRPr lang="en-SI"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tc>
                  <a:txBody>
                    <a:bodyPr/>
                    <a:lstStyle/>
                    <a:p>
                      <a:pPr algn="ctr">
                        <a:lnSpc>
                          <a:spcPct val="200000"/>
                        </a:lnSpc>
                        <a:spcAft>
                          <a:spcPts val="800"/>
                        </a:spcAft>
                        <a:buNone/>
                      </a:pPr>
                      <a:r>
                        <a:rPr lang="sl-SI" sz="1800" b="1" kern="100" dirty="0">
                          <a:effectLst/>
                        </a:rPr>
                        <a:t>0.186</a:t>
                      </a:r>
                      <a:endParaRPr lang="en-SI"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extLst>
                  <a:ext uri="{0D108BD9-81ED-4DB2-BD59-A6C34878D82A}">
                    <a16:rowId xmlns:a16="http://schemas.microsoft.com/office/drawing/2014/main" val="2764355998"/>
                  </a:ext>
                </a:extLst>
              </a:tr>
              <a:tr h="470739">
                <a:tc>
                  <a:txBody>
                    <a:bodyPr/>
                    <a:lstStyle/>
                    <a:p>
                      <a:pPr>
                        <a:lnSpc>
                          <a:spcPct val="200000"/>
                        </a:lnSpc>
                        <a:spcAft>
                          <a:spcPts val="800"/>
                        </a:spcAft>
                        <a:buNone/>
                      </a:pPr>
                      <a:r>
                        <a:rPr lang="sl-SI" sz="1800" kern="100" dirty="0">
                          <a:solidFill>
                            <a:schemeClr val="bg1"/>
                          </a:solidFill>
                          <a:effectLst/>
                        </a:rPr>
                        <a:t>Male</a:t>
                      </a:r>
                      <a:endParaRPr lang="en-SI"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tc>
                  <a:txBody>
                    <a:bodyPr/>
                    <a:lstStyle/>
                    <a:p>
                      <a:pPr algn="ctr">
                        <a:lnSpc>
                          <a:spcPct val="200000"/>
                        </a:lnSpc>
                        <a:spcAft>
                          <a:spcPts val="800"/>
                        </a:spcAft>
                        <a:buNone/>
                      </a:pPr>
                      <a:r>
                        <a:rPr lang="sl-SI" sz="1800" b="1" kern="100" dirty="0">
                          <a:effectLst/>
                        </a:rPr>
                        <a:t>215 (72%)</a:t>
                      </a:r>
                      <a:endParaRPr lang="en-SI"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tc>
                  <a:txBody>
                    <a:bodyPr/>
                    <a:lstStyle/>
                    <a:p>
                      <a:pPr algn="ctr">
                        <a:lnSpc>
                          <a:spcPct val="200000"/>
                        </a:lnSpc>
                        <a:spcAft>
                          <a:spcPts val="800"/>
                        </a:spcAft>
                        <a:buNone/>
                      </a:pPr>
                      <a:r>
                        <a:rPr lang="sl-SI" sz="1800" b="1" kern="100" dirty="0">
                          <a:effectLst/>
                        </a:rPr>
                        <a:t>225 (76%)</a:t>
                      </a:r>
                      <a:endParaRPr lang="en-SI"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tc>
                  <a:txBody>
                    <a:bodyPr/>
                    <a:lstStyle/>
                    <a:p>
                      <a:pPr algn="ctr">
                        <a:lnSpc>
                          <a:spcPct val="200000"/>
                        </a:lnSpc>
                        <a:spcAft>
                          <a:spcPts val="800"/>
                        </a:spcAft>
                        <a:buNone/>
                      </a:pPr>
                      <a:r>
                        <a:rPr lang="sl-SI" sz="1800" b="1" kern="100" dirty="0">
                          <a:effectLst/>
                        </a:rPr>
                        <a:t>0.215</a:t>
                      </a:r>
                      <a:endParaRPr lang="en-SI"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extLst>
                  <a:ext uri="{0D108BD9-81ED-4DB2-BD59-A6C34878D82A}">
                    <a16:rowId xmlns:a16="http://schemas.microsoft.com/office/drawing/2014/main" val="337061256"/>
                  </a:ext>
                </a:extLst>
              </a:tr>
              <a:tr h="470739">
                <a:tc>
                  <a:txBody>
                    <a:bodyPr/>
                    <a:lstStyle/>
                    <a:p>
                      <a:pPr>
                        <a:lnSpc>
                          <a:spcPct val="200000"/>
                        </a:lnSpc>
                        <a:spcAft>
                          <a:spcPts val="800"/>
                        </a:spcAft>
                        <a:buNone/>
                      </a:pPr>
                      <a:r>
                        <a:rPr lang="sl-SI" sz="1800" kern="100" dirty="0">
                          <a:solidFill>
                            <a:schemeClr val="bg1"/>
                          </a:solidFill>
                          <a:effectLst/>
                        </a:rPr>
                        <a:t>Body mass index</a:t>
                      </a:r>
                      <a:endParaRPr lang="en-SI"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tc>
                  <a:txBody>
                    <a:bodyPr/>
                    <a:lstStyle/>
                    <a:p>
                      <a:pPr algn="ctr">
                        <a:lnSpc>
                          <a:spcPct val="200000"/>
                        </a:lnSpc>
                        <a:spcAft>
                          <a:spcPts val="800"/>
                        </a:spcAft>
                        <a:buNone/>
                      </a:pPr>
                      <a:r>
                        <a:rPr lang="sl-SI" sz="1800" b="1" kern="100" dirty="0">
                          <a:effectLst/>
                        </a:rPr>
                        <a:t>27.8±4.3</a:t>
                      </a:r>
                      <a:endParaRPr lang="en-SI"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tc>
                  <a:txBody>
                    <a:bodyPr/>
                    <a:lstStyle/>
                    <a:p>
                      <a:pPr algn="ctr">
                        <a:lnSpc>
                          <a:spcPct val="200000"/>
                        </a:lnSpc>
                        <a:spcAft>
                          <a:spcPts val="800"/>
                        </a:spcAft>
                        <a:buNone/>
                      </a:pPr>
                      <a:r>
                        <a:rPr lang="sl-SI" sz="1800" b="1" kern="100" dirty="0">
                          <a:effectLst/>
                        </a:rPr>
                        <a:t>28.2±4.2</a:t>
                      </a:r>
                      <a:endParaRPr lang="en-SI"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tc>
                  <a:txBody>
                    <a:bodyPr/>
                    <a:lstStyle/>
                    <a:p>
                      <a:pPr algn="ctr">
                        <a:lnSpc>
                          <a:spcPct val="200000"/>
                        </a:lnSpc>
                        <a:spcAft>
                          <a:spcPts val="800"/>
                        </a:spcAft>
                        <a:buNone/>
                      </a:pPr>
                      <a:r>
                        <a:rPr lang="sl-SI" sz="1800" b="1" kern="100" dirty="0">
                          <a:effectLst/>
                        </a:rPr>
                        <a:t>0.257</a:t>
                      </a:r>
                      <a:endParaRPr lang="en-SI"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extLst>
                  <a:ext uri="{0D108BD9-81ED-4DB2-BD59-A6C34878D82A}">
                    <a16:rowId xmlns:a16="http://schemas.microsoft.com/office/drawing/2014/main" val="1598014267"/>
                  </a:ext>
                </a:extLst>
              </a:tr>
              <a:tr h="470739">
                <a:tc>
                  <a:txBody>
                    <a:bodyPr/>
                    <a:lstStyle/>
                    <a:p>
                      <a:pPr>
                        <a:lnSpc>
                          <a:spcPct val="200000"/>
                        </a:lnSpc>
                        <a:spcAft>
                          <a:spcPts val="800"/>
                        </a:spcAft>
                        <a:buNone/>
                      </a:pPr>
                      <a:r>
                        <a:rPr lang="sl-SI" sz="1800" kern="100" dirty="0">
                          <a:solidFill>
                            <a:schemeClr val="bg1"/>
                          </a:solidFill>
                          <a:effectLst/>
                        </a:rPr>
                        <a:t>Hypertension</a:t>
                      </a:r>
                      <a:endParaRPr lang="en-SI"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tc>
                  <a:txBody>
                    <a:bodyPr/>
                    <a:lstStyle/>
                    <a:p>
                      <a:pPr algn="ctr">
                        <a:lnSpc>
                          <a:spcPct val="200000"/>
                        </a:lnSpc>
                        <a:spcAft>
                          <a:spcPts val="800"/>
                        </a:spcAft>
                        <a:buNone/>
                      </a:pPr>
                      <a:r>
                        <a:rPr lang="sl-SI" sz="1800" b="1" kern="100" dirty="0">
                          <a:effectLst/>
                        </a:rPr>
                        <a:t>151/298 (51%)</a:t>
                      </a:r>
                      <a:endParaRPr lang="en-SI"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tc>
                  <a:txBody>
                    <a:bodyPr/>
                    <a:lstStyle/>
                    <a:p>
                      <a:pPr algn="ctr">
                        <a:lnSpc>
                          <a:spcPct val="200000"/>
                        </a:lnSpc>
                        <a:spcAft>
                          <a:spcPts val="800"/>
                        </a:spcAft>
                        <a:buNone/>
                      </a:pPr>
                      <a:r>
                        <a:rPr lang="sl-SI" sz="1800" b="1" kern="100" dirty="0">
                          <a:effectLst/>
                        </a:rPr>
                        <a:t>159/295 (54%)</a:t>
                      </a:r>
                      <a:endParaRPr lang="en-SI"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tc>
                  <a:txBody>
                    <a:bodyPr/>
                    <a:lstStyle/>
                    <a:p>
                      <a:pPr algn="ctr">
                        <a:lnSpc>
                          <a:spcPct val="200000"/>
                        </a:lnSpc>
                        <a:spcAft>
                          <a:spcPts val="800"/>
                        </a:spcAft>
                        <a:buNone/>
                      </a:pPr>
                      <a:r>
                        <a:rPr lang="sl-SI" sz="1800" b="1" kern="100">
                          <a:effectLst/>
                        </a:rPr>
                        <a:t>0.431</a:t>
                      </a:r>
                      <a:endParaRPr lang="en-SI" sz="1800" b="1" kern="100">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extLst>
                  <a:ext uri="{0D108BD9-81ED-4DB2-BD59-A6C34878D82A}">
                    <a16:rowId xmlns:a16="http://schemas.microsoft.com/office/drawing/2014/main" val="3700557408"/>
                  </a:ext>
                </a:extLst>
              </a:tr>
              <a:tr h="470739">
                <a:tc>
                  <a:txBody>
                    <a:bodyPr/>
                    <a:lstStyle/>
                    <a:p>
                      <a:pPr>
                        <a:lnSpc>
                          <a:spcPct val="200000"/>
                        </a:lnSpc>
                        <a:spcAft>
                          <a:spcPts val="800"/>
                        </a:spcAft>
                        <a:buNone/>
                      </a:pPr>
                      <a:r>
                        <a:rPr lang="sl-SI" sz="1800" kern="100" dirty="0">
                          <a:solidFill>
                            <a:schemeClr val="bg1"/>
                          </a:solidFill>
                          <a:effectLst/>
                        </a:rPr>
                        <a:t>Diabetes </a:t>
                      </a:r>
                      <a:endParaRPr lang="en-SI"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tc>
                  <a:txBody>
                    <a:bodyPr/>
                    <a:lstStyle/>
                    <a:p>
                      <a:pPr algn="ctr">
                        <a:lnSpc>
                          <a:spcPct val="200000"/>
                        </a:lnSpc>
                        <a:spcAft>
                          <a:spcPts val="800"/>
                        </a:spcAft>
                        <a:buNone/>
                      </a:pPr>
                      <a:r>
                        <a:rPr lang="sl-SI" sz="1800" b="1" kern="100" dirty="0">
                          <a:effectLst/>
                        </a:rPr>
                        <a:t>52/298 (17%)</a:t>
                      </a:r>
                      <a:endParaRPr lang="en-SI"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tc>
                  <a:txBody>
                    <a:bodyPr/>
                    <a:lstStyle/>
                    <a:p>
                      <a:pPr algn="ctr">
                        <a:lnSpc>
                          <a:spcPct val="200000"/>
                        </a:lnSpc>
                        <a:spcAft>
                          <a:spcPts val="800"/>
                        </a:spcAft>
                        <a:buNone/>
                      </a:pPr>
                      <a:r>
                        <a:rPr lang="sl-SI" sz="1800" b="1" kern="100" dirty="0">
                          <a:effectLst/>
                        </a:rPr>
                        <a:t>49/295 (17%)</a:t>
                      </a:r>
                      <a:endParaRPr lang="en-SI"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tc>
                  <a:txBody>
                    <a:bodyPr/>
                    <a:lstStyle/>
                    <a:p>
                      <a:pPr algn="ctr">
                        <a:lnSpc>
                          <a:spcPct val="200000"/>
                        </a:lnSpc>
                        <a:spcAft>
                          <a:spcPts val="800"/>
                        </a:spcAft>
                        <a:buNone/>
                      </a:pPr>
                      <a:r>
                        <a:rPr lang="sl-SI" sz="1800" b="1" kern="100">
                          <a:effectLst/>
                        </a:rPr>
                        <a:t>0.786</a:t>
                      </a:r>
                      <a:endParaRPr lang="en-SI" sz="1800" b="1" kern="100">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extLst>
                  <a:ext uri="{0D108BD9-81ED-4DB2-BD59-A6C34878D82A}">
                    <a16:rowId xmlns:a16="http://schemas.microsoft.com/office/drawing/2014/main" val="3878589646"/>
                  </a:ext>
                </a:extLst>
              </a:tr>
              <a:tr h="470739">
                <a:tc>
                  <a:txBody>
                    <a:bodyPr/>
                    <a:lstStyle/>
                    <a:p>
                      <a:pPr>
                        <a:lnSpc>
                          <a:spcPct val="200000"/>
                        </a:lnSpc>
                        <a:spcAft>
                          <a:spcPts val="800"/>
                        </a:spcAft>
                        <a:buNone/>
                      </a:pPr>
                      <a:r>
                        <a:rPr lang="sl-SI" sz="1800" kern="100" dirty="0">
                          <a:solidFill>
                            <a:schemeClr val="bg1"/>
                          </a:solidFill>
                          <a:effectLst/>
                        </a:rPr>
                        <a:t>Hypercholesterolemia</a:t>
                      </a:r>
                      <a:endParaRPr lang="en-SI"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tc>
                  <a:txBody>
                    <a:bodyPr/>
                    <a:lstStyle/>
                    <a:p>
                      <a:pPr algn="ctr">
                        <a:lnSpc>
                          <a:spcPct val="200000"/>
                        </a:lnSpc>
                        <a:spcAft>
                          <a:spcPts val="800"/>
                        </a:spcAft>
                        <a:buNone/>
                      </a:pPr>
                      <a:r>
                        <a:rPr lang="sl-SI" sz="1800" b="1" kern="100" dirty="0">
                          <a:effectLst/>
                        </a:rPr>
                        <a:t>98/298 (33%)</a:t>
                      </a:r>
                      <a:endParaRPr lang="en-SI"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tc>
                  <a:txBody>
                    <a:bodyPr/>
                    <a:lstStyle/>
                    <a:p>
                      <a:pPr algn="ctr">
                        <a:lnSpc>
                          <a:spcPct val="200000"/>
                        </a:lnSpc>
                        <a:spcAft>
                          <a:spcPts val="800"/>
                        </a:spcAft>
                        <a:buNone/>
                      </a:pPr>
                      <a:r>
                        <a:rPr lang="sl-SI" sz="1800" b="1" kern="100" dirty="0">
                          <a:effectLst/>
                        </a:rPr>
                        <a:t>101/295 (34%)</a:t>
                      </a:r>
                      <a:endParaRPr lang="en-SI"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tc>
                  <a:txBody>
                    <a:bodyPr/>
                    <a:lstStyle/>
                    <a:p>
                      <a:pPr algn="ctr">
                        <a:lnSpc>
                          <a:spcPct val="200000"/>
                        </a:lnSpc>
                        <a:spcAft>
                          <a:spcPts val="800"/>
                        </a:spcAft>
                        <a:buNone/>
                      </a:pPr>
                      <a:r>
                        <a:rPr lang="sl-SI" sz="1800" b="1" kern="100">
                          <a:effectLst/>
                        </a:rPr>
                        <a:t>0.727</a:t>
                      </a:r>
                      <a:endParaRPr lang="en-SI" sz="1800" b="1" kern="100">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extLst>
                  <a:ext uri="{0D108BD9-81ED-4DB2-BD59-A6C34878D82A}">
                    <a16:rowId xmlns:a16="http://schemas.microsoft.com/office/drawing/2014/main" val="2228771979"/>
                  </a:ext>
                </a:extLst>
              </a:tr>
              <a:tr h="470739">
                <a:tc>
                  <a:txBody>
                    <a:bodyPr/>
                    <a:lstStyle/>
                    <a:p>
                      <a:pPr>
                        <a:lnSpc>
                          <a:spcPct val="200000"/>
                        </a:lnSpc>
                        <a:spcAft>
                          <a:spcPts val="800"/>
                        </a:spcAft>
                        <a:buNone/>
                      </a:pPr>
                      <a:r>
                        <a:rPr lang="sl-SI" sz="1800" kern="100" dirty="0">
                          <a:solidFill>
                            <a:schemeClr val="bg1"/>
                          </a:solidFill>
                          <a:effectLst/>
                        </a:rPr>
                        <a:t>Curent smoking</a:t>
                      </a:r>
                      <a:endParaRPr lang="en-SI"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tc>
                  <a:txBody>
                    <a:bodyPr/>
                    <a:lstStyle/>
                    <a:p>
                      <a:pPr algn="ctr">
                        <a:lnSpc>
                          <a:spcPct val="200000"/>
                        </a:lnSpc>
                        <a:spcAft>
                          <a:spcPts val="800"/>
                        </a:spcAft>
                        <a:buNone/>
                      </a:pPr>
                      <a:r>
                        <a:rPr lang="sl-SI" sz="1800" b="1" kern="100" dirty="0">
                          <a:effectLst/>
                        </a:rPr>
                        <a:t>127/298 (43%)</a:t>
                      </a:r>
                      <a:endParaRPr lang="en-SI"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tc>
                  <a:txBody>
                    <a:bodyPr/>
                    <a:lstStyle/>
                    <a:p>
                      <a:pPr algn="ctr">
                        <a:lnSpc>
                          <a:spcPct val="200000"/>
                        </a:lnSpc>
                        <a:spcAft>
                          <a:spcPts val="800"/>
                        </a:spcAft>
                        <a:buNone/>
                      </a:pPr>
                      <a:r>
                        <a:rPr lang="sl-SI" sz="1800" b="1" kern="100" dirty="0">
                          <a:effectLst/>
                        </a:rPr>
                        <a:t>117/295 (41%)</a:t>
                      </a:r>
                      <a:endParaRPr lang="en-SI"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tc>
                  <a:txBody>
                    <a:bodyPr/>
                    <a:lstStyle/>
                    <a:p>
                      <a:pPr algn="ctr">
                        <a:lnSpc>
                          <a:spcPct val="200000"/>
                        </a:lnSpc>
                        <a:spcAft>
                          <a:spcPts val="800"/>
                        </a:spcAft>
                        <a:buNone/>
                      </a:pPr>
                      <a:r>
                        <a:rPr lang="sl-SI" sz="1800" b="1" kern="100" dirty="0">
                          <a:effectLst/>
                        </a:rPr>
                        <a:t>0.464</a:t>
                      </a:r>
                      <a:endParaRPr lang="en-SI"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extLst>
                  <a:ext uri="{0D108BD9-81ED-4DB2-BD59-A6C34878D82A}">
                    <a16:rowId xmlns:a16="http://schemas.microsoft.com/office/drawing/2014/main" val="1557494356"/>
                  </a:ext>
                </a:extLst>
              </a:tr>
              <a:tr h="470739">
                <a:tc>
                  <a:txBody>
                    <a:bodyPr/>
                    <a:lstStyle/>
                    <a:p>
                      <a:pPr>
                        <a:lnSpc>
                          <a:spcPct val="200000"/>
                        </a:lnSpc>
                        <a:spcAft>
                          <a:spcPts val="800"/>
                        </a:spcAft>
                        <a:buNone/>
                      </a:pPr>
                      <a:r>
                        <a:rPr lang="sl-SI" sz="1800" kern="100" dirty="0">
                          <a:solidFill>
                            <a:schemeClr val="bg1"/>
                          </a:solidFill>
                          <a:effectLst/>
                        </a:rPr>
                        <a:t>Previous MI</a:t>
                      </a:r>
                      <a:endParaRPr lang="en-SI"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tc>
                  <a:txBody>
                    <a:bodyPr/>
                    <a:lstStyle/>
                    <a:p>
                      <a:pPr algn="ctr">
                        <a:lnSpc>
                          <a:spcPct val="200000"/>
                        </a:lnSpc>
                        <a:spcAft>
                          <a:spcPts val="800"/>
                        </a:spcAft>
                        <a:buNone/>
                      </a:pPr>
                      <a:r>
                        <a:rPr lang="sl-SI" sz="1800" b="1" kern="100">
                          <a:effectLst/>
                        </a:rPr>
                        <a:t>30/298 (10%)</a:t>
                      </a:r>
                      <a:endParaRPr lang="en-SI" sz="1800" b="1" kern="100">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tc>
                  <a:txBody>
                    <a:bodyPr/>
                    <a:lstStyle/>
                    <a:p>
                      <a:pPr algn="ctr">
                        <a:lnSpc>
                          <a:spcPct val="200000"/>
                        </a:lnSpc>
                        <a:spcAft>
                          <a:spcPts val="800"/>
                        </a:spcAft>
                        <a:buNone/>
                      </a:pPr>
                      <a:r>
                        <a:rPr lang="sl-SI" sz="1800" b="1" kern="100" dirty="0">
                          <a:effectLst/>
                        </a:rPr>
                        <a:t>38/295 (13%)</a:t>
                      </a:r>
                      <a:endParaRPr lang="en-SI"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tc>
                  <a:txBody>
                    <a:bodyPr/>
                    <a:lstStyle/>
                    <a:p>
                      <a:pPr algn="ctr">
                        <a:lnSpc>
                          <a:spcPct val="200000"/>
                        </a:lnSpc>
                        <a:spcAft>
                          <a:spcPts val="800"/>
                        </a:spcAft>
                        <a:buNone/>
                      </a:pPr>
                      <a:r>
                        <a:rPr lang="sl-SI" sz="1800" b="1" kern="100" dirty="0">
                          <a:effectLst/>
                        </a:rPr>
                        <a:t>0.282</a:t>
                      </a:r>
                      <a:endParaRPr lang="en-SI"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extLst>
                  <a:ext uri="{0D108BD9-81ED-4DB2-BD59-A6C34878D82A}">
                    <a16:rowId xmlns:a16="http://schemas.microsoft.com/office/drawing/2014/main" val="1864151706"/>
                  </a:ext>
                </a:extLst>
              </a:tr>
              <a:tr h="470739">
                <a:tc>
                  <a:txBody>
                    <a:bodyPr/>
                    <a:lstStyle/>
                    <a:p>
                      <a:pPr>
                        <a:lnSpc>
                          <a:spcPct val="200000"/>
                        </a:lnSpc>
                        <a:spcAft>
                          <a:spcPts val="800"/>
                        </a:spcAft>
                        <a:buNone/>
                      </a:pPr>
                      <a:r>
                        <a:rPr lang="sl-SI" sz="1800" kern="100" dirty="0">
                          <a:solidFill>
                            <a:schemeClr val="bg1"/>
                          </a:solidFill>
                          <a:effectLst/>
                        </a:rPr>
                        <a:t>Previous stroke</a:t>
                      </a:r>
                      <a:endParaRPr lang="en-SI"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tc>
                  <a:txBody>
                    <a:bodyPr/>
                    <a:lstStyle/>
                    <a:p>
                      <a:pPr algn="ctr">
                        <a:lnSpc>
                          <a:spcPct val="200000"/>
                        </a:lnSpc>
                        <a:spcAft>
                          <a:spcPts val="800"/>
                        </a:spcAft>
                        <a:buNone/>
                      </a:pPr>
                      <a:r>
                        <a:rPr lang="sl-SI" sz="1800" b="1" kern="100">
                          <a:effectLst/>
                        </a:rPr>
                        <a:t>15/298 (5%)</a:t>
                      </a:r>
                      <a:endParaRPr lang="en-SI" sz="1800" b="1" kern="100">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tc>
                  <a:txBody>
                    <a:bodyPr/>
                    <a:lstStyle/>
                    <a:p>
                      <a:pPr algn="ctr">
                        <a:lnSpc>
                          <a:spcPct val="200000"/>
                        </a:lnSpc>
                        <a:spcAft>
                          <a:spcPts val="800"/>
                        </a:spcAft>
                        <a:buNone/>
                      </a:pPr>
                      <a:r>
                        <a:rPr lang="sl-SI" sz="1800" b="1" kern="100" dirty="0">
                          <a:effectLst/>
                        </a:rPr>
                        <a:t>11/295 (4%)</a:t>
                      </a:r>
                      <a:endParaRPr lang="en-SI"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tc>
                  <a:txBody>
                    <a:bodyPr/>
                    <a:lstStyle/>
                    <a:p>
                      <a:pPr algn="ctr">
                        <a:lnSpc>
                          <a:spcPct val="200000"/>
                        </a:lnSpc>
                        <a:spcAft>
                          <a:spcPts val="800"/>
                        </a:spcAft>
                        <a:buNone/>
                      </a:pPr>
                      <a:r>
                        <a:rPr lang="sl-SI" sz="1800" b="1" kern="100" dirty="0">
                          <a:effectLst/>
                        </a:rPr>
                        <a:t>0.438</a:t>
                      </a:r>
                      <a:endParaRPr lang="en-SI"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extLst>
                  <a:ext uri="{0D108BD9-81ED-4DB2-BD59-A6C34878D82A}">
                    <a16:rowId xmlns:a16="http://schemas.microsoft.com/office/drawing/2014/main" val="3562536068"/>
                  </a:ext>
                </a:extLst>
              </a:tr>
              <a:tr h="470739">
                <a:tc>
                  <a:txBody>
                    <a:bodyPr/>
                    <a:lstStyle/>
                    <a:p>
                      <a:pPr>
                        <a:lnSpc>
                          <a:spcPct val="200000"/>
                        </a:lnSpc>
                        <a:spcAft>
                          <a:spcPts val="800"/>
                        </a:spcAft>
                        <a:buNone/>
                      </a:pPr>
                      <a:r>
                        <a:rPr lang="sl-SI" sz="1800" kern="100" dirty="0">
                          <a:solidFill>
                            <a:schemeClr val="bg1"/>
                          </a:solidFill>
                          <a:effectLst/>
                        </a:rPr>
                        <a:t>PAD</a:t>
                      </a:r>
                      <a:endParaRPr lang="en-SI"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tc>
                  <a:txBody>
                    <a:bodyPr/>
                    <a:lstStyle/>
                    <a:p>
                      <a:pPr algn="ctr">
                        <a:lnSpc>
                          <a:spcPct val="200000"/>
                        </a:lnSpc>
                        <a:spcAft>
                          <a:spcPts val="800"/>
                        </a:spcAft>
                        <a:buNone/>
                      </a:pPr>
                      <a:r>
                        <a:rPr lang="sl-SI" sz="1800" b="1" kern="100">
                          <a:effectLst/>
                        </a:rPr>
                        <a:t>11/298 (4%)</a:t>
                      </a:r>
                      <a:endParaRPr lang="en-SI" sz="1800" b="1" kern="100">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tc>
                  <a:txBody>
                    <a:bodyPr/>
                    <a:lstStyle/>
                    <a:p>
                      <a:pPr algn="ctr">
                        <a:lnSpc>
                          <a:spcPct val="200000"/>
                        </a:lnSpc>
                        <a:spcAft>
                          <a:spcPts val="800"/>
                        </a:spcAft>
                        <a:buNone/>
                      </a:pPr>
                      <a:r>
                        <a:rPr lang="sl-SI" sz="1800" b="1" kern="100" dirty="0">
                          <a:effectLst/>
                        </a:rPr>
                        <a:t>13/295 (4%)</a:t>
                      </a:r>
                      <a:endParaRPr lang="en-SI"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tc>
                  <a:txBody>
                    <a:bodyPr/>
                    <a:lstStyle/>
                    <a:p>
                      <a:pPr algn="ctr">
                        <a:lnSpc>
                          <a:spcPct val="200000"/>
                        </a:lnSpc>
                        <a:spcAft>
                          <a:spcPts val="800"/>
                        </a:spcAft>
                        <a:buNone/>
                      </a:pPr>
                      <a:r>
                        <a:rPr lang="sl-SI" sz="1800" b="1" kern="100" dirty="0">
                          <a:effectLst/>
                        </a:rPr>
                        <a:t>0.658</a:t>
                      </a:r>
                      <a:endParaRPr lang="en-SI"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extLst>
                  <a:ext uri="{0D108BD9-81ED-4DB2-BD59-A6C34878D82A}">
                    <a16:rowId xmlns:a16="http://schemas.microsoft.com/office/drawing/2014/main" val="1194892906"/>
                  </a:ext>
                </a:extLst>
              </a:tr>
              <a:tr h="470739">
                <a:tc>
                  <a:txBody>
                    <a:bodyPr/>
                    <a:lstStyle/>
                    <a:p>
                      <a:pPr>
                        <a:lnSpc>
                          <a:spcPct val="200000"/>
                        </a:lnSpc>
                        <a:spcAft>
                          <a:spcPts val="800"/>
                        </a:spcAft>
                        <a:buNone/>
                      </a:pPr>
                      <a:r>
                        <a:rPr lang="sl-SI" sz="1800" kern="100" dirty="0">
                          <a:solidFill>
                            <a:schemeClr val="bg1"/>
                          </a:solidFill>
                          <a:effectLst/>
                        </a:rPr>
                        <a:t>Previous PCI</a:t>
                      </a:r>
                      <a:endParaRPr lang="en-SI"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tc>
                  <a:txBody>
                    <a:bodyPr/>
                    <a:lstStyle/>
                    <a:p>
                      <a:pPr algn="ctr">
                        <a:lnSpc>
                          <a:spcPct val="200000"/>
                        </a:lnSpc>
                        <a:spcAft>
                          <a:spcPts val="800"/>
                        </a:spcAft>
                        <a:buNone/>
                      </a:pPr>
                      <a:r>
                        <a:rPr lang="sl-SI" sz="1800" b="1" kern="100">
                          <a:effectLst/>
                        </a:rPr>
                        <a:t>36/298 (12%)</a:t>
                      </a:r>
                      <a:endParaRPr lang="en-SI" sz="1800" b="1" kern="100">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tc>
                  <a:txBody>
                    <a:bodyPr/>
                    <a:lstStyle/>
                    <a:p>
                      <a:pPr algn="ctr">
                        <a:lnSpc>
                          <a:spcPct val="200000"/>
                        </a:lnSpc>
                        <a:spcAft>
                          <a:spcPts val="800"/>
                        </a:spcAft>
                        <a:buNone/>
                      </a:pPr>
                      <a:r>
                        <a:rPr lang="sl-SI" sz="1800" b="1" kern="100" dirty="0">
                          <a:effectLst/>
                        </a:rPr>
                        <a:t>45/295 (15%)</a:t>
                      </a:r>
                      <a:endParaRPr lang="en-SI"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tc>
                  <a:txBody>
                    <a:bodyPr/>
                    <a:lstStyle/>
                    <a:p>
                      <a:pPr algn="ctr">
                        <a:lnSpc>
                          <a:spcPct val="200000"/>
                        </a:lnSpc>
                        <a:spcAft>
                          <a:spcPts val="800"/>
                        </a:spcAft>
                        <a:buNone/>
                      </a:pPr>
                      <a:r>
                        <a:rPr lang="sl-SI" sz="1800" b="1" kern="100" dirty="0">
                          <a:effectLst/>
                        </a:rPr>
                        <a:t>0.260</a:t>
                      </a:r>
                      <a:endParaRPr lang="en-SI"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extLst>
                  <a:ext uri="{0D108BD9-81ED-4DB2-BD59-A6C34878D82A}">
                    <a16:rowId xmlns:a16="http://schemas.microsoft.com/office/drawing/2014/main" val="928541065"/>
                  </a:ext>
                </a:extLst>
              </a:tr>
              <a:tr h="470739">
                <a:tc>
                  <a:txBody>
                    <a:bodyPr/>
                    <a:lstStyle/>
                    <a:p>
                      <a:pPr>
                        <a:lnSpc>
                          <a:spcPct val="200000"/>
                        </a:lnSpc>
                        <a:spcAft>
                          <a:spcPts val="800"/>
                        </a:spcAft>
                        <a:buNone/>
                      </a:pPr>
                      <a:r>
                        <a:rPr lang="sl-SI" sz="1800" kern="100" dirty="0">
                          <a:solidFill>
                            <a:schemeClr val="bg1"/>
                          </a:solidFill>
                          <a:effectLst/>
                        </a:rPr>
                        <a:t>Previous CABG</a:t>
                      </a:r>
                      <a:endParaRPr lang="en-SI"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tc>
                  <a:txBody>
                    <a:bodyPr/>
                    <a:lstStyle/>
                    <a:p>
                      <a:pPr algn="ctr">
                        <a:lnSpc>
                          <a:spcPct val="200000"/>
                        </a:lnSpc>
                        <a:spcAft>
                          <a:spcPts val="800"/>
                        </a:spcAft>
                        <a:buNone/>
                      </a:pPr>
                      <a:r>
                        <a:rPr lang="sl-SI" sz="1800" b="1" kern="100">
                          <a:effectLst/>
                        </a:rPr>
                        <a:t>2/298 (0.7%)</a:t>
                      </a:r>
                      <a:endParaRPr lang="en-SI" sz="1800" b="1" kern="100">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tc>
                  <a:txBody>
                    <a:bodyPr/>
                    <a:lstStyle/>
                    <a:p>
                      <a:pPr algn="ctr">
                        <a:lnSpc>
                          <a:spcPct val="200000"/>
                        </a:lnSpc>
                        <a:spcAft>
                          <a:spcPts val="800"/>
                        </a:spcAft>
                        <a:buNone/>
                      </a:pPr>
                      <a:r>
                        <a:rPr lang="sl-SI" sz="1800" b="1" kern="100" dirty="0">
                          <a:effectLst/>
                        </a:rPr>
                        <a:t>2/295 (0.7%)</a:t>
                      </a:r>
                      <a:endParaRPr lang="en-SI"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tc>
                  <a:txBody>
                    <a:bodyPr/>
                    <a:lstStyle/>
                    <a:p>
                      <a:pPr algn="ctr">
                        <a:lnSpc>
                          <a:spcPct val="200000"/>
                        </a:lnSpc>
                        <a:spcAft>
                          <a:spcPts val="800"/>
                        </a:spcAft>
                        <a:buNone/>
                      </a:pPr>
                      <a:r>
                        <a:rPr lang="sl-SI" sz="1800" b="1" kern="100" dirty="0">
                          <a:effectLst/>
                        </a:rPr>
                        <a:t>1.000</a:t>
                      </a:r>
                      <a:endParaRPr lang="en-SI"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7921" marR="47921" marT="0" marB="0"/>
                </a:tc>
                <a:extLst>
                  <a:ext uri="{0D108BD9-81ED-4DB2-BD59-A6C34878D82A}">
                    <a16:rowId xmlns:a16="http://schemas.microsoft.com/office/drawing/2014/main" val="1064571854"/>
                  </a:ext>
                </a:extLst>
              </a:tr>
            </a:tbl>
          </a:graphicData>
        </a:graphic>
      </p:graphicFrame>
    </p:spTree>
    <p:extLst>
      <p:ext uri="{BB962C8B-B14F-4D97-AF65-F5344CB8AC3E}">
        <p14:creationId xmlns:p14="http://schemas.microsoft.com/office/powerpoint/2010/main" val="359316412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3285</TotalTime>
  <Words>1759</Words>
  <Application>Microsoft Macintosh PowerPoint</Application>
  <PresentationFormat>Widescreen</PresentationFormat>
  <Paragraphs>329</Paragraphs>
  <Slides>18</Slides>
  <Notes>13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18</vt:i4>
      </vt:variant>
    </vt:vector>
  </HeadingPairs>
  <TitlesOfParts>
    <vt:vector size="24" baseType="lpstr">
      <vt:lpstr>Aptos</vt:lpstr>
      <vt:lpstr>Aptos Bold</vt:lpstr>
      <vt:lpstr>Aptos Display</vt:lpstr>
      <vt:lpstr>Arial</vt:lpstr>
      <vt:lpstr>Custom Design</vt:lpstr>
      <vt:lpstr>1_Custom Design</vt:lpstr>
      <vt:lpstr>PowerPoint Presentation</vt:lpstr>
      <vt:lpstr>CONFLICT OF INTEREST</vt:lpstr>
      <vt:lpstr>BACKGROUND</vt:lpstr>
      <vt:lpstr>Can a bolus of UFH at prehospital FMC increase IRA patency without excess bleeding? </vt:lpstr>
      <vt:lpstr>PowerPoint Presentation</vt:lpstr>
      <vt:lpstr>PowerPoint Presentation</vt:lpstr>
      <vt:lpstr>Secondary endpoints       Prespecified subgroups</vt:lpstr>
      <vt:lpstr>PowerPoint Presentation</vt:lpstr>
      <vt:lpstr>BASELINE CHARACTERISTICS</vt:lpstr>
      <vt:lpstr>PREHOSPITAL TREATMENT</vt:lpstr>
      <vt:lpstr>PowerPoint Presentation</vt:lpstr>
      <vt:lpstr>PowerPoint Presentation</vt:lpstr>
      <vt:lpstr>PowerPoint Presentation</vt:lpstr>
      <vt:lpstr>PowerPoint Presentation</vt:lpstr>
      <vt:lpstr>PRESPECIFIED SUBGROUP ANALYSIS</vt:lpstr>
      <vt:lpstr>CONCLUSIONS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Jennifer Wong</dc:creator>
  <cp:lastModifiedBy>Misa Fister</cp:lastModifiedBy>
  <cp:revision>23</cp:revision>
  <dcterms:created xsi:type="dcterms:W3CDTF">2024-06-12T15:54:01Z</dcterms:created>
  <dcterms:modified xsi:type="dcterms:W3CDTF">2026-03-29T17:20:16Z</dcterms:modified>
</cp:coreProperties>
</file>