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drawings/drawing2.xml" ContentType="application/vnd.openxmlformats-officedocument.drawingml.chartshapes+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3.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7.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2.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3.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Lst>
  <p:notesMasterIdLst>
    <p:notesMasterId r:id="rId26"/>
  </p:notesMasterIdLst>
  <p:sldIdLst>
    <p:sldId id="257" r:id="rId6"/>
    <p:sldId id="2147472642" r:id="rId7"/>
    <p:sldId id="2147472653" r:id="rId8"/>
    <p:sldId id="2147472654" r:id="rId9"/>
    <p:sldId id="2147472652" r:id="rId10"/>
    <p:sldId id="2147472655" r:id="rId11"/>
    <p:sldId id="2147472656" r:id="rId12"/>
    <p:sldId id="2147472657" r:id="rId13"/>
    <p:sldId id="2147472645" r:id="rId14"/>
    <p:sldId id="2147472630" r:id="rId15"/>
    <p:sldId id="2147472658" r:id="rId16"/>
    <p:sldId id="2147472661" r:id="rId17"/>
    <p:sldId id="2147472662" r:id="rId18"/>
    <p:sldId id="2147472628" r:id="rId19"/>
    <p:sldId id="2147472666" r:id="rId20"/>
    <p:sldId id="2147472660" r:id="rId21"/>
    <p:sldId id="2147472664" r:id="rId22"/>
    <p:sldId id="2147472663" r:id="rId23"/>
    <p:sldId id="2147472631" r:id="rId24"/>
    <p:sldId id="214747263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60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69A5CE5-2A8E-3BF6-7CC0-1BAC3BC0F304}" name="Tina Schlafly" initials="TS" userId="S::tschlafly@corcept.com::73ac5810-5c47-4271-ac47-8abd1671df3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226E"/>
    <a:srgbClr val="412E80"/>
    <a:srgbClr val="8B4586"/>
    <a:srgbClr val="1D40BF"/>
    <a:srgbClr val="C22D27"/>
    <a:srgbClr val="7F7F7F"/>
    <a:srgbClr val="E68782"/>
    <a:srgbClr val="DC5631"/>
    <a:srgbClr val="E48741"/>
    <a:srgbClr val="755C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181" autoAdjust="0"/>
  </p:normalViewPr>
  <p:slideViewPr>
    <p:cSldViewPr snapToGrid="0">
      <p:cViewPr varScale="1">
        <p:scale>
          <a:sx n="78" d="100"/>
          <a:sy n="78" d="100"/>
        </p:scale>
        <p:origin x="840" y="46"/>
      </p:cViewPr>
      <p:guideLst>
        <p:guide orient="horz" pos="2160"/>
        <p:guide pos="600"/>
      </p:guideLst>
    </p:cSldViewPr>
  </p:slideViewPr>
  <p:notesTextViewPr>
    <p:cViewPr>
      <p:scale>
        <a:sx n="1" d="1"/>
        <a:sy n="1" d="1"/>
      </p:scale>
      <p:origin x="0" y="0"/>
    </p:cViewPr>
  </p:notesTextViewPr>
  <p:sorterViewPr>
    <p:cViewPr>
      <p:scale>
        <a:sx n="100" d="100"/>
        <a:sy n="100" d="100"/>
      </p:scale>
      <p:origin x="0" y="-273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3.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ln>
              <a:noFill/>
            </a:ln>
            <a:effectLst>
              <a:outerShdw blurRad="50800" dist="38100" dir="2700000" algn="tl" rotWithShape="0">
                <a:prstClr val="black">
                  <a:alpha val="40000"/>
                </a:prstClr>
              </a:outerShdw>
            </a:effectLst>
          </c:spPr>
          <c:explosion val="7"/>
          <c:dPt>
            <c:idx val="0"/>
            <c:bubble3D val="0"/>
            <c:spPr>
              <a:solidFill>
                <a:srgbClr val="412E80"/>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184A-4652-8115-79C3B2FB08F1}"/>
              </c:ext>
            </c:extLst>
          </c:dPt>
          <c:dPt>
            <c:idx val="1"/>
            <c:bubble3D val="0"/>
            <c:spPr>
              <a:solidFill>
                <a:srgbClr val="C22D27"/>
              </a:solidFill>
              <a:ln w="1905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2-184A-4652-8115-79C3B2FB08F1}"/>
              </c:ext>
            </c:extLst>
          </c:dPt>
          <c:cat>
            <c:strRef>
              <c:f>Sheet1!$A$2:$A$3</c:f>
              <c:strCache>
                <c:ptCount val="2"/>
                <c:pt idx="0">
                  <c:v>Rest</c:v>
                </c:pt>
                <c:pt idx="1">
                  <c:v>rHTN</c:v>
                </c:pt>
              </c:strCache>
            </c:strRef>
          </c:cat>
          <c:val>
            <c:numRef>
              <c:f>Sheet1!$B$2:$B$3</c:f>
              <c:numCache>
                <c:formatCode>General</c:formatCode>
                <c:ptCount val="2"/>
                <c:pt idx="0">
                  <c:v>87</c:v>
                </c:pt>
                <c:pt idx="1">
                  <c:v>13</c:v>
                </c:pt>
              </c:numCache>
            </c:numRef>
          </c:val>
          <c:extLst>
            <c:ext xmlns:c16="http://schemas.microsoft.com/office/drawing/2014/chart" uri="{C3380CC4-5D6E-409C-BE32-E72D297353CC}">
              <c16:uniqueId val="{00000000-184A-4652-8115-79C3B2FB08F1}"/>
            </c:ext>
          </c:extLst>
        </c:ser>
        <c:dLbls>
          <c:showLegendKey val="0"/>
          <c:showVal val="0"/>
          <c:showCatName val="0"/>
          <c:showSerName val="0"/>
          <c:showPercent val="0"/>
          <c:showBubbleSize val="0"/>
          <c:showLeaderLines val="1"/>
        </c:dLbls>
        <c:firstSliceAng val="8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135238827865729"/>
          <c:y val="0.10378322551044253"/>
          <c:w val="0.69864761172134271"/>
          <c:h val="0.73669545788271518"/>
        </c:manualLayout>
      </c:layout>
      <c:barChart>
        <c:barDir val="col"/>
        <c:grouping val="clustered"/>
        <c:varyColors val="0"/>
        <c:ser>
          <c:idx val="2"/>
          <c:order val="0"/>
          <c:tx>
            <c:strRef>
              <c:f>Sheet1!$C$1</c:f>
              <c:strCache>
                <c:ptCount val="1"/>
                <c:pt idx="0">
                  <c:v>Post-DST cortisol ≤1.8 µg/dL</c:v>
                </c:pt>
              </c:strCache>
            </c:strRef>
          </c:tx>
          <c:spPr>
            <a:solidFill>
              <a:schemeClr val="bg1">
                <a:lumMod val="65000"/>
              </a:schemeClr>
            </a:solidFill>
            <a:ln>
              <a:solidFill>
                <a:schemeClr val="tx1"/>
              </a:solidFill>
            </a:ln>
            <a:effectLst/>
          </c:spPr>
          <c:invertIfNegative val="0"/>
          <c:dLbls>
            <c:dLbl>
              <c:idx val="0"/>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24153960041052916"/>
                      <c:h val="5.0173046403584935E-2"/>
                    </c:manualLayout>
                  </c15:layout>
                </c:ext>
                <c:ext xmlns:c16="http://schemas.microsoft.com/office/drawing/2014/chart" uri="{C3380CC4-5D6E-409C-BE32-E72D297353CC}">
                  <c16:uniqueId val="{00000000-1497-43B0-9AF7-70E7BD9C8F9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UACR (g/kg)</c:v>
                </c:pt>
              </c:strCache>
            </c:strRef>
          </c:cat>
          <c:val>
            <c:numRef>
              <c:f>Sheet1!$C$2:$C$2</c:f>
              <c:numCache>
                <c:formatCode>General</c:formatCode>
                <c:ptCount val="1"/>
                <c:pt idx="0">
                  <c:v>139.9</c:v>
                </c:pt>
              </c:numCache>
            </c:numRef>
          </c:val>
          <c:extLst>
            <c:ext xmlns:c16="http://schemas.microsoft.com/office/drawing/2014/chart" uri="{C3380CC4-5D6E-409C-BE32-E72D297353CC}">
              <c16:uniqueId val="{00000000-BEE1-42E5-A1B0-53385D128E28}"/>
            </c:ext>
          </c:extLst>
        </c:ser>
        <c:ser>
          <c:idx val="1"/>
          <c:order val="1"/>
          <c:tx>
            <c:strRef>
              <c:f>Sheet1!$B$1</c:f>
              <c:strCache>
                <c:ptCount val="1"/>
                <c:pt idx="0">
                  <c:v>Post-DST cortisol &gt;1.8 µg/dL (hypercortisolism)</c:v>
                </c:pt>
              </c:strCache>
            </c:strRef>
          </c:tx>
          <c:spPr>
            <a:solidFill>
              <a:srgbClr val="70226E"/>
            </a:solidFill>
            <a:ln>
              <a:solidFill>
                <a:schemeClr val="tx1"/>
              </a:solidFill>
            </a:ln>
            <a:effectLst/>
          </c:spPr>
          <c:invertIfNegative val="0"/>
          <c:dLbls>
            <c:dLbl>
              <c:idx val="0"/>
              <c:spPr>
                <a:noFill/>
                <a:ln>
                  <a:noFill/>
                </a:ln>
                <a:effectLst/>
              </c:spPr>
              <c:txPr>
                <a:bodyPr rot="0" spcFirstLastPara="1" vertOverflow="ellipsis" vert="horz" wrap="square" lIns="38100" tIns="19050" rIns="38100" bIns="19050" anchor="ctr" anchorCtr="1">
                  <a:no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22926624673113236"/>
                      <c:h val="6.0475519997750221E-2"/>
                    </c:manualLayout>
                  </c15:layout>
                </c:ext>
                <c:ext xmlns:c16="http://schemas.microsoft.com/office/drawing/2014/chart" uri="{C3380CC4-5D6E-409C-BE32-E72D297353CC}">
                  <c16:uniqueId val="{00000001-1497-43B0-9AF7-70E7BD9C8F9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c:f>
              <c:strCache>
                <c:ptCount val="1"/>
                <c:pt idx="0">
                  <c:v>UACR (g/kg)</c:v>
                </c:pt>
              </c:strCache>
            </c:strRef>
          </c:cat>
          <c:val>
            <c:numRef>
              <c:f>Sheet1!$B$2:$B$2</c:f>
              <c:numCache>
                <c:formatCode>General</c:formatCode>
                <c:ptCount val="1"/>
                <c:pt idx="0">
                  <c:v>234.7</c:v>
                </c:pt>
              </c:numCache>
            </c:numRef>
          </c:val>
          <c:extLst>
            <c:ext xmlns:c16="http://schemas.microsoft.com/office/drawing/2014/chart" uri="{C3380CC4-5D6E-409C-BE32-E72D297353CC}">
              <c16:uniqueId val="{00000001-BEE1-42E5-A1B0-53385D128E28}"/>
            </c:ext>
          </c:extLst>
        </c:ser>
        <c:dLbls>
          <c:showLegendKey val="0"/>
          <c:showVal val="0"/>
          <c:showCatName val="0"/>
          <c:showSerName val="0"/>
          <c:showPercent val="0"/>
          <c:showBubbleSize val="0"/>
        </c:dLbls>
        <c:gapWidth val="40"/>
        <c:overlap val="-5"/>
        <c:axId val="1498155648"/>
        <c:axId val="1498153248"/>
        <c:extLst/>
      </c:barChart>
      <c:catAx>
        <c:axId val="149815564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98153248"/>
        <c:crosses val="autoZero"/>
        <c:auto val="1"/>
        <c:lblAlgn val="ctr"/>
        <c:lblOffset val="100"/>
        <c:noMultiLvlLbl val="0"/>
      </c:catAx>
      <c:valAx>
        <c:axId val="1498153248"/>
        <c:scaling>
          <c:orientation val="minMax"/>
          <c:max val="300"/>
          <c:min val="0"/>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solidFill>
                      <a:schemeClr val="tx1"/>
                    </a:solidFill>
                    <a:latin typeface="Arial" panose="020B0604020202020204" pitchFamily="34" charset="0"/>
                    <a:cs typeface="Arial" panose="020B0604020202020204" pitchFamily="34" charset="0"/>
                  </a:rPr>
                  <a:t>Median (IQR) UACR</a:t>
                </a:r>
                <a:r>
                  <a:rPr lang="en-US" sz="1200" baseline="0">
                    <a:solidFill>
                      <a:schemeClr val="tx1"/>
                    </a:solidFill>
                    <a:latin typeface="Arial" panose="020B0604020202020204" pitchFamily="34" charset="0"/>
                    <a:cs typeface="Arial" panose="020B0604020202020204" pitchFamily="34" charset="0"/>
                  </a:rPr>
                  <a:t> (g/kg)</a:t>
                </a:r>
                <a:endParaRPr lang="en-US" sz="1200">
                  <a:solidFill>
                    <a:schemeClr val="tx1"/>
                  </a:solidFill>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98155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solidFill>
                <a:latin typeface="Arial" panose="020B0604020202020204" pitchFamily="34" charset="0"/>
                <a:ea typeface="+mn-ea"/>
                <a:cs typeface="Arial" panose="020B0604020202020204" pitchFamily="34" charset="0"/>
              </a:defRPr>
            </a:pPr>
            <a:r>
              <a:rPr lang="en-US" sz="1800" b="1" baseline="0" dirty="0">
                <a:solidFill>
                  <a:schemeClr val="tx1"/>
                </a:solidFill>
                <a:latin typeface="Arial" panose="020B0604020202020204" pitchFamily="34" charset="0"/>
                <a:cs typeface="Arial" panose="020B0604020202020204" pitchFamily="34" charset="0"/>
              </a:rPr>
              <a:t>Participants with markers of hyperaldosteronism</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All MOMENTUM pts</c:v>
                </c:pt>
              </c:strCache>
            </c:strRef>
          </c:tx>
          <c:spPr>
            <a:solidFill>
              <a:sysClr val="window" lastClr="FFFFFF">
                <a:lumMod val="65000"/>
              </a:sysClr>
            </a:solidFill>
            <a:ln>
              <a:solidFill>
                <a:sysClr val="windowText" lastClr="000000"/>
              </a:solidFill>
            </a:ln>
            <a:effectLst/>
          </c:spPr>
          <c:invertIfNegative val="0"/>
          <c:dLbls>
            <c:numFmt formatCode="General\%"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Aldo &gt;20 or (aldo &gt;15 ng/dL &amp; ARR &gt;20)</c:v>
                </c:pt>
              </c:strCache>
              <c:extLst/>
            </c:strRef>
          </c:cat>
          <c:val>
            <c:numRef>
              <c:f>Sheet1!$B$2:$B$3</c:f>
              <c:numCache>
                <c:formatCode>General</c:formatCode>
                <c:ptCount val="1"/>
                <c:pt idx="0">
                  <c:v>19.899999999999999</c:v>
                </c:pt>
              </c:numCache>
              <c:extLst/>
            </c:numRef>
          </c:val>
          <c:extLst>
            <c:ext xmlns:c16="http://schemas.microsoft.com/office/drawing/2014/chart" uri="{C3380CC4-5D6E-409C-BE32-E72D297353CC}">
              <c16:uniqueId val="{00000000-E179-4D58-B4D6-7F394CCE62CC}"/>
            </c:ext>
          </c:extLst>
        </c:ser>
        <c:ser>
          <c:idx val="1"/>
          <c:order val="1"/>
          <c:tx>
            <c:strRef>
              <c:f>Sheet1!$C$1</c:f>
              <c:strCache>
                <c:ptCount val="1"/>
                <c:pt idx="0">
                  <c:v>MOMENTUM pts with endogenous hypercortisolism</c:v>
                </c:pt>
              </c:strCache>
            </c:strRef>
          </c:tx>
          <c:spPr>
            <a:solidFill>
              <a:srgbClr val="70226E"/>
            </a:solidFill>
            <a:ln>
              <a:solidFill>
                <a:sysClr val="windowText" lastClr="000000"/>
              </a:solidFill>
            </a:ln>
            <a:effectLst/>
          </c:spPr>
          <c:invertIfNegative val="0"/>
          <c:dLbls>
            <c:numFmt formatCode="General\%"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Aldo &gt;20 or (aldo &gt;15 ng/dL &amp; ARR &gt;20)</c:v>
                </c:pt>
              </c:strCache>
              <c:extLst/>
            </c:strRef>
          </c:cat>
          <c:val>
            <c:numRef>
              <c:f>Sheet1!$C$2:$C$3</c:f>
              <c:numCache>
                <c:formatCode>General</c:formatCode>
                <c:ptCount val="1"/>
                <c:pt idx="0">
                  <c:v>21.5</c:v>
                </c:pt>
              </c:numCache>
              <c:extLst/>
            </c:numRef>
          </c:val>
          <c:extLst>
            <c:ext xmlns:c16="http://schemas.microsoft.com/office/drawing/2014/chart" uri="{C3380CC4-5D6E-409C-BE32-E72D297353CC}">
              <c16:uniqueId val="{00000001-E179-4D58-B4D6-7F394CCE62CC}"/>
            </c:ext>
          </c:extLst>
        </c:ser>
        <c:dLbls>
          <c:showLegendKey val="0"/>
          <c:showVal val="0"/>
          <c:showCatName val="0"/>
          <c:showSerName val="0"/>
          <c:showPercent val="0"/>
          <c:showBubbleSize val="0"/>
        </c:dLbls>
        <c:gapWidth val="100"/>
        <c:overlap val="-20"/>
        <c:axId val="63016304"/>
        <c:axId val="63015344"/>
      </c:barChart>
      <c:catAx>
        <c:axId val="63016304"/>
        <c:scaling>
          <c:orientation val="minMax"/>
        </c:scaling>
        <c:delete val="1"/>
        <c:axPos val="b"/>
        <c:numFmt formatCode="General" sourceLinked="1"/>
        <c:majorTickMark val="out"/>
        <c:minorTickMark val="none"/>
        <c:tickLblPos val="nextTo"/>
        <c:crossAx val="63015344"/>
        <c:crosses val="autoZero"/>
        <c:auto val="1"/>
        <c:lblAlgn val="ctr"/>
        <c:lblOffset val="100"/>
        <c:noMultiLvlLbl val="0"/>
      </c:catAx>
      <c:valAx>
        <c:axId val="63015344"/>
        <c:scaling>
          <c:orientation val="minMax"/>
          <c:max val="25"/>
          <c:min val="0"/>
        </c:scaling>
        <c:delete val="1"/>
        <c:axPos val="l"/>
        <c:numFmt formatCode="General" sourceLinked="1"/>
        <c:majorTickMark val="out"/>
        <c:minorTickMark val="none"/>
        <c:tickLblPos val="nextTo"/>
        <c:crossAx val="6301630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solidFill>
                <a:latin typeface="Arial" panose="020B0604020202020204" pitchFamily="34" charset="0"/>
                <a:ea typeface="+mn-ea"/>
                <a:cs typeface="Arial" panose="020B0604020202020204" pitchFamily="34" charset="0"/>
              </a:defRPr>
            </a:pPr>
            <a:r>
              <a:rPr lang="en-US" sz="1800" b="1" baseline="0">
                <a:solidFill>
                  <a:schemeClr val="tx1"/>
                </a:solidFill>
                <a:latin typeface="Arial" panose="020B0604020202020204" pitchFamily="34" charset="0"/>
                <a:cs typeface="Arial" panose="020B0604020202020204" pitchFamily="34" charset="0"/>
              </a:rPr>
              <a:t>Cortisol-aldosterone </a:t>
            </a:r>
            <a:br>
              <a:rPr lang="en-US" sz="1800" b="1" baseline="0">
                <a:solidFill>
                  <a:schemeClr val="tx1"/>
                </a:solidFill>
                <a:latin typeface="Arial" panose="020B0604020202020204" pitchFamily="34" charset="0"/>
                <a:cs typeface="Arial" panose="020B0604020202020204" pitchFamily="34" charset="0"/>
              </a:rPr>
            </a:br>
            <a:r>
              <a:rPr lang="en-US" sz="1800" b="1" baseline="0">
                <a:solidFill>
                  <a:schemeClr val="tx1"/>
                </a:solidFill>
                <a:latin typeface="Arial" panose="020B0604020202020204" pitchFamily="34" charset="0"/>
                <a:cs typeface="Arial" panose="020B0604020202020204" pitchFamily="34" charset="0"/>
              </a:rPr>
              <a:t>co-secretion</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Column3</c:v>
                </c:pt>
              </c:strCache>
            </c:strRef>
          </c:tx>
          <c:spPr>
            <a:solidFill>
              <a:schemeClr val="accent2"/>
            </a:solidFill>
            <a:ln>
              <a:solidFill>
                <a:sysClr val="windowText" lastClr="000000"/>
              </a:solidFill>
            </a:ln>
            <a:effectLst/>
          </c:spPr>
          <c:invertIfNegative val="0"/>
          <c:dLbls>
            <c:dLbl>
              <c:idx val="0"/>
              <c:numFmt formatCode="General\%" sourceLinked="0"/>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15:layout>
                    <c:manualLayout>
                      <c:w val="0.21020034260077947"/>
                      <c:h val="6.855698893930709E-2"/>
                    </c:manualLayout>
                  </c15:layout>
                </c:ext>
                <c:ext xmlns:c16="http://schemas.microsoft.com/office/drawing/2014/chart" uri="{C3380CC4-5D6E-409C-BE32-E72D297353CC}">
                  <c16:uniqueId val="{00000001-A265-4588-81A2-718A18B5C952}"/>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Cortisol-aldosterone co-secretion</c:v>
                </c:pt>
              </c:strCache>
            </c:strRef>
          </c:cat>
          <c:val>
            <c:numRef>
              <c:f>Sheet1!$B$2</c:f>
              <c:numCache>
                <c:formatCode>General</c:formatCode>
                <c:ptCount val="1"/>
                <c:pt idx="0">
                  <c:v>5.9</c:v>
                </c:pt>
              </c:numCache>
            </c:numRef>
          </c:val>
          <c:extLst>
            <c:ext xmlns:c16="http://schemas.microsoft.com/office/drawing/2014/chart" uri="{C3380CC4-5D6E-409C-BE32-E72D297353CC}">
              <c16:uniqueId val="{00000000-A265-4588-81A2-718A18B5C952}"/>
            </c:ext>
          </c:extLst>
        </c:ser>
        <c:dLbls>
          <c:showLegendKey val="0"/>
          <c:showVal val="0"/>
          <c:showCatName val="0"/>
          <c:showSerName val="0"/>
          <c:showPercent val="0"/>
          <c:showBubbleSize val="0"/>
        </c:dLbls>
        <c:gapWidth val="100"/>
        <c:overlap val="-5"/>
        <c:axId val="63016304"/>
        <c:axId val="63015344"/>
      </c:barChart>
      <c:catAx>
        <c:axId val="63016304"/>
        <c:scaling>
          <c:orientation val="minMax"/>
        </c:scaling>
        <c:delete val="1"/>
        <c:axPos val="b"/>
        <c:numFmt formatCode="General" sourceLinked="1"/>
        <c:majorTickMark val="out"/>
        <c:minorTickMark val="none"/>
        <c:tickLblPos val="nextTo"/>
        <c:crossAx val="63015344"/>
        <c:crosses val="autoZero"/>
        <c:auto val="1"/>
        <c:lblAlgn val="ctr"/>
        <c:lblOffset val="100"/>
        <c:noMultiLvlLbl val="0"/>
      </c:catAx>
      <c:valAx>
        <c:axId val="63015344"/>
        <c:scaling>
          <c:orientation val="minMax"/>
          <c:max val="25"/>
          <c:min val="0"/>
        </c:scaling>
        <c:delete val="1"/>
        <c:axPos val="l"/>
        <c:numFmt formatCode="General" sourceLinked="1"/>
        <c:majorTickMark val="out"/>
        <c:minorTickMark val="none"/>
        <c:tickLblPos val="nextTo"/>
        <c:crossAx val="6301630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Series 1</c:v>
                </c:pt>
              </c:strCache>
            </c:strRef>
          </c:tx>
          <c:spPr>
            <a:solidFill>
              <a:srgbClr val="7030A0"/>
            </a:solidFill>
            <a:ln>
              <a:solidFill>
                <a:sysClr val="windowText" lastClr="000000"/>
              </a:solidFill>
            </a:ln>
            <a:effectLst>
              <a:outerShdw blurRad="50800" dist="38100" dir="2700000" algn="tl" rotWithShape="0">
                <a:prstClr val="black">
                  <a:alpha val="40000"/>
                </a:prstClr>
              </a:outerShdw>
            </a:effectLst>
          </c:spPr>
          <c:dPt>
            <c:idx val="0"/>
            <c:bubble3D val="0"/>
            <c:explosion val="8"/>
            <c:spPr>
              <a:solidFill>
                <a:srgbClr val="70226E"/>
              </a:solidFill>
              <a:ln>
                <a:solidFill>
                  <a:sysClr val="windowText" lastClr="000000"/>
                </a:solid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0-30B6-4B73-AA34-4E0F645F0515}"/>
              </c:ext>
            </c:extLst>
          </c:dPt>
          <c:dPt>
            <c:idx val="1"/>
            <c:bubble3D val="0"/>
            <c:spPr>
              <a:solidFill>
                <a:sysClr val="window" lastClr="FFFFFF">
                  <a:lumMod val="65000"/>
                </a:sysClr>
              </a:solidFill>
              <a:ln>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2-50FB-45D6-B794-CE3245122C8D}"/>
              </c:ext>
            </c:extLst>
          </c:dPt>
          <c:dLbls>
            <c:dLbl>
              <c:idx val="0"/>
              <c:layout>
                <c:manualLayout>
                  <c:x val="2.3777697615358535E-3"/>
                  <c:y val="-5.5488343248873088E-3"/>
                </c:manualLayout>
              </c:layout>
              <c:numFmt formatCode="General\%" sourceLinked="0"/>
              <c:spPr>
                <a:noFill/>
                <a:ln>
                  <a:noFill/>
                </a:ln>
                <a:effectLst/>
              </c:spPr>
              <c:txPr>
                <a:bodyPr rot="0" spcFirstLastPara="1" vertOverflow="ellipsis" vert="horz" wrap="square" anchor="ctr" anchorCtr="1"/>
                <a:lstStyle/>
                <a:p>
                  <a:pPr>
                    <a:defRPr sz="2000" b="1" i="0" u="none" strike="noStrike" kern="1200" baseline="0">
                      <a:solidFill>
                        <a:srgbClr val="70226E"/>
                      </a:solidFill>
                      <a:latin typeface="Arial" panose="020B0604020202020204" pitchFamily="34" charset="0"/>
                      <a:ea typeface="+mn-ea"/>
                      <a:cs typeface="Arial" panose="020B0604020202020204" pitchFamily="34" charset="0"/>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2887280506522224"/>
                      <c:h val="8.6732482020521653E-2"/>
                    </c:manualLayout>
                  </c15:layout>
                </c:ext>
                <c:ext xmlns:c16="http://schemas.microsoft.com/office/drawing/2014/chart" uri="{C3380CC4-5D6E-409C-BE32-E72D297353CC}">
                  <c16:uniqueId val="{00000000-30B6-4B73-AA34-4E0F645F0515}"/>
                </c:ext>
              </c:extLst>
            </c:dLbl>
            <c:dLbl>
              <c:idx val="1"/>
              <c:delete val="1"/>
              <c:extLst>
                <c:ext xmlns:c15="http://schemas.microsoft.com/office/drawing/2012/chart" uri="{CE6537A1-D6FC-4f65-9D91-7224C49458BB}"/>
                <c:ext xmlns:c16="http://schemas.microsoft.com/office/drawing/2014/chart" uri="{C3380CC4-5D6E-409C-BE32-E72D297353CC}">
                  <c16:uniqueId val="{00000002-50FB-45D6-B794-CE3245122C8D}"/>
                </c:ext>
              </c:extLst>
            </c:dLbl>
            <c:numFmt formatCode="General\%" sourceLinked="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Endogenous hypercortisolism
(post-DST cortisol &gt;1.8 µg/dL)</c:v>
                </c:pt>
                <c:pt idx="1">
                  <c:v>post-DST cortisol &lt;=1.8</c:v>
                </c:pt>
              </c:strCache>
            </c:strRef>
          </c:cat>
          <c:val>
            <c:numRef>
              <c:f>Sheet1!$B$2:$B$3</c:f>
              <c:numCache>
                <c:formatCode>General</c:formatCode>
                <c:ptCount val="2"/>
                <c:pt idx="0">
                  <c:v>27.3</c:v>
                </c:pt>
                <c:pt idx="1">
                  <c:v>72.7</c:v>
                </c:pt>
              </c:numCache>
            </c:numRef>
          </c:val>
          <c:extLst>
            <c:ext xmlns:c16="http://schemas.microsoft.com/office/drawing/2014/chart" uri="{C3380CC4-5D6E-409C-BE32-E72D297353CC}">
              <c16:uniqueId val="{00000001-30B6-4B73-AA34-4E0F645F0515}"/>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418813088982276E-2"/>
          <c:y val="0.20976524300164598"/>
          <c:w val="0.59363272855132565"/>
          <c:h val="0.73686794187574178"/>
        </c:manualLayout>
      </c:layout>
      <c:pieChart>
        <c:varyColors val="1"/>
        <c:ser>
          <c:idx val="0"/>
          <c:order val="0"/>
          <c:tx>
            <c:strRef>
              <c:f>Sheet1!$B$1</c:f>
              <c:strCache>
                <c:ptCount val="1"/>
                <c:pt idx="0">
                  <c:v>Local</c:v>
                </c:pt>
              </c:strCache>
            </c:strRef>
          </c:tx>
          <c:dPt>
            <c:idx val="0"/>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1-B015-466C-A88B-77DBE60F5E5A}"/>
              </c:ext>
            </c:extLst>
          </c:dPt>
          <c:dPt>
            <c:idx val="1"/>
            <c:bubble3D val="0"/>
            <c:spPr>
              <a:solidFill>
                <a:srgbClr val="D81D48"/>
              </a:solidFill>
              <a:ln w="19050">
                <a:solidFill>
                  <a:schemeClr val="lt1"/>
                </a:solidFill>
              </a:ln>
              <a:effectLst/>
            </c:spPr>
            <c:extLst>
              <c:ext xmlns:c16="http://schemas.microsoft.com/office/drawing/2014/chart" uri="{C3380CC4-5D6E-409C-BE32-E72D297353CC}">
                <c16:uniqueId val="{00000003-B015-466C-A88B-77DBE60F5E5A}"/>
              </c:ext>
            </c:extLst>
          </c:dPt>
          <c:dPt>
            <c:idx val="2"/>
            <c:bubble3D val="0"/>
            <c:spPr>
              <a:solidFill>
                <a:srgbClr val="755CC4"/>
              </a:solidFill>
              <a:ln w="19050">
                <a:solidFill>
                  <a:schemeClr val="lt1"/>
                </a:solidFill>
              </a:ln>
              <a:effectLst/>
            </c:spPr>
            <c:extLst>
              <c:ext xmlns:c16="http://schemas.microsoft.com/office/drawing/2014/chart" uri="{C3380CC4-5D6E-409C-BE32-E72D297353CC}">
                <c16:uniqueId val="{00000005-B015-466C-A88B-77DBE60F5E5A}"/>
              </c:ext>
            </c:extLst>
          </c:dPt>
          <c:dPt>
            <c:idx val="3"/>
            <c:bubble3D val="0"/>
            <c:spPr>
              <a:solidFill>
                <a:srgbClr val="412E80"/>
              </a:solidFill>
              <a:ln w="19050">
                <a:solidFill>
                  <a:schemeClr val="lt1"/>
                </a:solidFill>
              </a:ln>
              <a:effectLst/>
            </c:spPr>
            <c:extLst>
              <c:ext xmlns:c16="http://schemas.microsoft.com/office/drawing/2014/chart" uri="{C3380CC4-5D6E-409C-BE32-E72D297353CC}">
                <c16:uniqueId val="{00000007-B015-466C-A88B-77DBE60F5E5A}"/>
              </c:ext>
            </c:extLst>
          </c:dPt>
          <c:dLbls>
            <c:dLbl>
              <c:idx val="2"/>
              <c:layout>
                <c:manualLayout>
                  <c:x val="-3.3917606547378291E-2"/>
                  <c:y val="9.2534491487558296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015-466C-A88B-77DBE60F5E5A}"/>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No abnormality</c:v>
                </c:pt>
                <c:pt idx="1">
                  <c:v>Nodule</c:v>
                </c:pt>
                <c:pt idx="2">
                  <c:v>Smaller</c:v>
                </c:pt>
                <c:pt idx="3">
                  <c:v>Enlargement</c:v>
                </c:pt>
              </c:strCache>
            </c:strRef>
          </c:cat>
          <c:val>
            <c:numRef>
              <c:f>Sheet1!$B$2:$B$5</c:f>
              <c:numCache>
                <c:formatCode>General</c:formatCode>
                <c:ptCount val="4"/>
                <c:pt idx="0">
                  <c:v>33.799999999999997</c:v>
                </c:pt>
                <c:pt idx="1">
                  <c:v>24.3</c:v>
                </c:pt>
                <c:pt idx="2">
                  <c:v>6.6</c:v>
                </c:pt>
                <c:pt idx="3">
                  <c:v>35.299999999999997</c:v>
                </c:pt>
              </c:numCache>
            </c:numRef>
          </c:val>
          <c:extLst>
            <c:ext xmlns:c16="http://schemas.microsoft.com/office/drawing/2014/chart" uri="{C3380CC4-5D6E-409C-BE32-E72D297353CC}">
              <c16:uniqueId val="{00000008-B015-466C-A88B-77DBE60F5E5A}"/>
            </c:ext>
          </c:extLst>
        </c:ser>
        <c:dLbls>
          <c:dLblPos val="bestFit"/>
          <c:showLegendKey val="0"/>
          <c:showVal val="1"/>
          <c:showCatName val="0"/>
          <c:showSerName val="0"/>
          <c:showPercent val="0"/>
          <c:showBubbleSize val="0"/>
          <c:showLeaderLines val="1"/>
        </c:dLbls>
        <c:firstSliceAng val="149"/>
      </c:pieChart>
      <c:spPr>
        <a:noFill/>
        <a:ln>
          <a:noFill/>
        </a:ln>
        <a:effectLst/>
      </c:spPr>
    </c:plotArea>
    <c:legend>
      <c:legendPos val="r"/>
      <c:layout>
        <c:manualLayout>
          <c:xMode val="edge"/>
          <c:yMode val="edge"/>
          <c:x val="0.64874871872565509"/>
          <c:y val="0.22510550181637043"/>
          <c:w val="0.340601342655109"/>
          <c:h val="0.2685826606432910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Sheet1!$C$1</c:f>
              <c:strCache>
                <c:ptCount val="1"/>
                <c:pt idx="0">
                  <c:v>Post-DST cortisol ≤1.8 µg/dL</c:v>
                </c:pt>
              </c:strCache>
            </c:strRef>
          </c:tx>
          <c:spPr>
            <a:solidFill>
              <a:schemeClr val="bg1">
                <a:lumMod val="65000"/>
              </a:schemeClr>
            </a:solidFill>
            <a:ln>
              <a:solidFill>
                <a:schemeClr val="tx1"/>
              </a:solidFill>
            </a:ln>
            <a:effectLst/>
          </c:spPr>
          <c:invertIfNegative val="0"/>
          <c:dLbls>
            <c:numFmt formatCode="#\%"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Diuretics</c:v>
                </c:pt>
                <c:pt idx="1">
                  <c:v>Calcium channel 
blockers</c:v>
                </c:pt>
                <c:pt idx="2">
                  <c:v>Beta
blockers</c:v>
                </c:pt>
                <c:pt idx="3">
                  <c:v>ARBs</c:v>
                </c:pt>
                <c:pt idx="4">
                  <c:v>ACE inhibitors</c:v>
                </c:pt>
                <c:pt idx="5">
                  <c:v>MR
antagonists</c:v>
                </c:pt>
                <c:pt idx="6">
                  <c:v>Vasodilators</c:v>
                </c:pt>
                <c:pt idx="7">
                  <c:v>Alpha-2 
adrenergic
agonists</c:v>
                </c:pt>
                <c:pt idx="8">
                  <c:v>Alpha-1
adrenergic
blockers</c:v>
                </c:pt>
                <c:pt idx="9">
                  <c:v>Angiotensin 
receptor-
neprilysin 
inhibitor</c:v>
                </c:pt>
              </c:strCache>
            </c:strRef>
          </c:cat>
          <c:val>
            <c:numRef>
              <c:f>Sheet1!$C$2:$C$11</c:f>
              <c:numCache>
                <c:formatCode>General</c:formatCode>
                <c:ptCount val="10"/>
                <c:pt idx="0">
                  <c:v>98</c:v>
                </c:pt>
                <c:pt idx="1">
                  <c:v>69.7</c:v>
                </c:pt>
                <c:pt idx="2">
                  <c:v>64.3</c:v>
                </c:pt>
                <c:pt idx="3">
                  <c:v>68.3</c:v>
                </c:pt>
                <c:pt idx="4">
                  <c:v>29.4</c:v>
                </c:pt>
                <c:pt idx="5">
                  <c:v>22.1</c:v>
                </c:pt>
                <c:pt idx="6">
                  <c:v>11.7</c:v>
                </c:pt>
                <c:pt idx="7">
                  <c:v>7.4</c:v>
                </c:pt>
                <c:pt idx="8">
                  <c:v>3.9</c:v>
                </c:pt>
                <c:pt idx="9">
                  <c:v>3.4</c:v>
                </c:pt>
              </c:numCache>
            </c:numRef>
          </c:val>
          <c:extLst>
            <c:ext xmlns:c16="http://schemas.microsoft.com/office/drawing/2014/chart" uri="{C3380CC4-5D6E-409C-BE32-E72D297353CC}">
              <c16:uniqueId val="{00000001-4F9D-4128-B279-1569EFC979D6}"/>
            </c:ext>
          </c:extLst>
        </c:ser>
        <c:ser>
          <c:idx val="0"/>
          <c:order val="1"/>
          <c:tx>
            <c:strRef>
              <c:f>Sheet1!$B$1</c:f>
              <c:strCache>
                <c:ptCount val="1"/>
                <c:pt idx="0">
                  <c:v>Post-DST cortisol &gt;1.8 µg/dL
(hypercortisolism)</c:v>
                </c:pt>
              </c:strCache>
            </c:strRef>
          </c:tx>
          <c:spPr>
            <a:solidFill>
              <a:srgbClr val="70226E"/>
            </a:solidFill>
            <a:ln>
              <a:solidFill>
                <a:schemeClr val="tx1"/>
              </a:solidFill>
            </a:ln>
            <a:effectLst/>
          </c:spPr>
          <c:invertIfNegative val="0"/>
          <c:dLbls>
            <c:numFmt formatCode="#\%"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Diuretics</c:v>
                </c:pt>
                <c:pt idx="1">
                  <c:v>Calcium channel 
blockers</c:v>
                </c:pt>
                <c:pt idx="2">
                  <c:v>Beta
blockers</c:v>
                </c:pt>
                <c:pt idx="3">
                  <c:v>ARBs</c:v>
                </c:pt>
                <c:pt idx="4">
                  <c:v>ACE inhibitors</c:v>
                </c:pt>
                <c:pt idx="5">
                  <c:v>MR
antagonists</c:v>
                </c:pt>
                <c:pt idx="6">
                  <c:v>Vasodilators</c:v>
                </c:pt>
                <c:pt idx="7">
                  <c:v>Alpha-2 
adrenergic
agonists</c:v>
                </c:pt>
                <c:pt idx="8">
                  <c:v>Alpha-1
adrenergic
blockers</c:v>
                </c:pt>
                <c:pt idx="9">
                  <c:v>Angiotensin 
receptor-
neprilysin 
inhibitor</c:v>
                </c:pt>
              </c:strCache>
            </c:strRef>
          </c:cat>
          <c:val>
            <c:numRef>
              <c:f>Sheet1!$B$2:$B$11</c:f>
              <c:numCache>
                <c:formatCode>General</c:formatCode>
                <c:ptCount val="10"/>
                <c:pt idx="0">
                  <c:v>95.3</c:v>
                </c:pt>
                <c:pt idx="1">
                  <c:v>70.400000000000006</c:v>
                </c:pt>
                <c:pt idx="2">
                  <c:v>64.599999999999994</c:v>
                </c:pt>
                <c:pt idx="3">
                  <c:v>65.3</c:v>
                </c:pt>
                <c:pt idx="4">
                  <c:v>34</c:v>
                </c:pt>
                <c:pt idx="5">
                  <c:v>22.2</c:v>
                </c:pt>
                <c:pt idx="6">
                  <c:v>18.5</c:v>
                </c:pt>
                <c:pt idx="7">
                  <c:v>6.7</c:v>
                </c:pt>
                <c:pt idx="8">
                  <c:v>5.0999999999999996</c:v>
                </c:pt>
                <c:pt idx="9">
                  <c:v>5.4</c:v>
                </c:pt>
              </c:numCache>
            </c:numRef>
          </c:val>
          <c:extLst>
            <c:ext xmlns:c16="http://schemas.microsoft.com/office/drawing/2014/chart" uri="{C3380CC4-5D6E-409C-BE32-E72D297353CC}">
              <c16:uniqueId val="{00000000-4F9D-4128-B279-1569EFC979D6}"/>
            </c:ext>
          </c:extLst>
        </c:ser>
        <c:dLbls>
          <c:showLegendKey val="0"/>
          <c:showVal val="0"/>
          <c:showCatName val="0"/>
          <c:showSerName val="0"/>
          <c:showPercent val="0"/>
          <c:showBubbleSize val="0"/>
        </c:dLbls>
        <c:gapWidth val="40"/>
        <c:overlap val="-5"/>
        <c:axId val="625666079"/>
        <c:axId val="625666559"/>
      </c:barChart>
      <c:catAx>
        <c:axId val="625666079"/>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25666559"/>
        <c:crosses val="autoZero"/>
        <c:auto val="1"/>
        <c:lblAlgn val="ctr"/>
        <c:lblOffset val="100"/>
        <c:noMultiLvlLbl val="0"/>
      </c:catAx>
      <c:valAx>
        <c:axId val="625666559"/>
        <c:scaling>
          <c:orientation val="minMax"/>
          <c:max val="100"/>
        </c:scaling>
        <c:delete val="1"/>
        <c:axPos val="l"/>
        <c:majorGridlines>
          <c:spPr>
            <a:ln w="9525" cap="flat" cmpd="sng" algn="ctr">
              <a:noFill/>
              <a:round/>
            </a:ln>
            <a:effectLst/>
          </c:spPr>
        </c:majorGridlines>
        <c:numFmt formatCode="General" sourceLinked="1"/>
        <c:majorTickMark val="none"/>
        <c:minorTickMark val="none"/>
        <c:tickLblPos val="nextTo"/>
        <c:crossAx val="625666079"/>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1200" b="1"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200" b="1" i="0" u="none" strike="noStrike" kern="1200" baseline="0">
                <a:solidFill>
                  <a:srgbClr val="70226E"/>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66826463857553686"/>
          <c:y val="0.11139341317206111"/>
          <c:w val="0.27078931836546388"/>
          <c:h val="0.1574892723203271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Sheet1!$C$1</c:f>
              <c:strCache>
                <c:ptCount val="1"/>
                <c:pt idx="0">
                  <c:v>Post-DST cortisol ≤1.8 µg/dL</c:v>
                </c:pt>
              </c:strCache>
            </c:strRef>
          </c:tx>
          <c:spPr>
            <a:solidFill>
              <a:schemeClr val="bg1">
                <a:lumMod val="65000"/>
              </a:schemeClr>
            </a:solidFill>
            <a:ln>
              <a:solidFill>
                <a:schemeClr val="tx1"/>
              </a:solidFill>
            </a:ln>
            <a:effectLst/>
          </c:spPr>
          <c:invertIfNegative val="0"/>
          <c:dLbls>
            <c:numFmt formatCode="General\%"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Metformin</c:v>
                </c:pt>
                <c:pt idx="1">
                  <c:v>SGLT-2
inhibitors</c:v>
                </c:pt>
                <c:pt idx="2">
                  <c:v>Fast-acting
insulin</c:v>
                </c:pt>
                <c:pt idx="3">
                  <c:v>Long- or 
intermediate-
acting insulin</c:v>
                </c:pt>
                <c:pt idx="4">
                  <c:v>GLP-1 RAs</c:v>
                </c:pt>
                <c:pt idx="5">
                  <c:v>Sulfonylureas</c:v>
                </c:pt>
                <c:pt idx="6">
                  <c:v>Tirzepatide</c:v>
                </c:pt>
              </c:strCache>
              <c:extLst/>
            </c:strRef>
          </c:cat>
          <c:val>
            <c:numRef>
              <c:f>Sheet1!$C$2:$C$8</c:f>
              <c:numCache>
                <c:formatCode>General</c:formatCode>
                <c:ptCount val="7"/>
                <c:pt idx="0">
                  <c:v>27</c:v>
                </c:pt>
                <c:pt idx="1">
                  <c:v>16</c:v>
                </c:pt>
                <c:pt idx="2">
                  <c:v>8</c:v>
                </c:pt>
                <c:pt idx="3">
                  <c:v>12</c:v>
                </c:pt>
                <c:pt idx="4">
                  <c:v>11</c:v>
                </c:pt>
                <c:pt idx="5">
                  <c:v>8</c:v>
                </c:pt>
                <c:pt idx="6">
                  <c:v>7</c:v>
                </c:pt>
              </c:numCache>
              <c:extLst/>
            </c:numRef>
          </c:val>
          <c:extLst>
            <c:ext xmlns:c16="http://schemas.microsoft.com/office/drawing/2014/chart" uri="{C3380CC4-5D6E-409C-BE32-E72D297353CC}">
              <c16:uniqueId val="{00000000-B75A-48FC-A372-B437619467EB}"/>
            </c:ext>
          </c:extLst>
        </c:ser>
        <c:ser>
          <c:idx val="0"/>
          <c:order val="1"/>
          <c:tx>
            <c:strRef>
              <c:f>Sheet1!$B$1</c:f>
              <c:strCache>
                <c:ptCount val="1"/>
                <c:pt idx="0">
                  <c:v>Post-DST cortisol &gt;1.8 µg/dL
(hypercortisolism)</c:v>
                </c:pt>
              </c:strCache>
            </c:strRef>
          </c:tx>
          <c:spPr>
            <a:solidFill>
              <a:srgbClr val="70226E"/>
            </a:solidFill>
            <a:ln>
              <a:solidFill>
                <a:schemeClr val="tx1"/>
              </a:solidFill>
            </a:ln>
            <a:effectLst/>
          </c:spPr>
          <c:invertIfNegative val="0"/>
          <c:dLbls>
            <c:numFmt formatCode="General\%"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Metformin</c:v>
                </c:pt>
                <c:pt idx="1">
                  <c:v>SGLT-2
inhibitors</c:v>
                </c:pt>
                <c:pt idx="2">
                  <c:v>Fast-acting
insulin</c:v>
                </c:pt>
                <c:pt idx="3">
                  <c:v>Long- or 
intermediate-
acting insulin</c:v>
                </c:pt>
                <c:pt idx="4">
                  <c:v>GLP-1 RAs</c:v>
                </c:pt>
                <c:pt idx="5">
                  <c:v>Sulfonylureas</c:v>
                </c:pt>
                <c:pt idx="6">
                  <c:v>Tirzepatide</c:v>
                </c:pt>
              </c:strCache>
              <c:extLst/>
            </c:strRef>
          </c:cat>
          <c:val>
            <c:numRef>
              <c:f>Sheet1!$B$2:$B$8</c:f>
              <c:numCache>
                <c:formatCode>General</c:formatCode>
                <c:ptCount val="7"/>
                <c:pt idx="0">
                  <c:v>30</c:v>
                </c:pt>
                <c:pt idx="1">
                  <c:v>23</c:v>
                </c:pt>
                <c:pt idx="2">
                  <c:v>13</c:v>
                </c:pt>
                <c:pt idx="3">
                  <c:v>20</c:v>
                </c:pt>
                <c:pt idx="4">
                  <c:v>15</c:v>
                </c:pt>
                <c:pt idx="5">
                  <c:v>9</c:v>
                </c:pt>
                <c:pt idx="6">
                  <c:v>4</c:v>
                </c:pt>
              </c:numCache>
              <c:extLst/>
            </c:numRef>
          </c:val>
          <c:extLst>
            <c:ext xmlns:c16="http://schemas.microsoft.com/office/drawing/2014/chart" uri="{C3380CC4-5D6E-409C-BE32-E72D297353CC}">
              <c16:uniqueId val="{00000001-B75A-48FC-A372-B437619467EB}"/>
            </c:ext>
          </c:extLst>
        </c:ser>
        <c:dLbls>
          <c:showLegendKey val="0"/>
          <c:showVal val="0"/>
          <c:showCatName val="0"/>
          <c:showSerName val="0"/>
          <c:showPercent val="0"/>
          <c:showBubbleSize val="0"/>
        </c:dLbls>
        <c:gapWidth val="40"/>
        <c:overlap val="-5"/>
        <c:axId val="625666079"/>
        <c:axId val="625666559"/>
      </c:barChart>
      <c:catAx>
        <c:axId val="625666079"/>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25666559"/>
        <c:crosses val="autoZero"/>
        <c:auto val="1"/>
        <c:lblAlgn val="ctr"/>
        <c:lblOffset val="100"/>
        <c:noMultiLvlLbl val="0"/>
      </c:catAx>
      <c:valAx>
        <c:axId val="625666559"/>
        <c:scaling>
          <c:orientation val="minMax"/>
          <c:max val="35"/>
        </c:scaling>
        <c:delete val="1"/>
        <c:axPos val="l"/>
        <c:majorGridlines>
          <c:spPr>
            <a:ln w="9525" cap="flat" cmpd="sng" algn="ctr">
              <a:noFill/>
              <a:round/>
            </a:ln>
            <a:effectLst/>
          </c:spPr>
        </c:majorGridlines>
        <c:numFmt formatCode="General" sourceLinked="1"/>
        <c:majorTickMark val="out"/>
        <c:minorTickMark val="none"/>
        <c:tickLblPos val="nextTo"/>
        <c:crossAx val="625666079"/>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1200" b="1"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200" b="1" i="0" u="none" strike="noStrike" kern="1200" baseline="0">
                <a:solidFill>
                  <a:srgbClr val="70226E"/>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65993126640419952"/>
          <c:y val="0.20345368582994272"/>
          <c:w val="0.27078931836546388"/>
          <c:h val="0.1789700026071662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Post-DST cortisol ≤1.8 µg/dL</c:v>
                </c:pt>
              </c:strCache>
            </c:strRef>
          </c:tx>
          <c:spPr>
            <a:solidFill>
              <a:schemeClr val="bg1">
                <a:lumMod val="65000"/>
              </a:schemeClr>
            </a:solidFill>
            <a:ln>
              <a:solidFill>
                <a:schemeClr val="tx1"/>
              </a:solidFill>
            </a:ln>
            <a:effectLst/>
          </c:spPr>
          <c:invertIfNegative val="0"/>
          <c:dLbls>
            <c:numFmt formatCode="General\%" sourceLinked="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Atrial fibrillation</c:v>
                </c:pt>
                <c:pt idx="1">
                  <c:v>Coronary artery disease</c:v>
                </c:pt>
                <c:pt idx="2">
                  <c:v>Heart failure</c:v>
                </c:pt>
              </c:strCache>
            </c:strRef>
          </c:cat>
          <c:val>
            <c:numRef>
              <c:f>Sheet1!$B$2:$B$4</c:f>
              <c:numCache>
                <c:formatCode>General</c:formatCode>
                <c:ptCount val="3"/>
                <c:pt idx="0">
                  <c:v>9.1</c:v>
                </c:pt>
                <c:pt idx="1">
                  <c:v>9.5</c:v>
                </c:pt>
                <c:pt idx="2">
                  <c:v>10.3</c:v>
                </c:pt>
              </c:numCache>
            </c:numRef>
          </c:val>
          <c:extLst>
            <c:ext xmlns:c16="http://schemas.microsoft.com/office/drawing/2014/chart" uri="{C3380CC4-5D6E-409C-BE32-E72D297353CC}">
              <c16:uniqueId val="{00000000-CD0F-4582-A29A-41B3B9E6ED20}"/>
            </c:ext>
          </c:extLst>
        </c:ser>
        <c:ser>
          <c:idx val="1"/>
          <c:order val="1"/>
          <c:tx>
            <c:strRef>
              <c:f>Sheet1!$C$1</c:f>
              <c:strCache>
                <c:ptCount val="1"/>
                <c:pt idx="0">
                  <c:v>Post-DST cortisol &gt;1.8 µg/dL
(hypercortisolism)</c:v>
                </c:pt>
              </c:strCache>
            </c:strRef>
          </c:tx>
          <c:spPr>
            <a:solidFill>
              <a:srgbClr val="70226E"/>
            </a:solidFill>
            <a:ln>
              <a:solidFill>
                <a:schemeClr val="tx1"/>
              </a:solidFill>
            </a:ln>
            <a:effectLst/>
          </c:spPr>
          <c:invertIfNegative val="0"/>
          <c:dLbls>
            <c:numFmt formatCode="General\%" sourceLinked="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Atrial fibrillation</c:v>
                </c:pt>
                <c:pt idx="1">
                  <c:v>Coronary artery disease</c:v>
                </c:pt>
                <c:pt idx="2">
                  <c:v>Heart failure</c:v>
                </c:pt>
              </c:strCache>
            </c:strRef>
          </c:cat>
          <c:val>
            <c:numRef>
              <c:f>Sheet1!$C$2:$C$4</c:f>
              <c:numCache>
                <c:formatCode>General</c:formatCode>
                <c:ptCount val="3"/>
                <c:pt idx="0">
                  <c:v>11.4</c:v>
                </c:pt>
                <c:pt idx="1">
                  <c:v>12.8</c:v>
                </c:pt>
                <c:pt idx="2">
                  <c:v>13.8</c:v>
                </c:pt>
              </c:numCache>
            </c:numRef>
          </c:val>
          <c:extLst>
            <c:ext xmlns:c16="http://schemas.microsoft.com/office/drawing/2014/chart" uri="{C3380CC4-5D6E-409C-BE32-E72D297353CC}">
              <c16:uniqueId val="{00000001-CD0F-4582-A29A-41B3B9E6ED20}"/>
            </c:ext>
          </c:extLst>
        </c:ser>
        <c:dLbls>
          <c:showLegendKey val="0"/>
          <c:showVal val="0"/>
          <c:showCatName val="0"/>
          <c:showSerName val="0"/>
          <c:showPercent val="0"/>
          <c:showBubbleSize val="0"/>
        </c:dLbls>
        <c:gapWidth val="40"/>
        <c:overlap val="-5"/>
        <c:axId val="1865680000"/>
        <c:axId val="1865672800"/>
      </c:barChart>
      <c:catAx>
        <c:axId val="186568000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865672800"/>
        <c:crosses val="autoZero"/>
        <c:auto val="1"/>
        <c:lblAlgn val="ctr"/>
        <c:lblOffset val="100"/>
        <c:noMultiLvlLbl val="0"/>
      </c:catAx>
      <c:valAx>
        <c:axId val="1865672800"/>
        <c:scaling>
          <c:orientation val="minMax"/>
          <c:max val="20"/>
        </c:scaling>
        <c:delete val="1"/>
        <c:axPos val="l"/>
        <c:majorGridlines>
          <c:spPr>
            <a:ln w="9525" cap="flat" cmpd="sng" algn="ctr">
              <a:noFill/>
              <a:round/>
            </a:ln>
            <a:effectLst/>
          </c:spPr>
        </c:majorGridlines>
        <c:numFmt formatCode="General" sourceLinked="1"/>
        <c:majorTickMark val="out"/>
        <c:minorTickMark val="none"/>
        <c:tickLblPos val="nextTo"/>
        <c:crossAx val="1865680000"/>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1200" b="1"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200" b="1" i="0" u="none" strike="noStrike" kern="1200" baseline="0">
                <a:solidFill>
                  <a:srgbClr val="70226E"/>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62568225561648039"/>
          <c:y val="4.8721691514449016E-2"/>
          <c:w val="0.36671935348449652"/>
          <c:h val="0.19935920700267795"/>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745596644453119E-2"/>
          <c:y val="0.22805220325067982"/>
          <c:w val="0.49680884548022763"/>
          <c:h val="0.6210160469372612"/>
        </c:manualLayout>
      </c:layout>
      <c:barChart>
        <c:barDir val="col"/>
        <c:grouping val="clustered"/>
        <c:varyColors val="0"/>
        <c:ser>
          <c:idx val="2"/>
          <c:order val="0"/>
          <c:tx>
            <c:strRef>
              <c:f>Sheet1!$C$1</c:f>
              <c:strCache>
                <c:ptCount val="1"/>
                <c:pt idx="0">
                  <c:v>Post-DST cortisol ≤1.8 µg/dL</c:v>
                </c:pt>
              </c:strCache>
            </c:strRef>
          </c:tx>
          <c:spPr>
            <a:solidFill>
              <a:schemeClr val="bg1">
                <a:lumMod val="65000"/>
              </a:schemeClr>
            </a:solidFill>
            <a:ln>
              <a:solidFill>
                <a:schemeClr val="tx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HbA1c ≥6.5%</c:v>
                </c:pt>
                <c:pt idx="1">
                  <c:v>HbA1c ≥7.5%</c:v>
                </c:pt>
              </c:strCache>
              <c:extLst/>
            </c:strRef>
          </c:cat>
          <c:val>
            <c:numRef>
              <c:f>Sheet1!$C$2:$C$3</c:f>
              <c:numCache>
                <c:formatCode>General</c:formatCode>
                <c:ptCount val="2"/>
                <c:pt idx="0">
                  <c:v>0.34100000000000003</c:v>
                </c:pt>
                <c:pt idx="1">
                  <c:v>0.155</c:v>
                </c:pt>
              </c:numCache>
              <c:extLst/>
            </c:numRef>
          </c:val>
          <c:extLst>
            <c:ext xmlns:c16="http://schemas.microsoft.com/office/drawing/2014/chart" uri="{C3380CC4-5D6E-409C-BE32-E72D297353CC}">
              <c16:uniqueId val="{00000000-B745-428A-8855-0730F88538F8}"/>
            </c:ext>
          </c:extLst>
        </c:ser>
        <c:ser>
          <c:idx val="1"/>
          <c:order val="1"/>
          <c:tx>
            <c:strRef>
              <c:f>Sheet1!$B$1</c:f>
              <c:strCache>
                <c:ptCount val="1"/>
                <c:pt idx="0">
                  <c:v>Post-DST cortisol &gt;1.8 µg/dL
(hypercortisolism)</c:v>
                </c:pt>
              </c:strCache>
            </c:strRef>
          </c:tx>
          <c:spPr>
            <a:solidFill>
              <a:srgbClr val="70226E"/>
            </a:solidFill>
            <a:ln>
              <a:solidFill>
                <a:schemeClr val="tx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HbA1c ≥6.5%</c:v>
                </c:pt>
                <c:pt idx="1">
                  <c:v>HbA1c ≥7.5%</c:v>
                </c:pt>
              </c:strCache>
              <c:extLst/>
            </c:strRef>
          </c:cat>
          <c:val>
            <c:numRef>
              <c:f>Sheet1!$B$2:$B$3</c:f>
              <c:numCache>
                <c:formatCode>General</c:formatCode>
                <c:ptCount val="2"/>
                <c:pt idx="0">
                  <c:v>0.40400000000000003</c:v>
                </c:pt>
                <c:pt idx="1">
                  <c:v>0.19900000000000001</c:v>
                </c:pt>
              </c:numCache>
              <c:extLst/>
            </c:numRef>
          </c:val>
          <c:extLst>
            <c:ext xmlns:c16="http://schemas.microsoft.com/office/drawing/2014/chart" uri="{C3380CC4-5D6E-409C-BE32-E72D297353CC}">
              <c16:uniqueId val="{00000001-B745-428A-8855-0730F88538F8}"/>
            </c:ext>
          </c:extLst>
        </c:ser>
        <c:dLbls>
          <c:showLegendKey val="0"/>
          <c:showVal val="0"/>
          <c:showCatName val="0"/>
          <c:showSerName val="0"/>
          <c:showPercent val="0"/>
          <c:showBubbleSize val="0"/>
        </c:dLbls>
        <c:gapWidth val="40"/>
        <c:overlap val="-5"/>
        <c:axId val="1498155648"/>
        <c:axId val="1498153248"/>
        <c:extLst/>
      </c:barChart>
      <c:catAx>
        <c:axId val="149815564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98153248"/>
        <c:crosses val="autoZero"/>
        <c:auto val="1"/>
        <c:lblAlgn val="ctr"/>
        <c:lblOffset val="100"/>
        <c:noMultiLvlLbl val="0"/>
      </c:catAx>
      <c:valAx>
        <c:axId val="1498153248"/>
        <c:scaling>
          <c:orientation val="minMax"/>
          <c:min val="0"/>
        </c:scaling>
        <c:delete val="1"/>
        <c:axPos val="l"/>
        <c:numFmt formatCode="General" sourceLinked="1"/>
        <c:majorTickMark val="out"/>
        <c:minorTickMark val="none"/>
        <c:tickLblPos val="nextTo"/>
        <c:crossAx val="1498155648"/>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1197" b="1"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197" b="1" i="0" u="none" strike="noStrike" kern="1200" baseline="0">
                <a:solidFill>
                  <a:srgbClr val="70226E"/>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3919320237203251"/>
          <c:y val="0.17345931909827544"/>
          <c:w val="0.3470846809417048"/>
          <c:h val="0.1978678063603381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solidFill>
                <a:latin typeface="Arial" panose="020B0604020202020204" pitchFamily="34" charset="0"/>
                <a:ea typeface="+mn-ea"/>
                <a:cs typeface="Arial" panose="020B0604020202020204" pitchFamily="34" charset="0"/>
              </a:defRPr>
            </a:pPr>
            <a:r>
              <a:rPr lang="en-US" sz="1600" b="1">
                <a:solidFill>
                  <a:schemeClr val="tx1"/>
                </a:solidFill>
                <a:latin typeface="Arial" panose="020B0604020202020204" pitchFamily="34" charset="0"/>
                <a:cs typeface="Arial" panose="020B0604020202020204" pitchFamily="34" charset="0"/>
              </a:rPr>
              <a:t>CKD progression risk categories</a:t>
            </a:r>
            <a:r>
              <a:rPr lang="en-US" sz="1800">
                <a:solidFill>
                  <a:schemeClr val="tx1"/>
                </a:solidFill>
                <a:latin typeface="Arial" panose="020B0604020202020204" pitchFamily="34" charset="0"/>
                <a:cs typeface="Arial" panose="020B0604020202020204" pitchFamily="34" charset="0"/>
              </a:rPr>
              <a:t> </a:t>
            </a:r>
          </a:p>
        </c:rich>
      </c:tx>
      <c:layout>
        <c:manualLayout>
          <c:xMode val="edge"/>
          <c:yMode val="edge"/>
          <c:x val="0.25358899673300861"/>
          <c:y val="0.11654219626112593"/>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Post-DST cortisol ≤1.8 µg/dL</c:v>
                </c:pt>
              </c:strCache>
            </c:strRef>
          </c:tx>
          <c:spPr>
            <a:solidFill>
              <a:schemeClr val="bg1">
                <a:lumMod val="65000"/>
              </a:schemeClr>
            </a:solidFill>
            <a:ln>
              <a:solidFill>
                <a:schemeClr val="tx1"/>
              </a:solidFill>
            </a:ln>
            <a:effectLst/>
          </c:spPr>
          <c:invertIfNegative val="0"/>
          <c:dPt>
            <c:idx val="0"/>
            <c:invertIfNegative val="0"/>
            <c:bubble3D val="0"/>
            <c:spPr>
              <a:solidFill>
                <a:schemeClr val="bg1">
                  <a:lumMod val="65000"/>
                </a:schemeClr>
              </a:solidFill>
              <a:ln>
                <a:solidFill>
                  <a:schemeClr val="tx1"/>
                </a:solidFill>
              </a:ln>
              <a:effectLst/>
            </c:spPr>
            <c:extLst>
              <c:ext xmlns:c16="http://schemas.microsoft.com/office/drawing/2014/chart" uri="{C3380CC4-5D6E-409C-BE32-E72D297353CC}">
                <c16:uniqueId val="{00000003-DF62-4031-83FA-74B150C27D0D}"/>
              </c:ext>
            </c:extLst>
          </c:dPt>
          <c:dPt>
            <c:idx val="1"/>
            <c:invertIfNegative val="0"/>
            <c:bubble3D val="0"/>
            <c:spPr>
              <a:solidFill>
                <a:schemeClr val="bg1">
                  <a:lumMod val="65000"/>
                </a:schemeClr>
              </a:solidFill>
              <a:ln>
                <a:solidFill>
                  <a:schemeClr val="tx1"/>
                </a:solidFill>
              </a:ln>
              <a:effectLst/>
            </c:spPr>
            <c:extLst>
              <c:ext xmlns:c16="http://schemas.microsoft.com/office/drawing/2014/chart" uri="{C3380CC4-5D6E-409C-BE32-E72D297353CC}">
                <c16:uniqueId val="{00000004-DF62-4031-83FA-74B150C27D0D}"/>
              </c:ext>
            </c:extLst>
          </c:dPt>
          <c:dPt>
            <c:idx val="2"/>
            <c:invertIfNegative val="0"/>
            <c:bubble3D val="0"/>
            <c:spPr>
              <a:solidFill>
                <a:schemeClr val="bg1">
                  <a:lumMod val="65000"/>
                </a:schemeClr>
              </a:solidFill>
              <a:ln>
                <a:solidFill>
                  <a:schemeClr val="tx1"/>
                </a:solidFill>
              </a:ln>
              <a:effectLst/>
            </c:spPr>
            <c:extLst>
              <c:ext xmlns:c16="http://schemas.microsoft.com/office/drawing/2014/chart" uri="{C3380CC4-5D6E-409C-BE32-E72D297353CC}">
                <c16:uniqueId val="{00000005-DF62-4031-83FA-74B150C27D0D}"/>
              </c:ext>
            </c:extLst>
          </c:dPt>
          <c:dPt>
            <c:idx val="3"/>
            <c:invertIfNegative val="0"/>
            <c:bubble3D val="0"/>
            <c:spPr>
              <a:solidFill>
                <a:schemeClr val="bg1">
                  <a:lumMod val="65000"/>
                </a:schemeClr>
              </a:solidFill>
              <a:ln>
                <a:solidFill>
                  <a:schemeClr val="tx1"/>
                </a:solidFill>
              </a:ln>
              <a:effectLst/>
            </c:spPr>
            <c:extLst>
              <c:ext xmlns:c16="http://schemas.microsoft.com/office/drawing/2014/chart" uri="{C3380CC4-5D6E-409C-BE32-E72D297353CC}">
                <c16:uniqueId val="{00000006-DF62-4031-83FA-74B150C27D0D}"/>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Low risk</c:v>
                </c:pt>
                <c:pt idx="1">
                  <c:v>Moderately increased risk</c:v>
                </c:pt>
                <c:pt idx="2">
                  <c:v>High risk</c:v>
                </c:pt>
                <c:pt idx="3">
                  <c:v>Very high risk</c:v>
                </c:pt>
              </c:strCache>
            </c:strRef>
          </c:cat>
          <c:val>
            <c:numRef>
              <c:f>Sheet1!$B$2:$B$5</c:f>
              <c:numCache>
                <c:formatCode>General</c:formatCode>
                <c:ptCount val="4"/>
                <c:pt idx="0">
                  <c:v>0.54974489795918369</c:v>
                </c:pt>
                <c:pt idx="1">
                  <c:v>0.26275510204081631</c:v>
                </c:pt>
                <c:pt idx="2">
                  <c:v>0.10714285714285714</c:v>
                </c:pt>
                <c:pt idx="3">
                  <c:v>8.0357142857142863E-2</c:v>
                </c:pt>
              </c:numCache>
            </c:numRef>
          </c:val>
          <c:extLst>
            <c:ext xmlns:c16="http://schemas.microsoft.com/office/drawing/2014/chart" uri="{C3380CC4-5D6E-409C-BE32-E72D297353CC}">
              <c16:uniqueId val="{00000000-DF62-4031-83FA-74B150C27D0D}"/>
            </c:ext>
          </c:extLst>
        </c:ser>
        <c:ser>
          <c:idx val="1"/>
          <c:order val="1"/>
          <c:tx>
            <c:strRef>
              <c:f>Sheet1!$C$1</c:f>
              <c:strCache>
                <c:ptCount val="1"/>
                <c:pt idx="0">
                  <c:v>Post-DST cortisol &gt;1.8 µg/dL
(hypercortisolism)</c:v>
                </c:pt>
              </c:strCache>
            </c:strRef>
          </c:tx>
          <c:spPr>
            <a:solidFill>
              <a:srgbClr val="70226E"/>
            </a:solidFill>
            <a:ln>
              <a:solidFill>
                <a:schemeClr val="tx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Low risk</c:v>
                </c:pt>
                <c:pt idx="1">
                  <c:v>Moderately increased risk</c:v>
                </c:pt>
                <c:pt idx="2">
                  <c:v>High risk</c:v>
                </c:pt>
                <c:pt idx="3">
                  <c:v>Very high risk</c:v>
                </c:pt>
              </c:strCache>
            </c:strRef>
          </c:cat>
          <c:val>
            <c:numRef>
              <c:f>Sheet1!$C$2:$C$5</c:f>
              <c:numCache>
                <c:formatCode>General</c:formatCode>
                <c:ptCount val="4"/>
                <c:pt idx="0">
                  <c:v>0.40273037542662116</c:v>
                </c:pt>
                <c:pt idx="1">
                  <c:v>0.27986348122866894</c:v>
                </c:pt>
                <c:pt idx="2">
                  <c:v>0.13651877133105803</c:v>
                </c:pt>
                <c:pt idx="3">
                  <c:v>0.18088737201365188</c:v>
                </c:pt>
              </c:numCache>
            </c:numRef>
          </c:val>
          <c:extLst>
            <c:ext xmlns:c16="http://schemas.microsoft.com/office/drawing/2014/chart" uri="{C3380CC4-5D6E-409C-BE32-E72D297353CC}">
              <c16:uniqueId val="{00000001-DF62-4031-83FA-74B150C27D0D}"/>
            </c:ext>
          </c:extLst>
        </c:ser>
        <c:dLbls>
          <c:showLegendKey val="0"/>
          <c:showVal val="0"/>
          <c:showCatName val="0"/>
          <c:showSerName val="0"/>
          <c:showPercent val="0"/>
          <c:showBubbleSize val="0"/>
        </c:dLbls>
        <c:gapWidth val="40"/>
        <c:overlap val="-5"/>
        <c:axId val="932532272"/>
        <c:axId val="932541872"/>
      </c:barChart>
      <c:catAx>
        <c:axId val="93253227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32541872"/>
        <c:crosses val="autoZero"/>
        <c:auto val="1"/>
        <c:lblAlgn val="ctr"/>
        <c:lblOffset val="100"/>
        <c:noMultiLvlLbl val="0"/>
      </c:catAx>
      <c:valAx>
        <c:axId val="932541872"/>
        <c:scaling>
          <c:orientation val="minMax"/>
          <c:max val="0.8"/>
          <c:min val="0"/>
        </c:scaling>
        <c:delete val="0"/>
        <c:axPos val="l"/>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932532272"/>
        <c:crosses val="autoZero"/>
        <c:crossBetween val="between"/>
      </c:valAx>
      <c:spPr>
        <a:noFill/>
        <a:ln>
          <a:noFill/>
        </a:ln>
        <a:effectLst/>
      </c:spPr>
    </c:plotArea>
    <c:legend>
      <c:legendPos val="t"/>
      <c:legendEntry>
        <c:idx val="0"/>
        <c:txPr>
          <a:bodyPr rot="0" spcFirstLastPara="1" vertOverflow="ellipsis" vert="horz" wrap="square" anchor="ctr" anchorCtr="1"/>
          <a:lstStyle/>
          <a:p>
            <a:pPr>
              <a:defRPr sz="1197" b="1"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197" b="1" i="0" u="none" strike="noStrike" kern="1200" baseline="0">
                <a:solidFill>
                  <a:srgbClr val="70226E"/>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59171270442447155"/>
          <c:y val="0.40758890837734774"/>
          <c:w val="0.38988239056367802"/>
          <c:h val="0.19635579138941725"/>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73837629936023"/>
          <c:y val="0.10378322551044253"/>
          <c:w val="0.71261623700639787"/>
          <c:h val="0.73669545788271518"/>
        </c:manualLayout>
      </c:layout>
      <c:barChart>
        <c:barDir val="col"/>
        <c:grouping val="clustered"/>
        <c:varyColors val="0"/>
        <c:ser>
          <c:idx val="2"/>
          <c:order val="0"/>
          <c:tx>
            <c:strRef>
              <c:f>Sheet1!$C$1</c:f>
              <c:strCache>
                <c:ptCount val="1"/>
                <c:pt idx="0">
                  <c:v>Post-DST cortisol ≤1.8 µg/dL</c:v>
                </c:pt>
              </c:strCache>
            </c:strRef>
          </c:tx>
          <c:spPr>
            <a:solidFill>
              <a:schemeClr val="bg1">
                <a:lumMod val="65000"/>
              </a:schemeClr>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1"/>
                <c:pt idx="0">
                  <c:v>eGFR</c:v>
                </c:pt>
              </c:strCache>
              <c:extLst/>
            </c:strRef>
          </c:cat>
          <c:val>
            <c:numRef>
              <c:f>Sheet1!$C$2:$C$4</c:f>
              <c:numCache>
                <c:formatCode>General</c:formatCode>
                <c:ptCount val="1"/>
                <c:pt idx="0">
                  <c:v>71.900000000000006</c:v>
                </c:pt>
              </c:numCache>
              <c:extLst/>
            </c:numRef>
          </c:val>
          <c:extLst>
            <c:ext xmlns:c16="http://schemas.microsoft.com/office/drawing/2014/chart" uri="{C3380CC4-5D6E-409C-BE32-E72D297353CC}">
              <c16:uniqueId val="{00000002-630B-4E69-9593-5F1D8236AC36}"/>
            </c:ext>
          </c:extLst>
        </c:ser>
        <c:ser>
          <c:idx val="1"/>
          <c:order val="1"/>
          <c:tx>
            <c:strRef>
              <c:f>Sheet1!$B$1</c:f>
              <c:strCache>
                <c:ptCount val="1"/>
                <c:pt idx="0">
                  <c:v>Post-DST cortisol &gt;1.8 µg/dL (hypercortisolism)</c:v>
                </c:pt>
              </c:strCache>
            </c:strRef>
          </c:tx>
          <c:spPr>
            <a:solidFill>
              <a:srgbClr val="70226E"/>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1"/>
                <c:pt idx="0">
                  <c:v>eGFR</c:v>
                </c:pt>
              </c:strCache>
              <c:extLst/>
            </c:strRef>
          </c:cat>
          <c:val>
            <c:numRef>
              <c:f>Sheet1!$B$2:$B$4</c:f>
              <c:numCache>
                <c:formatCode>General</c:formatCode>
                <c:ptCount val="1"/>
                <c:pt idx="0">
                  <c:v>63.8</c:v>
                </c:pt>
              </c:numCache>
              <c:extLst/>
            </c:numRef>
          </c:val>
          <c:extLst>
            <c:ext xmlns:c16="http://schemas.microsoft.com/office/drawing/2014/chart" uri="{C3380CC4-5D6E-409C-BE32-E72D297353CC}">
              <c16:uniqueId val="{00000001-630B-4E69-9593-5F1D8236AC36}"/>
            </c:ext>
          </c:extLst>
        </c:ser>
        <c:dLbls>
          <c:showLegendKey val="0"/>
          <c:showVal val="0"/>
          <c:showCatName val="0"/>
          <c:showSerName val="0"/>
          <c:showPercent val="0"/>
          <c:showBubbleSize val="0"/>
        </c:dLbls>
        <c:gapWidth val="40"/>
        <c:overlap val="-5"/>
        <c:axId val="1498155648"/>
        <c:axId val="1498153248"/>
        <c:extLst/>
      </c:barChart>
      <c:catAx>
        <c:axId val="149815564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98153248"/>
        <c:crosses val="autoZero"/>
        <c:auto val="1"/>
        <c:lblAlgn val="ctr"/>
        <c:lblOffset val="100"/>
        <c:noMultiLvlLbl val="0"/>
      </c:catAx>
      <c:valAx>
        <c:axId val="1498153248"/>
        <c:scaling>
          <c:orientation val="minMax"/>
          <c:max val="90"/>
          <c:min val="0"/>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solidFill>
                      <a:schemeClr val="tx1"/>
                    </a:solidFill>
                    <a:latin typeface="Arial" panose="020B0604020202020204" pitchFamily="34" charset="0"/>
                    <a:cs typeface="Arial" panose="020B0604020202020204" pitchFamily="34" charset="0"/>
                  </a:rPr>
                  <a:t>Mean</a:t>
                </a:r>
                <a:r>
                  <a:rPr lang="en-US" sz="1200" baseline="0">
                    <a:solidFill>
                      <a:schemeClr val="tx1"/>
                    </a:solidFill>
                    <a:latin typeface="Arial" panose="020B0604020202020204" pitchFamily="34" charset="0"/>
                    <a:cs typeface="Arial" panose="020B0604020202020204" pitchFamily="34" charset="0"/>
                  </a:rPr>
                  <a:t> eGFR (mL/min/1.73 m</a:t>
                </a:r>
                <a:r>
                  <a:rPr lang="en-US" sz="1200" baseline="30000">
                    <a:solidFill>
                      <a:schemeClr val="tx1"/>
                    </a:solidFill>
                    <a:latin typeface="Arial" panose="020B0604020202020204" pitchFamily="34" charset="0"/>
                    <a:cs typeface="Arial" panose="020B0604020202020204" pitchFamily="34" charset="0"/>
                  </a:rPr>
                  <a:t>2</a:t>
                </a:r>
                <a:r>
                  <a:rPr lang="en-US" sz="1200" baseline="0">
                    <a:solidFill>
                      <a:schemeClr val="tx1"/>
                    </a:solidFill>
                    <a:latin typeface="Arial" panose="020B0604020202020204" pitchFamily="34" charset="0"/>
                    <a:cs typeface="Arial" panose="020B0604020202020204" pitchFamily="34" charset="0"/>
                  </a:rPr>
                  <a:t>)</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498155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0.68103</cdr:x>
      <cdr:y>0.24598</cdr:y>
    </cdr:from>
    <cdr:to>
      <cdr:x>0.82737</cdr:x>
      <cdr:y>0.36377</cdr:y>
    </cdr:to>
    <cdr:sp macro="" textlink="">
      <cdr:nvSpPr>
        <cdr:cNvPr id="2" name="TextBox 1">
          <a:extLst xmlns:a="http://schemas.openxmlformats.org/drawingml/2006/main">
            <a:ext uri="{FF2B5EF4-FFF2-40B4-BE49-F238E27FC236}">
              <a16:creationId xmlns:a16="http://schemas.microsoft.com/office/drawing/2014/main" id="{3F07DE4A-0D2B-3BCD-C759-B258F43D8717}"/>
            </a:ext>
          </a:extLst>
        </cdr:cNvPr>
        <cdr:cNvSpPr txBox="1"/>
      </cdr:nvSpPr>
      <cdr:spPr>
        <a:xfrm xmlns:a="http://schemas.openxmlformats.org/drawingml/2006/main">
          <a:off x="2990667" y="924416"/>
          <a:ext cx="642638" cy="44267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b="1" kern="1200" dirty="0">
              <a:solidFill>
                <a:schemeClr val="bg1"/>
              </a:solidFill>
              <a:latin typeface="Arial" panose="020B0604020202020204" pitchFamily="34" charset="0"/>
              <a:cs typeface="Arial" panose="020B0604020202020204" pitchFamily="34" charset="0"/>
            </a:rPr>
            <a:t>13%</a:t>
          </a:r>
        </a:p>
      </cdr:txBody>
    </cdr:sp>
  </cdr:relSizeAnchor>
  <cdr:relSizeAnchor xmlns:cdr="http://schemas.openxmlformats.org/drawingml/2006/chartDrawing">
    <cdr:from>
      <cdr:x>0.28126</cdr:x>
      <cdr:y>0.68558</cdr:y>
    </cdr:from>
    <cdr:to>
      <cdr:x>0.48948</cdr:x>
      <cdr:y>0.79127</cdr:y>
    </cdr:to>
    <cdr:sp macro="" textlink="">
      <cdr:nvSpPr>
        <cdr:cNvPr id="3" name="TextBox 2">
          <a:extLst xmlns:a="http://schemas.openxmlformats.org/drawingml/2006/main">
            <a:ext uri="{FF2B5EF4-FFF2-40B4-BE49-F238E27FC236}">
              <a16:creationId xmlns:a16="http://schemas.microsoft.com/office/drawing/2014/main" id="{8E458594-40B5-E9A1-A2CA-45FC53571129}"/>
            </a:ext>
          </a:extLst>
        </cdr:cNvPr>
        <cdr:cNvSpPr txBox="1"/>
      </cdr:nvSpPr>
      <cdr:spPr>
        <a:xfrm xmlns:a="http://schemas.openxmlformats.org/drawingml/2006/main">
          <a:off x="1235117" y="2576512"/>
          <a:ext cx="914400" cy="39716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b="1" kern="1200" dirty="0">
              <a:solidFill>
                <a:schemeClr val="bg1"/>
              </a:solidFill>
              <a:latin typeface="Arial" panose="020B0604020202020204" pitchFamily="34" charset="0"/>
              <a:cs typeface="Arial" panose="020B0604020202020204" pitchFamily="34" charset="0"/>
            </a:rPr>
            <a:t>Hypertension</a:t>
          </a:r>
        </a:p>
      </cdr:txBody>
    </cdr:sp>
  </cdr:relSizeAnchor>
</c:userShapes>
</file>

<file path=ppt/drawings/drawing2.xml><?xml version="1.0" encoding="utf-8"?>
<c:userShapes xmlns:c="http://schemas.openxmlformats.org/drawingml/2006/chart">
  <cdr:relSizeAnchor xmlns:cdr="http://schemas.openxmlformats.org/drawingml/2006/chartDrawing">
    <cdr:from>
      <cdr:x>0.79752</cdr:x>
      <cdr:y>0.26235</cdr:y>
    </cdr:from>
    <cdr:to>
      <cdr:x>0.91869</cdr:x>
      <cdr:y>0.32999</cdr:y>
    </cdr:to>
    <cdr:sp macro="" textlink="">
      <cdr:nvSpPr>
        <cdr:cNvPr id="2" name="TextBox 1">
          <a:extLst xmlns:a="http://schemas.openxmlformats.org/drawingml/2006/main">
            <a:ext uri="{FF2B5EF4-FFF2-40B4-BE49-F238E27FC236}">
              <a16:creationId xmlns:a16="http://schemas.microsoft.com/office/drawing/2014/main" id="{F6F315F8-1268-E3F5-ED90-642E7794514A}"/>
            </a:ext>
          </a:extLst>
        </cdr:cNvPr>
        <cdr:cNvSpPr txBox="1"/>
      </cdr:nvSpPr>
      <cdr:spPr>
        <a:xfrm xmlns:a="http://schemas.openxmlformats.org/drawingml/2006/main">
          <a:off x="5414464" y="1074260"/>
          <a:ext cx="822661" cy="276999"/>
        </a:xfrm>
        <a:prstGeom xmlns:a="http://schemas.openxmlformats.org/drawingml/2006/main" prst="rect">
          <a:avLst/>
        </a:prstGeom>
      </cdr:spPr>
      <cdr:txBody>
        <a:bodyPr xmlns:a="http://schemas.openxmlformats.org/drawingml/2006/main" vertOverflow="clip" wrap="none" rtlCol="0">
          <a:spAutoFit/>
        </a:bodyPr>
        <a:lstStyle xmlns:a="http://schemas.openxmlformats.org/drawingml/2006/main"/>
        <a:p xmlns:a="http://schemas.openxmlformats.org/drawingml/2006/main">
          <a:pPr algn="ctr"/>
          <a:r>
            <a:rPr lang="en-US" sz="1200" b="1" kern="1200" dirty="0">
              <a:solidFill>
                <a:srgbClr val="70226E"/>
              </a:solidFill>
              <a:latin typeface="Arial" panose="020B0604020202020204" pitchFamily="34" charset="0"/>
              <a:cs typeface="Arial" panose="020B0604020202020204" pitchFamily="34" charset="0"/>
            </a:rPr>
            <a:t>297/1086</a:t>
          </a:r>
        </a:p>
      </cdr:txBody>
    </cdr:sp>
  </cdr:relSizeAnchor>
  <cdr:relSizeAnchor xmlns:cdr="http://schemas.openxmlformats.org/drawingml/2006/chartDrawing">
    <cdr:from>
      <cdr:x>0.70501</cdr:x>
      <cdr:y>0.20064</cdr:y>
    </cdr:from>
    <cdr:to>
      <cdr:x>1</cdr:x>
      <cdr:y>0.32999</cdr:y>
    </cdr:to>
    <cdr:sp macro="" textlink="">
      <cdr:nvSpPr>
        <cdr:cNvPr id="3" name="TextBox 1">
          <a:extLst xmlns:a="http://schemas.openxmlformats.org/drawingml/2006/main">
            <a:ext uri="{FF2B5EF4-FFF2-40B4-BE49-F238E27FC236}">
              <a16:creationId xmlns:a16="http://schemas.microsoft.com/office/drawing/2014/main" id="{523264DC-27A7-5CF0-C4A2-58893EF052D5}"/>
            </a:ext>
          </a:extLst>
        </cdr:cNvPr>
        <cdr:cNvSpPr txBox="1"/>
      </cdr:nvSpPr>
      <cdr:spPr>
        <a:xfrm xmlns:a="http://schemas.openxmlformats.org/drawingml/2006/main">
          <a:off x="4786382" y="821579"/>
          <a:ext cx="2002742" cy="529680"/>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200" b="1" kern="1200" dirty="0">
              <a:solidFill>
                <a:srgbClr val="70226E"/>
              </a:solidFill>
              <a:latin typeface="Arial" panose="020B0604020202020204" pitchFamily="34" charset="0"/>
              <a:cs typeface="Arial" panose="020B0604020202020204" pitchFamily="34" charset="0"/>
            </a:rPr>
            <a:t>95% CI: (24.7%, 31.1%)</a:t>
          </a:r>
        </a:p>
      </cdr:txBody>
    </cdr:sp>
  </cdr:relSizeAnchor>
</c:userShapes>
</file>

<file path=ppt/drawings/drawing3.xml><?xml version="1.0" encoding="utf-8"?>
<c:userShapes xmlns:c="http://schemas.openxmlformats.org/drawingml/2006/chart">
  <cdr:relSizeAnchor xmlns:cdr="http://schemas.openxmlformats.org/drawingml/2006/chartDrawing">
    <cdr:from>
      <cdr:x>0.13834</cdr:x>
      <cdr:y>0.3449</cdr:y>
    </cdr:from>
    <cdr:to>
      <cdr:x>0.92311</cdr:x>
      <cdr:y>0.3449</cdr:y>
    </cdr:to>
    <cdr:cxnSp macro="">
      <cdr:nvCxnSpPr>
        <cdr:cNvPr id="3" name="Straight Connector 2">
          <a:extLst xmlns:a="http://schemas.openxmlformats.org/drawingml/2006/main">
            <a:ext uri="{FF2B5EF4-FFF2-40B4-BE49-F238E27FC236}">
              <a16:creationId xmlns:a16="http://schemas.microsoft.com/office/drawing/2014/main" id="{A8F6BC83-BD97-A827-5DAA-BF447494A611}"/>
            </a:ext>
          </a:extLst>
        </cdr:cNvPr>
        <cdr:cNvCxnSpPr/>
      </cdr:nvCxnSpPr>
      <cdr:spPr>
        <a:xfrm xmlns:a="http://schemas.openxmlformats.org/drawingml/2006/main">
          <a:off x="859115" y="1390649"/>
          <a:ext cx="4873658" cy="0"/>
        </a:xfrm>
        <a:prstGeom xmlns:a="http://schemas.openxmlformats.org/drawingml/2006/main" prst="line">
          <a:avLst/>
        </a:prstGeom>
        <a:ln xmlns:a="http://schemas.openxmlformats.org/drawingml/2006/main" w="12700"/>
      </cdr:spPr>
      <cdr:style>
        <a:lnRef xmlns:a="http://schemas.openxmlformats.org/drawingml/2006/main" idx="2">
          <a:schemeClr val="dk1"/>
        </a:lnRef>
        <a:fillRef xmlns:a="http://schemas.openxmlformats.org/drawingml/2006/main" idx="0">
          <a:schemeClr val="dk1"/>
        </a:fillRef>
        <a:effectRef xmlns:a="http://schemas.openxmlformats.org/drawingml/2006/main" idx="1">
          <a:schemeClr val="dk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4AB90A-1A71-4045-A271-E3D861B3C8A4}" type="datetimeFigureOut">
              <a:rPr lang="en-US" smtClean="0"/>
              <a:t>3/28/2026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A05610-7950-48E4-8D8A-05BC6C5EC621}" type="slidenum">
              <a:rPr lang="en-US" smtClean="0"/>
              <a:t>‹#›</a:t>
            </a:fld>
            <a:endParaRPr lang="en-US"/>
          </a:p>
        </p:txBody>
      </p:sp>
    </p:spTree>
    <p:extLst>
      <p:ext uri="{BB962C8B-B14F-4D97-AF65-F5344CB8AC3E}">
        <p14:creationId xmlns:p14="http://schemas.microsoft.com/office/powerpoint/2010/main" val="2253283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A05610-7950-48E4-8D8A-05BC6C5EC621}" type="slidenum">
              <a:rPr lang="en-US" smtClean="0"/>
              <a:t>1</a:t>
            </a:fld>
            <a:endParaRPr lang="en-US"/>
          </a:p>
        </p:txBody>
      </p:sp>
    </p:spTree>
    <p:extLst>
      <p:ext uri="{BB962C8B-B14F-4D97-AF65-F5344CB8AC3E}">
        <p14:creationId xmlns:p14="http://schemas.microsoft.com/office/powerpoint/2010/main" val="1473538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A05610-7950-48E4-8D8A-05BC6C5EC621}" type="slidenum">
              <a:rPr lang="en-US" smtClean="0"/>
              <a:t>10</a:t>
            </a:fld>
            <a:endParaRPr lang="en-US"/>
          </a:p>
        </p:txBody>
      </p:sp>
    </p:spTree>
    <p:extLst>
      <p:ext uri="{BB962C8B-B14F-4D97-AF65-F5344CB8AC3E}">
        <p14:creationId xmlns:p14="http://schemas.microsoft.com/office/powerpoint/2010/main" val="3049841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A05610-7950-48E4-8D8A-05BC6C5EC621}" type="slidenum">
              <a:rPr lang="en-US" smtClean="0"/>
              <a:t>11</a:t>
            </a:fld>
            <a:endParaRPr lang="en-US"/>
          </a:p>
        </p:txBody>
      </p:sp>
    </p:spTree>
    <p:extLst>
      <p:ext uri="{BB962C8B-B14F-4D97-AF65-F5344CB8AC3E}">
        <p14:creationId xmlns:p14="http://schemas.microsoft.com/office/powerpoint/2010/main" val="956021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A05610-7950-48E4-8D8A-05BC6C5EC621}" type="slidenum">
              <a:rPr lang="en-US" smtClean="0"/>
              <a:t>12</a:t>
            </a:fld>
            <a:endParaRPr lang="en-US"/>
          </a:p>
        </p:txBody>
      </p:sp>
    </p:spTree>
    <p:extLst>
      <p:ext uri="{BB962C8B-B14F-4D97-AF65-F5344CB8AC3E}">
        <p14:creationId xmlns:p14="http://schemas.microsoft.com/office/powerpoint/2010/main" val="22415321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A05610-7950-48E4-8D8A-05BC6C5EC621}" type="slidenum">
              <a:rPr lang="en-US" smtClean="0"/>
              <a:t>13</a:t>
            </a:fld>
            <a:endParaRPr lang="en-US"/>
          </a:p>
        </p:txBody>
      </p:sp>
    </p:spTree>
    <p:extLst>
      <p:ext uri="{BB962C8B-B14F-4D97-AF65-F5344CB8AC3E}">
        <p14:creationId xmlns:p14="http://schemas.microsoft.com/office/powerpoint/2010/main" val="2542549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8A05610-7950-48E4-8D8A-05BC6C5EC621}" type="slidenum">
              <a:rPr lang="en-US" smtClean="0"/>
              <a:t>14</a:t>
            </a:fld>
            <a:endParaRPr lang="en-US"/>
          </a:p>
        </p:txBody>
      </p:sp>
    </p:spTree>
    <p:extLst>
      <p:ext uri="{BB962C8B-B14F-4D97-AF65-F5344CB8AC3E}">
        <p14:creationId xmlns:p14="http://schemas.microsoft.com/office/powerpoint/2010/main" val="2200700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A05610-7950-48E4-8D8A-05BC6C5EC621}" type="slidenum">
              <a:rPr lang="en-US" smtClean="0"/>
              <a:t>15</a:t>
            </a:fld>
            <a:endParaRPr lang="en-US"/>
          </a:p>
        </p:txBody>
      </p:sp>
    </p:spTree>
    <p:extLst>
      <p:ext uri="{BB962C8B-B14F-4D97-AF65-F5344CB8AC3E}">
        <p14:creationId xmlns:p14="http://schemas.microsoft.com/office/powerpoint/2010/main" val="997121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A05610-7950-48E4-8D8A-05BC6C5EC621}" type="slidenum">
              <a:rPr lang="en-US" smtClean="0"/>
              <a:t>16</a:t>
            </a:fld>
            <a:endParaRPr lang="en-US"/>
          </a:p>
        </p:txBody>
      </p:sp>
    </p:spTree>
    <p:extLst>
      <p:ext uri="{BB962C8B-B14F-4D97-AF65-F5344CB8AC3E}">
        <p14:creationId xmlns:p14="http://schemas.microsoft.com/office/powerpoint/2010/main" val="986037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A05610-7950-48E4-8D8A-05BC6C5EC621}" type="slidenum">
              <a:rPr lang="en-US" smtClean="0"/>
              <a:t>17</a:t>
            </a:fld>
            <a:endParaRPr lang="en-US"/>
          </a:p>
        </p:txBody>
      </p:sp>
    </p:spTree>
    <p:extLst>
      <p:ext uri="{BB962C8B-B14F-4D97-AF65-F5344CB8AC3E}">
        <p14:creationId xmlns:p14="http://schemas.microsoft.com/office/powerpoint/2010/main" val="23162561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8A05610-7950-48E4-8D8A-05BC6C5EC621}" type="slidenum">
              <a:rPr lang="en-US" smtClean="0"/>
              <a:t>18</a:t>
            </a:fld>
            <a:endParaRPr lang="en-US"/>
          </a:p>
        </p:txBody>
      </p:sp>
    </p:spTree>
    <p:extLst>
      <p:ext uri="{BB962C8B-B14F-4D97-AF65-F5344CB8AC3E}">
        <p14:creationId xmlns:p14="http://schemas.microsoft.com/office/powerpoint/2010/main" val="2447491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8A05610-7950-48E4-8D8A-05BC6C5EC621}" type="slidenum">
              <a:rPr lang="en-US" smtClean="0"/>
              <a:t>19</a:t>
            </a:fld>
            <a:endParaRPr lang="en-US"/>
          </a:p>
        </p:txBody>
      </p:sp>
    </p:spTree>
    <p:extLst>
      <p:ext uri="{BB962C8B-B14F-4D97-AF65-F5344CB8AC3E}">
        <p14:creationId xmlns:p14="http://schemas.microsoft.com/office/powerpoint/2010/main" val="3900158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A05610-7950-48E4-8D8A-05BC6C5EC621}" type="slidenum">
              <a:rPr lang="en-US" smtClean="0"/>
              <a:t>2</a:t>
            </a:fld>
            <a:endParaRPr lang="en-US"/>
          </a:p>
        </p:txBody>
      </p:sp>
    </p:spTree>
    <p:extLst>
      <p:ext uri="{BB962C8B-B14F-4D97-AF65-F5344CB8AC3E}">
        <p14:creationId xmlns:p14="http://schemas.microsoft.com/office/powerpoint/2010/main" val="2895996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8A05610-7950-48E4-8D8A-05BC6C5EC621}" type="slidenum">
              <a:rPr lang="en-US" smtClean="0"/>
              <a:t>20</a:t>
            </a:fld>
            <a:endParaRPr lang="en-US"/>
          </a:p>
        </p:txBody>
      </p:sp>
    </p:spTree>
    <p:extLst>
      <p:ext uri="{BB962C8B-B14F-4D97-AF65-F5344CB8AC3E}">
        <p14:creationId xmlns:p14="http://schemas.microsoft.com/office/powerpoint/2010/main" val="1203844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A05610-7950-48E4-8D8A-05BC6C5EC621}" type="slidenum">
              <a:rPr lang="en-US" smtClean="0"/>
              <a:t>3</a:t>
            </a:fld>
            <a:endParaRPr lang="en-US"/>
          </a:p>
        </p:txBody>
      </p:sp>
    </p:spTree>
    <p:extLst>
      <p:ext uri="{BB962C8B-B14F-4D97-AF65-F5344CB8AC3E}">
        <p14:creationId xmlns:p14="http://schemas.microsoft.com/office/powerpoint/2010/main" val="712681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A05610-7950-48E4-8D8A-05BC6C5EC621}" type="slidenum">
              <a:rPr lang="en-US" smtClean="0"/>
              <a:t>4</a:t>
            </a:fld>
            <a:endParaRPr lang="en-US"/>
          </a:p>
        </p:txBody>
      </p:sp>
    </p:spTree>
    <p:extLst>
      <p:ext uri="{BB962C8B-B14F-4D97-AF65-F5344CB8AC3E}">
        <p14:creationId xmlns:p14="http://schemas.microsoft.com/office/powerpoint/2010/main" val="3555363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A05610-7950-48E4-8D8A-05BC6C5EC621}" type="slidenum">
              <a:rPr lang="en-US" smtClean="0"/>
              <a:t>5</a:t>
            </a:fld>
            <a:endParaRPr lang="en-US"/>
          </a:p>
        </p:txBody>
      </p:sp>
    </p:spTree>
    <p:extLst>
      <p:ext uri="{BB962C8B-B14F-4D97-AF65-F5344CB8AC3E}">
        <p14:creationId xmlns:p14="http://schemas.microsoft.com/office/powerpoint/2010/main" val="3008921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A05610-7950-48E4-8D8A-05BC6C5EC621}" type="slidenum">
              <a:rPr lang="en-US" smtClean="0"/>
              <a:t>6</a:t>
            </a:fld>
            <a:endParaRPr lang="en-US"/>
          </a:p>
        </p:txBody>
      </p:sp>
    </p:spTree>
    <p:extLst>
      <p:ext uri="{BB962C8B-B14F-4D97-AF65-F5344CB8AC3E}">
        <p14:creationId xmlns:p14="http://schemas.microsoft.com/office/powerpoint/2010/main" val="807189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A05610-7950-48E4-8D8A-05BC6C5EC621}" type="slidenum">
              <a:rPr lang="en-US" smtClean="0"/>
              <a:t>7</a:t>
            </a:fld>
            <a:endParaRPr lang="en-US"/>
          </a:p>
        </p:txBody>
      </p:sp>
    </p:spTree>
    <p:extLst>
      <p:ext uri="{BB962C8B-B14F-4D97-AF65-F5344CB8AC3E}">
        <p14:creationId xmlns:p14="http://schemas.microsoft.com/office/powerpoint/2010/main" val="1451381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A05610-7950-48E4-8D8A-05BC6C5EC621}" type="slidenum">
              <a:rPr lang="en-US" smtClean="0"/>
              <a:t>8</a:t>
            </a:fld>
            <a:endParaRPr lang="en-US"/>
          </a:p>
        </p:txBody>
      </p:sp>
    </p:spTree>
    <p:extLst>
      <p:ext uri="{BB962C8B-B14F-4D97-AF65-F5344CB8AC3E}">
        <p14:creationId xmlns:p14="http://schemas.microsoft.com/office/powerpoint/2010/main" val="530353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A05610-7950-48E4-8D8A-05BC6C5EC621}" type="slidenum">
              <a:rPr lang="en-US" smtClean="0"/>
              <a:t>9</a:t>
            </a:fld>
            <a:endParaRPr lang="en-US"/>
          </a:p>
        </p:txBody>
      </p:sp>
    </p:spTree>
    <p:extLst>
      <p:ext uri="{BB962C8B-B14F-4D97-AF65-F5344CB8AC3E}">
        <p14:creationId xmlns:p14="http://schemas.microsoft.com/office/powerpoint/2010/main" val="264745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9DC95-E66E-C31D-091A-D7221C66443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3232B7-16BA-B54F-F670-0D9B11B3CC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6E95B3D-8F62-78D5-DAAE-CB833DB934BF}"/>
              </a:ext>
            </a:extLst>
          </p:cNvPr>
          <p:cNvSpPr>
            <a:spLocks noGrp="1"/>
          </p:cNvSpPr>
          <p:nvPr>
            <p:ph type="dt" sz="half" idx="10"/>
          </p:nvPr>
        </p:nvSpPr>
        <p:spPr/>
        <p:txBody>
          <a:bodyPr/>
          <a:lstStyle/>
          <a:p>
            <a:fld id="{713ABDB3-D1D0-9744-A8C1-7E7102646AEC}" type="datetimeFigureOut">
              <a:rPr lang="en-US" smtClean="0"/>
              <a:t>3/28/2026</a:t>
            </a:fld>
            <a:endParaRPr lang="en-US"/>
          </a:p>
        </p:txBody>
      </p:sp>
      <p:sp>
        <p:nvSpPr>
          <p:cNvPr id="5" name="Footer Placeholder 4">
            <a:extLst>
              <a:ext uri="{FF2B5EF4-FFF2-40B4-BE49-F238E27FC236}">
                <a16:creationId xmlns:a16="http://schemas.microsoft.com/office/drawing/2014/main" id="{8FCEF4B8-4A8A-19C2-A694-E5B71DDC51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8EC111-903D-37A2-F08C-A5B30C6981B9}"/>
              </a:ext>
            </a:extLst>
          </p:cNvPr>
          <p:cNvSpPr>
            <a:spLocks noGrp="1"/>
          </p:cNvSpPr>
          <p:nvPr>
            <p:ph type="sldNum" sz="quarter" idx="12"/>
          </p:nvPr>
        </p:nvSpPr>
        <p:spPr/>
        <p:txBody>
          <a:bodyPr/>
          <a:lstStyle/>
          <a:p>
            <a:fld id="{18E20A64-E73C-CE4A-B4CA-505F6B4EC5E2}" type="slidenum">
              <a:rPr lang="en-US" smtClean="0"/>
              <a:t>‹#›</a:t>
            </a:fld>
            <a:endParaRPr lang="en-US"/>
          </a:p>
        </p:txBody>
      </p:sp>
    </p:spTree>
    <p:extLst>
      <p:ext uri="{BB962C8B-B14F-4D97-AF65-F5344CB8AC3E}">
        <p14:creationId xmlns:p14="http://schemas.microsoft.com/office/powerpoint/2010/main" val="4071493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53443-2542-D0E0-4898-F1D6521E781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A4BD49-8847-8246-FD51-C57EB6C87CA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BBF987-CAC4-C36C-5A4A-2EAD1F019224}"/>
              </a:ext>
            </a:extLst>
          </p:cNvPr>
          <p:cNvSpPr>
            <a:spLocks noGrp="1"/>
          </p:cNvSpPr>
          <p:nvPr>
            <p:ph type="dt" sz="half" idx="10"/>
          </p:nvPr>
        </p:nvSpPr>
        <p:spPr/>
        <p:txBody>
          <a:bodyPr/>
          <a:lstStyle/>
          <a:p>
            <a:fld id="{713ABDB3-D1D0-9744-A8C1-7E7102646AEC}" type="datetimeFigureOut">
              <a:rPr lang="en-US" smtClean="0"/>
              <a:t>3/28/2026</a:t>
            </a:fld>
            <a:endParaRPr lang="en-US"/>
          </a:p>
        </p:txBody>
      </p:sp>
      <p:sp>
        <p:nvSpPr>
          <p:cNvPr id="5" name="Footer Placeholder 4">
            <a:extLst>
              <a:ext uri="{FF2B5EF4-FFF2-40B4-BE49-F238E27FC236}">
                <a16:creationId xmlns:a16="http://schemas.microsoft.com/office/drawing/2014/main" id="{4B7ACF4B-569D-8EFF-2C95-7704CBC554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8BE1C4-CAB6-4FBA-A97B-6C322287F600}"/>
              </a:ext>
            </a:extLst>
          </p:cNvPr>
          <p:cNvSpPr>
            <a:spLocks noGrp="1"/>
          </p:cNvSpPr>
          <p:nvPr>
            <p:ph type="sldNum" sz="quarter" idx="12"/>
          </p:nvPr>
        </p:nvSpPr>
        <p:spPr/>
        <p:txBody>
          <a:bodyPr/>
          <a:lstStyle/>
          <a:p>
            <a:fld id="{18E20A64-E73C-CE4A-B4CA-505F6B4EC5E2}" type="slidenum">
              <a:rPr lang="en-US" smtClean="0"/>
              <a:t>‹#›</a:t>
            </a:fld>
            <a:endParaRPr lang="en-US"/>
          </a:p>
        </p:txBody>
      </p:sp>
    </p:spTree>
    <p:extLst>
      <p:ext uri="{BB962C8B-B14F-4D97-AF65-F5344CB8AC3E}">
        <p14:creationId xmlns:p14="http://schemas.microsoft.com/office/powerpoint/2010/main" val="705274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F801B0-FFCC-C365-0F8F-38B24ED46C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963646-CEEB-8D48-B2D0-B51632738D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0854A1-6669-5CF3-A9EF-BDC9B14E4286}"/>
              </a:ext>
            </a:extLst>
          </p:cNvPr>
          <p:cNvSpPr>
            <a:spLocks noGrp="1"/>
          </p:cNvSpPr>
          <p:nvPr>
            <p:ph type="dt" sz="half" idx="10"/>
          </p:nvPr>
        </p:nvSpPr>
        <p:spPr/>
        <p:txBody>
          <a:bodyPr/>
          <a:lstStyle/>
          <a:p>
            <a:fld id="{713ABDB3-D1D0-9744-A8C1-7E7102646AEC}" type="datetimeFigureOut">
              <a:rPr lang="en-US" smtClean="0"/>
              <a:t>3/28/2026</a:t>
            </a:fld>
            <a:endParaRPr lang="en-US"/>
          </a:p>
        </p:txBody>
      </p:sp>
      <p:sp>
        <p:nvSpPr>
          <p:cNvPr id="5" name="Footer Placeholder 4">
            <a:extLst>
              <a:ext uri="{FF2B5EF4-FFF2-40B4-BE49-F238E27FC236}">
                <a16:creationId xmlns:a16="http://schemas.microsoft.com/office/drawing/2014/main" id="{D50585FE-3CD2-71F2-5289-9DAB1C9C61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082A5F-B9F8-BBBC-064E-6775474247A0}"/>
              </a:ext>
            </a:extLst>
          </p:cNvPr>
          <p:cNvSpPr>
            <a:spLocks noGrp="1"/>
          </p:cNvSpPr>
          <p:nvPr>
            <p:ph type="sldNum" sz="quarter" idx="12"/>
          </p:nvPr>
        </p:nvSpPr>
        <p:spPr/>
        <p:txBody>
          <a:bodyPr/>
          <a:lstStyle/>
          <a:p>
            <a:fld id="{18E20A64-E73C-CE4A-B4CA-505F6B4EC5E2}" type="slidenum">
              <a:rPr lang="en-US" smtClean="0"/>
              <a:t>‹#›</a:t>
            </a:fld>
            <a:endParaRPr lang="en-US"/>
          </a:p>
        </p:txBody>
      </p:sp>
    </p:spTree>
    <p:extLst>
      <p:ext uri="{BB962C8B-B14F-4D97-AF65-F5344CB8AC3E}">
        <p14:creationId xmlns:p14="http://schemas.microsoft.com/office/powerpoint/2010/main" val="2689421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2982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83360-34D6-D369-EB94-85AD7E5E85EA}"/>
              </a:ext>
            </a:extLst>
          </p:cNvPr>
          <p:cNvSpPr>
            <a:spLocks noGrp="1"/>
          </p:cNvSpPr>
          <p:nvPr>
            <p:ph type="title"/>
          </p:nvPr>
        </p:nvSpPr>
        <p:spPr/>
        <p:txBody>
          <a:bodyPr/>
          <a:lstStyle>
            <a:lvl1pPr>
              <a:defRPr b="1" i="0">
                <a:solidFill>
                  <a:srgbClr val="00206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A13D6207-3639-D479-07F6-6DAC2291B5E5}"/>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F9AD9A-FA04-5D51-78AD-4B3DB8730707}"/>
              </a:ext>
            </a:extLst>
          </p:cNvPr>
          <p:cNvSpPr>
            <a:spLocks noGrp="1"/>
          </p:cNvSpPr>
          <p:nvPr>
            <p:ph type="dt" sz="half" idx="10"/>
          </p:nvPr>
        </p:nvSpPr>
        <p:spPr/>
        <p:txBody>
          <a:bodyPr/>
          <a:lstStyle/>
          <a:p>
            <a:fld id="{713ABDB3-D1D0-9744-A8C1-7E7102646AEC}" type="datetimeFigureOut">
              <a:rPr lang="en-US" smtClean="0"/>
              <a:t>3/28/2026</a:t>
            </a:fld>
            <a:endParaRPr lang="en-US"/>
          </a:p>
        </p:txBody>
      </p:sp>
      <p:sp>
        <p:nvSpPr>
          <p:cNvPr id="5" name="Footer Placeholder 4">
            <a:extLst>
              <a:ext uri="{FF2B5EF4-FFF2-40B4-BE49-F238E27FC236}">
                <a16:creationId xmlns:a16="http://schemas.microsoft.com/office/drawing/2014/main" id="{8325A881-A249-B59A-17C1-12B5605B58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FFC0C1-2A5F-1C11-D0A4-6DEFBB6B8B72}"/>
              </a:ext>
            </a:extLst>
          </p:cNvPr>
          <p:cNvSpPr>
            <a:spLocks noGrp="1"/>
          </p:cNvSpPr>
          <p:nvPr>
            <p:ph type="sldNum" sz="quarter" idx="12"/>
          </p:nvPr>
        </p:nvSpPr>
        <p:spPr/>
        <p:txBody>
          <a:bodyPr/>
          <a:lstStyle/>
          <a:p>
            <a:fld id="{18E20A64-E73C-CE4A-B4CA-505F6B4EC5E2}" type="slidenum">
              <a:rPr lang="en-US" smtClean="0"/>
              <a:t>‹#›</a:t>
            </a:fld>
            <a:endParaRPr lang="en-US"/>
          </a:p>
        </p:txBody>
      </p:sp>
    </p:spTree>
    <p:extLst>
      <p:ext uri="{BB962C8B-B14F-4D97-AF65-F5344CB8AC3E}">
        <p14:creationId xmlns:p14="http://schemas.microsoft.com/office/powerpoint/2010/main" val="1661834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DCFD8-2D2E-CC16-DBA8-C6C78FEA73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E119C7-2975-CB95-DBD9-21F5CB2D6DB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65FFDF-B17B-7BE3-0E56-37B5DA615D4B}"/>
              </a:ext>
            </a:extLst>
          </p:cNvPr>
          <p:cNvSpPr>
            <a:spLocks noGrp="1"/>
          </p:cNvSpPr>
          <p:nvPr>
            <p:ph type="dt" sz="half" idx="10"/>
          </p:nvPr>
        </p:nvSpPr>
        <p:spPr/>
        <p:txBody>
          <a:bodyPr/>
          <a:lstStyle/>
          <a:p>
            <a:fld id="{713ABDB3-D1D0-9744-A8C1-7E7102646AEC}" type="datetimeFigureOut">
              <a:rPr lang="en-US" smtClean="0"/>
              <a:t>3/28/2026</a:t>
            </a:fld>
            <a:endParaRPr lang="en-US"/>
          </a:p>
        </p:txBody>
      </p:sp>
      <p:sp>
        <p:nvSpPr>
          <p:cNvPr id="5" name="Footer Placeholder 4">
            <a:extLst>
              <a:ext uri="{FF2B5EF4-FFF2-40B4-BE49-F238E27FC236}">
                <a16:creationId xmlns:a16="http://schemas.microsoft.com/office/drawing/2014/main" id="{5129D1D8-0F0B-D095-D2E0-9C6ED4B291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77F64C-8B1D-7DAB-266A-97D6446FA87C}"/>
              </a:ext>
            </a:extLst>
          </p:cNvPr>
          <p:cNvSpPr>
            <a:spLocks noGrp="1"/>
          </p:cNvSpPr>
          <p:nvPr>
            <p:ph type="sldNum" sz="quarter" idx="12"/>
          </p:nvPr>
        </p:nvSpPr>
        <p:spPr/>
        <p:txBody>
          <a:bodyPr/>
          <a:lstStyle/>
          <a:p>
            <a:fld id="{18E20A64-E73C-CE4A-B4CA-505F6B4EC5E2}" type="slidenum">
              <a:rPr lang="en-US" smtClean="0"/>
              <a:t>‹#›</a:t>
            </a:fld>
            <a:endParaRPr lang="en-US"/>
          </a:p>
        </p:txBody>
      </p:sp>
    </p:spTree>
    <p:extLst>
      <p:ext uri="{BB962C8B-B14F-4D97-AF65-F5344CB8AC3E}">
        <p14:creationId xmlns:p14="http://schemas.microsoft.com/office/powerpoint/2010/main" val="3550252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0C251-6618-0FCA-4391-78E39C6103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B1A08C-39A5-1EE3-5B3C-0EDD6F434E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2A4901-BA33-EFF7-69F3-18DAC4FE6A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352182-930F-AF99-FFBE-E76CE7149728}"/>
              </a:ext>
            </a:extLst>
          </p:cNvPr>
          <p:cNvSpPr>
            <a:spLocks noGrp="1"/>
          </p:cNvSpPr>
          <p:nvPr>
            <p:ph type="dt" sz="half" idx="10"/>
          </p:nvPr>
        </p:nvSpPr>
        <p:spPr/>
        <p:txBody>
          <a:bodyPr/>
          <a:lstStyle/>
          <a:p>
            <a:fld id="{713ABDB3-D1D0-9744-A8C1-7E7102646AEC}" type="datetimeFigureOut">
              <a:rPr lang="en-US" smtClean="0"/>
              <a:t>3/28/2026</a:t>
            </a:fld>
            <a:endParaRPr lang="en-US"/>
          </a:p>
        </p:txBody>
      </p:sp>
      <p:sp>
        <p:nvSpPr>
          <p:cNvPr id="6" name="Footer Placeholder 5">
            <a:extLst>
              <a:ext uri="{FF2B5EF4-FFF2-40B4-BE49-F238E27FC236}">
                <a16:creationId xmlns:a16="http://schemas.microsoft.com/office/drawing/2014/main" id="{D3CD38A8-5468-B8DC-C2B9-949851C8113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21585D-4232-772E-3BCF-35337584FC7E}"/>
              </a:ext>
            </a:extLst>
          </p:cNvPr>
          <p:cNvSpPr>
            <a:spLocks noGrp="1"/>
          </p:cNvSpPr>
          <p:nvPr>
            <p:ph type="sldNum" sz="quarter" idx="12"/>
          </p:nvPr>
        </p:nvSpPr>
        <p:spPr/>
        <p:txBody>
          <a:bodyPr/>
          <a:lstStyle/>
          <a:p>
            <a:fld id="{18E20A64-E73C-CE4A-B4CA-505F6B4EC5E2}" type="slidenum">
              <a:rPr lang="en-US" smtClean="0"/>
              <a:t>‹#›</a:t>
            </a:fld>
            <a:endParaRPr lang="en-US"/>
          </a:p>
        </p:txBody>
      </p:sp>
    </p:spTree>
    <p:extLst>
      <p:ext uri="{BB962C8B-B14F-4D97-AF65-F5344CB8AC3E}">
        <p14:creationId xmlns:p14="http://schemas.microsoft.com/office/powerpoint/2010/main" val="2573317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B26A6-EE90-FE7A-0D3B-DBE72F63899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09FD8AA-989B-960F-9D88-8157211949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6F9F63-6744-DF57-6738-0E634AECFB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064BBA-6C0F-6B73-ACE2-350BCEA8C8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B0AC2F-41E0-EAD7-0391-16C190C6A4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E0ED40-0C3B-372F-EAAE-F1848A6FDFFC}"/>
              </a:ext>
            </a:extLst>
          </p:cNvPr>
          <p:cNvSpPr>
            <a:spLocks noGrp="1"/>
          </p:cNvSpPr>
          <p:nvPr>
            <p:ph type="dt" sz="half" idx="10"/>
          </p:nvPr>
        </p:nvSpPr>
        <p:spPr/>
        <p:txBody>
          <a:bodyPr/>
          <a:lstStyle/>
          <a:p>
            <a:fld id="{713ABDB3-D1D0-9744-A8C1-7E7102646AEC}" type="datetimeFigureOut">
              <a:rPr lang="en-US" smtClean="0"/>
              <a:t>3/28/2026</a:t>
            </a:fld>
            <a:endParaRPr lang="en-US"/>
          </a:p>
        </p:txBody>
      </p:sp>
      <p:sp>
        <p:nvSpPr>
          <p:cNvPr id="8" name="Footer Placeholder 7">
            <a:extLst>
              <a:ext uri="{FF2B5EF4-FFF2-40B4-BE49-F238E27FC236}">
                <a16:creationId xmlns:a16="http://schemas.microsoft.com/office/drawing/2014/main" id="{30095FB1-B91A-CF1A-4056-242B56F708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C4FBFC-39F9-1F88-A729-BE17F02626E6}"/>
              </a:ext>
            </a:extLst>
          </p:cNvPr>
          <p:cNvSpPr>
            <a:spLocks noGrp="1"/>
          </p:cNvSpPr>
          <p:nvPr>
            <p:ph type="sldNum" sz="quarter" idx="12"/>
          </p:nvPr>
        </p:nvSpPr>
        <p:spPr/>
        <p:txBody>
          <a:bodyPr/>
          <a:lstStyle/>
          <a:p>
            <a:fld id="{18E20A64-E73C-CE4A-B4CA-505F6B4EC5E2}" type="slidenum">
              <a:rPr lang="en-US" smtClean="0"/>
              <a:t>‹#›</a:t>
            </a:fld>
            <a:endParaRPr lang="en-US"/>
          </a:p>
        </p:txBody>
      </p:sp>
    </p:spTree>
    <p:extLst>
      <p:ext uri="{BB962C8B-B14F-4D97-AF65-F5344CB8AC3E}">
        <p14:creationId xmlns:p14="http://schemas.microsoft.com/office/powerpoint/2010/main" val="516124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0C962-371B-5375-4A69-5217A0B0D2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7BA45E-E4BC-743B-696E-EDFAEE68614F}"/>
              </a:ext>
            </a:extLst>
          </p:cNvPr>
          <p:cNvSpPr>
            <a:spLocks noGrp="1"/>
          </p:cNvSpPr>
          <p:nvPr>
            <p:ph type="dt" sz="half" idx="10"/>
          </p:nvPr>
        </p:nvSpPr>
        <p:spPr/>
        <p:txBody>
          <a:bodyPr/>
          <a:lstStyle/>
          <a:p>
            <a:fld id="{713ABDB3-D1D0-9744-A8C1-7E7102646AEC}" type="datetimeFigureOut">
              <a:rPr lang="en-US" smtClean="0"/>
              <a:t>3/28/2026</a:t>
            </a:fld>
            <a:endParaRPr lang="en-US"/>
          </a:p>
        </p:txBody>
      </p:sp>
      <p:sp>
        <p:nvSpPr>
          <p:cNvPr id="4" name="Footer Placeholder 3">
            <a:extLst>
              <a:ext uri="{FF2B5EF4-FFF2-40B4-BE49-F238E27FC236}">
                <a16:creationId xmlns:a16="http://schemas.microsoft.com/office/drawing/2014/main" id="{A2C588C7-3FC3-9096-441F-543C59F9C7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E58ED9-B98D-663A-09A0-DE0B19886B35}"/>
              </a:ext>
            </a:extLst>
          </p:cNvPr>
          <p:cNvSpPr>
            <a:spLocks noGrp="1"/>
          </p:cNvSpPr>
          <p:nvPr>
            <p:ph type="sldNum" sz="quarter" idx="12"/>
          </p:nvPr>
        </p:nvSpPr>
        <p:spPr/>
        <p:txBody>
          <a:bodyPr/>
          <a:lstStyle/>
          <a:p>
            <a:fld id="{18E20A64-E73C-CE4A-B4CA-505F6B4EC5E2}" type="slidenum">
              <a:rPr lang="en-US" smtClean="0"/>
              <a:t>‹#›</a:t>
            </a:fld>
            <a:endParaRPr lang="en-US"/>
          </a:p>
        </p:txBody>
      </p:sp>
    </p:spTree>
    <p:extLst>
      <p:ext uri="{BB962C8B-B14F-4D97-AF65-F5344CB8AC3E}">
        <p14:creationId xmlns:p14="http://schemas.microsoft.com/office/powerpoint/2010/main" val="3720901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D93852-C33E-B21E-6A79-79009C2326BD}"/>
              </a:ext>
            </a:extLst>
          </p:cNvPr>
          <p:cNvSpPr>
            <a:spLocks noGrp="1"/>
          </p:cNvSpPr>
          <p:nvPr>
            <p:ph type="dt" sz="half" idx="10"/>
          </p:nvPr>
        </p:nvSpPr>
        <p:spPr/>
        <p:txBody>
          <a:bodyPr/>
          <a:lstStyle/>
          <a:p>
            <a:fld id="{713ABDB3-D1D0-9744-A8C1-7E7102646AEC}" type="datetimeFigureOut">
              <a:rPr lang="en-US" smtClean="0"/>
              <a:t>3/28/2026</a:t>
            </a:fld>
            <a:endParaRPr lang="en-US"/>
          </a:p>
        </p:txBody>
      </p:sp>
      <p:sp>
        <p:nvSpPr>
          <p:cNvPr id="3" name="Footer Placeholder 2">
            <a:extLst>
              <a:ext uri="{FF2B5EF4-FFF2-40B4-BE49-F238E27FC236}">
                <a16:creationId xmlns:a16="http://schemas.microsoft.com/office/drawing/2014/main" id="{B8F72157-3BCC-2F12-AD1B-B0EDBB4F8F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28F8F1-6910-D28A-FB13-930177B97545}"/>
              </a:ext>
            </a:extLst>
          </p:cNvPr>
          <p:cNvSpPr>
            <a:spLocks noGrp="1"/>
          </p:cNvSpPr>
          <p:nvPr>
            <p:ph type="sldNum" sz="quarter" idx="12"/>
          </p:nvPr>
        </p:nvSpPr>
        <p:spPr/>
        <p:txBody>
          <a:bodyPr/>
          <a:lstStyle/>
          <a:p>
            <a:fld id="{18E20A64-E73C-CE4A-B4CA-505F6B4EC5E2}" type="slidenum">
              <a:rPr lang="en-US" smtClean="0"/>
              <a:t>‹#›</a:t>
            </a:fld>
            <a:endParaRPr lang="en-US"/>
          </a:p>
        </p:txBody>
      </p:sp>
    </p:spTree>
    <p:extLst>
      <p:ext uri="{BB962C8B-B14F-4D97-AF65-F5344CB8AC3E}">
        <p14:creationId xmlns:p14="http://schemas.microsoft.com/office/powerpoint/2010/main" val="733810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948BB-38E5-044D-6D0E-801BCF0459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D1B03F-5310-64C9-BC3A-E867AD9C9A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643EC3-E0B6-754B-0E5E-6DDB5FF0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78DA1F-5426-617C-4A04-78C289E4C8DD}"/>
              </a:ext>
            </a:extLst>
          </p:cNvPr>
          <p:cNvSpPr>
            <a:spLocks noGrp="1"/>
          </p:cNvSpPr>
          <p:nvPr>
            <p:ph type="dt" sz="half" idx="10"/>
          </p:nvPr>
        </p:nvSpPr>
        <p:spPr/>
        <p:txBody>
          <a:bodyPr/>
          <a:lstStyle/>
          <a:p>
            <a:fld id="{713ABDB3-D1D0-9744-A8C1-7E7102646AEC}" type="datetimeFigureOut">
              <a:rPr lang="en-US" smtClean="0"/>
              <a:t>3/28/2026</a:t>
            </a:fld>
            <a:endParaRPr lang="en-US"/>
          </a:p>
        </p:txBody>
      </p:sp>
      <p:sp>
        <p:nvSpPr>
          <p:cNvPr id="6" name="Footer Placeholder 5">
            <a:extLst>
              <a:ext uri="{FF2B5EF4-FFF2-40B4-BE49-F238E27FC236}">
                <a16:creationId xmlns:a16="http://schemas.microsoft.com/office/drawing/2014/main" id="{AFC0366E-E9BE-FA68-639A-752A9BDE13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DF9C13-1EA5-D5ED-2D3F-5B08F9CCD620}"/>
              </a:ext>
            </a:extLst>
          </p:cNvPr>
          <p:cNvSpPr>
            <a:spLocks noGrp="1"/>
          </p:cNvSpPr>
          <p:nvPr>
            <p:ph type="sldNum" sz="quarter" idx="12"/>
          </p:nvPr>
        </p:nvSpPr>
        <p:spPr/>
        <p:txBody>
          <a:bodyPr/>
          <a:lstStyle/>
          <a:p>
            <a:fld id="{18E20A64-E73C-CE4A-B4CA-505F6B4EC5E2}" type="slidenum">
              <a:rPr lang="en-US" smtClean="0"/>
              <a:t>‹#›</a:t>
            </a:fld>
            <a:endParaRPr lang="en-US"/>
          </a:p>
        </p:txBody>
      </p:sp>
    </p:spTree>
    <p:extLst>
      <p:ext uri="{BB962C8B-B14F-4D97-AF65-F5344CB8AC3E}">
        <p14:creationId xmlns:p14="http://schemas.microsoft.com/office/powerpoint/2010/main" val="3564263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2F1E3-5524-A8D0-6074-70694BA2A6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A458E9-B4E8-AC7A-234E-09D50894F6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38B0154-D383-D219-187A-6D94D668A8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79FB29-06EE-7D91-ACCA-2C3C0C76264C}"/>
              </a:ext>
            </a:extLst>
          </p:cNvPr>
          <p:cNvSpPr>
            <a:spLocks noGrp="1"/>
          </p:cNvSpPr>
          <p:nvPr>
            <p:ph type="dt" sz="half" idx="10"/>
          </p:nvPr>
        </p:nvSpPr>
        <p:spPr/>
        <p:txBody>
          <a:bodyPr/>
          <a:lstStyle/>
          <a:p>
            <a:fld id="{713ABDB3-D1D0-9744-A8C1-7E7102646AEC}" type="datetimeFigureOut">
              <a:rPr lang="en-US" smtClean="0"/>
              <a:t>3/28/2026</a:t>
            </a:fld>
            <a:endParaRPr lang="en-US"/>
          </a:p>
        </p:txBody>
      </p:sp>
      <p:sp>
        <p:nvSpPr>
          <p:cNvPr id="6" name="Footer Placeholder 5">
            <a:extLst>
              <a:ext uri="{FF2B5EF4-FFF2-40B4-BE49-F238E27FC236}">
                <a16:creationId xmlns:a16="http://schemas.microsoft.com/office/drawing/2014/main" id="{6ED2F188-80E5-2C3D-5AAD-BD2EF0C6C6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D169BF-D5ED-2003-D2BB-91CAC187B77F}"/>
              </a:ext>
            </a:extLst>
          </p:cNvPr>
          <p:cNvSpPr>
            <a:spLocks noGrp="1"/>
          </p:cNvSpPr>
          <p:nvPr>
            <p:ph type="sldNum" sz="quarter" idx="12"/>
          </p:nvPr>
        </p:nvSpPr>
        <p:spPr/>
        <p:txBody>
          <a:bodyPr/>
          <a:lstStyle/>
          <a:p>
            <a:fld id="{18E20A64-E73C-CE4A-B4CA-505F6B4EC5E2}" type="slidenum">
              <a:rPr lang="en-US" smtClean="0"/>
              <a:t>‹#›</a:t>
            </a:fld>
            <a:endParaRPr lang="en-US"/>
          </a:p>
        </p:txBody>
      </p:sp>
    </p:spTree>
    <p:extLst>
      <p:ext uri="{BB962C8B-B14F-4D97-AF65-F5344CB8AC3E}">
        <p14:creationId xmlns:p14="http://schemas.microsoft.com/office/powerpoint/2010/main" val="2147459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2898FA-18DA-8721-6930-4E05DF816B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2DBB14-1EDB-DA9B-5EDA-44376860A7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68FEF8-8249-4A81-932C-1943C71596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13ABDB3-D1D0-9744-A8C1-7E7102646AEC}" type="datetimeFigureOut">
              <a:rPr lang="en-US" smtClean="0"/>
              <a:t>3/28/2026</a:t>
            </a:fld>
            <a:endParaRPr lang="en-US"/>
          </a:p>
        </p:txBody>
      </p:sp>
      <p:sp>
        <p:nvSpPr>
          <p:cNvPr id="5" name="Footer Placeholder 4">
            <a:extLst>
              <a:ext uri="{FF2B5EF4-FFF2-40B4-BE49-F238E27FC236}">
                <a16:creationId xmlns:a16="http://schemas.microsoft.com/office/drawing/2014/main" id="{7C58087B-4F9B-C9FF-D568-9BD2110F3F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253C16A-4247-821B-D5CF-AD33415578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8E20A64-E73C-CE4A-B4CA-505F6B4EC5E2}" type="slidenum">
              <a:rPr lang="en-US" smtClean="0"/>
              <a:t>‹#›</a:t>
            </a:fld>
            <a:endParaRPr lang="en-US"/>
          </a:p>
        </p:txBody>
      </p:sp>
      <p:pic>
        <p:nvPicPr>
          <p:cNvPr id="9" name="Picture 8" descr="A colorful background with white text&#10;&#10;AI-generated content may be incorrect.">
            <a:extLst>
              <a:ext uri="{FF2B5EF4-FFF2-40B4-BE49-F238E27FC236}">
                <a16:creationId xmlns:a16="http://schemas.microsoft.com/office/drawing/2014/main" id="{AF08A264-FEC8-614F-FD9F-918B5F3D9B52}"/>
              </a:ext>
            </a:extLst>
          </p:cNvPr>
          <p:cNvPicPr>
            <a:picLocks noChangeAspect="1"/>
          </p:cNvPicPr>
          <p:nvPr userDrawn="1"/>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29894271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 name="Picture 5" descr="A colorful heart with a yellow rectangle&#10;&#10;AI-generated content may be incorrect.">
            <a:extLst>
              <a:ext uri="{FF2B5EF4-FFF2-40B4-BE49-F238E27FC236}">
                <a16:creationId xmlns:a16="http://schemas.microsoft.com/office/drawing/2014/main" id="{DEB4A523-F0C1-E2DC-B55F-CE0C6B0BAE31}"/>
              </a:ext>
            </a:extLst>
          </p:cNvPr>
          <p:cNvPicPr>
            <a:picLocks noChangeAspect="1"/>
          </p:cNvPicPr>
          <p:nvPr userDrawn="1"/>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307095198"/>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chart" Target="../charts/chart10.xml"/><Relationship Id="rId4" Type="http://schemas.openxmlformats.org/officeDocument/2006/relationships/chart" Target="../charts/chart9.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49F71-D457-77B4-BD88-E736FB117CBD}"/>
              </a:ext>
            </a:extLst>
          </p:cNvPr>
          <p:cNvSpPr txBox="1">
            <a:spLocks/>
          </p:cNvSpPr>
          <p:nvPr/>
        </p:nvSpPr>
        <p:spPr>
          <a:xfrm>
            <a:off x="230661" y="1828799"/>
            <a:ext cx="7562334" cy="2875005"/>
          </a:xfrm>
          <a:prstGeom prst="rect">
            <a:avLst/>
          </a:prstGeom>
        </p:spPr>
        <p:txBody>
          <a:bodyPr anchor="t">
            <a:normAutofit/>
          </a:bodyPr>
          <a:lstStyle>
            <a:lvl1pPr algn="r" defTabSz="914400" rtl="0" eaLnBrk="1" latinLnBrk="0" hangingPunct="1">
              <a:lnSpc>
                <a:spcPct val="90000"/>
              </a:lnSpc>
              <a:spcBef>
                <a:spcPct val="0"/>
              </a:spcBef>
              <a:buNone/>
              <a:defRPr sz="5400" b="1" i="0" kern="1200">
                <a:solidFill>
                  <a:schemeClr val="bg1"/>
                </a:solidFill>
                <a:latin typeface="Arial" panose="020B0604020202020204" pitchFamily="34" charset="0"/>
                <a:ea typeface="+mj-ea"/>
                <a:cs typeface="Arial" panose="020B0604020202020204" pitchFamily="34" charset="0"/>
              </a:defRPr>
            </a:lvl1pPr>
          </a:lstStyle>
          <a:p>
            <a:pPr algn="ctr"/>
            <a:r>
              <a:rPr lang="en-US" sz="3600" dirty="0"/>
              <a:t>Prevalence and Clinical Impact </a:t>
            </a:r>
            <a:br>
              <a:rPr lang="en-US" sz="3600" dirty="0"/>
            </a:br>
            <a:r>
              <a:rPr lang="en-US" sz="3600" dirty="0"/>
              <a:t>of Hypercortisolism in Patients With Resistant Hypertension: </a:t>
            </a:r>
            <a:r>
              <a:rPr lang="en-US" sz="3600" i="1" dirty="0"/>
              <a:t>Primary Results From the MOMENTUM Study</a:t>
            </a:r>
          </a:p>
        </p:txBody>
      </p:sp>
      <p:sp>
        <p:nvSpPr>
          <p:cNvPr id="3" name="Text Placeholder 8">
            <a:extLst>
              <a:ext uri="{FF2B5EF4-FFF2-40B4-BE49-F238E27FC236}">
                <a16:creationId xmlns:a16="http://schemas.microsoft.com/office/drawing/2014/main" id="{6D7CFFCF-4BDF-781D-0D5A-4292388F6F16}"/>
              </a:ext>
            </a:extLst>
          </p:cNvPr>
          <p:cNvSpPr txBox="1">
            <a:spLocks/>
          </p:cNvSpPr>
          <p:nvPr/>
        </p:nvSpPr>
        <p:spPr>
          <a:xfrm>
            <a:off x="323905" y="4604176"/>
            <a:ext cx="7562334" cy="1607153"/>
          </a:xfrm>
          <a:prstGeom prst="rect">
            <a:avLst/>
          </a:prstGeom>
        </p:spPr>
        <p:txBody>
          <a:bodyPr/>
          <a:lstStyle>
            <a:lvl1pPr marL="228600" indent="-228600" algn="r" defTabSz="914400" rtl="0" eaLnBrk="1" latinLnBrk="0" hangingPunct="1">
              <a:lnSpc>
                <a:spcPct val="90000"/>
              </a:lnSpc>
              <a:spcBef>
                <a:spcPts val="1000"/>
              </a:spcBef>
              <a:buFont typeface="Arial" panose="020B0604020202020204" pitchFamily="34" charset="0"/>
              <a:buNone/>
              <a:defRPr sz="2800" b="1" i="0" kern="1200">
                <a:solidFill>
                  <a:schemeClr val="bg1"/>
                </a:solidFill>
                <a:latin typeface="Arial" panose="020B0604020202020204" pitchFamily="34" charset="0"/>
                <a:ea typeface="+mn-ea"/>
                <a:cs typeface="Arial" panose="020B0604020202020204" pitchFamily="34" charset="0"/>
              </a:defRPr>
            </a:lvl1pPr>
            <a:lvl2pPr marL="685800" indent="-228600" algn="r" defTabSz="914400" rtl="0" eaLnBrk="1" latinLnBrk="0" hangingPunct="1">
              <a:lnSpc>
                <a:spcPct val="90000"/>
              </a:lnSpc>
              <a:spcBef>
                <a:spcPts val="500"/>
              </a:spcBef>
              <a:buFont typeface="Arial" panose="020B0604020202020204" pitchFamily="34" charset="0"/>
              <a:buNone/>
              <a:defRPr sz="2000" b="0" i="0" kern="1200">
                <a:solidFill>
                  <a:schemeClr val="bg1"/>
                </a:solidFill>
                <a:latin typeface="Arial" panose="020B0604020202020204" pitchFamily="34" charset="0"/>
                <a:ea typeface="+mn-ea"/>
                <a:cs typeface="Arial" panose="020B0604020202020204" pitchFamily="34" charset="0"/>
              </a:defRPr>
            </a:lvl2pPr>
            <a:lvl3pPr marL="1143000" indent="-228600" algn="r" defTabSz="914400" rtl="0" eaLnBrk="1" latinLnBrk="0" hangingPunct="1">
              <a:lnSpc>
                <a:spcPct val="90000"/>
              </a:lnSpc>
              <a:spcBef>
                <a:spcPts val="500"/>
              </a:spcBef>
              <a:buFont typeface="Arial" panose="020B0604020202020204" pitchFamily="34" charset="0"/>
              <a:buNone/>
              <a:defRPr sz="2000" b="1" i="0" kern="1200">
                <a:solidFill>
                  <a:schemeClr val="bg1"/>
                </a:solidFill>
                <a:latin typeface="Arial" panose="020B0604020202020204" pitchFamily="34" charset="0"/>
                <a:ea typeface="+mn-ea"/>
                <a:cs typeface="Arial" panose="020B0604020202020204" pitchFamily="34" charset="0"/>
              </a:defRPr>
            </a:lvl3pPr>
            <a:lvl4pPr marL="1600200" indent="-228600" algn="r"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Arial" panose="020B0604020202020204" pitchFamily="34" charset="0"/>
                <a:ea typeface="+mn-ea"/>
                <a:cs typeface="Arial" panose="020B0604020202020204" pitchFamily="34" charset="0"/>
              </a:defRPr>
            </a:lvl4pPr>
            <a:lvl5pPr marL="2057400" indent="-228600" algn="r" defTabSz="914400" rtl="0" eaLnBrk="1" latinLnBrk="0" hangingPunct="1">
              <a:lnSpc>
                <a:spcPct val="90000"/>
              </a:lnSpc>
              <a:spcBef>
                <a:spcPts val="500"/>
              </a:spcBef>
              <a:buFont typeface="Arial" panose="020B0604020202020204" pitchFamily="34" charset="0"/>
              <a:buNone/>
              <a:defRPr sz="1800" b="1" i="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2000"/>
              <a:t>Deepak L. Bhatt, MD, MPH, MBA, FACC, FAHA, FESC, MSCAI</a:t>
            </a:r>
          </a:p>
          <a:p>
            <a:pPr algn="l">
              <a:spcBef>
                <a:spcPts val="600"/>
              </a:spcBef>
            </a:pPr>
            <a:r>
              <a:rPr lang="en-US" sz="1600" b="0"/>
              <a:t>Director of Mount Sinai Fuster Heart Hospital</a:t>
            </a:r>
          </a:p>
          <a:p>
            <a:pPr algn="l">
              <a:spcBef>
                <a:spcPts val="600"/>
              </a:spcBef>
            </a:pPr>
            <a:r>
              <a:rPr lang="en-US" sz="1600" b="0"/>
              <a:t>Dr. Valentin Fuster Professor of Cardiovascular Medicine</a:t>
            </a:r>
          </a:p>
          <a:p>
            <a:pPr algn="l"/>
            <a:r>
              <a:rPr lang="en-US" sz="1600" b="0"/>
              <a:t>X (Twitter): @DLBhattMD </a:t>
            </a:r>
          </a:p>
        </p:txBody>
      </p:sp>
    </p:spTree>
    <p:extLst>
      <p:ext uri="{BB962C8B-B14F-4D97-AF65-F5344CB8AC3E}">
        <p14:creationId xmlns:p14="http://schemas.microsoft.com/office/powerpoint/2010/main" val="974146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1DEC4-51DF-60EA-03AF-5543BE84B98B}"/>
              </a:ext>
            </a:extLst>
          </p:cNvPr>
          <p:cNvSpPr>
            <a:spLocks noGrp="1"/>
          </p:cNvSpPr>
          <p:nvPr>
            <p:ph type="title"/>
          </p:nvPr>
        </p:nvSpPr>
        <p:spPr/>
        <p:txBody>
          <a:bodyPr anchor="t" anchorCtr="0">
            <a:normAutofit/>
          </a:bodyPr>
          <a:lstStyle/>
          <a:p>
            <a:r>
              <a:rPr lang="en-US" sz="3600" dirty="0"/>
              <a:t>~25% of patients with hypercortisolism have adrenal nodules on CT scans</a:t>
            </a:r>
          </a:p>
        </p:txBody>
      </p:sp>
      <p:graphicFrame>
        <p:nvGraphicFramePr>
          <p:cNvPr id="6" name="Chart 5">
            <a:extLst>
              <a:ext uri="{FF2B5EF4-FFF2-40B4-BE49-F238E27FC236}">
                <a16:creationId xmlns:a16="http://schemas.microsoft.com/office/drawing/2014/main" id="{A238B81B-54B7-FB96-A90C-B3C90B0C6B18}"/>
              </a:ext>
            </a:extLst>
          </p:cNvPr>
          <p:cNvGraphicFramePr/>
          <p:nvPr>
            <p:extLst>
              <p:ext uri="{D42A27DB-BD31-4B8C-83A1-F6EECF244321}">
                <p14:modId xmlns:p14="http://schemas.microsoft.com/office/powerpoint/2010/main" val="74525256"/>
              </p:ext>
            </p:extLst>
          </p:nvPr>
        </p:nvGraphicFramePr>
        <p:xfrm>
          <a:off x="3028542" y="973829"/>
          <a:ext cx="7154986" cy="4910342"/>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5EC23370-B3F3-3754-C837-6966BB7DAB90}"/>
              </a:ext>
            </a:extLst>
          </p:cNvPr>
          <p:cNvSpPr txBox="1"/>
          <p:nvPr/>
        </p:nvSpPr>
        <p:spPr>
          <a:xfrm>
            <a:off x="822960" y="5760720"/>
            <a:ext cx="10231389"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CT, computed tomography.</a:t>
            </a:r>
          </a:p>
        </p:txBody>
      </p:sp>
    </p:spTree>
    <p:extLst>
      <p:ext uri="{BB962C8B-B14F-4D97-AF65-F5344CB8AC3E}">
        <p14:creationId xmlns:p14="http://schemas.microsoft.com/office/powerpoint/2010/main" val="758709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25AEBC-45E3-B2C5-2992-B0E2C1CA13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09EB8F-0CC2-4198-920E-641A19071A1B}"/>
              </a:ext>
            </a:extLst>
          </p:cNvPr>
          <p:cNvSpPr>
            <a:spLocks noGrp="1"/>
          </p:cNvSpPr>
          <p:nvPr>
            <p:ph type="title"/>
          </p:nvPr>
        </p:nvSpPr>
        <p:spPr>
          <a:xfrm>
            <a:off x="838200" y="365125"/>
            <a:ext cx="11096625" cy="1325563"/>
          </a:xfrm>
        </p:spPr>
        <p:txBody>
          <a:bodyPr anchor="t" anchorCtr="0">
            <a:normAutofit/>
          </a:bodyPr>
          <a:lstStyle/>
          <a:p>
            <a:r>
              <a:rPr lang="en-US" sz="3600" dirty="0"/>
              <a:t>Few differences in baseline characteristics</a:t>
            </a:r>
          </a:p>
        </p:txBody>
      </p:sp>
      <p:graphicFrame>
        <p:nvGraphicFramePr>
          <p:cNvPr id="27" name="Table 26">
            <a:extLst>
              <a:ext uri="{FF2B5EF4-FFF2-40B4-BE49-F238E27FC236}">
                <a16:creationId xmlns:a16="http://schemas.microsoft.com/office/drawing/2014/main" id="{03E08126-9CDC-40C1-C672-F73D379C41CB}"/>
              </a:ext>
            </a:extLst>
          </p:cNvPr>
          <p:cNvGraphicFramePr>
            <a:graphicFrameLocks noGrp="1"/>
          </p:cNvGraphicFramePr>
          <p:nvPr/>
        </p:nvGraphicFramePr>
        <p:xfrm>
          <a:off x="961291" y="919100"/>
          <a:ext cx="6766560" cy="4578936"/>
        </p:xfrm>
        <a:graphic>
          <a:graphicData uri="http://schemas.openxmlformats.org/drawingml/2006/table">
            <a:tbl>
              <a:tblPr firstRow="1" bandRow="1"/>
              <a:tblGrid>
                <a:gridCol w="2743200">
                  <a:extLst>
                    <a:ext uri="{9D8B030D-6E8A-4147-A177-3AD203B41FA5}">
                      <a16:colId xmlns:a16="http://schemas.microsoft.com/office/drawing/2014/main" val="3237910063"/>
                    </a:ext>
                  </a:extLst>
                </a:gridCol>
                <a:gridCol w="1463040">
                  <a:extLst>
                    <a:ext uri="{9D8B030D-6E8A-4147-A177-3AD203B41FA5}">
                      <a16:colId xmlns:a16="http://schemas.microsoft.com/office/drawing/2014/main" val="3738757974"/>
                    </a:ext>
                  </a:extLst>
                </a:gridCol>
                <a:gridCol w="1554480">
                  <a:extLst>
                    <a:ext uri="{9D8B030D-6E8A-4147-A177-3AD203B41FA5}">
                      <a16:colId xmlns:a16="http://schemas.microsoft.com/office/drawing/2014/main" val="1195270504"/>
                    </a:ext>
                  </a:extLst>
                </a:gridCol>
                <a:gridCol w="1005840">
                  <a:extLst>
                    <a:ext uri="{9D8B030D-6E8A-4147-A177-3AD203B41FA5}">
                      <a16:colId xmlns:a16="http://schemas.microsoft.com/office/drawing/2014/main" val="3031726889"/>
                    </a:ext>
                  </a:extLst>
                </a:gridCol>
              </a:tblGrid>
              <a:tr h="197206">
                <a:tc rowSpan="2">
                  <a:txBody>
                    <a:bodyPr/>
                    <a:lstStyle>
                      <a:lvl1pPr marL="0" algn="l" defTabSz="914400" rtl="0" eaLnBrk="1" latinLnBrk="0" hangingPunct="1">
                        <a:defRPr sz="1800" b="1" kern="1200">
                          <a:solidFill>
                            <a:schemeClr val="lt1"/>
                          </a:solidFill>
                          <a:latin typeface="Lato"/>
                        </a:defRPr>
                      </a:lvl1pPr>
                      <a:lvl2pPr marL="457200" algn="l" defTabSz="914400" rtl="0" eaLnBrk="1" latinLnBrk="0" hangingPunct="1">
                        <a:defRPr sz="1800" b="1" kern="1200">
                          <a:solidFill>
                            <a:schemeClr val="lt1"/>
                          </a:solidFill>
                          <a:latin typeface="Lato"/>
                        </a:defRPr>
                      </a:lvl2pPr>
                      <a:lvl3pPr marL="914400" algn="l" defTabSz="914400" rtl="0" eaLnBrk="1" latinLnBrk="0" hangingPunct="1">
                        <a:defRPr sz="1800" b="1" kern="1200">
                          <a:solidFill>
                            <a:schemeClr val="lt1"/>
                          </a:solidFill>
                          <a:latin typeface="Lato"/>
                        </a:defRPr>
                      </a:lvl3pPr>
                      <a:lvl4pPr marL="1371600" algn="l" defTabSz="914400" rtl="0" eaLnBrk="1" latinLnBrk="0" hangingPunct="1">
                        <a:defRPr sz="1800" b="1" kern="1200">
                          <a:solidFill>
                            <a:schemeClr val="lt1"/>
                          </a:solidFill>
                          <a:latin typeface="Lato"/>
                        </a:defRPr>
                      </a:lvl4pPr>
                      <a:lvl5pPr marL="1828800" algn="l" defTabSz="914400" rtl="0" eaLnBrk="1" latinLnBrk="0" hangingPunct="1">
                        <a:defRPr sz="1800" b="1" kern="1200">
                          <a:solidFill>
                            <a:schemeClr val="lt1"/>
                          </a:solidFill>
                          <a:latin typeface="Lato"/>
                        </a:defRPr>
                      </a:lvl5pPr>
                      <a:lvl6pPr marL="2286000" algn="l" defTabSz="914400" rtl="0" eaLnBrk="1" latinLnBrk="0" hangingPunct="1">
                        <a:defRPr sz="1800" b="1" kern="1200">
                          <a:solidFill>
                            <a:schemeClr val="lt1"/>
                          </a:solidFill>
                          <a:latin typeface="Lato"/>
                        </a:defRPr>
                      </a:lvl6pPr>
                      <a:lvl7pPr marL="2743200" algn="l" defTabSz="914400" rtl="0" eaLnBrk="1" latinLnBrk="0" hangingPunct="1">
                        <a:defRPr sz="1800" b="1" kern="1200">
                          <a:solidFill>
                            <a:schemeClr val="lt1"/>
                          </a:solidFill>
                          <a:latin typeface="Lato"/>
                        </a:defRPr>
                      </a:lvl7pPr>
                      <a:lvl8pPr marL="3200400" algn="l" defTabSz="914400" rtl="0" eaLnBrk="1" latinLnBrk="0" hangingPunct="1">
                        <a:defRPr sz="1800" b="1" kern="1200">
                          <a:solidFill>
                            <a:schemeClr val="lt1"/>
                          </a:solidFill>
                          <a:latin typeface="Lato"/>
                        </a:defRPr>
                      </a:lvl8pPr>
                      <a:lvl9pPr marL="3657600" algn="l" defTabSz="914400" rtl="0" eaLnBrk="1" latinLnBrk="0" hangingPunct="1">
                        <a:defRPr sz="1800" b="1" kern="1200">
                          <a:solidFill>
                            <a:schemeClr val="lt1"/>
                          </a:solidFill>
                          <a:latin typeface="Lato"/>
                        </a:defRPr>
                      </a:lvl9pPr>
                    </a:lstStyle>
                    <a:p>
                      <a:pPr marL="0" marR="0">
                        <a:lnSpc>
                          <a:spcPct val="150000"/>
                        </a:lnSpc>
                        <a:buNone/>
                      </a:pPr>
                      <a:r>
                        <a:rPr lang="en-US" sz="1000" kern="100">
                          <a:effectLst/>
                          <a:latin typeface="Arial" panose="020B0604020202020204" pitchFamily="34" charset="0"/>
                          <a:cs typeface="Arial" panose="020B0604020202020204" pitchFamily="34" charset="0"/>
                        </a:rPr>
                        <a:t> </a:t>
                      </a:r>
                      <a:endParaRPr lang="en-US" sz="1000" kern="100">
                        <a:effectLst/>
                        <a:latin typeface="Arial" panose="020B0604020202020204" pitchFamily="34" charset="0"/>
                        <a:ea typeface="Aptos" panose="020B0004020202020204" pitchFamily="34" charset="0"/>
                        <a:cs typeface="Arial" panose="020B0604020202020204" pitchFamily="34" charset="0"/>
                      </a:endParaRPr>
                    </a:p>
                  </a:txBody>
                  <a:tcPr marL="64266" marR="64266" marT="0" marB="0" anchor="b">
                    <a:lnL w="12700" cap="flat" cmpd="sng" algn="ctr">
                      <a:noFill/>
                      <a:prstDash val="solid"/>
                      <a:round/>
                      <a:headEnd type="none" w="med" len="med"/>
                      <a:tailEnd type="none" w="med" len="med"/>
                    </a:lnL>
                    <a:lnR w="12700" cmpd="sng">
                      <a:solidFill>
                        <a:srgbClr val="FFFFFF"/>
                      </a:solidFill>
                    </a:lnR>
                    <a:lnT w="12700" cap="flat" cmpd="sng" algn="ctr">
                      <a:noFill/>
                      <a:prstDash val="solid"/>
                      <a:round/>
                      <a:headEnd type="none" w="med" len="med"/>
                      <a:tailEnd type="none" w="med" len="med"/>
                    </a:lnT>
                    <a:lnB w="38100" cmpd="sng">
                      <a:solidFill>
                        <a:srgbClr val="FFFFFF"/>
                      </a:solidFill>
                    </a:lnB>
                    <a:lnTlToBr w="12700" cmpd="sng">
                      <a:noFill/>
                      <a:prstDash val="solid"/>
                    </a:lnTlToBr>
                    <a:lnBlToTr w="12700" cmpd="sng">
                      <a:noFill/>
                      <a:prstDash val="solid"/>
                    </a:lnBlToTr>
                    <a:noFill/>
                  </a:tcPr>
                </a:tc>
                <a:tc>
                  <a:txBody>
                    <a:bodyPr/>
                    <a:lstStyle/>
                    <a:p>
                      <a:pPr marL="0" marR="0" algn="ctr">
                        <a:lnSpc>
                          <a:spcPct val="100000"/>
                        </a:lnSpc>
                        <a:buNone/>
                      </a:pPr>
                      <a:endParaRPr lang="en-US"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4266" marR="6426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lt1"/>
                          </a:solidFill>
                          <a:latin typeface="Lato"/>
                        </a:defRPr>
                      </a:lvl1pPr>
                      <a:lvl2pPr marL="457200" algn="l" defTabSz="914400" rtl="0" eaLnBrk="1" latinLnBrk="0" hangingPunct="1">
                        <a:defRPr sz="1800" b="1" kern="1200">
                          <a:solidFill>
                            <a:schemeClr val="lt1"/>
                          </a:solidFill>
                          <a:latin typeface="Lato"/>
                        </a:defRPr>
                      </a:lvl2pPr>
                      <a:lvl3pPr marL="914400" algn="l" defTabSz="914400" rtl="0" eaLnBrk="1" latinLnBrk="0" hangingPunct="1">
                        <a:defRPr sz="1800" b="1" kern="1200">
                          <a:solidFill>
                            <a:schemeClr val="lt1"/>
                          </a:solidFill>
                          <a:latin typeface="Lato"/>
                        </a:defRPr>
                      </a:lvl3pPr>
                      <a:lvl4pPr marL="1371600" algn="l" defTabSz="914400" rtl="0" eaLnBrk="1" latinLnBrk="0" hangingPunct="1">
                        <a:defRPr sz="1800" b="1" kern="1200">
                          <a:solidFill>
                            <a:schemeClr val="lt1"/>
                          </a:solidFill>
                          <a:latin typeface="Lato"/>
                        </a:defRPr>
                      </a:lvl4pPr>
                      <a:lvl5pPr marL="1828800" algn="l" defTabSz="914400" rtl="0" eaLnBrk="1" latinLnBrk="0" hangingPunct="1">
                        <a:defRPr sz="1800" b="1" kern="1200">
                          <a:solidFill>
                            <a:schemeClr val="lt1"/>
                          </a:solidFill>
                          <a:latin typeface="Lato"/>
                        </a:defRPr>
                      </a:lvl5pPr>
                      <a:lvl6pPr marL="2286000" algn="l" defTabSz="914400" rtl="0" eaLnBrk="1" latinLnBrk="0" hangingPunct="1">
                        <a:defRPr sz="1800" b="1" kern="1200">
                          <a:solidFill>
                            <a:schemeClr val="lt1"/>
                          </a:solidFill>
                          <a:latin typeface="Lato"/>
                        </a:defRPr>
                      </a:lvl6pPr>
                      <a:lvl7pPr marL="2743200" algn="l" defTabSz="914400" rtl="0" eaLnBrk="1" latinLnBrk="0" hangingPunct="1">
                        <a:defRPr sz="1800" b="1" kern="1200">
                          <a:solidFill>
                            <a:schemeClr val="lt1"/>
                          </a:solidFill>
                          <a:latin typeface="Lato"/>
                        </a:defRPr>
                      </a:lvl7pPr>
                      <a:lvl8pPr marL="3200400" algn="l" defTabSz="914400" rtl="0" eaLnBrk="1" latinLnBrk="0" hangingPunct="1">
                        <a:defRPr sz="1800" b="1" kern="1200">
                          <a:solidFill>
                            <a:schemeClr val="lt1"/>
                          </a:solidFill>
                          <a:latin typeface="Lato"/>
                        </a:defRPr>
                      </a:lvl8pPr>
                      <a:lvl9pPr marL="3657600" algn="l" defTabSz="914400" rtl="0" eaLnBrk="1" latinLnBrk="0" hangingPunct="1">
                        <a:defRPr sz="1800" b="1" kern="1200">
                          <a:solidFill>
                            <a:schemeClr val="lt1"/>
                          </a:solidFill>
                          <a:latin typeface="Lato"/>
                        </a:defRPr>
                      </a:lvl9pPr>
                    </a:lstStyle>
                    <a:p>
                      <a:pPr marL="0" marR="0" algn="ctr">
                        <a:lnSpc>
                          <a:spcPct val="100000"/>
                        </a:lnSpc>
                        <a:buNone/>
                      </a:pPr>
                      <a:r>
                        <a:rPr lang="en-US" sz="1200" kern="100">
                          <a:solidFill>
                            <a:schemeClr val="tx1"/>
                          </a:solidFill>
                          <a:effectLst/>
                          <a:latin typeface="Arial" panose="020B0604020202020204" pitchFamily="34" charset="0"/>
                          <a:cs typeface="Arial" panose="020B0604020202020204" pitchFamily="34" charset="0"/>
                        </a:rPr>
                        <a:t>Post-DST cortisol</a:t>
                      </a:r>
                      <a:endParaRPr lang="en-US"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4266" marR="64266" marT="0" marB="0" anchor="ctr">
                    <a:lnL w="12700" cap="flat" cmpd="sng" algn="ctr">
                      <a:solidFill>
                        <a:srgbClr val="FFFFFF"/>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buNone/>
                      </a:pPr>
                      <a:endParaRPr lang="en-US" sz="1200" kern="1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4266" marR="64266"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0766399"/>
                  </a:ext>
                </a:extLst>
              </a:tr>
              <a:tr h="575454">
                <a:tc vMerge="1">
                  <a:txBody>
                    <a:bodyPr/>
                    <a:lstStyle/>
                    <a:p>
                      <a:endParaRPr lang="en-US"/>
                    </a:p>
                  </a:txBody>
                  <a:tcPr/>
                </a:tc>
                <a:tc>
                  <a:txBody>
                    <a:bodyPr/>
                    <a:lstStyle>
                      <a:lvl1pPr marL="0" algn="l" defTabSz="914400" rtl="0" eaLnBrk="1" latinLnBrk="0" hangingPunct="1">
                        <a:defRPr sz="1800" kern="1200">
                          <a:solidFill>
                            <a:schemeClr val="dk1"/>
                          </a:solidFill>
                          <a:latin typeface="Lato"/>
                        </a:defRPr>
                      </a:lvl1pPr>
                      <a:lvl2pPr marL="457200" algn="l" defTabSz="914400" rtl="0" eaLnBrk="1" latinLnBrk="0" hangingPunct="1">
                        <a:defRPr sz="1800" kern="1200">
                          <a:solidFill>
                            <a:schemeClr val="dk1"/>
                          </a:solidFill>
                          <a:latin typeface="Lato"/>
                        </a:defRPr>
                      </a:lvl2pPr>
                      <a:lvl3pPr marL="914400" algn="l" defTabSz="914400" rtl="0" eaLnBrk="1" latinLnBrk="0" hangingPunct="1">
                        <a:defRPr sz="1800" kern="1200">
                          <a:solidFill>
                            <a:schemeClr val="dk1"/>
                          </a:solidFill>
                          <a:latin typeface="Lato"/>
                        </a:defRPr>
                      </a:lvl3pPr>
                      <a:lvl4pPr marL="1371600" algn="l" defTabSz="914400" rtl="0" eaLnBrk="1" latinLnBrk="0" hangingPunct="1">
                        <a:defRPr sz="1800" kern="1200">
                          <a:solidFill>
                            <a:schemeClr val="dk1"/>
                          </a:solidFill>
                          <a:latin typeface="Lato"/>
                        </a:defRPr>
                      </a:lvl4pPr>
                      <a:lvl5pPr marL="1828800" algn="l" defTabSz="914400" rtl="0" eaLnBrk="1" latinLnBrk="0" hangingPunct="1">
                        <a:defRPr sz="1800" kern="1200">
                          <a:solidFill>
                            <a:schemeClr val="dk1"/>
                          </a:solidFill>
                          <a:latin typeface="Lato"/>
                        </a:defRPr>
                      </a:lvl5pPr>
                      <a:lvl6pPr marL="2286000" algn="l" defTabSz="914400" rtl="0" eaLnBrk="1" latinLnBrk="0" hangingPunct="1">
                        <a:defRPr sz="1800" kern="1200">
                          <a:solidFill>
                            <a:schemeClr val="dk1"/>
                          </a:solidFill>
                          <a:latin typeface="Lato"/>
                        </a:defRPr>
                      </a:lvl6pPr>
                      <a:lvl7pPr marL="2743200" algn="l" defTabSz="914400" rtl="0" eaLnBrk="1" latinLnBrk="0" hangingPunct="1">
                        <a:defRPr sz="1800" kern="1200">
                          <a:solidFill>
                            <a:schemeClr val="dk1"/>
                          </a:solidFill>
                          <a:latin typeface="Lato"/>
                        </a:defRPr>
                      </a:lvl7pPr>
                      <a:lvl8pPr marL="3200400" algn="l" defTabSz="914400" rtl="0" eaLnBrk="1" latinLnBrk="0" hangingPunct="1">
                        <a:defRPr sz="1800" kern="1200">
                          <a:solidFill>
                            <a:schemeClr val="dk1"/>
                          </a:solidFill>
                          <a:latin typeface="Lato"/>
                        </a:defRPr>
                      </a:lvl8pPr>
                      <a:lvl9pPr marL="3657600" algn="l" defTabSz="914400" rtl="0" eaLnBrk="1" latinLnBrk="0" hangingPunct="1">
                        <a:defRPr sz="1800" kern="1200">
                          <a:solidFill>
                            <a:schemeClr val="dk1"/>
                          </a:solidFill>
                          <a:latin typeface="Lato"/>
                        </a:defRPr>
                      </a:lvl9pPr>
                    </a:lstStyle>
                    <a:p>
                      <a:pPr marL="0" marR="0" algn="ctr">
                        <a:lnSpc>
                          <a:spcPct val="100000"/>
                        </a:lnSpc>
                        <a:buNone/>
                      </a:pPr>
                      <a:r>
                        <a:rPr lang="en-US" sz="1200" b="1" kern="100">
                          <a:solidFill>
                            <a:schemeClr val="bg1"/>
                          </a:solidFill>
                          <a:effectLst/>
                          <a:latin typeface="Arial" panose="020B0604020202020204" pitchFamily="34" charset="0"/>
                          <a:cs typeface="Arial" panose="020B0604020202020204" pitchFamily="34" charset="0"/>
                        </a:rPr>
                        <a:t>≤1.8 µg/dL</a:t>
                      </a:r>
                    </a:p>
                    <a:p>
                      <a:pPr marL="0" marR="0" algn="ctr">
                        <a:lnSpc>
                          <a:spcPct val="100000"/>
                        </a:lnSpc>
                        <a:buNone/>
                      </a:pPr>
                      <a:r>
                        <a:rPr lang="en-US" sz="1200" b="1" kern="100">
                          <a:solidFill>
                            <a:schemeClr val="bg1"/>
                          </a:solidFill>
                          <a:effectLst/>
                          <a:latin typeface="Arial" panose="020B0604020202020204" pitchFamily="34" charset="0"/>
                          <a:cs typeface="Arial" panose="020B0604020202020204" pitchFamily="34" charset="0"/>
                        </a:rPr>
                        <a:t>(n=789)</a:t>
                      </a:r>
                      <a:endParaRPr lang="en-US" sz="1200" b="1" kern="10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64266" marR="6426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lvl1pPr marL="0" algn="l" defTabSz="914400" rtl="0" eaLnBrk="1" latinLnBrk="0" hangingPunct="1">
                        <a:defRPr sz="1800" kern="1200">
                          <a:solidFill>
                            <a:schemeClr val="dk1"/>
                          </a:solidFill>
                          <a:latin typeface="Lato"/>
                        </a:defRPr>
                      </a:lvl1pPr>
                      <a:lvl2pPr marL="457200" algn="l" defTabSz="914400" rtl="0" eaLnBrk="1" latinLnBrk="0" hangingPunct="1">
                        <a:defRPr sz="1800" kern="1200">
                          <a:solidFill>
                            <a:schemeClr val="dk1"/>
                          </a:solidFill>
                          <a:latin typeface="Lato"/>
                        </a:defRPr>
                      </a:lvl2pPr>
                      <a:lvl3pPr marL="914400" algn="l" defTabSz="914400" rtl="0" eaLnBrk="1" latinLnBrk="0" hangingPunct="1">
                        <a:defRPr sz="1800" kern="1200">
                          <a:solidFill>
                            <a:schemeClr val="dk1"/>
                          </a:solidFill>
                          <a:latin typeface="Lato"/>
                        </a:defRPr>
                      </a:lvl3pPr>
                      <a:lvl4pPr marL="1371600" algn="l" defTabSz="914400" rtl="0" eaLnBrk="1" latinLnBrk="0" hangingPunct="1">
                        <a:defRPr sz="1800" kern="1200">
                          <a:solidFill>
                            <a:schemeClr val="dk1"/>
                          </a:solidFill>
                          <a:latin typeface="Lato"/>
                        </a:defRPr>
                      </a:lvl4pPr>
                      <a:lvl5pPr marL="1828800" algn="l" defTabSz="914400" rtl="0" eaLnBrk="1" latinLnBrk="0" hangingPunct="1">
                        <a:defRPr sz="1800" kern="1200">
                          <a:solidFill>
                            <a:schemeClr val="dk1"/>
                          </a:solidFill>
                          <a:latin typeface="Lato"/>
                        </a:defRPr>
                      </a:lvl5pPr>
                      <a:lvl6pPr marL="2286000" algn="l" defTabSz="914400" rtl="0" eaLnBrk="1" latinLnBrk="0" hangingPunct="1">
                        <a:defRPr sz="1800" kern="1200">
                          <a:solidFill>
                            <a:schemeClr val="dk1"/>
                          </a:solidFill>
                          <a:latin typeface="Lato"/>
                        </a:defRPr>
                      </a:lvl6pPr>
                      <a:lvl7pPr marL="2743200" algn="l" defTabSz="914400" rtl="0" eaLnBrk="1" latinLnBrk="0" hangingPunct="1">
                        <a:defRPr sz="1800" kern="1200">
                          <a:solidFill>
                            <a:schemeClr val="dk1"/>
                          </a:solidFill>
                          <a:latin typeface="Lato"/>
                        </a:defRPr>
                      </a:lvl7pPr>
                      <a:lvl8pPr marL="3200400" algn="l" defTabSz="914400" rtl="0" eaLnBrk="1" latinLnBrk="0" hangingPunct="1">
                        <a:defRPr sz="1800" kern="1200">
                          <a:solidFill>
                            <a:schemeClr val="dk1"/>
                          </a:solidFill>
                          <a:latin typeface="Lato"/>
                        </a:defRPr>
                      </a:lvl8pPr>
                      <a:lvl9pPr marL="3657600" algn="l" defTabSz="914400" rtl="0" eaLnBrk="1" latinLnBrk="0" hangingPunct="1">
                        <a:defRPr sz="1800" kern="1200">
                          <a:solidFill>
                            <a:schemeClr val="dk1"/>
                          </a:solidFill>
                          <a:latin typeface="Lato"/>
                        </a:defRPr>
                      </a:lvl9pPr>
                    </a:lstStyle>
                    <a:p>
                      <a:pPr marL="0" marR="0" algn="ctr">
                        <a:lnSpc>
                          <a:spcPct val="100000"/>
                        </a:lnSpc>
                        <a:buNone/>
                      </a:pPr>
                      <a:r>
                        <a:rPr lang="it-IT" sz="1200" b="1" kern="100">
                          <a:solidFill>
                            <a:schemeClr val="bg1"/>
                          </a:solidFill>
                          <a:effectLst/>
                          <a:latin typeface="Arial" panose="020B0604020202020204" pitchFamily="34" charset="0"/>
                          <a:cs typeface="Arial" panose="020B0604020202020204" pitchFamily="34" charset="0"/>
                        </a:rPr>
                        <a:t>&gt;1.8 µg/dL (hypercortisolism)</a:t>
                      </a:r>
                      <a:endParaRPr lang="en-US" sz="1200" b="1" kern="100">
                        <a:solidFill>
                          <a:schemeClr val="bg1"/>
                        </a:solidFill>
                        <a:effectLst/>
                        <a:latin typeface="Arial" panose="020B0604020202020204" pitchFamily="34" charset="0"/>
                        <a:cs typeface="Arial" panose="020B0604020202020204" pitchFamily="34" charset="0"/>
                      </a:endParaRPr>
                    </a:p>
                    <a:p>
                      <a:pPr marL="0" marR="0" algn="ctr">
                        <a:lnSpc>
                          <a:spcPct val="100000"/>
                        </a:lnSpc>
                        <a:buNone/>
                      </a:pPr>
                      <a:r>
                        <a:rPr lang="it-IT" sz="1200" b="1" kern="100">
                          <a:solidFill>
                            <a:schemeClr val="bg1"/>
                          </a:solidFill>
                          <a:effectLst/>
                          <a:latin typeface="Arial" panose="020B0604020202020204" pitchFamily="34" charset="0"/>
                          <a:cs typeface="Arial" panose="020B0604020202020204" pitchFamily="34" charset="0"/>
                        </a:rPr>
                        <a:t>(n=297)</a:t>
                      </a:r>
                      <a:endParaRPr lang="en-US" sz="1200" b="1" kern="10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64266" marR="64266" marT="0"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70226E"/>
                    </a:solidFill>
                  </a:tcPr>
                </a:tc>
                <a:tc>
                  <a:txBody>
                    <a:bodyPr/>
                    <a:lstStyle/>
                    <a:p>
                      <a:pPr marL="0" marR="0" algn="ctr">
                        <a:lnSpc>
                          <a:spcPct val="100000"/>
                        </a:lnSpc>
                        <a:buNone/>
                      </a:pPr>
                      <a:r>
                        <a:rPr lang="en-US" sz="1200" b="1" i="1" kern="100">
                          <a:solidFill>
                            <a:schemeClr val="tx1"/>
                          </a:solidFill>
                          <a:effectLst/>
                          <a:latin typeface="Arial" panose="020B0604020202020204" pitchFamily="34" charset="0"/>
                          <a:ea typeface="Aptos" panose="020B0004020202020204" pitchFamily="34" charset="0"/>
                          <a:cs typeface="Arial" panose="020B0604020202020204" pitchFamily="34" charset="0"/>
                        </a:rPr>
                        <a:t>P</a:t>
                      </a:r>
                      <a:r>
                        <a:rPr lang="en-US" sz="1200" b="1" kern="100">
                          <a:solidFill>
                            <a:schemeClr val="tx1"/>
                          </a:solidFill>
                          <a:effectLst/>
                          <a:latin typeface="Arial" panose="020B0604020202020204" pitchFamily="34" charset="0"/>
                          <a:ea typeface="Aptos" panose="020B0004020202020204" pitchFamily="34" charset="0"/>
                          <a:cs typeface="Arial" panose="020B0604020202020204" pitchFamily="34" charset="0"/>
                        </a:rPr>
                        <a:t>-</a:t>
                      </a:r>
                      <a:r>
                        <a:rPr lang="en-US" sz="1200" b="1" kern="100" err="1">
                          <a:solidFill>
                            <a:schemeClr val="tx1"/>
                          </a:solidFill>
                          <a:effectLst/>
                          <a:latin typeface="Arial" panose="020B0604020202020204" pitchFamily="34" charset="0"/>
                          <a:ea typeface="Aptos" panose="020B0004020202020204" pitchFamily="34" charset="0"/>
                          <a:cs typeface="Arial" panose="020B0604020202020204" pitchFamily="34" charset="0"/>
                        </a:rPr>
                        <a:t>value</a:t>
                      </a:r>
                      <a:r>
                        <a:rPr lang="en-US" sz="1200" b="1" kern="100" baseline="30000" err="1">
                          <a:solidFill>
                            <a:schemeClr val="tx1"/>
                          </a:solidFill>
                          <a:effectLst/>
                          <a:latin typeface="Arial" panose="020B0604020202020204" pitchFamily="34" charset="0"/>
                          <a:ea typeface="Aptos" panose="020B0004020202020204" pitchFamily="34" charset="0"/>
                          <a:cs typeface="Arial" panose="020B0604020202020204" pitchFamily="34" charset="0"/>
                        </a:rPr>
                        <a:t>a</a:t>
                      </a:r>
                      <a:endParaRPr lang="en-US" sz="1200" b="1" kern="100" baseline="30000">
                        <a:solidFill>
                          <a:schemeClr val="tx1"/>
                        </a:solidFill>
                        <a:effectLst/>
                        <a:latin typeface="Arial" panose="020B0604020202020204" pitchFamily="34" charset="0"/>
                        <a:ea typeface="Aptos" panose="020B0004020202020204" pitchFamily="34" charset="0"/>
                        <a:cs typeface="Arial" panose="020B0604020202020204" pitchFamily="34" charset="0"/>
                      </a:endParaRPr>
                    </a:p>
                  </a:txBody>
                  <a:tcPr marL="64266" marR="6426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9286607"/>
                  </a:ext>
                </a:extLst>
              </a:tr>
              <a:tr h="258954">
                <a:tc>
                  <a:txBody>
                    <a:bodyPr/>
                    <a:lstStyle>
                      <a:lvl1pPr marL="0" algn="l" defTabSz="914400" rtl="0" eaLnBrk="1" latinLnBrk="0" hangingPunct="1">
                        <a:defRPr sz="1800" kern="1200">
                          <a:solidFill>
                            <a:schemeClr val="dk1"/>
                          </a:solidFill>
                          <a:latin typeface="Lato"/>
                        </a:defRPr>
                      </a:lvl1pPr>
                      <a:lvl2pPr marL="457200" algn="l" defTabSz="914400" rtl="0" eaLnBrk="1" latinLnBrk="0" hangingPunct="1">
                        <a:defRPr sz="1800" kern="1200">
                          <a:solidFill>
                            <a:schemeClr val="dk1"/>
                          </a:solidFill>
                          <a:latin typeface="Lato"/>
                        </a:defRPr>
                      </a:lvl2pPr>
                      <a:lvl3pPr marL="914400" algn="l" defTabSz="914400" rtl="0" eaLnBrk="1" latinLnBrk="0" hangingPunct="1">
                        <a:defRPr sz="1800" kern="1200">
                          <a:solidFill>
                            <a:schemeClr val="dk1"/>
                          </a:solidFill>
                          <a:latin typeface="Lato"/>
                        </a:defRPr>
                      </a:lvl3pPr>
                      <a:lvl4pPr marL="1371600" algn="l" defTabSz="914400" rtl="0" eaLnBrk="1" latinLnBrk="0" hangingPunct="1">
                        <a:defRPr sz="1800" kern="1200">
                          <a:solidFill>
                            <a:schemeClr val="dk1"/>
                          </a:solidFill>
                          <a:latin typeface="Lato"/>
                        </a:defRPr>
                      </a:lvl4pPr>
                      <a:lvl5pPr marL="1828800" algn="l" defTabSz="914400" rtl="0" eaLnBrk="1" latinLnBrk="0" hangingPunct="1">
                        <a:defRPr sz="1800" kern="1200">
                          <a:solidFill>
                            <a:schemeClr val="dk1"/>
                          </a:solidFill>
                          <a:latin typeface="Lato"/>
                        </a:defRPr>
                      </a:lvl5pPr>
                      <a:lvl6pPr marL="2286000" algn="l" defTabSz="914400" rtl="0" eaLnBrk="1" latinLnBrk="0" hangingPunct="1">
                        <a:defRPr sz="1800" kern="1200">
                          <a:solidFill>
                            <a:schemeClr val="dk1"/>
                          </a:solidFill>
                          <a:latin typeface="Lato"/>
                        </a:defRPr>
                      </a:lvl6pPr>
                      <a:lvl7pPr marL="2743200" algn="l" defTabSz="914400" rtl="0" eaLnBrk="1" latinLnBrk="0" hangingPunct="1">
                        <a:defRPr sz="1800" kern="1200">
                          <a:solidFill>
                            <a:schemeClr val="dk1"/>
                          </a:solidFill>
                          <a:latin typeface="Lato"/>
                        </a:defRPr>
                      </a:lvl7pPr>
                      <a:lvl8pPr marL="3200400" algn="l" defTabSz="914400" rtl="0" eaLnBrk="1" latinLnBrk="0" hangingPunct="1">
                        <a:defRPr sz="1800" kern="1200">
                          <a:solidFill>
                            <a:schemeClr val="dk1"/>
                          </a:solidFill>
                          <a:latin typeface="Lato"/>
                        </a:defRPr>
                      </a:lvl8pPr>
                      <a:lvl9pPr marL="3657600" algn="l" defTabSz="914400" rtl="0" eaLnBrk="1" latinLnBrk="0" hangingPunct="1">
                        <a:defRPr sz="1800" kern="1200">
                          <a:solidFill>
                            <a:schemeClr val="dk1"/>
                          </a:solidFill>
                          <a:latin typeface="Lato"/>
                        </a:defRPr>
                      </a:lvl9pPr>
                    </a:lstStyle>
                    <a:p>
                      <a:pPr marL="0" marR="0">
                        <a:lnSpc>
                          <a:spcPct val="100000"/>
                        </a:lnSpc>
                        <a:buNone/>
                      </a:pPr>
                      <a:r>
                        <a:rPr lang="en-US" sz="1200" b="1" kern="100">
                          <a:effectLst/>
                          <a:latin typeface="Arial" panose="020B0604020202020204" pitchFamily="34" charset="0"/>
                          <a:cs typeface="Arial" panose="020B0604020202020204" pitchFamily="34" charset="0"/>
                        </a:rPr>
                        <a:t>Age</a:t>
                      </a:r>
                      <a:r>
                        <a:rPr lang="en-US" sz="1200" kern="100">
                          <a:effectLst/>
                          <a:latin typeface="Arial" panose="020B0604020202020204" pitchFamily="34" charset="0"/>
                          <a:cs typeface="Arial" panose="020B0604020202020204" pitchFamily="34" charset="0"/>
                        </a:rPr>
                        <a:t>, years, mean (SD)</a:t>
                      </a:r>
                      <a:endParaRPr lang="en-US" sz="1200" kern="100">
                        <a:effectLst/>
                        <a:latin typeface="Arial" panose="020B0604020202020204" pitchFamily="34" charset="0"/>
                        <a:ea typeface="Aptos" panose="020B0004020202020204" pitchFamily="34" charset="0"/>
                        <a:cs typeface="Arial" panose="020B0604020202020204" pitchFamily="34" charset="0"/>
                      </a:endParaRPr>
                    </a:p>
                  </a:txBody>
                  <a:tcPr marL="64266" marR="64266" marT="0" marB="0" anchor="ctr">
                    <a:lnL w="12700" cmpd="sng">
                      <a:solidFill>
                        <a:srgbClr val="FFFFFF"/>
                      </a:solidFill>
                    </a:lnL>
                    <a:lnR w="12700" cap="flat" cmpd="sng" algn="ctr">
                      <a:solidFill>
                        <a:srgbClr val="FFFFFF"/>
                      </a:solidFill>
                      <a:prstDash val="solid"/>
                      <a:round/>
                      <a:headEnd type="none" w="med" len="med"/>
                      <a:tailEnd type="none" w="med" len="med"/>
                    </a:lnR>
                    <a:lnT w="38100" cmpd="sng">
                      <a:solidFill>
                        <a:srgbClr val="FFFFFF"/>
                      </a:solid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43248C">
                        <a:tint val="20000"/>
                      </a:srgbClr>
                    </a:solidFill>
                  </a:tcPr>
                </a:tc>
                <a:tc>
                  <a:txBody>
                    <a:bodyPr/>
                    <a:lstStyle>
                      <a:lvl1pPr marL="0" algn="l" defTabSz="914400" rtl="0" eaLnBrk="1" latinLnBrk="0" hangingPunct="1">
                        <a:defRPr sz="1800" kern="1200">
                          <a:solidFill>
                            <a:schemeClr val="dk1"/>
                          </a:solidFill>
                          <a:latin typeface="Lato"/>
                        </a:defRPr>
                      </a:lvl1pPr>
                      <a:lvl2pPr marL="457200" algn="l" defTabSz="914400" rtl="0" eaLnBrk="1" latinLnBrk="0" hangingPunct="1">
                        <a:defRPr sz="1800" kern="1200">
                          <a:solidFill>
                            <a:schemeClr val="dk1"/>
                          </a:solidFill>
                          <a:latin typeface="Lato"/>
                        </a:defRPr>
                      </a:lvl2pPr>
                      <a:lvl3pPr marL="914400" algn="l" defTabSz="914400" rtl="0" eaLnBrk="1" latinLnBrk="0" hangingPunct="1">
                        <a:defRPr sz="1800" kern="1200">
                          <a:solidFill>
                            <a:schemeClr val="dk1"/>
                          </a:solidFill>
                          <a:latin typeface="Lato"/>
                        </a:defRPr>
                      </a:lvl3pPr>
                      <a:lvl4pPr marL="1371600" algn="l" defTabSz="914400" rtl="0" eaLnBrk="1" latinLnBrk="0" hangingPunct="1">
                        <a:defRPr sz="1800" kern="1200">
                          <a:solidFill>
                            <a:schemeClr val="dk1"/>
                          </a:solidFill>
                          <a:latin typeface="Lato"/>
                        </a:defRPr>
                      </a:lvl4pPr>
                      <a:lvl5pPr marL="1828800" algn="l" defTabSz="914400" rtl="0" eaLnBrk="1" latinLnBrk="0" hangingPunct="1">
                        <a:defRPr sz="1800" kern="1200">
                          <a:solidFill>
                            <a:schemeClr val="dk1"/>
                          </a:solidFill>
                          <a:latin typeface="Lato"/>
                        </a:defRPr>
                      </a:lvl5pPr>
                      <a:lvl6pPr marL="2286000" algn="l" defTabSz="914400" rtl="0" eaLnBrk="1" latinLnBrk="0" hangingPunct="1">
                        <a:defRPr sz="1800" kern="1200">
                          <a:solidFill>
                            <a:schemeClr val="dk1"/>
                          </a:solidFill>
                          <a:latin typeface="Lato"/>
                        </a:defRPr>
                      </a:lvl6pPr>
                      <a:lvl7pPr marL="2743200" algn="l" defTabSz="914400" rtl="0" eaLnBrk="1" latinLnBrk="0" hangingPunct="1">
                        <a:defRPr sz="1800" kern="1200">
                          <a:solidFill>
                            <a:schemeClr val="dk1"/>
                          </a:solidFill>
                          <a:latin typeface="Lato"/>
                        </a:defRPr>
                      </a:lvl7pPr>
                      <a:lvl8pPr marL="3200400" algn="l" defTabSz="914400" rtl="0" eaLnBrk="1" latinLnBrk="0" hangingPunct="1">
                        <a:defRPr sz="1800" kern="1200">
                          <a:solidFill>
                            <a:schemeClr val="dk1"/>
                          </a:solidFill>
                          <a:latin typeface="Lato"/>
                        </a:defRPr>
                      </a:lvl8pPr>
                      <a:lvl9pPr marL="3657600" algn="l" defTabSz="914400" rtl="0" eaLnBrk="1" latinLnBrk="0" hangingPunct="1">
                        <a:defRPr sz="1800" kern="1200">
                          <a:solidFill>
                            <a:schemeClr val="dk1"/>
                          </a:solidFill>
                          <a:latin typeface="Lato"/>
                        </a:defRPr>
                      </a:lvl9pPr>
                    </a:lstStyle>
                    <a:p>
                      <a:pPr marL="0" marR="0" algn="ctr">
                        <a:lnSpc>
                          <a:spcPct val="100000"/>
                        </a:lnSpc>
                        <a:buNone/>
                      </a:pPr>
                      <a:r>
                        <a:rPr lang="en-US" sz="1200" kern="100">
                          <a:effectLst/>
                          <a:latin typeface="Arial" panose="020B0604020202020204" pitchFamily="34" charset="0"/>
                          <a:cs typeface="Arial" panose="020B0604020202020204" pitchFamily="34" charset="0"/>
                        </a:rPr>
                        <a:t>65.0 (10.9)</a:t>
                      </a:r>
                      <a:endParaRPr lang="en-US" sz="1200" kern="100">
                        <a:effectLst/>
                        <a:latin typeface="Arial" panose="020B0604020202020204" pitchFamily="34" charset="0"/>
                        <a:ea typeface="Aptos" panose="020B0004020202020204" pitchFamily="34" charset="0"/>
                        <a:cs typeface="Arial" panose="020B0604020202020204" pitchFamily="34" charset="0"/>
                      </a:endParaRPr>
                    </a:p>
                  </a:txBody>
                  <a:tcPr marL="64266" marR="6426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43248C">
                        <a:tint val="20000"/>
                      </a:srgbClr>
                    </a:solidFill>
                  </a:tcPr>
                </a:tc>
                <a:tc>
                  <a:txBody>
                    <a:bodyPr/>
                    <a:lstStyle>
                      <a:lvl1pPr marL="0" algn="l" defTabSz="914400" rtl="0" eaLnBrk="1" latinLnBrk="0" hangingPunct="1">
                        <a:defRPr sz="1800" kern="1200">
                          <a:solidFill>
                            <a:schemeClr val="dk1"/>
                          </a:solidFill>
                          <a:latin typeface="Lato"/>
                        </a:defRPr>
                      </a:lvl1pPr>
                      <a:lvl2pPr marL="457200" algn="l" defTabSz="914400" rtl="0" eaLnBrk="1" latinLnBrk="0" hangingPunct="1">
                        <a:defRPr sz="1800" kern="1200">
                          <a:solidFill>
                            <a:schemeClr val="dk1"/>
                          </a:solidFill>
                          <a:latin typeface="Lato"/>
                        </a:defRPr>
                      </a:lvl2pPr>
                      <a:lvl3pPr marL="914400" algn="l" defTabSz="914400" rtl="0" eaLnBrk="1" latinLnBrk="0" hangingPunct="1">
                        <a:defRPr sz="1800" kern="1200">
                          <a:solidFill>
                            <a:schemeClr val="dk1"/>
                          </a:solidFill>
                          <a:latin typeface="Lato"/>
                        </a:defRPr>
                      </a:lvl3pPr>
                      <a:lvl4pPr marL="1371600" algn="l" defTabSz="914400" rtl="0" eaLnBrk="1" latinLnBrk="0" hangingPunct="1">
                        <a:defRPr sz="1800" kern="1200">
                          <a:solidFill>
                            <a:schemeClr val="dk1"/>
                          </a:solidFill>
                          <a:latin typeface="Lato"/>
                        </a:defRPr>
                      </a:lvl4pPr>
                      <a:lvl5pPr marL="1828800" algn="l" defTabSz="914400" rtl="0" eaLnBrk="1" latinLnBrk="0" hangingPunct="1">
                        <a:defRPr sz="1800" kern="1200">
                          <a:solidFill>
                            <a:schemeClr val="dk1"/>
                          </a:solidFill>
                          <a:latin typeface="Lato"/>
                        </a:defRPr>
                      </a:lvl5pPr>
                      <a:lvl6pPr marL="2286000" algn="l" defTabSz="914400" rtl="0" eaLnBrk="1" latinLnBrk="0" hangingPunct="1">
                        <a:defRPr sz="1800" kern="1200">
                          <a:solidFill>
                            <a:schemeClr val="dk1"/>
                          </a:solidFill>
                          <a:latin typeface="Lato"/>
                        </a:defRPr>
                      </a:lvl6pPr>
                      <a:lvl7pPr marL="2743200" algn="l" defTabSz="914400" rtl="0" eaLnBrk="1" latinLnBrk="0" hangingPunct="1">
                        <a:defRPr sz="1800" kern="1200">
                          <a:solidFill>
                            <a:schemeClr val="dk1"/>
                          </a:solidFill>
                          <a:latin typeface="Lato"/>
                        </a:defRPr>
                      </a:lvl7pPr>
                      <a:lvl8pPr marL="3200400" algn="l" defTabSz="914400" rtl="0" eaLnBrk="1" latinLnBrk="0" hangingPunct="1">
                        <a:defRPr sz="1800" kern="1200">
                          <a:solidFill>
                            <a:schemeClr val="dk1"/>
                          </a:solidFill>
                          <a:latin typeface="Lato"/>
                        </a:defRPr>
                      </a:lvl8pPr>
                      <a:lvl9pPr marL="3657600" algn="l" defTabSz="914400" rtl="0" eaLnBrk="1" latinLnBrk="0" hangingPunct="1">
                        <a:defRPr sz="1800" kern="1200">
                          <a:solidFill>
                            <a:schemeClr val="dk1"/>
                          </a:solidFill>
                          <a:latin typeface="Lato"/>
                        </a:defRPr>
                      </a:lvl9pPr>
                    </a:lstStyle>
                    <a:p>
                      <a:pPr marL="0" marR="0" algn="ctr">
                        <a:lnSpc>
                          <a:spcPct val="100000"/>
                        </a:lnSpc>
                        <a:buNone/>
                      </a:pPr>
                      <a:r>
                        <a:rPr lang="en-US" sz="1200" kern="100">
                          <a:effectLst/>
                          <a:latin typeface="Arial" panose="020B0604020202020204" pitchFamily="34" charset="0"/>
                          <a:cs typeface="Arial" panose="020B0604020202020204" pitchFamily="34" charset="0"/>
                        </a:rPr>
                        <a:t>66.2 (10.2)</a:t>
                      </a:r>
                      <a:endParaRPr lang="en-US" sz="1200" kern="100">
                        <a:effectLst/>
                        <a:latin typeface="Arial" panose="020B0604020202020204" pitchFamily="34" charset="0"/>
                        <a:ea typeface="Aptos" panose="020B0004020202020204" pitchFamily="34" charset="0"/>
                        <a:cs typeface="Arial" panose="020B0604020202020204" pitchFamily="34" charset="0"/>
                      </a:endParaRPr>
                    </a:p>
                  </a:txBody>
                  <a:tcPr marL="64266" marR="64266" marT="0"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43248C">
                        <a:tint val="20000"/>
                      </a:srgbClr>
                    </a:solidFill>
                  </a:tcPr>
                </a:tc>
                <a:tc>
                  <a:txBody>
                    <a:bodyPr/>
                    <a:lstStyle/>
                    <a:p>
                      <a:pPr marL="0" marR="0" algn="ctr">
                        <a:lnSpc>
                          <a:spcPct val="100000"/>
                        </a:lnSpc>
                        <a:buNone/>
                      </a:pPr>
                      <a:r>
                        <a:rPr lang="en-US" sz="1200" kern="100">
                          <a:effectLst/>
                          <a:latin typeface="Arial" panose="020B0604020202020204" pitchFamily="34" charset="0"/>
                          <a:ea typeface="Aptos" panose="020B0004020202020204" pitchFamily="34" charset="0"/>
                          <a:cs typeface="Arial" panose="020B0604020202020204" pitchFamily="34" charset="0"/>
                        </a:rPr>
                        <a:t>NS</a:t>
                      </a:r>
                    </a:p>
                  </a:txBody>
                  <a:tcPr marL="64266" marR="6426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43248C">
                        <a:tint val="20000"/>
                      </a:srgbClr>
                    </a:solidFill>
                  </a:tcPr>
                </a:tc>
                <a:extLst>
                  <a:ext uri="{0D108BD9-81ED-4DB2-BD59-A6C34878D82A}">
                    <a16:rowId xmlns:a16="http://schemas.microsoft.com/office/drawing/2014/main" val="1526319095"/>
                  </a:ext>
                </a:extLst>
              </a:tr>
              <a:tr h="258954">
                <a:tc>
                  <a:txBody>
                    <a:bodyPr/>
                    <a:lstStyle>
                      <a:lvl1pPr marL="0" algn="l" defTabSz="914400" rtl="0" eaLnBrk="1" latinLnBrk="0" hangingPunct="1">
                        <a:defRPr sz="1800" kern="1200">
                          <a:solidFill>
                            <a:schemeClr val="dk1"/>
                          </a:solidFill>
                          <a:latin typeface="Lato"/>
                        </a:defRPr>
                      </a:lvl1pPr>
                      <a:lvl2pPr marL="457200" algn="l" defTabSz="914400" rtl="0" eaLnBrk="1" latinLnBrk="0" hangingPunct="1">
                        <a:defRPr sz="1800" kern="1200">
                          <a:solidFill>
                            <a:schemeClr val="dk1"/>
                          </a:solidFill>
                          <a:latin typeface="Lato"/>
                        </a:defRPr>
                      </a:lvl2pPr>
                      <a:lvl3pPr marL="914400" algn="l" defTabSz="914400" rtl="0" eaLnBrk="1" latinLnBrk="0" hangingPunct="1">
                        <a:defRPr sz="1800" kern="1200">
                          <a:solidFill>
                            <a:schemeClr val="dk1"/>
                          </a:solidFill>
                          <a:latin typeface="Lato"/>
                        </a:defRPr>
                      </a:lvl3pPr>
                      <a:lvl4pPr marL="1371600" algn="l" defTabSz="914400" rtl="0" eaLnBrk="1" latinLnBrk="0" hangingPunct="1">
                        <a:defRPr sz="1800" kern="1200">
                          <a:solidFill>
                            <a:schemeClr val="dk1"/>
                          </a:solidFill>
                          <a:latin typeface="Lato"/>
                        </a:defRPr>
                      </a:lvl4pPr>
                      <a:lvl5pPr marL="1828800" algn="l" defTabSz="914400" rtl="0" eaLnBrk="1" latinLnBrk="0" hangingPunct="1">
                        <a:defRPr sz="1800" kern="1200">
                          <a:solidFill>
                            <a:schemeClr val="dk1"/>
                          </a:solidFill>
                          <a:latin typeface="Lato"/>
                        </a:defRPr>
                      </a:lvl5pPr>
                      <a:lvl6pPr marL="2286000" algn="l" defTabSz="914400" rtl="0" eaLnBrk="1" latinLnBrk="0" hangingPunct="1">
                        <a:defRPr sz="1800" kern="1200">
                          <a:solidFill>
                            <a:schemeClr val="dk1"/>
                          </a:solidFill>
                          <a:latin typeface="Lato"/>
                        </a:defRPr>
                      </a:lvl6pPr>
                      <a:lvl7pPr marL="2743200" algn="l" defTabSz="914400" rtl="0" eaLnBrk="1" latinLnBrk="0" hangingPunct="1">
                        <a:defRPr sz="1800" kern="1200">
                          <a:solidFill>
                            <a:schemeClr val="dk1"/>
                          </a:solidFill>
                          <a:latin typeface="Lato"/>
                        </a:defRPr>
                      </a:lvl7pPr>
                      <a:lvl8pPr marL="3200400" algn="l" defTabSz="914400" rtl="0" eaLnBrk="1" latinLnBrk="0" hangingPunct="1">
                        <a:defRPr sz="1800" kern="1200">
                          <a:solidFill>
                            <a:schemeClr val="dk1"/>
                          </a:solidFill>
                          <a:latin typeface="Lato"/>
                        </a:defRPr>
                      </a:lvl8pPr>
                      <a:lvl9pPr marL="3657600" algn="l" defTabSz="914400" rtl="0" eaLnBrk="1" latinLnBrk="0" hangingPunct="1">
                        <a:defRPr sz="1800" kern="1200">
                          <a:solidFill>
                            <a:schemeClr val="dk1"/>
                          </a:solidFill>
                          <a:latin typeface="Lato"/>
                        </a:defRPr>
                      </a:lvl9pPr>
                    </a:lstStyle>
                    <a:p>
                      <a:pPr marL="0" marR="0">
                        <a:lnSpc>
                          <a:spcPct val="100000"/>
                        </a:lnSpc>
                        <a:buNone/>
                      </a:pPr>
                      <a:r>
                        <a:rPr lang="en-US" sz="1200" b="1" kern="100">
                          <a:effectLst/>
                          <a:latin typeface="Arial" panose="020B0604020202020204" pitchFamily="34" charset="0"/>
                          <a:cs typeface="Arial" panose="020B0604020202020204" pitchFamily="34" charset="0"/>
                        </a:rPr>
                        <a:t>Female</a:t>
                      </a:r>
                      <a:r>
                        <a:rPr lang="en-US" sz="1200" kern="100">
                          <a:effectLst/>
                          <a:latin typeface="Arial" panose="020B0604020202020204" pitchFamily="34" charset="0"/>
                          <a:cs typeface="Arial" panose="020B0604020202020204" pitchFamily="34" charset="0"/>
                        </a:rPr>
                        <a:t>, %</a:t>
                      </a:r>
                      <a:endParaRPr lang="en-US" sz="1200" kern="100">
                        <a:effectLst/>
                        <a:latin typeface="Arial" panose="020B0604020202020204" pitchFamily="34" charset="0"/>
                        <a:ea typeface="Aptos" panose="020B0004020202020204" pitchFamily="34" charset="0"/>
                        <a:cs typeface="Arial" panose="020B0604020202020204" pitchFamily="34" charset="0"/>
                      </a:endParaRPr>
                    </a:p>
                  </a:txBody>
                  <a:tcPr marL="64266" marR="64266" marT="0"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Lato"/>
                        </a:defRPr>
                      </a:lvl1pPr>
                      <a:lvl2pPr marL="457200" algn="l" defTabSz="914400" rtl="0" eaLnBrk="1" latinLnBrk="0" hangingPunct="1">
                        <a:defRPr sz="1800" kern="1200">
                          <a:solidFill>
                            <a:schemeClr val="dk1"/>
                          </a:solidFill>
                          <a:latin typeface="Lato"/>
                        </a:defRPr>
                      </a:lvl2pPr>
                      <a:lvl3pPr marL="914400" algn="l" defTabSz="914400" rtl="0" eaLnBrk="1" latinLnBrk="0" hangingPunct="1">
                        <a:defRPr sz="1800" kern="1200">
                          <a:solidFill>
                            <a:schemeClr val="dk1"/>
                          </a:solidFill>
                          <a:latin typeface="Lato"/>
                        </a:defRPr>
                      </a:lvl3pPr>
                      <a:lvl4pPr marL="1371600" algn="l" defTabSz="914400" rtl="0" eaLnBrk="1" latinLnBrk="0" hangingPunct="1">
                        <a:defRPr sz="1800" kern="1200">
                          <a:solidFill>
                            <a:schemeClr val="dk1"/>
                          </a:solidFill>
                          <a:latin typeface="Lato"/>
                        </a:defRPr>
                      </a:lvl4pPr>
                      <a:lvl5pPr marL="1828800" algn="l" defTabSz="914400" rtl="0" eaLnBrk="1" latinLnBrk="0" hangingPunct="1">
                        <a:defRPr sz="1800" kern="1200">
                          <a:solidFill>
                            <a:schemeClr val="dk1"/>
                          </a:solidFill>
                          <a:latin typeface="Lato"/>
                        </a:defRPr>
                      </a:lvl5pPr>
                      <a:lvl6pPr marL="2286000" algn="l" defTabSz="914400" rtl="0" eaLnBrk="1" latinLnBrk="0" hangingPunct="1">
                        <a:defRPr sz="1800" kern="1200">
                          <a:solidFill>
                            <a:schemeClr val="dk1"/>
                          </a:solidFill>
                          <a:latin typeface="Lato"/>
                        </a:defRPr>
                      </a:lvl6pPr>
                      <a:lvl7pPr marL="2743200" algn="l" defTabSz="914400" rtl="0" eaLnBrk="1" latinLnBrk="0" hangingPunct="1">
                        <a:defRPr sz="1800" kern="1200">
                          <a:solidFill>
                            <a:schemeClr val="dk1"/>
                          </a:solidFill>
                          <a:latin typeface="Lato"/>
                        </a:defRPr>
                      </a:lvl7pPr>
                      <a:lvl8pPr marL="3200400" algn="l" defTabSz="914400" rtl="0" eaLnBrk="1" latinLnBrk="0" hangingPunct="1">
                        <a:defRPr sz="1800" kern="1200">
                          <a:solidFill>
                            <a:schemeClr val="dk1"/>
                          </a:solidFill>
                          <a:latin typeface="Lato"/>
                        </a:defRPr>
                      </a:lvl8pPr>
                      <a:lvl9pPr marL="3657600" algn="l" defTabSz="914400" rtl="0" eaLnBrk="1" latinLnBrk="0" hangingPunct="1">
                        <a:defRPr sz="1800" kern="1200">
                          <a:solidFill>
                            <a:schemeClr val="dk1"/>
                          </a:solidFill>
                          <a:latin typeface="Lato"/>
                        </a:defRPr>
                      </a:lvl9pPr>
                    </a:lstStyle>
                    <a:p>
                      <a:pPr marL="0" marR="0" algn="ctr">
                        <a:lnSpc>
                          <a:spcPct val="100000"/>
                        </a:lnSpc>
                        <a:buNone/>
                      </a:pPr>
                      <a:r>
                        <a:rPr lang="en-US" sz="1200" kern="100">
                          <a:effectLst/>
                          <a:latin typeface="Arial" panose="020B0604020202020204" pitchFamily="34" charset="0"/>
                          <a:cs typeface="Arial" panose="020B0604020202020204" pitchFamily="34" charset="0"/>
                        </a:rPr>
                        <a:t>53.9%</a:t>
                      </a:r>
                      <a:endParaRPr lang="en-US" sz="1200" kern="100">
                        <a:effectLst/>
                        <a:latin typeface="Arial" panose="020B0604020202020204" pitchFamily="34" charset="0"/>
                        <a:ea typeface="Aptos" panose="020B0004020202020204" pitchFamily="34" charset="0"/>
                        <a:cs typeface="Arial" panose="020B0604020202020204" pitchFamily="34" charset="0"/>
                      </a:endParaRPr>
                    </a:p>
                  </a:txBody>
                  <a:tcPr marL="64266" marR="6426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Lato"/>
                        </a:defRPr>
                      </a:lvl1pPr>
                      <a:lvl2pPr marL="457200" algn="l" defTabSz="914400" rtl="0" eaLnBrk="1" latinLnBrk="0" hangingPunct="1">
                        <a:defRPr sz="1800" kern="1200">
                          <a:solidFill>
                            <a:schemeClr val="dk1"/>
                          </a:solidFill>
                          <a:latin typeface="Lato"/>
                        </a:defRPr>
                      </a:lvl2pPr>
                      <a:lvl3pPr marL="914400" algn="l" defTabSz="914400" rtl="0" eaLnBrk="1" latinLnBrk="0" hangingPunct="1">
                        <a:defRPr sz="1800" kern="1200">
                          <a:solidFill>
                            <a:schemeClr val="dk1"/>
                          </a:solidFill>
                          <a:latin typeface="Lato"/>
                        </a:defRPr>
                      </a:lvl3pPr>
                      <a:lvl4pPr marL="1371600" algn="l" defTabSz="914400" rtl="0" eaLnBrk="1" latinLnBrk="0" hangingPunct="1">
                        <a:defRPr sz="1800" kern="1200">
                          <a:solidFill>
                            <a:schemeClr val="dk1"/>
                          </a:solidFill>
                          <a:latin typeface="Lato"/>
                        </a:defRPr>
                      </a:lvl4pPr>
                      <a:lvl5pPr marL="1828800" algn="l" defTabSz="914400" rtl="0" eaLnBrk="1" latinLnBrk="0" hangingPunct="1">
                        <a:defRPr sz="1800" kern="1200">
                          <a:solidFill>
                            <a:schemeClr val="dk1"/>
                          </a:solidFill>
                          <a:latin typeface="Lato"/>
                        </a:defRPr>
                      </a:lvl5pPr>
                      <a:lvl6pPr marL="2286000" algn="l" defTabSz="914400" rtl="0" eaLnBrk="1" latinLnBrk="0" hangingPunct="1">
                        <a:defRPr sz="1800" kern="1200">
                          <a:solidFill>
                            <a:schemeClr val="dk1"/>
                          </a:solidFill>
                          <a:latin typeface="Lato"/>
                        </a:defRPr>
                      </a:lvl6pPr>
                      <a:lvl7pPr marL="2743200" algn="l" defTabSz="914400" rtl="0" eaLnBrk="1" latinLnBrk="0" hangingPunct="1">
                        <a:defRPr sz="1800" kern="1200">
                          <a:solidFill>
                            <a:schemeClr val="dk1"/>
                          </a:solidFill>
                          <a:latin typeface="Lato"/>
                        </a:defRPr>
                      </a:lvl7pPr>
                      <a:lvl8pPr marL="3200400" algn="l" defTabSz="914400" rtl="0" eaLnBrk="1" latinLnBrk="0" hangingPunct="1">
                        <a:defRPr sz="1800" kern="1200">
                          <a:solidFill>
                            <a:schemeClr val="dk1"/>
                          </a:solidFill>
                          <a:latin typeface="Lato"/>
                        </a:defRPr>
                      </a:lvl8pPr>
                      <a:lvl9pPr marL="3657600" algn="l" defTabSz="914400" rtl="0" eaLnBrk="1" latinLnBrk="0" hangingPunct="1">
                        <a:defRPr sz="1800" kern="1200">
                          <a:solidFill>
                            <a:schemeClr val="dk1"/>
                          </a:solidFill>
                          <a:latin typeface="Lato"/>
                        </a:defRPr>
                      </a:lvl9pPr>
                    </a:lstStyle>
                    <a:p>
                      <a:pPr marL="0" marR="0" algn="ctr">
                        <a:lnSpc>
                          <a:spcPct val="100000"/>
                        </a:lnSpc>
                        <a:buNone/>
                      </a:pPr>
                      <a:r>
                        <a:rPr lang="en-US" sz="1200" kern="100">
                          <a:effectLst/>
                          <a:latin typeface="Arial" panose="020B0604020202020204" pitchFamily="34" charset="0"/>
                          <a:cs typeface="Arial" panose="020B0604020202020204" pitchFamily="34" charset="0"/>
                        </a:rPr>
                        <a:t>43.8%</a:t>
                      </a:r>
                      <a:endParaRPr lang="en-US" sz="1200" kern="100">
                        <a:effectLst/>
                        <a:latin typeface="Arial" panose="020B0604020202020204" pitchFamily="34" charset="0"/>
                        <a:ea typeface="Aptos" panose="020B0004020202020204" pitchFamily="34" charset="0"/>
                        <a:cs typeface="Arial" panose="020B0604020202020204" pitchFamily="34" charset="0"/>
                      </a:endParaRPr>
                    </a:p>
                  </a:txBody>
                  <a:tcPr marL="64266" marR="64266" marT="0"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buNone/>
                      </a:pPr>
                      <a:r>
                        <a:rPr lang="en-US" sz="1200" kern="100">
                          <a:effectLst/>
                          <a:latin typeface="Arial" panose="020B0604020202020204" pitchFamily="34" charset="0"/>
                          <a:ea typeface="Aptos" panose="020B0004020202020204" pitchFamily="34" charset="0"/>
                          <a:cs typeface="Arial" panose="020B0604020202020204" pitchFamily="34" charset="0"/>
                        </a:rPr>
                        <a:t>0.003</a:t>
                      </a:r>
                    </a:p>
                  </a:txBody>
                  <a:tcPr marL="64266" marR="6426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8854317"/>
                  </a:ext>
                </a:extLst>
              </a:tr>
              <a:tr h="258954">
                <a:tc>
                  <a:txBody>
                    <a:bodyPr/>
                    <a:lstStyle>
                      <a:lvl1pPr marL="0" algn="l" defTabSz="914400" rtl="0" eaLnBrk="1" latinLnBrk="0" hangingPunct="1">
                        <a:defRPr sz="1800" kern="1200">
                          <a:solidFill>
                            <a:schemeClr val="dk1"/>
                          </a:solidFill>
                          <a:latin typeface="Lato"/>
                        </a:defRPr>
                      </a:lvl1pPr>
                      <a:lvl2pPr marL="457200" algn="l" defTabSz="914400" rtl="0" eaLnBrk="1" latinLnBrk="0" hangingPunct="1">
                        <a:defRPr sz="1800" kern="1200">
                          <a:solidFill>
                            <a:schemeClr val="dk1"/>
                          </a:solidFill>
                          <a:latin typeface="Lato"/>
                        </a:defRPr>
                      </a:lvl2pPr>
                      <a:lvl3pPr marL="914400" algn="l" defTabSz="914400" rtl="0" eaLnBrk="1" latinLnBrk="0" hangingPunct="1">
                        <a:defRPr sz="1800" kern="1200">
                          <a:solidFill>
                            <a:schemeClr val="dk1"/>
                          </a:solidFill>
                          <a:latin typeface="Lato"/>
                        </a:defRPr>
                      </a:lvl3pPr>
                      <a:lvl4pPr marL="1371600" algn="l" defTabSz="914400" rtl="0" eaLnBrk="1" latinLnBrk="0" hangingPunct="1">
                        <a:defRPr sz="1800" kern="1200">
                          <a:solidFill>
                            <a:schemeClr val="dk1"/>
                          </a:solidFill>
                          <a:latin typeface="Lato"/>
                        </a:defRPr>
                      </a:lvl4pPr>
                      <a:lvl5pPr marL="1828800" algn="l" defTabSz="914400" rtl="0" eaLnBrk="1" latinLnBrk="0" hangingPunct="1">
                        <a:defRPr sz="1800" kern="1200">
                          <a:solidFill>
                            <a:schemeClr val="dk1"/>
                          </a:solidFill>
                          <a:latin typeface="Lato"/>
                        </a:defRPr>
                      </a:lvl5pPr>
                      <a:lvl6pPr marL="2286000" algn="l" defTabSz="914400" rtl="0" eaLnBrk="1" latinLnBrk="0" hangingPunct="1">
                        <a:defRPr sz="1800" kern="1200">
                          <a:solidFill>
                            <a:schemeClr val="dk1"/>
                          </a:solidFill>
                          <a:latin typeface="Lato"/>
                        </a:defRPr>
                      </a:lvl6pPr>
                      <a:lvl7pPr marL="2743200" algn="l" defTabSz="914400" rtl="0" eaLnBrk="1" latinLnBrk="0" hangingPunct="1">
                        <a:defRPr sz="1800" kern="1200">
                          <a:solidFill>
                            <a:schemeClr val="dk1"/>
                          </a:solidFill>
                          <a:latin typeface="Lato"/>
                        </a:defRPr>
                      </a:lvl7pPr>
                      <a:lvl8pPr marL="3200400" algn="l" defTabSz="914400" rtl="0" eaLnBrk="1" latinLnBrk="0" hangingPunct="1">
                        <a:defRPr sz="1800" kern="1200">
                          <a:solidFill>
                            <a:schemeClr val="dk1"/>
                          </a:solidFill>
                          <a:latin typeface="Lato"/>
                        </a:defRPr>
                      </a:lvl8pPr>
                      <a:lvl9pPr marL="3657600" algn="l" defTabSz="914400" rtl="0" eaLnBrk="1" latinLnBrk="0" hangingPunct="1">
                        <a:defRPr sz="1800" kern="1200">
                          <a:solidFill>
                            <a:schemeClr val="dk1"/>
                          </a:solidFill>
                          <a:latin typeface="Lato"/>
                        </a:defRPr>
                      </a:lvl9pPr>
                    </a:lstStyle>
                    <a:p>
                      <a:pPr marL="0" marR="0">
                        <a:lnSpc>
                          <a:spcPct val="100000"/>
                        </a:lnSpc>
                        <a:buNone/>
                      </a:pPr>
                      <a:r>
                        <a:rPr lang="en-US" sz="1200" b="1" kern="100">
                          <a:effectLst/>
                          <a:latin typeface="Arial" panose="020B0604020202020204" pitchFamily="34" charset="0"/>
                          <a:cs typeface="Arial" panose="020B0604020202020204" pitchFamily="34" charset="0"/>
                        </a:rPr>
                        <a:t>Body mass index</a:t>
                      </a:r>
                      <a:r>
                        <a:rPr lang="en-US" sz="1200" kern="100">
                          <a:effectLst/>
                          <a:latin typeface="Arial" panose="020B0604020202020204" pitchFamily="34" charset="0"/>
                          <a:cs typeface="Arial" panose="020B0604020202020204" pitchFamily="34" charset="0"/>
                        </a:rPr>
                        <a:t>, kg/m</a:t>
                      </a:r>
                      <a:r>
                        <a:rPr lang="en-US" sz="1200" kern="100" baseline="30000">
                          <a:effectLst/>
                          <a:latin typeface="Arial" panose="020B0604020202020204" pitchFamily="34" charset="0"/>
                          <a:cs typeface="Arial" panose="020B0604020202020204" pitchFamily="34" charset="0"/>
                        </a:rPr>
                        <a:t>2</a:t>
                      </a:r>
                      <a:r>
                        <a:rPr lang="en-US" sz="1200" kern="100">
                          <a:effectLst/>
                          <a:latin typeface="Arial" panose="020B0604020202020204" pitchFamily="34" charset="0"/>
                          <a:cs typeface="Arial" panose="020B0604020202020204" pitchFamily="34" charset="0"/>
                        </a:rPr>
                        <a:t>, mean (SD)</a:t>
                      </a:r>
                      <a:endParaRPr lang="en-US" sz="1200" kern="100">
                        <a:effectLst/>
                        <a:latin typeface="Arial" panose="020B0604020202020204" pitchFamily="34" charset="0"/>
                        <a:ea typeface="Aptos" panose="020B0004020202020204" pitchFamily="34" charset="0"/>
                        <a:cs typeface="Arial" panose="020B0604020202020204" pitchFamily="34" charset="0"/>
                      </a:endParaRPr>
                    </a:p>
                  </a:txBody>
                  <a:tcPr marL="64266" marR="64266" marT="0"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43248C">
                        <a:tint val="20000"/>
                      </a:srgbClr>
                    </a:solidFill>
                  </a:tcPr>
                </a:tc>
                <a:tc>
                  <a:txBody>
                    <a:bodyPr/>
                    <a:lstStyle>
                      <a:lvl1pPr marL="0" algn="l" defTabSz="914400" rtl="0" eaLnBrk="1" latinLnBrk="0" hangingPunct="1">
                        <a:defRPr sz="1800" kern="1200">
                          <a:solidFill>
                            <a:schemeClr val="dk1"/>
                          </a:solidFill>
                          <a:latin typeface="Lato"/>
                        </a:defRPr>
                      </a:lvl1pPr>
                      <a:lvl2pPr marL="457200" algn="l" defTabSz="914400" rtl="0" eaLnBrk="1" latinLnBrk="0" hangingPunct="1">
                        <a:defRPr sz="1800" kern="1200">
                          <a:solidFill>
                            <a:schemeClr val="dk1"/>
                          </a:solidFill>
                          <a:latin typeface="Lato"/>
                        </a:defRPr>
                      </a:lvl2pPr>
                      <a:lvl3pPr marL="914400" algn="l" defTabSz="914400" rtl="0" eaLnBrk="1" latinLnBrk="0" hangingPunct="1">
                        <a:defRPr sz="1800" kern="1200">
                          <a:solidFill>
                            <a:schemeClr val="dk1"/>
                          </a:solidFill>
                          <a:latin typeface="Lato"/>
                        </a:defRPr>
                      </a:lvl3pPr>
                      <a:lvl4pPr marL="1371600" algn="l" defTabSz="914400" rtl="0" eaLnBrk="1" latinLnBrk="0" hangingPunct="1">
                        <a:defRPr sz="1800" kern="1200">
                          <a:solidFill>
                            <a:schemeClr val="dk1"/>
                          </a:solidFill>
                          <a:latin typeface="Lato"/>
                        </a:defRPr>
                      </a:lvl4pPr>
                      <a:lvl5pPr marL="1828800" algn="l" defTabSz="914400" rtl="0" eaLnBrk="1" latinLnBrk="0" hangingPunct="1">
                        <a:defRPr sz="1800" kern="1200">
                          <a:solidFill>
                            <a:schemeClr val="dk1"/>
                          </a:solidFill>
                          <a:latin typeface="Lato"/>
                        </a:defRPr>
                      </a:lvl5pPr>
                      <a:lvl6pPr marL="2286000" algn="l" defTabSz="914400" rtl="0" eaLnBrk="1" latinLnBrk="0" hangingPunct="1">
                        <a:defRPr sz="1800" kern="1200">
                          <a:solidFill>
                            <a:schemeClr val="dk1"/>
                          </a:solidFill>
                          <a:latin typeface="Lato"/>
                        </a:defRPr>
                      </a:lvl6pPr>
                      <a:lvl7pPr marL="2743200" algn="l" defTabSz="914400" rtl="0" eaLnBrk="1" latinLnBrk="0" hangingPunct="1">
                        <a:defRPr sz="1800" kern="1200">
                          <a:solidFill>
                            <a:schemeClr val="dk1"/>
                          </a:solidFill>
                          <a:latin typeface="Lato"/>
                        </a:defRPr>
                      </a:lvl7pPr>
                      <a:lvl8pPr marL="3200400" algn="l" defTabSz="914400" rtl="0" eaLnBrk="1" latinLnBrk="0" hangingPunct="1">
                        <a:defRPr sz="1800" kern="1200">
                          <a:solidFill>
                            <a:schemeClr val="dk1"/>
                          </a:solidFill>
                          <a:latin typeface="Lato"/>
                        </a:defRPr>
                      </a:lvl8pPr>
                      <a:lvl9pPr marL="3657600" algn="l" defTabSz="914400" rtl="0" eaLnBrk="1" latinLnBrk="0" hangingPunct="1">
                        <a:defRPr sz="1800" kern="1200">
                          <a:solidFill>
                            <a:schemeClr val="dk1"/>
                          </a:solidFill>
                          <a:latin typeface="Lato"/>
                        </a:defRPr>
                      </a:lvl9pPr>
                    </a:lstStyle>
                    <a:p>
                      <a:pPr marL="0" marR="0" algn="ctr">
                        <a:lnSpc>
                          <a:spcPct val="100000"/>
                        </a:lnSpc>
                        <a:buNone/>
                      </a:pPr>
                      <a:r>
                        <a:rPr lang="en-US" sz="1200" kern="100">
                          <a:effectLst/>
                          <a:latin typeface="Arial" panose="020B0604020202020204" pitchFamily="34" charset="0"/>
                          <a:cs typeface="Arial" panose="020B0604020202020204" pitchFamily="34" charset="0"/>
                        </a:rPr>
                        <a:t>33.5 (7.1)</a:t>
                      </a:r>
                      <a:endParaRPr lang="en-US" sz="1200" kern="100">
                        <a:effectLst/>
                        <a:latin typeface="Arial" panose="020B0604020202020204" pitchFamily="34" charset="0"/>
                        <a:ea typeface="Aptos" panose="020B0004020202020204" pitchFamily="34" charset="0"/>
                        <a:cs typeface="Arial" panose="020B0604020202020204" pitchFamily="34" charset="0"/>
                      </a:endParaRPr>
                    </a:p>
                  </a:txBody>
                  <a:tcPr marL="64266" marR="6426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43248C">
                        <a:tint val="20000"/>
                      </a:srgbClr>
                    </a:solidFill>
                  </a:tcPr>
                </a:tc>
                <a:tc>
                  <a:txBody>
                    <a:bodyPr/>
                    <a:lstStyle>
                      <a:lvl1pPr marL="0" algn="l" defTabSz="914400" rtl="0" eaLnBrk="1" latinLnBrk="0" hangingPunct="1">
                        <a:defRPr sz="1800" kern="1200">
                          <a:solidFill>
                            <a:schemeClr val="dk1"/>
                          </a:solidFill>
                          <a:latin typeface="Lato"/>
                        </a:defRPr>
                      </a:lvl1pPr>
                      <a:lvl2pPr marL="457200" algn="l" defTabSz="914400" rtl="0" eaLnBrk="1" latinLnBrk="0" hangingPunct="1">
                        <a:defRPr sz="1800" kern="1200">
                          <a:solidFill>
                            <a:schemeClr val="dk1"/>
                          </a:solidFill>
                          <a:latin typeface="Lato"/>
                        </a:defRPr>
                      </a:lvl2pPr>
                      <a:lvl3pPr marL="914400" algn="l" defTabSz="914400" rtl="0" eaLnBrk="1" latinLnBrk="0" hangingPunct="1">
                        <a:defRPr sz="1800" kern="1200">
                          <a:solidFill>
                            <a:schemeClr val="dk1"/>
                          </a:solidFill>
                          <a:latin typeface="Lato"/>
                        </a:defRPr>
                      </a:lvl3pPr>
                      <a:lvl4pPr marL="1371600" algn="l" defTabSz="914400" rtl="0" eaLnBrk="1" latinLnBrk="0" hangingPunct="1">
                        <a:defRPr sz="1800" kern="1200">
                          <a:solidFill>
                            <a:schemeClr val="dk1"/>
                          </a:solidFill>
                          <a:latin typeface="Lato"/>
                        </a:defRPr>
                      </a:lvl4pPr>
                      <a:lvl5pPr marL="1828800" algn="l" defTabSz="914400" rtl="0" eaLnBrk="1" latinLnBrk="0" hangingPunct="1">
                        <a:defRPr sz="1800" kern="1200">
                          <a:solidFill>
                            <a:schemeClr val="dk1"/>
                          </a:solidFill>
                          <a:latin typeface="Lato"/>
                        </a:defRPr>
                      </a:lvl5pPr>
                      <a:lvl6pPr marL="2286000" algn="l" defTabSz="914400" rtl="0" eaLnBrk="1" latinLnBrk="0" hangingPunct="1">
                        <a:defRPr sz="1800" kern="1200">
                          <a:solidFill>
                            <a:schemeClr val="dk1"/>
                          </a:solidFill>
                          <a:latin typeface="Lato"/>
                        </a:defRPr>
                      </a:lvl6pPr>
                      <a:lvl7pPr marL="2743200" algn="l" defTabSz="914400" rtl="0" eaLnBrk="1" latinLnBrk="0" hangingPunct="1">
                        <a:defRPr sz="1800" kern="1200">
                          <a:solidFill>
                            <a:schemeClr val="dk1"/>
                          </a:solidFill>
                          <a:latin typeface="Lato"/>
                        </a:defRPr>
                      </a:lvl7pPr>
                      <a:lvl8pPr marL="3200400" algn="l" defTabSz="914400" rtl="0" eaLnBrk="1" latinLnBrk="0" hangingPunct="1">
                        <a:defRPr sz="1800" kern="1200">
                          <a:solidFill>
                            <a:schemeClr val="dk1"/>
                          </a:solidFill>
                          <a:latin typeface="Lato"/>
                        </a:defRPr>
                      </a:lvl8pPr>
                      <a:lvl9pPr marL="3657600" algn="l" defTabSz="914400" rtl="0" eaLnBrk="1" latinLnBrk="0" hangingPunct="1">
                        <a:defRPr sz="1800" kern="1200">
                          <a:solidFill>
                            <a:schemeClr val="dk1"/>
                          </a:solidFill>
                          <a:latin typeface="Lato"/>
                        </a:defRPr>
                      </a:lvl9pPr>
                    </a:lstStyle>
                    <a:p>
                      <a:pPr marL="0" marR="0" algn="ctr">
                        <a:lnSpc>
                          <a:spcPct val="100000"/>
                        </a:lnSpc>
                        <a:buNone/>
                      </a:pPr>
                      <a:r>
                        <a:rPr lang="en-US" sz="1200" kern="100">
                          <a:effectLst/>
                          <a:latin typeface="Arial" panose="020B0604020202020204" pitchFamily="34" charset="0"/>
                          <a:cs typeface="Arial" panose="020B0604020202020204" pitchFamily="34" charset="0"/>
                        </a:rPr>
                        <a:t>32.0 (6.9)</a:t>
                      </a:r>
                      <a:endParaRPr lang="en-US" sz="1200" kern="100">
                        <a:effectLst/>
                        <a:latin typeface="Arial" panose="020B0604020202020204" pitchFamily="34" charset="0"/>
                        <a:ea typeface="Aptos" panose="020B0004020202020204" pitchFamily="34" charset="0"/>
                        <a:cs typeface="Arial" panose="020B0604020202020204" pitchFamily="34" charset="0"/>
                      </a:endParaRPr>
                    </a:p>
                  </a:txBody>
                  <a:tcPr marL="64266" marR="64266" marT="0"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43248C">
                        <a:tint val="20000"/>
                      </a:srgbClr>
                    </a:solidFill>
                  </a:tcPr>
                </a:tc>
                <a:tc>
                  <a:txBody>
                    <a:bodyPr/>
                    <a:lstStyle/>
                    <a:p>
                      <a:pPr marL="0" marR="0" algn="ctr">
                        <a:lnSpc>
                          <a:spcPct val="100000"/>
                        </a:lnSpc>
                        <a:buNone/>
                      </a:pPr>
                      <a:r>
                        <a:rPr lang="en-US" sz="1200" kern="100">
                          <a:effectLst/>
                          <a:latin typeface="Arial" panose="020B0604020202020204" pitchFamily="34" charset="0"/>
                          <a:ea typeface="Aptos" panose="020B0004020202020204" pitchFamily="34" charset="0"/>
                          <a:cs typeface="Arial" panose="020B0604020202020204" pitchFamily="34" charset="0"/>
                        </a:rPr>
                        <a:t>0.002</a:t>
                      </a:r>
                    </a:p>
                  </a:txBody>
                  <a:tcPr marL="64266" marR="6426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43248C">
                        <a:tint val="20000"/>
                      </a:srgbClr>
                    </a:solidFill>
                  </a:tcPr>
                </a:tc>
                <a:extLst>
                  <a:ext uri="{0D108BD9-81ED-4DB2-BD59-A6C34878D82A}">
                    <a16:rowId xmlns:a16="http://schemas.microsoft.com/office/drawing/2014/main" val="2458264209"/>
                  </a:ext>
                </a:extLst>
              </a:tr>
              <a:tr h="258954">
                <a:tc>
                  <a:txBody>
                    <a:bodyPr/>
                    <a:lstStyle>
                      <a:lvl1pPr marL="0" algn="l" defTabSz="914400" rtl="0" eaLnBrk="1" latinLnBrk="0" hangingPunct="1">
                        <a:defRPr sz="1800" kern="1200">
                          <a:solidFill>
                            <a:schemeClr val="dk1"/>
                          </a:solidFill>
                          <a:latin typeface="Lato"/>
                        </a:defRPr>
                      </a:lvl1pPr>
                      <a:lvl2pPr marL="457200" algn="l" defTabSz="914400" rtl="0" eaLnBrk="1" latinLnBrk="0" hangingPunct="1">
                        <a:defRPr sz="1800" kern="1200">
                          <a:solidFill>
                            <a:schemeClr val="dk1"/>
                          </a:solidFill>
                          <a:latin typeface="Lato"/>
                        </a:defRPr>
                      </a:lvl2pPr>
                      <a:lvl3pPr marL="914400" algn="l" defTabSz="914400" rtl="0" eaLnBrk="1" latinLnBrk="0" hangingPunct="1">
                        <a:defRPr sz="1800" kern="1200">
                          <a:solidFill>
                            <a:schemeClr val="dk1"/>
                          </a:solidFill>
                          <a:latin typeface="Lato"/>
                        </a:defRPr>
                      </a:lvl3pPr>
                      <a:lvl4pPr marL="1371600" algn="l" defTabSz="914400" rtl="0" eaLnBrk="1" latinLnBrk="0" hangingPunct="1">
                        <a:defRPr sz="1800" kern="1200">
                          <a:solidFill>
                            <a:schemeClr val="dk1"/>
                          </a:solidFill>
                          <a:latin typeface="Lato"/>
                        </a:defRPr>
                      </a:lvl4pPr>
                      <a:lvl5pPr marL="1828800" algn="l" defTabSz="914400" rtl="0" eaLnBrk="1" latinLnBrk="0" hangingPunct="1">
                        <a:defRPr sz="1800" kern="1200">
                          <a:solidFill>
                            <a:schemeClr val="dk1"/>
                          </a:solidFill>
                          <a:latin typeface="Lato"/>
                        </a:defRPr>
                      </a:lvl5pPr>
                      <a:lvl6pPr marL="2286000" algn="l" defTabSz="914400" rtl="0" eaLnBrk="1" latinLnBrk="0" hangingPunct="1">
                        <a:defRPr sz="1800" kern="1200">
                          <a:solidFill>
                            <a:schemeClr val="dk1"/>
                          </a:solidFill>
                          <a:latin typeface="Lato"/>
                        </a:defRPr>
                      </a:lvl6pPr>
                      <a:lvl7pPr marL="2743200" algn="l" defTabSz="914400" rtl="0" eaLnBrk="1" latinLnBrk="0" hangingPunct="1">
                        <a:defRPr sz="1800" kern="1200">
                          <a:solidFill>
                            <a:schemeClr val="dk1"/>
                          </a:solidFill>
                          <a:latin typeface="Lato"/>
                        </a:defRPr>
                      </a:lvl7pPr>
                      <a:lvl8pPr marL="3200400" algn="l" defTabSz="914400" rtl="0" eaLnBrk="1" latinLnBrk="0" hangingPunct="1">
                        <a:defRPr sz="1800" kern="1200">
                          <a:solidFill>
                            <a:schemeClr val="dk1"/>
                          </a:solidFill>
                          <a:latin typeface="Lato"/>
                        </a:defRPr>
                      </a:lvl8pPr>
                      <a:lvl9pPr marL="3657600" algn="l" defTabSz="914400" rtl="0" eaLnBrk="1" latinLnBrk="0" hangingPunct="1">
                        <a:defRPr sz="1800" kern="1200">
                          <a:solidFill>
                            <a:schemeClr val="dk1"/>
                          </a:solidFill>
                          <a:latin typeface="Lato"/>
                        </a:defRPr>
                      </a:lvl9pPr>
                    </a:lstStyle>
                    <a:p>
                      <a:pPr marL="0" marR="0">
                        <a:lnSpc>
                          <a:spcPct val="100000"/>
                        </a:lnSpc>
                        <a:buNone/>
                      </a:pPr>
                      <a:r>
                        <a:rPr lang="en-US" sz="1200" b="1" kern="100">
                          <a:effectLst/>
                          <a:latin typeface="Arial" panose="020B0604020202020204" pitchFamily="34" charset="0"/>
                          <a:cs typeface="Arial" panose="020B0604020202020204" pitchFamily="34" charset="0"/>
                        </a:rPr>
                        <a:t>Waist circumference</a:t>
                      </a:r>
                      <a:r>
                        <a:rPr lang="en-US" sz="1200" kern="100">
                          <a:effectLst/>
                          <a:latin typeface="Arial" panose="020B0604020202020204" pitchFamily="34" charset="0"/>
                          <a:cs typeface="Arial" panose="020B0604020202020204" pitchFamily="34" charset="0"/>
                        </a:rPr>
                        <a:t>, cm, mean (SD)</a:t>
                      </a:r>
                      <a:endParaRPr lang="en-US" sz="1200" kern="100">
                        <a:effectLst/>
                        <a:latin typeface="Arial" panose="020B0604020202020204" pitchFamily="34" charset="0"/>
                        <a:ea typeface="Aptos" panose="020B0004020202020204" pitchFamily="34" charset="0"/>
                        <a:cs typeface="Arial" panose="020B0604020202020204" pitchFamily="34" charset="0"/>
                      </a:endParaRPr>
                    </a:p>
                  </a:txBody>
                  <a:tcPr marL="64266" marR="64266" marT="0"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Lato"/>
                        </a:defRPr>
                      </a:lvl1pPr>
                      <a:lvl2pPr marL="457200" algn="l" defTabSz="914400" rtl="0" eaLnBrk="1" latinLnBrk="0" hangingPunct="1">
                        <a:defRPr sz="1800" kern="1200">
                          <a:solidFill>
                            <a:schemeClr val="dk1"/>
                          </a:solidFill>
                          <a:latin typeface="Lato"/>
                        </a:defRPr>
                      </a:lvl2pPr>
                      <a:lvl3pPr marL="914400" algn="l" defTabSz="914400" rtl="0" eaLnBrk="1" latinLnBrk="0" hangingPunct="1">
                        <a:defRPr sz="1800" kern="1200">
                          <a:solidFill>
                            <a:schemeClr val="dk1"/>
                          </a:solidFill>
                          <a:latin typeface="Lato"/>
                        </a:defRPr>
                      </a:lvl3pPr>
                      <a:lvl4pPr marL="1371600" algn="l" defTabSz="914400" rtl="0" eaLnBrk="1" latinLnBrk="0" hangingPunct="1">
                        <a:defRPr sz="1800" kern="1200">
                          <a:solidFill>
                            <a:schemeClr val="dk1"/>
                          </a:solidFill>
                          <a:latin typeface="Lato"/>
                        </a:defRPr>
                      </a:lvl4pPr>
                      <a:lvl5pPr marL="1828800" algn="l" defTabSz="914400" rtl="0" eaLnBrk="1" latinLnBrk="0" hangingPunct="1">
                        <a:defRPr sz="1800" kern="1200">
                          <a:solidFill>
                            <a:schemeClr val="dk1"/>
                          </a:solidFill>
                          <a:latin typeface="Lato"/>
                        </a:defRPr>
                      </a:lvl5pPr>
                      <a:lvl6pPr marL="2286000" algn="l" defTabSz="914400" rtl="0" eaLnBrk="1" latinLnBrk="0" hangingPunct="1">
                        <a:defRPr sz="1800" kern="1200">
                          <a:solidFill>
                            <a:schemeClr val="dk1"/>
                          </a:solidFill>
                          <a:latin typeface="Lato"/>
                        </a:defRPr>
                      </a:lvl6pPr>
                      <a:lvl7pPr marL="2743200" algn="l" defTabSz="914400" rtl="0" eaLnBrk="1" latinLnBrk="0" hangingPunct="1">
                        <a:defRPr sz="1800" kern="1200">
                          <a:solidFill>
                            <a:schemeClr val="dk1"/>
                          </a:solidFill>
                          <a:latin typeface="Lato"/>
                        </a:defRPr>
                      </a:lvl7pPr>
                      <a:lvl8pPr marL="3200400" algn="l" defTabSz="914400" rtl="0" eaLnBrk="1" latinLnBrk="0" hangingPunct="1">
                        <a:defRPr sz="1800" kern="1200">
                          <a:solidFill>
                            <a:schemeClr val="dk1"/>
                          </a:solidFill>
                          <a:latin typeface="Lato"/>
                        </a:defRPr>
                      </a:lvl8pPr>
                      <a:lvl9pPr marL="3657600" algn="l" defTabSz="914400" rtl="0" eaLnBrk="1" latinLnBrk="0" hangingPunct="1">
                        <a:defRPr sz="1800" kern="1200">
                          <a:solidFill>
                            <a:schemeClr val="dk1"/>
                          </a:solidFill>
                          <a:latin typeface="Lato"/>
                        </a:defRPr>
                      </a:lvl9pPr>
                    </a:lstStyle>
                    <a:p>
                      <a:pPr marL="0" marR="0" algn="ctr">
                        <a:lnSpc>
                          <a:spcPct val="100000"/>
                        </a:lnSpc>
                        <a:buNone/>
                      </a:pPr>
                      <a:r>
                        <a:rPr lang="en-US" sz="1200" kern="100">
                          <a:effectLst/>
                          <a:latin typeface="Arial" panose="020B0604020202020204" pitchFamily="34" charset="0"/>
                          <a:cs typeface="Arial" panose="020B0604020202020204" pitchFamily="34" charset="0"/>
                        </a:rPr>
                        <a:t>109.3 (17.0)</a:t>
                      </a:r>
                      <a:endParaRPr lang="en-US" sz="1200" kern="100">
                        <a:effectLst/>
                        <a:latin typeface="Arial" panose="020B0604020202020204" pitchFamily="34" charset="0"/>
                        <a:ea typeface="Aptos" panose="020B0004020202020204" pitchFamily="34" charset="0"/>
                        <a:cs typeface="Arial" panose="020B0604020202020204" pitchFamily="34" charset="0"/>
                      </a:endParaRPr>
                    </a:p>
                  </a:txBody>
                  <a:tcPr marL="64266" marR="6426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Lato"/>
                        </a:defRPr>
                      </a:lvl1pPr>
                      <a:lvl2pPr marL="457200" algn="l" defTabSz="914400" rtl="0" eaLnBrk="1" latinLnBrk="0" hangingPunct="1">
                        <a:defRPr sz="1800" kern="1200">
                          <a:solidFill>
                            <a:schemeClr val="dk1"/>
                          </a:solidFill>
                          <a:latin typeface="Lato"/>
                        </a:defRPr>
                      </a:lvl2pPr>
                      <a:lvl3pPr marL="914400" algn="l" defTabSz="914400" rtl="0" eaLnBrk="1" latinLnBrk="0" hangingPunct="1">
                        <a:defRPr sz="1800" kern="1200">
                          <a:solidFill>
                            <a:schemeClr val="dk1"/>
                          </a:solidFill>
                          <a:latin typeface="Lato"/>
                        </a:defRPr>
                      </a:lvl3pPr>
                      <a:lvl4pPr marL="1371600" algn="l" defTabSz="914400" rtl="0" eaLnBrk="1" latinLnBrk="0" hangingPunct="1">
                        <a:defRPr sz="1800" kern="1200">
                          <a:solidFill>
                            <a:schemeClr val="dk1"/>
                          </a:solidFill>
                          <a:latin typeface="Lato"/>
                        </a:defRPr>
                      </a:lvl4pPr>
                      <a:lvl5pPr marL="1828800" algn="l" defTabSz="914400" rtl="0" eaLnBrk="1" latinLnBrk="0" hangingPunct="1">
                        <a:defRPr sz="1800" kern="1200">
                          <a:solidFill>
                            <a:schemeClr val="dk1"/>
                          </a:solidFill>
                          <a:latin typeface="Lato"/>
                        </a:defRPr>
                      </a:lvl5pPr>
                      <a:lvl6pPr marL="2286000" algn="l" defTabSz="914400" rtl="0" eaLnBrk="1" latinLnBrk="0" hangingPunct="1">
                        <a:defRPr sz="1800" kern="1200">
                          <a:solidFill>
                            <a:schemeClr val="dk1"/>
                          </a:solidFill>
                          <a:latin typeface="Lato"/>
                        </a:defRPr>
                      </a:lvl6pPr>
                      <a:lvl7pPr marL="2743200" algn="l" defTabSz="914400" rtl="0" eaLnBrk="1" latinLnBrk="0" hangingPunct="1">
                        <a:defRPr sz="1800" kern="1200">
                          <a:solidFill>
                            <a:schemeClr val="dk1"/>
                          </a:solidFill>
                          <a:latin typeface="Lato"/>
                        </a:defRPr>
                      </a:lvl7pPr>
                      <a:lvl8pPr marL="3200400" algn="l" defTabSz="914400" rtl="0" eaLnBrk="1" latinLnBrk="0" hangingPunct="1">
                        <a:defRPr sz="1800" kern="1200">
                          <a:solidFill>
                            <a:schemeClr val="dk1"/>
                          </a:solidFill>
                          <a:latin typeface="Lato"/>
                        </a:defRPr>
                      </a:lvl8pPr>
                      <a:lvl9pPr marL="3657600" algn="l" defTabSz="914400" rtl="0" eaLnBrk="1" latinLnBrk="0" hangingPunct="1">
                        <a:defRPr sz="1800" kern="1200">
                          <a:solidFill>
                            <a:schemeClr val="dk1"/>
                          </a:solidFill>
                          <a:latin typeface="Lato"/>
                        </a:defRPr>
                      </a:lvl9pPr>
                    </a:lstStyle>
                    <a:p>
                      <a:pPr marL="0" marR="0" algn="ctr">
                        <a:lnSpc>
                          <a:spcPct val="100000"/>
                        </a:lnSpc>
                        <a:buNone/>
                      </a:pPr>
                      <a:r>
                        <a:rPr lang="en-US" sz="1200" kern="100">
                          <a:effectLst/>
                          <a:latin typeface="Arial" panose="020B0604020202020204" pitchFamily="34" charset="0"/>
                          <a:cs typeface="Arial" panose="020B0604020202020204" pitchFamily="34" charset="0"/>
                        </a:rPr>
                        <a:t>106.9 (18.0)</a:t>
                      </a:r>
                      <a:endParaRPr lang="en-US" sz="1200" kern="100">
                        <a:effectLst/>
                        <a:latin typeface="Arial" panose="020B0604020202020204" pitchFamily="34" charset="0"/>
                        <a:ea typeface="Aptos" panose="020B0004020202020204" pitchFamily="34" charset="0"/>
                        <a:cs typeface="Arial" panose="020B0604020202020204" pitchFamily="34" charset="0"/>
                      </a:endParaRPr>
                    </a:p>
                  </a:txBody>
                  <a:tcPr marL="64266" marR="64266" marT="0"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buNone/>
                      </a:pPr>
                      <a:r>
                        <a:rPr lang="en-US" sz="1200" kern="100">
                          <a:effectLst/>
                          <a:latin typeface="Arial" panose="020B0604020202020204" pitchFamily="34" charset="0"/>
                          <a:ea typeface="Aptos" panose="020B0004020202020204" pitchFamily="34" charset="0"/>
                          <a:cs typeface="Arial" panose="020B0604020202020204" pitchFamily="34" charset="0"/>
                        </a:rPr>
                        <a:t>0.048</a:t>
                      </a:r>
                    </a:p>
                  </a:txBody>
                  <a:tcPr marL="64266" marR="6426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4911762"/>
                  </a:ext>
                </a:extLst>
              </a:tr>
              <a:tr h="261364">
                <a:tc>
                  <a:txBody>
                    <a:bodyPr/>
                    <a:lstStyle>
                      <a:lvl1pPr marL="0" algn="l" defTabSz="914400" rtl="0" eaLnBrk="1" latinLnBrk="0" hangingPunct="1">
                        <a:defRPr sz="1800" kern="1200">
                          <a:solidFill>
                            <a:schemeClr val="dk1"/>
                          </a:solidFill>
                          <a:latin typeface="Lato"/>
                        </a:defRPr>
                      </a:lvl1pPr>
                      <a:lvl2pPr marL="457200" algn="l" defTabSz="914400" rtl="0" eaLnBrk="1" latinLnBrk="0" hangingPunct="1">
                        <a:defRPr sz="1800" kern="1200">
                          <a:solidFill>
                            <a:schemeClr val="dk1"/>
                          </a:solidFill>
                          <a:latin typeface="Lato"/>
                        </a:defRPr>
                      </a:lvl2pPr>
                      <a:lvl3pPr marL="914400" algn="l" defTabSz="914400" rtl="0" eaLnBrk="1" latinLnBrk="0" hangingPunct="1">
                        <a:defRPr sz="1800" kern="1200">
                          <a:solidFill>
                            <a:schemeClr val="dk1"/>
                          </a:solidFill>
                          <a:latin typeface="Lato"/>
                        </a:defRPr>
                      </a:lvl3pPr>
                      <a:lvl4pPr marL="1371600" algn="l" defTabSz="914400" rtl="0" eaLnBrk="1" latinLnBrk="0" hangingPunct="1">
                        <a:defRPr sz="1800" kern="1200">
                          <a:solidFill>
                            <a:schemeClr val="dk1"/>
                          </a:solidFill>
                          <a:latin typeface="Lato"/>
                        </a:defRPr>
                      </a:lvl4pPr>
                      <a:lvl5pPr marL="1828800" algn="l" defTabSz="914400" rtl="0" eaLnBrk="1" latinLnBrk="0" hangingPunct="1">
                        <a:defRPr sz="1800" kern="1200">
                          <a:solidFill>
                            <a:schemeClr val="dk1"/>
                          </a:solidFill>
                          <a:latin typeface="Lato"/>
                        </a:defRPr>
                      </a:lvl5pPr>
                      <a:lvl6pPr marL="2286000" algn="l" defTabSz="914400" rtl="0" eaLnBrk="1" latinLnBrk="0" hangingPunct="1">
                        <a:defRPr sz="1800" kern="1200">
                          <a:solidFill>
                            <a:schemeClr val="dk1"/>
                          </a:solidFill>
                          <a:latin typeface="Lato"/>
                        </a:defRPr>
                      </a:lvl6pPr>
                      <a:lvl7pPr marL="2743200" algn="l" defTabSz="914400" rtl="0" eaLnBrk="1" latinLnBrk="0" hangingPunct="1">
                        <a:defRPr sz="1800" kern="1200">
                          <a:solidFill>
                            <a:schemeClr val="dk1"/>
                          </a:solidFill>
                          <a:latin typeface="Lato"/>
                        </a:defRPr>
                      </a:lvl7pPr>
                      <a:lvl8pPr marL="3200400" algn="l" defTabSz="914400" rtl="0" eaLnBrk="1" latinLnBrk="0" hangingPunct="1">
                        <a:defRPr sz="1800" kern="1200">
                          <a:solidFill>
                            <a:schemeClr val="dk1"/>
                          </a:solidFill>
                          <a:latin typeface="Lato"/>
                        </a:defRPr>
                      </a:lvl8pPr>
                      <a:lvl9pPr marL="3657600" algn="l" defTabSz="914400" rtl="0" eaLnBrk="1" latinLnBrk="0" hangingPunct="1">
                        <a:defRPr sz="1800" kern="1200">
                          <a:solidFill>
                            <a:schemeClr val="dk1"/>
                          </a:solidFill>
                          <a:latin typeface="Lato"/>
                        </a:defRPr>
                      </a:lvl9pPr>
                    </a:lstStyle>
                    <a:p>
                      <a:pPr marL="0" marR="0">
                        <a:lnSpc>
                          <a:spcPct val="100000"/>
                        </a:lnSpc>
                        <a:buNone/>
                      </a:pPr>
                      <a:r>
                        <a:rPr lang="en-US" sz="1200" b="1" kern="100">
                          <a:effectLst/>
                          <a:latin typeface="Arial" panose="020B0604020202020204" pitchFamily="34" charset="0"/>
                          <a:cs typeface="Arial" panose="020B0604020202020204" pitchFamily="34" charset="0"/>
                        </a:rPr>
                        <a:t>Race</a:t>
                      </a:r>
                      <a:r>
                        <a:rPr lang="en-US" sz="1200" kern="100">
                          <a:effectLst/>
                          <a:latin typeface="Arial" panose="020B0604020202020204" pitchFamily="34" charset="0"/>
                          <a:cs typeface="Arial" panose="020B0604020202020204" pitchFamily="34" charset="0"/>
                        </a:rPr>
                        <a:t>, %</a:t>
                      </a:r>
                      <a:endParaRPr lang="en-US" sz="1200" kern="100">
                        <a:effectLst/>
                        <a:latin typeface="Arial" panose="020B0604020202020204" pitchFamily="34" charset="0"/>
                        <a:ea typeface="Aptos" panose="020B0004020202020204" pitchFamily="34" charset="0"/>
                        <a:cs typeface="Arial" panose="020B0604020202020204" pitchFamily="34" charset="0"/>
                      </a:endParaRPr>
                    </a:p>
                  </a:txBody>
                  <a:tcPr marL="64266" marR="64266" marT="0"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3248C">
                        <a:tint val="20000"/>
                      </a:srgbClr>
                    </a:solidFill>
                  </a:tcPr>
                </a:tc>
                <a:tc>
                  <a:txBody>
                    <a:bodyPr/>
                    <a:lstStyle>
                      <a:lvl1pPr marL="0" algn="l" defTabSz="914400" rtl="0" eaLnBrk="1" latinLnBrk="0" hangingPunct="1">
                        <a:defRPr sz="1800" kern="1200">
                          <a:solidFill>
                            <a:schemeClr val="dk1"/>
                          </a:solidFill>
                          <a:latin typeface="Lato"/>
                        </a:defRPr>
                      </a:lvl1pPr>
                      <a:lvl2pPr marL="457200" algn="l" defTabSz="914400" rtl="0" eaLnBrk="1" latinLnBrk="0" hangingPunct="1">
                        <a:defRPr sz="1800" kern="1200">
                          <a:solidFill>
                            <a:schemeClr val="dk1"/>
                          </a:solidFill>
                          <a:latin typeface="Lato"/>
                        </a:defRPr>
                      </a:lvl2pPr>
                      <a:lvl3pPr marL="914400" algn="l" defTabSz="914400" rtl="0" eaLnBrk="1" latinLnBrk="0" hangingPunct="1">
                        <a:defRPr sz="1800" kern="1200">
                          <a:solidFill>
                            <a:schemeClr val="dk1"/>
                          </a:solidFill>
                          <a:latin typeface="Lato"/>
                        </a:defRPr>
                      </a:lvl3pPr>
                      <a:lvl4pPr marL="1371600" algn="l" defTabSz="914400" rtl="0" eaLnBrk="1" latinLnBrk="0" hangingPunct="1">
                        <a:defRPr sz="1800" kern="1200">
                          <a:solidFill>
                            <a:schemeClr val="dk1"/>
                          </a:solidFill>
                          <a:latin typeface="Lato"/>
                        </a:defRPr>
                      </a:lvl4pPr>
                      <a:lvl5pPr marL="1828800" algn="l" defTabSz="914400" rtl="0" eaLnBrk="1" latinLnBrk="0" hangingPunct="1">
                        <a:defRPr sz="1800" kern="1200">
                          <a:solidFill>
                            <a:schemeClr val="dk1"/>
                          </a:solidFill>
                          <a:latin typeface="Lato"/>
                        </a:defRPr>
                      </a:lvl5pPr>
                      <a:lvl6pPr marL="2286000" algn="l" defTabSz="914400" rtl="0" eaLnBrk="1" latinLnBrk="0" hangingPunct="1">
                        <a:defRPr sz="1800" kern="1200">
                          <a:solidFill>
                            <a:schemeClr val="dk1"/>
                          </a:solidFill>
                          <a:latin typeface="Lato"/>
                        </a:defRPr>
                      </a:lvl6pPr>
                      <a:lvl7pPr marL="2743200" algn="l" defTabSz="914400" rtl="0" eaLnBrk="1" latinLnBrk="0" hangingPunct="1">
                        <a:defRPr sz="1800" kern="1200">
                          <a:solidFill>
                            <a:schemeClr val="dk1"/>
                          </a:solidFill>
                          <a:latin typeface="Lato"/>
                        </a:defRPr>
                      </a:lvl7pPr>
                      <a:lvl8pPr marL="3200400" algn="l" defTabSz="914400" rtl="0" eaLnBrk="1" latinLnBrk="0" hangingPunct="1">
                        <a:defRPr sz="1800" kern="1200">
                          <a:solidFill>
                            <a:schemeClr val="dk1"/>
                          </a:solidFill>
                          <a:latin typeface="Lato"/>
                        </a:defRPr>
                      </a:lvl8pPr>
                      <a:lvl9pPr marL="3657600" algn="l" defTabSz="914400" rtl="0" eaLnBrk="1" latinLnBrk="0" hangingPunct="1">
                        <a:defRPr sz="1800" kern="1200">
                          <a:solidFill>
                            <a:schemeClr val="dk1"/>
                          </a:solidFill>
                          <a:latin typeface="Lato"/>
                        </a:defRPr>
                      </a:lvl9pPr>
                    </a:lstStyle>
                    <a:p>
                      <a:pPr marL="0" marR="0" algn="ctr">
                        <a:lnSpc>
                          <a:spcPct val="100000"/>
                        </a:lnSpc>
                        <a:buNone/>
                      </a:pPr>
                      <a:r>
                        <a:rPr lang="en-US" sz="1200" kern="100">
                          <a:effectLst/>
                          <a:latin typeface="Arial" panose="020B0604020202020204" pitchFamily="34" charset="0"/>
                          <a:cs typeface="Arial" panose="020B0604020202020204" pitchFamily="34" charset="0"/>
                        </a:rPr>
                        <a:t> </a:t>
                      </a:r>
                      <a:endParaRPr lang="en-US" sz="1200" kern="100">
                        <a:effectLst/>
                        <a:latin typeface="Arial" panose="020B0604020202020204" pitchFamily="34" charset="0"/>
                        <a:ea typeface="Aptos" panose="020B0004020202020204" pitchFamily="34" charset="0"/>
                        <a:cs typeface="Arial" panose="020B0604020202020204" pitchFamily="34" charset="0"/>
                      </a:endParaRPr>
                    </a:p>
                  </a:txBody>
                  <a:tcPr marL="64266" marR="6426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3248C">
                        <a:tint val="20000"/>
                      </a:srgbClr>
                    </a:solidFill>
                  </a:tcPr>
                </a:tc>
                <a:tc>
                  <a:txBody>
                    <a:bodyPr/>
                    <a:lstStyle>
                      <a:lvl1pPr marL="0" algn="l" defTabSz="914400" rtl="0" eaLnBrk="1" latinLnBrk="0" hangingPunct="1">
                        <a:defRPr sz="1800" kern="1200">
                          <a:solidFill>
                            <a:schemeClr val="dk1"/>
                          </a:solidFill>
                          <a:latin typeface="Lato"/>
                        </a:defRPr>
                      </a:lvl1pPr>
                      <a:lvl2pPr marL="457200" algn="l" defTabSz="914400" rtl="0" eaLnBrk="1" latinLnBrk="0" hangingPunct="1">
                        <a:defRPr sz="1800" kern="1200">
                          <a:solidFill>
                            <a:schemeClr val="dk1"/>
                          </a:solidFill>
                          <a:latin typeface="Lato"/>
                        </a:defRPr>
                      </a:lvl2pPr>
                      <a:lvl3pPr marL="914400" algn="l" defTabSz="914400" rtl="0" eaLnBrk="1" latinLnBrk="0" hangingPunct="1">
                        <a:defRPr sz="1800" kern="1200">
                          <a:solidFill>
                            <a:schemeClr val="dk1"/>
                          </a:solidFill>
                          <a:latin typeface="Lato"/>
                        </a:defRPr>
                      </a:lvl3pPr>
                      <a:lvl4pPr marL="1371600" algn="l" defTabSz="914400" rtl="0" eaLnBrk="1" latinLnBrk="0" hangingPunct="1">
                        <a:defRPr sz="1800" kern="1200">
                          <a:solidFill>
                            <a:schemeClr val="dk1"/>
                          </a:solidFill>
                          <a:latin typeface="Lato"/>
                        </a:defRPr>
                      </a:lvl4pPr>
                      <a:lvl5pPr marL="1828800" algn="l" defTabSz="914400" rtl="0" eaLnBrk="1" latinLnBrk="0" hangingPunct="1">
                        <a:defRPr sz="1800" kern="1200">
                          <a:solidFill>
                            <a:schemeClr val="dk1"/>
                          </a:solidFill>
                          <a:latin typeface="Lato"/>
                        </a:defRPr>
                      </a:lvl5pPr>
                      <a:lvl6pPr marL="2286000" algn="l" defTabSz="914400" rtl="0" eaLnBrk="1" latinLnBrk="0" hangingPunct="1">
                        <a:defRPr sz="1800" kern="1200">
                          <a:solidFill>
                            <a:schemeClr val="dk1"/>
                          </a:solidFill>
                          <a:latin typeface="Lato"/>
                        </a:defRPr>
                      </a:lvl6pPr>
                      <a:lvl7pPr marL="2743200" algn="l" defTabSz="914400" rtl="0" eaLnBrk="1" latinLnBrk="0" hangingPunct="1">
                        <a:defRPr sz="1800" kern="1200">
                          <a:solidFill>
                            <a:schemeClr val="dk1"/>
                          </a:solidFill>
                          <a:latin typeface="Lato"/>
                        </a:defRPr>
                      </a:lvl7pPr>
                      <a:lvl8pPr marL="3200400" algn="l" defTabSz="914400" rtl="0" eaLnBrk="1" latinLnBrk="0" hangingPunct="1">
                        <a:defRPr sz="1800" kern="1200">
                          <a:solidFill>
                            <a:schemeClr val="dk1"/>
                          </a:solidFill>
                          <a:latin typeface="Lato"/>
                        </a:defRPr>
                      </a:lvl8pPr>
                      <a:lvl9pPr marL="3657600" algn="l" defTabSz="914400" rtl="0" eaLnBrk="1" latinLnBrk="0" hangingPunct="1">
                        <a:defRPr sz="1800" kern="1200">
                          <a:solidFill>
                            <a:schemeClr val="dk1"/>
                          </a:solidFill>
                          <a:latin typeface="Lato"/>
                        </a:defRPr>
                      </a:lvl9pPr>
                    </a:lstStyle>
                    <a:p>
                      <a:pPr marL="0" marR="0" algn="ctr">
                        <a:lnSpc>
                          <a:spcPct val="100000"/>
                        </a:lnSpc>
                        <a:buNone/>
                      </a:pPr>
                      <a:r>
                        <a:rPr lang="en-US" sz="1200" kern="100">
                          <a:effectLst/>
                          <a:latin typeface="Arial" panose="020B0604020202020204" pitchFamily="34" charset="0"/>
                          <a:cs typeface="Arial" panose="020B0604020202020204" pitchFamily="34" charset="0"/>
                        </a:rPr>
                        <a:t> </a:t>
                      </a:r>
                      <a:endParaRPr lang="en-US" sz="1200" kern="100">
                        <a:effectLst/>
                        <a:latin typeface="Arial" panose="020B0604020202020204" pitchFamily="34" charset="0"/>
                        <a:ea typeface="Aptos" panose="020B0004020202020204" pitchFamily="34" charset="0"/>
                        <a:cs typeface="Arial" panose="020B0604020202020204" pitchFamily="34" charset="0"/>
                      </a:endParaRPr>
                    </a:p>
                  </a:txBody>
                  <a:tcPr marL="64266" marR="64266" marT="0"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3248C">
                        <a:tint val="20000"/>
                      </a:srgbClr>
                    </a:solidFill>
                  </a:tcPr>
                </a:tc>
                <a:tc>
                  <a:txBody>
                    <a:bodyPr/>
                    <a:lstStyle/>
                    <a:p>
                      <a:pPr marL="0" marR="0" algn="ctr">
                        <a:lnSpc>
                          <a:spcPct val="100000"/>
                        </a:lnSpc>
                        <a:buNone/>
                      </a:pPr>
                      <a:endParaRPr lang="en-US" sz="1200" kern="100">
                        <a:effectLst/>
                        <a:latin typeface="Arial" panose="020B0604020202020204" pitchFamily="34" charset="0"/>
                        <a:ea typeface="Aptos" panose="020B0004020202020204" pitchFamily="34" charset="0"/>
                        <a:cs typeface="Arial" panose="020B0604020202020204" pitchFamily="34" charset="0"/>
                      </a:endParaRPr>
                    </a:p>
                  </a:txBody>
                  <a:tcPr marL="64266" marR="6426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3248C">
                        <a:tint val="20000"/>
                      </a:srgbClr>
                    </a:solidFill>
                  </a:tcPr>
                </a:tc>
                <a:extLst>
                  <a:ext uri="{0D108BD9-81ED-4DB2-BD59-A6C34878D82A}">
                    <a16:rowId xmlns:a16="http://schemas.microsoft.com/office/drawing/2014/main" val="2383159611"/>
                  </a:ext>
                </a:extLst>
              </a:tr>
              <a:tr h="243940">
                <a:tc>
                  <a:txBody>
                    <a:bodyPr/>
                    <a:lstStyle>
                      <a:lvl1pPr marL="0" algn="l" defTabSz="914400" rtl="0" eaLnBrk="1" latinLnBrk="0" hangingPunct="1">
                        <a:defRPr sz="1800" kern="1200">
                          <a:solidFill>
                            <a:schemeClr val="dk1"/>
                          </a:solidFill>
                          <a:latin typeface="Lato"/>
                        </a:defRPr>
                      </a:lvl1pPr>
                      <a:lvl2pPr marL="457200" algn="l" defTabSz="914400" rtl="0" eaLnBrk="1" latinLnBrk="0" hangingPunct="1">
                        <a:defRPr sz="1800" kern="1200">
                          <a:solidFill>
                            <a:schemeClr val="dk1"/>
                          </a:solidFill>
                          <a:latin typeface="Lato"/>
                        </a:defRPr>
                      </a:lvl2pPr>
                      <a:lvl3pPr marL="914400" algn="l" defTabSz="914400" rtl="0" eaLnBrk="1" latinLnBrk="0" hangingPunct="1">
                        <a:defRPr sz="1800" kern="1200">
                          <a:solidFill>
                            <a:schemeClr val="dk1"/>
                          </a:solidFill>
                          <a:latin typeface="Lato"/>
                        </a:defRPr>
                      </a:lvl3pPr>
                      <a:lvl4pPr marL="1371600" algn="l" defTabSz="914400" rtl="0" eaLnBrk="1" latinLnBrk="0" hangingPunct="1">
                        <a:defRPr sz="1800" kern="1200">
                          <a:solidFill>
                            <a:schemeClr val="dk1"/>
                          </a:solidFill>
                          <a:latin typeface="Lato"/>
                        </a:defRPr>
                      </a:lvl4pPr>
                      <a:lvl5pPr marL="1828800" algn="l" defTabSz="914400" rtl="0" eaLnBrk="1" latinLnBrk="0" hangingPunct="1">
                        <a:defRPr sz="1800" kern="1200">
                          <a:solidFill>
                            <a:schemeClr val="dk1"/>
                          </a:solidFill>
                          <a:latin typeface="Lato"/>
                        </a:defRPr>
                      </a:lvl5pPr>
                      <a:lvl6pPr marL="2286000" algn="l" defTabSz="914400" rtl="0" eaLnBrk="1" latinLnBrk="0" hangingPunct="1">
                        <a:defRPr sz="1800" kern="1200">
                          <a:solidFill>
                            <a:schemeClr val="dk1"/>
                          </a:solidFill>
                          <a:latin typeface="Lato"/>
                        </a:defRPr>
                      </a:lvl6pPr>
                      <a:lvl7pPr marL="2743200" algn="l" defTabSz="914400" rtl="0" eaLnBrk="1" latinLnBrk="0" hangingPunct="1">
                        <a:defRPr sz="1800" kern="1200">
                          <a:solidFill>
                            <a:schemeClr val="dk1"/>
                          </a:solidFill>
                          <a:latin typeface="Lato"/>
                        </a:defRPr>
                      </a:lvl7pPr>
                      <a:lvl8pPr marL="3200400" algn="l" defTabSz="914400" rtl="0" eaLnBrk="1" latinLnBrk="0" hangingPunct="1">
                        <a:defRPr sz="1800" kern="1200">
                          <a:solidFill>
                            <a:schemeClr val="dk1"/>
                          </a:solidFill>
                          <a:latin typeface="Lato"/>
                        </a:defRPr>
                      </a:lvl8pPr>
                      <a:lvl9pPr marL="3657600" algn="l" defTabSz="914400" rtl="0" eaLnBrk="1" latinLnBrk="0" hangingPunct="1">
                        <a:defRPr sz="1800" kern="1200">
                          <a:solidFill>
                            <a:schemeClr val="dk1"/>
                          </a:solidFill>
                          <a:latin typeface="Lato"/>
                        </a:defRPr>
                      </a:lvl9pPr>
                    </a:lstStyle>
                    <a:p>
                      <a:pPr marL="155575" marR="0">
                        <a:lnSpc>
                          <a:spcPct val="100000"/>
                        </a:lnSpc>
                        <a:buNone/>
                      </a:pPr>
                      <a:r>
                        <a:rPr lang="en-US" sz="1200" kern="100">
                          <a:effectLst/>
                          <a:latin typeface="Arial" panose="020B0604020202020204" pitchFamily="34" charset="0"/>
                          <a:cs typeface="Arial" panose="020B0604020202020204" pitchFamily="34" charset="0"/>
                        </a:rPr>
                        <a:t>White</a:t>
                      </a:r>
                      <a:endParaRPr lang="en-US" sz="1200" kern="100">
                        <a:effectLst/>
                        <a:latin typeface="Arial" panose="020B0604020202020204" pitchFamily="34" charset="0"/>
                        <a:ea typeface="Aptos" panose="020B0004020202020204" pitchFamily="34" charset="0"/>
                        <a:cs typeface="Arial" panose="020B0604020202020204" pitchFamily="34" charset="0"/>
                      </a:endParaRPr>
                    </a:p>
                  </a:txBody>
                  <a:tcPr marL="64266" marR="64266" marT="0"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Lato"/>
                        </a:defRPr>
                      </a:lvl1pPr>
                      <a:lvl2pPr marL="457200" algn="l" defTabSz="914400" rtl="0" eaLnBrk="1" latinLnBrk="0" hangingPunct="1">
                        <a:defRPr sz="1800" kern="1200">
                          <a:solidFill>
                            <a:schemeClr val="dk1"/>
                          </a:solidFill>
                          <a:latin typeface="Lato"/>
                        </a:defRPr>
                      </a:lvl2pPr>
                      <a:lvl3pPr marL="914400" algn="l" defTabSz="914400" rtl="0" eaLnBrk="1" latinLnBrk="0" hangingPunct="1">
                        <a:defRPr sz="1800" kern="1200">
                          <a:solidFill>
                            <a:schemeClr val="dk1"/>
                          </a:solidFill>
                          <a:latin typeface="Lato"/>
                        </a:defRPr>
                      </a:lvl3pPr>
                      <a:lvl4pPr marL="1371600" algn="l" defTabSz="914400" rtl="0" eaLnBrk="1" latinLnBrk="0" hangingPunct="1">
                        <a:defRPr sz="1800" kern="1200">
                          <a:solidFill>
                            <a:schemeClr val="dk1"/>
                          </a:solidFill>
                          <a:latin typeface="Lato"/>
                        </a:defRPr>
                      </a:lvl4pPr>
                      <a:lvl5pPr marL="1828800" algn="l" defTabSz="914400" rtl="0" eaLnBrk="1" latinLnBrk="0" hangingPunct="1">
                        <a:defRPr sz="1800" kern="1200">
                          <a:solidFill>
                            <a:schemeClr val="dk1"/>
                          </a:solidFill>
                          <a:latin typeface="Lato"/>
                        </a:defRPr>
                      </a:lvl5pPr>
                      <a:lvl6pPr marL="2286000" algn="l" defTabSz="914400" rtl="0" eaLnBrk="1" latinLnBrk="0" hangingPunct="1">
                        <a:defRPr sz="1800" kern="1200">
                          <a:solidFill>
                            <a:schemeClr val="dk1"/>
                          </a:solidFill>
                          <a:latin typeface="Lato"/>
                        </a:defRPr>
                      </a:lvl6pPr>
                      <a:lvl7pPr marL="2743200" algn="l" defTabSz="914400" rtl="0" eaLnBrk="1" latinLnBrk="0" hangingPunct="1">
                        <a:defRPr sz="1800" kern="1200">
                          <a:solidFill>
                            <a:schemeClr val="dk1"/>
                          </a:solidFill>
                          <a:latin typeface="Lato"/>
                        </a:defRPr>
                      </a:lvl7pPr>
                      <a:lvl8pPr marL="3200400" algn="l" defTabSz="914400" rtl="0" eaLnBrk="1" latinLnBrk="0" hangingPunct="1">
                        <a:defRPr sz="1800" kern="1200">
                          <a:solidFill>
                            <a:schemeClr val="dk1"/>
                          </a:solidFill>
                          <a:latin typeface="Lato"/>
                        </a:defRPr>
                      </a:lvl8pPr>
                      <a:lvl9pPr marL="3657600" algn="l" defTabSz="914400" rtl="0" eaLnBrk="1" latinLnBrk="0" hangingPunct="1">
                        <a:defRPr sz="1800" kern="1200">
                          <a:solidFill>
                            <a:schemeClr val="dk1"/>
                          </a:solidFill>
                          <a:latin typeface="Lato"/>
                        </a:defRPr>
                      </a:lvl9pPr>
                    </a:lstStyle>
                    <a:p>
                      <a:pPr marL="0" marR="0" algn="ctr">
                        <a:lnSpc>
                          <a:spcPct val="100000"/>
                        </a:lnSpc>
                        <a:buNone/>
                      </a:pPr>
                      <a:r>
                        <a:rPr lang="en-US" sz="1200" kern="100">
                          <a:effectLst/>
                          <a:latin typeface="Arial" panose="020B0604020202020204" pitchFamily="34" charset="0"/>
                          <a:cs typeface="Arial" panose="020B0604020202020204" pitchFamily="34" charset="0"/>
                        </a:rPr>
                        <a:t>57.0%</a:t>
                      </a:r>
                      <a:endParaRPr lang="en-US" sz="1200" kern="100">
                        <a:effectLst/>
                        <a:latin typeface="Arial" panose="020B0604020202020204" pitchFamily="34" charset="0"/>
                        <a:ea typeface="Aptos" panose="020B0004020202020204" pitchFamily="34" charset="0"/>
                        <a:cs typeface="Arial" panose="020B0604020202020204" pitchFamily="34" charset="0"/>
                      </a:endParaRPr>
                    </a:p>
                  </a:txBody>
                  <a:tcPr marL="64266" marR="6426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Lato"/>
                        </a:defRPr>
                      </a:lvl1pPr>
                      <a:lvl2pPr marL="457200" algn="l" defTabSz="914400" rtl="0" eaLnBrk="1" latinLnBrk="0" hangingPunct="1">
                        <a:defRPr sz="1800" kern="1200">
                          <a:solidFill>
                            <a:schemeClr val="dk1"/>
                          </a:solidFill>
                          <a:latin typeface="Lato"/>
                        </a:defRPr>
                      </a:lvl2pPr>
                      <a:lvl3pPr marL="914400" algn="l" defTabSz="914400" rtl="0" eaLnBrk="1" latinLnBrk="0" hangingPunct="1">
                        <a:defRPr sz="1800" kern="1200">
                          <a:solidFill>
                            <a:schemeClr val="dk1"/>
                          </a:solidFill>
                          <a:latin typeface="Lato"/>
                        </a:defRPr>
                      </a:lvl3pPr>
                      <a:lvl4pPr marL="1371600" algn="l" defTabSz="914400" rtl="0" eaLnBrk="1" latinLnBrk="0" hangingPunct="1">
                        <a:defRPr sz="1800" kern="1200">
                          <a:solidFill>
                            <a:schemeClr val="dk1"/>
                          </a:solidFill>
                          <a:latin typeface="Lato"/>
                        </a:defRPr>
                      </a:lvl4pPr>
                      <a:lvl5pPr marL="1828800" algn="l" defTabSz="914400" rtl="0" eaLnBrk="1" latinLnBrk="0" hangingPunct="1">
                        <a:defRPr sz="1800" kern="1200">
                          <a:solidFill>
                            <a:schemeClr val="dk1"/>
                          </a:solidFill>
                          <a:latin typeface="Lato"/>
                        </a:defRPr>
                      </a:lvl5pPr>
                      <a:lvl6pPr marL="2286000" algn="l" defTabSz="914400" rtl="0" eaLnBrk="1" latinLnBrk="0" hangingPunct="1">
                        <a:defRPr sz="1800" kern="1200">
                          <a:solidFill>
                            <a:schemeClr val="dk1"/>
                          </a:solidFill>
                          <a:latin typeface="Lato"/>
                        </a:defRPr>
                      </a:lvl6pPr>
                      <a:lvl7pPr marL="2743200" algn="l" defTabSz="914400" rtl="0" eaLnBrk="1" latinLnBrk="0" hangingPunct="1">
                        <a:defRPr sz="1800" kern="1200">
                          <a:solidFill>
                            <a:schemeClr val="dk1"/>
                          </a:solidFill>
                          <a:latin typeface="Lato"/>
                        </a:defRPr>
                      </a:lvl7pPr>
                      <a:lvl8pPr marL="3200400" algn="l" defTabSz="914400" rtl="0" eaLnBrk="1" latinLnBrk="0" hangingPunct="1">
                        <a:defRPr sz="1800" kern="1200">
                          <a:solidFill>
                            <a:schemeClr val="dk1"/>
                          </a:solidFill>
                          <a:latin typeface="Lato"/>
                        </a:defRPr>
                      </a:lvl8pPr>
                      <a:lvl9pPr marL="3657600" algn="l" defTabSz="914400" rtl="0" eaLnBrk="1" latinLnBrk="0" hangingPunct="1">
                        <a:defRPr sz="1800" kern="1200">
                          <a:solidFill>
                            <a:schemeClr val="dk1"/>
                          </a:solidFill>
                          <a:latin typeface="Lato"/>
                        </a:defRPr>
                      </a:lvl9pPr>
                    </a:lstStyle>
                    <a:p>
                      <a:pPr marL="0" marR="0" algn="ctr">
                        <a:lnSpc>
                          <a:spcPct val="100000"/>
                        </a:lnSpc>
                        <a:buNone/>
                      </a:pPr>
                      <a:r>
                        <a:rPr lang="en-US" sz="1200" kern="100">
                          <a:effectLst/>
                          <a:latin typeface="Arial" panose="020B0604020202020204" pitchFamily="34" charset="0"/>
                          <a:cs typeface="Arial" panose="020B0604020202020204" pitchFamily="34" charset="0"/>
                        </a:rPr>
                        <a:t>57.2%</a:t>
                      </a:r>
                      <a:endParaRPr lang="en-US" sz="1200" kern="100">
                        <a:effectLst/>
                        <a:latin typeface="Arial" panose="020B0604020202020204" pitchFamily="34" charset="0"/>
                        <a:ea typeface="Aptos" panose="020B0004020202020204" pitchFamily="34" charset="0"/>
                        <a:cs typeface="Arial" panose="020B0604020202020204" pitchFamily="34" charset="0"/>
                      </a:endParaRPr>
                    </a:p>
                  </a:txBody>
                  <a:tcPr marL="64266" marR="64266" marT="0"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buNone/>
                      </a:pPr>
                      <a:r>
                        <a:rPr lang="en-US" sz="1200" kern="100" err="1">
                          <a:effectLst/>
                          <a:latin typeface="Arial" panose="020B0604020202020204" pitchFamily="34" charset="0"/>
                          <a:ea typeface="Aptos" panose="020B0004020202020204" pitchFamily="34" charset="0"/>
                          <a:cs typeface="Arial" panose="020B0604020202020204" pitchFamily="34" charset="0"/>
                        </a:rPr>
                        <a:t>NS</a:t>
                      </a:r>
                      <a:r>
                        <a:rPr lang="en-US" sz="1200" kern="100" baseline="30000" err="1">
                          <a:effectLst/>
                          <a:latin typeface="Arial" panose="020B0604020202020204" pitchFamily="34" charset="0"/>
                          <a:ea typeface="Aptos" panose="020B0004020202020204" pitchFamily="34" charset="0"/>
                          <a:cs typeface="Arial" panose="020B0604020202020204" pitchFamily="34" charset="0"/>
                        </a:rPr>
                        <a:t>b</a:t>
                      </a:r>
                      <a:endParaRPr lang="en-US" sz="1200" kern="100" baseline="30000">
                        <a:effectLst/>
                        <a:latin typeface="Arial" panose="020B0604020202020204" pitchFamily="34" charset="0"/>
                        <a:ea typeface="Aptos" panose="020B0004020202020204" pitchFamily="34" charset="0"/>
                        <a:cs typeface="Arial" panose="020B0604020202020204" pitchFamily="34" charset="0"/>
                      </a:endParaRPr>
                    </a:p>
                  </a:txBody>
                  <a:tcPr marL="64266" marR="6426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8663748"/>
                  </a:ext>
                </a:extLst>
              </a:tr>
              <a:tr h="243940">
                <a:tc>
                  <a:txBody>
                    <a:bodyPr/>
                    <a:lstStyle>
                      <a:lvl1pPr marL="0" algn="l" defTabSz="914400" rtl="0" eaLnBrk="1" latinLnBrk="0" hangingPunct="1">
                        <a:defRPr sz="1800" kern="1200">
                          <a:solidFill>
                            <a:schemeClr val="dk1"/>
                          </a:solidFill>
                          <a:latin typeface="Lato"/>
                        </a:defRPr>
                      </a:lvl1pPr>
                      <a:lvl2pPr marL="457200" algn="l" defTabSz="914400" rtl="0" eaLnBrk="1" latinLnBrk="0" hangingPunct="1">
                        <a:defRPr sz="1800" kern="1200">
                          <a:solidFill>
                            <a:schemeClr val="dk1"/>
                          </a:solidFill>
                          <a:latin typeface="Lato"/>
                        </a:defRPr>
                      </a:lvl2pPr>
                      <a:lvl3pPr marL="914400" algn="l" defTabSz="914400" rtl="0" eaLnBrk="1" latinLnBrk="0" hangingPunct="1">
                        <a:defRPr sz="1800" kern="1200">
                          <a:solidFill>
                            <a:schemeClr val="dk1"/>
                          </a:solidFill>
                          <a:latin typeface="Lato"/>
                        </a:defRPr>
                      </a:lvl3pPr>
                      <a:lvl4pPr marL="1371600" algn="l" defTabSz="914400" rtl="0" eaLnBrk="1" latinLnBrk="0" hangingPunct="1">
                        <a:defRPr sz="1800" kern="1200">
                          <a:solidFill>
                            <a:schemeClr val="dk1"/>
                          </a:solidFill>
                          <a:latin typeface="Lato"/>
                        </a:defRPr>
                      </a:lvl4pPr>
                      <a:lvl5pPr marL="1828800" algn="l" defTabSz="914400" rtl="0" eaLnBrk="1" latinLnBrk="0" hangingPunct="1">
                        <a:defRPr sz="1800" kern="1200">
                          <a:solidFill>
                            <a:schemeClr val="dk1"/>
                          </a:solidFill>
                          <a:latin typeface="Lato"/>
                        </a:defRPr>
                      </a:lvl5pPr>
                      <a:lvl6pPr marL="2286000" algn="l" defTabSz="914400" rtl="0" eaLnBrk="1" latinLnBrk="0" hangingPunct="1">
                        <a:defRPr sz="1800" kern="1200">
                          <a:solidFill>
                            <a:schemeClr val="dk1"/>
                          </a:solidFill>
                          <a:latin typeface="Lato"/>
                        </a:defRPr>
                      </a:lvl6pPr>
                      <a:lvl7pPr marL="2743200" algn="l" defTabSz="914400" rtl="0" eaLnBrk="1" latinLnBrk="0" hangingPunct="1">
                        <a:defRPr sz="1800" kern="1200">
                          <a:solidFill>
                            <a:schemeClr val="dk1"/>
                          </a:solidFill>
                          <a:latin typeface="Lato"/>
                        </a:defRPr>
                      </a:lvl7pPr>
                      <a:lvl8pPr marL="3200400" algn="l" defTabSz="914400" rtl="0" eaLnBrk="1" latinLnBrk="0" hangingPunct="1">
                        <a:defRPr sz="1800" kern="1200">
                          <a:solidFill>
                            <a:schemeClr val="dk1"/>
                          </a:solidFill>
                          <a:latin typeface="Lato"/>
                        </a:defRPr>
                      </a:lvl8pPr>
                      <a:lvl9pPr marL="3657600" algn="l" defTabSz="914400" rtl="0" eaLnBrk="1" latinLnBrk="0" hangingPunct="1">
                        <a:defRPr sz="1800" kern="1200">
                          <a:solidFill>
                            <a:schemeClr val="dk1"/>
                          </a:solidFill>
                          <a:latin typeface="Lato"/>
                        </a:defRPr>
                      </a:lvl9pPr>
                    </a:lstStyle>
                    <a:p>
                      <a:pPr marL="155575" marR="0">
                        <a:lnSpc>
                          <a:spcPct val="100000"/>
                        </a:lnSpc>
                        <a:buNone/>
                      </a:pPr>
                      <a:r>
                        <a:rPr lang="en-US" sz="1200" kern="100">
                          <a:effectLst/>
                          <a:latin typeface="Arial" panose="020B0604020202020204" pitchFamily="34" charset="0"/>
                          <a:cs typeface="Arial" panose="020B0604020202020204" pitchFamily="34" charset="0"/>
                        </a:rPr>
                        <a:t>Black or African American</a:t>
                      </a:r>
                      <a:endParaRPr lang="en-US" sz="1200" kern="100">
                        <a:effectLst/>
                        <a:latin typeface="Arial" panose="020B0604020202020204" pitchFamily="34" charset="0"/>
                        <a:ea typeface="Aptos" panose="020B0004020202020204" pitchFamily="34" charset="0"/>
                        <a:cs typeface="Arial" panose="020B0604020202020204" pitchFamily="34" charset="0"/>
                      </a:endParaRPr>
                    </a:p>
                  </a:txBody>
                  <a:tcPr marL="64266" marR="64266" marT="0"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3248C">
                        <a:tint val="20000"/>
                      </a:srgbClr>
                    </a:solidFill>
                  </a:tcPr>
                </a:tc>
                <a:tc>
                  <a:txBody>
                    <a:bodyPr/>
                    <a:lstStyle>
                      <a:lvl1pPr marL="0" algn="l" defTabSz="914400" rtl="0" eaLnBrk="1" latinLnBrk="0" hangingPunct="1">
                        <a:defRPr sz="1800" kern="1200">
                          <a:solidFill>
                            <a:schemeClr val="dk1"/>
                          </a:solidFill>
                          <a:latin typeface="Lato"/>
                        </a:defRPr>
                      </a:lvl1pPr>
                      <a:lvl2pPr marL="457200" algn="l" defTabSz="914400" rtl="0" eaLnBrk="1" latinLnBrk="0" hangingPunct="1">
                        <a:defRPr sz="1800" kern="1200">
                          <a:solidFill>
                            <a:schemeClr val="dk1"/>
                          </a:solidFill>
                          <a:latin typeface="Lato"/>
                        </a:defRPr>
                      </a:lvl2pPr>
                      <a:lvl3pPr marL="914400" algn="l" defTabSz="914400" rtl="0" eaLnBrk="1" latinLnBrk="0" hangingPunct="1">
                        <a:defRPr sz="1800" kern="1200">
                          <a:solidFill>
                            <a:schemeClr val="dk1"/>
                          </a:solidFill>
                          <a:latin typeface="Lato"/>
                        </a:defRPr>
                      </a:lvl3pPr>
                      <a:lvl4pPr marL="1371600" algn="l" defTabSz="914400" rtl="0" eaLnBrk="1" latinLnBrk="0" hangingPunct="1">
                        <a:defRPr sz="1800" kern="1200">
                          <a:solidFill>
                            <a:schemeClr val="dk1"/>
                          </a:solidFill>
                          <a:latin typeface="Lato"/>
                        </a:defRPr>
                      </a:lvl4pPr>
                      <a:lvl5pPr marL="1828800" algn="l" defTabSz="914400" rtl="0" eaLnBrk="1" latinLnBrk="0" hangingPunct="1">
                        <a:defRPr sz="1800" kern="1200">
                          <a:solidFill>
                            <a:schemeClr val="dk1"/>
                          </a:solidFill>
                          <a:latin typeface="Lato"/>
                        </a:defRPr>
                      </a:lvl5pPr>
                      <a:lvl6pPr marL="2286000" algn="l" defTabSz="914400" rtl="0" eaLnBrk="1" latinLnBrk="0" hangingPunct="1">
                        <a:defRPr sz="1800" kern="1200">
                          <a:solidFill>
                            <a:schemeClr val="dk1"/>
                          </a:solidFill>
                          <a:latin typeface="Lato"/>
                        </a:defRPr>
                      </a:lvl6pPr>
                      <a:lvl7pPr marL="2743200" algn="l" defTabSz="914400" rtl="0" eaLnBrk="1" latinLnBrk="0" hangingPunct="1">
                        <a:defRPr sz="1800" kern="1200">
                          <a:solidFill>
                            <a:schemeClr val="dk1"/>
                          </a:solidFill>
                          <a:latin typeface="Lato"/>
                        </a:defRPr>
                      </a:lvl7pPr>
                      <a:lvl8pPr marL="3200400" algn="l" defTabSz="914400" rtl="0" eaLnBrk="1" latinLnBrk="0" hangingPunct="1">
                        <a:defRPr sz="1800" kern="1200">
                          <a:solidFill>
                            <a:schemeClr val="dk1"/>
                          </a:solidFill>
                          <a:latin typeface="Lato"/>
                        </a:defRPr>
                      </a:lvl8pPr>
                      <a:lvl9pPr marL="3657600" algn="l" defTabSz="914400" rtl="0" eaLnBrk="1" latinLnBrk="0" hangingPunct="1">
                        <a:defRPr sz="1800" kern="1200">
                          <a:solidFill>
                            <a:schemeClr val="dk1"/>
                          </a:solidFill>
                          <a:latin typeface="Lato"/>
                        </a:defRPr>
                      </a:lvl9pPr>
                    </a:lstStyle>
                    <a:p>
                      <a:pPr marL="0" marR="0" algn="ctr">
                        <a:lnSpc>
                          <a:spcPct val="100000"/>
                        </a:lnSpc>
                        <a:buNone/>
                      </a:pPr>
                      <a:r>
                        <a:rPr lang="en-US" sz="1200" kern="100">
                          <a:effectLst/>
                          <a:latin typeface="Arial" panose="020B0604020202020204" pitchFamily="34" charset="0"/>
                          <a:cs typeface="Arial" panose="020B0604020202020204" pitchFamily="34" charset="0"/>
                        </a:rPr>
                        <a:t>36.4%</a:t>
                      </a:r>
                      <a:endParaRPr lang="en-US" sz="1200" kern="100">
                        <a:effectLst/>
                        <a:latin typeface="Arial" panose="020B0604020202020204" pitchFamily="34" charset="0"/>
                        <a:ea typeface="Aptos" panose="020B0004020202020204" pitchFamily="34" charset="0"/>
                        <a:cs typeface="Arial" panose="020B0604020202020204" pitchFamily="34" charset="0"/>
                      </a:endParaRPr>
                    </a:p>
                  </a:txBody>
                  <a:tcPr marL="64266" marR="6426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3248C">
                        <a:tint val="20000"/>
                      </a:srgbClr>
                    </a:solidFill>
                  </a:tcPr>
                </a:tc>
                <a:tc>
                  <a:txBody>
                    <a:bodyPr/>
                    <a:lstStyle>
                      <a:lvl1pPr marL="0" algn="l" defTabSz="914400" rtl="0" eaLnBrk="1" latinLnBrk="0" hangingPunct="1">
                        <a:defRPr sz="1800" kern="1200">
                          <a:solidFill>
                            <a:schemeClr val="dk1"/>
                          </a:solidFill>
                          <a:latin typeface="Lato"/>
                        </a:defRPr>
                      </a:lvl1pPr>
                      <a:lvl2pPr marL="457200" algn="l" defTabSz="914400" rtl="0" eaLnBrk="1" latinLnBrk="0" hangingPunct="1">
                        <a:defRPr sz="1800" kern="1200">
                          <a:solidFill>
                            <a:schemeClr val="dk1"/>
                          </a:solidFill>
                          <a:latin typeface="Lato"/>
                        </a:defRPr>
                      </a:lvl2pPr>
                      <a:lvl3pPr marL="914400" algn="l" defTabSz="914400" rtl="0" eaLnBrk="1" latinLnBrk="0" hangingPunct="1">
                        <a:defRPr sz="1800" kern="1200">
                          <a:solidFill>
                            <a:schemeClr val="dk1"/>
                          </a:solidFill>
                          <a:latin typeface="Lato"/>
                        </a:defRPr>
                      </a:lvl3pPr>
                      <a:lvl4pPr marL="1371600" algn="l" defTabSz="914400" rtl="0" eaLnBrk="1" latinLnBrk="0" hangingPunct="1">
                        <a:defRPr sz="1800" kern="1200">
                          <a:solidFill>
                            <a:schemeClr val="dk1"/>
                          </a:solidFill>
                          <a:latin typeface="Lato"/>
                        </a:defRPr>
                      </a:lvl4pPr>
                      <a:lvl5pPr marL="1828800" algn="l" defTabSz="914400" rtl="0" eaLnBrk="1" latinLnBrk="0" hangingPunct="1">
                        <a:defRPr sz="1800" kern="1200">
                          <a:solidFill>
                            <a:schemeClr val="dk1"/>
                          </a:solidFill>
                          <a:latin typeface="Lato"/>
                        </a:defRPr>
                      </a:lvl5pPr>
                      <a:lvl6pPr marL="2286000" algn="l" defTabSz="914400" rtl="0" eaLnBrk="1" latinLnBrk="0" hangingPunct="1">
                        <a:defRPr sz="1800" kern="1200">
                          <a:solidFill>
                            <a:schemeClr val="dk1"/>
                          </a:solidFill>
                          <a:latin typeface="Lato"/>
                        </a:defRPr>
                      </a:lvl6pPr>
                      <a:lvl7pPr marL="2743200" algn="l" defTabSz="914400" rtl="0" eaLnBrk="1" latinLnBrk="0" hangingPunct="1">
                        <a:defRPr sz="1800" kern="1200">
                          <a:solidFill>
                            <a:schemeClr val="dk1"/>
                          </a:solidFill>
                          <a:latin typeface="Lato"/>
                        </a:defRPr>
                      </a:lvl7pPr>
                      <a:lvl8pPr marL="3200400" algn="l" defTabSz="914400" rtl="0" eaLnBrk="1" latinLnBrk="0" hangingPunct="1">
                        <a:defRPr sz="1800" kern="1200">
                          <a:solidFill>
                            <a:schemeClr val="dk1"/>
                          </a:solidFill>
                          <a:latin typeface="Lato"/>
                        </a:defRPr>
                      </a:lvl8pPr>
                      <a:lvl9pPr marL="3657600" algn="l" defTabSz="914400" rtl="0" eaLnBrk="1" latinLnBrk="0" hangingPunct="1">
                        <a:defRPr sz="1800" kern="1200">
                          <a:solidFill>
                            <a:schemeClr val="dk1"/>
                          </a:solidFill>
                          <a:latin typeface="Lato"/>
                        </a:defRPr>
                      </a:lvl9pPr>
                    </a:lstStyle>
                    <a:p>
                      <a:pPr marL="0" marR="0" algn="ctr">
                        <a:lnSpc>
                          <a:spcPct val="100000"/>
                        </a:lnSpc>
                        <a:buNone/>
                      </a:pPr>
                      <a:r>
                        <a:rPr lang="en-US" sz="1200" kern="100">
                          <a:effectLst/>
                          <a:latin typeface="Arial" panose="020B0604020202020204" pitchFamily="34" charset="0"/>
                          <a:cs typeface="Arial" panose="020B0604020202020204" pitchFamily="34" charset="0"/>
                        </a:rPr>
                        <a:t>36.7%</a:t>
                      </a:r>
                      <a:endParaRPr lang="en-US" sz="1200" kern="100">
                        <a:effectLst/>
                        <a:latin typeface="Arial" panose="020B0604020202020204" pitchFamily="34" charset="0"/>
                        <a:ea typeface="Aptos" panose="020B0004020202020204" pitchFamily="34" charset="0"/>
                        <a:cs typeface="Arial" panose="020B0604020202020204" pitchFamily="34" charset="0"/>
                      </a:endParaRPr>
                    </a:p>
                  </a:txBody>
                  <a:tcPr marL="64266" marR="64266" marT="0"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3248C">
                        <a:tint val="20000"/>
                      </a:srgbClr>
                    </a:solidFill>
                  </a:tcPr>
                </a:tc>
                <a:tc>
                  <a:txBody>
                    <a:bodyPr/>
                    <a:lstStyle/>
                    <a:p>
                      <a:pPr marL="0" marR="0" algn="ctr">
                        <a:lnSpc>
                          <a:spcPct val="100000"/>
                        </a:lnSpc>
                        <a:buNone/>
                      </a:pPr>
                      <a:endParaRPr lang="en-US" sz="1200" kern="100">
                        <a:effectLst/>
                        <a:latin typeface="Arial" panose="020B0604020202020204" pitchFamily="34" charset="0"/>
                        <a:ea typeface="Aptos" panose="020B0004020202020204" pitchFamily="34" charset="0"/>
                        <a:cs typeface="Arial" panose="020B0604020202020204" pitchFamily="34" charset="0"/>
                      </a:endParaRPr>
                    </a:p>
                  </a:txBody>
                  <a:tcPr marL="64266" marR="6426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3248C">
                        <a:tint val="20000"/>
                      </a:srgbClr>
                    </a:solidFill>
                  </a:tcPr>
                </a:tc>
                <a:extLst>
                  <a:ext uri="{0D108BD9-81ED-4DB2-BD59-A6C34878D82A}">
                    <a16:rowId xmlns:a16="http://schemas.microsoft.com/office/drawing/2014/main" val="2078073242"/>
                  </a:ext>
                </a:extLst>
              </a:tr>
              <a:tr h="243940">
                <a:tc>
                  <a:txBody>
                    <a:bodyPr/>
                    <a:lstStyle>
                      <a:lvl1pPr marL="0" algn="l" defTabSz="914400" rtl="0" eaLnBrk="1" latinLnBrk="0" hangingPunct="1">
                        <a:defRPr sz="1800" kern="1200">
                          <a:solidFill>
                            <a:schemeClr val="dk1"/>
                          </a:solidFill>
                          <a:latin typeface="Lato"/>
                        </a:defRPr>
                      </a:lvl1pPr>
                      <a:lvl2pPr marL="457200" algn="l" defTabSz="914400" rtl="0" eaLnBrk="1" latinLnBrk="0" hangingPunct="1">
                        <a:defRPr sz="1800" kern="1200">
                          <a:solidFill>
                            <a:schemeClr val="dk1"/>
                          </a:solidFill>
                          <a:latin typeface="Lato"/>
                        </a:defRPr>
                      </a:lvl2pPr>
                      <a:lvl3pPr marL="914400" algn="l" defTabSz="914400" rtl="0" eaLnBrk="1" latinLnBrk="0" hangingPunct="1">
                        <a:defRPr sz="1800" kern="1200">
                          <a:solidFill>
                            <a:schemeClr val="dk1"/>
                          </a:solidFill>
                          <a:latin typeface="Lato"/>
                        </a:defRPr>
                      </a:lvl3pPr>
                      <a:lvl4pPr marL="1371600" algn="l" defTabSz="914400" rtl="0" eaLnBrk="1" latinLnBrk="0" hangingPunct="1">
                        <a:defRPr sz="1800" kern="1200">
                          <a:solidFill>
                            <a:schemeClr val="dk1"/>
                          </a:solidFill>
                          <a:latin typeface="Lato"/>
                        </a:defRPr>
                      </a:lvl4pPr>
                      <a:lvl5pPr marL="1828800" algn="l" defTabSz="914400" rtl="0" eaLnBrk="1" latinLnBrk="0" hangingPunct="1">
                        <a:defRPr sz="1800" kern="1200">
                          <a:solidFill>
                            <a:schemeClr val="dk1"/>
                          </a:solidFill>
                          <a:latin typeface="Lato"/>
                        </a:defRPr>
                      </a:lvl5pPr>
                      <a:lvl6pPr marL="2286000" algn="l" defTabSz="914400" rtl="0" eaLnBrk="1" latinLnBrk="0" hangingPunct="1">
                        <a:defRPr sz="1800" kern="1200">
                          <a:solidFill>
                            <a:schemeClr val="dk1"/>
                          </a:solidFill>
                          <a:latin typeface="Lato"/>
                        </a:defRPr>
                      </a:lvl6pPr>
                      <a:lvl7pPr marL="2743200" algn="l" defTabSz="914400" rtl="0" eaLnBrk="1" latinLnBrk="0" hangingPunct="1">
                        <a:defRPr sz="1800" kern="1200">
                          <a:solidFill>
                            <a:schemeClr val="dk1"/>
                          </a:solidFill>
                          <a:latin typeface="Lato"/>
                        </a:defRPr>
                      </a:lvl7pPr>
                      <a:lvl8pPr marL="3200400" algn="l" defTabSz="914400" rtl="0" eaLnBrk="1" latinLnBrk="0" hangingPunct="1">
                        <a:defRPr sz="1800" kern="1200">
                          <a:solidFill>
                            <a:schemeClr val="dk1"/>
                          </a:solidFill>
                          <a:latin typeface="Lato"/>
                        </a:defRPr>
                      </a:lvl8pPr>
                      <a:lvl9pPr marL="3657600" algn="l" defTabSz="914400" rtl="0" eaLnBrk="1" latinLnBrk="0" hangingPunct="1">
                        <a:defRPr sz="1800" kern="1200">
                          <a:solidFill>
                            <a:schemeClr val="dk1"/>
                          </a:solidFill>
                          <a:latin typeface="Lato"/>
                        </a:defRPr>
                      </a:lvl9pPr>
                    </a:lstStyle>
                    <a:p>
                      <a:pPr marL="155575" marR="0">
                        <a:lnSpc>
                          <a:spcPct val="100000"/>
                        </a:lnSpc>
                        <a:buNone/>
                      </a:pPr>
                      <a:r>
                        <a:rPr lang="en-US" sz="1200" kern="100">
                          <a:effectLst/>
                          <a:latin typeface="Arial" panose="020B0604020202020204" pitchFamily="34" charset="0"/>
                          <a:cs typeface="Arial" panose="020B0604020202020204" pitchFamily="34" charset="0"/>
                        </a:rPr>
                        <a:t>Asian</a:t>
                      </a:r>
                      <a:endParaRPr lang="en-US" sz="1200" kern="100">
                        <a:effectLst/>
                        <a:latin typeface="Arial" panose="020B0604020202020204" pitchFamily="34" charset="0"/>
                        <a:ea typeface="Aptos" panose="020B0004020202020204" pitchFamily="34" charset="0"/>
                        <a:cs typeface="Arial" panose="020B0604020202020204" pitchFamily="34" charset="0"/>
                      </a:endParaRPr>
                    </a:p>
                  </a:txBody>
                  <a:tcPr marL="64266" marR="64266" marT="0"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Lato"/>
                        </a:defRPr>
                      </a:lvl1pPr>
                      <a:lvl2pPr marL="457200" algn="l" defTabSz="914400" rtl="0" eaLnBrk="1" latinLnBrk="0" hangingPunct="1">
                        <a:defRPr sz="1800" kern="1200">
                          <a:solidFill>
                            <a:schemeClr val="dk1"/>
                          </a:solidFill>
                          <a:latin typeface="Lato"/>
                        </a:defRPr>
                      </a:lvl2pPr>
                      <a:lvl3pPr marL="914400" algn="l" defTabSz="914400" rtl="0" eaLnBrk="1" latinLnBrk="0" hangingPunct="1">
                        <a:defRPr sz="1800" kern="1200">
                          <a:solidFill>
                            <a:schemeClr val="dk1"/>
                          </a:solidFill>
                          <a:latin typeface="Lato"/>
                        </a:defRPr>
                      </a:lvl3pPr>
                      <a:lvl4pPr marL="1371600" algn="l" defTabSz="914400" rtl="0" eaLnBrk="1" latinLnBrk="0" hangingPunct="1">
                        <a:defRPr sz="1800" kern="1200">
                          <a:solidFill>
                            <a:schemeClr val="dk1"/>
                          </a:solidFill>
                          <a:latin typeface="Lato"/>
                        </a:defRPr>
                      </a:lvl4pPr>
                      <a:lvl5pPr marL="1828800" algn="l" defTabSz="914400" rtl="0" eaLnBrk="1" latinLnBrk="0" hangingPunct="1">
                        <a:defRPr sz="1800" kern="1200">
                          <a:solidFill>
                            <a:schemeClr val="dk1"/>
                          </a:solidFill>
                          <a:latin typeface="Lato"/>
                        </a:defRPr>
                      </a:lvl5pPr>
                      <a:lvl6pPr marL="2286000" algn="l" defTabSz="914400" rtl="0" eaLnBrk="1" latinLnBrk="0" hangingPunct="1">
                        <a:defRPr sz="1800" kern="1200">
                          <a:solidFill>
                            <a:schemeClr val="dk1"/>
                          </a:solidFill>
                          <a:latin typeface="Lato"/>
                        </a:defRPr>
                      </a:lvl6pPr>
                      <a:lvl7pPr marL="2743200" algn="l" defTabSz="914400" rtl="0" eaLnBrk="1" latinLnBrk="0" hangingPunct="1">
                        <a:defRPr sz="1800" kern="1200">
                          <a:solidFill>
                            <a:schemeClr val="dk1"/>
                          </a:solidFill>
                          <a:latin typeface="Lato"/>
                        </a:defRPr>
                      </a:lvl7pPr>
                      <a:lvl8pPr marL="3200400" algn="l" defTabSz="914400" rtl="0" eaLnBrk="1" latinLnBrk="0" hangingPunct="1">
                        <a:defRPr sz="1800" kern="1200">
                          <a:solidFill>
                            <a:schemeClr val="dk1"/>
                          </a:solidFill>
                          <a:latin typeface="Lato"/>
                        </a:defRPr>
                      </a:lvl8pPr>
                      <a:lvl9pPr marL="3657600" algn="l" defTabSz="914400" rtl="0" eaLnBrk="1" latinLnBrk="0" hangingPunct="1">
                        <a:defRPr sz="1800" kern="1200">
                          <a:solidFill>
                            <a:schemeClr val="dk1"/>
                          </a:solidFill>
                          <a:latin typeface="Lato"/>
                        </a:defRPr>
                      </a:lvl9pPr>
                    </a:lstStyle>
                    <a:p>
                      <a:pPr marL="0" marR="0" algn="ctr">
                        <a:lnSpc>
                          <a:spcPct val="100000"/>
                        </a:lnSpc>
                        <a:buNone/>
                      </a:pPr>
                      <a:r>
                        <a:rPr lang="en-US" sz="1200" kern="100">
                          <a:effectLst/>
                          <a:latin typeface="Arial" panose="020B0604020202020204" pitchFamily="34" charset="0"/>
                          <a:cs typeface="Arial" panose="020B0604020202020204" pitchFamily="34" charset="0"/>
                        </a:rPr>
                        <a:t>2.9%</a:t>
                      </a:r>
                      <a:endParaRPr lang="en-US" sz="1200" kern="100">
                        <a:effectLst/>
                        <a:latin typeface="Arial" panose="020B0604020202020204" pitchFamily="34" charset="0"/>
                        <a:ea typeface="Aptos" panose="020B0004020202020204" pitchFamily="34" charset="0"/>
                        <a:cs typeface="Arial" panose="020B0604020202020204" pitchFamily="34" charset="0"/>
                      </a:endParaRPr>
                    </a:p>
                  </a:txBody>
                  <a:tcPr marL="64266" marR="6426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Lato"/>
                        </a:defRPr>
                      </a:lvl1pPr>
                      <a:lvl2pPr marL="457200" algn="l" defTabSz="914400" rtl="0" eaLnBrk="1" latinLnBrk="0" hangingPunct="1">
                        <a:defRPr sz="1800" kern="1200">
                          <a:solidFill>
                            <a:schemeClr val="dk1"/>
                          </a:solidFill>
                          <a:latin typeface="Lato"/>
                        </a:defRPr>
                      </a:lvl2pPr>
                      <a:lvl3pPr marL="914400" algn="l" defTabSz="914400" rtl="0" eaLnBrk="1" latinLnBrk="0" hangingPunct="1">
                        <a:defRPr sz="1800" kern="1200">
                          <a:solidFill>
                            <a:schemeClr val="dk1"/>
                          </a:solidFill>
                          <a:latin typeface="Lato"/>
                        </a:defRPr>
                      </a:lvl3pPr>
                      <a:lvl4pPr marL="1371600" algn="l" defTabSz="914400" rtl="0" eaLnBrk="1" latinLnBrk="0" hangingPunct="1">
                        <a:defRPr sz="1800" kern="1200">
                          <a:solidFill>
                            <a:schemeClr val="dk1"/>
                          </a:solidFill>
                          <a:latin typeface="Lato"/>
                        </a:defRPr>
                      </a:lvl4pPr>
                      <a:lvl5pPr marL="1828800" algn="l" defTabSz="914400" rtl="0" eaLnBrk="1" latinLnBrk="0" hangingPunct="1">
                        <a:defRPr sz="1800" kern="1200">
                          <a:solidFill>
                            <a:schemeClr val="dk1"/>
                          </a:solidFill>
                          <a:latin typeface="Lato"/>
                        </a:defRPr>
                      </a:lvl5pPr>
                      <a:lvl6pPr marL="2286000" algn="l" defTabSz="914400" rtl="0" eaLnBrk="1" latinLnBrk="0" hangingPunct="1">
                        <a:defRPr sz="1800" kern="1200">
                          <a:solidFill>
                            <a:schemeClr val="dk1"/>
                          </a:solidFill>
                          <a:latin typeface="Lato"/>
                        </a:defRPr>
                      </a:lvl6pPr>
                      <a:lvl7pPr marL="2743200" algn="l" defTabSz="914400" rtl="0" eaLnBrk="1" latinLnBrk="0" hangingPunct="1">
                        <a:defRPr sz="1800" kern="1200">
                          <a:solidFill>
                            <a:schemeClr val="dk1"/>
                          </a:solidFill>
                          <a:latin typeface="Lato"/>
                        </a:defRPr>
                      </a:lvl7pPr>
                      <a:lvl8pPr marL="3200400" algn="l" defTabSz="914400" rtl="0" eaLnBrk="1" latinLnBrk="0" hangingPunct="1">
                        <a:defRPr sz="1800" kern="1200">
                          <a:solidFill>
                            <a:schemeClr val="dk1"/>
                          </a:solidFill>
                          <a:latin typeface="Lato"/>
                        </a:defRPr>
                      </a:lvl8pPr>
                      <a:lvl9pPr marL="3657600" algn="l" defTabSz="914400" rtl="0" eaLnBrk="1" latinLnBrk="0" hangingPunct="1">
                        <a:defRPr sz="1800" kern="1200">
                          <a:solidFill>
                            <a:schemeClr val="dk1"/>
                          </a:solidFill>
                          <a:latin typeface="Lato"/>
                        </a:defRPr>
                      </a:lvl9pPr>
                    </a:lstStyle>
                    <a:p>
                      <a:pPr marL="0" marR="0" algn="ctr">
                        <a:lnSpc>
                          <a:spcPct val="100000"/>
                        </a:lnSpc>
                        <a:buNone/>
                      </a:pPr>
                      <a:r>
                        <a:rPr lang="en-US" sz="1200" kern="100">
                          <a:effectLst/>
                          <a:latin typeface="Arial" panose="020B0604020202020204" pitchFamily="34" charset="0"/>
                          <a:cs typeface="Arial" panose="020B0604020202020204" pitchFamily="34" charset="0"/>
                        </a:rPr>
                        <a:t>4.0%</a:t>
                      </a:r>
                      <a:endParaRPr lang="en-US" sz="1200" kern="100">
                        <a:effectLst/>
                        <a:latin typeface="Arial" panose="020B0604020202020204" pitchFamily="34" charset="0"/>
                        <a:ea typeface="Aptos" panose="020B0004020202020204" pitchFamily="34" charset="0"/>
                        <a:cs typeface="Arial" panose="020B0604020202020204" pitchFamily="34" charset="0"/>
                      </a:endParaRPr>
                    </a:p>
                  </a:txBody>
                  <a:tcPr marL="64266" marR="64266" marT="0"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buNone/>
                      </a:pPr>
                      <a:endParaRPr lang="en-US" sz="1200" kern="100">
                        <a:effectLst/>
                        <a:latin typeface="Arial" panose="020B0604020202020204" pitchFamily="34" charset="0"/>
                        <a:ea typeface="Aptos" panose="020B0004020202020204" pitchFamily="34" charset="0"/>
                        <a:cs typeface="Arial" panose="020B0604020202020204" pitchFamily="34" charset="0"/>
                      </a:endParaRPr>
                    </a:p>
                  </a:txBody>
                  <a:tcPr marL="64266" marR="6426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5564367"/>
                  </a:ext>
                </a:extLst>
              </a:tr>
              <a:tr h="243940">
                <a:tc>
                  <a:txBody>
                    <a:bodyPr/>
                    <a:lstStyle>
                      <a:lvl1pPr marL="0" algn="l" defTabSz="914400" rtl="0" eaLnBrk="1" latinLnBrk="0" hangingPunct="1">
                        <a:defRPr sz="1800" kern="1200">
                          <a:solidFill>
                            <a:schemeClr val="dk1"/>
                          </a:solidFill>
                          <a:latin typeface="Lato"/>
                        </a:defRPr>
                      </a:lvl1pPr>
                      <a:lvl2pPr marL="457200" algn="l" defTabSz="914400" rtl="0" eaLnBrk="1" latinLnBrk="0" hangingPunct="1">
                        <a:defRPr sz="1800" kern="1200">
                          <a:solidFill>
                            <a:schemeClr val="dk1"/>
                          </a:solidFill>
                          <a:latin typeface="Lato"/>
                        </a:defRPr>
                      </a:lvl2pPr>
                      <a:lvl3pPr marL="914400" algn="l" defTabSz="914400" rtl="0" eaLnBrk="1" latinLnBrk="0" hangingPunct="1">
                        <a:defRPr sz="1800" kern="1200">
                          <a:solidFill>
                            <a:schemeClr val="dk1"/>
                          </a:solidFill>
                          <a:latin typeface="Lato"/>
                        </a:defRPr>
                      </a:lvl3pPr>
                      <a:lvl4pPr marL="1371600" algn="l" defTabSz="914400" rtl="0" eaLnBrk="1" latinLnBrk="0" hangingPunct="1">
                        <a:defRPr sz="1800" kern="1200">
                          <a:solidFill>
                            <a:schemeClr val="dk1"/>
                          </a:solidFill>
                          <a:latin typeface="Lato"/>
                        </a:defRPr>
                      </a:lvl4pPr>
                      <a:lvl5pPr marL="1828800" algn="l" defTabSz="914400" rtl="0" eaLnBrk="1" latinLnBrk="0" hangingPunct="1">
                        <a:defRPr sz="1800" kern="1200">
                          <a:solidFill>
                            <a:schemeClr val="dk1"/>
                          </a:solidFill>
                          <a:latin typeface="Lato"/>
                        </a:defRPr>
                      </a:lvl5pPr>
                      <a:lvl6pPr marL="2286000" algn="l" defTabSz="914400" rtl="0" eaLnBrk="1" latinLnBrk="0" hangingPunct="1">
                        <a:defRPr sz="1800" kern="1200">
                          <a:solidFill>
                            <a:schemeClr val="dk1"/>
                          </a:solidFill>
                          <a:latin typeface="Lato"/>
                        </a:defRPr>
                      </a:lvl6pPr>
                      <a:lvl7pPr marL="2743200" algn="l" defTabSz="914400" rtl="0" eaLnBrk="1" latinLnBrk="0" hangingPunct="1">
                        <a:defRPr sz="1800" kern="1200">
                          <a:solidFill>
                            <a:schemeClr val="dk1"/>
                          </a:solidFill>
                          <a:latin typeface="Lato"/>
                        </a:defRPr>
                      </a:lvl7pPr>
                      <a:lvl8pPr marL="3200400" algn="l" defTabSz="914400" rtl="0" eaLnBrk="1" latinLnBrk="0" hangingPunct="1">
                        <a:defRPr sz="1800" kern="1200">
                          <a:solidFill>
                            <a:schemeClr val="dk1"/>
                          </a:solidFill>
                          <a:latin typeface="Lato"/>
                        </a:defRPr>
                      </a:lvl8pPr>
                      <a:lvl9pPr marL="3657600" algn="l" defTabSz="914400" rtl="0" eaLnBrk="1" latinLnBrk="0" hangingPunct="1">
                        <a:defRPr sz="1800" kern="1200">
                          <a:solidFill>
                            <a:schemeClr val="dk1"/>
                          </a:solidFill>
                          <a:latin typeface="Lato"/>
                        </a:defRPr>
                      </a:lvl9pPr>
                    </a:lstStyle>
                    <a:p>
                      <a:pPr marL="155575" marR="0">
                        <a:lnSpc>
                          <a:spcPct val="100000"/>
                        </a:lnSpc>
                        <a:buNone/>
                      </a:pPr>
                      <a:r>
                        <a:rPr lang="en-US" sz="1200" kern="100">
                          <a:effectLst/>
                          <a:latin typeface="Arial" panose="020B0604020202020204" pitchFamily="34" charset="0"/>
                          <a:cs typeface="Arial" panose="020B0604020202020204" pitchFamily="34" charset="0"/>
                        </a:rPr>
                        <a:t>Other</a:t>
                      </a:r>
                      <a:endParaRPr lang="en-US" sz="1200" kern="100">
                        <a:effectLst/>
                        <a:latin typeface="Arial" panose="020B0604020202020204" pitchFamily="34" charset="0"/>
                        <a:ea typeface="Aptos" panose="020B0004020202020204" pitchFamily="34" charset="0"/>
                        <a:cs typeface="Arial" panose="020B0604020202020204" pitchFamily="34" charset="0"/>
                      </a:endParaRPr>
                    </a:p>
                  </a:txBody>
                  <a:tcPr marL="64266" marR="64266" marT="0"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43248C">
                        <a:tint val="20000"/>
                      </a:srgbClr>
                    </a:solidFill>
                  </a:tcPr>
                </a:tc>
                <a:tc>
                  <a:txBody>
                    <a:bodyPr/>
                    <a:lstStyle>
                      <a:lvl1pPr marL="0" algn="l" defTabSz="914400" rtl="0" eaLnBrk="1" latinLnBrk="0" hangingPunct="1">
                        <a:defRPr sz="1800" kern="1200">
                          <a:solidFill>
                            <a:schemeClr val="dk1"/>
                          </a:solidFill>
                          <a:latin typeface="Lato"/>
                        </a:defRPr>
                      </a:lvl1pPr>
                      <a:lvl2pPr marL="457200" algn="l" defTabSz="914400" rtl="0" eaLnBrk="1" latinLnBrk="0" hangingPunct="1">
                        <a:defRPr sz="1800" kern="1200">
                          <a:solidFill>
                            <a:schemeClr val="dk1"/>
                          </a:solidFill>
                          <a:latin typeface="Lato"/>
                        </a:defRPr>
                      </a:lvl2pPr>
                      <a:lvl3pPr marL="914400" algn="l" defTabSz="914400" rtl="0" eaLnBrk="1" latinLnBrk="0" hangingPunct="1">
                        <a:defRPr sz="1800" kern="1200">
                          <a:solidFill>
                            <a:schemeClr val="dk1"/>
                          </a:solidFill>
                          <a:latin typeface="Lato"/>
                        </a:defRPr>
                      </a:lvl3pPr>
                      <a:lvl4pPr marL="1371600" algn="l" defTabSz="914400" rtl="0" eaLnBrk="1" latinLnBrk="0" hangingPunct="1">
                        <a:defRPr sz="1800" kern="1200">
                          <a:solidFill>
                            <a:schemeClr val="dk1"/>
                          </a:solidFill>
                          <a:latin typeface="Lato"/>
                        </a:defRPr>
                      </a:lvl4pPr>
                      <a:lvl5pPr marL="1828800" algn="l" defTabSz="914400" rtl="0" eaLnBrk="1" latinLnBrk="0" hangingPunct="1">
                        <a:defRPr sz="1800" kern="1200">
                          <a:solidFill>
                            <a:schemeClr val="dk1"/>
                          </a:solidFill>
                          <a:latin typeface="Lato"/>
                        </a:defRPr>
                      </a:lvl5pPr>
                      <a:lvl6pPr marL="2286000" algn="l" defTabSz="914400" rtl="0" eaLnBrk="1" latinLnBrk="0" hangingPunct="1">
                        <a:defRPr sz="1800" kern="1200">
                          <a:solidFill>
                            <a:schemeClr val="dk1"/>
                          </a:solidFill>
                          <a:latin typeface="Lato"/>
                        </a:defRPr>
                      </a:lvl6pPr>
                      <a:lvl7pPr marL="2743200" algn="l" defTabSz="914400" rtl="0" eaLnBrk="1" latinLnBrk="0" hangingPunct="1">
                        <a:defRPr sz="1800" kern="1200">
                          <a:solidFill>
                            <a:schemeClr val="dk1"/>
                          </a:solidFill>
                          <a:latin typeface="Lato"/>
                        </a:defRPr>
                      </a:lvl7pPr>
                      <a:lvl8pPr marL="3200400" algn="l" defTabSz="914400" rtl="0" eaLnBrk="1" latinLnBrk="0" hangingPunct="1">
                        <a:defRPr sz="1800" kern="1200">
                          <a:solidFill>
                            <a:schemeClr val="dk1"/>
                          </a:solidFill>
                          <a:latin typeface="Lato"/>
                        </a:defRPr>
                      </a:lvl8pPr>
                      <a:lvl9pPr marL="3657600" algn="l" defTabSz="914400" rtl="0" eaLnBrk="1" latinLnBrk="0" hangingPunct="1">
                        <a:defRPr sz="1800" kern="1200">
                          <a:solidFill>
                            <a:schemeClr val="dk1"/>
                          </a:solidFill>
                          <a:latin typeface="Lato"/>
                        </a:defRPr>
                      </a:lvl9pPr>
                    </a:lstStyle>
                    <a:p>
                      <a:pPr marL="0" marR="0" algn="ctr">
                        <a:lnSpc>
                          <a:spcPct val="100000"/>
                        </a:lnSpc>
                        <a:buNone/>
                      </a:pPr>
                      <a:r>
                        <a:rPr lang="en-US" sz="1200" kern="100">
                          <a:effectLst/>
                          <a:latin typeface="Arial" panose="020B0604020202020204" pitchFamily="34" charset="0"/>
                          <a:cs typeface="Arial" panose="020B0604020202020204" pitchFamily="34" charset="0"/>
                        </a:rPr>
                        <a:t>3.7%</a:t>
                      </a:r>
                      <a:endParaRPr lang="en-US" sz="1200" kern="100">
                        <a:effectLst/>
                        <a:latin typeface="Arial" panose="020B0604020202020204" pitchFamily="34" charset="0"/>
                        <a:ea typeface="Aptos" panose="020B0004020202020204" pitchFamily="34" charset="0"/>
                        <a:cs typeface="Arial" panose="020B0604020202020204" pitchFamily="34" charset="0"/>
                      </a:endParaRPr>
                    </a:p>
                  </a:txBody>
                  <a:tcPr marL="64266" marR="6426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43248C">
                        <a:tint val="20000"/>
                      </a:srgbClr>
                    </a:solidFill>
                  </a:tcPr>
                </a:tc>
                <a:tc>
                  <a:txBody>
                    <a:bodyPr/>
                    <a:lstStyle>
                      <a:lvl1pPr marL="0" algn="l" defTabSz="914400" rtl="0" eaLnBrk="1" latinLnBrk="0" hangingPunct="1">
                        <a:defRPr sz="1800" kern="1200">
                          <a:solidFill>
                            <a:schemeClr val="dk1"/>
                          </a:solidFill>
                          <a:latin typeface="Lato"/>
                        </a:defRPr>
                      </a:lvl1pPr>
                      <a:lvl2pPr marL="457200" algn="l" defTabSz="914400" rtl="0" eaLnBrk="1" latinLnBrk="0" hangingPunct="1">
                        <a:defRPr sz="1800" kern="1200">
                          <a:solidFill>
                            <a:schemeClr val="dk1"/>
                          </a:solidFill>
                          <a:latin typeface="Lato"/>
                        </a:defRPr>
                      </a:lvl2pPr>
                      <a:lvl3pPr marL="914400" algn="l" defTabSz="914400" rtl="0" eaLnBrk="1" latinLnBrk="0" hangingPunct="1">
                        <a:defRPr sz="1800" kern="1200">
                          <a:solidFill>
                            <a:schemeClr val="dk1"/>
                          </a:solidFill>
                          <a:latin typeface="Lato"/>
                        </a:defRPr>
                      </a:lvl3pPr>
                      <a:lvl4pPr marL="1371600" algn="l" defTabSz="914400" rtl="0" eaLnBrk="1" latinLnBrk="0" hangingPunct="1">
                        <a:defRPr sz="1800" kern="1200">
                          <a:solidFill>
                            <a:schemeClr val="dk1"/>
                          </a:solidFill>
                          <a:latin typeface="Lato"/>
                        </a:defRPr>
                      </a:lvl4pPr>
                      <a:lvl5pPr marL="1828800" algn="l" defTabSz="914400" rtl="0" eaLnBrk="1" latinLnBrk="0" hangingPunct="1">
                        <a:defRPr sz="1800" kern="1200">
                          <a:solidFill>
                            <a:schemeClr val="dk1"/>
                          </a:solidFill>
                          <a:latin typeface="Lato"/>
                        </a:defRPr>
                      </a:lvl5pPr>
                      <a:lvl6pPr marL="2286000" algn="l" defTabSz="914400" rtl="0" eaLnBrk="1" latinLnBrk="0" hangingPunct="1">
                        <a:defRPr sz="1800" kern="1200">
                          <a:solidFill>
                            <a:schemeClr val="dk1"/>
                          </a:solidFill>
                          <a:latin typeface="Lato"/>
                        </a:defRPr>
                      </a:lvl6pPr>
                      <a:lvl7pPr marL="2743200" algn="l" defTabSz="914400" rtl="0" eaLnBrk="1" latinLnBrk="0" hangingPunct="1">
                        <a:defRPr sz="1800" kern="1200">
                          <a:solidFill>
                            <a:schemeClr val="dk1"/>
                          </a:solidFill>
                          <a:latin typeface="Lato"/>
                        </a:defRPr>
                      </a:lvl7pPr>
                      <a:lvl8pPr marL="3200400" algn="l" defTabSz="914400" rtl="0" eaLnBrk="1" latinLnBrk="0" hangingPunct="1">
                        <a:defRPr sz="1800" kern="1200">
                          <a:solidFill>
                            <a:schemeClr val="dk1"/>
                          </a:solidFill>
                          <a:latin typeface="Lato"/>
                        </a:defRPr>
                      </a:lvl8pPr>
                      <a:lvl9pPr marL="3657600" algn="l" defTabSz="914400" rtl="0" eaLnBrk="1" latinLnBrk="0" hangingPunct="1">
                        <a:defRPr sz="1800" kern="1200">
                          <a:solidFill>
                            <a:schemeClr val="dk1"/>
                          </a:solidFill>
                          <a:latin typeface="Lato"/>
                        </a:defRPr>
                      </a:lvl9pPr>
                    </a:lstStyle>
                    <a:p>
                      <a:pPr marL="0" marR="0" algn="ctr">
                        <a:lnSpc>
                          <a:spcPct val="100000"/>
                        </a:lnSpc>
                        <a:buNone/>
                      </a:pPr>
                      <a:r>
                        <a:rPr lang="en-US" sz="1200" kern="100">
                          <a:effectLst/>
                          <a:latin typeface="Arial" panose="020B0604020202020204" pitchFamily="34" charset="0"/>
                          <a:cs typeface="Arial" panose="020B0604020202020204" pitchFamily="34" charset="0"/>
                        </a:rPr>
                        <a:t>2.0%</a:t>
                      </a:r>
                      <a:endParaRPr lang="en-US" sz="1200" kern="100">
                        <a:effectLst/>
                        <a:latin typeface="Arial" panose="020B0604020202020204" pitchFamily="34" charset="0"/>
                        <a:ea typeface="Aptos" panose="020B0004020202020204" pitchFamily="34" charset="0"/>
                        <a:cs typeface="Arial" panose="020B0604020202020204" pitchFamily="34" charset="0"/>
                      </a:endParaRPr>
                    </a:p>
                  </a:txBody>
                  <a:tcPr marL="64266" marR="64266" marT="0"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43248C">
                        <a:tint val="20000"/>
                      </a:srgbClr>
                    </a:solidFill>
                  </a:tcPr>
                </a:tc>
                <a:tc>
                  <a:txBody>
                    <a:bodyPr/>
                    <a:lstStyle/>
                    <a:p>
                      <a:pPr marL="0" marR="0" algn="ctr">
                        <a:lnSpc>
                          <a:spcPct val="100000"/>
                        </a:lnSpc>
                        <a:buNone/>
                      </a:pPr>
                      <a:endParaRPr lang="en-US" sz="1200" kern="100">
                        <a:effectLst/>
                        <a:latin typeface="Arial" panose="020B0604020202020204" pitchFamily="34" charset="0"/>
                        <a:ea typeface="Aptos" panose="020B0004020202020204" pitchFamily="34" charset="0"/>
                        <a:cs typeface="Arial" panose="020B0604020202020204" pitchFamily="34" charset="0"/>
                      </a:endParaRPr>
                    </a:p>
                  </a:txBody>
                  <a:tcPr marL="64266" marR="6426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43248C">
                        <a:tint val="20000"/>
                      </a:srgbClr>
                    </a:solidFill>
                  </a:tcPr>
                </a:tc>
                <a:extLst>
                  <a:ext uri="{0D108BD9-81ED-4DB2-BD59-A6C34878D82A}">
                    <a16:rowId xmlns:a16="http://schemas.microsoft.com/office/drawing/2014/main" val="3172137285"/>
                  </a:ext>
                </a:extLst>
              </a:tr>
              <a:tr h="261364">
                <a:tc>
                  <a:txBody>
                    <a:bodyPr/>
                    <a:lstStyle>
                      <a:lvl1pPr marL="0" algn="l" defTabSz="914400" rtl="0" eaLnBrk="1" latinLnBrk="0" hangingPunct="1">
                        <a:defRPr sz="1800" kern="1200">
                          <a:solidFill>
                            <a:schemeClr val="dk1"/>
                          </a:solidFill>
                          <a:latin typeface="Lato"/>
                        </a:defRPr>
                      </a:lvl1pPr>
                      <a:lvl2pPr marL="457200" algn="l" defTabSz="914400" rtl="0" eaLnBrk="1" latinLnBrk="0" hangingPunct="1">
                        <a:defRPr sz="1800" kern="1200">
                          <a:solidFill>
                            <a:schemeClr val="dk1"/>
                          </a:solidFill>
                          <a:latin typeface="Lato"/>
                        </a:defRPr>
                      </a:lvl2pPr>
                      <a:lvl3pPr marL="914400" algn="l" defTabSz="914400" rtl="0" eaLnBrk="1" latinLnBrk="0" hangingPunct="1">
                        <a:defRPr sz="1800" kern="1200">
                          <a:solidFill>
                            <a:schemeClr val="dk1"/>
                          </a:solidFill>
                          <a:latin typeface="Lato"/>
                        </a:defRPr>
                      </a:lvl3pPr>
                      <a:lvl4pPr marL="1371600" algn="l" defTabSz="914400" rtl="0" eaLnBrk="1" latinLnBrk="0" hangingPunct="1">
                        <a:defRPr sz="1800" kern="1200">
                          <a:solidFill>
                            <a:schemeClr val="dk1"/>
                          </a:solidFill>
                          <a:latin typeface="Lato"/>
                        </a:defRPr>
                      </a:lvl4pPr>
                      <a:lvl5pPr marL="1828800" algn="l" defTabSz="914400" rtl="0" eaLnBrk="1" latinLnBrk="0" hangingPunct="1">
                        <a:defRPr sz="1800" kern="1200">
                          <a:solidFill>
                            <a:schemeClr val="dk1"/>
                          </a:solidFill>
                          <a:latin typeface="Lato"/>
                        </a:defRPr>
                      </a:lvl5pPr>
                      <a:lvl6pPr marL="2286000" algn="l" defTabSz="914400" rtl="0" eaLnBrk="1" latinLnBrk="0" hangingPunct="1">
                        <a:defRPr sz="1800" kern="1200">
                          <a:solidFill>
                            <a:schemeClr val="dk1"/>
                          </a:solidFill>
                          <a:latin typeface="Lato"/>
                        </a:defRPr>
                      </a:lvl6pPr>
                      <a:lvl7pPr marL="2743200" algn="l" defTabSz="914400" rtl="0" eaLnBrk="1" latinLnBrk="0" hangingPunct="1">
                        <a:defRPr sz="1800" kern="1200">
                          <a:solidFill>
                            <a:schemeClr val="dk1"/>
                          </a:solidFill>
                          <a:latin typeface="Lato"/>
                        </a:defRPr>
                      </a:lvl7pPr>
                      <a:lvl8pPr marL="3200400" algn="l" defTabSz="914400" rtl="0" eaLnBrk="1" latinLnBrk="0" hangingPunct="1">
                        <a:defRPr sz="1800" kern="1200">
                          <a:solidFill>
                            <a:schemeClr val="dk1"/>
                          </a:solidFill>
                          <a:latin typeface="Lato"/>
                        </a:defRPr>
                      </a:lvl8pPr>
                      <a:lvl9pPr marL="3657600" algn="l" defTabSz="914400" rtl="0" eaLnBrk="1" latinLnBrk="0" hangingPunct="1">
                        <a:defRPr sz="1800" kern="1200">
                          <a:solidFill>
                            <a:schemeClr val="dk1"/>
                          </a:solidFill>
                          <a:latin typeface="Lato"/>
                        </a:defRPr>
                      </a:lvl9pPr>
                    </a:lstStyle>
                    <a:p>
                      <a:pPr marL="0" marR="0">
                        <a:lnSpc>
                          <a:spcPct val="100000"/>
                        </a:lnSpc>
                        <a:buNone/>
                      </a:pPr>
                      <a:r>
                        <a:rPr lang="en-US" sz="1200" b="1" kern="100">
                          <a:effectLst/>
                          <a:latin typeface="Arial" panose="020B0604020202020204" pitchFamily="34" charset="0"/>
                          <a:cs typeface="Arial" panose="020B0604020202020204" pitchFamily="34" charset="0"/>
                        </a:rPr>
                        <a:t>Ethnicity</a:t>
                      </a:r>
                      <a:r>
                        <a:rPr lang="en-US" sz="1200" kern="100">
                          <a:effectLst/>
                          <a:latin typeface="Arial" panose="020B0604020202020204" pitchFamily="34" charset="0"/>
                          <a:cs typeface="Arial" panose="020B0604020202020204" pitchFamily="34" charset="0"/>
                        </a:rPr>
                        <a:t>, %</a:t>
                      </a:r>
                      <a:endParaRPr lang="en-US" sz="1200" kern="100">
                        <a:effectLst/>
                        <a:latin typeface="Arial" panose="020B0604020202020204" pitchFamily="34" charset="0"/>
                        <a:ea typeface="Aptos" panose="020B0004020202020204" pitchFamily="34" charset="0"/>
                        <a:cs typeface="Arial" panose="020B0604020202020204" pitchFamily="34" charset="0"/>
                      </a:endParaRPr>
                    </a:p>
                  </a:txBody>
                  <a:tcPr marL="64266" marR="64266" marT="0"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Lato"/>
                        </a:defRPr>
                      </a:lvl1pPr>
                      <a:lvl2pPr marL="457200" algn="l" defTabSz="914400" rtl="0" eaLnBrk="1" latinLnBrk="0" hangingPunct="1">
                        <a:defRPr sz="1800" kern="1200">
                          <a:solidFill>
                            <a:schemeClr val="dk1"/>
                          </a:solidFill>
                          <a:latin typeface="Lato"/>
                        </a:defRPr>
                      </a:lvl2pPr>
                      <a:lvl3pPr marL="914400" algn="l" defTabSz="914400" rtl="0" eaLnBrk="1" latinLnBrk="0" hangingPunct="1">
                        <a:defRPr sz="1800" kern="1200">
                          <a:solidFill>
                            <a:schemeClr val="dk1"/>
                          </a:solidFill>
                          <a:latin typeface="Lato"/>
                        </a:defRPr>
                      </a:lvl3pPr>
                      <a:lvl4pPr marL="1371600" algn="l" defTabSz="914400" rtl="0" eaLnBrk="1" latinLnBrk="0" hangingPunct="1">
                        <a:defRPr sz="1800" kern="1200">
                          <a:solidFill>
                            <a:schemeClr val="dk1"/>
                          </a:solidFill>
                          <a:latin typeface="Lato"/>
                        </a:defRPr>
                      </a:lvl4pPr>
                      <a:lvl5pPr marL="1828800" algn="l" defTabSz="914400" rtl="0" eaLnBrk="1" latinLnBrk="0" hangingPunct="1">
                        <a:defRPr sz="1800" kern="1200">
                          <a:solidFill>
                            <a:schemeClr val="dk1"/>
                          </a:solidFill>
                          <a:latin typeface="Lato"/>
                        </a:defRPr>
                      </a:lvl5pPr>
                      <a:lvl6pPr marL="2286000" algn="l" defTabSz="914400" rtl="0" eaLnBrk="1" latinLnBrk="0" hangingPunct="1">
                        <a:defRPr sz="1800" kern="1200">
                          <a:solidFill>
                            <a:schemeClr val="dk1"/>
                          </a:solidFill>
                          <a:latin typeface="Lato"/>
                        </a:defRPr>
                      </a:lvl6pPr>
                      <a:lvl7pPr marL="2743200" algn="l" defTabSz="914400" rtl="0" eaLnBrk="1" latinLnBrk="0" hangingPunct="1">
                        <a:defRPr sz="1800" kern="1200">
                          <a:solidFill>
                            <a:schemeClr val="dk1"/>
                          </a:solidFill>
                          <a:latin typeface="Lato"/>
                        </a:defRPr>
                      </a:lvl7pPr>
                      <a:lvl8pPr marL="3200400" algn="l" defTabSz="914400" rtl="0" eaLnBrk="1" latinLnBrk="0" hangingPunct="1">
                        <a:defRPr sz="1800" kern="1200">
                          <a:solidFill>
                            <a:schemeClr val="dk1"/>
                          </a:solidFill>
                          <a:latin typeface="Lato"/>
                        </a:defRPr>
                      </a:lvl8pPr>
                      <a:lvl9pPr marL="3657600" algn="l" defTabSz="914400" rtl="0" eaLnBrk="1" latinLnBrk="0" hangingPunct="1">
                        <a:defRPr sz="1800" kern="1200">
                          <a:solidFill>
                            <a:schemeClr val="dk1"/>
                          </a:solidFill>
                          <a:latin typeface="Lato"/>
                        </a:defRPr>
                      </a:lvl9pPr>
                    </a:lstStyle>
                    <a:p>
                      <a:pPr marL="0" marR="0" algn="ctr">
                        <a:lnSpc>
                          <a:spcPct val="100000"/>
                        </a:lnSpc>
                        <a:buNone/>
                      </a:pPr>
                      <a:r>
                        <a:rPr lang="en-US" sz="1200" kern="100">
                          <a:effectLst/>
                          <a:latin typeface="Arial" panose="020B0604020202020204" pitchFamily="34" charset="0"/>
                          <a:cs typeface="Arial" panose="020B0604020202020204" pitchFamily="34" charset="0"/>
                        </a:rPr>
                        <a:t> </a:t>
                      </a:r>
                      <a:endParaRPr lang="en-US" sz="1200" kern="100">
                        <a:effectLst/>
                        <a:latin typeface="Arial" panose="020B0604020202020204" pitchFamily="34" charset="0"/>
                        <a:ea typeface="Aptos" panose="020B0004020202020204" pitchFamily="34" charset="0"/>
                        <a:cs typeface="Arial" panose="020B0604020202020204" pitchFamily="34" charset="0"/>
                      </a:endParaRPr>
                    </a:p>
                  </a:txBody>
                  <a:tcPr marL="64266" marR="6426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Lato"/>
                        </a:defRPr>
                      </a:lvl1pPr>
                      <a:lvl2pPr marL="457200" algn="l" defTabSz="914400" rtl="0" eaLnBrk="1" latinLnBrk="0" hangingPunct="1">
                        <a:defRPr sz="1800" kern="1200">
                          <a:solidFill>
                            <a:schemeClr val="dk1"/>
                          </a:solidFill>
                          <a:latin typeface="Lato"/>
                        </a:defRPr>
                      </a:lvl2pPr>
                      <a:lvl3pPr marL="914400" algn="l" defTabSz="914400" rtl="0" eaLnBrk="1" latinLnBrk="0" hangingPunct="1">
                        <a:defRPr sz="1800" kern="1200">
                          <a:solidFill>
                            <a:schemeClr val="dk1"/>
                          </a:solidFill>
                          <a:latin typeface="Lato"/>
                        </a:defRPr>
                      </a:lvl3pPr>
                      <a:lvl4pPr marL="1371600" algn="l" defTabSz="914400" rtl="0" eaLnBrk="1" latinLnBrk="0" hangingPunct="1">
                        <a:defRPr sz="1800" kern="1200">
                          <a:solidFill>
                            <a:schemeClr val="dk1"/>
                          </a:solidFill>
                          <a:latin typeface="Lato"/>
                        </a:defRPr>
                      </a:lvl4pPr>
                      <a:lvl5pPr marL="1828800" algn="l" defTabSz="914400" rtl="0" eaLnBrk="1" latinLnBrk="0" hangingPunct="1">
                        <a:defRPr sz="1800" kern="1200">
                          <a:solidFill>
                            <a:schemeClr val="dk1"/>
                          </a:solidFill>
                          <a:latin typeface="Lato"/>
                        </a:defRPr>
                      </a:lvl5pPr>
                      <a:lvl6pPr marL="2286000" algn="l" defTabSz="914400" rtl="0" eaLnBrk="1" latinLnBrk="0" hangingPunct="1">
                        <a:defRPr sz="1800" kern="1200">
                          <a:solidFill>
                            <a:schemeClr val="dk1"/>
                          </a:solidFill>
                          <a:latin typeface="Lato"/>
                        </a:defRPr>
                      </a:lvl6pPr>
                      <a:lvl7pPr marL="2743200" algn="l" defTabSz="914400" rtl="0" eaLnBrk="1" latinLnBrk="0" hangingPunct="1">
                        <a:defRPr sz="1800" kern="1200">
                          <a:solidFill>
                            <a:schemeClr val="dk1"/>
                          </a:solidFill>
                          <a:latin typeface="Lato"/>
                        </a:defRPr>
                      </a:lvl7pPr>
                      <a:lvl8pPr marL="3200400" algn="l" defTabSz="914400" rtl="0" eaLnBrk="1" latinLnBrk="0" hangingPunct="1">
                        <a:defRPr sz="1800" kern="1200">
                          <a:solidFill>
                            <a:schemeClr val="dk1"/>
                          </a:solidFill>
                          <a:latin typeface="Lato"/>
                        </a:defRPr>
                      </a:lvl8pPr>
                      <a:lvl9pPr marL="3657600" algn="l" defTabSz="914400" rtl="0" eaLnBrk="1" latinLnBrk="0" hangingPunct="1">
                        <a:defRPr sz="1800" kern="1200">
                          <a:solidFill>
                            <a:schemeClr val="dk1"/>
                          </a:solidFill>
                          <a:latin typeface="Lato"/>
                        </a:defRPr>
                      </a:lvl9pPr>
                    </a:lstStyle>
                    <a:p>
                      <a:pPr marL="0" marR="0" algn="ctr">
                        <a:lnSpc>
                          <a:spcPct val="100000"/>
                        </a:lnSpc>
                        <a:buNone/>
                      </a:pPr>
                      <a:r>
                        <a:rPr lang="en-US" sz="1200" kern="100">
                          <a:effectLst/>
                          <a:latin typeface="Arial" panose="020B0604020202020204" pitchFamily="34" charset="0"/>
                          <a:cs typeface="Arial" panose="020B0604020202020204" pitchFamily="34" charset="0"/>
                        </a:rPr>
                        <a:t> </a:t>
                      </a:r>
                      <a:endParaRPr lang="en-US" sz="1200" kern="100">
                        <a:effectLst/>
                        <a:latin typeface="Arial" panose="020B0604020202020204" pitchFamily="34" charset="0"/>
                        <a:ea typeface="Aptos" panose="020B0004020202020204" pitchFamily="34" charset="0"/>
                        <a:cs typeface="Arial" panose="020B0604020202020204" pitchFamily="34" charset="0"/>
                      </a:endParaRPr>
                    </a:p>
                  </a:txBody>
                  <a:tcPr marL="64266" marR="64266" marT="0"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buNone/>
                      </a:pPr>
                      <a:endParaRPr lang="en-US" sz="1200" kern="100">
                        <a:effectLst/>
                        <a:latin typeface="Arial" panose="020B0604020202020204" pitchFamily="34" charset="0"/>
                        <a:ea typeface="Aptos" panose="020B0004020202020204" pitchFamily="34" charset="0"/>
                        <a:cs typeface="Arial" panose="020B0604020202020204" pitchFamily="34" charset="0"/>
                      </a:endParaRPr>
                    </a:p>
                  </a:txBody>
                  <a:tcPr marL="64266" marR="6426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87481096"/>
                  </a:ext>
                </a:extLst>
              </a:tr>
              <a:tr h="243940">
                <a:tc>
                  <a:txBody>
                    <a:bodyPr/>
                    <a:lstStyle>
                      <a:lvl1pPr marL="0" algn="l" defTabSz="914400" rtl="0" eaLnBrk="1" latinLnBrk="0" hangingPunct="1">
                        <a:defRPr sz="1800" kern="1200">
                          <a:solidFill>
                            <a:schemeClr val="dk1"/>
                          </a:solidFill>
                          <a:latin typeface="Lato"/>
                        </a:defRPr>
                      </a:lvl1pPr>
                      <a:lvl2pPr marL="457200" algn="l" defTabSz="914400" rtl="0" eaLnBrk="1" latinLnBrk="0" hangingPunct="1">
                        <a:defRPr sz="1800" kern="1200">
                          <a:solidFill>
                            <a:schemeClr val="dk1"/>
                          </a:solidFill>
                          <a:latin typeface="Lato"/>
                        </a:defRPr>
                      </a:lvl2pPr>
                      <a:lvl3pPr marL="914400" algn="l" defTabSz="914400" rtl="0" eaLnBrk="1" latinLnBrk="0" hangingPunct="1">
                        <a:defRPr sz="1800" kern="1200">
                          <a:solidFill>
                            <a:schemeClr val="dk1"/>
                          </a:solidFill>
                          <a:latin typeface="Lato"/>
                        </a:defRPr>
                      </a:lvl3pPr>
                      <a:lvl4pPr marL="1371600" algn="l" defTabSz="914400" rtl="0" eaLnBrk="1" latinLnBrk="0" hangingPunct="1">
                        <a:defRPr sz="1800" kern="1200">
                          <a:solidFill>
                            <a:schemeClr val="dk1"/>
                          </a:solidFill>
                          <a:latin typeface="Lato"/>
                        </a:defRPr>
                      </a:lvl4pPr>
                      <a:lvl5pPr marL="1828800" algn="l" defTabSz="914400" rtl="0" eaLnBrk="1" latinLnBrk="0" hangingPunct="1">
                        <a:defRPr sz="1800" kern="1200">
                          <a:solidFill>
                            <a:schemeClr val="dk1"/>
                          </a:solidFill>
                          <a:latin typeface="Lato"/>
                        </a:defRPr>
                      </a:lvl5pPr>
                      <a:lvl6pPr marL="2286000" algn="l" defTabSz="914400" rtl="0" eaLnBrk="1" latinLnBrk="0" hangingPunct="1">
                        <a:defRPr sz="1800" kern="1200">
                          <a:solidFill>
                            <a:schemeClr val="dk1"/>
                          </a:solidFill>
                          <a:latin typeface="Lato"/>
                        </a:defRPr>
                      </a:lvl6pPr>
                      <a:lvl7pPr marL="2743200" algn="l" defTabSz="914400" rtl="0" eaLnBrk="1" latinLnBrk="0" hangingPunct="1">
                        <a:defRPr sz="1800" kern="1200">
                          <a:solidFill>
                            <a:schemeClr val="dk1"/>
                          </a:solidFill>
                          <a:latin typeface="Lato"/>
                        </a:defRPr>
                      </a:lvl7pPr>
                      <a:lvl8pPr marL="3200400" algn="l" defTabSz="914400" rtl="0" eaLnBrk="1" latinLnBrk="0" hangingPunct="1">
                        <a:defRPr sz="1800" kern="1200">
                          <a:solidFill>
                            <a:schemeClr val="dk1"/>
                          </a:solidFill>
                          <a:latin typeface="Lato"/>
                        </a:defRPr>
                      </a:lvl8pPr>
                      <a:lvl9pPr marL="3657600" algn="l" defTabSz="914400" rtl="0" eaLnBrk="1" latinLnBrk="0" hangingPunct="1">
                        <a:defRPr sz="1800" kern="1200">
                          <a:solidFill>
                            <a:schemeClr val="dk1"/>
                          </a:solidFill>
                          <a:latin typeface="Lato"/>
                        </a:defRPr>
                      </a:lvl9pPr>
                    </a:lstStyle>
                    <a:p>
                      <a:pPr marL="95250" marR="0">
                        <a:lnSpc>
                          <a:spcPct val="100000"/>
                        </a:lnSpc>
                        <a:buNone/>
                      </a:pPr>
                      <a:r>
                        <a:rPr lang="en-US" sz="1200" kern="100">
                          <a:effectLst/>
                          <a:latin typeface="Arial" panose="020B0604020202020204" pitchFamily="34" charset="0"/>
                          <a:cs typeface="Arial" panose="020B0604020202020204" pitchFamily="34" charset="0"/>
                        </a:rPr>
                        <a:t>Hispanic/Latino</a:t>
                      </a:r>
                      <a:endParaRPr lang="en-US" sz="1200" kern="100">
                        <a:effectLst/>
                        <a:latin typeface="Arial" panose="020B0604020202020204" pitchFamily="34" charset="0"/>
                        <a:ea typeface="Aptos" panose="020B0004020202020204" pitchFamily="34" charset="0"/>
                        <a:cs typeface="Arial" panose="020B0604020202020204" pitchFamily="34" charset="0"/>
                      </a:endParaRPr>
                    </a:p>
                  </a:txBody>
                  <a:tcPr marL="64266" marR="64266" marT="0"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3248C">
                        <a:tint val="20000"/>
                      </a:srgbClr>
                    </a:solidFill>
                  </a:tcPr>
                </a:tc>
                <a:tc>
                  <a:txBody>
                    <a:bodyPr/>
                    <a:lstStyle>
                      <a:lvl1pPr marL="0" algn="l" defTabSz="914400" rtl="0" eaLnBrk="1" latinLnBrk="0" hangingPunct="1">
                        <a:defRPr sz="1800" kern="1200">
                          <a:solidFill>
                            <a:schemeClr val="dk1"/>
                          </a:solidFill>
                          <a:latin typeface="Lato"/>
                        </a:defRPr>
                      </a:lvl1pPr>
                      <a:lvl2pPr marL="457200" algn="l" defTabSz="914400" rtl="0" eaLnBrk="1" latinLnBrk="0" hangingPunct="1">
                        <a:defRPr sz="1800" kern="1200">
                          <a:solidFill>
                            <a:schemeClr val="dk1"/>
                          </a:solidFill>
                          <a:latin typeface="Lato"/>
                        </a:defRPr>
                      </a:lvl2pPr>
                      <a:lvl3pPr marL="914400" algn="l" defTabSz="914400" rtl="0" eaLnBrk="1" latinLnBrk="0" hangingPunct="1">
                        <a:defRPr sz="1800" kern="1200">
                          <a:solidFill>
                            <a:schemeClr val="dk1"/>
                          </a:solidFill>
                          <a:latin typeface="Lato"/>
                        </a:defRPr>
                      </a:lvl3pPr>
                      <a:lvl4pPr marL="1371600" algn="l" defTabSz="914400" rtl="0" eaLnBrk="1" latinLnBrk="0" hangingPunct="1">
                        <a:defRPr sz="1800" kern="1200">
                          <a:solidFill>
                            <a:schemeClr val="dk1"/>
                          </a:solidFill>
                          <a:latin typeface="Lato"/>
                        </a:defRPr>
                      </a:lvl4pPr>
                      <a:lvl5pPr marL="1828800" algn="l" defTabSz="914400" rtl="0" eaLnBrk="1" latinLnBrk="0" hangingPunct="1">
                        <a:defRPr sz="1800" kern="1200">
                          <a:solidFill>
                            <a:schemeClr val="dk1"/>
                          </a:solidFill>
                          <a:latin typeface="Lato"/>
                        </a:defRPr>
                      </a:lvl5pPr>
                      <a:lvl6pPr marL="2286000" algn="l" defTabSz="914400" rtl="0" eaLnBrk="1" latinLnBrk="0" hangingPunct="1">
                        <a:defRPr sz="1800" kern="1200">
                          <a:solidFill>
                            <a:schemeClr val="dk1"/>
                          </a:solidFill>
                          <a:latin typeface="Lato"/>
                        </a:defRPr>
                      </a:lvl6pPr>
                      <a:lvl7pPr marL="2743200" algn="l" defTabSz="914400" rtl="0" eaLnBrk="1" latinLnBrk="0" hangingPunct="1">
                        <a:defRPr sz="1800" kern="1200">
                          <a:solidFill>
                            <a:schemeClr val="dk1"/>
                          </a:solidFill>
                          <a:latin typeface="Lato"/>
                        </a:defRPr>
                      </a:lvl7pPr>
                      <a:lvl8pPr marL="3200400" algn="l" defTabSz="914400" rtl="0" eaLnBrk="1" latinLnBrk="0" hangingPunct="1">
                        <a:defRPr sz="1800" kern="1200">
                          <a:solidFill>
                            <a:schemeClr val="dk1"/>
                          </a:solidFill>
                          <a:latin typeface="Lato"/>
                        </a:defRPr>
                      </a:lvl8pPr>
                      <a:lvl9pPr marL="3657600" algn="l" defTabSz="914400" rtl="0" eaLnBrk="1" latinLnBrk="0" hangingPunct="1">
                        <a:defRPr sz="1800" kern="1200">
                          <a:solidFill>
                            <a:schemeClr val="dk1"/>
                          </a:solidFill>
                          <a:latin typeface="Lato"/>
                        </a:defRPr>
                      </a:lvl9pPr>
                    </a:lstStyle>
                    <a:p>
                      <a:pPr marL="0" marR="0" algn="ctr">
                        <a:lnSpc>
                          <a:spcPct val="100000"/>
                        </a:lnSpc>
                        <a:buNone/>
                      </a:pPr>
                      <a:r>
                        <a:rPr lang="en-US" sz="1200" kern="100">
                          <a:effectLst/>
                          <a:latin typeface="Arial" panose="020B0604020202020204" pitchFamily="34" charset="0"/>
                          <a:cs typeface="Arial" panose="020B0604020202020204" pitchFamily="34" charset="0"/>
                        </a:rPr>
                        <a:t>26.6%</a:t>
                      </a:r>
                      <a:endParaRPr lang="en-US" sz="1200" kern="100">
                        <a:effectLst/>
                        <a:latin typeface="Arial" panose="020B0604020202020204" pitchFamily="34" charset="0"/>
                        <a:ea typeface="Aptos" panose="020B0004020202020204" pitchFamily="34" charset="0"/>
                        <a:cs typeface="Arial" panose="020B0604020202020204" pitchFamily="34" charset="0"/>
                      </a:endParaRPr>
                    </a:p>
                  </a:txBody>
                  <a:tcPr marL="64266" marR="6426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3248C">
                        <a:tint val="20000"/>
                      </a:srgbClr>
                    </a:solidFill>
                  </a:tcPr>
                </a:tc>
                <a:tc>
                  <a:txBody>
                    <a:bodyPr/>
                    <a:lstStyle>
                      <a:lvl1pPr marL="0" algn="l" defTabSz="914400" rtl="0" eaLnBrk="1" latinLnBrk="0" hangingPunct="1">
                        <a:defRPr sz="1800" kern="1200">
                          <a:solidFill>
                            <a:schemeClr val="dk1"/>
                          </a:solidFill>
                          <a:latin typeface="Lato"/>
                        </a:defRPr>
                      </a:lvl1pPr>
                      <a:lvl2pPr marL="457200" algn="l" defTabSz="914400" rtl="0" eaLnBrk="1" latinLnBrk="0" hangingPunct="1">
                        <a:defRPr sz="1800" kern="1200">
                          <a:solidFill>
                            <a:schemeClr val="dk1"/>
                          </a:solidFill>
                          <a:latin typeface="Lato"/>
                        </a:defRPr>
                      </a:lvl2pPr>
                      <a:lvl3pPr marL="914400" algn="l" defTabSz="914400" rtl="0" eaLnBrk="1" latinLnBrk="0" hangingPunct="1">
                        <a:defRPr sz="1800" kern="1200">
                          <a:solidFill>
                            <a:schemeClr val="dk1"/>
                          </a:solidFill>
                          <a:latin typeface="Lato"/>
                        </a:defRPr>
                      </a:lvl3pPr>
                      <a:lvl4pPr marL="1371600" algn="l" defTabSz="914400" rtl="0" eaLnBrk="1" latinLnBrk="0" hangingPunct="1">
                        <a:defRPr sz="1800" kern="1200">
                          <a:solidFill>
                            <a:schemeClr val="dk1"/>
                          </a:solidFill>
                          <a:latin typeface="Lato"/>
                        </a:defRPr>
                      </a:lvl4pPr>
                      <a:lvl5pPr marL="1828800" algn="l" defTabSz="914400" rtl="0" eaLnBrk="1" latinLnBrk="0" hangingPunct="1">
                        <a:defRPr sz="1800" kern="1200">
                          <a:solidFill>
                            <a:schemeClr val="dk1"/>
                          </a:solidFill>
                          <a:latin typeface="Lato"/>
                        </a:defRPr>
                      </a:lvl5pPr>
                      <a:lvl6pPr marL="2286000" algn="l" defTabSz="914400" rtl="0" eaLnBrk="1" latinLnBrk="0" hangingPunct="1">
                        <a:defRPr sz="1800" kern="1200">
                          <a:solidFill>
                            <a:schemeClr val="dk1"/>
                          </a:solidFill>
                          <a:latin typeface="Lato"/>
                        </a:defRPr>
                      </a:lvl6pPr>
                      <a:lvl7pPr marL="2743200" algn="l" defTabSz="914400" rtl="0" eaLnBrk="1" latinLnBrk="0" hangingPunct="1">
                        <a:defRPr sz="1800" kern="1200">
                          <a:solidFill>
                            <a:schemeClr val="dk1"/>
                          </a:solidFill>
                          <a:latin typeface="Lato"/>
                        </a:defRPr>
                      </a:lvl7pPr>
                      <a:lvl8pPr marL="3200400" algn="l" defTabSz="914400" rtl="0" eaLnBrk="1" latinLnBrk="0" hangingPunct="1">
                        <a:defRPr sz="1800" kern="1200">
                          <a:solidFill>
                            <a:schemeClr val="dk1"/>
                          </a:solidFill>
                          <a:latin typeface="Lato"/>
                        </a:defRPr>
                      </a:lvl8pPr>
                      <a:lvl9pPr marL="3657600" algn="l" defTabSz="914400" rtl="0" eaLnBrk="1" latinLnBrk="0" hangingPunct="1">
                        <a:defRPr sz="1800" kern="1200">
                          <a:solidFill>
                            <a:schemeClr val="dk1"/>
                          </a:solidFill>
                          <a:latin typeface="Lato"/>
                        </a:defRPr>
                      </a:lvl9pPr>
                    </a:lstStyle>
                    <a:p>
                      <a:pPr marL="0" marR="0" algn="ctr">
                        <a:lnSpc>
                          <a:spcPct val="100000"/>
                        </a:lnSpc>
                        <a:buNone/>
                      </a:pPr>
                      <a:r>
                        <a:rPr lang="en-US" sz="1200" kern="100">
                          <a:effectLst/>
                          <a:latin typeface="Arial" panose="020B0604020202020204" pitchFamily="34" charset="0"/>
                          <a:cs typeface="Arial" panose="020B0604020202020204" pitchFamily="34" charset="0"/>
                        </a:rPr>
                        <a:t>25.3%</a:t>
                      </a:r>
                      <a:endParaRPr lang="en-US" sz="1200" kern="100">
                        <a:effectLst/>
                        <a:latin typeface="Arial" panose="020B0604020202020204" pitchFamily="34" charset="0"/>
                        <a:ea typeface="Aptos" panose="020B0004020202020204" pitchFamily="34" charset="0"/>
                        <a:cs typeface="Arial" panose="020B0604020202020204" pitchFamily="34" charset="0"/>
                      </a:endParaRPr>
                    </a:p>
                  </a:txBody>
                  <a:tcPr marL="64266" marR="64266" marT="0"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3248C">
                        <a:tint val="20000"/>
                      </a:srgbClr>
                    </a:solidFill>
                  </a:tcPr>
                </a:tc>
                <a:tc rowSpan="2">
                  <a:txBody>
                    <a:bodyPr/>
                    <a:lstStyle/>
                    <a:p>
                      <a:pPr marL="0" marR="0" algn="ctr">
                        <a:lnSpc>
                          <a:spcPct val="100000"/>
                        </a:lnSpc>
                        <a:buNone/>
                      </a:pPr>
                      <a:r>
                        <a:rPr lang="en-US" sz="1200" kern="100">
                          <a:effectLst/>
                          <a:latin typeface="Arial" panose="020B0604020202020204" pitchFamily="34" charset="0"/>
                          <a:ea typeface="Aptos" panose="020B0004020202020204" pitchFamily="34" charset="0"/>
                          <a:cs typeface="Arial" panose="020B0604020202020204" pitchFamily="34" charset="0"/>
                        </a:rPr>
                        <a:t>NS</a:t>
                      </a:r>
                      <a:endParaRPr lang="en-US" sz="1200" kern="100" baseline="30000">
                        <a:effectLst/>
                        <a:latin typeface="Arial" panose="020B0604020202020204" pitchFamily="34" charset="0"/>
                        <a:ea typeface="Aptos" panose="020B0004020202020204" pitchFamily="34" charset="0"/>
                        <a:cs typeface="Arial" panose="020B0604020202020204" pitchFamily="34" charset="0"/>
                      </a:endParaRPr>
                    </a:p>
                  </a:txBody>
                  <a:tcPr marL="64266" marR="6426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9945125"/>
                  </a:ext>
                </a:extLst>
              </a:tr>
              <a:tr h="243940">
                <a:tc>
                  <a:txBody>
                    <a:bodyPr/>
                    <a:lstStyle>
                      <a:lvl1pPr marL="0" algn="l" defTabSz="914400" rtl="0" eaLnBrk="1" latinLnBrk="0" hangingPunct="1">
                        <a:defRPr sz="1800" kern="1200">
                          <a:solidFill>
                            <a:schemeClr val="dk1"/>
                          </a:solidFill>
                          <a:latin typeface="Lato"/>
                        </a:defRPr>
                      </a:lvl1pPr>
                      <a:lvl2pPr marL="457200" algn="l" defTabSz="914400" rtl="0" eaLnBrk="1" latinLnBrk="0" hangingPunct="1">
                        <a:defRPr sz="1800" kern="1200">
                          <a:solidFill>
                            <a:schemeClr val="dk1"/>
                          </a:solidFill>
                          <a:latin typeface="Lato"/>
                        </a:defRPr>
                      </a:lvl2pPr>
                      <a:lvl3pPr marL="914400" algn="l" defTabSz="914400" rtl="0" eaLnBrk="1" latinLnBrk="0" hangingPunct="1">
                        <a:defRPr sz="1800" kern="1200">
                          <a:solidFill>
                            <a:schemeClr val="dk1"/>
                          </a:solidFill>
                          <a:latin typeface="Lato"/>
                        </a:defRPr>
                      </a:lvl3pPr>
                      <a:lvl4pPr marL="1371600" algn="l" defTabSz="914400" rtl="0" eaLnBrk="1" latinLnBrk="0" hangingPunct="1">
                        <a:defRPr sz="1800" kern="1200">
                          <a:solidFill>
                            <a:schemeClr val="dk1"/>
                          </a:solidFill>
                          <a:latin typeface="Lato"/>
                        </a:defRPr>
                      </a:lvl4pPr>
                      <a:lvl5pPr marL="1828800" algn="l" defTabSz="914400" rtl="0" eaLnBrk="1" latinLnBrk="0" hangingPunct="1">
                        <a:defRPr sz="1800" kern="1200">
                          <a:solidFill>
                            <a:schemeClr val="dk1"/>
                          </a:solidFill>
                          <a:latin typeface="Lato"/>
                        </a:defRPr>
                      </a:lvl5pPr>
                      <a:lvl6pPr marL="2286000" algn="l" defTabSz="914400" rtl="0" eaLnBrk="1" latinLnBrk="0" hangingPunct="1">
                        <a:defRPr sz="1800" kern="1200">
                          <a:solidFill>
                            <a:schemeClr val="dk1"/>
                          </a:solidFill>
                          <a:latin typeface="Lato"/>
                        </a:defRPr>
                      </a:lvl6pPr>
                      <a:lvl7pPr marL="2743200" algn="l" defTabSz="914400" rtl="0" eaLnBrk="1" latinLnBrk="0" hangingPunct="1">
                        <a:defRPr sz="1800" kern="1200">
                          <a:solidFill>
                            <a:schemeClr val="dk1"/>
                          </a:solidFill>
                          <a:latin typeface="Lato"/>
                        </a:defRPr>
                      </a:lvl7pPr>
                      <a:lvl8pPr marL="3200400" algn="l" defTabSz="914400" rtl="0" eaLnBrk="1" latinLnBrk="0" hangingPunct="1">
                        <a:defRPr sz="1800" kern="1200">
                          <a:solidFill>
                            <a:schemeClr val="dk1"/>
                          </a:solidFill>
                          <a:latin typeface="Lato"/>
                        </a:defRPr>
                      </a:lvl8pPr>
                      <a:lvl9pPr marL="3657600" algn="l" defTabSz="914400" rtl="0" eaLnBrk="1" latinLnBrk="0" hangingPunct="1">
                        <a:defRPr sz="1800" kern="1200">
                          <a:solidFill>
                            <a:schemeClr val="dk1"/>
                          </a:solidFill>
                          <a:latin typeface="Lato"/>
                        </a:defRPr>
                      </a:lvl9pPr>
                    </a:lstStyle>
                    <a:p>
                      <a:pPr marL="95250" marR="0">
                        <a:lnSpc>
                          <a:spcPct val="100000"/>
                        </a:lnSpc>
                        <a:buNone/>
                      </a:pPr>
                      <a:r>
                        <a:rPr lang="en-US" sz="1200" kern="100">
                          <a:effectLst/>
                          <a:latin typeface="Arial" panose="020B0604020202020204" pitchFamily="34" charset="0"/>
                          <a:cs typeface="Arial" panose="020B0604020202020204" pitchFamily="34" charset="0"/>
                        </a:rPr>
                        <a:t>Non-Hispanic/Latino</a:t>
                      </a:r>
                      <a:endParaRPr lang="en-US" sz="1200" kern="100">
                        <a:effectLst/>
                        <a:latin typeface="Arial" panose="020B0604020202020204" pitchFamily="34" charset="0"/>
                        <a:ea typeface="Aptos" panose="020B0004020202020204" pitchFamily="34" charset="0"/>
                        <a:cs typeface="Arial" panose="020B0604020202020204" pitchFamily="34" charset="0"/>
                      </a:endParaRPr>
                    </a:p>
                  </a:txBody>
                  <a:tcPr marL="64266" marR="64266" marT="0"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Lato"/>
                        </a:defRPr>
                      </a:lvl1pPr>
                      <a:lvl2pPr marL="457200" algn="l" defTabSz="914400" rtl="0" eaLnBrk="1" latinLnBrk="0" hangingPunct="1">
                        <a:defRPr sz="1800" kern="1200">
                          <a:solidFill>
                            <a:schemeClr val="dk1"/>
                          </a:solidFill>
                          <a:latin typeface="Lato"/>
                        </a:defRPr>
                      </a:lvl2pPr>
                      <a:lvl3pPr marL="914400" algn="l" defTabSz="914400" rtl="0" eaLnBrk="1" latinLnBrk="0" hangingPunct="1">
                        <a:defRPr sz="1800" kern="1200">
                          <a:solidFill>
                            <a:schemeClr val="dk1"/>
                          </a:solidFill>
                          <a:latin typeface="Lato"/>
                        </a:defRPr>
                      </a:lvl3pPr>
                      <a:lvl4pPr marL="1371600" algn="l" defTabSz="914400" rtl="0" eaLnBrk="1" latinLnBrk="0" hangingPunct="1">
                        <a:defRPr sz="1800" kern="1200">
                          <a:solidFill>
                            <a:schemeClr val="dk1"/>
                          </a:solidFill>
                          <a:latin typeface="Lato"/>
                        </a:defRPr>
                      </a:lvl4pPr>
                      <a:lvl5pPr marL="1828800" algn="l" defTabSz="914400" rtl="0" eaLnBrk="1" latinLnBrk="0" hangingPunct="1">
                        <a:defRPr sz="1800" kern="1200">
                          <a:solidFill>
                            <a:schemeClr val="dk1"/>
                          </a:solidFill>
                          <a:latin typeface="Lato"/>
                        </a:defRPr>
                      </a:lvl5pPr>
                      <a:lvl6pPr marL="2286000" algn="l" defTabSz="914400" rtl="0" eaLnBrk="1" latinLnBrk="0" hangingPunct="1">
                        <a:defRPr sz="1800" kern="1200">
                          <a:solidFill>
                            <a:schemeClr val="dk1"/>
                          </a:solidFill>
                          <a:latin typeface="Lato"/>
                        </a:defRPr>
                      </a:lvl6pPr>
                      <a:lvl7pPr marL="2743200" algn="l" defTabSz="914400" rtl="0" eaLnBrk="1" latinLnBrk="0" hangingPunct="1">
                        <a:defRPr sz="1800" kern="1200">
                          <a:solidFill>
                            <a:schemeClr val="dk1"/>
                          </a:solidFill>
                          <a:latin typeface="Lato"/>
                        </a:defRPr>
                      </a:lvl7pPr>
                      <a:lvl8pPr marL="3200400" algn="l" defTabSz="914400" rtl="0" eaLnBrk="1" latinLnBrk="0" hangingPunct="1">
                        <a:defRPr sz="1800" kern="1200">
                          <a:solidFill>
                            <a:schemeClr val="dk1"/>
                          </a:solidFill>
                          <a:latin typeface="Lato"/>
                        </a:defRPr>
                      </a:lvl8pPr>
                      <a:lvl9pPr marL="3657600" algn="l" defTabSz="914400" rtl="0" eaLnBrk="1" latinLnBrk="0" hangingPunct="1">
                        <a:defRPr sz="1800" kern="1200">
                          <a:solidFill>
                            <a:schemeClr val="dk1"/>
                          </a:solidFill>
                          <a:latin typeface="Lato"/>
                        </a:defRPr>
                      </a:lvl9pPr>
                    </a:lstStyle>
                    <a:p>
                      <a:pPr marL="0" marR="0" algn="ctr">
                        <a:lnSpc>
                          <a:spcPct val="100000"/>
                        </a:lnSpc>
                        <a:buNone/>
                      </a:pPr>
                      <a:r>
                        <a:rPr lang="en-US" sz="1200" kern="100">
                          <a:effectLst/>
                          <a:latin typeface="Arial" panose="020B0604020202020204" pitchFamily="34" charset="0"/>
                          <a:cs typeface="Arial" panose="020B0604020202020204" pitchFamily="34" charset="0"/>
                        </a:rPr>
                        <a:t>73.4%</a:t>
                      </a:r>
                      <a:endParaRPr lang="en-US" sz="1200" kern="100">
                        <a:effectLst/>
                        <a:latin typeface="Arial" panose="020B0604020202020204" pitchFamily="34" charset="0"/>
                        <a:ea typeface="Aptos" panose="020B0004020202020204" pitchFamily="34" charset="0"/>
                        <a:cs typeface="Arial" panose="020B0604020202020204" pitchFamily="34" charset="0"/>
                      </a:endParaRPr>
                    </a:p>
                  </a:txBody>
                  <a:tcPr marL="64266" marR="6426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Lato"/>
                        </a:defRPr>
                      </a:lvl1pPr>
                      <a:lvl2pPr marL="457200" algn="l" defTabSz="914400" rtl="0" eaLnBrk="1" latinLnBrk="0" hangingPunct="1">
                        <a:defRPr sz="1800" kern="1200">
                          <a:solidFill>
                            <a:schemeClr val="dk1"/>
                          </a:solidFill>
                          <a:latin typeface="Lato"/>
                        </a:defRPr>
                      </a:lvl2pPr>
                      <a:lvl3pPr marL="914400" algn="l" defTabSz="914400" rtl="0" eaLnBrk="1" latinLnBrk="0" hangingPunct="1">
                        <a:defRPr sz="1800" kern="1200">
                          <a:solidFill>
                            <a:schemeClr val="dk1"/>
                          </a:solidFill>
                          <a:latin typeface="Lato"/>
                        </a:defRPr>
                      </a:lvl3pPr>
                      <a:lvl4pPr marL="1371600" algn="l" defTabSz="914400" rtl="0" eaLnBrk="1" latinLnBrk="0" hangingPunct="1">
                        <a:defRPr sz="1800" kern="1200">
                          <a:solidFill>
                            <a:schemeClr val="dk1"/>
                          </a:solidFill>
                          <a:latin typeface="Lato"/>
                        </a:defRPr>
                      </a:lvl4pPr>
                      <a:lvl5pPr marL="1828800" algn="l" defTabSz="914400" rtl="0" eaLnBrk="1" latinLnBrk="0" hangingPunct="1">
                        <a:defRPr sz="1800" kern="1200">
                          <a:solidFill>
                            <a:schemeClr val="dk1"/>
                          </a:solidFill>
                          <a:latin typeface="Lato"/>
                        </a:defRPr>
                      </a:lvl5pPr>
                      <a:lvl6pPr marL="2286000" algn="l" defTabSz="914400" rtl="0" eaLnBrk="1" latinLnBrk="0" hangingPunct="1">
                        <a:defRPr sz="1800" kern="1200">
                          <a:solidFill>
                            <a:schemeClr val="dk1"/>
                          </a:solidFill>
                          <a:latin typeface="Lato"/>
                        </a:defRPr>
                      </a:lvl6pPr>
                      <a:lvl7pPr marL="2743200" algn="l" defTabSz="914400" rtl="0" eaLnBrk="1" latinLnBrk="0" hangingPunct="1">
                        <a:defRPr sz="1800" kern="1200">
                          <a:solidFill>
                            <a:schemeClr val="dk1"/>
                          </a:solidFill>
                          <a:latin typeface="Lato"/>
                        </a:defRPr>
                      </a:lvl7pPr>
                      <a:lvl8pPr marL="3200400" algn="l" defTabSz="914400" rtl="0" eaLnBrk="1" latinLnBrk="0" hangingPunct="1">
                        <a:defRPr sz="1800" kern="1200">
                          <a:solidFill>
                            <a:schemeClr val="dk1"/>
                          </a:solidFill>
                          <a:latin typeface="Lato"/>
                        </a:defRPr>
                      </a:lvl8pPr>
                      <a:lvl9pPr marL="3657600" algn="l" defTabSz="914400" rtl="0" eaLnBrk="1" latinLnBrk="0" hangingPunct="1">
                        <a:defRPr sz="1800" kern="1200">
                          <a:solidFill>
                            <a:schemeClr val="dk1"/>
                          </a:solidFill>
                          <a:latin typeface="Lato"/>
                        </a:defRPr>
                      </a:lvl9pPr>
                    </a:lstStyle>
                    <a:p>
                      <a:pPr marL="0" marR="0" algn="ctr">
                        <a:lnSpc>
                          <a:spcPct val="100000"/>
                        </a:lnSpc>
                        <a:buNone/>
                      </a:pPr>
                      <a:r>
                        <a:rPr lang="en-US" sz="1200" kern="100">
                          <a:effectLst/>
                          <a:latin typeface="Arial" panose="020B0604020202020204" pitchFamily="34" charset="0"/>
                          <a:cs typeface="Arial" panose="020B0604020202020204" pitchFamily="34" charset="0"/>
                        </a:rPr>
                        <a:t>74.7%</a:t>
                      </a:r>
                      <a:endParaRPr lang="en-US" sz="1200" kern="100">
                        <a:effectLst/>
                        <a:latin typeface="Arial" panose="020B0604020202020204" pitchFamily="34" charset="0"/>
                        <a:ea typeface="Aptos" panose="020B0004020202020204" pitchFamily="34" charset="0"/>
                        <a:cs typeface="Arial" panose="020B0604020202020204" pitchFamily="34" charset="0"/>
                      </a:endParaRPr>
                    </a:p>
                  </a:txBody>
                  <a:tcPr marL="64266" marR="64266" marT="0"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vMerge="1">
                  <a:txBody>
                    <a:bodyPr/>
                    <a:lstStyle/>
                    <a:p>
                      <a:pPr marL="0" marR="0" algn="ctr">
                        <a:lnSpc>
                          <a:spcPct val="100000"/>
                        </a:lnSpc>
                        <a:buNone/>
                      </a:pPr>
                      <a:endParaRPr lang="en-US" sz="1200" kern="100">
                        <a:effectLst/>
                        <a:latin typeface="Arial" panose="020B0604020202020204" pitchFamily="34" charset="0"/>
                        <a:ea typeface="Aptos" panose="020B0004020202020204" pitchFamily="34" charset="0"/>
                        <a:cs typeface="Arial" panose="020B0604020202020204" pitchFamily="34" charset="0"/>
                      </a:endParaRPr>
                    </a:p>
                  </a:txBody>
                  <a:tcPr marL="64266" marR="64266" marT="0"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0891501"/>
                  </a:ext>
                </a:extLst>
              </a:tr>
              <a:tr h="261364">
                <a:tc>
                  <a:txBody>
                    <a:bodyPr/>
                    <a:lstStyle>
                      <a:lvl1pPr marL="0" algn="l" defTabSz="914400" rtl="0" eaLnBrk="1" latinLnBrk="0" hangingPunct="1">
                        <a:defRPr sz="1800" kern="1200">
                          <a:solidFill>
                            <a:schemeClr val="dk1"/>
                          </a:solidFill>
                          <a:latin typeface="Lato"/>
                        </a:defRPr>
                      </a:lvl1pPr>
                      <a:lvl2pPr marL="457200" algn="l" defTabSz="914400" rtl="0" eaLnBrk="1" latinLnBrk="0" hangingPunct="1">
                        <a:defRPr sz="1800" kern="1200">
                          <a:solidFill>
                            <a:schemeClr val="dk1"/>
                          </a:solidFill>
                          <a:latin typeface="Lato"/>
                        </a:defRPr>
                      </a:lvl2pPr>
                      <a:lvl3pPr marL="914400" algn="l" defTabSz="914400" rtl="0" eaLnBrk="1" latinLnBrk="0" hangingPunct="1">
                        <a:defRPr sz="1800" kern="1200">
                          <a:solidFill>
                            <a:schemeClr val="dk1"/>
                          </a:solidFill>
                          <a:latin typeface="Lato"/>
                        </a:defRPr>
                      </a:lvl3pPr>
                      <a:lvl4pPr marL="1371600" algn="l" defTabSz="914400" rtl="0" eaLnBrk="1" latinLnBrk="0" hangingPunct="1">
                        <a:defRPr sz="1800" kern="1200">
                          <a:solidFill>
                            <a:schemeClr val="dk1"/>
                          </a:solidFill>
                          <a:latin typeface="Lato"/>
                        </a:defRPr>
                      </a:lvl4pPr>
                      <a:lvl5pPr marL="1828800" algn="l" defTabSz="914400" rtl="0" eaLnBrk="1" latinLnBrk="0" hangingPunct="1">
                        <a:defRPr sz="1800" kern="1200">
                          <a:solidFill>
                            <a:schemeClr val="dk1"/>
                          </a:solidFill>
                          <a:latin typeface="Lato"/>
                        </a:defRPr>
                      </a:lvl5pPr>
                      <a:lvl6pPr marL="2286000" algn="l" defTabSz="914400" rtl="0" eaLnBrk="1" latinLnBrk="0" hangingPunct="1">
                        <a:defRPr sz="1800" kern="1200">
                          <a:solidFill>
                            <a:schemeClr val="dk1"/>
                          </a:solidFill>
                          <a:latin typeface="Lato"/>
                        </a:defRPr>
                      </a:lvl6pPr>
                      <a:lvl7pPr marL="2743200" algn="l" defTabSz="914400" rtl="0" eaLnBrk="1" latinLnBrk="0" hangingPunct="1">
                        <a:defRPr sz="1800" kern="1200">
                          <a:solidFill>
                            <a:schemeClr val="dk1"/>
                          </a:solidFill>
                          <a:latin typeface="Lato"/>
                        </a:defRPr>
                      </a:lvl7pPr>
                      <a:lvl8pPr marL="3200400" algn="l" defTabSz="914400" rtl="0" eaLnBrk="1" latinLnBrk="0" hangingPunct="1">
                        <a:defRPr sz="1800" kern="1200">
                          <a:solidFill>
                            <a:schemeClr val="dk1"/>
                          </a:solidFill>
                          <a:latin typeface="Lato"/>
                        </a:defRPr>
                      </a:lvl8pPr>
                      <a:lvl9pPr marL="3657600" algn="l" defTabSz="914400" rtl="0" eaLnBrk="1" latinLnBrk="0" hangingPunct="1">
                        <a:defRPr sz="1800" kern="1200">
                          <a:solidFill>
                            <a:schemeClr val="dk1"/>
                          </a:solidFill>
                          <a:latin typeface="Lato"/>
                        </a:defRPr>
                      </a:lvl9pPr>
                    </a:lstStyle>
                    <a:p>
                      <a:pPr marL="0" marR="0">
                        <a:lnSpc>
                          <a:spcPct val="100000"/>
                        </a:lnSpc>
                        <a:buNone/>
                      </a:pPr>
                      <a:r>
                        <a:rPr lang="en-US" sz="1200" b="1" kern="100">
                          <a:effectLst/>
                          <a:latin typeface="Arial" panose="020B0604020202020204" pitchFamily="34" charset="0"/>
                          <a:cs typeface="Arial" panose="020B0604020202020204" pitchFamily="34" charset="0"/>
                        </a:rPr>
                        <a:t>SBP</a:t>
                      </a:r>
                      <a:r>
                        <a:rPr lang="en-US" sz="1200" kern="100">
                          <a:effectLst/>
                          <a:latin typeface="Arial" panose="020B0604020202020204" pitchFamily="34" charset="0"/>
                          <a:cs typeface="Arial" panose="020B0604020202020204" pitchFamily="34" charset="0"/>
                        </a:rPr>
                        <a:t>, mmHg, mean (SD)</a:t>
                      </a:r>
                      <a:endParaRPr lang="en-US" sz="1200" kern="100">
                        <a:effectLst/>
                        <a:latin typeface="Arial" panose="020B0604020202020204" pitchFamily="34" charset="0"/>
                        <a:ea typeface="Aptos" panose="020B0004020202020204" pitchFamily="34" charset="0"/>
                        <a:cs typeface="Arial" panose="020B0604020202020204" pitchFamily="34" charset="0"/>
                      </a:endParaRPr>
                    </a:p>
                  </a:txBody>
                  <a:tcPr marL="64266" marR="64266" marT="0"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43248C">
                        <a:tint val="20000"/>
                      </a:srgbClr>
                    </a:solidFill>
                  </a:tcPr>
                </a:tc>
                <a:tc>
                  <a:txBody>
                    <a:bodyPr/>
                    <a:lstStyle>
                      <a:lvl1pPr marL="0" algn="l" defTabSz="914400" rtl="0" eaLnBrk="1" latinLnBrk="0" hangingPunct="1">
                        <a:defRPr sz="1800" kern="1200">
                          <a:solidFill>
                            <a:schemeClr val="dk1"/>
                          </a:solidFill>
                          <a:latin typeface="Lato"/>
                        </a:defRPr>
                      </a:lvl1pPr>
                      <a:lvl2pPr marL="457200" algn="l" defTabSz="914400" rtl="0" eaLnBrk="1" latinLnBrk="0" hangingPunct="1">
                        <a:defRPr sz="1800" kern="1200">
                          <a:solidFill>
                            <a:schemeClr val="dk1"/>
                          </a:solidFill>
                          <a:latin typeface="Lato"/>
                        </a:defRPr>
                      </a:lvl2pPr>
                      <a:lvl3pPr marL="914400" algn="l" defTabSz="914400" rtl="0" eaLnBrk="1" latinLnBrk="0" hangingPunct="1">
                        <a:defRPr sz="1800" kern="1200">
                          <a:solidFill>
                            <a:schemeClr val="dk1"/>
                          </a:solidFill>
                          <a:latin typeface="Lato"/>
                        </a:defRPr>
                      </a:lvl3pPr>
                      <a:lvl4pPr marL="1371600" algn="l" defTabSz="914400" rtl="0" eaLnBrk="1" latinLnBrk="0" hangingPunct="1">
                        <a:defRPr sz="1800" kern="1200">
                          <a:solidFill>
                            <a:schemeClr val="dk1"/>
                          </a:solidFill>
                          <a:latin typeface="Lato"/>
                        </a:defRPr>
                      </a:lvl4pPr>
                      <a:lvl5pPr marL="1828800" algn="l" defTabSz="914400" rtl="0" eaLnBrk="1" latinLnBrk="0" hangingPunct="1">
                        <a:defRPr sz="1800" kern="1200">
                          <a:solidFill>
                            <a:schemeClr val="dk1"/>
                          </a:solidFill>
                          <a:latin typeface="Lato"/>
                        </a:defRPr>
                      </a:lvl5pPr>
                      <a:lvl6pPr marL="2286000" algn="l" defTabSz="914400" rtl="0" eaLnBrk="1" latinLnBrk="0" hangingPunct="1">
                        <a:defRPr sz="1800" kern="1200">
                          <a:solidFill>
                            <a:schemeClr val="dk1"/>
                          </a:solidFill>
                          <a:latin typeface="Lato"/>
                        </a:defRPr>
                      </a:lvl6pPr>
                      <a:lvl7pPr marL="2743200" algn="l" defTabSz="914400" rtl="0" eaLnBrk="1" latinLnBrk="0" hangingPunct="1">
                        <a:defRPr sz="1800" kern="1200">
                          <a:solidFill>
                            <a:schemeClr val="dk1"/>
                          </a:solidFill>
                          <a:latin typeface="Lato"/>
                        </a:defRPr>
                      </a:lvl7pPr>
                      <a:lvl8pPr marL="3200400" algn="l" defTabSz="914400" rtl="0" eaLnBrk="1" latinLnBrk="0" hangingPunct="1">
                        <a:defRPr sz="1800" kern="1200">
                          <a:solidFill>
                            <a:schemeClr val="dk1"/>
                          </a:solidFill>
                          <a:latin typeface="Lato"/>
                        </a:defRPr>
                      </a:lvl8pPr>
                      <a:lvl9pPr marL="3657600" algn="l" defTabSz="914400" rtl="0" eaLnBrk="1" latinLnBrk="0" hangingPunct="1">
                        <a:defRPr sz="1800" kern="1200">
                          <a:solidFill>
                            <a:schemeClr val="dk1"/>
                          </a:solidFill>
                          <a:latin typeface="Lato"/>
                        </a:defRPr>
                      </a:lvl9pPr>
                    </a:lstStyle>
                    <a:p>
                      <a:pPr marL="0" marR="0" algn="ctr">
                        <a:lnSpc>
                          <a:spcPct val="100000"/>
                        </a:lnSpc>
                        <a:buNone/>
                      </a:pPr>
                      <a:r>
                        <a:rPr lang="en-US" sz="1200" kern="100">
                          <a:effectLst/>
                          <a:latin typeface="Arial" panose="020B0604020202020204" pitchFamily="34" charset="0"/>
                          <a:cs typeface="Arial" panose="020B0604020202020204" pitchFamily="34" charset="0"/>
                        </a:rPr>
                        <a:t>140.2 (17.5)</a:t>
                      </a:r>
                      <a:endParaRPr lang="en-US" sz="1200" kern="100">
                        <a:effectLst/>
                        <a:latin typeface="Arial" panose="020B0604020202020204" pitchFamily="34" charset="0"/>
                        <a:ea typeface="Aptos" panose="020B0004020202020204" pitchFamily="34" charset="0"/>
                        <a:cs typeface="Arial" panose="020B0604020202020204" pitchFamily="34" charset="0"/>
                      </a:endParaRPr>
                    </a:p>
                  </a:txBody>
                  <a:tcPr marL="64266" marR="6426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43248C">
                        <a:tint val="20000"/>
                      </a:srgbClr>
                    </a:solidFill>
                  </a:tcPr>
                </a:tc>
                <a:tc>
                  <a:txBody>
                    <a:bodyPr/>
                    <a:lstStyle>
                      <a:lvl1pPr marL="0" algn="l" defTabSz="914400" rtl="0" eaLnBrk="1" latinLnBrk="0" hangingPunct="1">
                        <a:defRPr sz="1800" kern="1200">
                          <a:solidFill>
                            <a:schemeClr val="dk1"/>
                          </a:solidFill>
                          <a:latin typeface="Lato"/>
                        </a:defRPr>
                      </a:lvl1pPr>
                      <a:lvl2pPr marL="457200" algn="l" defTabSz="914400" rtl="0" eaLnBrk="1" latinLnBrk="0" hangingPunct="1">
                        <a:defRPr sz="1800" kern="1200">
                          <a:solidFill>
                            <a:schemeClr val="dk1"/>
                          </a:solidFill>
                          <a:latin typeface="Lato"/>
                        </a:defRPr>
                      </a:lvl2pPr>
                      <a:lvl3pPr marL="914400" algn="l" defTabSz="914400" rtl="0" eaLnBrk="1" latinLnBrk="0" hangingPunct="1">
                        <a:defRPr sz="1800" kern="1200">
                          <a:solidFill>
                            <a:schemeClr val="dk1"/>
                          </a:solidFill>
                          <a:latin typeface="Lato"/>
                        </a:defRPr>
                      </a:lvl3pPr>
                      <a:lvl4pPr marL="1371600" algn="l" defTabSz="914400" rtl="0" eaLnBrk="1" latinLnBrk="0" hangingPunct="1">
                        <a:defRPr sz="1800" kern="1200">
                          <a:solidFill>
                            <a:schemeClr val="dk1"/>
                          </a:solidFill>
                          <a:latin typeface="Lato"/>
                        </a:defRPr>
                      </a:lvl4pPr>
                      <a:lvl5pPr marL="1828800" algn="l" defTabSz="914400" rtl="0" eaLnBrk="1" latinLnBrk="0" hangingPunct="1">
                        <a:defRPr sz="1800" kern="1200">
                          <a:solidFill>
                            <a:schemeClr val="dk1"/>
                          </a:solidFill>
                          <a:latin typeface="Lato"/>
                        </a:defRPr>
                      </a:lvl5pPr>
                      <a:lvl6pPr marL="2286000" algn="l" defTabSz="914400" rtl="0" eaLnBrk="1" latinLnBrk="0" hangingPunct="1">
                        <a:defRPr sz="1800" kern="1200">
                          <a:solidFill>
                            <a:schemeClr val="dk1"/>
                          </a:solidFill>
                          <a:latin typeface="Lato"/>
                        </a:defRPr>
                      </a:lvl6pPr>
                      <a:lvl7pPr marL="2743200" algn="l" defTabSz="914400" rtl="0" eaLnBrk="1" latinLnBrk="0" hangingPunct="1">
                        <a:defRPr sz="1800" kern="1200">
                          <a:solidFill>
                            <a:schemeClr val="dk1"/>
                          </a:solidFill>
                          <a:latin typeface="Lato"/>
                        </a:defRPr>
                      </a:lvl7pPr>
                      <a:lvl8pPr marL="3200400" algn="l" defTabSz="914400" rtl="0" eaLnBrk="1" latinLnBrk="0" hangingPunct="1">
                        <a:defRPr sz="1800" kern="1200">
                          <a:solidFill>
                            <a:schemeClr val="dk1"/>
                          </a:solidFill>
                          <a:latin typeface="Lato"/>
                        </a:defRPr>
                      </a:lvl8pPr>
                      <a:lvl9pPr marL="3657600" algn="l" defTabSz="914400" rtl="0" eaLnBrk="1" latinLnBrk="0" hangingPunct="1">
                        <a:defRPr sz="1800" kern="1200">
                          <a:solidFill>
                            <a:schemeClr val="dk1"/>
                          </a:solidFill>
                          <a:latin typeface="Lato"/>
                        </a:defRPr>
                      </a:lvl9pPr>
                    </a:lstStyle>
                    <a:p>
                      <a:pPr marL="0" marR="0" algn="ctr">
                        <a:lnSpc>
                          <a:spcPct val="100000"/>
                        </a:lnSpc>
                        <a:buNone/>
                      </a:pPr>
                      <a:r>
                        <a:rPr lang="en-US" sz="1200" kern="100">
                          <a:effectLst/>
                          <a:latin typeface="Arial" panose="020B0604020202020204" pitchFamily="34" charset="0"/>
                          <a:cs typeface="Arial" panose="020B0604020202020204" pitchFamily="34" charset="0"/>
                        </a:rPr>
                        <a:t>141.3 (18.3)</a:t>
                      </a:r>
                      <a:endParaRPr lang="en-US" sz="1200" kern="100">
                        <a:effectLst/>
                        <a:latin typeface="Arial" panose="020B0604020202020204" pitchFamily="34" charset="0"/>
                        <a:ea typeface="Aptos" panose="020B0004020202020204" pitchFamily="34" charset="0"/>
                        <a:cs typeface="Arial" panose="020B0604020202020204" pitchFamily="34" charset="0"/>
                      </a:endParaRPr>
                    </a:p>
                  </a:txBody>
                  <a:tcPr marL="64266" marR="64266" marT="0"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43248C">
                        <a:tint val="20000"/>
                      </a:srgbClr>
                    </a:solidFill>
                  </a:tcPr>
                </a:tc>
                <a:tc>
                  <a:txBody>
                    <a:bodyPr/>
                    <a:lstStyle/>
                    <a:p>
                      <a:pPr marL="0" marR="0" algn="ctr">
                        <a:lnSpc>
                          <a:spcPct val="100000"/>
                        </a:lnSpc>
                        <a:buNone/>
                      </a:pPr>
                      <a:r>
                        <a:rPr lang="en-US" sz="1200" kern="100">
                          <a:effectLst/>
                          <a:latin typeface="Arial" panose="020B0604020202020204" pitchFamily="34" charset="0"/>
                          <a:ea typeface="Aptos" panose="020B0004020202020204" pitchFamily="34" charset="0"/>
                          <a:cs typeface="Arial" panose="020B0604020202020204" pitchFamily="34" charset="0"/>
                        </a:rPr>
                        <a:t>NS</a:t>
                      </a:r>
                    </a:p>
                  </a:txBody>
                  <a:tcPr marL="64266" marR="6426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solidFill>
                      <a:srgbClr val="43248C">
                        <a:tint val="20000"/>
                      </a:srgbClr>
                    </a:solidFill>
                  </a:tcPr>
                </a:tc>
                <a:extLst>
                  <a:ext uri="{0D108BD9-81ED-4DB2-BD59-A6C34878D82A}">
                    <a16:rowId xmlns:a16="http://schemas.microsoft.com/office/drawing/2014/main" val="909749633"/>
                  </a:ext>
                </a:extLst>
              </a:tr>
              <a:tr h="261364">
                <a:tc>
                  <a:txBody>
                    <a:bodyPr/>
                    <a:lstStyle>
                      <a:lvl1pPr marL="0" algn="l" defTabSz="914400" rtl="0" eaLnBrk="1" latinLnBrk="0" hangingPunct="1">
                        <a:defRPr sz="1800" kern="1200">
                          <a:solidFill>
                            <a:schemeClr val="dk1"/>
                          </a:solidFill>
                          <a:latin typeface="Lato"/>
                        </a:defRPr>
                      </a:lvl1pPr>
                      <a:lvl2pPr marL="457200" algn="l" defTabSz="914400" rtl="0" eaLnBrk="1" latinLnBrk="0" hangingPunct="1">
                        <a:defRPr sz="1800" kern="1200">
                          <a:solidFill>
                            <a:schemeClr val="dk1"/>
                          </a:solidFill>
                          <a:latin typeface="Lato"/>
                        </a:defRPr>
                      </a:lvl2pPr>
                      <a:lvl3pPr marL="914400" algn="l" defTabSz="914400" rtl="0" eaLnBrk="1" latinLnBrk="0" hangingPunct="1">
                        <a:defRPr sz="1800" kern="1200">
                          <a:solidFill>
                            <a:schemeClr val="dk1"/>
                          </a:solidFill>
                          <a:latin typeface="Lato"/>
                        </a:defRPr>
                      </a:lvl3pPr>
                      <a:lvl4pPr marL="1371600" algn="l" defTabSz="914400" rtl="0" eaLnBrk="1" latinLnBrk="0" hangingPunct="1">
                        <a:defRPr sz="1800" kern="1200">
                          <a:solidFill>
                            <a:schemeClr val="dk1"/>
                          </a:solidFill>
                          <a:latin typeface="Lato"/>
                        </a:defRPr>
                      </a:lvl4pPr>
                      <a:lvl5pPr marL="1828800" algn="l" defTabSz="914400" rtl="0" eaLnBrk="1" latinLnBrk="0" hangingPunct="1">
                        <a:defRPr sz="1800" kern="1200">
                          <a:solidFill>
                            <a:schemeClr val="dk1"/>
                          </a:solidFill>
                          <a:latin typeface="Lato"/>
                        </a:defRPr>
                      </a:lvl5pPr>
                      <a:lvl6pPr marL="2286000" algn="l" defTabSz="914400" rtl="0" eaLnBrk="1" latinLnBrk="0" hangingPunct="1">
                        <a:defRPr sz="1800" kern="1200">
                          <a:solidFill>
                            <a:schemeClr val="dk1"/>
                          </a:solidFill>
                          <a:latin typeface="Lato"/>
                        </a:defRPr>
                      </a:lvl6pPr>
                      <a:lvl7pPr marL="2743200" algn="l" defTabSz="914400" rtl="0" eaLnBrk="1" latinLnBrk="0" hangingPunct="1">
                        <a:defRPr sz="1800" kern="1200">
                          <a:solidFill>
                            <a:schemeClr val="dk1"/>
                          </a:solidFill>
                          <a:latin typeface="Lato"/>
                        </a:defRPr>
                      </a:lvl7pPr>
                      <a:lvl8pPr marL="3200400" algn="l" defTabSz="914400" rtl="0" eaLnBrk="1" latinLnBrk="0" hangingPunct="1">
                        <a:defRPr sz="1800" kern="1200">
                          <a:solidFill>
                            <a:schemeClr val="dk1"/>
                          </a:solidFill>
                          <a:latin typeface="Lato"/>
                        </a:defRPr>
                      </a:lvl8pPr>
                      <a:lvl9pPr marL="3657600" algn="l" defTabSz="914400" rtl="0" eaLnBrk="1" latinLnBrk="0" hangingPunct="1">
                        <a:defRPr sz="1800" kern="1200">
                          <a:solidFill>
                            <a:schemeClr val="dk1"/>
                          </a:solidFill>
                          <a:latin typeface="Lato"/>
                        </a:defRPr>
                      </a:lvl9pPr>
                    </a:lstStyle>
                    <a:p>
                      <a:pPr marL="0" marR="0">
                        <a:lnSpc>
                          <a:spcPct val="100000"/>
                        </a:lnSpc>
                        <a:buNone/>
                      </a:pPr>
                      <a:r>
                        <a:rPr lang="en-US" sz="1200" b="1" kern="100">
                          <a:effectLst/>
                          <a:latin typeface="Arial" panose="020B0604020202020204" pitchFamily="34" charset="0"/>
                          <a:cs typeface="Arial" panose="020B0604020202020204" pitchFamily="34" charset="0"/>
                        </a:rPr>
                        <a:t>DBP</a:t>
                      </a:r>
                      <a:r>
                        <a:rPr lang="en-US" sz="1200" kern="100">
                          <a:effectLst/>
                          <a:latin typeface="Arial" panose="020B0604020202020204" pitchFamily="34" charset="0"/>
                          <a:cs typeface="Arial" panose="020B0604020202020204" pitchFamily="34" charset="0"/>
                        </a:rPr>
                        <a:t>, mmHg, mean (SD)</a:t>
                      </a:r>
                      <a:endParaRPr lang="en-US" sz="1200" kern="100">
                        <a:effectLst/>
                        <a:latin typeface="Arial" panose="020B0604020202020204" pitchFamily="34" charset="0"/>
                        <a:ea typeface="Aptos" panose="020B0004020202020204" pitchFamily="34" charset="0"/>
                        <a:cs typeface="Arial" panose="020B0604020202020204" pitchFamily="34" charset="0"/>
                      </a:endParaRPr>
                    </a:p>
                  </a:txBody>
                  <a:tcPr marL="64266" marR="64266" marT="0"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Lato"/>
                        </a:defRPr>
                      </a:lvl1pPr>
                      <a:lvl2pPr marL="457200" algn="l" defTabSz="914400" rtl="0" eaLnBrk="1" latinLnBrk="0" hangingPunct="1">
                        <a:defRPr sz="1800" kern="1200">
                          <a:solidFill>
                            <a:schemeClr val="dk1"/>
                          </a:solidFill>
                          <a:latin typeface="Lato"/>
                        </a:defRPr>
                      </a:lvl2pPr>
                      <a:lvl3pPr marL="914400" algn="l" defTabSz="914400" rtl="0" eaLnBrk="1" latinLnBrk="0" hangingPunct="1">
                        <a:defRPr sz="1800" kern="1200">
                          <a:solidFill>
                            <a:schemeClr val="dk1"/>
                          </a:solidFill>
                          <a:latin typeface="Lato"/>
                        </a:defRPr>
                      </a:lvl3pPr>
                      <a:lvl4pPr marL="1371600" algn="l" defTabSz="914400" rtl="0" eaLnBrk="1" latinLnBrk="0" hangingPunct="1">
                        <a:defRPr sz="1800" kern="1200">
                          <a:solidFill>
                            <a:schemeClr val="dk1"/>
                          </a:solidFill>
                          <a:latin typeface="Lato"/>
                        </a:defRPr>
                      </a:lvl4pPr>
                      <a:lvl5pPr marL="1828800" algn="l" defTabSz="914400" rtl="0" eaLnBrk="1" latinLnBrk="0" hangingPunct="1">
                        <a:defRPr sz="1800" kern="1200">
                          <a:solidFill>
                            <a:schemeClr val="dk1"/>
                          </a:solidFill>
                          <a:latin typeface="Lato"/>
                        </a:defRPr>
                      </a:lvl5pPr>
                      <a:lvl6pPr marL="2286000" algn="l" defTabSz="914400" rtl="0" eaLnBrk="1" latinLnBrk="0" hangingPunct="1">
                        <a:defRPr sz="1800" kern="1200">
                          <a:solidFill>
                            <a:schemeClr val="dk1"/>
                          </a:solidFill>
                          <a:latin typeface="Lato"/>
                        </a:defRPr>
                      </a:lvl6pPr>
                      <a:lvl7pPr marL="2743200" algn="l" defTabSz="914400" rtl="0" eaLnBrk="1" latinLnBrk="0" hangingPunct="1">
                        <a:defRPr sz="1800" kern="1200">
                          <a:solidFill>
                            <a:schemeClr val="dk1"/>
                          </a:solidFill>
                          <a:latin typeface="Lato"/>
                        </a:defRPr>
                      </a:lvl7pPr>
                      <a:lvl8pPr marL="3200400" algn="l" defTabSz="914400" rtl="0" eaLnBrk="1" latinLnBrk="0" hangingPunct="1">
                        <a:defRPr sz="1800" kern="1200">
                          <a:solidFill>
                            <a:schemeClr val="dk1"/>
                          </a:solidFill>
                          <a:latin typeface="Lato"/>
                        </a:defRPr>
                      </a:lvl8pPr>
                      <a:lvl9pPr marL="3657600" algn="l" defTabSz="914400" rtl="0" eaLnBrk="1" latinLnBrk="0" hangingPunct="1">
                        <a:defRPr sz="1800" kern="1200">
                          <a:solidFill>
                            <a:schemeClr val="dk1"/>
                          </a:solidFill>
                          <a:latin typeface="Lato"/>
                        </a:defRPr>
                      </a:lvl9pPr>
                    </a:lstStyle>
                    <a:p>
                      <a:pPr marL="0" marR="0" algn="ctr">
                        <a:lnSpc>
                          <a:spcPct val="100000"/>
                        </a:lnSpc>
                        <a:buNone/>
                      </a:pPr>
                      <a:r>
                        <a:rPr lang="en-US" sz="1200" kern="100">
                          <a:effectLst/>
                          <a:latin typeface="Arial" panose="020B0604020202020204" pitchFamily="34" charset="0"/>
                          <a:cs typeface="Arial" panose="020B0604020202020204" pitchFamily="34" charset="0"/>
                        </a:rPr>
                        <a:t>83.9 (12.3)</a:t>
                      </a:r>
                      <a:endParaRPr lang="en-US" sz="1200" kern="100">
                        <a:effectLst/>
                        <a:latin typeface="Arial" panose="020B0604020202020204" pitchFamily="34" charset="0"/>
                        <a:ea typeface="Aptos" panose="020B0004020202020204" pitchFamily="34" charset="0"/>
                        <a:cs typeface="Arial" panose="020B0604020202020204" pitchFamily="34" charset="0"/>
                      </a:endParaRPr>
                    </a:p>
                  </a:txBody>
                  <a:tcPr marL="64266" marR="6426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Lato"/>
                        </a:defRPr>
                      </a:lvl1pPr>
                      <a:lvl2pPr marL="457200" algn="l" defTabSz="914400" rtl="0" eaLnBrk="1" latinLnBrk="0" hangingPunct="1">
                        <a:defRPr sz="1800" kern="1200">
                          <a:solidFill>
                            <a:schemeClr val="dk1"/>
                          </a:solidFill>
                          <a:latin typeface="Lato"/>
                        </a:defRPr>
                      </a:lvl2pPr>
                      <a:lvl3pPr marL="914400" algn="l" defTabSz="914400" rtl="0" eaLnBrk="1" latinLnBrk="0" hangingPunct="1">
                        <a:defRPr sz="1800" kern="1200">
                          <a:solidFill>
                            <a:schemeClr val="dk1"/>
                          </a:solidFill>
                          <a:latin typeface="Lato"/>
                        </a:defRPr>
                      </a:lvl3pPr>
                      <a:lvl4pPr marL="1371600" algn="l" defTabSz="914400" rtl="0" eaLnBrk="1" latinLnBrk="0" hangingPunct="1">
                        <a:defRPr sz="1800" kern="1200">
                          <a:solidFill>
                            <a:schemeClr val="dk1"/>
                          </a:solidFill>
                          <a:latin typeface="Lato"/>
                        </a:defRPr>
                      </a:lvl4pPr>
                      <a:lvl5pPr marL="1828800" algn="l" defTabSz="914400" rtl="0" eaLnBrk="1" latinLnBrk="0" hangingPunct="1">
                        <a:defRPr sz="1800" kern="1200">
                          <a:solidFill>
                            <a:schemeClr val="dk1"/>
                          </a:solidFill>
                          <a:latin typeface="Lato"/>
                        </a:defRPr>
                      </a:lvl5pPr>
                      <a:lvl6pPr marL="2286000" algn="l" defTabSz="914400" rtl="0" eaLnBrk="1" latinLnBrk="0" hangingPunct="1">
                        <a:defRPr sz="1800" kern="1200">
                          <a:solidFill>
                            <a:schemeClr val="dk1"/>
                          </a:solidFill>
                          <a:latin typeface="Lato"/>
                        </a:defRPr>
                      </a:lvl6pPr>
                      <a:lvl7pPr marL="2743200" algn="l" defTabSz="914400" rtl="0" eaLnBrk="1" latinLnBrk="0" hangingPunct="1">
                        <a:defRPr sz="1800" kern="1200">
                          <a:solidFill>
                            <a:schemeClr val="dk1"/>
                          </a:solidFill>
                          <a:latin typeface="Lato"/>
                        </a:defRPr>
                      </a:lvl7pPr>
                      <a:lvl8pPr marL="3200400" algn="l" defTabSz="914400" rtl="0" eaLnBrk="1" latinLnBrk="0" hangingPunct="1">
                        <a:defRPr sz="1800" kern="1200">
                          <a:solidFill>
                            <a:schemeClr val="dk1"/>
                          </a:solidFill>
                          <a:latin typeface="Lato"/>
                        </a:defRPr>
                      </a:lvl8pPr>
                      <a:lvl9pPr marL="3657600" algn="l" defTabSz="914400" rtl="0" eaLnBrk="1" latinLnBrk="0" hangingPunct="1">
                        <a:defRPr sz="1800" kern="1200">
                          <a:solidFill>
                            <a:schemeClr val="dk1"/>
                          </a:solidFill>
                          <a:latin typeface="Lato"/>
                        </a:defRPr>
                      </a:lvl9pPr>
                    </a:lstStyle>
                    <a:p>
                      <a:pPr marL="0" marR="0" algn="ctr">
                        <a:lnSpc>
                          <a:spcPct val="100000"/>
                        </a:lnSpc>
                        <a:buNone/>
                      </a:pPr>
                      <a:r>
                        <a:rPr lang="en-US" sz="1200" kern="100">
                          <a:effectLst/>
                          <a:latin typeface="Arial" panose="020B0604020202020204" pitchFamily="34" charset="0"/>
                          <a:cs typeface="Arial" panose="020B0604020202020204" pitchFamily="34" charset="0"/>
                        </a:rPr>
                        <a:t>84.4 (13.1)</a:t>
                      </a:r>
                      <a:endParaRPr lang="en-US" sz="1200" kern="100">
                        <a:effectLst/>
                        <a:latin typeface="Arial" panose="020B0604020202020204" pitchFamily="34" charset="0"/>
                        <a:ea typeface="Aptos" panose="020B0004020202020204" pitchFamily="34" charset="0"/>
                        <a:cs typeface="Arial" panose="020B0604020202020204" pitchFamily="34" charset="0"/>
                      </a:endParaRPr>
                    </a:p>
                  </a:txBody>
                  <a:tcPr marL="64266" marR="64266" marT="0" marB="0" anchor="ct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0000"/>
                        </a:lnSpc>
                        <a:buNone/>
                      </a:pPr>
                      <a:r>
                        <a:rPr lang="en-US" sz="1200" kern="100">
                          <a:effectLst/>
                          <a:latin typeface="Arial" panose="020B0604020202020204" pitchFamily="34" charset="0"/>
                          <a:ea typeface="Aptos" panose="020B0004020202020204" pitchFamily="34" charset="0"/>
                          <a:cs typeface="Arial" panose="020B0604020202020204" pitchFamily="34" charset="0"/>
                        </a:rPr>
                        <a:t>NS</a:t>
                      </a:r>
                    </a:p>
                  </a:txBody>
                  <a:tcPr marL="64266" marR="6426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2955786"/>
                  </a:ext>
                </a:extLst>
              </a:tr>
              <a:tr h="261364">
                <a:tc>
                  <a:txBody>
                    <a:bodyPr/>
                    <a:lstStyle/>
                    <a:p>
                      <a:pPr marL="0" marR="0">
                        <a:lnSpc>
                          <a:spcPct val="100000"/>
                        </a:lnSpc>
                        <a:buNone/>
                      </a:pPr>
                      <a:r>
                        <a:rPr lang="en-US" sz="1200" b="1" kern="100">
                          <a:effectLst/>
                          <a:latin typeface="Arial" panose="020B0604020202020204" pitchFamily="34" charset="0"/>
                          <a:ea typeface="Aptos" panose="020B0004020202020204" pitchFamily="34" charset="0"/>
                          <a:cs typeface="Arial" panose="020B0604020202020204" pitchFamily="34" charset="0"/>
                        </a:rPr>
                        <a:t>HbA1c</a:t>
                      </a:r>
                      <a:r>
                        <a:rPr lang="en-US" sz="1200" kern="100">
                          <a:effectLst/>
                          <a:latin typeface="Arial" panose="020B0604020202020204" pitchFamily="34" charset="0"/>
                          <a:ea typeface="Aptos" panose="020B0004020202020204" pitchFamily="34" charset="0"/>
                          <a:cs typeface="Arial" panose="020B0604020202020204" pitchFamily="34" charset="0"/>
                        </a:rPr>
                        <a:t>, %, mean (SD)</a:t>
                      </a:r>
                    </a:p>
                  </a:txBody>
                  <a:tcPr marL="64266" marR="64266" marT="0" marB="0" anchor="ct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8EE"/>
                    </a:solidFill>
                  </a:tcPr>
                </a:tc>
                <a:tc>
                  <a:txBody>
                    <a:bodyPr/>
                    <a:lstStyle/>
                    <a:p>
                      <a:pPr marL="0" marR="0" algn="ctr">
                        <a:lnSpc>
                          <a:spcPct val="100000"/>
                        </a:lnSpc>
                        <a:buNone/>
                      </a:pPr>
                      <a:r>
                        <a:rPr lang="en-US" sz="1200" kern="100">
                          <a:effectLst/>
                          <a:latin typeface="Arial" panose="020B0604020202020204" pitchFamily="34" charset="0"/>
                          <a:ea typeface="Aptos" panose="020B0004020202020204" pitchFamily="34" charset="0"/>
                          <a:cs typeface="Arial" panose="020B0604020202020204" pitchFamily="34" charset="0"/>
                        </a:rPr>
                        <a:t>6.4 (1.4)</a:t>
                      </a:r>
                    </a:p>
                  </a:txBody>
                  <a:tcPr marL="64266" marR="6426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8EE"/>
                    </a:solidFill>
                  </a:tcPr>
                </a:tc>
                <a:tc>
                  <a:txBody>
                    <a:bodyPr/>
                    <a:lstStyle/>
                    <a:p>
                      <a:pPr marL="0" marR="0" algn="ctr">
                        <a:lnSpc>
                          <a:spcPct val="100000"/>
                        </a:lnSpc>
                        <a:buNone/>
                      </a:pPr>
                      <a:r>
                        <a:rPr lang="en-US" sz="1200" kern="100">
                          <a:effectLst/>
                          <a:latin typeface="Arial" panose="020B0604020202020204" pitchFamily="34" charset="0"/>
                          <a:ea typeface="Aptos" panose="020B0004020202020204" pitchFamily="34" charset="0"/>
                          <a:cs typeface="Arial" panose="020B0604020202020204" pitchFamily="34" charset="0"/>
                        </a:rPr>
                        <a:t>6.6 (1.6)</a:t>
                      </a:r>
                    </a:p>
                  </a:txBody>
                  <a:tcPr marL="64266" marR="6426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8EE"/>
                    </a:solidFill>
                  </a:tcPr>
                </a:tc>
                <a:tc>
                  <a:txBody>
                    <a:bodyPr/>
                    <a:lstStyle/>
                    <a:p>
                      <a:pPr marL="0" marR="0" algn="ctr">
                        <a:lnSpc>
                          <a:spcPct val="100000"/>
                        </a:lnSpc>
                        <a:buNone/>
                      </a:pPr>
                      <a:r>
                        <a:rPr lang="en-US" sz="1200" kern="100">
                          <a:effectLst/>
                          <a:latin typeface="Arial" panose="020B0604020202020204" pitchFamily="34" charset="0"/>
                          <a:ea typeface="Aptos" panose="020B0004020202020204" pitchFamily="34" charset="0"/>
                          <a:cs typeface="Arial" panose="020B0604020202020204" pitchFamily="34" charset="0"/>
                        </a:rPr>
                        <a:t>NS</a:t>
                      </a:r>
                    </a:p>
                  </a:txBody>
                  <a:tcPr marL="64266" marR="64266"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9E8EE"/>
                    </a:solidFill>
                  </a:tcPr>
                </a:tc>
                <a:extLst>
                  <a:ext uri="{0D108BD9-81ED-4DB2-BD59-A6C34878D82A}">
                    <a16:rowId xmlns:a16="http://schemas.microsoft.com/office/drawing/2014/main" val="275015406"/>
                  </a:ext>
                </a:extLst>
              </a:tr>
            </a:tbl>
          </a:graphicData>
        </a:graphic>
      </p:graphicFrame>
      <p:sp>
        <p:nvSpPr>
          <p:cNvPr id="3" name="TextBox 2">
            <a:extLst>
              <a:ext uri="{FF2B5EF4-FFF2-40B4-BE49-F238E27FC236}">
                <a16:creationId xmlns:a16="http://schemas.microsoft.com/office/drawing/2014/main" id="{D85C354B-628A-00A8-DA64-BE85B5FD5147}"/>
              </a:ext>
            </a:extLst>
          </p:cNvPr>
          <p:cNvSpPr txBox="1"/>
          <p:nvPr/>
        </p:nvSpPr>
        <p:spPr>
          <a:xfrm>
            <a:off x="822961" y="5532120"/>
            <a:ext cx="9618898"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DBP, diastolic blood pressure; DST, dexamethasone suppression test; HbA1c, hemoglobin A1c; NS, not significant (</a:t>
            </a:r>
            <a:r>
              <a:rPr kumimoji="0" lang="en-US"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&gt;0.05); SBP, systolic blood pressure; SD, standard deviation. </a:t>
            </a:r>
            <a:r>
              <a:rPr kumimoji="0" lang="en-US" sz="1000" b="0" i="0" u="none" strike="noStrike" kern="1200" cap="none" spc="0" normalizeH="0" baseline="30000" noProof="0" dirty="0" err="1">
                <a:ln>
                  <a:noFill/>
                </a:ln>
                <a:solidFill>
                  <a:prstClr val="black"/>
                </a:solidFill>
                <a:effectLst/>
                <a:uLnTx/>
                <a:uFillTx/>
                <a:latin typeface="Arial" panose="020B0604020202020204" pitchFamily="34" charset="0"/>
                <a:ea typeface="+mn-ea"/>
                <a:cs typeface="Arial" panose="020B0604020202020204" pitchFamily="34" charset="0"/>
              </a:rPr>
              <a:t>a</a:t>
            </a:r>
            <a:r>
              <a:rPr kumimoji="0" lang="en-US" sz="1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-value for binary variables from a </a:t>
            </a:r>
            <a:r>
              <a:rPr kumimoji="0" lang="el-GR"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χ</a:t>
            </a:r>
            <a:r>
              <a:rPr kumimoji="0" lang="en-US" sz="10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 </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test (expected counts ≥5) or Fisher’s exact test (expected counts &lt;5). </a:t>
            </a:r>
            <a:r>
              <a:rPr kumimoji="0" lang="en-US"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-value for continuous variables from two-sample t-test (n≥5 per group) or Wilcoxon rank-sum test (n&lt;5 per group). </a:t>
            </a:r>
            <a:r>
              <a:rPr kumimoji="0" lang="en-US" sz="1000" b="0" i="0" u="none" strike="noStrike" kern="1200" cap="none" spc="0" normalizeH="0" baseline="30000" noProof="0" dirty="0" err="1">
                <a:ln>
                  <a:noFill/>
                </a:ln>
                <a:solidFill>
                  <a:prstClr val="black"/>
                </a:solidFill>
                <a:effectLst/>
                <a:uLnTx/>
                <a:uFillTx/>
                <a:latin typeface="Arial" panose="020B0604020202020204" pitchFamily="34" charset="0"/>
                <a:ea typeface="+mn-ea"/>
                <a:cs typeface="Arial" panose="020B0604020202020204" pitchFamily="34" charset="0"/>
              </a:rPr>
              <a:t>b</a:t>
            </a:r>
            <a:r>
              <a:rPr kumimoji="0" lang="en-US"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White</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vs non-White. </a:t>
            </a:r>
            <a:endParaRPr kumimoji="0" lang="en-US" sz="10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C53EFA07-0456-0594-5464-CF9AAD0A7CDF}"/>
              </a:ext>
            </a:extLst>
          </p:cNvPr>
          <p:cNvSpPr txBox="1"/>
          <p:nvPr/>
        </p:nvSpPr>
        <p:spPr>
          <a:xfrm>
            <a:off x="8313220" y="2373472"/>
            <a:ext cx="3419475" cy="1900237"/>
          </a:xfrm>
          <a:prstGeom prst="rect">
            <a:avLst/>
          </a:prstGeom>
          <a:ln w="19050">
            <a:solidFill>
              <a:srgbClr val="70226E"/>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70226E"/>
                </a:solidFill>
                <a:effectLst/>
                <a:uLnTx/>
                <a:uFillTx/>
                <a:latin typeface="Arial" panose="020B0604020202020204" pitchFamily="34" charset="0"/>
                <a:ea typeface="+mn-ea"/>
                <a:cs typeface="Arial" panose="020B0604020202020204" pitchFamily="34" charset="0"/>
              </a:rPr>
              <a:t>Patients with hypercortisolism </a:t>
            </a:r>
            <a:br>
              <a:rPr kumimoji="0" lang="en-US" sz="2000" b="1" i="0" u="none" strike="noStrike" kern="0" cap="none" spc="0" normalizeH="0" baseline="0" noProof="0" dirty="0">
                <a:ln>
                  <a:noFill/>
                </a:ln>
                <a:solidFill>
                  <a:srgbClr val="70226E"/>
                </a:solidFill>
                <a:effectLst/>
                <a:uLnTx/>
                <a:uFillTx/>
                <a:latin typeface="Arial" panose="020B0604020202020204" pitchFamily="34" charset="0"/>
                <a:ea typeface="+mn-ea"/>
                <a:cs typeface="Arial" panose="020B0604020202020204" pitchFamily="34" charset="0"/>
              </a:rPr>
            </a:br>
            <a:r>
              <a:rPr kumimoji="0" lang="en-US" sz="2000" b="1" i="0" u="none" strike="noStrike" kern="0" cap="none" spc="0" normalizeH="0" baseline="0" noProof="0" dirty="0">
                <a:ln>
                  <a:noFill/>
                </a:ln>
                <a:solidFill>
                  <a:srgbClr val="70226E"/>
                </a:solidFill>
                <a:effectLst/>
                <a:uLnTx/>
                <a:uFillTx/>
                <a:latin typeface="Arial" panose="020B0604020202020204" pitchFamily="34" charset="0"/>
                <a:ea typeface="+mn-ea"/>
                <a:cs typeface="Arial" panose="020B0604020202020204" pitchFamily="34" charset="0"/>
              </a:rPr>
              <a:t>“look no different” </a:t>
            </a:r>
            <a:br>
              <a:rPr kumimoji="0" lang="en-US" sz="2000" b="1" i="0" u="none" strike="noStrike" kern="0" cap="none" spc="0" normalizeH="0" baseline="0" noProof="0" dirty="0">
                <a:ln>
                  <a:noFill/>
                </a:ln>
                <a:solidFill>
                  <a:srgbClr val="70226E"/>
                </a:solidFill>
                <a:effectLst/>
                <a:uLnTx/>
                <a:uFillTx/>
                <a:latin typeface="Arial" panose="020B0604020202020204" pitchFamily="34" charset="0"/>
                <a:ea typeface="+mn-ea"/>
                <a:cs typeface="Arial" panose="020B0604020202020204" pitchFamily="34" charset="0"/>
              </a:rPr>
            </a:br>
            <a:r>
              <a:rPr kumimoji="0" lang="en-US" sz="2000" b="1" i="0" u="none" strike="noStrike" kern="0" cap="none" spc="0" normalizeH="0" baseline="0" noProof="0" dirty="0">
                <a:ln>
                  <a:noFill/>
                </a:ln>
                <a:solidFill>
                  <a:srgbClr val="70226E"/>
                </a:solidFill>
                <a:effectLst/>
                <a:uLnTx/>
                <a:uFillTx/>
                <a:latin typeface="Arial" panose="020B0604020202020204" pitchFamily="34" charset="0"/>
                <a:ea typeface="+mn-ea"/>
                <a:cs typeface="Arial" panose="020B0604020202020204" pitchFamily="34" charset="0"/>
              </a:rPr>
              <a:t>than those without, except for </a:t>
            </a:r>
            <a:r>
              <a:rPr kumimoji="0" lang="en-US" sz="2000" b="1" i="1" u="none" strike="noStrike" kern="0" cap="none" spc="0" normalizeH="0" baseline="0" noProof="0" dirty="0">
                <a:ln>
                  <a:noFill/>
                </a:ln>
                <a:solidFill>
                  <a:srgbClr val="70226E"/>
                </a:solidFill>
                <a:effectLst/>
                <a:uLnTx/>
                <a:uFillTx/>
                <a:latin typeface="Arial" panose="020B0604020202020204" pitchFamily="34" charset="0"/>
                <a:ea typeface="+mn-ea"/>
                <a:cs typeface="Arial" panose="020B0604020202020204" pitchFamily="34" charset="0"/>
              </a:rPr>
              <a:t>lower</a:t>
            </a:r>
            <a:r>
              <a:rPr kumimoji="0" lang="en-US" sz="2000" b="1" i="0" u="none" strike="noStrike" kern="0" cap="none" spc="0" normalizeH="0" baseline="0" noProof="0" dirty="0">
                <a:ln>
                  <a:noFill/>
                </a:ln>
                <a:solidFill>
                  <a:srgbClr val="70226E"/>
                </a:solidFill>
                <a:effectLst/>
                <a:uLnTx/>
                <a:uFillTx/>
                <a:latin typeface="Arial" panose="020B0604020202020204" pitchFamily="34" charset="0"/>
                <a:ea typeface="+mn-ea"/>
                <a:cs typeface="Arial" panose="020B0604020202020204" pitchFamily="34" charset="0"/>
              </a:rPr>
              <a:t> body mass index and waist circumference</a:t>
            </a:r>
          </a:p>
        </p:txBody>
      </p:sp>
    </p:spTree>
    <p:extLst>
      <p:ext uri="{BB962C8B-B14F-4D97-AF65-F5344CB8AC3E}">
        <p14:creationId xmlns:p14="http://schemas.microsoft.com/office/powerpoint/2010/main" val="3714581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02B6CE-08AF-5635-C5E4-822A61264AF2}"/>
            </a:ext>
          </a:extLst>
        </p:cNvPr>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A84C128B-050D-EED5-457E-5F173653ADBE}"/>
              </a:ext>
            </a:extLst>
          </p:cNvPr>
          <p:cNvGraphicFramePr/>
          <p:nvPr/>
        </p:nvGraphicFramePr>
        <p:xfrm>
          <a:off x="707923" y="1417444"/>
          <a:ext cx="10923638" cy="413859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D7AB2BBD-CEE0-272B-5F52-F96BF2624065}"/>
              </a:ext>
            </a:extLst>
          </p:cNvPr>
          <p:cNvSpPr>
            <a:spLocks noGrp="1"/>
          </p:cNvSpPr>
          <p:nvPr>
            <p:ph type="title"/>
          </p:nvPr>
        </p:nvSpPr>
        <p:spPr/>
        <p:txBody>
          <a:bodyPr anchor="t" anchorCtr="0">
            <a:normAutofit fontScale="90000"/>
          </a:bodyPr>
          <a:lstStyle/>
          <a:p>
            <a:r>
              <a:rPr lang="en-US" sz="4000" dirty="0"/>
              <a:t>Antihypertensive medication use was similar in patients with and without hypercortisolism</a:t>
            </a:r>
          </a:p>
        </p:txBody>
      </p:sp>
      <p:sp>
        <p:nvSpPr>
          <p:cNvPr id="4" name="TextBox 3">
            <a:extLst>
              <a:ext uri="{FF2B5EF4-FFF2-40B4-BE49-F238E27FC236}">
                <a16:creationId xmlns:a16="http://schemas.microsoft.com/office/drawing/2014/main" id="{FC20BFAA-EE7E-98D6-235E-CF1BC611CA96}"/>
              </a:ext>
            </a:extLst>
          </p:cNvPr>
          <p:cNvSpPr txBox="1"/>
          <p:nvPr/>
        </p:nvSpPr>
        <p:spPr>
          <a:xfrm>
            <a:off x="822960" y="5669280"/>
            <a:ext cx="10923639" cy="400110"/>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ACE, angiotensin-converting enzyme; ARBs, angiotensin II receptor blockers; DST, dexamethasone suppression test.</a:t>
            </a:r>
            <a:r>
              <a:rPr lang="en-US" sz="1000" baseline="30000" dirty="0">
                <a:latin typeface="Arial" panose="020B0604020202020204" pitchFamily="34" charset="0"/>
                <a:cs typeface="Arial" panose="020B0604020202020204" pitchFamily="34" charset="0"/>
              </a:rPr>
              <a:t> </a:t>
            </a:r>
            <a:r>
              <a:rPr lang="en-US" sz="1000" i="1" dirty="0">
                <a:latin typeface="Arial" panose="020B0604020202020204" pitchFamily="34" charset="0"/>
                <a:cs typeface="Arial" panose="020B0604020202020204" pitchFamily="34" charset="0"/>
              </a:rPr>
              <a:t>P</a:t>
            </a:r>
            <a:r>
              <a:rPr lang="en-US" sz="1000" dirty="0">
                <a:latin typeface="Arial" panose="020B0604020202020204" pitchFamily="34" charset="0"/>
                <a:cs typeface="Arial" panose="020B0604020202020204" pitchFamily="34" charset="0"/>
              </a:rPr>
              <a:t>-value for binary variables from a </a:t>
            </a:r>
            <a:r>
              <a:rPr lang="el-GR" sz="1000" dirty="0">
                <a:latin typeface="Arial" panose="020B0604020202020204" pitchFamily="34" charset="0"/>
                <a:cs typeface="Arial" panose="020B0604020202020204" pitchFamily="34" charset="0"/>
              </a:rPr>
              <a:t>χ</a:t>
            </a:r>
            <a:r>
              <a:rPr lang="en-US" sz="1000" baseline="30000" dirty="0">
                <a:latin typeface="Arial" panose="020B0604020202020204" pitchFamily="34" charset="0"/>
                <a:cs typeface="Arial" panose="020B0604020202020204" pitchFamily="34" charset="0"/>
              </a:rPr>
              <a:t>2 </a:t>
            </a:r>
            <a:r>
              <a:rPr lang="en-US" sz="1000" dirty="0">
                <a:latin typeface="Arial" panose="020B0604020202020204" pitchFamily="34" charset="0"/>
                <a:cs typeface="Arial" panose="020B0604020202020204" pitchFamily="34" charset="0"/>
              </a:rPr>
              <a:t>test (expected counts ≥5) or Fisher’s exact test (expected counts &lt;5). Only </a:t>
            </a:r>
            <a:r>
              <a:rPr lang="en-US" sz="1000" i="1" dirty="0">
                <a:latin typeface="Arial" panose="020B0604020202020204" pitchFamily="34" charset="0"/>
                <a:cs typeface="Arial" panose="020B0604020202020204" pitchFamily="34" charset="0"/>
              </a:rPr>
              <a:t>P</a:t>
            </a:r>
            <a:r>
              <a:rPr lang="en-US" sz="1000" dirty="0">
                <a:latin typeface="Arial" panose="020B0604020202020204" pitchFamily="34" charset="0"/>
                <a:cs typeface="Arial" panose="020B0604020202020204" pitchFamily="34" charset="0"/>
              </a:rPr>
              <a:t>-values &lt;0.05 shown. *, </a:t>
            </a:r>
            <a:r>
              <a:rPr lang="en-US" sz="1000" i="1" dirty="0">
                <a:latin typeface="Arial" panose="020B0604020202020204" pitchFamily="34" charset="0"/>
                <a:cs typeface="Arial" panose="020B0604020202020204" pitchFamily="34" charset="0"/>
              </a:rPr>
              <a:t>P</a:t>
            </a:r>
            <a:r>
              <a:rPr lang="en-US" sz="1000" dirty="0">
                <a:latin typeface="Arial" panose="020B0604020202020204" pitchFamily="34" charset="0"/>
                <a:cs typeface="Arial" panose="020B0604020202020204" pitchFamily="34" charset="0"/>
              </a:rPr>
              <a:t>&lt;0.05; **, P&lt;0.01.</a:t>
            </a:r>
            <a:endParaRPr lang="en-US" sz="1000" baseline="30000" dirty="0">
              <a:latin typeface="Arial" panose="020B0604020202020204" pitchFamily="34" charset="0"/>
              <a:cs typeface="Arial" panose="020B0604020202020204" pitchFamily="34" charset="0"/>
            </a:endParaRPr>
          </a:p>
        </p:txBody>
      </p:sp>
      <p:sp>
        <p:nvSpPr>
          <p:cNvPr id="3" name="Left Bracket 2">
            <a:extLst>
              <a:ext uri="{FF2B5EF4-FFF2-40B4-BE49-F238E27FC236}">
                <a16:creationId xmlns:a16="http://schemas.microsoft.com/office/drawing/2014/main" id="{C2F424E5-88DF-6F6F-B760-509CB5272F34}"/>
              </a:ext>
            </a:extLst>
          </p:cNvPr>
          <p:cNvSpPr/>
          <p:nvPr/>
        </p:nvSpPr>
        <p:spPr>
          <a:xfrm rot="5400000">
            <a:off x="1391602" y="1625455"/>
            <a:ext cx="45719" cy="442912"/>
          </a:xfrm>
          <a:prstGeom prst="leftBracket">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BAED3620-0E7F-4800-B23F-5D9BBFCC8ABF}"/>
              </a:ext>
            </a:extLst>
          </p:cNvPr>
          <p:cNvSpPr txBox="1"/>
          <p:nvPr/>
        </p:nvSpPr>
        <p:spPr>
          <a:xfrm>
            <a:off x="1301115" y="1645920"/>
            <a:ext cx="239168" cy="261610"/>
          </a:xfrm>
          <a:prstGeom prst="rect">
            <a:avLst/>
          </a:prstGeom>
          <a:noFill/>
        </p:spPr>
        <p:txBody>
          <a:bodyPr wrap="none" rtlCol="0">
            <a:spAutoFit/>
          </a:bodyPr>
          <a:lstStyle/>
          <a:p>
            <a:r>
              <a:rPr lang="en-US" sz="1100" i="1">
                <a:latin typeface="Arial" panose="020B0604020202020204" pitchFamily="34" charset="0"/>
                <a:cs typeface="Arial" panose="020B0604020202020204" pitchFamily="34" charset="0"/>
              </a:rPr>
              <a:t>*</a:t>
            </a:r>
            <a:endParaRPr lang="en-US" sz="1100">
              <a:latin typeface="Arial" panose="020B0604020202020204" pitchFamily="34" charset="0"/>
              <a:cs typeface="Arial" panose="020B0604020202020204" pitchFamily="34" charset="0"/>
            </a:endParaRPr>
          </a:p>
        </p:txBody>
      </p:sp>
      <p:sp>
        <p:nvSpPr>
          <p:cNvPr id="7" name="Left Bracket 6">
            <a:extLst>
              <a:ext uri="{FF2B5EF4-FFF2-40B4-BE49-F238E27FC236}">
                <a16:creationId xmlns:a16="http://schemas.microsoft.com/office/drawing/2014/main" id="{C147950C-2FBA-5EA8-A515-B2BD63255C65}"/>
              </a:ext>
            </a:extLst>
          </p:cNvPr>
          <p:cNvSpPr/>
          <p:nvPr/>
        </p:nvSpPr>
        <p:spPr>
          <a:xfrm rot="5400000">
            <a:off x="7735853" y="3667615"/>
            <a:ext cx="45719" cy="442912"/>
          </a:xfrm>
          <a:prstGeom prst="leftBracket">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BB9AA130-780F-BB9D-9B0F-1344B9FEDF68}"/>
              </a:ext>
            </a:extLst>
          </p:cNvPr>
          <p:cNvSpPr txBox="1"/>
          <p:nvPr/>
        </p:nvSpPr>
        <p:spPr>
          <a:xfrm>
            <a:off x="7616791" y="3697605"/>
            <a:ext cx="293670" cy="261610"/>
          </a:xfrm>
          <a:prstGeom prst="rect">
            <a:avLst/>
          </a:prstGeom>
          <a:noFill/>
        </p:spPr>
        <p:txBody>
          <a:bodyPr wrap="none" rtlCol="0">
            <a:spAutoFit/>
          </a:bodyPr>
          <a:lstStyle/>
          <a:p>
            <a:r>
              <a:rPr lang="en-US" sz="1100" i="1">
                <a:latin typeface="Arial" panose="020B0604020202020204" pitchFamily="34" charset="0"/>
                <a:cs typeface="Arial" panose="020B0604020202020204" pitchFamily="34" charset="0"/>
              </a:rPr>
              <a:t>**</a:t>
            </a:r>
            <a:endParaRPr 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9679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790CF-E553-1EA5-DA1A-23E833C9B5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E69008-D161-00E3-C206-71DCF8C9BA6B}"/>
              </a:ext>
            </a:extLst>
          </p:cNvPr>
          <p:cNvSpPr>
            <a:spLocks noGrp="1"/>
          </p:cNvSpPr>
          <p:nvPr>
            <p:ph type="title"/>
          </p:nvPr>
        </p:nvSpPr>
        <p:spPr>
          <a:xfrm>
            <a:off x="838199" y="365125"/>
            <a:ext cx="11105561" cy="1325563"/>
          </a:xfrm>
        </p:spPr>
        <p:txBody>
          <a:bodyPr anchor="t" anchorCtr="0">
            <a:noAutofit/>
          </a:bodyPr>
          <a:lstStyle/>
          <a:p>
            <a:r>
              <a:rPr lang="en-US" sz="3600" dirty="0"/>
              <a:t>Trend toward more antihyperglycemic medications in patients with hypercortisolism</a:t>
            </a:r>
            <a:endParaRPr lang="en-US" sz="3600" b="0" spc="-50" dirty="0"/>
          </a:p>
        </p:txBody>
      </p:sp>
      <p:sp>
        <p:nvSpPr>
          <p:cNvPr id="4" name="TextBox 3">
            <a:extLst>
              <a:ext uri="{FF2B5EF4-FFF2-40B4-BE49-F238E27FC236}">
                <a16:creationId xmlns:a16="http://schemas.microsoft.com/office/drawing/2014/main" id="{7558F94D-8FAE-E92C-21AB-80370AFA13A2}"/>
              </a:ext>
            </a:extLst>
          </p:cNvPr>
          <p:cNvSpPr txBox="1"/>
          <p:nvPr/>
        </p:nvSpPr>
        <p:spPr>
          <a:xfrm>
            <a:off x="822960" y="5669280"/>
            <a:ext cx="10805159" cy="400110"/>
          </a:xfrm>
          <a:prstGeom prst="rect">
            <a:avLst/>
          </a:prstGeom>
          <a:noFill/>
        </p:spPr>
        <p:txBody>
          <a:bodyPr wrap="square" rtlCol="0">
            <a:spAutoFit/>
          </a:bodyPr>
          <a:lstStyle/>
          <a:p>
            <a:r>
              <a:rPr lang="en-US" sz="1000">
                <a:latin typeface="Arial" panose="020B0604020202020204" pitchFamily="34" charset="0"/>
                <a:cs typeface="Arial" panose="020B0604020202020204" pitchFamily="34" charset="0"/>
              </a:rPr>
              <a:t>DST, dexamethasone suppression test; GLP-1 RAs, glucagon-like peptide-1 receptor agonists; SGLT-2, sodium-glucose co-transporter. </a:t>
            </a:r>
            <a:r>
              <a:rPr lang="en-US" sz="1000" i="1">
                <a:latin typeface="Arial" panose="020B0604020202020204" pitchFamily="34" charset="0"/>
                <a:cs typeface="Arial" panose="020B0604020202020204" pitchFamily="34" charset="0"/>
              </a:rPr>
              <a:t>P</a:t>
            </a:r>
            <a:r>
              <a:rPr lang="en-US" sz="1000">
                <a:latin typeface="Arial" panose="020B0604020202020204" pitchFamily="34" charset="0"/>
                <a:cs typeface="Arial" panose="020B0604020202020204" pitchFamily="34" charset="0"/>
              </a:rPr>
              <a:t>-value for binary variables from a </a:t>
            </a:r>
            <a:r>
              <a:rPr lang="el-GR" sz="1000">
                <a:latin typeface="Arial" panose="020B0604020202020204" pitchFamily="34" charset="0"/>
                <a:cs typeface="Arial" panose="020B0604020202020204" pitchFamily="34" charset="0"/>
              </a:rPr>
              <a:t>χ</a:t>
            </a:r>
            <a:r>
              <a:rPr lang="en-US" sz="1000" baseline="30000">
                <a:latin typeface="Arial" panose="020B0604020202020204" pitchFamily="34" charset="0"/>
                <a:cs typeface="Arial" panose="020B0604020202020204" pitchFamily="34" charset="0"/>
              </a:rPr>
              <a:t>2 </a:t>
            </a:r>
            <a:r>
              <a:rPr lang="en-US" sz="1000">
                <a:latin typeface="Arial" panose="020B0604020202020204" pitchFamily="34" charset="0"/>
                <a:cs typeface="Arial" panose="020B0604020202020204" pitchFamily="34" charset="0"/>
              </a:rPr>
              <a:t>test (expected counts ≥5) or Fisher’s exact test (expected counts &lt;5). Only </a:t>
            </a:r>
            <a:r>
              <a:rPr lang="en-US" sz="1000" i="1">
                <a:latin typeface="Arial" panose="020B0604020202020204" pitchFamily="34" charset="0"/>
                <a:cs typeface="Arial" panose="020B0604020202020204" pitchFamily="34" charset="0"/>
              </a:rPr>
              <a:t>P</a:t>
            </a:r>
            <a:r>
              <a:rPr lang="en-US" sz="1000">
                <a:latin typeface="Arial" panose="020B0604020202020204" pitchFamily="34" charset="0"/>
                <a:cs typeface="Arial" panose="020B0604020202020204" pitchFamily="34" charset="0"/>
              </a:rPr>
              <a:t>-values &lt;0.05 shown. *, </a:t>
            </a:r>
            <a:r>
              <a:rPr lang="en-US" sz="1000" i="1">
                <a:latin typeface="Arial" panose="020B0604020202020204" pitchFamily="34" charset="0"/>
                <a:cs typeface="Arial" panose="020B0604020202020204" pitchFamily="34" charset="0"/>
              </a:rPr>
              <a:t>P</a:t>
            </a:r>
            <a:r>
              <a:rPr lang="en-US" sz="1000">
                <a:latin typeface="Arial" panose="020B0604020202020204" pitchFamily="34" charset="0"/>
                <a:cs typeface="Arial" panose="020B0604020202020204" pitchFamily="34" charset="0"/>
              </a:rPr>
              <a:t>&lt;0.05; **, P&lt;0.01; ***, P&lt;0.001.</a:t>
            </a:r>
          </a:p>
        </p:txBody>
      </p:sp>
      <p:grpSp>
        <p:nvGrpSpPr>
          <p:cNvPr id="16" name="Group 15">
            <a:extLst>
              <a:ext uri="{FF2B5EF4-FFF2-40B4-BE49-F238E27FC236}">
                <a16:creationId xmlns:a16="http://schemas.microsoft.com/office/drawing/2014/main" id="{2D180ABD-C345-80CD-F6BD-3715F0C10A7B}"/>
              </a:ext>
            </a:extLst>
          </p:cNvPr>
          <p:cNvGrpSpPr/>
          <p:nvPr/>
        </p:nvGrpSpPr>
        <p:grpSpPr>
          <a:xfrm>
            <a:off x="926470" y="1027906"/>
            <a:ext cx="10645239" cy="4297578"/>
            <a:chOff x="926587" y="1402916"/>
            <a:chExt cx="10363200" cy="4120516"/>
          </a:xfrm>
        </p:grpSpPr>
        <p:graphicFrame>
          <p:nvGraphicFramePr>
            <p:cNvPr id="3" name="Chart 2">
              <a:extLst>
                <a:ext uri="{FF2B5EF4-FFF2-40B4-BE49-F238E27FC236}">
                  <a16:creationId xmlns:a16="http://schemas.microsoft.com/office/drawing/2014/main" id="{814479C4-5773-49A7-21C5-B12F556B2AE6}"/>
                </a:ext>
              </a:extLst>
            </p:cNvPr>
            <p:cNvGraphicFramePr/>
            <p:nvPr>
              <p:extLst>
                <p:ext uri="{D42A27DB-BD31-4B8C-83A1-F6EECF244321}">
                  <p14:modId xmlns:p14="http://schemas.microsoft.com/office/powerpoint/2010/main" val="113211317"/>
                </p:ext>
              </p:extLst>
            </p:nvPr>
          </p:nvGraphicFramePr>
          <p:xfrm>
            <a:off x="926587" y="1402916"/>
            <a:ext cx="10363200" cy="4120516"/>
          </p:xfrm>
          <a:graphic>
            <a:graphicData uri="http://schemas.openxmlformats.org/drawingml/2006/chart">
              <c:chart xmlns:c="http://schemas.openxmlformats.org/drawingml/2006/chart" xmlns:r="http://schemas.openxmlformats.org/officeDocument/2006/relationships" r:id="rId3"/>
            </a:graphicData>
          </a:graphic>
        </p:graphicFrame>
        <p:sp>
          <p:nvSpPr>
            <p:cNvPr id="5" name="Left Bracket 4">
              <a:extLst>
                <a:ext uri="{FF2B5EF4-FFF2-40B4-BE49-F238E27FC236}">
                  <a16:creationId xmlns:a16="http://schemas.microsoft.com/office/drawing/2014/main" id="{5612E3BD-2CBF-8290-F693-B3F041B991C7}"/>
                </a:ext>
              </a:extLst>
            </p:cNvPr>
            <p:cNvSpPr/>
            <p:nvPr/>
          </p:nvSpPr>
          <p:spPr>
            <a:xfrm rot="5400000">
              <a:off x="3176950" y="2453033"/>
              <a:ext cx="45719" cy="442912"/>
            </a:xfrm>
            <a:prstGeom prst="leftBracket">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72A889EC-E140-08E9-56E2-BEB168014935}"/>
                </a:ext>
              </a:extLst>
            </p:cNvPr>
            <p:cNvSpPr txBox="1"/>
            <p:nvPr/>
          </p:nvSpPr>
          <p:spPr>
            <a:xfrm>
              <a:off x="3086462" y="2473499"/>
              <a:ext cx="239168" cy="261610"/>
            </a:xfrm>
            <a:prstGeom prst="rect">
              <a:avLst/>
            </a:prstGeom>
            <a:noFill/>
          </p:spPr>
          <p:txBody>
            <a:bodyPr wrap="none" rtlCol="0">
              <a:spAutoFit/>
            </a:bodyPr>
            <a:lstStyle/>
            <a:p>
              <a:r>
                <a:rPr lang="en-US" sz="1100" i="1">
                  <a:latin typeface="Arial" panose="020B0604020202020204" pitchFamily="34" charset="0"/>
                  <a:cs typeface="Arial" panose="020B0604020202020204" pitchFamily="34" charset="0"/>
                </a:rPr>
                <a:t>*</a:t>
              </a:r>
              <a:endParaRPr lang="en-US" sz="1100">
                <a:latin typeface="Arial" panose="020B0604020202020204" pitchFamily="34" charset="0"/>
                <a:cs typeface="Arial" panose="020B0604020202020204" pitchFamily="34" charset="0"/>
              </a:endParaRPr>
            </a:p>
          </p:txBody>
        </p:sp>
        <p:sp>
          <p:nvSpPr>
            <p:cNvPr id="8" name="Left Bracket 7">
              <a:extLst>
                <a:ext uri="{FF2B5EF4-FFF2-40B4-BE49-F238E27FC236}">
                  <a16:creationId xmlns:a16="http://schemas.microsoft.com/office/drawing/2014/main" id="{B75FBC51-5AB2-DB63-E277-E6B008D58792}"/>
                </a:ext>
              </a:extLst>
            </p:cNvPr>
            <p:cNvSpPr/>
            <p:nvPr/>
          </p:nvSpPr>
          <p:spPr>
            <a:xfrm rot="5400000">
              <a:off x="10457096" y="3757204"/>
              <a:ext cx="45719" cy="442912"/>
            </a:xfrm>
            <a:prstGeom prst="leftBracket">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FF4B4276-BBE4-8AEF-9EB2-4DD4F92D18BF}"/>
                </a:ext>
              </a:extLst>
            </p:cNvPr>
            <p:cNvSpPr txBox="1"/>
            <p:nvPr/>
          </p:nvSpPr>
          <p:spPr>
            <a:xfrm>
              <a:off x="10366609" y="3777669"/>
              <a:ext cx="239168" cy="261610"/>
            </a:xfrm>
            <a:prstGeom prst="rect">
              <a:avLst/>
            </a:prstGeom>
            <a:noFill/>
          </p:spPr>
          <p:txBody>
            <a:bodyPr wrap="none" rtlCol="0">
              <a:spAutoFit/>
            </a:bodyPr>
            <a:lstStyle/>
            <a:p>
              <a:r>
                <a:rPr lang="en-US" sz="1100" i="1">
                  <a:latin typeface="Arial" panose="020B0604020202020204" pitchFamily="34" charset="0"/>
                  <a:cs typeface="Arial" panose="020B0604020202020204" pitchFamily="34" charset="0"/>
                </a:rPr>
                <a:t>*</a:t>
              </a:r>
              <a:endParaRPr lang="en-US" sz="1100">
                <a:latin typeface="Arial" panose="020B0604020202020204" pitchFamily="34" charset="0"/>
                <a:cs typeface="Arial" panose="020B0604020202020204" pitchFamily="34" charset="0"/>
              </a:endParaRPr>
            </a:p>
          </p:txBody>
        </p:sp>
        <p:sp>
          <p:nvSpPr>
            <p:cNvPr id="12" name="Left Bracket 11">
              <a:extLst>
                <a:ext uri="{FF2B5EF4-FFF2-40B4-BE49-F238E27FC236}">
                  <a16:creationId xmlns:a16="http://schemas.microsoft.com/office/drawing/2014/main" id="{40F57082-F53B-9E18-267B-E7FCAA4E5134}"/>
                </a:ext>
              </a:extLst>
            </p:cNvPr>
            <p:cNvSpPr/>
            <p:nvPr/>
          </p:nvSpPr>
          <p:spPr>
            <a:xfrm rot="5400000">
              <a:off x="4621898" y="3331539"/>
              <a:ext cx="45719" cy="442912"/>
            </a:xfrm>
            <a:prstGeom prst="leftBracket">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47D1417F-1473-85CF-27F8-B3A0B04D32C4}"/>
                </a:ext>
              </a:extLst>
            </p:cNvPr>
            <p:cNvSpPr txBox="1"/>
            <p:nvPr/>
          </p:nvSpPr>
          <p:spPr>
            <a:xfrm>
              <a:off x="4503703" y="3352003"/>
              <a:ext cx="293670" cy="261610"/>
            </a:xfrm>
            <a:prstGeom prst="rect">
              <a:avLst/>
            </a:prstGeom>
            <a:noFill/>
          </p:spPr>
          <p:txBody>
            <a:bodyPr wrap="none" rtlCol="0">
              <a:spAutoFit/>
            </a:bodyPr>
            <a:lstStyle/>
            <a:p>
              <a:pPr algn="ctr"/>
              <a:r>
                <a:rPr lang="en-US" sz="1100" i="1">
                  <a:latin typeface="Arial" panose="020B0604020202020204" pitchFamily="34" charset="0"/>
                  <a:cs typeface="Arial" panose="020B0604020202020204" pitchFamily="34" charset="0"/>
                </a:rPr>
                <a:t>**</a:t>
              </a:r>
              <a:endParaRPr lang="en-US" sz="1100">
                <a:latin typeface="Arial" panose="020B0604020202020204" pitchFamily="34" charset="0"/>
                <a:cs typeface="Arial" panose="020B0604020202020204" pitchFamily="34" charset="0"/>
              </a:endParaRPr>
            </a:p>
          </p:txBody>
        </p:sp>
        <p:sp>
          <p:nvSpPr>
            <p:cNvPr id="14" name="Left Bracket 13">
              <a:extLst>
                <a:ext uri="{FF2B5EF4-FFF2-40B4-BE49-F238E27FC236}">
                  <a16:creationId xmlns:a16="http://schemas.microsoft.com/office/drawing/2014/main" id="{CB6F7079-532C-AE6A-6C5B-61BAAA1A549C}"/>
                </a:ext>
              </a:extLst>
            </p:cNvPr>
            <p:cNvSpPr/>
            <p:nvPr/>
          </p:nvSpPr>
          <p:spPr>
            <a:xfrm rot="5400000">
              <a:off x="6085328" y="2753106"/>
              <a:ext cx="45719" cy="442912"/>
            </a:xfrm>
            <a:prstGeom prst="leftBracket">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730EE608-55E1-405F-1D70-3CA7A034606E}"/>
                </a:ext>
              </a:extLst>
            </p:cNvPr>
            <p:cNvSpPr txBox="1"/>
            <p:nvPr/>
          </p:nvSpPr>
          <p:spPr>
            <a:xfrm>
              <a:off x="5925901" y="2773942"/>
              <a:ext cx="348172" cy="261610"/>
            </a:xfrm>
            <a:prstGeom prst="rect">
              <a:avLst/>
            </a:prstGeom>
            <a:noFill/>
          </p:spPr>
          <p:txBody>
            <a:bodyPr wrap="none" rtlCol="0">
              <a:spAutoFit/>
            </a:bodyPr>
            <a:lstStyle/>
            <a:p>
              <a:r>
                <a:rPr lang="en-US" sz="1100" i="1">
                  <a:latin typeface="Arial" panose="020B0604020202020204" pitchFamily="34" charset="0"/>
                  <a:cs typeface="Arial" panose="020B0604020202020204" pitchFamily="34" charset="0"/>
                </a:rPr>
                <a:t>***</a:t>
              </a:r>
              <a:endParaRPr lang="en-US" sz="110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831764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C5DBC-1F35-1CD6-4796-D819CEC69452}"/>
              </a:ext>
            </a:extLst>
          </p:cNvPr>
          <p:cNvSpPr>
            <a:spLocks noGrp="1"/>
          </p:cNvSpPr>
          <p:nvPr>
            <p:ph type="title"/>
          </p:nvPr>
        </p:nvSpPr>
        <p:spPr>
          <a:xfrm>
            <a:off x="838200" y="365125"/>
            <a:ext cx="10834688" cy="1325563"/>
          </a:xfrm>
        </p:spPr>
        <p:txBody>
          <a:bodyPr anchor="t" anchorCtr="0">
            <a:normAutofit/>
          </a:bodyPr>
          <a:lstStyle/>
          <a:p>
            <a:r>
              <a:rPr lang="en-US" sz="3600" dirty="0"/>
              <a:t>Cardiac disorders were numerically more common in patients with hypercortisolism</a:t>
            </a:r>
          </a:p>
        </p:txBody>
      </p:sp>
      <p:graphicFrame>
        <p:nvGraphicFramePr>
          <p:cNvPr id="8" name="Content Placeholder 7">
            <a:extLst>
              <a:ext uri="{FF2B5EF4-FFF2-40B4-BE49-F238E27FC236}">
                <a16:creationId xmlns:a16="http://schemas.microsoft.com/office/drawing/2014/main" id="{00D1728C-DCEE-E5DF-A5FB-9AA13E15A655}"/>
              </a:ext>
            </a:extLst>
          </p:cNvPr>
          <p:cNvGraphicFramePr>
            <a:graphicFrameLocks noGrp="1"/>
          </p:cNvGraphicFramePr>
          <p:nvPr>
            <p:ph idx="1"/>
            <p:extLst>
              <p:ext uri="{D42A27DB-BD31-4B8C-83A1-F6EECF244321}">
                <p14:modId xmlns:p14="http://schemas.microsoft.com/office/powerpoint/2010/main" val="2478782152"/>
              </p:ext>
            </p:extLst>
          </p:nvPr>
        </p:nvGraphicFramePr>
        <p:xfrm>
          <a:off x="2599672" y="1517690"/>
          <a:ext cx="7067549" cy="3127375"/>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a:extLst>
              <a:ext uri="{FF2B5EF4-FFF2-40B4-BE49-F238E27FC236}">
                <a16:creationId xmlns:a16="http://schemas.microsoft.com/office/drawing/2014/main" id="{E6F65680-3C2F-06E7-A80A-8E3E5840AFE6}"/>
              </a:ext>
            </a:extLst>
          </p:cNvPr>
          <p:cNvGrpSpPr/>
          <p:nvPr/>
        </p:nvGrpSpPr>
        <p:grpSpPr>
          <a:xfrm>
            <a:off x="1535799" y="4645065"/>
            <a:ext cx="7964055" cy="877887"/>
            <a:chOff x="1247775" y="4818063"/>
            <a:chExt cx="7964055" cy="877887"/>
          </a:xfrm>
        </p:grpSpPr>
        <p:sp>
          <p:nvSpPr>
            <p:cNvPr id="13" name="Rectangle 12">
              <a:extLst>
                <a:ext uri="{FF2B5EF4-FFF2-40B4-BE49-F238E27FC236}">
                  <a16:creationId xmlns:a16="http://schemas.microsoft.com/office/drawing/2014/main" id="{27EF9B27-5E15-7BBF-2022-2D0414004771}"/>
                </a:ext>
              </a:extLst>
            </p:cNvPr>
            <p:cNvSpPr/>
            <p:nvPr/>
          </p:nvSpPr>
          <p:spPr>
            <a:xfrm>
              <a:off x="1247775" y="4818063"/>
              <a:ext cx="7964055" cy="877887"/>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1F6B177C-DCC9-DA3D-715D-CEFE04B99B41}"/>
                </a:ext>
              </a:extLst>
            </p:cNvPr>
            <p:cNvSpPr txBox="1">
              <a:spLocks/>
            </p:cNvSpPr>
            <p:nvPr/>
          </p:nvSpPr>
          <p:spPr>
            <a:xfrm>
              <a:off x="1352551" y="4975225"/>
              <a:ext cx="1638300" cy="5016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1400" b="1" dirty="0">
                  <a:solidFill>
                    <a:srgbClr val="70226E"/>
                  </a:solidFill>
                </a:rPr>
                <a:t>Hypercortisolism prevalence:</a:t>
              </a:r>
            </a:p>
          </p:txBody>
        </p:sp>
        <p:sp>
          <p:nvSpPr>
            <p:cNvPr id="10" name="Content Placeholder 2">
              <a:extLst>
                <a:ext uri="{FF2B5EF4-FFF2-40B4-BE49-F238E27FC236}">
                  <a16:creationId xmlns:a16="http://schemas.microsoft.com/office/drawing/2014/main" id="{5A8AA73D-201F-29D7-B132-9FE9D9787248}"/>
                </a:ext>
              </a:extLst>
            </p:cNvPr>
            <p:cNvSpPr txBox="1">
              <a:spLocks/>
            </p:cNvSpPr>
            <p:nvPr/>
          </p:nvSpPr>
          <p:spPr>
            <a:xfrm>
              <a:off x="5043195" y="4975225"/>
              <a:ext cx="1638300" cy="6350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a:solidFill>
                    <a:srgbClr val="70226E"/>
                  </a:solidFill>
                </a:rPr>
                <a:t>33.6%</a:t>
              </a:r>
            </a:p>
            <a:p>
              <a:pPr marL="0" indent="0" algn="ctr">
                <a:buNone/>
              </a:pPr>
              <a:r>
                <a:rPr lang="en-US" sz="1400"/>
                <a:t>(38/113)</a:t>
              </a:r>
            </a:p>
          </p:txBody>
        </p:sp>
        <p:sp>
          <p:nvSpPr>
            <p:cNvPr id="11" name="Content Placeholder 2">
              <a:extLst>
                <a:ext uri="{FF2B5EF4-FFF2-40B4-BE49-F238E27FC236}">
                  <a16:creationId xmlns:a16="http://schemas.microsoft.com/office/drawing/2014/main" id="{0DA2777F-668D-840A-C4CB-CACE13CBE827}"/>
                </a:ext>
              </a:extLst>
            </p:cNvPr>
            <p:cNvSpPr txBox="1">
              <a:spLocks/>
            </p:cNvSpPr>
            <p:nvPr/>
          </p:nvSpPr>
          <p:spPr>
            <a:xfrm>
              <a:off x="2758361" y="4975225"/>
              <a:ext cx="1638300" cy="6350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a:solidFill>
                    <a:srgbClr val="70226E"/>
                  </a:solidFill>
                </a:rPr>
                <a:t>32.1%</a:t>
              </a:r>
            </a:p>
            <a:p>
              <a:pPr marL="0" indent="0" algn="ctr">
                <a:buNone/>
              </a:pPr>
              <a:r>
                <a:rPr lang="en-US" sz="1400"/>
                <a:t>(34/106)</a:t>
              </a:r>
            </a:p>
          </p:txBody>
        </p:sp>
        <p:sp>
          <p:nvSpPr>
            <p:cNvPr id="12" name="Content Placeholder 2">
              <a:extLst>
                <a:ext uri="{FF2B5EF4-FFF2-40B4-BE49-F238E27FC236}">
                  <a16:creationId xmlns:a16="http://schemas.microsoft.com/office/drawing/2014/main" id="{FB888945-55BB-B9D3-6368-5DCFB37CB492}"/>
                </a:ext>
              </a:extLst>
            </p:cNvPr>
            <p:cNvSpPr txBox="1">
              <a:spLocks/>
            </p:cNvSpPr>
            <p:nvPr/>
          </p:nvSpPr>
          <p:spPr>
            <a:xfrm>
              <a:off x="7308746" y="4975225"/>
              <a:ext cx="1638300" cy="6350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b="1">
                  <a:solidFill>
                    <a:srgbClr val="70226E"/>
                  </a:solidFill>
                </a:rPr>
                <a:t>33.6%</a:t>
              </a:r>
            </a:p>
            <a:p>
              <a:pPr marL="0" indent="0" algn="ctr">
                <a:buNone/>
              </a:pPr>
              <a:r>
                <a:rPr lang="en-US" sz="1400"/>
                <a:t>(41/122)</a:t>
              </a:r>
            </a:p>
          </p:txBody>
        </p:sp>
      </p:grpSp>
      <p:sp>
        <p:nvSpPr>
          <p:cNvPr id="4" name="TextBox 3">
            <a:extLst>
              <a:ext uri="{FF2B5EF4-FFF2-40B4-BE49-F238E27FC236}">
                <a16:creationId xmlns:a16="http://schemas.microsoft.com/office/drawing/2014/main" id="{D8BE7721-6556-8EC6-538B-400AA7172101}"/>
              </a:ext>
            </a:extLst>
          </p:cNvPr>
          <p:cNvSpPr txBox="1"/>
          <p:nvPr/>
        </p:nvSpPr>
        <p:spPr>
          <a:xfrm>
            <a:off x="822960" y="5760720"/>
            <a:ext cx="10506537"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DST, dexamethasone suppression test. Differences in the frequency of cardiac comorbidities were not statistically significant (</a:t>
            </a:r>
            <a:r>
              <a:rPr lang="en-US" sz="1000" i="1" dirty="0">
                <a:latin typeface="Arial" panose="020B0604020202020204" pitchFamily="34" charset="0"/>
                <a:cs typeface="Arial" panose="020B0604020202020204" pitchFamily="34" charset="0"/>
              </a:rPr>
              <a:t>P</a:t>
            </a:r>
            <a:r>
              <a:rPr lang="en-US" sz="1000" dirty="0">
                <a:latin typeface="Arial" panose="020B0604020202020204" pitchFamily="34" charset="0"/>
                <a:cs typeface="Arial" panose="020B0604020202020204" pitchFamily="34" charset="0"/>
              </a:rPr>
              <a:t>&gt;0.05).</a:t>
            </a:r>
          </a:p>
        </p:txBody>
      </p:sp>
      <p:sp>
        <p:nvSpPr>
          <p:cNvPr id="3" name="TextBox 2">
            <a:extLst>
              <a:ext uri="{FF2B5EF4-FFF2-40B4-BE49-F238E27FC236}">
                <a16:creationId xmlns:a16="http://schemas.microsoft.com/office/drawing/2014/main" id="{26CB1CC6-F9B7-BA16-AB91-00DF41197884}"/>
              </a:ext>
            </a:extLst>
          </p:cNvPr>
          <p:cNvSpPr txBox="1"/>
          <p:nvPr/>
        </p:nvSpPr>
        <p:spPr>
          <a:xfrm>
            <a:off x="3999416" y="3974631"/>
            <a:ext cx="731290" cy="307777"/>
          </a:xfrm>
          <a:prstGeom prst="rect">
            <a:avLst/>
          </a:prstGeom>
          <a:noFill/>
        </p:spPr>
        <p:txBody>
          <a:bodyPr wrap="none" rtlCol="0">
            <a:spAutoFit/>
          </a:bodyPr>
          <a:lstStyle/>
          <a:p>
            <a:pPr algn="ctr"/>
            <a:r>
              <a:rPr lang="en-US" sz="1400" dirty="0">
                <a:solidFill>
                  <a:schemeClr val="bg1"/>
                </a:solidFill>
                <a:latin typeface="Arial" panose="020B0604020202020204" pitchFamily="34" charset="0"/>
                <a:cs typeface="Arial" panose="020B0604020202020204" pitchFamily="34" charset="0"/>
              </a:rPr>
              <a:t>34/297</a:t>
            </a:r>
          </a:p>
        </p:txBody>
      </p:sp>
      <p:sp>
        <p:nvSpPr>
          <p:cNvPr id="5" name="TextBox 4">
            <a:extLst>
              <a:ext uri="{FF2B5EF4-FFF2-40B4-BE49-F238E27FC236}">
                <a16:creationId xmlns:a16="http://schemas.microsoft.com/office/drawing/2014/main" id="{133DEB66-EF18-64C9-F069-B455B976C476}"/>
              </a:ext>
            </a:extLst>
          </p:cNvPr>
          <p:cNvSpPr txBox="1"/>
          <p:nvPr/>
        </p:nvSpPr>
        <p:spPr>
          <a:xfrm>
            <a:off x="3033602" y="3974631"/>
            <a:ext cx="731290" cy="307777"/>
          </a:xfrm>
          <a:prstGeom prst="rect">
            <a:avLst/>
          </a:prstGeom>
          <a:noFill/>
        </p:spPr>
        <p:txBody>
          <a:bodyPr wrap="none" rtlCol="0">
            <a:spAutoFit/>
          </a:bodyPr>
          <a:lstStyle/>
          <a:p>
            <a:pPr algn="ctr"/>
            <a:r>
              <a:rPr lang="en-US" sz="1400" dirty="0">
                <a:solidFill>
                  <a:schemeClr val="bg1"/>
                </a:solidFill>
                <a:latin typeface="Arial" panose="020B0604020202020204" pitchFamily="34" charset="0"/>
                <a:cs typeface="Arial" panose="020B0604020202020204" pitchFamily="34" charset="0"/>
              </a:rPr>
              <a:t>72/789</a:t>
            </a:r>
          </a:p>
        </p:txBody>
      </p:sp>
      <p:sp>
        <p:nvSpPr>
          <p:cNvPr id="6" name="TextBox 5">
            <a:extLst>
              <a:ext uri="{FF2B5EF4-FFF2-40B4-BE49-F238E27FC236}">
                <a16:creationId xmlns:a16="http://schemas.microsoft.com/office/drawing/2014/main" id="{B4140A5A-8602-6BEC-E830-2053FE0639EA}"/>
              </a:ext>
            </a:extLst>
          </p:cNvPr>
          <p:cNvSpPr txBox="1"/>
          <p:nvPr/>
        </p:nvSpPr>
        <p:spPr>
          <a:xfrm>
            <a:off x="6263420" y="3966772"/>
            <a:ext cx="731290" cy="307777"/>
          </a:xfrm>
          <a:prstGeom prst="rect">
            <a:avLst/>
          </a:prstGeom>
          <a:noFill/>
        </p:spPr>
        <p:txBody>
          <a:bodyPr wrap="none" rtlCol="0">
            <a:spAutoFit/>
          </a:bodyPr>
          <a:lstStyle/>
          <a:p>
            <a:pPr algn="ctr"/>
            <a:r>
              <a:rPr lang="en-US" sz="1400" dirty="0">
                <a:solidFill>
                  <a:schemeClr val="bg1"/>
                </a:solidFill>
                <a:latin typeface="Arial" panose="020B0604020202020204" pitchFamily="34" charset="0"/>
                <a:cs typeface="Arial" panose="020B0604020202020204" pitchFamily="34" charset="0"/>
              </a:rPr>
              <a:t>38/297</a:t>
            </a:r>
          </a:p>
        </p:txBody>
      </p:sp>
      <p:sp>
        <p:nvSpPr>
          <p:cNvPr id="7" name="TextBox 6">
            <a:extLst>
              <a:ext uri="{FF2B5EF4-FFF2-40B4-BE49-F238E27FC236}">
                <a16:creationId xmlns:a16="http://schemas.microsoft.com/office/drawing/2014/main" id="{06429FCD-BAC0-5C66-1C1A-4BC92845303D}"/>
              </a:ext>
            </a:extLst>
          </p:cNvPr>
          <p:cNvSpPr txBox="1"/>
          <p:nvPr/>
        </p:nvSpPr>
        <p:spPr>
          <a:xfrm>
            <a:off x="5297605" y="3966772"/>
            <a:ext cx="731290" cy="307777"/>
          </a:xfrm>
          <a:prstGeom prst="rect">
            <a:avLst/>
          </a:prstGeom>
          <a:noFill/>
        </p:spPr>
        <p:txBody>
          <a:bodyPr wrap="none" rtlCol="0">
            <a:spAutoFit/>
          </a:bodyPr>
          <a:lstStyle/>
          <a:p>
            <a:pPr algn="ctr"/>
            <a:r>
              <a:rPr lang="en-US" sz="1400" dirty="0">
                <a:solidFill>
                  <a:schemeClr val="bg1"/>
                </a:solidFill>
                <a:latin typeface="Arial" panose="020B0604020202020204" pitchFamily="34" charset="0"/>
                <a:cs typeface="Arial" panose="020B0604020202020204" pitchFamily="34" charset="0"/>
              </a:rPr>
              <a:t>75/789</a:t>
            </a:r>
          </a:p>
        </p:txBody>
      </p:sp>
      <p:sp>
        <p:nvSpPr>
          <p:cNvPr id="15" name="TextBox 14">
            <a:extLst>
              <a:ext uri="{FF2B5EF4-FFF2-40B4-BE49-F238E27FC236}">
                <a16:creationId xmlns:a16="http://schemas.microsoft.com/office/drawing/2014/main" id="{AB7E19FA-3F55-CD77-A2AE-35C759A8B7C4}"/>
              </a:ext>
            </a:extLst>
          </p:cNvPr>
          <p:cNvSpPr txBox="1"/>
          <p:nvPr/>
        </p:nvSpPr>
        <p:spPr>
          <a:xfrm>
            <a:off x="8535278" y="3966773"/>
            <a:ext cx="731290" cy="307777"/>
          </a:xfrm>
          <a:prstGeom prst="rect">
            <a:avLst/>
          </a:prstGeom>
          <a:noFill/>
        </p:spPr>
        <p:txBody>
          <a:bodyPr wrap="none" rtlCol="0">
            <a:spAutoFit/>
          </a:bodyPr>
          <a:lstStyle/>
          <a:p>
            <a:pPr algn="ctr"/>
            <a:r>
              <a:rPr lang="en-US" sz="1400" dirty="0">
                <a:solidFill>
                  <a:schemeClr val="bg1"/>
                </a:solidFill>
                <a:latin typeface="Arial" panose="020B0604020202020204" pitchFamily="34" charset="0"/>
                <a:cs typeface="Arial" panose="020B0604020202020204" pitchFamily="34" charset="0"/>
              </a:rPr>
              <a:t>41/297</a:t>
            </a:r>
          </a:p>
        </p:txBody>
      </p:sp>
      <p:sp>
        <p:nvSpPr>
          <p:cNvPr id="16" name="TextBox 15">
            <a:extLst>
              <a:ext uri="{FF2B5EF4-FFF2-40B4-BE49-F238E27FC236}">
                <a16:creationId xmlns:a16="http://schemas.microsoft.com/office/drawing/2014/main" id="{182FFA16-5A50-8D82-0E23-75072A2FD059}"/>
              </a:ext>
            </a:extLst>
          </p:cNvPr>
          <p:cNvSpPr txBox="1"/>
          <p:nvPr/>
        </p:nvSpPr>
        <p:spPr>
          <a:xfrm>
            <a:off x="7569463" y="3966773"/>
            <a:ext cx="731290" cy="307777"/>
          </a:xfrm>
          <a:prstGeom prst="rect">
            <a:avLst/>
          </a:prstGeom>
          <a:noFill/>
        </p:spPr>
        <p:txBody>
          <a:bodyPr wrap="none" rtlCol="0">
            <a:spAutoFit/>
          </a:bodyPr>
          <a:lstStyle/>
          <a:p>
            <a:pPr algn="ctr"/>
            <a:r>
              <a:rPr lang="en-US" sz="1400" dirty="0">
                <a:solidFill>
                  <a:schemeClr val="bg1"/>
                </a:solidFill>
                <a:latin typeface="Arial" panose="020B0604020202020204" pitchFamily="34" charset="0"/>
                <a:cs typeface="Arial" panose="020B0604020202020204" pitchFamily="34" charset="0"/>
              </a:rPr>
              <a:t>81/789</a:t>
            </a:r>
          </a:p>
        </p:txBody>
      </p:sp>
    </p:spTree>
    <p:extLst>
      <p:ext uri="{BB962C8B-B14F-4D97-AF65-F5344CB8AC3E}">
        <p14:creationId xmlns:p14="http://schemas.microsoft.com/office/powerpoint/2010/main" val="1485617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5C7C41-2365-B038-2BAB-280828B6E3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16FCC1-2C7A-99D6-AF50-B2FCE6D3DA8D}"/>
              </a:ext>
            </a:extLst>
          </p:cNvPr>
          <p:cNvSpPr>
            <a:spLocks noGrp="1"/>
          </p:cNvSpPr>
          <p:nvPr>
            <p:ph type="title"/>
          </p:nvPr>
        </p:nvSpPr>
        <p:spPr>
          <a:xfrm>
            <a:off x="838200" y="365125"/>
            <a:ext cx="10734676" cy="1325563"/>
          </a:xfrm>
        </p:spPr>
        <p:txBody>
          <a:bodyPr anchor="t" anchorCtr="0">
            <a:normAutofit/>
          </a:bodyPr>
          <a:lstStyle/>
          <a:p>
            <a:r>
              <a:rPr lang="en-US" sz="3600" dirty="0"/>
              <a:t>Glucose above target was numerically more common with hypercortisolism</a:t>
            </a:r>
          </a:p>
        </p:txBody>
      </p:sp>
      <p:sp>
        <p:nvSpPr>
          <p:cNvPr id="3" name="TextBox 2">
            <a:extLst>
              <a:ext uri="{FF2B5EF4-FFF2-40B4-BE49-F238E27FC236}">
                <a16:creationId xmlns:a16="http://schemas.microsoft.com/office/drawing/2014/main" id="{60A3684B-0BC1-FA89-4984-08DAAD8425FA}"/>
              </a:ext>
            </a:extLst>
          </p:cNvPr>
          <p:cNvSpPr txBox="1"/>
          <p:nvPr/>
        </p:nvSpPr>
        <p:spPr>
          <a:xfrm>
            <a:off x="822960" y="5760720"/>
            <a:ext cx="11244292" cy="246221"/>
          </a:xfrm>
          <a:prstGeom prst="rect">
            <a:avLst/>
          </a:prstGeom>
          <a:noFill/>
        </p:spPr>
        <p:txBody>
          <a:bodyPr wrap="square" rtlCol="0">
            <a:spAutoFit/>
          </a:bodyPr>
          <a:lstStyle/>
          <a:p>
            <a:pPr lvl="0">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DST, dexamethasone suppression test; HbA1c, hemoglobin A1c.</a:t>
            </a:r>
            <a:r>
              <a:rPr lang="en-US" sz="1000">
                <a:latin typeface="Arial" panose="020B0604020202020204" pitchFamily="34" charset="0"/>
                <a:cs typeface="Arial" panose="020B0604020202020204" pitchFamily="34" charset="0"/>
              </a:rPr>
              <a:t> Differences in the HbA1c categories were not statistically significant (</a:t>
            </a:r>
            <a:r>
              <a:rPr lang="en-US" sz="1000" i="1">
                <a:latin typeface="Arial" panose="020B0604020202020204" pitchFamily="34" charset="0"/>
                <a:cs typeface="Arial" panose="020B0604020202020204" pitchFamily="34" charset="0"/>
              </a:rPr>
              <a:t>P</a:t>
            </a:r>
            <a:r>
              <a:rPr lang="en-US" sz="1000">
                <a:latin typeface="Arial" panose="020B0604020202020204" pitchFamily="34" charset="0"/>
                <a:cs typeface="Arial" panose="020B0604020202020204" pitchFamily="34" charset="0"/>
              </a:rPr>
              <a:t>&gt;0.05).</a:t>
            </a: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29" name="Group 28">
            <a:extLst>
              <a:ext uri="{FF2B5EF4-FFF2-40B4-BE49-F238E27FC236}">
                <a16:creationId xmlns:a16="http://schemas.microsoft.com/office/drawing/2014/main" id="{6B74A28B-FFF8-906A-7538-7DDA2BF09794}"/>
              </a:ext>
            </a:extLst>
          </p:cNvPr>
          <p:cNvGrpSpPr/>
          <p:nvPr/>
        </p:nvGrpSpPr>
        <p:grpSpPr>
          <a:xfrm>
            <a:off x="3540374" y="1068615"/>
            <a:ext cx="8272062" cy="3719362"/>
            <a:chOff x="2094346" y="1242567"/>
            <a:chExt cx="7328652" cy="3293588"/>
          </a:xfrm>
        </p:grpSpPr>
        <p:graphicFrame>
          <p:nvGraphicFramePr>
            <p:cNvPr id="22" name="Chart 21">
              <a:extLst>
                <a:ext uri="{FF2B5EF4-FFF2-40B4-BE49-F238E27FC236}">
                  <a16:creationId xmlns:a16="http://schemas.microsoft.com/office/drawing/2014/main" id="{80088A66-E8FD-0454-C03B-C03D7CE29072}"/>
                </a:ext>
              </a:extLst>
            </p:cNvPr>
            <p:cNvGraphicFramePr/>
            <p:nvPr/>
          </p:nvGraphicFramePr>
          <p:xfrm>
            <a:off x="2094346" y="1242567"/>
            <a:ext cx="7328652" cy="3293588"/>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a:extLst>
                <a:ext uri="{FF2B5EF4-FFF2-40B4-BE49-F238E27FC236}">
                  <a16:creationId xmlns:a16="http://schemas.microsoft.com/office/drawing/2014/main" id="{7583D206-3B05-C5C1-23FA-4ADC900B9AD6}"/>
                </a:ext>
              </a:extLst>
            </p:cNvPr>
            <p:cNvSpPr txBox="1"/>
            <p:nvPr/>
          </p:nvSpPr>
          <p:spPr>
            <a:xfrm>
              <a:off x="3343328" y="3775694"/>
              <a:ext cx="830677" cy="307777"/>
            </a:xfrm>
            <a:prstGeom prst="rect">
              <a:avLst/>
            </a:prstGeom>
            <a:noFill/>
          </p:spPr>
          <p:txBody>
            <a:bodyPr wrap="none" rtlCol="0">
              <a:spAutoFit/>
            </a:bodyPr>
            <a:lstStyle/>
            <a:p>
              <a:pPr algn="ctr"/>
              <a:r>
                <a:rPr lang="en-US" sz="1400" dirty="0">
                  <a:solidFill>
                    <a:schemeClr val="bg1"/>
                  </a:solidFill>
                  <a:latin typeface="Arial" panose="020B0604020202020204" pitchFamily="34" charset="0"/>
                  <a:cs typeface="Arial" panose="020B0604020202020204" pitchFamily="34" charset="0"/>
                </a:rPr>
                <a:t>120/297</a:t>
              </a:r>
            </a:p>
          </p:txBody>
        </p:sp>
        <p:sp>
          <p:nvSpPr>
            <p:cNvPr id="26" name="TextBox 25">
              <a:extLst>
                <a:ext uri="{FF2B5EF4-FFF2-40B4-BE49-F238E27FC236}">
                  <a16:creationId xmlns:a16="http://schemas.microsoft.com/office/drawing/2014/main" id="{4C78732F-68A3-7692-F6DC-2F9B99673412}"/>
                </a:ext>
              </a:extLst>
            </p:cNvPr>
            <p:cNvSpPr txBox="1"/>
            <p:nvPr/>
          </p:nvSpPr>
          <p:spPr>
            <a:xfrm>
              <a:off x="2560396" y="3775694"/>
              <a:ext cx="830677" cy="307777"/>
            </a:xfrm>
            <a:prstGeom prst="rect">
              <a:avLst/>
            </a:prstGeom>
            <a:noFill/>
          </p:spPr>
          <p:txBody>
            <a:bodyPr wrap="none" rtlCol="0">
              <a:spAutoFit/>
            </a:bodyPr>
            <a:lstStyle/>
            <a:p>
              <a:pPr algn="ctr"/>
              <a:r>
                <a:rPr lang="en-US" sz="1400" dirty="0">
                  <a:solidFill>
                    <a:schemeClr val="bg1"/>
                  </a:solidFill>
                  <a:latin typeface="Arial" panose="020B0604020202020204" pitchFamily="34" charset="0"/>
                  <a:cs typeface="Arial" panose="020B0604020202020204" pitchFamily="34" charset="0"/>
                </a:rPr>
                <a:t>269/789</a:t>
              </a:r>
            </a:p>
          </p:txBody>
        </p:sp>
        <p:sp>
          <p:nvSpPr>
            <p:cNvPr id="27" name="TextBox 26">
              <a:extLst>
                <a:ext uri="{FF2B5EF4-FFF2-40B4-BE49-F238E27FC236}">
                  <a16:creationId xmlns:a16="http://schemas.microsoft.com/office/drawing/2014/main" id="{03EE3A1E-6DB5-FC68-8A53-05B5C94EF05D}"/>
                </a:ext>
              </a:extLst>
            </p:cNvPr>
            <p:cNvSpPr txBox="1"/>
            <p:nvPr/>
          </p:nvSpPr>
          <p:spPr>
            <a:xfrm>
              <a:off x="5210713" y="3775694"/>
              <a:ext cx="731290" cy="307777"/>
            </a:xfrm>
            <a:prstGeom prst="rect">
              <a:avLst/>
            </a:prstGeom>
            <a:noFill/>
          </p:spPr>
          <p:txBody>
            <a:bodyPr wrap="none" rtlCol="0">
              <a:spAutoFit/>
            </a:bodyPr>
            <a:lstStyle/>
            <a:p>
              <a:pPr algn="ctr"/>
              <a:r>
                <a:rPr lang="en-US" sz="1400" dirty="0">
                  <a:solidFill>
                    <a:schemeClr val="bg1"/>
                  </a:solidFill>
                  <a:latin typeface="Arial" panose="020B0604020202020204" pitchFamily="34" charset="0"/>
                  <a:cs typeface="Arial" panose="020B0604020202020204" pitchFamily="34" charset="0"/>
                </a:rPr>
                <a:t>59/297</a:t>
              </a:r>
            </a:p>
          </p:txBody>
        </p:sp>
        <p:sp>
          <p:nvSpPr>
            <p:cNvPr id="28" name="TextBox 27">
              <a:extLst>
                <a:ext uri="{FF2B5EF4-FFF2-40B4-BE49-F238E27FC236}">
                  <a16:creationId xmlns:a16="http://schemas.microsoft.com/office/drawing/2014/main" id="{A553AA0A-5AC9-61F8-7BB0-796B45B49BAA}"/>
                </a:ext>
              </a:extLst>
            </p:cNvPr>
            <p:cNvSpPr txBox="1"/>
            <p:nvPr/>
          </p:nvSpPr>
          <p:spPr>
            <a:xfrm>
              <a:off x="4378088" y="3775694"/>
              <a:ext cx="830677" cy="307777"/>
            </a:xfrm>
            <a:prstGeom prst="rect">
              <a:avLst/>
            </a:prstGeom>
            <a:noFill/>
          </p:spPr>
          <p:txBody>
            <a:bodyPr wrap="none" rtlCol="0">
              <a:spAutoFit/>
            </a:bodyPr>
            <a:lstStyle/>
            <a:p>
              <a:pPr algn="ctr"/>
              <a:r>
                <a:rPr lang="en-US" sz="1400" dirty="0">
                  <a:solidFill>
                    <a:schemeClr val="bg1"/>
                  </a:solidFill>
                  <a:latin typeface="Arial" panose="020B0604020202020204" pitchFamily="34" charset="0"/>
                  <a:cs typeface="Arial" panose="020B0604020202020204" pitchFamily="34" charset="0"/>
                </a:rPr>
                <a:t>122/789</a:t>
              </a:r>
            </a:p>
          </p:txBody>
        </p:sp>
      </p:grpSp>
      <p:grpSp>
        <p:nvGrpSpPr>
          <p:cNvPr id="5" name="Group 4">
            <a:extLst>
              <a:ext uri="{FF2B5EF4-FFF2-40B4-BE49-F238E27FC236}">
                <a16:creationId xmlns:a16="http://schemas.microsoft.com/office/drawing/2014/main" id="{C9509ED5-68DA-9B2C-9FC5-9696622A4B10}"/>
              </a:ext>
            </a:extLst>
          </p:cNvPr>
          <p:cNvGrpSpPr/>
          <p:nvPr/>
        </p:nvGrpSpPr>
        <p:grpSpPr>
          <a:xfrm>
            <a:off x="2159245" y="4642032"/>
            <a:ext cx="6498315" cy="849435"/>
            <a:chOff x="2159245" y="4642032"/>
            <a:chExt cx="6498315" cy="849435"/>
          </a:xfrm>
        </p:grpSpPr>
        <p:grpSp>
          <p:nvGrpSpPr>
            <p:cNvPr id="17" name="Group 16">
              <a:extLst>
                <a:ext uri="{FF2B5EF4-FFF2-40B4-BE49-F238E27FC236}">
                  <a16:creationId xmlns:a16="http://schemas.microsoft.com/office/drawing/2014/main" id="{638E1415-BD8D-221C-C872-CDABEA0BE5BF}"/>
                </a:ext>
              </a:extLst>
            </p:cNvPr>
            <p:cNvGrpSpPr/>
            <p:nvPr/>
          </p:nvGrpSpPr>
          <p:grpSpPr>
            <a:xfrm>
              <a:off x="2159245" y="4642032"/>
              <a:ext cx="6498315" cy="849435"/>
              <a:chOff x="1227615" y="4680195"/>
              <a:chExt cx="6498315" cy="849435"/>
            </a:xfrm>
          </p:grpSpPr>
          <p:sp>
            <p:nvSpPr>
              <p:cNvPr id="18" name="Rectangle 17">
                <a:extLst>
                  <a:ext uri="{FF2B5EF4-FFF2-40B4-BE49-F238E27FC236}">
                    <a16:creationId xmlns:a16="http://schemas.microsoft.com/office/drawing/2014/main" id="{C6562F78-9279-3919-DA21-D46D448F5EEC}"/>
                  </a:ext>
                </a:extLst>
              </p:cNvPr>
              <p:cNvSpPr/>
              <p:nvPr/>
            </p:nvSpPr>
            <p:spPr>
              <a:xfrm>
                <a:off x="1247776" y="4680195"/>
                <a:ext cx="6478154" cy="849435"/>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Content Placeholder 2">
                <a:extLst>
                  <a:ext uri="{FF2B5EF4-FFF2-40B4-BE49-F238E27FC236}">
                    <a16:creationId xmlns:a16="http://schemas.microsoft.com/office/drawing/2014/main" id="{6F88249E-F44F-8953-122D-340F5990C07A}"/>
                  </a:ext>
                </a:extLst>
              </p:cNvPr>
              <p:cNvSpPr txBox="1">
                <a:spLocks/>
              </p:cNvSpPr>
              <p:nvPr/>
            </p:nvSpPr>
            <p:spPr>
              <a:xfrm>
                <a:off x="1227615" y="4826140"/>
                <a:ext cx="1902389" cy="5901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rgbClr val="70226E"/>
                    </a:solidFill>
                    <a:effectLst/>
                    <a:uLnTx/>
                    <a:uFillTx/>
                    <a:latin typeface="Arial" panose="020B0604020202020204" pitchFamily="34" charset="0"/>
                    <a:ea typeface="+mn-ea"/>
                    <a:cs typeface="Arial" panose="020B0604020202020204" pitchFamily="34" charset="0"/>
                  </a:rPr>
                  <a:t>Hypercortisolism </a:t>
                </a:r>
                <a:br>
                  <a:rPr kumimoji="0" lang="en-US" sz="1400" b="1" i="0" u="none" strike="noStrike" kern="1200" cap="none" spc="0" normalizeH="0" baseline="0" noProof="0" dirty="0">
                    <a:ln>
                      <a:noFill/>
                    </a:ln>
                    <a:solidFill>
                      <a:srgbClr val="70226E"/>
                    </a:solidFill>
                    <a:effectLst/>
                    <a:uLnTx/>
                    <a:uFillTx/>
                    <a:latin typeface="Arial" panose="020B0604020202020204" pitchFamily="34" charset="0"/>
                    <a:ea typeface="+mn-ea"/>
                    <a:cs typeface="Arial" panose="020B0604020202020204" pitchFamily="34" charset="0"/>
                  </a:rPr>
                </a:br>
                <a:r>
                  <a:rPr kumimoji="0" lang="en-US" sz="1400" b="1" i="0" u="none" strike="noStrike" kern="1200" cap="none" spc="0" normalizeH="0" baseline="0" noProof="0" dirty="0">
                    <a:ln>
                      <a:noFill/>
                    </a:ln>
                    <a:solidFill>
                      <a:srgbClr val="70226E"/>
                    </a:solidFill>
                    <a:effectLst/>
                    <a:uLnTx/>
                    <a:uFillTx/>
                    <a:latin typeface="Arial" panose="020B0604020202020204" pitchFamily="34" charset="0"/>
                    <a:ea typeface="+mn-ea"/>
                    <a:cs typeface="Arial" panose="020B0604020202020204" pitchFamily="34" charset="0"/>
                  </a:rPr>
                  <a:t>prevalence:</a:t>
                </a:r>
              </a:p>
            </p:txBody>
          </p:sp>
          <p:sp>
            <p:nvSpPr>
              <p:cNvPr id="21" name="Content Placeholder 2">
                <a:extLst>
                  <a:ext uri="{FF2B5EF4-FFF2-40B4-BE49-F238E27FC236}">
                    <a16:creationId xmlns:a16="http://schemas.microsoft.com/office/drawing/2014/main" id="{5F485E4B-946D-123F-3297-0BD7D82B1879}"/>
                  </a:ext>
                </a:extLst>
              </p:cNvPr>
              <p:cNvSpPr txBox="1">
                <a:spLocks/>
              </p:cNvSpPr>
              <p:nvPr/>
            </p:nvSpPr>
            <p:spPr>
              <a:xfrm>
                <a:off x="3404727" y="4805368"/>
                <a:ext cx="1290919" cy="6350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b="1" dirty="0">
                    <a:solidFill>
                      <a:srgbClr val="70226E"/>
                    </a:solidFill>
                  </a:rPr>
                  <a:t>30</a:t>
                </a:r>
                <a:r>
                  <a:rPr kumimoji="0" lang="en-US" sz="1800" b="1" i="0" u="none" strike="noStrike" kern="1200" cap="none" spc="0" normalizeH="0" baseline="0" noProof="0" dirty="0">
                    <a:ln>
                      <a:noFill/>
                    </a:ln>
                    <a:solidFill>
                      <a:srgbClr val="70226E"/>
                    </a:solidFill>
                    <a:effectLst/>
                    <a:uLnTx/>
                    <a:uFillTx/>
                    <a:latin typeface="Arial" panose="020B0604020202020204" pitchFamily="34" charset="0"/>
                    <a:ea typeface="+mn-ea"/>
                    <a:cs typeface="Arial" panose="020B0604020202020204" pitchFamily="34" charset="0"/>
                  </a:rPr>
                  <a:t>.8%</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(120/389)</a:t>
                </a:r>
              </a:p>
            </p:txBody>
          </p:sp>
        </p:grpSp>
        <p:sp>
          <p:nvSpPr>
            <p:cNvPr id="4" name="Content Placeholder 2">
              <a:extLst>
                <a:ext uri="{FF2B5EF4-FFF2-40B4-BE49-F238E27FC236}">
                  <a16:creationId xmlns:a16="http://schemas.microsoft.com/office/drawing/2014/main" id="{101D274A-DB81-4073-6BB7-06F2EE9E7754}"/>
                </a:ext>
              </a:extLst>
            </p:cNvPr>
            <p:cNvSpPr txBox="1">
              <a:spLocks/>
            </p:cNvSpPr>
            <p:nvPr/>
          </p:nvSpPr>
          <p:spPr>
            <a:xfrm>
              <a:off x="6434516" y="4770747"/>
              <a:ext cx="1290919" cy="6350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b="1" dirty="0">
                  <a:solidFill>
                    <a:srgbClr val="70226E"/>
                  </a:solidFill>
                </a:rPr>
                <a:t>32.6</a:t>
              </a:r>
              <a:r>
                <a:rPr kumimoji="0" lang="en-US" sz="1800" b="1" i="0" u="none" strike="noStrike" kern="1200" cap="none" spc="0" normalizeH="0" baseline="0" noProof="0" dirty="0">
                  <a:ln>
                    <a:noFill/>
                  </a:ln>
                  <a:solidFill>
                    <a:srgbClr val="70226E"/>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lang="en-US" sz="1400" dirty="0">
                  <a:solidFill>
                    <a:prstClr val="black"/>
                  </a:solidFill>
                </a:rPr>
                <a:t>59</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/181)</a:t>
              </a:r>
            </a:p>
          </p:txBody>
        </p:sp>
      </p:grpSp>
    </p:spTree>
    <p:extLst>
      <p:ext uri="{BB962C8B-B14F-4D97-AF65-F5344CB8AC3E}">
        <p14:creationId xmlns:p14="http://schemas.microsoft.com/office/powerpoint/2010/main" val="940483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B63E6-AABD-37A8-E360-180D90697523}"/>
              </a:ext>
            </a:extLst>
          </p:cNvPr>
          <p:cNvSpPr>
            <a:spLocks noGrp="1"/>
          </p:cNvSpPr>
          <p:nvPr>
            <p:ph type="title"/>
          </p:nvPr>
        </p:nvSpPr>
        <p:spPr>
          <a:xfrm>
            <a:off x="838200" y="365125"/>
            <a:ext cx="10734676" cy="1325563"/>
          </a:xfrm>
        </p:spPr>
        <p:txBody>
          <a:bodyPr anchor="t" anchorCtr="0">
            <a:normAutofit/>
          </a:bodyPr>
          <a:lstStyle/>
          <a:p>
            <a:r>
              <a:rPr lang="en-US" sz="3600" dirty="0"/>
              <a:t>Poorer kidney function and higher CKD progression risk with hypercortisolism</a:t>
            </a:r>
          </a:p>
        </p:txBody>
      </p:sp>
      <p:graphicFrame>
        <p:nvGraphicFramePr>
          <p:cNvPr id="5" name="Chart 4">
            <a:extLst>
              <a:ext uri="{FF2B5EF4-FFF2-40B4-BE49-F238E27FC236}">
                <a16:creationId xmlns:a16="http://schemas.microsoft.com/office/drawing/2014/main" id="{A1466804-77F2-B84D-4AC1-182414D3B4FD}"/>
              </a:ext>
            </a:extLst>
          </p:cNvPr>
          <p:cNvGraphicFramePr/>
          <p:nvPr/>
        </p:nvGraphicFramePr>
        <p:xfrm>
          <a:off x="5362575" y="1112360"/>
          <a:ext cx="6210301" cy="3568237"/>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163263D3-8510-6E4E-717E-B48DFC2C7D36}"/>
              </a:ext>
            </a:extLst>
          </p:cNvPr>
          <p:cNvSpPr txBox="1"/>
          <p:nvPr/>
        </p:nvSpPr>
        <p:spPr>
          <a:xfrm>
            <a:off x="822960" y="5532120"/>
            <a:ext cx="10867595" cy="553998"/>
          </a:xfrm>
          <a:prstGeom prst="rect">
            <a:avLst/>
          </a:prstGeom>
          <a:noFill/>
        </p:spPr>
        <p:txBody>
          <a:bodyPr wrap="square" rtlCol="0">
            <a:spAutoFit/>
          </a:bodyPr>
          <a:lstStyle/>
          <a:p>
            <a:pPr lvl="0">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CKD, chronic kidney disease; DST, dexamethasone suppression test; eGFR, estimated glomerular filtration rate; UACR, urine albumin-to-creatinine ratio. </a:t>
            </a:r>
            <a:r>
              <a:rPr kumimoji="0" lang="en-US"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-values for eGFR and UACR based on a t-test; only </a:t>
            </a:r>
            <a:r>
              <a:rPr kumimoji="0" lang="en-US"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-values &lt;0.05 shown. </a:t>
            </a:r>
            <a:r>
              <a:rPr lang="en-US" sz="1000" dirty="0">
                <a:solidFill>
                  <a:prstClr val="black"/>
                </a:solidFill>
                <a:latin typeface="Arial" panose="020B0604020202020204" pitchFamily="34" charset="0"/>
                <a:cs typeface="Arial" panose="020B0604020202020204" pitchFamily="34" charset="0"/>
              </a:rPr>
              <a:t>****; </a:t>
            </a:r>
            <a:r>
              <a:rPr lang="en-US" sz="1000" i="1" dirty="0">
                <a:solidFill>
                  <a:prstClr val="black"/>
                </a:solidFill>
                <a:latin typeface="Arial" panose="020B0604020202020204" pitchFamily="34" charset="0"/>
                <a:cs typeface="Arial" panose="020B0604020202020204" pitchFamily="34" charset="0"/>
              </a:rPr>
              <a:t>P</a:t>
            </a:r>
            <a:r>
              <a:rPr lang="en-US" sz="1000" dirty="0">
                <a:solidFill>
                  <a:prstClr val="black"/>
                </a:solidFill>
                <a:latin typeface="Arial" panose="020B0604020202020204" pitchFamily="34" charset="0"/>
                <a:cs typeface="Arial" panose="020B0604020202020204" pitchFamily="34" charset="0"/>
              </a:rPr>
              <a:t>&lt;0.0001. </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CKD progression risk categories defined based on KDIGO 2012 guidelines; </a:t>
            </a:r>
            <a:r>
              <a:rPr kumimoji="0" lang="el-GR"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χ</a:t>
            </a:r>
            <a:r>
              <a:rPr kumimoji="0" lang="en-US" sz="10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2 </a:t>
            </a:r>
            <a:r>
              <a:rPr kumimoji="0" lang="en-US"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-value comparing the distribution of CKD risk categories between the post-DST cortisol groups shown. </a:t>
            </a:r>
          </a:p>
        </p:txBody>
      </p:sp>
      <p:sp>
        <p:nvSpPr>
          <p:cNvPr id="7" name="TextBox 6">
            <a:extLst>
              <a:ext uri="{FF2B5EF4-FFF2-40B4-BE49-F238E27FC236}">
                <a16:creationId xmlns:a16="http://schemas.microsoft.com/office/drawing/2014/main" id="{E487BA2C-6C8E-5400-F3BD-ECF5D24548B1}"/>
              </a:ext>
            </a:extLst>
          </p:cNvPr>
          <p:cNvSpPr txBox="1"/>
          <p:nvPr/>
        </p:nvSpPr>
        <p:spPr>
          <a:xfrm>
            <a:off x="1419505" y="1516385"/>
            <a:ext cx="279756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Markers of kidney function</a:t>
            </a:r>
          </a:p>
        </p:txBody>
      </p:sp>
      <p:sp>
        <p:nvSpPr>
          <p:cNvPr id="8" name="TextBox 7">
            <a:extLst>
              <a:ext uri="{FF2B5EF4-FFF2-40B4-BE49-F238E27FC236}">
                <a16:creationId xmlns:a16="http://schemas.microsoft.com/office/drawing/2014/main" id="{6A79614F-C404-D72D-B588-1625A31E5EF1}"/>
              </a:ext>
            </a:extLst>
          </p:cNvPr>
          <p:cNvSpPr txBox="1"/>
          <p:nvPr/>
        </p:nvSpPr>
        <p:spPr>
          <a:xfrm>
            <a:off x="8409263" y="2102282"/>
            <a:ext cx="40267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1100" b="1" i="0" u="none" strike="noStrike" kern="1200" cap="none" spc="0" normalizeH="0" baseline="3000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15" name="Group 14">
            <a:extLst>
              <a:ext uri="{FF2B5EF4-FFF2-40B4-BE49-F238E27FC236}">
                <a16:creationId xmlns:a16="http://schemas.microsoft.com/office/drawing/2014/main" id="{B29E69D6-97CC-1F4A-9A41-B102BF1515B3}"/>
              </a:ext>
            </a:extLst>
          </p:cNvPr>
          <p:cNvGrpSpPr/>
          <p:nvPr/>
        </p:nvGrpSpPr>
        <p:grpSpPr>
          <a:xfrm>
            <a:off x="534536" y="1831277"/>
            <a:ext cx="2199063" cy="2772413"/>
            <a:chOff x="534536" y="2661162"/>
            <a:chExt cx="2199063" cy="2827890"/>
          </a:xfrm>
        </p:grpSpPr>
        <p:graphicFrame>
          <p:nvGraphicFramePr>
            <p:cNvPr id="6" name="Chart 5">
              <a:extLst>
                <a:ext uri="{FF2B5EF4-FFF2-40B4-BE49-F238E27FC236}">
                  <a16:creationId xmlns:a16="http://schemas.microsoft.com/office/drawing/2014/main" id="{C722051D-7397-64C8-37FE-A5B31724A952}"/>
                </a:ext>
              </a:extLst>
            </p:cNvPr>
            <p:cNvGraphicFramePr/>
            <p:nvPr>
              <p:extLst>
                <p:ext uri="{D42A27DB-BD31-4B8C-83A1-F6EECF244321}">
                  <p14:modId xmlns:p14="http://schemas.microsoft.com/office/powerpoint/2010/main" val="3443771857"/>
                </p:ext>
              </p:extLst>
            </p:nvPr>
          </p:nvGraphicFramePr>
          <p:xfrm>
            <a:off x="534536" y="2661162"/>
            <a:ext cx="2199063" cy="2827890"/>
          </p:xfrm>
          <a:graphic>
            <a:graphicData uri="http://schemas.openxmlformats.org/drawingml/2006/chart">
              <c:chart xmlns:c="http://schemas.openxmlformats.org/drawingml/2006/chart" xmlns:r="http://schemas.openxmlformats.org/officeDocument/2006/relationships" r:id="rId4"/>
            </a:graphicData>
          </a:graphic>
        </p:graphicFrame>
        <p:sp>
          <p:nvSpPr>
            <p:cNvPr id="9" name="Left Bracket 8">
              <a:extLst>
                <a:ext uri="{FF2B5EF4-FFF2-40B4-BE49-F238E27FC236}">
                  <a16:creationId xmlns:a16="http://schemas.microsoft.com/office/drawing/2014/main" id="{FBE5A667-9271-222A-0062-E4CB23B3ADB1}"/>
                </a:ext>
              </a:extLst>
            </p:cNvPr>
            <p:cNvSpPr/>
            <p:nvPr/>
          </p:nvSpPr>
          <p:spPr>
            <a:xfrm rot="5400000">
              <a:off x="1895099" y="2718240"/>
              <a:ext cx="102417" cy="666683"/>
            </a:xfrm>
            <a:prstGeom prst="leftBracket">
              <a:avLst/>
            </a:prstGeom>
            <a:ln w="12700">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0" name="TextBox 9">
              <a:extLst>
                <a:ext uri="{FF2B5EF4-FFF2-40B4-BE49-F238E27FC236}">
                  <a16:creationId xmlns:a16="http://schemas.microsoft.com/office/drawing/2014/main" id="{8F73BE80-AC25-3919-74DC-273070D176C7}"/>
                </a:ext>
              </a:extLst>
            </p:cNvPr>
            <p:cNvSpPr txBox="1"/>
            <p:nvPr/>
          </p:nvSpPr>
          <p:spPr>
            <a:xfrm>
              <a:off x="1723033" y="2822248"/>
              <a:ext cx="402674"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US" sz="11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aphicFrame>
        <p:nvGraphicFramePr>
          <p:cNvPr id="4" name="Chart 3">
            <a:extLst>
              <a:ext uri="{FF2B5EF4-FFF2-40B4-BE49-F238E27FC236}">
                <a16:creationId xmlns:a16="http://schemas.microsoft.com/office/drawing/2014/main" id="{1FF0A1A8-DB55-93A1-1E49-7F466D703A32}"/>
              </a:ext>
            </a:extLst>
          </p:cNvPr>
          <p:cNvGraphicFramePr/>
          <p:nvPr>
            <p:extLst>
              <p:ext uri="{D42A27DB-BD31-4B8C-83A1-F6EECF244321}">
                <p14:modId xmlns:p14="http://schemas.microsoft.com/office/powerpoint/2010/main" val="1564459645"/>
              </p:ext>
            </p:extLst>
          </p:nvPr>
        </p:nvGraphicFramePr>
        <p:xfrm>
          <a:off x="2902972" y="1828795"/>
          <a:ext cx="2069524" cy="2772408"/>
        </p:xfrm>
        <a:graphic>
          <a:graphicData uri="http://schemas.openxmlformats.org/drawingml/2006/chart">
            <c:chart xmlns:c="http://schemas.openxmlformats.org/drawingml/2006/chart" xmlns:r="http://schemas.openxmlformats.org/officeDocument/2006/relationships" r:id="rId5"/>
          </a:graphicData>
        </a:graphic>
      </p:graphicFrame>
      <p:grpSp>
        <p:nvGrpSpPr>
          <p:cNvPr id="17" name="Group 16">
            <a:extLst>
              <a:ext uri="{FF2B5EF4-FFF2-40B4-BE49-F238E27FC236}">
                <a16:creationId xmlns:a16="http://schemas.microsoft.com/office/drawing/2014/main" id="{F074AA0C-F937-6612-F67F-B0D929335A16}"/>
              </a:ext>
            </a:extLst>
          </p:cNvPr>
          <p:cNvGrpSpPr/>
          <p:nvPr/>
        </p:nvGrpSpPr>
        <p:grpSpPr>
          <a:xfrm>
            <a:off x="2094346" y="4734300"/>
            <a:ext cx="6478154" cy="711114"/>
            <a:chOff x="1247776" y="4878340"/>
            <a:chExt cx="6478154" cy="711114"/>
          </a:xfrm>
        </p:grpSpPr>
        <p:sp>
          <p:nvSpPr>
            <p:cNvPr id="18" name="Rectangle 17">
              <a:extLst>
                <a:ext uri="{FF2B5EF4-FFF2-40B4-BE49-F238E27FC236}">
                  <a16:creationId xmlns:a16="http://schemas.microsoft.com/office/drawing/2014/main" id="{020B4DCF-AA56-59FF-6E5F-96F7EC21CCFE}"/>
                </a:ext>
              </a:extLst>
            </p:cNvPr>
            <p:cNvSpPr/>
            <p:nvPr/>
          </p:nvSpPr>
          <p:spPr>
            <a:xfrm>
              <a:off x="1247776" y="4878340"/>
              <a:ext cx="6478154" cy="711114"/>
            </a:xfrm>
            <a:prstGeom prst="rect">
              <a:avLst/>
            </a:prstGeom>
            <a:solidFill>
              <a:schemeClr val="bg2"/>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9" name="Content Placeholder 2">
              <a:extLst>
                <a:ext uri="{FF2B5EF4-FFF2-40B4-BE49-F238E27FC236}">
                  <a16:creationId xmlns:a16="http://schemas.microsoft.com/office/drawing/2014/main" id="{A4FCE110-DEEA-3BCE-58A2-932E34354E7D}"/>
                </a:ext>
              </a:extLst>
            </p:cNvPr>
            <p:cNvSpPr txBox="1">
              <a:spLocks/>
            </p:cNvSpPr>
            <p:nvPr/>
          </p:nvSpPr>
          <p:spPr>
            <a:xfrm>
              <a:off x="1695451" y="4975225"/>
              <a:ext cx="3915929" cy="59011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srgbClr val="70226E"/>
                  </a:solidFill>
                  <a:effectLst/>
                  <a:uLnTx/>
                  <a:uFillTx/>
                  <a:latin typeface="Arial" panose="020B0604020202020204" pitchFamily="34" charset="0"/>
                  <a:ea typeface="+mn-ea"/>
                  <a:cs typeface="Arial" panose="020B0604020202020204" pitchFamily="34" charset="0"/>
                </a:rPr>
                <a:t>Hypercortisolism prevalence in participants with eGFR &lt;45 mL/min/1.73 m</a:t>
              </a:r>
              <a:r>
                <a:rPr kumimoji="0" lang="en-US" sz="1400" b="1" i="0" u="none" strike="noStrike" kern="1200" cap="none" spc="0" normalizeH="0" baseline="30000" noProof="0" dirty="0">
                  <a:ln>
                    <a:noFill/>
                  </a:ln>
                  <a:solidFill>
                    <a:srgbClr val="70226E"/>
                  </a:solidFill>
                  <a:effectLst/>
                  <a:uLnTx/>
                  <a:uFillTx/>
                  <a:latin typeface="Arial" panose="020B0604020202020204" pitchFamily="34" charset="0"/>
                  <a:ea typeface="+mn-ea"/>
                  <a:cs typeface="Arial" panose="020B0604020202020204" pitchFamily="34" charset="0"/>
                </a:rPr>
                <a:t>2</a:t>
              </a:r>
              <a:r>
                <a:rPr kumimoji="0" lang="en-US" sz="1400" b="1" i="0" u="none" strike="noStrike" kern="1200" cap="none" spc="0" normalizeH="0" baseline="0" noProof="0" dirty="0">
                  <a:ln>
                    <a:noFill/>
                  </a:ln>
                  <a:solidFill>
                    <a:srgbClr val="70226E"/>
                  </a:solidFill>
                  <a:effectLst/>
                  <a:uLnTx/>
                  <a:uFillTx/>
                  <a:latin typeface="Arial" panose="020B0604020202020204" pitchFamily="34" charset="0"/>
                  <a:ea typeface="+mn-ea"/>
                  <a:cs typeface="Arial" panose="020B0604020202020204" pitchFamily="34" charset="0"/>
                </a:rPr>
                <a:t>:</a:t>
              </a:r>
            </a:p>
          </p:txBody>
        </p:sp>
        <p:sp>
          <p:nvSpPr>
            <p:cNvPr id="21" name="Content Placeholder 2">
              <a:extLst>
                <a:ext uri="{FF2B5EF4-FFF2-40B4-BE49-F238E27FC236}">
                  <a16:creationId xmlns:a16="http://schemas.microsoft.com/office/drawing/2014/main" id="{F816B0F9-812C-5B40-B342-B5D93ADB1B7A}"/>
                </a:ext>
              </a:extLst>
            </p:cNvPr>
            <p:cNvSpPr txBox="1">
              <a:spLocks/>
            </p:cNvSpPr>
            <p:nvPr/>
          </p:nvSpPr>
          <p:spPr>
            <a:xfrm>
              <a:off x="5977811" y="4954453"/>
              <a:ext cx="1290919" cy="6350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none" strike="noStrike" kern="1200" cap="none" spc="0" normalizeH="0" baseline="0" noProof="0">
                  <a:ln>
                    <a:noFill/>
                  </a:ln>
                  <a:solidFill>
                    <a:srgbClr val="70226E"/>
                  </a:solidFill>
                  <a:effectLst/>
                  <a:uLnTx/>
                  <a:uFillTx/>
                  <a:latin typeface="Arial" panose="020B0604020202020204" pitchFamily="34" charset="0"/>
                  <a:ea typeface="+mn-ea"/>
                  <a:cs typeface="Arial" panose="020B0604020202020204" pitchFamily="34" charset="0"/>
                </a:rPr>
                <a:t>43.6%</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(61/140)</a:t>
              </a:r>
            </a:p>
          </p:txBody>
        </p:sp>
      </p:grpSp>
    </p:spTree>
    <p:extLst>
      <p:ext uri="{BB962C8B-B14F-4D97-AF65-F5344CB8AC3E}">
        <p14:creationId xmlns:p14="http://schemas.microsoft.com/office/powerpoint/2010/main" val="878707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78E73-787F-3030-9DC3-F068B6177F8D}"/>
              </a:ext>
            </a:extLst>
          </p:cNvPr>
          <p:cNvSpPr>
            <a:spLocks noGrp="1"/>
          </p:cNvSpPr>
          <p:nvPr>
            <p:ph type="title"/>
          </p:nvPr>
        </p:nvSpPr>
        <p:spPr>
          <a:xfrm>
            <a:off x="838200" y="365125"/>
            <a:ext cx="10864173" cy="1325563"/>
          </a:xfrm>
        </p:spPr>
        <p:txBody>
          <a:bodyPr anchor="t" anchorCtr="0">
            <a:normAutofit/>
          </a:bodyPr>
          <a:lstStyle/>
          <a:p>
            <a:r>
              <a:rPr lang="en-US" sz="3600" dirty="0"/>
              <a:t>Excess cortisol and aldosterone co-secretion common</a:t>
            </a:r>
          </a:p>
        </p:txBody>
      </p:sp>
      <p:sp>
        <p:nvSpPr>
          <p:cNvPr id="26" name="Text Placeholder 2">
            <a:extLst>
              <a:ext uri="{FF2B5EF4-FFF2-40B4-BE49-F238E27FC236}">
                <a16:creationId xmlns:a16="http://schemas.microsoft.com/office/drawing/2014/main" id="{C040F3A1-7148-65BC-7606-84AB81F9BAC7}"/>
              </a:ext>
            </a:extLst>
          </p:cNvPr>
          <p:cNvSpPr txBox="1">
            <a:spLocks/>
          </p:cNvSpPr>
          <p:nvPr/>
        </p:nvSpPr>
        <p:spPr>
          <a:xfrm>
            <a:off x="822960" y="5760720"/>
            <a:ext cx="9258300" cy="225179"/>
          </a:xfrm>
          <a:prstGeom prst="rect">
            <a:avLst/>
          </a:prstGeom>
        </p:spPr>
        <p:txBody>
          <a:bodyPr vert="horz" lIns="91440" tIns="45720" rIns="91440" bIns="45720" rtlCol="0">
            <a:noAutofit/>
          </a:bodyPr>
          <a:lstStyle>
            <a:defPPr marR="0" lvl="0" algn="l" rtl="0">
              <a:lnSpc>
                <a:spcPct val="100000"/>
              </a:lnSpc>
              <a:spcBef>
                <a:spcPts val="0"/>
              </a:spcBef>
              <a:spcAft>
                <a:spcPts val="0"/>
              </a:spcAft>
            </a:defPPr>
            <a:lvl1pPr marL="0" marR="0" lvl="0" indent="0" algn="l" rtl="0" eaLnBrk="1" hangingPunct="1">
              <a:lnSpc>
                <a:spcPct val="100000"/>
              </a:lnSpc>
              <a:spcBef>
                <a:spcPts val="0"/>
              </a:spcBef>
              <a:spcAft>
                <a:spcPts val="0"/>
              </a:spcAft>
              <a:buClrTx/>
              <a:buSzPct val="120000"/>
              <a:buFont typeface="Arial" panose="020B0604020202020204" pitchFamily="34" charset="0"/>
              <a:buNone/>
              <a:defRPr lang="en-US" sz="700" b="0" i="0" u="none" strike="noStrike" cap="none" dirty="0" smtClean="0">
                <a:solidFill>
                  <a:srgbClr val="888888"/>
                </a:solidFill>
                <a:latin typeface="Lato"/>
                <a:ea typeface="Lato"/>
                <a:cs typeface="Lato"/>
                <a:sym typeface="Lato"/>
              </a:defRPr>
            </a:lvl1pPr>
            <a:lvl2pPr marL="227008" marR="0" lvl="1" indent="0" algn="l" rtl="0" eaLnBrk="1" hangingPunct="1">
              <a:lnSpc>
                <a:spcPct val="100000"/>
              </a:lnSpc>
              <a:spcBef>
                <a:spcPts val="0"/>
              </a:spcBef>
              <a:spcAft>
                <a:spcPts val="0"/>
              </a:spcAft>
              <a:buClrTx/>
              <a:buSzPct val="100000"/>
              <a:buFontTx/>
              <a:buNone/>
              <a:defRPr sz="800" b="0" i="0" u="none" strike="noStrike" cap="none">
                <a:solidFill>
                  <a:srgbClr val="000000"/>
                </a:solidFill>
                <a:latin typeface="+mn-lt"/>
                <a:ea typeface="Arial"/>
                <a:cs typeface="Arial"/>
                <a:sym typeface="Arial"/>
              </a:defRPr>
            </a:lvl2pPr>
            <a:lvl3pPr marL="461951" marR="0" lvl="2" indent="0" algn="l" rtl="0" eaLnBrk="1" hangingPunct="1">
              <a:lnSpc>
                <a:spcPct val="100000"/>
              </a:lnSpc>
              <a:spcBef>
                <a:spcPts val="0"/>
              </a:spcBef>
              <a:spcAft>
                <a:spcPts val="0"/>
              </a:spcAft>
              <a:buClrTx/>
              <a:buFontTx/>
              <a:buNone/>
              <a:defRPr sz="800" b="0" i="0" u="none" strike="noStrike" cap="none">
                <a:solidFill>
                  <a:srgbClr val="000000"/>
                </a:solidFill>
                <a:latin typeface="+mn-lt"/>
                <a:ea typeface="Arial"/>
                <a:cs typeface="Arial"/>
                <a:sym typeface="Arial"/>
              </a:defRPr>
            </a:lvl3pPr>
            <a:lvl4pPr marL="461951" marR="0" lvl="3" indent="0" algn="l" rtl="0" eaLnBrk="1" hangingPunct="1">
              <a:lnSpc>
                <a:spcPct val="100000"/>
              </a:lnSpc>
              <a:spcBef>
                <a:spcPts val="0"/>
              </a:spcBef>
              <a:spcAft>
                <a:spcPts val="0"/>
              </a:spcAft>
              <a:buClrTx/>
              <a:buFont typeface="Wingdings" panose="05000000000000000000" pitchFamily="2" charset="2"/>
              <a:buNone/>
              <a:defRPr sz="800" b="0" i="0" u="none" strike="noStrike" cap="none">
                <a:solidFill>
                  <a:srgbClr val="000000"/>
                </a:solidFill>
                <a:latin typeface="+mn-lt"/>
                <a:ea typeface="Arial"/>
                <a:cs typeface="Arial"/>
                <a:sym typeface="Arial"/>
              </a:defRPr>
            </a:lvl4pPr>
            <a:lvl5pPr marL="461951" marR="0" lvl="4" indent="0" algn="l" rtl="0" eaLnBrk="1" hangingPunct="1">
              <a:lnSpc>
                <a:spcPct val="100000"/>
              </a:lnSpc>
              <a:spcBef>
                <a:spcPts val="0"/>
              </a:spcBef>
              <a:spcAft>
                <a:spcPts val="0"/>
              </a:spcAft>
              <a:buClrTx/>
              <a:buFont typeface="Wingdings" panose="05000000000000000000" pitchFamily="2" charset="2"/>
              <a:buNone/>
              <a:defRPr sz="800" b="0" i="0" u="none" strike="noStrike" cap="none">
                <a:solidFill>
                  <a:srgbClr val="000000"/>
                </a:solidFill>
                <a:latin typeface="+mn-lt"/>
                <a:ea typeface="Arial"/>
                <a:cs typeface="Arial"/>
                <a:sym typeface="Arial"/>
              </a:defRPr>
            </a:lvl5pPr>
            <a:lvl6pPr marL="342891" marR="0" lvl="5" indent="-342891" algn="l" rtl="0" eaLnBrk="1" hangingPunct="1">
              <a:lnSpc>
                <a:spcPct val="100000"/>
              </a:lnSpc>
              <a:spcBef>
                <a:spcPts val="0"/>
              </a:spcBef>
              <a:spcAft>
                <a:spcPts val="0"/>
              </a:spcAft>
              <a:buClr>
                <a:schemeClr val="tx1">
                  <a:lumMod val="50000"/>
                  <a:lumOff val="50000"/>
                </a:schemeClr>
              </a:buClr>
              <a:buFont typeface="Arial" panose="020B0604020202020204" pitchFamily="34" charset="0"/>
              <a:buChar char="•"/>
              <a:defRPr sz="1400" b="0" i="0" u="none" strike="noStrike" cap="none">
                <a:solidFill>
                  <a:srgbClr val="000000"/>
                </a:solidFill>
                <a:latin typeface="+mn-lt"/>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Tx/>
              <a:buSzPct val="120000"/>
              <a:buFont typeface="Arial" panose="020B0604020202020204" pitchFamily="34" charset="0"/>
              <a:buNone/>
              <a:tabLst/>
              <a:defRPr/>
            </a:pPr>
            <a:r>
              <a:rPr kumimoji="0" lang="en-US" sz="1000" b="0" i="0" u="none" strike="noStrike" kern="0" cap="none" spc="0" normalizeH="0" baseline="0" noProof="0" dirty="0" err="1">
                <a:ln>
                  <a:noFill/>
                </a:ln>
                <a:solidFill>
                  <a:schemeClr val="tx1"/>
                </a:solidFill>
                <a:effectLst/>
                <a:uLnTx/>
                <a:uFillTx/>
                <a:latin typeface="Arial" panose="020B0604020202020204" pitchFamily="34" charset="0"/>
                <a:cs typeface="Arial" panose="020B0604020202020204" pitchFamily="34" charset="0"/>
                <a:sym typeface="Lato"/>
              </a:rPr>
              <a:t>rHTN</a:t>
            </a:r>
            <a:r>
              <a:rPr kumimoji="0" lang="en-US" sz="1000" b="0" i="0" u="none" strike="noStrike" kern="0" cap="none" spc="0" normalizeH="0" baseline="0" noProof="0" dirty="0">
                <a:ln>
                  <a:noFill/>
                </a:ln>
                <a:solidFill>
                  <a:schemeClr val="tx1"/>
                </a:solidFill>
                <a:effectLst/>
                <a:uLnTx/>
                <a:uFillTx/>
                <a:latin typeface="Arial" panose="020B0604020202020204" pitchFamily="34" charset="0"/>
                <a:cs typeface="Arial" panose="020B0604020202020204" pitchFamily="34" charset="0"/>
                <a:sym typeface="Lato"/>
              </a:rPr>
              <a:t>, resistant hypertension. Hyperaldosteronism defined as aldosterone &gt;20 ng/dL or aldosterone &gt;15 ng/dL with aldosterone-renin-ratio &gt;20. </a:t>
            </a:r>
          </a:p>
        </p:txBody>
      </p:sp>
      <p:sp>
        <p:nvSpPr>
          <p:cNvPr id="27" name="TextBox 26">
            <a:extLst>
              <a:ext uri="{FF2B5EF4-FFF2-40B4-BE49-F238E27FC236}">
                <a16:creationId xmlns:a16="http://schemas.microsoft.com/office/drawing/2014/main" id="{F6F6FD8A-607E-3BF2-60E9-EA431845C53D}"/>
              </a:ext>
            </a:extLst>
          </p:cNvPr>
          <p:cNvSpPr txBox="1"/>
          <p:nvPr/>
        </p:nvSpPr>
        <p:spPr>
          <a:xfrm>
            <a:off x="7078994" y="1409332"/>
            <a:ext cx="4623379" cy="3618923"/>
          </a:xfrm>
          <a:prstGeom prst="rect">
            <a:avLst/>
          </a:prstGeom>
          <a:ln w="19050">
            <a:solidFill>
              <a:srgbClr val="70226E"/>
            </a:solidFill>
          </a:ln>
        </p:spPr>
        <p:txBody>
          <a:bodyPr wrap="square"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70226E"/>
                </a:solidFill>
                <a:effectLst/>
                <a:uLnTx/>
                <a:uFillTx/>
                <a:latin typeface="Arial" panose="020B0604020202020204" pitchFamily="34" charset="0"/>
                <a:cs typeface="Arial" panose="020B0604020202020204" pitchFamily="34" charset="0"/>
              </a:rPr>
              <a:t>Prevalence of hyperaldosteronism was consistent with the literature for individuals with </a:t>
            </a:r>
            <a:r>
              <a:rPr kumimoji="0" lang="en-US" sz="1800" b="1" i="0" u="none" strike="noStrike" kern="0" cap="none" spc="0" normalizeH="0" baseline="0" noProof="0" dirty="0" err="1">
                <a:ln>
                  <a:noFill/>
                </a:ln>
                <a:solidFill>
                  <a:srgbClr val="70226E"/>
                </a:solidFill>
                <a:effectLst/>
                <a:uLnTx/>
                <a:uFillTx/>
                <a:latin typeface="Arial" panose="020B0604020202020204" pitchFamily="34" charset="0"/>
                <a:cs typeface="Arial" panose="020B0604020202020204" pitchFamily="34" charset="0"/>
              </a:rPr>
              <a:t>rHTN</a:t>
            </a:r>
            <a:endParaRPr kumimoji="0" lang="en-US" sz="1800" b="1" i="0" u="none" strike="noStrike" kern="0" cap="none" spc="0" normalizeH="0" baseline="0" noProof="0" dirty="0">
              <a:ln>
                <a:noFill/>
              </a:ln>
              <a:solidFill>
                <a:srgbClr val="70226E"/>
              </a:solidFill>
              <a:effectLst/>
              <a:uLnTx/>
              <a:uFillTx/>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rgbClr val="70226E"/>
              </a:solidFill>
              <a:effectLst/>
              <a:uLnTx/>
              <a:uFillTx/>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70226E"/>
                </a:solidFill>
                <a:effectLst/>
                <a:uLnTx/>
                <a:uFillTx/>
                <a:latin typeface="Arial" panose="020B0604020202020204" pitchFamily="34" charset="0"/>
                <a:cs typeface="Arial" panose="020B0604020202020204" pitchFamily="34" charset="0"/>
              </a:rPr>
              <a:t>Similar prevalence of hyperaldosteronism in MOMENTUM participants with and without </a:t>
            </a:r>
            <a:r>
              <a:rPr lang="en-US" b="1" kern="0" dirty="0">
                <a:solidFill>
                  <a:srgbClr val="70226E"/>
                </a:solidFill>
                <a:latin typeface="Arial" panose="020B0604020202020204" pitchFamily="34" charset="0"/>
                <a:cs typeface="Arial" panose="020B0604020202020204" pitchFamily="34" charset="0"/>
              </a:rPr>
              <a:t>hypercortisolism</a:t>
            </a:r>
            <a:endParaRPr kumimoji="0" lang="en-US" sz="1800" b="1" i="0" u="none" strike="noStrike" kern="0" cap="none" spc="0" normalizeH="0" baseline="0" noProof="0" dirty="0">
              <a:ln>
                <a:noFill/>
              </a:ln>
              <a:solidFill>
                <a:srgbClr val="70226E"/>
              </a:solidFill>
              <a:effectLst/>
              <a:uLnTx/>
              <a:uFillTx/>
              <a:latin typeface="Arial" panose="020B0604020202020204" pitchFamily="34" charset="0"/>
              <a:cs typeface="Arial" panose="020B0604020202020204" pitchFamily="34" charset="0"/>
            </a:endParaRPr>
          </a:p>
        </p:txBody>
      </p:sp>
      <p:grpSp>
        <p:nvGrpSpPr>
          <p:cNvPr id="4" name="Group 3">
            <a:extLst>
              <a:ext uri="{FF2B5EF4-FFF2-40B4-BE49-F238E27FC236}">
                <a16:creationId xmlns:a16="http://schemas.microsoft.com/office/drawing/2014/main" id="{42D71B98-85CD-1C85-5DF5-0D555058032D}"/>
              </a:ext>
            </a:extLst>
          </p:cNvPr>
          <p:cNvGrpSpPr/>
          <p:nvPr/>
        </p:nvGrpSpPr>
        <p:grpSpPr>
          <a:xfrm>
            <a:off x="163002" y="1405061"/>
            <a:ext cx="6919064" cy="4105328"/>
            <a:chOff x="163002" y="1686417"/>
            <a:chExt cx="6919064" cy="4105328"/>
          </a:xfrm>
        </p:grpSpPr>
        <p:grpSp>
          <p:nvGrpSpPr>
            <p:cNvPr id="28" name="Group 27">
              <a:extLst>
                <a:ext uri="{FF2B5EF4-FFF2-40B4-BE49-F238E27FC236}">
                  <a16:creationId xmlns:a16="http://schemas.microsoft.com/office/drawing/2014/main" id="{B6CBDCA1-7633-F14B-7672-EC515B846B5B}"/>
                </a:ext>
              </a:extLst>
            </p:cNvPr>
            <p:cNvGrpSpPr/>
            <p:nvPr/>
          </p:nvGrpSpPr>
          <p:grpSpPr>
            <a:xfrm>
              <a:off x="163002" y="1700213"/>
              <a:ext cx="4623379" cy="3872937"/>
              <a:chOff x="596635" y="1372754"/>
              <a:chExt cx="4623379" cy="4627589"/>
            </a:xfrm>
          </p:grpSpPr>
          <p:grpSp>
            <p:nvGrpSpPr>
              <p:cNvPr id="29" name="Group 28">
                <a:extLst>
                  <a:ext uri="{FF2B5EF4-FFF2-40B4-BE49-F238E27FC236}">
                    <a16:creationId xmlns:a16="http://schemas.microsoft.com/office/drawing/2014/main" id="{32A87F98-F6BE-42DB-A22E-F2B2D73D5288}"/>
                  </a:ext>
                </a:extLst>
              </p:cNvPr>
              <p:cNvGrpSpPr/>
              <p:nvPr/>
            </p:nvGrpSpPr>
            <p:grpSpPr>
              <a:xfrm>
                <a:off x="596635" y="1372754"/>
                <a:ext cx="4623379" cy="4627589"/>
                <a:chOff x="596635" y="1372754"/>
                <a:chExt cx="4623379" cy="4627589"/>
              </a:xfrm>
            </p:grpSpPr>
            <p:graphicFrame>
              <p:nvGraphicFramePr>
                <p:cNvPr id="32" name="Chart 31">
                  <a:extLst>
                    <a:ext uri="{FF2B5EF4-FFF2-40B4-BE49-F238E27FC236}">
                      <a16:creationId xmlns:a16="http://schemas.microsoft.com/office/drawing/2014/main" id="{036521C4-C6DD-13DB-25B2-C9B14406F7FB}"/>
                    </a:ext>
                  </a:extLst>
                </p:cNvPr>
                <p:cNvGraphicFramePr/>
                <p:nvPr/>
              </p:nvGraphicFramePr>
              <p:xfrm>
                <a:off x="596635" y="1372754"/>
                <a:ext cx="4623379" cy="4112491"/>
              </p:xfrm>
              <a:graphic>
                <a:graphicData uri="http://schemas.openxmlformats.org/drawingml/2006/chart">
                  <c:chart xmlns:c="http://schemas.openxmlformats.org/drawingml/2006/chart" xmlns:r="http://schemas.openxmlformats.org/officeDocument/2006/relationships" r:id="rId3"/>
                </a:graphicData>
              </a:graphic>
            </p:graphicFrame>
            <p:sp>
              <p:nvSpPr>
                <p:cNvPr id="33" name="TextBox 32">
                  <a:extLst>
                    <a:ext uri="{FF2B5EF4-FFF2-40B4-BE49-F238E27FC236}">
                      <a16:creationId xmlns:a16="http://schemas.microsoft.com/office/drawing/2014/main" id="{E07480B5-3861-8A6D-E838-EEA405E28638}"/>
                    </a:ext>
                  </a:extLst>
                </p:cNvPr>
                <p:cNvSpPr txBox="1"/>
                <p:nvPr/>
              </p:nvSpPr>
              <p:spPr>
                <a:xfrm>
                  <a:off x="1461612" y="5375172"/>
                  <a:ext cx="1197764" cy="560829"/>
                </a:xfrm>
                <a:prstGeom prst="rect">
                  <a:avLst/>
                </a:prstGeom>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888888"/>
                      </a:solidFill>
                      <a:effectLst/>
                      <a:uLnTx/>
                      <a:uFillTx/>
                      <a:latin typeface="Arial" panose="020B0604020202020204" pitchFamily="34" charset="0"/>
                      <a:cs typeface="Arial" panose="020B0604020202020204" pitchFamily="34" charset="0"/>
                    </a:rPr>
                    <a:t>All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888888"/>
                      </a:solidFill>
                      <a:effectLst/>
                      <a:uLnTx/>
                      <a:uFillTx/>
                      <a:latin typeface="Arial" panose="020B0604020202020204" pitchFamily="34" charset="0"/>
                      <a:cs typeface="Arial" panose="020B0604020202020204" pitchFamily="34" charset="0"/>
                    </a:rPr>
                    <a:t>participants</a:t>
                  </a:r>
                </a:p>
              </p:txBody>
            </p:sp>
            <p:sp>
              <p:nvSpPr>
                <p:cNvPr id="34" name="TextBox 33">
                  <a:extLst>
                    <a:ext uri="{FF2B5EF4-FFF2-40B4-BE49-F238E27FC236}">
                      <a16:creationId xmlns:a16="http://schemas.microsoft.com/office/drawing/2014/main" id="{0E4A3A31-9AFD-28D2-18DD-0838B07DF823}"/>
                    </a:ext>
                  </a:extLst>
                </p:cNvPr>
                <p:cNvSpPr txBox="1"/>
                <p:nvPr/>
              </p:nvSpPr>
              <p:spPr>
                <a:xfrm>
                  <a:off x="2889399" y="5375172"/>
                  <a:ext cx="1665841" cy="625171"/>
                </a:xfrm>
                <a:prstGeom prst="rect">
                  <a:avLst/>
                </a:prstGeom>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70226E"/>
                      </a:solidFill>
                      <a:effectLst/>
                      <a:uLnTx/>
                      <a:uFillTx/>
                      <a:latin typeface="Arial" panose="020B0604020202020204" pitchFamily="34" charset="0"/>
                      <a:cs typeface="Arial" panose="020B0604020202020204" pitchFamily="34" charset="0"/>
                    </a:rPr>
                    <a:t>Participants with</a:t>
                  </a:r>
                  <a:br>
                    <a:rPr kumimoji="0" lang="en-US" sz="1400" b="1" i="0" u="none" strike="noStrike" kern="0" cap="none" spc="0" normalizeH="0" baseline="0" noProof="0" dirty="0">
                      <a:ln>
                        <a:noFill/>
                      </a:ln>
                      <a:solidFill>
                        <a:srgbClr val="70226E"/>
                      </a:solidFill>
                      <a:effectLst/>
                      <a:uLnTx/>
                      <a:uFillTx/>
                      <a:latin typeface="Arial" panose="020B0604020202020204" pitchFamily="34" charset="0"/>
                      <a:cs typeface="Arial" panose="020B0604020202020204" pitchFamily="34" charset="0"/>
                    </a:rPr>
                  </a:br>
                  <a:r>
                    <a:rPr kumimoji="0" lang="en-US" sz="1400" b="1" i="0" u="none" strike="noStrike" kern="0" cap="none" spc="0" normalizeH="0" baseline="0" noProof="0" dirty="0">
                      <a:ln>
                        <a:noFill/>
                      </a:ln>
                      <a:solidFill>
                        <a:srgbClr val="70226E"/>
                      </a:solidFill>
                      <a:effectLst/>
                      <a:uLnTx/>
                      <a:uFillTx/>
                      <a:latin typeface="Arial" panose="020B0604020202020204" pitchFamily="34" charset="0"/>
                      <a:cs typeface="Arial" panose="020B0604020202020204" pitchFamily="34" charset="0"/>
                    </a:rPr>
                    <a:t>hypercortisolism</a:t>
                  </a:r>
                </a:p>
              </p:txBody>
            </p:sp>
          </p:grpSp>
          <p:sp>
            <p:nvSpPr>
              <p:cNvPr id="30" name="TextBox 1">
                <a:extLst>
                  <a:ext uri="{FF2B5EF4-FFF2-40B4-BE49-F238E27FC236}">
                    <a16:creationId xmlns:a16="http://schemas.microsoft.com/office/drawing/2014/main" id="{94FA0762-CEA1-0546-F701-025642934382}"/>
                  </a:ext>
                </a:extLst>
              </p:cNvPr>
              <p:cNvSpPr txBox="1"/>
              <p:nvPr/>
            </p:nvSpPr>
            <p:spPr>
              <a:xfrm>
                <a:off x="1619577" y="4971935"/>
                <a:ext cx="930063" cy="367748"/>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216/1086</a:t>
                </a:r>
              </a:p>
            </p:txBody>
          </p:sp>
          <p:sp>
            <p:nvSpPr>
              <p:cNvPr id="31" name="TextBox 1">
                <a:extLst>
                  <a:ext uri="{FF2B5EF4-FFF2-40B4-BE49-F238E27FC236}">
                    <a16:creationId xmlns:a16="http://schemas.microsoft.com/office/drawing/2014/main" id="{DFE003E1-7E9B-5DBB-BEAE-F70DB6A38D50}"/>
                  </a:ext>
                </a:extLst>
              </p:cNvPr>
              <p:cNvSpPr txBox="1"/>
              <p:nvPr/>
            </p:nvSpPr>
            <p:spPr>
              <a:xfrm>
                <a:off x="3356672" y="4971933"/>
                <a:ext cx="731290" cy="367748"/>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64/297</a:t>
                </a:r>
              </a:p>
            </p:txBody>
          </p:sp>
        </p:grpSp>
        <p:grpSp>
          <p:nvGrpSpPr>
            <p:cNvPr id="35" name="Group 34">
              <a:extLst>
                <a:ext uri="{FF2B5EF4-FFF2-40B4-BE49-F238E27FC236}">
                  <a16:creationId xmlns:a16="http://schemas.microsoft.com/office/drawing/2014/main" id="{3754B320-56AD-AD50-337F-40AB13460975}"/>
                </a:ext>
              </a:extLst>
            </p:cNvPr>
            <p:cNvGrpSpPr/>
            <p:nvPr/>
          </p:nvGrpSpPr>
          <p:grpSpPr>
            <a:xfrm>
              <a:off x="3876675" y="1686417"/>
              <a:ext cx="3205391" cy="4105328"/>
              <a:chOff x="2442231" y="1361515"/>
              <a:chExt cx="3205391" cy="4894275"/>
            </a:xfrm>
          </p:grpSpPr>
          <p:grpSp>
            <p:nvGrpSpPr>
              <p:cNvPr id="36" name="Group 35">
                <a:extLst>
                  <a:ext uri="{FF2B5EF4-FFF2-40B4-BE49-F238E27FC236}">
                    <a16:creationId xmlns:a16="http://schemas.microsoft.com/office/drawing/2014/main" id="{F49152D9-9E7D-4CAD-7C17-2D4D60F8FCD1}"/>
                  </a:ext>
                </a:extLst>
              </p:cNvPr>
              <p:cNvGrpSpPr/>
              <p:nvPr/>
            </p:nvGrpSpPr>
            <p:grpSpPr>
              <a:xfrm>
                <a:off x="2442231" y="1361515"/>
                <a:ext cx="3205391" cy="4894275"/>
                <a:chOff x="2442231" y="1361515"/>
                <a:chExt cx="3205391" cy="4894275"/>
              </a:xfrm>
            </p:grpSpPr>
            <p:graphicFrame>
              <p:nvGraphicFramePr>
                <p:cNvPr id="38" name="Chart 37">
                  <a:extLst>
                    <a:ext uri="{FF2B5EF4-FFF2-40B4-BE49-F238E27FC236}">
                      <a16:creationId xmlns:a16="http://schemas.microsoft.com/office/drawing/2014/main" id="{4435123C-8477-5FF2-D411-64F98BD8AC4A}"/>
                    </a:ext>
                  </a:extLst>
                </p:cNvPr>
                <p:cNvGraphicFramePr/>
                <p:nvPr/>
              </p:nvGraphicFramePr>
              <p:xfrm>
                <a:off x="2835898" y="1361515"/>
                <a:ext cx="2384116" cy="4112491"/>
              </p:xfrm>
              <a:graphic>
                <a:graphicData uri="http://schemas.openxmlformats.org/drawingml/2006/chart">
                  <c:chart xmlns:c="http://schemas.openxmlformats.org/drawingml/2006/chart" xmlns:r="http://schemas.openxmlformats.org/officeDocument/2006/relationships" r:id="rId4"/>
                </a:graphicData>
              </a:graphic>
            </p:graphicFrame>
            <p:sp>
              <p:nvSpPr>
                <p:cNvPr id="39" name="TextBox 38">
                  <a:extLst>
                    <a:ext uri="{FF2B5EF4-FFF2-40B4-BE49-F238E27FC236}">
                      <a16:creationId xmlns:a16="http://schemas.microsoft.com/office/drawing/2014/main" id="{694D059A-2B68-E33F-CD06-3521A706D544}"/>
                    </a:ext>
                  </a:extLst>
                </p:cNvPr>
                <p:cNvSpPr txBox="1"/>
                <p:nvPr/>
              </p:nvSpPr>
              <p:spPr>
                <a:xfrm>
                  <a:off x="2442231" y="5375172"/>
                  <a:ext cx="3205391" cy="880618"/>
                </a:xfrm>
                <a:prstGeom prst="rect">
                  <a:avLst/>
                </a:prstGeom>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51A5DB"/>
                      </a:solidFill>
                      <a:effectLst/>
                      <a:uLnTx/>
                      <a:uFillTx/>
                      <a:latin typeface="Arial" panose="020B0604020202020204" pitchFamily="34" charset="0"/>
                      <a:cs typeface="Arial" panose="020B0604020202020204" pitchFamily="34" charset="0"/>
                    </a:rPr>
                    <a:t>Participants with markers of </a:t>
                  </a:r>
                  <a:br>
                    <a:rPr kumimoji="0" lang="en-US" sz="1400" b="1" i="0" u="none" strike="noStrike" kern="0" cap="none" spc="0" normalizeH="0" baseline="0" noProof="0" dirty="0">
                      <a:ln>
                        <a:noFill/>
                      </a:ln>
                      <a:solidFill>
                        <a:srgbClr val="51A5DB"/>
                      </a:solidFill>
                      <a:effectLst/>
                      <a:uLnTx/>
                      <a:uFillTx/>
                      <a:latin typeface="Arial" panose="020B0604020202020204" pitchFamily="34" charset="0"/>
                      <a:cs typeface="Arial" panose="020B0604020202020204" pitchFamily="34" charset="0"/>
                    </a:rPr>
                  </a:br>
                  <a:r>
                    <a:rPr kumimoji="0" lang="en-US" sz="1400" b="1" i="0" u="none" strike="noStrike" kern="0" cap="none" spc="0" normalizeH="0" baseline="0" noProof="0" dirty="0">
                      <a:ln>
                        <a:noFill/>
                      </a:ln>
                      <a:solidFill>
                        <a:srgbClr val="51A5DB"/>
                      </a:solidFill>
                      <a:effectLst/>
                      <a:uLnTx/>
                      <a:uFillTx/>
                      <a:latin typeface="Arial" panose="020B0604020202020204" pitchFamily="34" charset="0"/>
                      <a:cs typeface="Arial" panose="020B0604020202020204" pitchFamily="34" charset="0"/>
                    </a:rPr>
                    <a:t>both hypercortisolism and </a:t>
                  </a:r>
                  <a:br>
                    <a:rPr kumimoji="0" lang="en-US" sz="1400" b="1" i="0" u="none" strike="noStrike" kern="0" cap="none" spc="0" normalizeH="0" baseline="0" noProof="0" dirty="0">
                      <a:ln>
                        <a:noFill/>
                      </a:ln>
                      <a:solidFill>
                        <a:srgbClr val="51A5DB"/>
                      </a:solidFill>
                      <a:effectLst/>
                      <a:uLnTx/>
                      <a:uFillTx/>
                      <a:latin typeface="Arial" panose="020B0604020202020204" pitchFamily="34" charset="0"/>
                      <a:cs typeface="Arial" panose="020B0604020202020204" pitchFamily="34" charset="0"/>
                    </a:rPr>
                  </a:br>
                  <a:r>
                    <a:rPr kumimoji="0" lang="en-US" sz="1400" b="1" i="0" u="none" strike="noStrike" kern="0" cap="none" spc="0" normalizeH="0" baseline="0" noProof="0" dirty="0">
                      <a:ln>
                        <a:noFill/>
                      </a:ln>
                      <a:solidFill>
                        <a:srgbClr val="51A5DB"/>
                      </a:solidFill>
                      <a:effectLst/>
                      <a:uLnTx/>
                      <a:uFillTx/>
                      <a:latin typeface="Arial" panose="020B0604020202020204" pitchFamily="34" charset="0"/>
                      <a:cs typeface="Arial" panose="020B0604020202020204" pitchFamily="34" charset="0"/>
                    </a:rPr>
                    <a:t>hyperaldosteronism</a:t>
                  </a:r>
                </a:p>
              </p:txBody>
            </p:sp>
          </p:grpSp>
          <p:sp>
            <p:nvSpPr>
              <p:cNvPr id="37" name="TextBox 1">
                <a:extLst>
                  <a:ext uri="{FF2B5EF4-FFF2-40B4-BE49-F238E27FC236}">
                    <a16:creationId xmlns:a16="http://schemas.microsoft.com/office/drawing/2014/main" id="{C3E05BBC-D805-B4FA-A384-D0CDAC4DF241}"/>
                  </a:ext>
                </a:extLst>
              </p:cNvPr>
              <p:cNvSpPr txBox="1"/>
              <p:nvPr/>
            </p:nvSpPr>
            <p:spPr>
              <a:xfrm>
                <a:off x="3606004" y="4984920"/>
                <a:ext cx="830677" cy="366924"/>
              </a:xfrm>
              <a:prstGeom prst="rect">
                <a:avLst/>
              </a:prstGeom>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64/1086</a:t>
                </a:r>
              </a:p>
            </p:txBody>
          </p:sp>
        </p:grpSp>
        <p:cxnSp>
          <p:nvCxnSpPr>
            <p:cNvPr id="3" name="Straight Connector 2">
              <a:extLst>
                <a:ext uri="{FF2B5EF4-FFF2-40B4-BE49-F238E27FC236}">
                  <a16:creationId xmlns:a16="http://schemas.microsoft.com/office/drawing/2014/main" id="{DFDE177F-6B4F-9F75-E3C0-459CF698AF81}"/>
                </a:ext>
              </a:extLst>
            </p:cNvPr>
            <p:cNvCxnSpPr/>
            <p:nvPr/>
          </p:nvCxnSpPr>
          <p:spPr>
            <a:xfrm>
              <a:off x="971549" y="4995888"/>
              <a:ext cx="502920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915271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522CC-29E8-9327-DEF9-9792FC02DA5B}"/>
              </a:ext>
            </a:extLst>
          </p:cNvPr>
          <p:cNvSpPr>
            <a:spLocks noGrp="1"/>
          </p:cNvSpPr>
          <p:nvPr>
            <p:ph type="title"/>
          </p:nvPr>
        </p:nvSpPr>
        <p:spPr/>
        <p:txBody>
          <a:bodyPr anchor="t" anchorCtr="0">
            <a:normAutofit/>
          </a:bodyPr>
          <a:lstStyle/>
          <a:p>
            <a:r>
              <a:rPr lang="en-US" sz="3600"/>
              <a:t>Limitations</a:t>
            </a:r>
          </a:p>
        </p:txBody>
      </p:sp>
      <p:sp>
        <p:nvSpPr>
          <p:cNvPr id="3" name="Content Placeholder 2">
            <a:extLst>
              <a:ext uri="{FF2B5EF4-FFF2-40B4-BE49-F238E27FC236}">
                <a16:creationId xmlns:a16="http://schemas.microsoft.com/office/drawing/2014/main" id="{DF791185-231E-61CD-D536-4B0DBA6E743F}"/>
              </a:ext>
            </a:extLst>
          </p:cNvPr>
          <p:cNvSpPr>
            <a:spLocks noGrp="1"/>
          </p:cNvSpPr>
          <p:nvPr>
            <p:ph idx="1"/>
          </p:nvPr>
        </p:nvSpPr>
        <p:spPr>
          <a:xfrm>
            <a:off x="904875" y="1328738"/>
            <a:ext cx="10515600" cy="4351338"/>
          </a:xfrm>
        </p:spPr>
        <p:txBody>
          <a:bodyPr vert="horz" lIns="91440" tIns="45720" rIns="91440" bIns="45720" rtlCol="0" anchor="t">
            <a:noAutofit/>
          </a:bodyPr>
          <a:lstStyle/>
          <a:p>
            <a:r>
              <a:rPr lang="en-US" sz="2200" dirty="0"/>
              <a:t>Geographic study footprint limited to the US</a:t>
            </a:r>
          </a:p>
          <a:p>
            <a:pPr lvl="1"/>
            <a:r>
              <a:rPr lang="en-US" sz="1800" dirty="0">
                <a:latin typeface="Arial"/>
                <a:cs typeface="Arial"/>
              </a:rPr>
              <a:t>However, the MOMENTUM prevalence (27.3%) aligns with a prior, smaller Brazilian study (26.5%)</a:t>
            </a:r>
            <a:r>
              <a:rPr lang="en-US" sz="1800" baseline="30000" dirty="0">
                <a:latin typeface="Arial"/>
                <a:cs typeface="Arial"/>
              </a:rPr>
              <a:t>1 </a:t>
            </a:r>
            <a:r>
              <a:rPr lang="en-US" sz="1800" dirty="0">
                <a:latin typeface="Arial"/>
                <a:cs typeface="Arial"/>
              </a:rPr>
              <a:t>that used the same enrollment criteria</a:t>
            </a:r>
            <a:endParaRPr lang="en-US" sz="1800" dirty="0"/>
          </a:p>
          <a:p>
            <a:pPr>
              <a:spcBef>
                <a:spcPts val="1200"/>
              </a:spcBef>
            </a:pPr>
            <a:r>
              <a:rPr lang="en-US" sz="2200" dirty="0"/>
              <a:t>Low proportion of Asian patients, but substantial representation of women, Black, and Hispanic patients</a:t>
            </a:r>
          </a:p>
          <a:p>
            <a:pPr>
              <a:spcBef>
                <a:spcPts val="1200"/>
              </a:spcBef>
            </a:pPr>
            <a:r>
              <a:rPr lang="en-US" sz="2200" dirty="0"/>
              <a:t>Study did not differentiate between heart failure with or without reduced ejection fraction</a:t>
            </a:r>
          </a:p>
          <a:p>
            <a:pPr>
              <a:spcBef>
                <a:spcPts val="1200"/>
              </a:spcBef>
            </a:pPr>
            <a:r>
              <a:rPr lang="en-US" sz="2200" dirty="0"/>
              <a:t>No longitudinal follow-up to assess cardiovascular event rates </a:t>
            </a:r>
          </a:p>
          <a:p>
            <a:pPr lvl="1"/>
            <a:r>
              <a:rPr lang="en-US" sz="1800" dirty="0"/>
              <a:t>But other studies have shown higher rates of cardiovascular events in patients with hypercortisolism</a:t>
            </a:r>
            <a:r>
              <a:rPr lang="en-US" sz="1800" baseline="30000" dirty="0"/>
              <a:t>2,3</a:t>
            </a:r>
          </a:p>
          <a:p>
            <a:pPr>
              <a:spcBef>
                <a:spcPts val="1200"/>
              </a:spcBef>
            </a:pPr>
            <a:r>
              <a:rPr lang="en-US" sz="2200" dirty="0">
                <a:latin typeface="Arial"/>
                <a:cs typeface="Arial"/>
              </a:rPr>
              <a:t>Causation cannot be established in this study</a:t>
            </a:r>
          </a:p>
        </p:txBody>
      </p:sp>
      <p:sp>
        <p:nvSpPr>
          <p:cNvPr id="4" name="TextBox 3">
            <a:extLst>
              <a:ext uri="{FF2B5EF4-FFF2-40B4-BE49-F238E27FC236}">
                <a16:creationId xmlns:a16="http://schemas.microsoft.com/office/drawing/2014/main" id="{2D3ED8F5-2E2A-15BA-7F97-6F6F8B65E1C6}"/>
              </a:ext>
            </a:extLst>
          </p:cNvPr>
          <p:cNvSpPr txBox="1"/>
          <p:nvPr/>
        </p:nvSpPr>
        <p:spPr>
          <a:xfrm>
            <a:off x="822960" y="5760720"/>
            <a:ext cx="11194181" cy="232823"/>
          </a:xfrm>
          <a:prstGeom prst="rect">
            <a:avLst/>
          </a:prstGeom>
          <a:noFill/>
        </p:spPr>
        <p:txBody>
          <a:bodyPr wrap="square" rtlCol="0">
            <a:noAutofit/>
          </a:bodyPr>
          <a:lstStyle/>
          <a:p>
            <a:r>
              <a:rPr lang="en-US" sz="1000">
                <a:latin typeface="Arial" panose="020B0604020202020204" pitchFamily="34" charset="0"/>
                <a:cs typeface="Arial" panose="020B0604020202020204" pitchFamily="34" charset="0"/>
              </a:rPr>
              <a:t>1. Martins et al. </a:t>
            </a:r>
            <a:r>
              <a:rPr lang="en-US" sz="1000" i="1">
                <a:latin typeface="Arial" panose="020B0604020202020204" pitchFamily="34" charset="0"/>
                <a:cs typeface="Arial" panose="020B0604020202020204" pitchFamily="34" charset="0"/>
              </a:rPr>
              <a:t>J </a:t>
            </a:r>
            <a:r>
              <a:rPr lang="en-US" sz="1000" i="1" err="1">
                <a:latin typeface="Arial" panose="020B0604020202020204" pitchFamily="34" charset="0"/>
                <a:cs typeface="Arial" panose="020B0604020202020204" pitchFamily="34" charset="0"/>
              </a:rPr>
              <a:t>Hypertens</a:t>
            </a:r>
            <a:r>
              <a:rPr lang="en-US" sz="1000" i="1">
                <a:latin typeface="Arial" panose="020B0604020202020204" pitchFamily="34" charset="0"/>
                <a:cs typeface="Arial" panose="020B0604020202020204" pitchFamily="34" charset="0"/>
              </a:rPr>
              <a:t>.</a:t>
            </a:r>
            <a:r>
              <a:rPr lang="en-US" sz="1000">
                <a:latin typeface="Arial" panose="020B0604020202020204" pitchFamily="34" charset="0"/>
                <a:cs typeface="Arial" panose="020B0604020202020204" pitchFamily="34" charset="0"/>
              </a:rPr>
              <a:t> 2012. 2. </a:t>
            </a:r>
            <a:r>
              <a:rPr lang="it-IT" sz="1000">
                <a:latin typeface="Arial" panose="020B0604020202020204" pitchFamily="34" charset="0"/>
                <a:cs typeface="Arial" panose="020B0604020202020204" pitchFamily="34" charset="0"/>
              </a:rPr>
              <a:t>Di Dalmazi G, et al. </a:t>
            </a:r>
            <a:r>
              <a:rPr lang="it-IT" sz="1000" i="1">
                <a:latin typeface="Arial" panose="020B0604020202020204" pitchFamily="34" charset="0"/>
                <a:cs typeface="Arial" panose="020B0604020202020204" pitchFamily="34" charset="0"/>
              </a:rPr>
              <a:t>J Clin Endocrinol Metab</a:t>
            </a:r>
            <a:r>
              <a:rPr lang="it-IT" sz="1000">
                <a:latin typeface="Arial" panose="020B0604020202020204" pitchFamily="34" charset="0"/>
                <a:cs typeface="Arial" panose="020B0604020202020204" pitchFamily="34" charset="0"/>
              </a:rPr>
              <a:t>. 2020. 3. Petramala L, et al. </a:t>
            </a:r>
            <a:r>
              <a:rPr lang="it-IT" sz="1000" i="1">
                <a:latin typeface="Arial" panose="020B0604020202020204" pitchFamily="34" charset="0"/>
                <a:cs typeface="Arial" panose="020B0604020202020204" pitchFamily="34" charset="0"/>
              </a:rPr>
              <a:t>Endocrine</a:t>
            </a:r>
            <a:r>
              <a:rPr lang="it-IT" sz="1000">
                <a:latin typeface="Arial" panose="020B0604020202020204" pitchFamily="34" charset="0"/>
                <a:cs typeface="Arial" panose="020B0604020202020204" pitchFamily="34" charset="0"/>
              </a:rPr>
              <a:t>. 2020. </a:t>
            </a:r>
          </a:p>
          <a:p>
            <a:endParaRPr 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5708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9CC3B-9DFB-FAF8-E468-26431FEAA9CF}"/>
              </a:ext>
            </a:extLst>
          </p:cNvPr>
          <p:cNvSpPr>
            <a:spLocks noGrp="1"/>
          </p:cNvSpPr>
          <p:nvPr>
            <p:ph type="title"/>
          </p:nvPr>
        </p:nvSpPr>
        <p:spPr/>
        <p:txBody>
          <a:bodyPr anchor="t" anchorCtr="0">
            <a:normAutofit/>
          </a:bodyPr>
          <a:lstStyle/>
          <a:p>
            <a:r>
              <a:rPr lang="en-US" sz="3600"/>
              <a:t>Conclusions</a:t>
            </a:r>
          </a:p>
        </p:txBody>
      </p:sp>
      <p:sp>
        <p:nvSpPr>
          <p:cNvPr id="3" name="Content Placeholder 2">
            <a:extLst>
              <a:ext uri="{FF2B5EF4-FFF2-40B4-BE49-F238E27FC236}">
                <a16:creationId xmlns:a16="http://schemas.microsoft.com/office/drawing/2014/main" id="{467BB833-27F5-9019-60AF-A648F7CBE172}"/>
              </a:ext>
            </a:extLst>
          </p:cNvPr>
          <p:cNvSpPr>
            <a:spLocks noGrp="1"/>
          </p:cNvSpPr>
          <p:nvPr>
            <p:ph idx="1"/>
          </p:nvPr>
        </p:nvSpPr>
        <p:spPr>
          <a:xfrm>
            <a:off x="838199" y="1069028"/>
            <a:ext cx="10712117" cy="4622800"/>
          </a:xfrm>
        </p:spPr>
        <p:txBody>
          <a:bodyPr vert="horz" lIns="91440" tIns="45720" rIns="91440" bIns="45720" rtlCol="0" anchor="t">
            <a:normAutofit/>
          </a:bodyPr>
          <a:lstStyle/>
          <a:p>
            <a:pPr>
              <a:lnSpc>
                <a:spcPct val="100000"/>
              </a:lnSpc>
              <a:spcBef>
                <a:spcPts val="1800"/>
              </a:spcBef>
            </a:pPr>
            <a:r>
              <a:rPr lang="en-US" sz="2200" dirty="0"/>
              <a:t>MOMENTUM is the first, large US-based study in patients with resistant HTN assessing the prevalence of </a:t>
            </a:r>
            <a:r>
              <a:rPr lang="en-US" sz="2200" b="1" dirty="0">
                <a:solidFill>
                  <a:srgbClr val="70226E"/>
                </a:solidFill>
              </a:rPr>
              <a:t>hypercortisolism</a:t>
            </a:r>
          </a:p>
          <a:p>
            <a:pPr>
              <a:lnSpc>
                <a:spcPct val="100000"/>
              </a:lnSpc>
              <a:spcBef>
                <a:spcPts val="1800"/>
              </a:spcBef>
            </a:pPr>
            <a:r>
              <a:rPr lang="en-US" sz="2200" dirty="0"/>
              <a:t>Among the 1086 patients screened, </a:t>
            </a:r>
            <a:r>
              <a:rPr lang="en-US" sz="2200" b="1" dirty="0">
                <a:solidFill>
                  <a:srgbClr val="70226E"/>
                </a:solidFill>
              </a:rPr>
              <a:t>hypercortisolism prevalence was 27.3%</a:t>
            </a:r>
          </a:p>
          <a:p>
            <a:pPr>
              <a:lnSpc>
                <a:spcPct val="100000"/>
              </a:lnSpc>
              <a:spcBef>
                <a:spcPts val="1800"/>
              </a:spcBef>
            </a:pPr>
            <a:r>
              <a:rPr lang="en-US" sz="2200" b="1" dirty="0">
                <a:solidFill>
                  <a:srgbClr val="70226E"/>
                </a:solidFill>
                <a:latin typeface="Arial"/>
                <a:cs typeface="Arial"/>
              </a:rPr>
              <a:t>Adrenal nodules </a:t>
            </a:r>
            <a:r>
              <a:rPr lang="en-US" sz="2200" dirty="0">
                <a:latin typeface="Arial"/>
                <a:cs typeface="Arial"/>
              </a:rPr>
              <a:t>were seen in </a:t>
            </a:r>
            <a:r>
              <a:rPr lang="en-US" sz="2200" b="1" dirty="0">
                <a:solidFill>
                  <a:srgbClr val="70226E"/>
                </a:solidFill>
                <a:latin typeface="Arial"/>
                <a:cs typeface="Arial"/>
              </a:rPr>
              <a:t>24.3%</a:t>
            </a:r>
            <a:r>
              <a:rPr lang="en-US" sz="2200" dirty="0">
                <a:latin typeface="Arial"/>
                <a:cs typeface="Arial"/>
              </a:rPr>
              <a:t> of patients with hypercortisolism</a:t>
            </a:r>
          </a:p>
          <a:p>
            <a:pPr>
              <a:lnSpc>
                <a:spcPct val="100000"/>
              </a:lnSpc>
              <a:spcBef>
                <a:spcPts val="1800"/>
              </a:spcBef>
            </a:pPr>
            <a:r>
              <a:rPr lang="en-US" sz="2200" dirty="0"/>
              <a:t>The prevalence of </a:t>
            </a:r>
            <a:r>
              <a:rPr lang="en-US" sz="2200" b="1" dirty="0">
                <a:solidFill>
                  <a:srgbClr val="70226E"/>
                </a:solidFill>
              </a:rPr>
              <a:t>hypercortisolism</a:t>
            </a:r>
            <a:r>
              <a:rPr lang="en-US" sz="2200" dirty="0"/>
              <a:t> was </a:t>
            </a:r>
            <a:r>
              <a:rPr lang="en-US" sz="2200" b="1" dirty="0">
                <a:solidFill>
                  <a:srgbClr val="70226E"/>
                </a:solidFill>
              </a:rPr>
              <a:t>&gt;30%</a:t>
            </a:r>
            <a:r>
              <a:rPr lang="en-US" sz="2200" dirty="0">
                <a:solidFill>
                  <a:srgbClr val="70226E"/>
                </a:solidFill>
              </a:rPr>
              <a:t> </a:t>
            </a:r>
            <a:r>
              <a:rPr lang="en-US" sz="2200" dirty="0"/>
              <a:t>in patients with cardiac disorders or diabetes and </a:t>
            </a:r>
            <a:r>
              <a:rPr lang="en-US" sz="2200" b="1" dirty="0">
                <a:solidFill>
                  <a:srgbClr val="70226E"/>
                </a:solidFill>
              </a:rPr>
              <a:t>&gt;40%</a:t>
            </a:r>
            <a:r>
              <a:rPr lang="en-US" sz="2200" b="1" dirty="0">
                <a:solidFill>
                  <a:srgbClr val="8B4586"/>
                </a:solidFill>
              </a:rPr>
              <a:t> </a:t>
            </a:r>
            <a:r>
              <a:rPr lang="en-US" sz="2200" dirty="0"/>
              <a:t>in patients with CKD</a:t>
            </a:r>
          </a:p>
          <a:p>
            <a:pPr>
              <a:lnSpc>
                <a:spcPct val="100000"/>
              </a:lnSpc>
              <a:spcBef>
                <a:spcPts val="1800"/>
              </a:spcBef>
            </a:pPr>
            <a:r>
              <a:rPr lang="en-US" sz="2200" b="1" dirty="0">
                <a:solidFill>
                  <a:srgbClr val="70226E"/>
                </a:solidFill>
              </a:rPr>
              <a:t>Primary hyperaldosteronism </a:t>
            </a:r>
            <a:r>
              <a:rPr lang="en-US" sz="2200" dirty="0"/>
              <a:t>screening was positive in </a:t>
            </a:r>
            <a:r>
              <a:rPr lang="en-US" sz="2200" b="1" dirty="0">
                <a:solidFill>
                  <a:srgbClr val="70226E"/>
                </a:solidFill>
              </a:rPr>
              <a:t>21.5%</a:t>
            </a:r>
            <a:r>
              <a:rPr lang="en-US" sz="2200" dirty="0"/>
              <a:t> of these patients, with </a:t>
            </a:r>
            <a:r>
              <a:rPr lang="en-US" sz="2200" b="1" dirty="0">
                <a:solidFill>
                  <a:srgbClr val="70226E"/>
                </a:solidFill>
              </a:rPr>
              <a:t>5.9%</a:t>
            </a:r>
            <a:r>
              <a:rPr lang="en-US" sz="2200" dirty="0">
                <a:solidFill>
                  <a:srgbClr val="70226E"/>
                </a:solidFill>
              </a:rPr>
              <a:t> </a:t>
            </a:r>
            <a:r>
              <a:rPr lang="en-US" sz="2200" dirty="0"/>
              <a:t>screening positive for both hyperaldosteronism and hypercortisolism</a:t>
            </a:r>
          </a:p>
          <a:p>
            <a:pPr marL="461963" marR="0" lvl="0" indent="-461963" algn="l" defTabSz="914400" rtl="0" eaLnBrk="1" fontAlgn="auto" latinLnBrk="0" hangingPunct="1">
              <a:lnSpc>
                <a:spcPct val="100000"/>
              </a:lnSpc>
              <a:spcBef>
                <a:spcPts val="1800"/>
              </a:spcBef>
              <a:spcAft>
                <a:spcPts val="0"/>
              </a:spcAft>
              <a:buClr>
                <a:srgbClr val="70226E"/>
              </a:buClr>
              <a:buSzTx/>
              <a:buFont typeface="Arial" panose="020B0604020202020204" pitchFamily="34" charset="0"/>
              <a:buChar char="►"/>
              <a:tabLst/>
              <a:defRPr/>
            </a:pPr>
            <a:r>
              <a:rPr kumimoji="0" lang="en-US" sz="2200" b="1" i="0" u="none" strike="noStrike" kern="1200" cap="none" spc="0" normalizeH="0" baseline="0" noProof="0" dirty="0">
                <a:ln>
                  <a:noFill/>
                </a:ln>
                <a:solidFill>
                  <a:srgbClr val="70226E"/>
                </a:solidFill>
                <a:effectLst/>
                <a:uLnTx/>
                <a:uFillTx/>
                <a:latin typeface="Arial" panose="020B0604020202020204" pitchFamily="34" charset="0"/>
                <a:ea typeface="+mn-ea"/>
                <a:cs typeface="Arial" panose="020B0604020202020204" pitchFamily="34" charset="0"/>
              </a:rPr>
              <a:t>Screening for both hypercortisolism and hyperaldosteronism should be considered in patients </a:t>
            </a:r>
            <a:r>
              <a:rPr lang="en-US" sz="2200" b="1" dirty="0">
                <a:solidFill>
                  <a:srgbClr val="70226E"/>
                </a:solidFill>
              </a:rPr>
              <a:t>with </a:t>
            </a:r>
            <a:r>
              <a:rPr kumimoji="0" lang="en-US" sz="2200" b="1" i="0" u="none" strike="noStrike" kern="1200" cap="none" spc="0" normalizeH="0" baseline="0" noProof="0" dirty="0">
                <a:ln>
                  <a:noFill/>
                </a:ln>
                <a:solidFill>
                  <a:srgbClr val="70226E"/>
                </a:solidFill>
                <a:effectLst/>
                <a:uLnTx/>
                <a:uFillTx/>
                <a:latin typeface="Arial" panose="020B0604020202020204" pitchFamily="34" charset="0"/>
                <a:ea typeface="+mn-ea"/>
                <a:cs typeface="Arial" panose="020B0604020202020204" pitchFamily="34" charset="0"/>
              </a:rPr>
              <a:t>resistant hypertension</a:t>
            </a:r>
          </a:p>
          <a:p>
            <a:pPr>
              <a:lnSpc>
                <a:spcPct val="100000"/>
              </a:lnSpc>
              <a:spcBef>
                <a:spcPts val="1800"/>
              </a:spcBef>
            </a:pPr>
            <a:endParaRPr lang="en-US" sz="2200" dirty="0"/>
          </a:p>
        </p:txBody>
      </p:sp>
      <p:sp>
        <p:nvSpPr>
          <p:cNvPr id="4" name="TextBox 3">
            <a:extLst>
              <a:ext uri="{FF2B5EF4-FFF2-40B4-BE49-F238E27FC236}">
                <a16:creationId xmlns:a16="http://schemas.microsoft.com/office/drawing/2014/main" id="{DE09452C-34D8-BEE5-2890-8AB3C26233AB}"/>
              </a:ext>
            </a:extLst>
          </p:cNvPr>
          <p:cNvSpPr txBox="1"/>
          <p:nvPr/>
        </p:nvSpPr>
        <p:spPr>
          <a:xfrm>
            <a:off x="822960" y="5760720"/>
            <a:ext cx="11194181" cy="232823"/>
          </a:xfrm>
          <a:prstGeom prst="rect">
            <a:avLst/>
          </a:prstGeom>
          <a:noFill/>
        </p:spPr>
        <p:txBody>
          <a:bodyPr wrap="square" rtlCol="0">
            <a:noAutofit/>
          </a:bodyPr>
          <a:lstStyle/>
          <a:p>
            <a:r>
              <a:rPr lang="en-US" sz="1000" dirty="0">
                <a:latin typeface="Arial" panose="020B0604020202020204" pitchFamily="34" charset="0"/>
                <a:cs typeface="Arial" panose="020B0604020202020204" pitchFamily="34" charset="0"/>
              </a:rPr>
              <a:t>CKD, chronic kidney disease; </a:t>
            </a:r>
            <a:r>
              <a:rPr lang="en-US" sz="1000" dirty="0" err="1">
                <a:latin typeface="Arial" panose="020B0604020202020204" pitchFamily="34" charset="0"/>
                <a:cs typeface="Arial" panose="020B0604020202020204" pitchFamily="34" charset="0"/>
              </a:rPr>
              <a:t>rHTN</a:t>
            </a:r>
            <a:r>
              <a:rPr lang="en-US" sz="1000" dirty="0">
                <a:latin typeface="Arial" panose="020B0604020202020204" pitchFamily="34" charset="0"/>
                <a:cs typeface="Arial" panose="020B0604020202020204" pitchFamily="34" charset="0"/>
              </a:rPr>
              <a:t>, resistant hypertension.</a:t>
            </a:r>
            <a:endParaRPr lang="it-IT" sz="10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5641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C0073-31B4-1D14-3711-C9C133BFED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49FB02-6983-1AD4-3C84-4B845C491C80}"/>
              </a:ext>
            </a:extLst>
          </p:cNvPr>
          <p:cNvSpPr>
            <a:spLocks noGrp="1"/>
          </p:cNvSpPr>
          <p:nvPr>
            <p:ph type="title"/>
          </p:nvPr>
        </p:nvSpPr>
        <p:spPr>
          <a:xfrm>
            <a:off x="838200" y="365125"/>
            <a:ext cx="10904621" cy="1325563"/>
          </a:xfrm>
        </p:spPr>
        <p:txBody>
          <a:bodyPr anchor="t" anchorCtr="0">
            <a:normAutofit/>
          </a:bodyPr>
          <a:lstStyle/>
          <a:p>
            <a:r>
              <a:rPr lang="en-US" sz="3600" dirty="0"/>
              <a:t>Disclosures</a:t>
            </a:r>
          </a:p>
        </p:txBody>
      </p:sp>
      <p:sp>
        <p:nvSpPr>
          <p:cNvPr id="5" name="Content Placeholder 2">
            <a:extLst>
              <a:ext uri="{FF2B5EF4-FFF2-40B4-BE49-F238E27FC236}">
                <a16:creationId xmlns:a16="http://schemas.microsoft.com/office/drawing/2014/main" id="{99D9B74D-044D-002C-447E-F5EE1B3AEF44}"/>
              </a:ext>
            </a:extLst>
          </p:cNvPr>
          <p:cNvSpPr txBox="1">
            <a:spLocks/>
          </p:cNvSpPr>
          <p:nvPr/>
        </p:nvSpPr>
        <p:spPr>
          <a:xfrm>
            <a:off x="838201" y="868269"/>
            <a:ext cx="10785230" cy="56959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nSpc>
                <a:spcPct val="107000"/>
              </a:lnSpc>
              <a:spcBef>
                <a:spcPts val="0"/>
              </a:spcBef>
              <a:spcAft>
                <a:spcPts val="800"/>
              </a:spcAft>
              <a:buNone/>
            </a:pPr>
            <a:endParaRPr lang="en-US" sz="1200" b="1" dirty="0">
              <a:latin typeface="Arial" panose="020B0604020202020204" pitchFamily="34" charset="0"/>
              <a:ea typeface="Calibri" panose="020F0502020204030204" pitchFamily="34" charset="0"/>
              <a:cs typeface="Arial" panose="020B0604020202020204" pitchFamily="34" charset="0"/>
            </a:endParaRPr>
          </a:p>
          <a:p>
            <a:pPr marL="0" marR="0" indent="0">
              <a:lnSpc>
                <a:spcPct val="107000"/>
              </a:lnSpc>
              <a:spcBef>
                <a:spcPts val="0"/>
              </a:spcBef>
              <a:spcAft>
                <a:spcPts val="800"/>
              </a:spcAft>
              <a:buNone/>
            </a:pPr>
            <a:r>
              <a:rPr lang="en-US" sz="1200" b="1" dirty="0">
                <a:latin typeface="Arial" panose="020B0604020202020204" pitchFamily="34" charset="0"/>
                <a:ea typeface="Calibri" panose="020F0502020204030204" pitchFamily="34" charset="0"/>
                <a:cs typeface="Arial" panose="020B0604020202020204" pitchFamily="34" charset="0"/>
              </a:rPr>
              <a:t>Dr. Bhatt </a:t>
            </a:r>
            <a:r>
              <a:rPr lang="en-US" sz="1200" dirty="0">
                <a:latin typeface="Arial" panose="020B0604020202020204" pitchFamily="34" charset="0"/>
                <a:ea typeface="Calibri" panose="020F0502020204030204" pitchFamily="34" charset="0"/>
                <a:cs typeface="Arial" panose="020B0604020202020204" pitchFamily="34" charset="0"/>
              </a:rPr>
              <a:t>discloses the following relationships - Advisory Board: </a:t>
            </a:r>
            <a:r>
              <a:rPr lang="en-US" sz="1200" dirty="0" err="1">
                <a:latin typeface="Arial" panose="020B0604020202020204" pitchFamily="34" charset="0"/>
                <a:ea typeface="Calibri" panose="020F0502020204030204" pitchFamily="34" charset="0"/>
                <a:cs typeface="Arial" panose="020B0604020202020204" pitchFamily="34" charset="0"/>
              </a:rPr>
              <a:t>Angiowave</a:t>
            </a:r>
            <a:r>
              <a:rPr lang="en-US" sz="1200" dirty="0">
                <a:latin typeface="Arial" panose="020B0604020202020204" pitchFamily="34" charset="0"/>
                <a:ea typeface="Calibri" panose="020F0502020204030204" pitchFamily="34" charset="0"/>
                <a:cs typeface="Arial" panose="020B0604020202020204" pitchFamily="34" charset="0"/>
              </a:rPr>
              <a:t>, Antlia Bioscience, Bayer, Boehringer Ingelheim, </a:t>
            </a:r>
            <a:r>
              <a:rPr lang="en-US" sz="1200" dirty="0" err="1">
                <a:latin typeface="Arial" panose="020B0604020202020204" pitchFamily="34" charset="0"/>
                <a:ea typeface="Calibri" panose="020F0502020204030204" pitchFamily="34" charset="0"/>
                <a:cs typeface="Arial" panose="020B0604020202020204" pitchFamily="34" charset="0"/>
              </a:rPr>
              <a:t>CellProthera</a:t>
            </a:r>
            <a:r>
              <a:rPr lang="en-US" sz="1200" dirty="0">
                <a:latin typeface="Arial" panose="020B0604020202020204" pitchFamily="34" charset="0"/>
                <a:ea typeface="Calibri" panose="020F0502020204030204" pitchFamily="34" charset="0"/>
                <a:cs typeface="Arial" panose="020B0604020202020204" pitchFamily="34" charset="0"/>
              </a:rPr>
              <a:t>, Cereno Scientific, E-Star Biotech, High Enroll, Janssen, Level Ex, McKinsey, Medscape Cardiology, Merck, </a:t>
            </a:r>
            <a:r>
              <a:rPr lang="en-US" sz="1200" dirty="0" err="1">
                <a:latin typeface="Arial" panose="020B0604020202020204" pitchFamily="34" charset="0"/>
                <a:ea typeface="Calibri" panose="020F0502020204030204" pitchFamily="34" charset="0"/>
                <a:cs typeface="Arial" panose="020B0604020202020204" pitchFamily="34" charset="0"/>
              </a:rPr>
              <a:t>NirvaMed</a:t>
            </a:r>
            <a:r>
              <a:rPr lang="en-US" sz="1200" dirty="0">
                <a:latin typeface="Arial" panose="020B0604020202020204" pitchFamily="34" charset="0"/>
                <a:ea typeface="Calibri" panose="020F0502020204030204" pitchFamily="34" charset="0"/>
                <a:cs typeface="Arial" panose="020B0604020202020204" pitchFamily="34" charset="0"/>
              </a:rPr>
              <a:t>, Novo Nordisk, Repair Biotechnologies, </a:t>
            </a:r>
            <a:r>
              <a:rPr lang="en-US" sz="1200" dirty="0" err="1">
                <a:latin typeface="Arial" panose="020B0604020202020204" pitchFamily="34" charset="0"/>
                <a:ea typeface="Calibri" panose="020F0502020204030204" pitchFamily="34" charset="0"/>
                <a:cs typeface="Arial" panose="020B0604020202020204" pitchFamily="34" charset="0"/>
              </a:rPr>
              <a:t>SandboxAQ</a:t>
            </a:r>
            <a:r>
              <a:rPr lang="en-US" sz="1200" dirty="0">
                <a:latin typeface="Arial" panose="020B0604020202020204" pitchFamily="34" charset="0"/>
                <a:ea typeface="Calibri" panose="020F0502020204030204" pitchFamily="34" charset="0"/>
                <a:cs typeface="Arial" panose="020B0604020202020204" pitchFamily="34" charset="0"/>
              </a:rPr>
              <a:t> (stock options), Stasys, Tourmaline Bio, Viatris; Board of Directors: American Heart Association New York City, </a:t>
            </a:r>
            <a:r>
              <a:rPr lang="en-US" sz="1200" dirty="0" err="1">
                <a:latin typeface="Arial" panose="020B0604020202020204" pitchFamily="34" charset="0"/>
                <a:ea typeface="Calibri" panose="020F0502020204030204" pitchFamily="34" charset="0"/>
                <a:cs typeface="Arial" panose="020B0604020202020204" pitchFamily="34" charset="0"/>
              </a:rPr>
              <a:t>Angiowave</a:t>
            </a:r>
            <a:r>
              <a:rPr lang="en-US" sz="1200" dirty="0">
                <a:latin typeface="Arial" panose="020B0604020202020204" pitchFamily="34" charset="0"/>
                <a:ea typeface="Calibri" panose="020F0502020204030204" pitchFamily="34" charset="0"/>
                <a:cs typeface="Arial" panose="020B0604020202020204" pitchFamily="34" charset="0"/>
              </a:rPr>
              <a:t> (stock options), Bristol Myers Squibb (stock), DRS.LINQ (stock options), High Enroll (stock); </a:t>
            </a:r>
            <a:r>
              <a:rPr lang="en-US" sz="1200" b="1" dirty="0">
                <a:latin typeface="Arial" panose="020B0604020202020204" pitchFamily="34" charset="0"/>
                <a:ea typeface="Calibri" panose="020F0502020204030204" pitchFamily="34" charset="0"/>
                <a:cs typeface="Arial" panose="020B0604020202020204" pitchFamily="34" charset="0"/>
              </a:rPr>
              <a:t>Consultant</a:t>
            </a:r>
            <a:r>
              <a:rPr lang="en-US" sz="1200" dirty="0">
                <a:latin typeface="Arial" panose="020B0604020202020204" pitchFamily="34" charset="0"/>
                <a:ea typeface="Calibri" panose="020F0502020204030204" pitchFamily="34" charset="0"/>
                <a:cs typeface="Arial" panose="020B0604020202020204" pitchFamily="34" charset="0"/>
              </a:rPr>
              <a:t>: Alnylam, Altimmune, Broadview Ventures, </a:t>
            </a:r>
            <a:r>
              <a:rPr lang="en-US" sz="1200" b="1" dirty="0">
                <a:latin typeface="Arial" panose="020B0604020202020204" pitchFamily="34" charset="0"/>
                <a:ea typeface="Calibri" panose="020F0502020204030204" pitchFamily="34" charset="0"/>
                <a:cs typeface="Arial" panose="020B0604020202020204" pitchFamily="34" charset="0"/>
              </a:rPr>
              <a:t>Corcept Therapeutics</a:t>
            </a:r>
            <a:r>
              <a:rPr lang="en-US" sz="1200" dirty="0">
                <a:latin typeface="Arial" panose="020B0604020202020204" pitchFamily="34" charset="0"/>
                <a:ea typeface="Calibri" panose="020F0502020204030204" pitchFamily="34" charset="0"/>
                <a:cs typeface="Arial" panose="020B0604020202020204" pitchFamily="34" charset="0"/>
              </a:rPr>
              <a:t>, </a:t>
            </a:r>
            <a:r>
              <a:rPr lang="en-US" sz="1200" dirty="0" err="1">
                <a:latin typeface="Arial" panose="020B0604020202020204" pitchFamily="34" charset="0"/>
                <a:ea typeface="Calibri" panose="020F0502020204030204" pitchFamily="34" charset="0"/>
                <a:cs typeface="Arial" panose="020B0604020202020204" pitchFamily="34" charset="0"/>
              </a:rPr>
              <a:t>Corsera</a:t>
            </a:r>
            <a:r>
              <a:rPr lang="en-US" sz="1200" dirty="0">
                <a:latin typeface="Arial" panose="020B0604020202020204" pitchFamily="34" charset="0"/>
                <a:ea typeface="Calibri" panose="020F0502020204030204" pitchFamily="34" charset="0"/>
                <a:cs typeface="Arial" panose="020B0604020202020204" pitchFamily="34" charset="0"/>
              </a:rPr>
              <a:t>, GlaxoSmithKline, Hims, SERB, SFJ, Summa Therapeutics; Worldwide Clinical Trials; Data Monitoring Committees: </a:t>
            </a:r>
            <a:r>
              <a:rPr lang="en-US" sz="1200" dirty="0" err="1">
                <a:latin typeface="Arial" panose="020B0604020202020204" pitchFamily="34" charset="0"/>
                <a:ea typeface="Calibri" panose="020F0502020204030204" pitchFamily="34" charset="0"/>
                <a:cs typeface="Arial" panose="020B0604020202020204" pitchFamily="34" charset="0"/>
              </a:rPr>
              <a:t>Acesion</a:t>
            </a:r>
            <a:r>
              <a:rPr lang="en-US" sz="1200" dirty="0">
                <a:latin typeface="Arial" panose="020B0604020202020204" pitchFamily="34" charset="0"/>
                <a:ea typeface="Calibri" panose="020F0502020204030204" pitchFamily="34" charset="0"/>
                <a:cs typeface="Arial" panose="020B0604020202020204" pitchFamily="34" charset="0"/>
              </a:rPr>
              <a:t> Pharma, Assistance </a:t>
            </a:r>
            <a:r>
              <a:rPr lang="en-US" sz="1200" dirty="0" err="1">
                <a:latin typeface="Arial" panose="020B0604020202020204" pitchFamily="34" charset="0"/>
                <a:ea typeface="Calibri" panose="020F0502020204030204" pitchFamily="34" charset="0"/>
                <a:cs typeface="Arial" panose="020B0604020202020204" pitchFamily="34" charset="0"/>
              </a:rPr>
              <a:t>Publique-Hôpitaux</a:t>
            </a:r>
            <a:r>
              <a:rPr lang="en-US" sz="1200" dirty="0">
                <a:latin typeface="Arial" panose="020B0604020202020204" pitchFamily="34" charset="0"/>
                <a:ea typeface="Calibri" panose="020F0502020204030204" pitchFamily="34" charset="0"/>
                <a:cs typeface="Arial" panose="020B0604020202020204" pitchFamily="34" charset="0"/>
              </a:rPr>
              <a:t> de Paris, Baim Institute for Clinical Research, Boston Scientific (Chair, PEITHO trial), Cleveland Clinic, </a:t>
            </a:r>
            <a:r>
              <a:rPr lang="en-US" sz="1200" dirty="0" err="1">
                <a:latin typeface="Arial" panose="020B0604020202020204" pitchFamily="34" charset="0"/>
                <a:ea typeface="Calibri" panose="020F0502020204030204" pitchFamily="34" charset="0"/>
                <a:cs typeface="Arial" panose="020B0604020202020204" pitchFamily="34" charset="0"/>
              </a:rPr>
              <a:t>Contego</a:t>
            </a:r>
            <a:r>
              <a:rPr lang="en-US" sz="1200" dirty="0">
                <a:latin typeface="Arial" panose="020B0604020202020204" pitchFamily="34" charset="0"/>
                <a:ea typeface="Calibri" panose="020F0502020204030204" pitchFamily="34" charset="0"/>
                <a:cs typeface="Arial" panose="020B0604020202020204" pitchFamily="34" charset="0"/>
              </a:rPr>
              <a:t> Medical (Chair, PERFORMANCE 2), Duke Clinical Research Institute, Mayo Clinic, Mount Sinai School of Medicine (for the ABILITY-DM trial, funded by Concept Medical; for ALLAY-HF, funded by Alleviant Medical), Novartis, Population Health Research Institute; Rutgers University (for the NIH-funded MINT Trial); Honoraria: American College of Cardiology (Senior Associate Editor, Clinical Trials and News, ACC.org; Chair, ACC Accreditation Oversight Committee), Arnold and Porter law firm (work related to Sanofi/Bristol-Myers Squibb clopidogrel litigation), Baim Institute for Clinical Research (AEGIS-II executive committee funded by CSL Behring), Belvoir Publications (Editor in Chief, Harvard Heart Letter), Canadian Medical and Surgical Knowledge Translation Research Group (clinical trial steering committees), CSL Behring (AHA lecture), Duke Clinical Research Institute, Engage Health Media, HMP Global (Editor in Chief, Journal of Invasive Cardiology), </a:t>
            </a:r>
            <a:r>
              <a:rPr lang="en-US" sz="1200" dirty="0" err="1">
                <a:latin typeface="Arial" panose="020B0604020202020204" pitchFamily="34" charset="0"/>
                <a:ea typeface="Calibri" panose="020F0502020204030204" pitchFamily="34" charset="0"/>
                <a:cs typeface="Arial" panose="020B0604020202020204" pitchFamily="34" charset="0"/>
              </a:rPr>
              <a:t>Medtelligence</a:t>
            </a:r>
            <a:r>
              <a:rPr lang="en-US" sz="1200" dirty="0">
                <a:latin typeface="Arial" panose="020B0604020202020204" pitchFamily="34" charset="0"/>
                <a:ea typeface="Calibri" panose="020F0502020204030204" pitchFamily="34" charset="0"/>
                <a:cs typeface="Arial" panose="020B0604020202020204" pitchFamily="34" charset="0"/>
              </a:rPr>
              <a:t>/</a:t>
            </a:r>
            <a:r>
              <a:rPr lang="en-US" sz="1200" dirty="0" err="1">
                <a:latin typeface="Arial" panose="020B0604020202020204" pitchFamily="34" charset="0"/>
                <a:ea typeface="Calibri" panose="020F0502020204030204" pitchFamily="34" charset="0"/>
                <a:cs typeface="Arial" panose="020B0604020202020204" pitchFamily="34" charset="0"/>
              </a:rPr>
              <a:t>ReachMD</a:t>
            </a:r>
            <a:r>
              <a:rPr lang="en-US" sz="1200" dirty="0">
                <a:latin typeface="Arial" panose="020B0604020202020204" pitchFamily="34" charset="0"/>
                <a:ea typeface="Calibri" panose="020F0502020204030204" pitchFamily="34" charset="0"/>
                <a:cs typeface="Arial" panose="020B0604020202020204" pitchFamily="34" charset="0"/>
              </a:rPr>
              <a:t> (CME steering committees), MJH Life Sciences, </a:t>
            </a:r>
            <a:r>
              <a:rPr lang="en-US" sz="1200" dirty="0" err="1">
                <a:latin typeface="Arial" panose="020B0604020202020204" pitchFamily="34" charset="0"/>
                <a:ea typeface="Calibri" panose="020F0502020204030204" pitchFamily="34" charset="0"/>
                <a:cs typeface="Arial" panose="020B0604020202020204" pitchFamily="34" charset="0"/>
              </a:rPr>
              <a:t>Oakstone</a:t>
            </a:r>
            <a:r>
              <a:rPr lang="en-US" sz="1200" dirty="0">
                <a:latin typeface="Arial" panose="020B0604020202020204" pitchFamily="34" charset="0"/>
                <a:ea typeface="Calibri" panose="020F0502020204030204" pitchFamily="34" charset="0"/>
                <a:cs typeface="Arial" panose="020B0604020202020204" pitchFamily="34" charset="0"/>
              </a:rPr>
              <a:t> CME (Course Director, Comprehensive Review of Interventional Cardiology), Philips (Becker's Webinar on AI), Population Health Research Institute, WebMD (CME steering committees), Wiley (steering committee); Other: Clinical Cardiology (Deputy Editor); Progress in Cardiovascular Diseases (Deputy Editor); Added Health (Editorial Board; stock options). Patent: </a:t>
            </a:r>
            <a:r>
              <a:rPr lang="en-US" sz="1200" dirty="0" err="1">
                <a:latin typeface="Arial" panose="020B0604020202020204" pitchFamily="34" charset="0"/>
                <a:ea typeface="Calibri" panose="020F0502020204030204" pitchFamily="34" charset="0"/>
                <a:cs typeface="Arial" panose="020B0604020202020204" pitchFamily="34" charset="0"/>
              </a:rPr>
              <a:t>Sotagliflozin</a:t>
            </a:r>
            <a:r>
              <a:rPr lang="en-US" sz="1200" dirty="0">
                <a:latin typeface="Arial" panose="020B0604020202020204" pitchFamily="34" charset="0"/>
                <a:ea typeface="Calibri" panose="020F0502020204030204" pitchFamily="34" charset="0"/>
                <a:cs typeface="Arial" panose="020B0604020202020204" pitchFamily="34" charset="0"/>
              </a:rPr>
              <a:t> (named on a patent for </a:t>
            </a:r>
            <a:r>
              <a:rPr lang="en-US" sz="1200" dirty="0" err="1">
                <a:latin typeface="Arial" panose="020B0604020202020204" pitchFamily="34" charset="0"/>
                <a:ea typeface="Calibri" panose="020F0502020204030204" pitchFamily="34" charset="0"/>
                <a:cs typeface="Arial" panose="020B0604020202020204" pitchFamily="34" charset="0"/>
              </a:rPr>
              <a:t>sotagliflozin</a:t>
            </a:r>
            <a:r>
              <a:rPr lang="en-US" sz="1200" dirty="0">
                <a:latin typeface="Arial" panose="020B0604020202020204" pitchFamily="34" charset="0"/>
                <a:ea typeface="Calibri" panose="020F0502020204030204" pitchFamily="34" charset="0"/>
                <a:cs typeface="Arial" panose="020B0604020202020204" pitchFamily="34" charset="0"/>
              </a:rPr>
              <a:t> assigned to Brigham and Women's Hospital who assigned to Lexicon; neither I nor Brigham and Women's Hospital receive any income from this patent); Research Funding: Abbott, </a:t>
            </a:r>
            <a:r>
              <a:rPr lang="en-US" sz="1200" dirty="0" err="1">
                <a:latin typeface="Arial" panose="020B0604020202020204" pitchFamily="34" charset="0"/>
                <a:ea typeface="Calibri" panose="020F0502020204030204" pitchFamily="34" charset="0"/>
                <a:cs typeface="Arial" panose="020B0604020202020204" pitchFamily="34" charset="0"/>
              </a:rPr>
              <a:t>Acesion</a:t>
            </a:r>
            <a:r>
              <a:rPr lang="en-US" sz="1200" dirty="0">
                <a:latin typeface="Arial" panose="020B0604020202020204" pitchFamily="34" charset="0"/>
                <a:ea typeface="Calibri" panose="020F0502020204030204" pitchFamily="34" charset="0"/>
                <a:cs typeface="Arial" panose="020B0604020202020204" pitchFamily="34" charset="0"/>
              </a:rPr>
              <a:t> Pharma, Afimmune, Alnylam, Amarin, Amgen, AstraZeneca, </a:t>
            </a:r>
            <a:r>
              <a:rPr lang="en-US" sz="1200" dirty="0" err="1">
                <a:latin typeface="Arial" panose="020B0604020202020204" pitchFamily="34" charset="0"/>
                <a:ea typeface="Calibri" panose="020F0502020204030204" pitchFamily="34" charset="0"/>
                <a:cs typeface="Arial" panose="020B0604020202020204" pitchFamily="34" charset="0"/>
              </a:rPr>
              <a:t>Atricure</a:t>
            </a:r>
            <a:r>
              <a:rPr lang="en-US" sz="1200" dirty="0">
                <a:latin typeface="Arial" panose="020B0604020202020204" pitchFamily="34" charset="0"/>
                <a:ea typeface="Calibri" panose="020F0502020204030204" pitchFamily="34" charset="0"/>
                <a:cs typeface="Arial" panose="020B0604020202020204" pitchFamily="34" charset="0"/>
              </a:rPr>
              <a:t>, Bayer, Boehringer Ingelheim, Boston Scientific, </a:t>
            </a:r>
            <a:r>
              <a:rPr lang="en-US" sz="1200" dirty="0" err="1">
                <a:latin typeface="Arial" panose="020B0604020202020204" pitchFamily="34" charset="0"/>
                <a:ea typeface="Calibri" panose="020F0502020204030204" pitchFamily="34" charset="0"/>
                <a:cs typeface="Arial" panose="020B0604020202020204" pitchFamily="34" charset="0"/>
              </a:rPr>
              <a:t>CellProthera</a:t>
            </a:r>
            <a:r>
              <a:rPr lang="en-US" sz="1200" dirty="0">
                <a:latin typeface="Arial" panose="020B0604020202020204" pitchFamily="34" charset="0"/>
                <a:ea typeface="Calibri" panose="020F0502020204030204" pitchFamily="34" charset="0"/>
                <a:cs typeface="Arial" panose="020B0604020202020204" pitchFamily="34" charset="0"/>
              </a:rPr>
              <a:t>, Cereno Scientific, Chiesi, </a:t>
            </a:r>
            <a:r>
              <a:rPr lang="en-US" sz="1200" dirty="0" err="1">
                <a:latin typeface="Arial" panose="020B0604020202020204" pitchFamily="34" charset="0"/>
                <a:ea typeface="Calibri" panose="020F0502020204030204" pitchFamily="34" charset="0"/>
                <a:cs typeface="Arial" panose="020B0604020202020204" pitchFamily="34" charset="0"/>
              </a:rPr>
              <a:t>Cleerly</a:t>
            </a:r>
            <a:r>
              <a:rPr lang="en-US" sz="1200" dirty="0">
                <a:latin typeface="Arial" panose="020B0604020202020204" pitchFamily="34" charset="0"/>
                <a:ea typeface="Calibri" panose="020F0502020204030204" pitchFamily="34" charset="0"/>
                <a:cs typeface="Arial" panose="020B0604020202020204" pitchFamily="34" charset="0"/>
              </a:rPr>
              <a:t>, CSL Behring, Faraday Pharmaceuticals, </a:t>
            </a:r>
            <a:r>
              <a:rPr lang="en-US" sz="1200" dirty="0" err="1">
                <a:latin typeface="Arial" panose="020B0604020202020204" pitchFamily="34" charset="0"/>
                <a:ea typeface="Calibri" panose="020F0502020204030204" pitchFamily="34" charset="0"/>
                <a:cs typeface="Arial" panose="020B0604020202020204" pitchFamily="34" charset="0"/>
              </a:rPr>
              <a:t>Fractyl</a:t>
            </a:r>
            <a:r>
              <a:rPr lang="en-US" sz="1200" dirty="0">
                <a:latin typeface="Arial" panose="020B0604020202020204" pitchFamily="34" charset="0"/>
                <a:ea typeface="Calibri" panose="020F0502020204030204" pitchFamily="34" charset="0"/>
                <a:cs typeface="Arial" panose="020B0604020202020204" pitchFamily="34" charset="0"/>
              </a:rPr>
              <a:t>, Idorsia, Janssen, Javelin, Lexicon, Lilly, Medtronic, Merck, </a:t>
            </a:r>
            <a:r>
              <a:rPr lang="en-US" sz="1200" dirty="0" err="1">
                <a:latin typeface="Arial" panose="020B0604020202020204" pitchFamily="34" charset="0"/>
                <a:ea typeface="Calibri" panose="020F0502020204030204" pitchFamily="34" charset="0"/>
                <a:cs typeface="Arial" panose="020B0604020202020204" pitchFamily="34" charset="0"/>
              </a:rPr>
              <a:t>MiRUS</a:t>
            </a:r>
            <a:r>
              <a:rPr lang="en-US" sz="1200" dirty="0">
                <a:latin typeface="Arial" panose="020B0604020202020204" pitchFamily="34" charset="0"/>
                <a:ea typeface="Calibri" panose="020F0502020204030204" pitchFamily="34" charset="0"/>
                <a:cs typeface="Arial" panose="020B0604020202020204" pitchFamily="34" charset="0"/>
              </a:rPr>
              <a:t>, Moderna, Novartis, Novo Nordisk, Pfizer, </a:t>
            </a:r>
            <a:r>
              <a:rPr lang="en-US" sz="1200" dirty="0" err="1">
                <a:latin typeface="Arial" panose="020B0604020202020204" pitchFamily="34" charset="0"/>
                <a:ea typeface="Calibri" panose="020F0502020204030204" pitchFamily="34" charset="0"/>
                <a:cs typeface="Arial" panose="020B0604020202020204" pitchFamily="34" charset="0"/>
              </a:rPr>
              <a:t>PhaseBio</a:t>
            </a:r>
            <a:r>
              <a:rPr lang="en-US" sz="1200" dirty="0">
                <a:latin typeface="Arial" panose="020B0604020202020204" pitchFamily="34" charset="0"/>
                <a:ea typeface="Calibri" panose="020F0502020204030204" pitchFamily="34" charset="0"/>
                <a:cs typeface="Arial" panose="020B0604020202020204" pitchFamily="34" charset="0"/>
              </a:rPr>
              <a:t>, Regeneron, Reid Hoffman Foundation, Roche, Sanofi, Stasys, 89Bio; Royalties: Elsevier (Editor, </a:t>
            </a:r>
            <a:r>
              <a:rPr lang="en-US" sz="1200" dirty="0" err="1">
                <a:latin typeface="Arial" panose="020B0604020202020204" pitchFamily="34" charset="0"/>
                <a:ea typeface="Calibri" panose="020F0502020204030204" pitchFamily="34" charset="0"/>
                <a:cs typeface="Arial" panose="020B0604020202020204" pitchFamily="34" charset="0"/>
              </a:rPr>
              <a:t>Braunwald’s</a:t>
            </a:r>
            <a:r>
              <a:rPr lang="en-US" sz="1200" dirty="0">
                <a:latin typeface="Arial" panose="020B0604020202020204" pitchFamily="34" charset="0"/>
                <a:ea typeface="Calibri" panose="020F0502020204030204" pitchFamily="34" charset="0"/>
                <a:cs typeface="Arial" panose="020B0604020202020204" pitchFamily="34" charset="0"/>
              </a:rPr>
              <a:t> Heart Disease); Site Co-Investigator: </a:t>
            </a:r>
            <a:r>
              <a:rPr lang="en-US" sz="1200" dirty="0" err="1">
                <a:latin typeface="Arial" panose="020B0604020202020204" pitchFamily="34" charset="0"/>
                <a:ea typeface="Calibri" panose="020F0502020204030204" pitchFamily="34" charset="0"/>
                <a:cs typeface="Arial" panose="020B0604020202020204" pitchFamily="34" charset="0"/>
              </a:rPr>
              <a:t>Cleerly</a:t>
            </a:r>
            <a:r>
              <a:rPr lang="en-US" sz="1200" dirty="0">
                <a:latin typeface="Arial" panose="020B0604020202020204" pitchFamily="34" charset="0"/>
                <a:ea typeface="Calibri" panose="020F0502020204030204" pitchFamily="34" charset="0"/>
                <a:cs typeface="Arial" panose="020B0604020202020204" pitchFamily="34" charset="0"/>
              </a:rPr>
              <a:t>.</a:t>
            </a:r>
          </a:p>
          <a:p>
            <a:pPr marL="0" marR="0" indent="0">
              <a:lnSpc>
                <a:spcPct val="100000"/>
              </a:lnSpc>
              <a:spcBef>
                <a:spcPts val="0"/>
              </a:spcBef>
              <a:spcAft>
                <a:spcPts val="0"/>
              </a:spcAft>
              <a:buNone/>
            </a:pPr>
            <a:r>
              <a:rPr lang="en-US" sz="1200" b="1" dirty="0">
                <a:latin typeface="Arial" panose="020B0604020202020204" pitchFamily="34" charset="0"/>
                <a:ea typeface="Calibri" panose="020F0502020204030204" pitchFamily="34" charset="0"/>
                <a:cs typeface="Arial" panose="020B0604020202020204" pitchFamily="34" charset="0"/>
              </a:rPr>
              <a:t>MOMENTUM was funded by Corcept Therapeutics. </a:t>
            </a:r>
          </a:p>
          <a:p>
            <a:pPr marL="0" marR="0" indent="0">
              <a:lnSpc>
                <a:spcPct val="100000"/>
              </a:lnSpc>
              <a:spcBef>
                <a:spcPts val="0"/>
              </a:spcBef>
              <a:spcAft>
                <a:spcPts val="0"/>
              </a:spcAft>
              <a:buNone/>
            </a:pPr>
            <a:endParaRPr lang="en-US" sz="1200" dirty="0">
              <a:latin typeface="Arial" panose="020B0604020202020204" pitchFamily="34" charset="0"/>
              <a:ea typeface="Calibri" panose="020F0502020204030204" pitchFamily="34" charset="0"/>
              <a:cs typeface="Arial" panose="020B0604020202020204" pitchFamily="34" charset="0"/>
            </a:endParaRPr>
          </a:p>
          <a:p>
            <a:pPr marL="0" marR="0" indent="0">
              <a:lnSpc>
                <a:spcPct val="100000"/>
              </a:lnSpc>
              <a:spcBef>
                <a:spcPts val="0"/>
              </a:spcBef>
              <a:spcAft>
                <a:spcPts val="0"/>
              </a:spcAft>
              <a:buNone/>
            </a:pPr>
            <a:r>
              <a:rPr lang="en-US" sz="1200" b="1" dirty="0">
                <a:latin typeface="Arial" panose="020B0604020202020204" pitchFamily="34" charset="0"/>
                <a:cs typeface="Arial" panose="020B0604020202020204" pitchFamily="34" charset="0"/>
              </a:rPr>
              <a:t>This presentation may include discussion of off-label and investigational uses of drugs and devices. </a:t>
            </a:r>
          </a:p>
        </p:txBody>
      </p:sp>
    </p:spTree>
    <p:extLst>
      <p:ext uri="{BB962C8B-B14F-4D97-AF65-F5344CB8AC3E}">
        <p14:creationId xmlns:p14="http://schemas.microsoft.com/office/powerpoint/2010/main" val="1127278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9266B-ABF5-7C3A-FB45-9F88CCBD7F52}"/>
              </a:ext>
            </a:extLst>
          </p:cNvPr>
          <p:cNvSpPr>
            <a:spLocks noGrp="1"/>
          </p:cNvSpPr>
          <p:nvPr>
            <p:ph type="title"/>
          </p:nvPr>
        </p:nvSpPr>
        <p:spPr>
          <a:xfrm>
            <a:off x="731162" y="365125"/>
            <a:ext cx="11070040" cy="956747"/>
          </a:xfrm>
        </p:spPr>
        <p:txBody>
          <a:bodyPr anchor="t" anchorCtr="0">
            <a:noAutofit/>
          </a:bodyPr>
          <a:lstStyle/>
          <a:p>
            <a:pPr algn="ctr"/>
            <a:r>
              <a:rPr lang="en-US" sz="3200"/>
              <a:t>THANKS TO ALL WHO CONTRIBUTED TO MOMENTUM</a:t>
            </a:r>
          </a:p>
        </p:txBody>
      </p:sp>
      <p:sp>
        <p:nvSpPr>
          <p:cNvPr id="3" name="Content Placeholder 2">
            <a:extLst>
              <a:ext uri="{FF2B5EF4-FFF2-40B4-BE49-F238E27FC236}">
                <a16:creationId xmlns:a16="http://schemas.microsoft.com/office/drawing/2014/main" id="{5B2D5E33-A558-4FFD-E475-7C9F8387E733}"/>
              </a:ext>
            </a:extLst>
          </p:cNvPr>
          <p:cNvSpPr>
            <a:spLocks noGrp="1"/>
          </p:cNvSpPr>
          <p:nvPr>
            <p:ph idx="1"/>
          </p:nvPr>
        </p:nvSpPr>
        <p:spPr>
          <a:xfrm>
            <a:off x="985033" y="3120180"/>
            <a:ext cx="10737659" cy="2307662"/>
          </a:xfrm>
          <a:noFill/>
          <a:ln w="19050">
            <a:solidFill>
              <a:srgbClr val="70226E"/>
            </a:solidFill>
          </a:ln>
        </p:spPr>
        <p:txBody>
          <a:bodyPr lIns="182880" tIns="91440" bIns="91440" numCol="5" spcCol="274320">
            <a:noAutofit/>
          </a:bodyPr>
          <a:lstStyle/>
          <a:p>
            <a:pPr indent="-169863">
              <a:lnSpc>
                <a:spcPct val="100000"/>
              </a:lnSpc>
              <a:spcBef>
                <a:spcPts val="0"/>
              </a:spcBef>
              <a:spcAft>
                <a:spcPts val="200"/>
              </a:spcAft>
              <a:buClr>
                <a:srgbClr val="70226E"/>
              </a:buClr>
            </a:pPr>
            <a:r>
              <a:rPr lang="en-US" sz="1100" dirty="0"/>
              <a:t>Al Dhaybi, Omar</a:t>
            </a:r>
          </a:p>
          <a:p>
            <a:pPr indent="-169863">
              <a:lnSpc>
                <a:spcPct val="100000"/>
              </a:lnSpc>
              <a:spcBef>
                <a:spcPts val="0"/>
              </a:spcBef>
              <a:spcAft>
                <a:spcPts val="200"/>
              </a:spcAft>
              <a:buClr>
                <a:srgbClr val="70226E"/>
              </a:buClr>
            </a:pPr>
            <a:r>
              <a:rPr lang="en-US" sz="1100" dirty="0"/>
              <a:t>Ali, Abdallah</a:t>
            </a:r>
          </a:p>
          <a:p>
            <a:pPr indent="-169863">
              <a:lnSpc>
                <a:spcPct val="100000"/>
              </a:lnSpc>
              <a:spcBef>
                <a:spcPts val="0"/>
              </a:spcBef>
              <a:spcAft>
                <a:spcPts val="200"/>
              </a:spcAft>
              <a:buClr>
                <a:srgbClr val="70226E"/>
              </a:buClr>
            </a:pPr>
            <a:r>
              <a:rPr lang="en-US" sz="1100" dirty="0"/>
              <a:t>Ali, Hassan</a:t>
            </a:r>
          </a:p>
          <a:p>
            <a:pPr indent="-169863">
              <a:lnSpc>
                <a:spcPct val="100000"/>
              </a:lnSpc>
              <a:spcBef>
                <a:spcPts val="0"/>
              </a:spcBef>
              <a:spcAft>
                <a:spcPts val="200"/>
              </a:spcAft>
              <a:buClr>
                <a:srgbClr val="70226E"/>
              </a:buClr>
            </a:pPr>
            <a:r>
              <a:rPr lang="en-US" sz="1100" dirty="0" err="1"/>
              <a:t>Alvi</a:t>
            </a:r>
            <a:r>
              <a:rPr lang="en-US" sz="1100" dirty="0"/>
              <a:t>, Saad</a:t>
            </a:r>
          </a:p>
          <a:p>
            <a:pPr indent="-169863">
              <a:lnSpc>
                <a:spcPct val="100000"/>
              </a:lnSpc>
              <a:spcBef>
                <a:spcPts val="0"/>
              </a:spcBef>
              <a:spcAft>
                <a:spcPts val="200"/>
              </a:spcAft>
              <a:buClr>
                <a:srgbClr val="70226E"/>
              </a:buClr>
            </a:pPr>
            <a:r>
              <a:rPr lang="en-US" sz="1100" dirty="0"/>
              <a:t>Aroda, </a:t>
            </a:r>
            <a:r>
              <a:rPr lang="en-US" sz="1100" dirty="0" err="1"/>
              <a:t>Vanita</a:t>
            </a:r>
            <a:endParaRPr lang="en-US" sz="1100" dirty="0"/>
          </a:p>
          <a:p>
            <a:pPr indent="-169863">
              <a:lnSpc>
                <a:spcPct val="100000"/>
              </a:lnSpc>
              <a:spcBef>
                <a:spcPts val="0"/>
              </a:spcBef>
              <a:spcAft>
                <a:spcPts val="200"/>
              </a:spcAft>
              <a:buClr>
                <a:srgbClr val="70226E"/>
              </a:buClr>
            </a:pPr>
            <a:r>
              <a:rPr lang="en-US" sz="1100" dirty="0"/>
              <a:t>Basile, Jan</a:t>
            </a:r>
          </a:p>
          <a:p>
            <a:pPr indent="-169863">
              <a:lnSpc>
                <a:spcPct val="100000"/>
              </a:lnSpc>
              <a:spcBef>
                <a:spcPts val="0"/>
              </a:spcBef>
              <a:spcAft>
                <a:spcPts val="200"/>
              </a:spcAft>
              <a:buClr>
                <a:srgbClr val="70226E"/>
              </a:buClr>
            </a:pPr>
            <a:r>
              <a:rPr lang="en-US" sz="1100" dirty="0"/>
              <a:t>Bloch, Michael</a:t>
            </a:r>
          </a:p>
          <a:p>
            <a:pPr indent="-169863">
              <a:lnSpc>
                <a:spcPct val="100000"/>
              </a:lnSpc>
              <a:spcBef>
                <a:spcPts val="0"/>
              </a:spcBef>
              <a:spcAft>
                <a:spcPts val="200"/>
              </a:spcAft>
              <a:buClr>
                <a:srgbClr val="70226E"/>
              </a:buClr>
            </a:pPr>
            <a:r>
              <a:rPr lang="en-US" sz="1100" dirty="0"/>
              <a:t>Budoff, Matthew</a:t>
            </a:r>
          </a:p>
          <a:p>
            <a:pPr indent="-169863">
              <a:lnSpc>
                <a:spcPct val="100000"/>
              </a:lnSpc>
              <a:spcBef>
                <a:spcPts val="0"/>
              </a:spcBef>
              <a:spcAft>
                <a:spcPts val="200"/>
              </a:spcAft>
              <a:buClr>
                <a:srgbClr val="70226E"/>
              </a:buClr>
            </a:pPr>
            <a:r>
              <a:rPr lang="en-US" sz="1100" dirty="0"/>
              <a:t>Busch, Robert</a:t>
            </a:r>
          </a:p>
          <a:p>
            <a:pPr indent="-169863">
              <a:lnSpc>
                <a:spcPct val="100000"/>
              </a:lnSpc>
              <a:spcBef>
                <a:spcPts val="0"/>
              </a:spcBef>
              <a:spcAft>
                <a:spcPts val="200"/>
              </a:spcAft>
              <a:buClr>
                <a:srgbClr val="70226E"/>
              </a:buClr>
            </a:pPr>
            <a:r>
              <a:rPr lang="en-US" sz="1100" dirty="0"/>
              <a:t>Buse, John</a:t>
            </a:r>
          </a:p>
          <a:p>
            <a:pPr indent="-169863">
              <a:lnSpc>
                <a:spcPct val="100000"/>
              </a:lnSpc>
              <a:spcBef>
                <a:spcPts val="0"/>
              </a:spcBef>
              <a:spcAft>
                <a:spcPts val="200"/>
              </a:spcAft>
              <a:buClr>
                <a:srgbClr val="70226E"/>
              </a:buClr>
            </a:pPr>
            <a:r>
              <a:rPr lang="en-US" sz="1100" dirty="0"/>
              <a:t>Chang, Margaret</a:t>
            </a:r>
          </a:p>
          <a:p>
            <a:pPr indent="-169863">
              <a:lnSpc>
                <a:spcPct val="100000"/>
              </a:lnSpc>
              <a:spcBef>
                <a:spcPts val="0"/>
              </a:spcBef>
              <a:spcAft>
                <a:spcPts val="200"/>
              </a:spcAft>
              <a:buClr>
                <a:srgbClr val="70226E"/>
              </a:buClr>
            </a:pPr>
            <a:r>
              <a:rPr lang="en-US" sz="1100" dirty="0"/>
              <a:t>Cheung, Dianne</a:t>
            </a:r>
          </a:p>
          <a:p>
            <a:pPr indent="-169863">
              <a:lnSpc>
                <a:spcPct val="100000"/>
              </a:lnSpc>
              <a:spcBef>
                <a:spcPts val="0"/>
              </a:spcBef>
              <a:spcAft>
                <a:spcPts val="200"/>
              </a:spcAft>
              <a:buClr>
                <a:srgbClr val="70226E"/>
              </a:buClr>
            </a:pPr>
            <a:r>
              <a:rPr lang="en-US" sz="1100" dirty="0" err="1"/>
              <a:t>Christofides</a:t>
            </a:r>
            <a:r>
              <a:rPr lang="en-US" sz="1100" dirty="0"/>
              <a:t>, Elena</a:t>
            </a:r>
          </a:p>
          <a:p>
            <a:pPr indent="-169863">
              <a:lnSpc>
                <a:spcPct val="100000"/>
              </a:lnSpc>
              <a:spcBef>
                <a:spcPts val="0"/>
              </a:spcBef>
              <a:spcAft>
                <a:spcPts val="200"/>
              </a:spcAft>
              <a:buClr>
                <a:srgbClr val="70226E"/>
              </a:buClr>
            </a:pPr>
            <a:r>
              <a:rPr lang="en-US" sz="1100" dirty="0"/>
              <a:t>Cromwell, William</a:t>
            </a:r>
          </a:p>
          <a:p>
            <a:pPr indent="-169863">
              <a:lnSpc>
                <a:spcPct val="100000"/>
              </a:lnSpc>
              <a:spcBef>
                <a:spcPts val="0"/>
              </a:spcBef>
              <a:spcAft>
                <a:spcPts val="200"/>
              </a:spcAft>
              <a:buClr>
                <a:srgbClr val="70226E"/>
              </a:buClr>
            </a:pPr>
            <a:r>
              <a:rPr lang="en-US" sz="1100" dirty="0"/>
              <a:t>Delgado, Irina</a:t>
            </a:r>
          </a:p>
          <a:p>
            <a:pPr indent="-169863">
              <a:lnSpc>
                <a:spcPct val="100000"/>
              </a:lnSpc>
              <a:spcBef>
                <a:spcPts val="0"/>
              </a:spcBef>
              <a:spcAft>
                <a:spcPts val="200"/>
              </a:spcAft>
              <a:buClr>
                <a:srgbClr val="70226E"/>
              </a:buClr>
            </a:pPr>
            <a:r>
              <a:rPr lang="en-US" sz="1100" dirty="0"/>
              <a:t>Desai, Anant</a:t>
            </a:r>
          </a:p>
          <a:p>
            <a:pPr indent="-169863">
              <a:lnSpc>
                <a:spcPct val="100000"/>
              </a:lnSpc>
              <a:spcBef>
                <a:spcPts val="0"/>
              </a:spcBef>
              <a:spcAft>
                <a:spcPts val="200"/>
              </a:spcAft>
              <a:buClr>
                <a:srgbClr val="70226E"/>
              </a:buClr>
            </a:pPr>
            <a:r>
              <a:rPr lang="en-US" sz="1100" dirty="0"/>
              <a:t>Eilerman, Bradley</a:t>
            </a:r>
          </a:p>
          <a:p>
            <a:pPr indent="-169863">
              <a:lnSpc>
                <a:spcPct val="100000"/>
              </a:lnSpc>
              <a:spcBef>
                <a:spcPts val="0"/>
              </a:spcBef>
              <a:spcAft>
                <a:spcPts val="200"/>
              </a:spcAft>
              <a:buClr>
                <a:srgbClr val="70226E"/>
              </a:buClr>
            </a:pPr>
            <a:r>
              <a:rPr lang="en-US" sz="1100" dirty="0"/>
              <a:t>Galindo, Rodolfo</a:t>
            </a:r>
          </a:p>
          <a:p>
            <a:pPr indent="-169863">
              <a:lnSpc>
                <a:spcPct val="100000"/>
              </a:lnSpc>
              <a:spcBef>
                <a:spcPts val="0"/>
              </a:spcBef>
              <a:spcAft>
                <a:spcPts val="200"/>
              </a:spcAft>
              <a:buClr>
                <a:srgbClr val="70226E"/>
              </a:buClr>
            </a:pPr>
            <a:r>
              <a:rPr lang="en-US" sz="1100" dirty="0"/>
              <a:t>Ghazi, </a:t>
            </a:r>
            <a:r>
              <a:rPr lang="en-US" sz="1100" dirty="0" err="1"/>
              <a:t>Adline</a:t>
            </a:r>
            <a:endParaRPr lang="en-US" sz="1100" dirty="0"/>
          </a:p>
          <a:p>
            <a:pPr indent="-169863">
              <a:lnSpc>
                <a:spcPct val="100000"/>
              </a:lnSpc>
              <a:spcBef>
                <a:spcPts val="0"/>
              </a:spcBef>
              <a:spcAft>
                <a:spcPts val="200"/>
              </a:spcAft>
              <a:buClr>
                <a:srgbClr val="70226E"/>
              </a:buClr>
            </a:pPr>
            <a:r>
              <a:rPr lang="en-US" sz="1100" dirty="0"/>
              <a:t>Gupta, </a:t>
            </a:r>
            <a:r>
              <a:rPr lang="en-US" sz="1100" dirty="0" err="1"/>
              <a:t>Shaveta</a:t>
            </a:r>
            <a:endParaRPr lang="en-US" sz="1100" dirty="0"/>
          </a:p>
          <a:p>
            <a:pPr indent="-169863">
              <a:lnSpc>
                <a:spcPct val="100000"/>
              </a:lnSpc>
              <a:spcBef>
                <a:spcPts val="0"/>
              </a:spcBef>
              <a:spcAft>
                <a:spcPts val="200"/>
              </a:spcAft>
              <a:buClr>
                <a:srgbClr val="70226E"/>
              </a:buClr>
            </a:pPr>
            <a:r>
              <a:rPr lang="en-US" sz="1100" dirty="0"/>
              <a:t>Handelsman, Yehuda</a:t>
            </a:r>
          </a:p>
          <a:p>
            <a:pPr indent="-169863">
              <a:lnSpc>
                <a:spcPct val="100000"/>
              </a:lnSpc>
              <a:spcBef>
                <a:spcPts val="0"/>
              </a:spcBef>
              <a:spcAft>
                <a:spcPts val="200"/>
              </a:spcAft>
              <a:buClr>
                <a:srgbClr val="70226E"/>
              </a:buClr>
            </a:pPr>
            <a:r>
              <a:rPr lang="en-US" sz="1100" dirty="0"/>
              <a:t>Harbison, Rosio</a:t>
            </a:r>
          </a:p>
          <a:p>
            <a:pPr indent="-169863">
              <a:lnSpc>
                <a:spcPct val="100000"/>
              </a:lnSpc>
              <a:spcBef>
                <a:spcPts val="0"/>
              </a:spcBef>
              <a:spcAft>
                <a:spcPts val="200"/>
              </a:spcAft>
              <a:buClr>
                <a:srgbClr val="70226E"/>
              </a:buClr>
            </a:pPr>
            <a:r>
              <a:rPr lang="en-US" sz="1100" dirty="0"/>
              <a:t>Harrison, Alex</a:t>
            </a:r>
          </a:p>
          <a:p>
            <a:pPr indent="-169863">
              <a:lnSpc>
                <a:spcPct val="100000"/>
              </a:lnSpc>
              <a:spcBef>
                <a:spcPts val="0"/>
              </a:spcBef>
              <a:spcAft>
                <a:spcPts val="200"/>
              </a:spcAft>
              <a:buClr>
                <a:srgbClr val="70226E"/>
              </a:buClr>
            </a:pPr>
            <a:r>
              <a:rPr lang="en-US" sz="1100" dirty="0"/>
              <a:t>Hsia, Stanley</a:t>
            </a:r>
          </a:p>
          <a:p>
            <a:pPr indent="-169863">
              <a:lnSpc>
                <a:spcPct val="100000"/>
              </a:lnSpc>
              <a:spcBef>
                <a:spcPts val="0"/>
              </a:spcBef>
              <a:spcAft>
                <a:spcPts val="200"/>
              </a:spcAft>
              <a:buClr>
                <a:srgbClr val="70226E"/>
              </a:buClr>
            </a:pPr>
            <a:r>
              <a:rPr lang="en-US" sz="1100" dirty="0" err="1"/>
              <a:t>Khetan</a:t>
            </a:r>
            <a:r>
              <a:rPr lang="en-US" sz="1100" dirty="0"/>
              <a:t>, Shishir</a:t>
            </a:r>
          </a:p>
          <a:p>
            <a:pPr indent="-169863">
              <a:lnSpc>
                <a:spcPct val="100000"/>
              </a:lnSpc>
              <a:spcBef>
                <a:spcPts val="0"/>
              </a:spcBef>
              <a:spcAft>
                <a:spcPts val="200"/>
              </a:spcAft>
              <a:buClr>
                <a:srgbClr val="70226E"/>
              </a:buClr>
            </a:pPr>
            <a:r>
              <a:rPr lang="en-US" sz="1100" dirty="0"/>
              <a:t>Kipnes, Mark</a:t>
            </a:r>
          </a:p>
          <a:p>
            <a:pPr indent="-169863">
              <a:lnSpc>
                <a:spcPct val="100000"/>
              </a:lnSpc>
              <a:spcBef>
                <a:spcPts val="0"/>
              </a:spcBef>
              <a:spcAft>
                <a:spcPts val="200"/>
              </a:spcAft>
              <a:buClr>
                <a:srgbClr val="70226E"/>
              </a:buClr>
            </a:pPr>
            <a:r>
              <a:rPr lang="en-US" sz="1100" dirty="0"/>
              <a:t>Laffin, Luke</a:t>
            </a:r>
          </a:p>
          <a:p>
            <a:pPr indent="-169863">
              <a:lnSpc>
                <a:spcPct val="100000"/>
              </a:lnSpc>
              <a:spcBef>
                <a:spcPts val="0"/>
              </a:spcBef>
              <a:spcAft>
                <a:spcPts val="200"/>
              </a:spcAft>
              <a:buClr>
                <a:srgbClr val="70226E"/>
              </a:buClr>
            </a:pPr>
            <a:r>
              <a:rPr lang="en-US" sz="1100" dirty="0"/>
              <a:t>Lender, Dan</a:t>
            </a:r>
          </a:p>
          <a:p>
            <a:pPr indent="-169863">
              <a:lnSpc>
                <a:spcPct val="100000"/>
              </a:lnSpc>
              <a:spcBef>
                <a:spcPts val="0"/>
              </a:spcBef>
              <a:spcAft>
                <a:spcPts val="200"/>
              </a:spcAft>
              <a:buClr>
                <a:srgbClr val="70226E"/>
              </a:buClr>
            </a:pPr>
            <a:r>
              <a:rPr lang="en-US" sz="1100" dirty="0"/>
              <a:t>Lewy-</a:t>
            </a:r>
            <a:r>
              <a:rPr lang="en-US" sz="1100" dirty="0" err="1"/>
              <a:t>Alterbaum</a:t>
            </a:r>
            <a:r>
              <a:rPr lang="en-US" sz="1100" dirty="0"/>
              <a:t>, Lorena</a:t>
            </a:r>
          </a:p>
          <a:p>
            <a:pPr indent="-169863">
              <a:lnSpc>
                <a:spcPct val="100000"/>
              </a:lnSpc>
              <a:spcBef>
                <a:spcPts val="0"/>
              </a:spcBef>
              <a:spcAft>
                <a:spcPts val="200"/>
              </a:spcAft>
              <a:buClr>
                <a:srgbClr val="70226E"/>
              </a:buClr>
            </a:pPr>
            <a:r>
              <a:rPr lang="en-US" sz="1100" dirty="0"/>
              <a:t>Luna, Eduardo</a:t>
            </a:r>
          </a:p>
          <a:p>
            <a:pPr indent="-169863">
              <a:lnSpc>
                <a:spcPct val="100000"/>
              </a:lnSpc>
              <a:spcBef>
                <a:spcPts val="0"/>
              </a:spcBef>
              <a:spcAft>
                <a:spcPts val="200"/>
              </a:spcAft>
              <a:buClr>
                <a:srgbClr val="70226E"/>
              </a:buClr>
            </a:pPr>
            <a:r>
              <a:rPr lang="en-US" sz="1100" dirty="0"/>
              <a:t>Miller, Harold</a:t>
            </a:r>
          </a:p>
          <a:p>
            <a:pPr indent="-169863">
              <a:lnSpc>
                <a:spcPct val="100000"/>
              </a:lnSpc>
              <a:spcBef>
                <a:spcPts val="0"/>
              </a:spcBef>
              <a:spcAft>
                <a:spcPts val="200"/>
              </a:spcAft>
              <a:buClr>
                <a:srgbClr val="70226E"/>
              </a:buClr>
            </a:pPr>
            <a:r>
              <a:rPr lang="en-US" sz="1100" dirty="0"/>
              <a:t>Mills, Richard</a:t>
            </a:r>
          </a:p>
          <a:p>
            <a:pPr indent="-169863">
              <a:lnSpc>
                <a:spcPct val="100000"/>
              </a:lnSpc>
              <a:spcBef>
                <a:spcPts val="0"/>
              </a:spcBef>
              <a:spcAft>
                <a:spcPts val="200"/>
              </a:spcAft>
              <a:buClr>
                <a:srgbClr val="70226E"/>
              </a:buClr>
            </a:pPr>
            <a:r>
              <a:rPr lang="en-US" sz="1100" dirty="0"/>
              <a:t>Moscoso, Barbara</a:t>
            </a:r>
          </a:p>
          <a:p>
            <a:pPr indent="-169863">
              <a:lnSpc>
                <a:spcPct val="100000"/>
              </a:lnSpc>
              <a:spcBef>
                <a:spcPts val="0"/>
              </a:spcBef>
              <a:spcAft>
                <a:spcPts val="200"/>
              </a:spcAft>
              <a:buClr>
                <a:srgbClr val="70226E"/>
              </a:buClr>
            </a:pPr>
            <a:r>
              <a:rPr lang="en-US" sz="1100" dirty="0" err="1"/>
              <a:t>Nakhle</a:t>
            </a:r>
            <a:r>
              <a:rPr lang="en-US" sz="1100" dirty="0"/>
              <a:t>, Samer</a:t>
            </a:r>
          </a:p>
          <a:p>
            <a:pPr indent="-169863">
              <a:lnSpc>
                <a:spcPct val="100000"/>
              </a:lnSpc>
              <a:spcBef>
                <a:spcPts val="0"/>
              </a:spcBef>
              <a:spcAft>
                <a:spcPts val="200"/>
              </a:spcAft>
              <a:buClr>
                <a:srgbClr val="70226E"/>
              </a:buClr>
            </a:pPr>
            <a:r>
              <a:rPr lang="en-US" sz="1100" dirty="0" err="1"/>
              <a:t>Nijmeh</a:t>
            </a:r>
            <a:r>
              <a:rPr lang="en-US" sz="1100" dirty="0"/>
              <a:t>, George</a:t>
            </a:r>
          </a:p>
          <a:p>
            <a:pPr indent="-169863">
              <a:lnSpc>
                <a:spcPct val="100000"/>
              </a:lnSpc>
              <a:spcBef>
                <a:spcPts val="0"/>
              </a:spcBef>
              <a:spcAft>
                <a:spcPts val="200"/>
              </a:spcAft>
              <a:buClr>
                <a:srgbClr val="70226E"/>
              </a:buClr>
            </a:pPr>
            <a:r>
              <a:rPr lang="en-US" sz="1100" dirty="0"/>
              <a:t>Olivera, Esteban</a:t>
            </a:r>
          </a:p>
          <a:p>
            <a:pPr indent="-169863">
              <a:lnSpc>
                <a:spcPct val="100000"/>
              </a:lnSpc>
              <a:spcBef>
                <a:spcPts val="0"/>
              </a:spcBef>
              <a:spcAft>
                <a:spcPts val="200"/>
              </a:spcAft>
              <a:buClr>
                <a:srgbClr val="70226E"/>
              </a:buClr>
            </a:pPr>
            <a:r>
              <a:rPr lang="en-US" sz="1100" dirty="0"/>
              <a:t>Park, Jean</a:t>
            </a:r>
          </a:p>
          <a:p>
            <a:pPr indent="-169863">
              <a:lnSpc>
                <a:spcPct val="100000"/>
              </a:lnSpc>
              <a:spcBef>
                <a:spcPts val="0"/>
              </a:spcBef>
              <a:spcAft>
                <a:spcPts val="200"/>
              </a:spcAft>
              <a:buClr>
                <a:srgbClr val="70226E"/>
              </a:buClr>
            </a:pPr>
            <a:r>
              <a:rPr lang="en-US" sz="1100" dirty="0"/>
              <a:t>Parker, John</a:t>
            </a:r>
          </a:p>
          <a:p>
            <a:pPr indent="-169863">
              <a:lnSpc>
                <a:spcPct val="100000"/>
              </a:lnSpc>
              <a:spcBef>
                <a:spcPts val="0"/>
              </a:spcBef>
              <a:spcAft>
                <a:spcPts val="200"/>
              </a:spcAft>
              <a:buClr>
                <a:srgbClr val="70226E"/>
              </a:buClr>
            </a:pPr>
            <a:r>
              <a:rPr lang="en-US" sz="1100" dirty="0"/>
              <a:t>Philis-Tsimikas, Athena</a:t>
            </a:r>
          </a:p>
          <a:p>
            <a:pPr indent="-169863">
              <a:lnSpc>
                <a:spcPct val="100000"/>
              </a:lnSpc>
              <a:spcBef>
                <a:spcPts val="0"/>
              </a:spcBef>
              <a:spcAft>
                <a:spcPts val="200"/>
              </a:spcAft>
              <a:buClr>
                <a:srgbClr val="70226E"/>
              </a:buClr>
            </a:pPr>
            <a:r>
              <a:rPr lang="en-US" sz="1100" dirty="0"/>
              <a:t>Rader, Florian</a:t>
            </a:r>
          </a:p>
          <a:p>
            <a:pPr indent="-169863">
              <a:lnSpc>
                <a:spcPct val="100000"/>
              </a:lnSpc>
              <a:spcBef>
                <a:spcPts val="0"/>
              </a:spcBef>
              <a:spcAft>
                <a:spcPts val="200"/>
              </a:spcAft>
              <a:buClr>
                <a:srgbClr val="70226E"/>
              </a:buClr>
            </a:pPr>
            <a:r>
              <a:rPr lang="en-US" sz="1100" dirty="0" err="1"/>
              <a:t>Rajper</a:t>
            </a:r>
            <a:r>
              <a:rPr lang="en-US" sz="1100" dirty="0"/>
              <a:t>, Naveed</a:t>
            </a:r>
          </a:p>
          <a:p>
            <a:pPr indent="-169863">
              <a:lnSpc>
                <a:spcPct val="100000"/>
              </a:lnSpc>
              <a:spcBef>
                <a:spcPts val="0"/>
              </a:spcBef>
              <a:spcAft>
                <a:spcPts val="200"/>
              </a:spcAft>
              <a:buClr>
                <a:srgbClr val="70226E"/>
              </a:buClr>
            </a:pPr>
            <a:r>
              <a:rPr lang="en-US" sz="1100" dirty="0"/>
              <a:t>Ravid, Joseph</a:t>
            </a:r>
          </a:p>
          <a:p>
            <a:pPr indent="-169863">
              <a:lnSpc>
                <a:spcPct val="100000"/>
              </a:lnSpc>
              <a:spcBef>
                <a:spcPts val="0"/>
              </a:spcBef>
              <a:spcAft>
                <a:spcPts val="200"/>
              </a:spcAft>
              <a:buClr>
                <a:srgbClr val="70226E"/>
              </a:buClr>
            </a:pPr>
            <a:r>
              <a:rPr lang="en-US" sz="1100" dirty="0"/>
              <a:t>Sandberg, Jay</a:t>
            </a:r>
          </a:p>
          <a:p>
            <a:pPr indent="-169863">
              <a:lnSpc>
                <a:spcPct val="100000"/>
              </a:lnSpc>
              <a:spcBef>
                <a:spcPts val="0"/>
              </a:spcBef>
              <a:spcAft>
                <a:spcPts val="200"/>
              </a:spcAft>
              <a:buClr>
                <a:srgbClr val="70226E"/>
              </a:buClr>
            </a:pPr>
            <a:r>
              <a:rPr lang="en-US" sz="1100" dirty="0"/>
              <a:t>Shah, Nishant</a:t>
            </a:r>
          </a:p>
          <a:p>
            <a:pPr indent="-169863">
              <a:lnSpc>
                <a:spcPct val="100000"/>
              </a:lnSpc>
              <a:spcBef>
                <a:spcPts val="0"/>
              </a:spcBef>
              <a:spcAft>
                <a:spcPts val="200"/>
              </a:spcAft>
              <a:buClr>
                <a:srgbClr val="70226E"/>
              </a:buClr>
            </a:pPr>
            <a:r>
              <a:rPr lang="en-US" sz="1100" dirty="0"/>
              <a:t>Sloan, Lance</a:t>
            </a:r>
          </a:p>
          <a:p>
            <a:pPr indent="-169863">
              <a:lnSpc>
                <a:spcPct val="100000"/>
              </a:lnSpc>
              <a:spcBef>
                <a:spcPts val="0"/>
              </a:spcBef>
              <a:spcAft>
                <a:spcPts val="200"/>
              </a:spcAft>
              <a:buClr>
                <a:srgbClr val="70226E"/>
              </a:buClr>
            </a:pPr>
            <a:r>
              <a:rPr lang="en-US" sz="1100" dirty="0"/>
              <a:t>Taub, Pam</a:t>
            </a:r>
          </a:p>
          <a:p>
            <a:pPr indent="-169863">
              <a:lnSpc>
                <a:spcPct val="100000"/>
              </a:lnSpc>
              <a:spcBef>
                <a:spcPts val="0"/>
              </a:spcBef>
              <a:spcAft>
                <a:spcPts val="200"/>
              </a:spcAft>
              <a:buClr>
                <a:srgbClr val="70226E"/>
              </a:buClr>
            </a:pPr>
            <a:r>
              <a:rPr lang="en-US" sz="1100" dirty="0"/>
              <a:t>Tsang, Dennis</a:t>
            </a:r>
          </a:p>
          <a:p>
            <a:pPr indent="-169863">
              <a:lnSpc>
                <a:spcPct val="100000"/>
              </a:lnSpc>
              <a:spcBef>
                <a:spcPts val="0"/>
              </a:spcBef>
              <a:spcAft>
                <a:spcPts val="200"/>
              </a:spcAft>
              <a:buClr>
                <a:srgbClr val="70226E"/>
              </a:buClr>
            </a:pPr>
            <a:r>
              <a:rPr lang="en-US" sz="1100" dirty="0"/>
              <a:t>Umpierrez, Guillermo</a:t>
            </a:r>
          </a:p>
          <a:p>
            <a:pPr indent="-169863">
              <a:lnSpc>
                <a:spcPct val="100000"/>
              </a:lnSpc>
              <a:spcBef>
                <a:spcPts val="0"/>
              </a:spcBef>
              <a:spcAft>
                <a:spcPts val="200"/>
              </a:spcAft>
              <a:buClr>
                <a:srgbClr val="70226E"/>
              </a:buClr>
            </a:pPr>
            <a:r>
              <a:rPr lang="en-US" sz="1100" dirty="0" err="1"/>
              <a:t>Wenker</a:t>
            </a:r>
            <a:r>
              <a:rPr lang="en-US" sz="1100" dirty="0"/>
              <a:t>, Matthew</a:t>
            </a:r>
          </a:p>
          <a:p>
            <a:pPr indent="-169863">
              <a:lnSpc>
                <a:spcPct val="100000"/>
              </a:lnSpc>
              <a:spcBef>
                <a:spcPts val="0"/>
              </a:spcBef>
              <a:spcAft>
                <a:spcPts val="200"/>
              </a:spcAft>
              <a:buClr>
                <a:srgbClr val="70226E"/>
              </a:buClr>
            </a:pPr>
            <a:r>
              <a:rPr lang="en-US" sz="1100" dirty="0"/>
              <a:t>Zimmerman, Michael</a:t>
            </a:r>
          </a:p>
        </p:txBody>
      </p:sp>
      <p:sp>
        <p:nvSpPr>
          <p:cNvPr id="4" name="TextBox 3">
            <a:extLst>
              <a:ext uri="{FF2B5EF4-FFF2-40B4-BE49-F238E27FC236}">
                <a16:creationId xmlns:a16="http://schemas.microsoft.com/office/drawing/2014/main" id="{C8929AFE-0E62-9692-459A-6275175D42EB}"/>
              </a:ext>
            </a:extLst>
          </p:cNvPr>
          <p:cNvSpPr txBox="1"/>
          <p:nvPr/>
        </p:nvSpPr>
        <p:spPr>
          <a:xfrm>
            <a:off x="890599" y="2781626"/>
            <a:ext cx="4748416" cy="338554"/>
          </a:xfrm>
          <a:prstGeom prst="rect">
            <a:avLst/>
          </a:prstGeom>
          <a:noFill/>
        </p:spPr>
        <p:txBody>
          <a:bodyPr wrap="none" rtlCol="0">
            <a:spAutoFit/>
          </a:bodyPr>
          <a:lstStyle/>
          <a:p>
            <a:r>
              <a:rPr lang="en-US" sz="1600" b="1" dirty="0">
                <a:solidFill>
                  <a:srgbClr val="70226E"/>
                </a:solidFill>
                <a:latin typeface="Arial" panose="020B0604020202020204" pitchFamily="34" charset="0"/>
                <a:cs typeface="Arial" panose="020B0604020202020204" pitchFamily="34" charset="0"/>
              </a:rPr>
              <a:t>The MOMENTUM investigators and their teams</a:t>
            </a:r>
          </a:p>
        </p:txBody>
      </p:sp>
      <p:sp>
        <p:nvSpPr>
          <p:cNvPr id="5" name="TextBox 4">
            <a:extLst>
              <a:ext uri="{FF2B5EF4-FFF2-40B4-BE49-F238E27FC236}">
                <a16:creationId xmlns:a16="http://schemas.microsoft.com/office/drawing/2014/main" id="{B2C0DF70-1C2F-3C2B-28B1-7E119522DC14}"/>
              </a:ext>
            </a:extLst>
          </p:cNvPr>
          <p:cNvSpPr txBox="1"/>
          <p:nvPr/>
        </p:nvSpPr>
        <p:spPr>
          <a:xfrm>
            <a:off x="985033" y="1357244"/>
            <a:ext cx="10737659" cy="1280160"/>
          </a:xfrm>
          <a:prstGeom prst="rect">
            <a:avLst/>
          </a:prstGeom>
          <a:solidFill>
            <a:srgbClr val="70226E"/>
          </a:solidFill>
        </p:spPr>
        <p:txBody>
          <a:bodyPr wrap="square" rIns="365760" rtlCol="0" anchor="ctr" anchorCtr="0">
            <a:noAutofit/>
          </a:bodyPr>
          <a:lstStyle/>
          <a:p>
            <a:pPr algn="r"/>
            <a:r>
              <a:rPr lang="en-US" sz="3600" b="1">
                <a:solidFill>
                  <a:schemeClr val="bg1"/>
                </a:solidFill>
                <a:latin typeface="Arial" panose="020B0604020202020204" pitchFamily="34" charset="0"/>
                <a:cs typeface="Arial" panose="020B0604020202020204" pitchFamily="34" charset="0"/>
              </a:rPr>
              <a:t>The study participants and their families</a:t>
            </a:r>
          </a:p>
        </p:txBody>
      </p:sp>
      <p:pic>
        <p:nvPicPr>
          <p:cNvPr id="9" name="Graphic 8" descr="Care with solid fill">
            <a:extLst>
              <a:ext uri="{FF2B5EF4-FFF2-40B4-BE49-F238E27FC236}">
                <a16:creationId xmlns:a16="http://schemas.microsoft.com/office/drawing/2014/main" id="{841F2A5A-7AEC-E2D3-4AB4-6DDF17F317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9071" y="1279658"/>
            <a:ext cx="1357746" cy="1357746"/>
          </a:xfrm>
          <a:prstGeom prst="rect">
            <a:avLst/>
          </a:prstGeom>
        </p:spPr>
      </p:pic>
    </p:spTree>
    <p:extLst>
      <p:ext uri="{BB962C8B-B14F-4D97-AF65-F5344CB8AC3E}">
        <p14:creationId xmlns:p14="http://schemas.microsoft.com/office/powerpoint/2010/main" val="2770439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360E5-FD6D-1DEB-E5AE-EFAE29E094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0FA0C3-4E23-B94A-4A4B-84B66EFD9332}"/>
              </a:ext>
            </a:extLst>
          </p:cNvPr>
          <p:cNvSpPr>
            <a:spLocks noGrp="1"/>
          </p:cNvSpPr>
          <p:nvPr>
            <p:ph type="title"/>
          </p:nvPr>
        </p:nvSpPr>
        <p:spPr>
          <a:xfrm>
            <a:off x="828674" y="365125"/>
            <a:ext cx="11363325" cy="1325563"/>
          </a:xfrm>
        </p:spPr>
        <p:txBody>
          <a:bodyPr anchor="t" anchorCtr="0">
            <a:normAutofit/>
          </a:bodyPr>
          <a:lstStyle/>
          <a:p>
            <a:r>
              <a:rPr lang="en-US" sz="3600" dirty="0"/>
              <a:t>Resistant hypertension is common</a:t>
            </a:r>
          </a:p>
        </p:txBody>
      </p:sp>
      <p:sp>
        <p:nvSpPr>
          <p:cNvPr id="7" name="TextBox 6">
            <a:extLst>
              <a:ext uri="{FF2B5EF4-FFF2-40B4-BE49-F238E27FC236}">
                <a16:creationId xmlns:a16="http://schemas.microsoft.com/office/drawing/2014/main" id="{32153FC7-73B5-F643-0330-08419F57DE7F}"/>
              </a:ext>
            </a:extLst>
          </p:cNvPr>
          <p:cNvSpPr txBox="1"/>
          <p:nvPr/>
        </p:nvSpPr>
        <p:spPr>
          <a:xfrm>
            <a:off x="822960" y="5760720"/>
            <a:ext cx="11194181" cy="267986"/>
          </a:xfrm>
          <a:prstGeom prst="rect">
            <a:avLst/>
          </a:prstGeom>
          <a:noFill/>
        </p:spPr>
        <p:txBody>
          <a:bodyPr wrap="square" rtlCol="0">
            <a:noAutofit/>
          </a:bodyPr>
          <a:lstStyle/>
          <a:p>
            <a:r>
              <a:rPr lang="en-US" sz="1000" dirty="0">
                <a:latin typeface="Arial" panose="020B0604020202020204" pitchFamily="34" charset="0"/>
                <a:cs typeface="Arial" panose="020B0604020202020204" pitchFamily="34" charset="0"/>
              </a:rPr>
              <a:t>HTN, hypertension. 1. </a:t>
            </a:r>
            <a:r>
              <a:rPr lang="en-US" sz="1000" dirty="0" err="1">
                <a:latin typeface="Arial" panose="020B0604020202020204" pitchFamily="34" charset="0"/>
                <a:cs typeface="Arial" panose="020B0604020202020204" pitchFamily="34" charset="0"/>
              </a:rPr>
              <a:t>Kumbhani</a:t>
            </a:r>
            <a:r>
              <a:rPr lang="en-US" sz="1000" dirty="0">
                <a:latin typeface="Arial" panose="020B0604020202020204" pitchFamily="34" charset="0"/>
                <a:cs typeface="Arial" panose="020B0604020202020204" pitchFamily="34" charset="0"/>
              </a:rPr>
              <a:t> et al. </a:t>
            </a:r>
            <a:r>
              <a:rPr lang="en-US" sz="1000" i="1" dirty="0" err="1">
                <a:latin typeface="Arial" panose="020B0604020202020204" pitchFamily="34" charset="0"/>
                <a:cs typeface="Arial" panose="020B0604020202020204" pitchFamily="34" charset="0"/>
              </a:rPr>
              <a:t>Eur</a:t>
            </a:r>
            <a:r>
              <a:rPr lang="en-US" sz="1000" i="1" dirty="0">
                <a:latin typeface="Arial" panose="020B0604020202020204" pitchFamily="34" charset="0"/>
                <a:cs typeface="Arial" panose="020B0604020202020204" pitchFamily="34" charset="0"/>
              </a:rPr>
              <a:t> Heart J.</a:t>
            </a:r>
            <a:r>
              <a:rPr lang="en-US" sz="1000" dirty="0">
                <a:latin typeface="Arial" panose="020B0604020202020204" pitchFamily="34" charset="0"/>
                <a:cs typeface="Arial" panose="020B0604020202020204" pitchFamily="34" charset="0"/>
              </a:rPr>
              <a:t> 2013. 2. Barbot et al. </a:t>
            </a:r>
            <a:r>
              <a:rPr lang="en-US" sz="1000" i="1" dirty="0">
                <a:latin typeface="Arial" panose="020B0604020202020204" pitchFamily="34" charset="0"/>
                <a:cs typeface="Arial" panose="020B0604020202020204" pitchFamily="34" charset="0"/>
              </a:rPr>
              <a:t>Front Endocrinol (Lausanne).</a:t>
            </a:r>
            <a:r>
              <a:rPr lang="en-US" sz="1000" dirty="0">
                <a:latin typeface="Arial" panose="020B0604020202020204" pitchFamily="34" charset="0"/>
                <a:cs typeface="Arial" panose="020B0604020202020204" pitchFamily="34" charset="0"/>
              </a:rPr>
              <a:t> 2019. </a:t>
            </a:r>
          </a:p>
        </p:txBody>
      </p:sp>
      <p:sp>
        <p:nvSpPr>
          <p:cNvPr id="4" name="TextBox 3">
            <a:extLst>
              <a:ext uri="{FF2B5EF4-FFF2-40B4-BE49-F238E27FC236}">
                <a16:creationId xmlns:a16="http://schemas.microsoft.com/office/drawing/2014/main" id="{AC1D2CD1-1190-F036-0922-BBCB47AB2A2A}"/>
              </a:ext>
            </a:extLst>
          </p:cNvPr>
          <p:cNvSpPr txBox="1"/>
          <p:nvPr/>
        </p:nvSpPr>
        <p:spPr>
          <a:xfrm>
            <a:off x="5526335" y="1690688"/>
            <a:ext cx="6262008" cy="3618923"/>
          </a:xfrm>
          <a:prstGeom prst="rect">
            <a:avLst/>
          </a:prstGeom>
          <a:ln w="19050">
            <a:solidFill>
              <a:srgbClr val="43248C"/>
            </a:solidFill>
          </a:ln>
        </p:spPr>
        <p:txBody>
          <a:bodyPr wrap="square" rtlCol="0" anchor="ctr" anchorCtr="0">
            <a:no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0" cap="none" spc="0" normalizeH="0" baseline="0" noProof="0" dirty="0">
                <a:ln>
                  <a:noFill/>
                </a:ln>
                <a:solidFill>
                  <a:srgbClr val="43248C"/>
                </a:solidFill>
                <a:effectLst/>
                <a:uLnTx/>
                <a:uFillTx/>
                <a:latin typeface="Arial" panose="020B0604020202020204" pitchFamily="34" charset="0"/>
                <a:cs typeface="Arial" panose="020B0604020202020204" pitchFamily="34" charset="0"/>
              </a:rPr>
              <a:t>Approximately 13% of hypertensive patients</a:t>
            </a:r>
            <a:r>
              <a:rPr lang="en-US" sz="2000" b="1" kern="0" dirty="0">
                <a:solidFill>
                  <a:srgbClr val="43248C"/>
                </a:solidFill>
                <a:latin typeface="Arial" panose="020B0604020202020204" pitchFamily="34" charset="0"/>
                <a:cs typeface="Arial" panose="020B0604020202020204" pitchFamily="34" charset="0"/>
              </a:rPr>
              <a:t> have </a:t>
            </a:r>
            <a:r>
              <a:rPr kumimoji="0" lang="en-US" sz="2000" b="1" i="0" u="none" strike="noStrike" kern="0" cap="none" spc="0" normalizeH="0" baseline="0" noProof="0" dirty="0">
                <a:ln>
                  <a:noFill/>
                </a:ln>
                <a:solidFill>
                  <a:srgbClr val="43248C"/>
                </a:solidFill>
                <a:effectLst/>
                <a:uLnTx/>
                <a:uFillTx/>
                <a:latin typeface="Arial" panose="020B0604020202020204" pitchFamily="34" charset="0"/>
                <a:cs typeface="Arial" panose="020B0604020202020204" pitchFamily="34" charset="0"/>
              </a:rPr>
              <a:t>resistant hypertension</a:t>
            </a:r>
            <a:r>
              <a:rPr kumimoji="0" lang="en-US" sz="2000" u="none" strike="noStrike" kern="0" cap="none" spc="0" normalizeH="0" baseline="30000" noProof="0" dirty="0">
                <a:ln>
                  <a:noFill/>
                </a:ln>
                <a:solidFill>
                  <a:srgbClr val="43248C"/>
                </a:solidFill>
                <a:effectLst/>
                <a:uLnTx/>
                <a:uFillTx/>
                <a:latin typeface="Arial" panose="020B0604020202020204" pitchFamily="34" charset="0"/>
                <a:cs typeface="Arial" panose="020B0604020202020204" pitchFamily="34" charset="0"/>
              </a:rPr>
              <a:t>1</a:t>
            </a:r>
            <a:endParaRPr kumimoji="0" lang="en-US" sz="2000" u="none" strike="noStrike" kern="0" cap="none" spc="0" normalizeH="0" noProof="0" dirty="0">
              <a:ln>
                <a:noFill/>
              </a:ln>
              <a:solidFill>
                <a:srgbClr val="43248C"/>
              </a:solidFill>
              <a:effectLst/>
              <a:uLnTx/>
              <a:uFillTx/>
              <a:latin typeface="Arial" panose="020B0604020202020204" pitchFamily="34" charset="0"/>
              <a:cs typeface="Arial" panose="020B0604020202020204" pitchFamily="34"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u="none" strike="noStrike" kern="0" cap="none" spc="0" normalizeH="0" noProof="0" dirty="0">
              <a:ln>
                <a:noFill/>
              </a:ln>
              <a:solidFill>
                <a:srgbClr val="43248C"/>
              </a:solidFill>
              <a:effectLst/>
              <a:uLnTx/>
              <a:uFillTx/>
              <a:latin typeface="Arial" panose="020B0604020202020204" pitchFamily="34" charset="0"/>
              <a:cs typeface="Arial" panose="020B0604020202020204" pitchFamily="34"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u="none" strike="noStrike" kern="0" cap="none" spc="0" normalizeH="0" noProof="0" dirty="0">
                <a:ln>
                  <a:noFill/>
                </a:ln>
                <a:solidFill>
                  <a:srgbClr val="43248C"/>
                </a:solidFill>
                <a:effectLst/>
                <a:uLnTx/>
                <a:uFillTx/>
                <a:latin typeface="Arial" panose="020B0604020202020204" pitchFamily="34" charset="0"/>
                <a:cs typeface="Arial" panose="020B0604020202020204" pitchFamily="34" charset="0"/>
              </a:rPr>
              <a:t>In these patients,</a:t>
            </a:r>
            <a:r>
              <a:rPr kumimoji="0" lang="en-US" sz="2000" b="1" u="none" strike="noStrike" kern="0" cap="none" spc="0" normalizeH="0" noProof="0" dirty="0">
                <a:ln>
                  <a:noFill/>
                </a:ln>
                <a:solidFill>
                  <a:srgbClr val="43248C"/>
                </a:solidFill>
                <a:effectLst/>
                <a:uLnTx/>
                <a:uFillTx/>
                <a:latin typeface="Arial" panose="020B0604020202020204" pitchFamily="34" charset="0"/>
                <a:cs typeface="Arial" panose="020B0604020202020204" pitchFamily="34" charset="0"/>
              </a:rPr>
              <a:t> secondary endocrine causes may contribute</a:t>
            </a:r>
            <a:r>
              <a:rPr kumimoji="0" lang="en-US" sz="2000" u="none" strike="noStrike" kern="0" cap="none" spc="0" normalizeH="0" noProof="0" dirty="0">
                <a:ln>
                  <a:noFill/>
                </a:ln>
                <a:solidFill>
                  <a:srgbClr val="43248C"/>
                </a:solidFill>
                <a:effectLst/>
                <a:uLnTx/>
                <a:uFillTx/>
                <a:latin typeface="Arial" panose="020B0604020202020204" pitchFamily="34" charset="0"/>
                <a:cs typeface="Arial" panose="020B0604020202020204" pitchFamily="34" charset="0"/>
              </a:rPr>
              <a:t>, e.g., primary hyperaldosteronism or endogenous hypercortisolism</a:t>
            </a:r>
            <a:r>
              <a:rPr kumimoji="0" lang="en-US" sz="2000" u="none" strike="noStrike" kern="0" cap="none" spc="0" normalizeH="0" baseline="30000" noProof="0" dirty="0">
                <a:ln>
                  <a:noFill/>
                </a:ln>
                <a:solidFill>
                  <a:srgbClr val="43248C"/>
                </a:solidFill>
                <a:effectLst/>
                <a:uLnTx/>
                <a:uFillTx/>
                <a:latin typeface="Arial" panose="020B0604020202020204" pitchFamily="34" charset="0"/>
                <a:cs typeface="Arial" panose="020B0604020202020204" pitchFamily="34" charset="0"/>
              </a:rPr>
              <a:t>2</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kern="0" dirty="0">
              <a:solidFill>
                <a:srgbClr val="43248C"/>
              </a:solidFill>
              <a:latin typeface="Arial" panose="020B0604020202020204" pitchFamily="34" charset="0"/>
              <a:cs typeface="Arial" panose="020B0604020202020204" pitchFamily="34" charset="0"/>
            </a:endParaRP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u="none" strike="noStrike" kern="0" cap="none" spc="0" normalizeH="0" noProof="0" dirty="0">
                <a:ln>
                  <a:noFill/>
                </a:ln>
                <a:solidFill>
                  <a:srgbClr val="43248C"/>
                </a:solidFill>
                <a:effectLst/>
                <a:uLnTx/>
                <a:uFillTx/>
                <a:latin typeface="Arial" panose="020B0604020202020204" pitchFamily="34" charset="0"/>
                <a:cs typeface="Arial" panose="020B0604020202020204" pitchFamily="34" charset="0"/>
              </a:rPr>
              <a:t>Awareness of primary hyperaldosteronism is growing, but </a:t>
            </a:r>
            <a:r>
              <a:rPr kumimoji="0" lang="en-US" sz="2000" b="1" u="none" strike="noStrike" kern="0" cap="none" spc="0" normalizeH="0" noProof="0" dirty="0">
                <a:ln>
                  <a:noFill/>
                </a:ln>
                <a:solidFill>
                  <a:srgbClr val="43248C"/>
                </a:solidFill>
                <a:effectLst/>
                <a:uLnTx/>
                <a:uFillTx/>
                <a:latin typeface="Arial" panose="020B0604020202020204" pitchFamily="34" charset="0"/>
                <a:cs typeface="Arial" panose="020B0604020202020204" pitchFamily="34" charset="0"/>
              </a:rPr>
              <a:t>hypercortisolism prevalence is still uncertain</a:t>
            </a:r>
          </a:p>
        </p:txBody>
      </p:sp>
      <p:grpSp>
        <p:nvGrpSpPr>
          <p:cNvPr id="3" name="Group 2">
            <a:extLst>
              <a:ext uri="{FF2B5EF4-FFF2-40B4-BE49-F238E27FC236}">
                <a16:creationId xmlns:a16="http://schemas.microsoft.com/office/drawing/2014/main" id="{0FF3AD37-353C-14EF-5B4D-E34068EEA3F8}"/>
              </a:ext>
            </a:extLst>
          </p:cNvPr>
          <p:cNvGrpSpPr/>
          <p:nvPr/>
        </p:nvGrpSpPr>
        <p:grpSpPr>
          <a:xfrm>
            <a:off x="132255" y="1690688"/>
            <a:ext cx="5307215" cy="3758127"/>
            <a:chOff x="354679" y="1690688"/>
            <a:chExt cx="5307215" cy="3758127"/>
          </a:xfrm>
        </p:grpSpPr>
        <p:graphicFrame>
          <p:nvGraphicFramePr>
            <p:cNvPr id="6" name="Chart 5">
              <a:extLst>
                <a:ext uri="{FF2B5EF4-FFF2-40B4-BE49-F238E27FC236}">
                  <a16:creationId xmlns:a16="http://schemas.microsoft.com/office/drawing/2014/main" id="{640BB34F-8CFE-2FD6-DB7C-80FDE6D8A21B}"/>
                </a:ext>
              </a:extLst>
            </p:cNvPr>
            <p:cNvGraphicFramePr/>
            <p:nvPr/>
          </p:nvGraphicFramePr>
          <p:xfrm>
            <a:off x="354679" y="1690688"/>
            <a:ext cx="4391402" cy="3758127"/>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
              <a:extLst>
                <a:ext uri="{FF2B5EF4-FFF2-40B4-BE49-F238E27FC236}">
                  <a16:creationId xmlns:a16="http://schemas.microsoft.com/office/drawing/2014/main" id="{3138392F-5724-FED2-F9AB-17DBF0D61CD1}"/>
                </a:ext>
              </a:extLst>
            </p:cNvPr>
            <p:cNvSpPr txBox="1"/>
            <p:nvPr/>
          </p:nvSpPr>
          <p:spPr>
            <a:xfrm>
              <a:off x="3831681" y="1712073"/>
              <a:ext cx="1830213" cy="668945"/>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b="1" kern="1200">
                  <a:solidFill>
                    <a:srgbClr val="C22D27"/>
                  </a:solidFill>
                  <a:latin typeface="Arial" panose="020B0604020202020204" pitchFamily="34" charset="0"/>
                  <a:cs typeface="Arial" panose="020B0604020202020204" pitchFamily="34" charset="0"/>
                </a:rPr>
                <a:t>Resistant</a:t>
              </a:r>
            </a:p>
            <a:p>
              <a:r>
                <a:rPr lang="en-US" sz="2000" b="1">
                  <a:solidFill>
                    <a:srgbClr val="C22D27"/>
                  </a:solidFill>
                  <a:latin typeface="Arial" panose="020B0604020202020204" pitchFamily="34" charset="0"/>
                  <a:cs typeface="Arial" panose="020B0604020202020204" pitchFamily="34" charset="0"/>
                </a:rPr>
                <a:t>hypertension</a:t>
              </a:r>
              <a:endParaRPr lang="en-US" sz="2000" b="1" kern="1200">
                <a:solidFill>
                  <a:srgbClr val="C22D27"/>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283454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86304-A89F-4152-D6DC-081B0344CBE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6FF4ABFD-5848-89DE-2DAE-90E68105B8B3}"/>
              </a:ext>
            </a:extLst>
          </p:cNvPr>
          <p:cNvPicPr>
            <a:picLocks noChangeAspect="1"/>
          </p:cNvPicPr>
          <p:nvPr/>
        </p:nvPicPr>
        <p:blipFill>
          <a:blip r:embed="rId3"/>
          <a:stretch>
            <a:fillRect/>
          </a:stretch>
        </p:blipFill>
        <p:spPr>
          <a:xfrm>
            <a:off x="2051572" y="2172715"/>
            <a:ext cx="7381699" cy="2011680"/>
          </a:xfrm>
          <a:prstGeom prst="rect">
            <a:avLst/>
          </a:prstGeom>
        </p:spPr>
      </p:pic>
      <p:sp>
        <p:nvSpPr>
          <p:cNvPr id="2" name="Title 1">
            <a:extLst>
              <a:ext uri="{FF2B5EF4-FFF2-40B4-BE49-F238E27FC236}">
                <a16:creationId xmlns:a16="http://schemas.microsoft.com/office/drawing/2014/main" id="{58D15BEB-02B5-B3B9-E32E-43A41435EB68}"/>
              </a:ext>
            </a:extLst>
          </p:cNvPr>
          <p:cNvSpPr>
            <a:spLocks noGrp="1"/>
          </p:cNvSpPr>
          <p:nvPr>
            <p:ph type="title"/>
          </p:nvPr>
        </p:nvSpPr>
        <p:spPr>
          <a:xfrm>
            <a:off x="838199" y="365125"/>
            <a:ext cx="11012056" cy="1325563"/>
          </a:xfrm>
        </p:spPr>
        <p:txBody>
          <a:bodyPr anchor="t" anchorCtr="0">
            <a:normAutofit/>
          </a:bodyPr>
          <a:lstStyle/>
          <a:p>
            <a:r>
              <a:rPr lang="en-US" sz="3600" spc="-80" dirty="0"/>
              <a:t>Hypercortisolism raises BP via several pathways</a:t>
            </a:r>
          </a:p>
        </p:txBody>
      </p:sp>
      <p:sp>
        <p:nvSpPr>
          <p:cNvPr id="4" name="TextBox 3">
            <a:extLst>
              <a:ext uri="{FF2B5EF4-FFF2-40B4-BE49-F238E27FC236}">
                <a16:creationId xmlns:a16="http://schemas.microsoft.com/office/drawing/2014/main" id="{11F772B4-63B0-6940-FF78-0D060E5EFCC8}"/>
              </a:ext>
            </a:extLst>
          </p:cNvPr>
          <p:cNvSpPr txBox="1"/>
          <p:nvPr/>
        </p:nvSpPr>
        <p:spPr>
          <a:xfrm>
            <a:off x="0" y="5114372"/>
            <a:ext cx="12192000" cy="452240"/>
          </a:xfrm>
          <a:prstGeom prst="rect">
            <a:avLst/>
          </a:prstGeom>
          <a:solidFill>
            <a:schemeClr val="bg1">
              <a:lumMod val="85000"/>
            </a:schemeClr>
          </a:solidFill>
          <a:ln w="19050">
            <a:solidFill>
              <a:srgbClr val="43248C"/>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43248C"/>
                </a:solidFill>
                <a:effectLst/>
                <a:uLnTx/>
                <a:uFillTx/>
                <a:latin typeface="Arial" panose="020B0604020202020204" pitchFamily="34" charset="0"/>
                <a:ea typeface="+mn-ea"/>
                <a:cs typeface="Arial" panose="020B0604020202020204" pitchFamily="34" charset="0"/>
              </a:rPr>
              <a:t>Prior to MOMENTUM, a robust, US-based study in patients with resistant HTN had not been conducted</a:t>
            </a:r>
          </a:p>
        </p:txBody>
      </p:sp>
      <p:sp>
        <p:nvSpPr>
          <p:cNvPr id="8" name="TextBox 7">
            <a:extLst>
              <a:ext uri="{FF2B5EF4-FFF2-40B4-BE49-F238E27FC236}">
                <a16:creationId xmlns:a16="http://schemas.microsoft.com/office/drawing/2014/main" id="{013EB99A-E4FD-8AE7-FB98-3834AE1DB6FA}"/>
              </a:ext>
            </a:extLst>
          </p:cNvPr>
          <p:cNvSpPr txBox="1"/>
          <p:nvPr/>
        </p:nvSpPr>
        <p:spPr>
          <a:xfrm>
            <a:off x="822960" y="5665469"/>
            <a:ext cx="10916190" cy="401955"/>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11</a:t>
            </a:r>
            <a:r>
              <a:rPr kumimoji="0" lang="el-GR"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β</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-HSD2, 11</a:t>
            </a:r>
            <a:r>
              <a:rPr kumimoji="0" lang="el-GR"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β</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-hydroxysteroid dehydrogenase type 2; ACE, angiotensin-converting enzyme; BP, blood pressure; ET-1, endothelin 1; MR, mineralocorticoid receptor; RAAS, renin-angiotensin-aldosterone system; HTN, hypertension.  </a:t>
            </a:r>
          </a:p>
        </p:txBody>
      </p:sp>
      <p:grpSp>
        <p:nvGrpSpPr>
          <p:cNvPr id="29" name="Group 28">
            <a:extLst>
              <a:ext uri="{FF2B5EF4-FFF2-40B4-BE49-F238E27FC236}">
                <a16:creationId xmlns:a16="http://schemas.microsoft.com/office/drawing/2014/main" id="{F8E461F6-B536-E524-F272-C7C46ACAD8A3}"/>
              </a:ext>
            </a:extLst>
          </p:cNvPr>
          <p:cNvGrpSpPr/>
          <p:nvPr/>
        </p:nvGrpSpPr>
        <p:grpSpPr>
          <a:xfrm>
            <a:off x="2976813" y="1194902"/>
            <a:ext cx="5502952" cy="3692454"/>
            <a:chOff x="6026151" y="1138238"/>
            <a:chExt cx="5502952" cy="3692454"/>
          </a:xfrm>
        </p:grpSpPr>
        <p:sp>
          <p:nvSpPr>
            <p:cNvPr id="12" name="TextBox 11">
              <a:extLst>
                <a:ext uri="{FF2B5EF4-FFF2-40B4-BE49-F238E27FC236}">
                  <a16:creationId xmlns:a16="http://schemas.microsoft.com/office/drawing/2014/main" id="{C0B931CC-0A78-7958-7B3D-65C7D660A005}"/>
                </a:ext>
              </a:extLst>
            </p:cNvPr>
            <p:cNvSpPr txBox="1"/>
            <p:nvPr/>
          </p:nvSpPr>
          <p:spPr>
            <a:xfrm>
              <a:off x="7521530" y="1138238"/>
              <a:ext cx="2512194" cy="738664"/>
            </a:xfrm>
            <a:prstGeom prst="rect">
              <a:avLst/>
            </a:prstGeom>
            <a:solidFill>
              <a:srgbClr val="412E80"/>
            </a:solidFill>
            <a:effectLst>
              <a:outerShdw blurRad="50800" dist="38100" dir="2700000" algn="tl" rotWithShape="0">
                <a:prstClr val="black">
                  <a:alpha val="40000"/>
                </a:prstClr>
              </a:outerShdw>
            </a:effectLst>
          </p:spPr>
          <p:txBody>
            <a:bodyPr wrap="square" tIns="91440" bIns="9144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Excess cortisol (hypercortisolism)</a:t>
              </a:r>
            </a:p>
          </p:txBody>
        </p:sp>
        <p:sp>
          <p:nvSpPr>
            <p:cNvPr id="15" name="TextBox 14">
              <a:extLst>
                <a:ext uri="{FF2B5EF4-FFF2-40B4-BE49-F238E27FC236}">
                  <a16:creationId xmlns:a16="http://schemas.microsoft.com/office/drawing/2014/main" id="{921BBBD8-FB83-BEBE-8738-530B43AECD8B}"/>
                </a:ext>
              </a:extLst>
            </p:cNvPr>
            <p:cNvSpPr txBox="1"/>
            <p:nvPr/>
          </p:nvSpPr>
          <p:spPr>
            <a:xfrm>
              <a:off x="7523058" y="4464932"/>
              <a:ext cx="2512194" cy="365760"/>
            </a:xfrm>
            <a:prstGeom prst="rect">
              <a:avLst/>
            </a:prstGeom>
            <a:solidFill>
              <a:srgbClr val="C22D27"/>
            </a:solidFill>
            <a:effectLst>
              <a:outerShdw blurRad="50800" dist="38100" dir="2700000" algn="tl" rotWithShape="0">
                <a:prstClr val="black">
                  <a:alpha val="40000"/>
                </a:prstClr>
              </a:outerShdw>
            </a:effectLst>
          </p:spPr>
          <p:txBody>
            <a:bodyPr wrap="square" t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Hypertension</a:t>
              </a:r>
            </a:p>
          </p:txBody>
        </p:sp>
        <p:grpSp>
          <p:nvGrpSpPr>
            <p:cNvPr id="16" name="Group 15">
              <a:extLst>
                <a:ext uri="{FF2B5EF4-FFF2-40B4-BE49-F238E27FC236}">
                  <a16:creationId xmlns:a16="http://schemas.microsoft.com/office/drawing/2014/main" id="{D42945C1-4E9E-3415-AEF3-34466C5186FD}"/>
                </a:ext>
              </a:extLst>
            </p:cNvPr>
            <p:cNvGrpSpPr/>
            <p:nvPr/>
          </p:nvGrpSpPr>
          <p:grpSpPr>
            <a:xfrm>
              <a:off x="6026151" y="1876902"/>
              <a:ext cx="5502952" cy="270033"/>
              <a:chOff x="6219707" y="2486502"/>
              <a:chExt cx="4814095" cy="270033"/>
            </a:xfrm>
          </p:grpSpPr>
          <p:sp>
            <p:nvSpPr>
              <p:cNvPr id="27" name="Left Bracket 26">
                <a:extLst>
                  <a:ext uri="{FF2B5EF4-FFF2-40B4-BE49-F238E27FC236}">
                    <a16:creationId xmlns:a16="http://schemas.microsoft.com/office/drawing/2014/main" id="{0F64B8DE-FC6A-E834-638A-6C45DDCAE099}"/>
                  </a:ext>
                </a:extLst>
              </p:cNvPr>
              <p:cNvSpPr/>
              <p:nvPr/>
            </p:nvSpPr>
            <p:spPr>
              <a:xfrm rot="5400000">
                <a:off x="8558175" y="271383"/>
                <a:ext cx="137160" cy="4814095"/>
              </a:xfrm>
              <a:prstGeom prst="leftBracket">
                <a:avLst>
                  <a:gd name="adj" fmla="val 0"/>
                </a:avLst>
              </a:prstGeom>
              <a:ln>
                <a:solidFill>
                  <a:srgbClr val="412E80"/>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cxnSp>
            <p:nvCxnSpPr>
              <p:cNvPr id="31" name="Straight Connector 30">
                <a:extLst>
                  <a:ext uri="{FF2B5EF4-FFF2-40B4-BE49-F238E27FC236}">
                    <a16:creationId xmlns:a16="http://schemas.microsoft.com/office/drawing/2014/main" id="{A4C9F51B-F446-D0F6-F9EC-EAAF1BE2A85C}"/>
                  </a:ext>
                </a:extLst>
              </p:cNvPr>
              <p:cNvCxnSpPr>
                <a:stCxn id="12" idx="2"/>
                <a:endCxn id="27" idx="1"/>
              </p:cNvCxnSpPr>
              <p:nvPr/>
            </p:nvCxnSpPr>
            <p:spPr>
              <a:xfrm>
                <a:off x="8626755" y="2486502"/>
                <a:ext cx="1" cy="123348"/>
              </a:xfrm>
              <a:prstGeom prst="line">
                <a:avLst/>
              </a:prstGeom>
              <a:ln>
                <a:solidFill>
                  <a:srgbClr val="412E80"/>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AD6C478A-DEA3-4252-B175-FE29D38565C7}"/>
                  </a:ext>
                </a:extLst>
              </p:cNvPr>
              <p:cNvCxnSpPr/>
              <p:nvPr/>
            </p:nvCxnSpPr>
            <p:spPr>
              <a:xfrm>
                <a:off x="7862357" y="2619375"/>
                <a:ext cx="0" cy="137160"/>
              </a:xfrm>
              <a:prstGeom prst="line">
                <a:avLst/>
              </a:prstGeom>
              <a:ln>
                <a:solidFill>
                  <a:srgbClr val="412E8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B9D18F55-4351-D4BB-7662-36A2D0278BDF}"/>
                  </a:ext>
                </a:extLst>
              </p:cNvPr>
              <p:cNvCxnSpPr/>
              <p:nvPr/>
            </p:nvCxnSpPr>
            <p:spPr>
              <a:xfrm>
                <a:off x="9464929" y="2619375"/>
                <a:ext cx="0" cy="137160"/>
              </a:xfrm>
              <a:prstGeom prst="line">
                <a:avLst/>
              </a:prstGeom>
              <a:ln>
                <a:solidFill>
                  <a:srgbClr val="412E80"/>
                </a:solidFill>
                <a:headEnd type="none" w="med" len="med"/>
                <a:tailEnd type="triangle" w="med" len="med"/>
              </a:ln>
            </p:spPr>
            <p:style>
              <a:lnRef idx="2">
                <a:schemeClr val="accent1"/>
              </a:lnRef>
              <a:fillRef idx="0">
                <a:schemeClr val="accent1"/>
              </a:fillRef>
              <a:effectRef idx="1">
                <a:schemeClr val="accent1"/>
              </a:effectRef>
              <a:fontRef idx="minor">
                <a:schemeClr val="tx1"/>
              </a:fontRef>
            </p:style>
          </p:cxnSp>
        </p:grpSp>
        <p:grpSp>
          <p:nvGrpSpPr>
            <p:cNvPr id="18" name="Group 17">
              <a:extLst>
                <a:ext uri="{FF2B5EF4-FFF2-40B4-BE49-F238E27FC236}">
                  <a16:creationId xmlns:a16="http://schemas.microsoft.com/office/drawing/2014/main" id="{BFDCB359-A28C-3CEE-F013-7A9964989A87}"/>
                </a:ext>
              </a:extLst>
            </p:cNvPr>
            <p:cNvGrpSpPr/>
            <p:nvPr/>
          </p:nvGrpSpPr>
          <p:grpSpPr>
            <a:xfrm rot="10800000">
              <a:off x="6026151" y="4091231"/>
              <a:ext cx="5492752" cy="359802"/>
              <a:chOff x="6280155" y="2363713"/>
              <a:chExt cx="4753647" cy="359802"/>
            </a:xfrm>
          </p:grpSpPr>
          <p:sp>
            <p:nvSpPr>
              <p:cNvPr id="23" name="Left Bracket 22">
                <a:extLst>
                  <a:ext uri="{FF2B5EF4-FFF2-40B4-BE49-F238E27FC236}">
                    <a16:creationId xmlns:a16="http://schemas.microsoft.com/office/drawing/2014/main" id="{CFE36881-D0C5-F5BB-6791-365F84577A02}"/>
                  </a:ext>
                </a:extLst>
              </p:cNvPr>
              <p:cNvSpPr/>
              <p:nvPr/>
            </p:nvSpPr>
            <p:spPr>
              <a:xfrm rot="5400000">
                <a:off x="8587032" y="269954"/>
                <a:ext cx="139894" cy="4753647"/>
              </a:xfrm>
              <a:prstGeom prst="leftBracket">
                <a:avLst>
                  <a:gd name="adj" fmla="val 0"/>
                </a:avLst>
              </a:prstGeom>
              <a:ln>
                <a:solidFill>
                  <a:srgbClr val="412E80"/>
                </a:solidFill>
                <a:headEnd type="none" w="med" len="med"/>
                <a:tailEnd type="none" w="med" len="med"/>
              </a:ln>
            </p:spPr>
            <p:style>
              <a:lnRef idx="2">
                <a:schemeClr val="accent1"/>
              </a:lnRef>
              <a:fillRef idx="0">
                <a:schemeClr val="accent1"/>
              </a:fillRef>
              <a:effectRef idx="1">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cxnSp>
            <p:nvCxnSpPr>
              <p:cNvPr id="24" name="Straight Connector 23">
                <a:extLst>
                  <a:ext uri="{FF2B5EF4-FFF2-40B4-BE49-F238E27FC236}">
                    <a16:creationId xmlns:a16="http://schemas.microsoft.com/office/drawing/2014/main" id="{9E166434-97CC-6C4A-E51A-6DB4B28BC0BB}"/>
                  </a:ext>
                </a:extLst>
              </p:cNvPr>
              <p:cNvCxnSpPr>
                <a:cxnSpLocks/>
                <a:endCxn id="23" idx="1"/>
              </p:cNvCxnSpPr>
              <p:nvPr/>
            </p:nvCxnSpPr>
            <p:spPr>
              <a:xfrm rot="10800000" flipH="1" flipV="1">
                <a:off x="8656740" y="2363713"/>
                <a:ext cx="238" cy="213120"/>
              </a:xfrm>
              <a:prstGeom prst="line">
                <a:avLst/>
              </a:prstGeom>
              <a:ln>
                <a:solidFill>
                  <a:srgbClr val="412E80"/>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54FAF815-6152-A69B-C8A8-927AAA2AD40E}"/>
                  </a:ext>
                </a:extLst>
              </p:cNvPr>
              <p:cNvCxnSpPr>
                <a:cxnSpLocks/>
              </p:cNvCxnSpPr>
              <p:nvPr/>
            </p:nvCxnSpPr>
            <p:spPr>
              <a:xfrm rot="10800000" flipV="1">
                <a:off x="7790574" y="2586355"/>
                <a:ext cx="0" cy="137160"/>
              </a:xfrm>
              <a:prstGeom prst="line">
                <a:avLst/>
              </a:prstGeom>
              <a:ln>
                <a:solidFill>
                  <a:srgbClr val="412E8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758344B7-557A-0385-0290-D065FAEC33B0}"/>
                  </a:ext>
                </a:extLst>
              </p:cNvPr>
              <p:cNvCxnSpPr>
                <a:cxnSpLocks/>
              </p:cNvCxnSpPr>
              <p:nvPr/>
            </p:nvCxnSpPr>
            <p:spPr>
              <a:xfrm rot="10800000" flipV="1">
                <a:off x="9367876" y="2586355"/>
                <a:ext cx="0" cy="137160"/>
              </a:xfrm>
              <a:prstGeom prst="line">
                <a:avLst/>
              </a:prstGeom>
              <a:ln>
                <a:solidFill>
                  <a:srgbClr val="412E8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470102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D8DB2-0F1A-59A4-54AD-3B044E68AE9B}"/>
              </a:ext>
            </a:extLst>
          </p:cNvPr>
          <p:cNvSpPr>
            <a:spLocks noGrp="1"/>
          </p:cNvSpPr>
          <p:nvPr>
            <p:ph type="title"/>
          </p:nvPr>
        </p:nvSpPr>
        <p:spPr>
          <a:xfrm>
            <a:off x="501444" y="365125"/>
            <a:ext cx="11690555" cy="1325563"/>
          </a:xfrm>
        </p:spPr>
        <p:txBody>
          <a:bodyPr anchor="t" anchorCtr="0">
            <a:normAutofit/>
          </a:bodyPr>
          <a:lstStyle/>
          <a:p>
            <a:pPr algn="ctr"/>
            <a:r>
              <a:rPr lang="en-US" sz="3600" spc="-50" dirty="0"/>
              <a:t>Hypercortisolism is associated with excess CV risk</a:t>
            </a:r>
          </a:p>
        </p:txBody>
      </p:sp>
      <p:sp>
        <p:nvSpPr>
          <p:cNvPr id="17" name="TextBox 16">
            <a:extLst>
              <a:ext uri="{FF2B5EF4-FFF2-40B4-BE49-F238E27FC236}">
                <a16:creationId xmlns:a16="http://schemas.microsoft.com/office/drawing/2014/main" id="{37C3610D-F626-B5FF-D301-4D82841597FC}"/>
              </a:ext>
            </a:extLst>
          </p:cNvPr>
          <p:cNvSpPr txBox="1"/>
          <p:nvPr/>
        </p:nvSpPr>
        <p:spPr>
          <a:xfrm>
            <a:off x="822960" y="5760720"/>
            <a:ext cx="11194181" cy="262595"/>
          </a:xfrm>
          <a:prstGeom prst="rect">
            <a:avLst/>
          </a:prstGeom>
          <a:noFill/>
        </p:spPr>
        <p:txBody>
          <a:bodyPr wrap="square" rtlCol="0">
            <a:noAutofit/>
          </a:bodyPr>
          <a:lstStyle/>
          <a:p>
            <a:r>
              <a:rPr lang="en-US" sz="1000" dirty="0">
                <a:latin typeface="Arial" panose="020B0604020202020204" pitchFamily="34" charset="0"/>
                <a:cs typeface="Arial" panose="020B0604020202020204" pitchFamily="34" charset="0"/>
              </a:rPr>
              <a:t>CV, cardiovascular. 1. Braun et al. </a:t>
            </a:r>
            <a:r>
              <a:rPr lang="en-US" sz="1000" i="1" dirty="0">
                <a:latin typeface="Arial" panose="020B0604020202020204" pitchFamily="34" charset="0"/>
                <a:cs typeface="Arial" panose="020B0604020202020204" pitchFamily="34" charset="0"/>
              </a:rPr>
              <a:t>Front Endocrinol (Lausanne)</a:t>
            </a:r>
            <a:r>
              <a:rPr lang="en-US" sz="1000" dirty="0">
                <a:latin typeface="Arial" panose="020B0604020202020204" pitchFamily="34" charset="0"/>
                <a:cs typeface="Arial" panose="020B0604020202020204" pitchFamily="34" charset="0"/>
              </a:rPr>
              <a:t>. 2019. 2. </a:t>
            </a:r>
            <a:r>
              <a:rPr lang="en-US" sz="1000" dirty="0" err="1">
                <a:latin typeface="Arial" panose="020B0604020202020204" pitchFamily="34" charset="0"/>
                <a:cs typeface="Arial" panose="020B0604020202020204" pitchFamily="34" charset="0"/>
              </a:rPr>
              <a:t>Prete</a:t>
            </a:r>
            <a:r>
              <a:rPr lang="en-US" sz="1000" dirty="0">
                <a:latin typeface="Arial" panose="020B0604020202020204" pitchFamily="34" charset="0"/>
                <a:cs typeface="Arial" panose="020B0604020202020204" pitchFamily="34" charset="0"/>
              </a:rPr>
              <a:t> et al. </a:t>
            </a:r>
            <a:r>
              <a:rPr lang="en-US" sz="1000" i="1" dirty="0">
                <a:latin typeface="Arial" panose="020B0604020202020204" pitchFamily="34" charset="0"/>
                <a:cs typeface="Arial" panose="020B0604020202020204" pitchFamily="34" charset="0"/>
              </a:rPr>
              <a:t>Ann Intern Med</a:t>
            </a:r>
            <a:r>
              <a:rPr lang="en-US" sz="1000" dirty="0">
                <a:latin typeface="Arial" panose="020B0604020202020204" pitchFamily="34" charset="0"/>
                <a:cs typeface="Arial" panose="020B0604020202020204" pitchFamily="34" charset="0"/>
              </a:rPr>
              <a:t>. 2022. 3. </a:t>
            </a:r>
            <a:r>
              <a:rPr lang="en-US" sz="1000" dirty="0" err="1">
                <a:latin typeface="Arial" panose="020B0604020202020204" pitchFamily="34" charset="0"/>
                <a:cs typeface="Arial" panose="020B0604020202020204" pitchFamily="34" charset="0"/>
              </a:rPr>
              <a:t>Pivonello</a:t>
            </a:r>
            <a:r>
              <a:rPr lang="en-US" sz="1000" dirty="0">
                <a:latin typeface="Arial" panose="020B0604020202020204" pitchFamily="34" charset="0"/>
                <a:cs typeface="Arial" panose="020B0604020202020204" pitchFamily="34" charset="0"/>
              </a:rPr>
              <a:t> et al. </a:t>
            </a:r>
            <a:r>
              <a:rPr lang="en-US" sz="1000" i="1" dirty="0">
                <a:latin typeface="Arial" panose="020B0604020202020204" pitchFamily="34" charset="0"/>
                <a:cs typeface="Arial" panose="020B0604020202020204" pitchFamily="34" charset="0"/>
              </a:rPr>
              <a:t>Lancet Diabetes Endocrinol</a:t>
            </a:r>
            <a:r>
              <a:rPr lang="en-US" sz="1000" dirty="0">
                <a:latin typeface="Arial" panose="020B0604020202020204" pitchFamily="34" charset="0"/>
                <a:cs typeface="Arial" panose="020B0604020202020204" pitchFamily="34" charset="0"/>
              </a:rPr>
              <a:t>. 2016.</a:t>
            </a:r>
          </a:p>
        </p:txBody>
      </p:sp>
      <p:grpSp>
        <p:nvGrpSpPr>
          <p:cNvPr id="32" name="Group 31">
            <a:extLst>
              <a:ext uri="{FF2B5EF4-FFF2-40B4-BE49-F238E27FC236}">
                <a16:creationId xmlns:a16="http://schemas.microsoft.com/office/drawing/2014/main" id="{F18D3B23-7235-72F6-5FDF-18291366FE54}"/>
              </a:ext>
            </a:extLst>
          </p:cNvPr>
          <p:cNvGrpSpPr/>
          <p:nvPr/>
        </p:nvGrpSpPr>
        <p:grpSpPr>
          <a:xfrm>
            <a:off x="2907322" y="1753922"/>
            <a:ext cx="5876595" cy="3046678"/>
            <a:chOff x="6234545" y="1806995"/>
            <a:chExt cx="5876595" cy="3046678"/>
          </a:xfrm>
        </p:grpSpPr>
        <p:grpSp>
          <p:nvGrpSpPr>
            <p:cNvPr id="31" name="Group 30">
              <a:extLst>
                <a:ext uri="{FF2B5EF4-FFF2-40B4-BE49-F238E27FC236}">
                  <a16:creationId xmlns:a16="http://schemas.microsoft.com/office/drawing/2014/main" id="{80D16624-94AD-10A0-221F-6F6A25ADEC06}"/>
                </a:ext>
              </a:extLst>
            </p:cNvPr>
            <p:cNvGrpSpPr/>
            <p:nvPr/>
          </p:nvGrpSpPr>
          <p:grpSpPr>
            <a:xfrm>
              <a:off x="6234545" y="2141255"/>
              <a:ext cx="5876595" cy="2712418"/>
              <a:chOff x="6234545" y="2141255"/>
              <a:chExt cx="5876595" cy="2712418"/>
            </a:xfrm>
          </p:grpSpPr>
          <p:sp>
            <p:nvSpPr>
              <p:cNvPr id="4" name="Rounded Rectangle 33">
                <a:extLst>
                  <a:ext uri="{FF2B5EF4-FFF2-40B4-BE49-F238E27FC236}">
                    <a16:creationId xmlns:a16="http://schemas.microsoft.com/office/drawing/2014/main" id="{25F031FD-D7FF-0252-AD06-E656FD2A333D}"/>
                  </a:ext>
                </a:extLst>
              </p:cNvPr>
              <p:cNvSpPr/>
              <p:nvPr/>
            </p:nvSpPr>
            <p:spPr>
              <a:xfrm>
                <a:off x="6234545" y="2141255"/>
                <a:ext cx="5441527" cy="2712418"/>
              </a:xfrm>
              <a:prstGeom prst="roundRect">
                <a:avLst>
                  <a:gd name="adj" fmla="val 0"/>
                </a:avLst>
              </a:prstGeom>
              <a:solidFill>
                <a:srgbClr val="412E8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chemeClr val="bg1"/>
                  </a:solidFill>
                  <a:effectLst/>
                  <a:uLnTx/>
                  <a:uFillTx/>
                  <a:latin typeface="Arial"/>
                  <a:ea typeface="+mn-ea"/>
                  <a:cs typeface="+mn-cs"/>
                </a:endParaRPr>
              </a:p>
            </p:txBody>
          </p:sp>
          <p:grpSp>
            <p:nvGrpSpPr>
              <p:cNvPr id="27" name="Group 26">
                <a:extLst>
                  <a:ext uri="{FF2B5EF4-FFF2-40B4-BE49-F238E27FC236}">
                    <a16:creationId xmlns:a16="http://schemas.microsoft.com/office/drawing/2014/main" id="{C4DAA4B7-FC63-A9D4-2B65-9DC8A409ED62}"/>
                  </a:ext>
                </a:extLst>
              </p:cNvPr>
              <p:cNvGrpSpPr/>
              <p:nvPr/>
            </p:nvGrpSpPr>
            <p:grpSpPr>
              <a:xfrm>
                <a:off x="6684476" y="2589371"/>
                <a:ext cx="1784139" cy="721500"/>
                <a:chOff x="6684476" y="2589371"/>
                <a:chExt cx="1784139" cy="721500"/>
              </a:xfrm>
            </p:grpSpPr>
            <p:sp>
              <p:nvSpPr>
                <p:cNvPr id="6" name="Content Placeholder 1">
                  <a:extLst>
                    <a:ext uri="{FF2B5EF4-FFF2-40B4-BE49-F238E27FC236}">
                      <a16:creationId xmlns:a16="http://schemas.microsoft.com/office/drawing/2014/main" id="{36390E7A-5C51-F2A8-0504-E0166F93DD2E}"/>
                    </a:ext>
                  </a:extLst>
                </p:cNvPr>
                <p:cNvSpPr txBox="1">
                  <a:spLocks/>
                </p:cNvSpPr>
                <p:nvPr/>
              </p:nvSpPr>
              <p:spPr>
                <a:xfrm>
                  <a:off x="6684476" y="2589371"/>
                  <a:ext cx="1784139" cy="441939"/>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rgbClr val="A12137"/>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A12137"/>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A12137"/>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A12137"/>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A12137"/>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A12137"/>
                    </a:buClr>
                    <a:buSzTx/>
                    <a:buFont typeface="Arial" panose="020B0604020202020204" pitchFamily="34" charset="0"/>
                    <a:buNone/>
                    <a:tabLst/>
                    <a:defRPr/>
                  </a:pPr>
                  <a:r>
                    <a:rPr kumimoji="0" lang="en-US" sz="2800" b="1" i="0" u="none" strike="noStrike" kern="1200" cap="none" spc="0" normalizeH="0" baseline="0" noProof="0" dirty="0">
                      <a:ln>
                        <a:noFill/>
                      </a:ln>
                      <a:solidFill>
                        <a:schemeClr val="bg1"/>
                      </a:solidFill>
                      <a:effectLst/>
                      <a:uLnTx/>
                      <a:uFillTx/>
                      <a:latin typeface="Arial"/>
                      <a:ea typeface="+mn-ea"/>
                      <a:cs typeface="+mn-cs"/>
                    </a:rPr>
                    <a:t>Up to 85%</a:t>
                  </a:r>
                </a:p>
              </p:txBody>
            </p:sp>
            <p:sp>
              <p:nvSpPr>
                <p:cNvPr id="7" name="Content Placeholder 1">
                  <a:extLst>
                    <a:ext uri="{FF2B5EF4-FFF2-40B4-BE49-F238E27FC236}">
                      <a16:creationId xmlns:a16="http://schemas.microsoft.com/office/drawing/2014/main" id="{C1A41C7E-F53A-3C4F-9DB9-8616028ED985}"/>
                    </a:ext>
                  </a:extLst>
                </p:cNvPr>
                <p:cNvSpPr txBox="1">
                  <a:spLocks/>
                </p:cNvSpPr>
                <p:nvPr/>
              </p:nvSpPr>
              <p:spPr>
                <a:xfrm>
                  <a:off x="6785974" y="3046721"/>
                  <a:ext cx="1581143" cy="264150"/>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rgbClr val="A12137"/>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A12137"/>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A12137"/>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A12137"/>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A12137"/>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A12137"/>
                    </a:buClr>
                    <a:buSzTx/>
                    <a:buFont typeface="Arial" panose="020B0604020202020204" pitchFamily="34" charset="0"/>
                    <a:buNone/>
                    <a:tabLst/>
                    <a:defRPr/>
                  </a:pPr>
                  <a:r>
                    <a:rPr kumimoji="0" lang="en-US" sz="1400" b="0" i="0" u="none" strike="noStrike" kern="1200" cap="none" spc="0" normalizeH="0" baseline="0" noProof="0" dirty="0">
                      <a:ln>
                        <a:noFill/>
                      </a:ln>
                      <a:solidFill>
                        <a:schemeClr val="bg1"/>
                      </a:solidFill>
                      <a:effectLst/>
                      <a:uLnTx/>
                      <a:uFillTx/>
                      <a:latin typeface="Arial"/>
                      <a:ea typeface="+mn-ea"/>
                      <a:cs typeface="+mn-cs"/>
                    </a:rPr>
                    <a:t>Hypertension</a:t>
                  </a:r>
                  <a:r>
                    <a:rPr kumimoji="0" lang="en-US" sz="1400" b="0" i="0" u="none" strike="noStrike" kern="1200" cap="none" spc="0" normalizeH="0" baseline="30000" noProof="0" dirty="0">
                      <a:ln>
                        <a:noFill/>
                      </a:ln>
                      <a:solidFill>
                        <a:schemeClr val="bg1"/>
                      </a:solidFill>
                      <a:effectLst/>
                      <a:uLnTx/>
                      <a:uFillTx/>
                      <a:latin typeface="Arial"/>
                      <a:ea typeface="+mn-ea"/>
                      <a:cs typeface="+mn-cs"/>
                    </a:rPr>
                    <a:t>1,2</a:t>
                  </a:r>
                </a:p>
              </p:txBody>
            </p:sp>
          </p:grpSp>
          <p:grpSp>
            <p:nvGrpSpPr>
              <p:cNvPr id="26" name="Group 25">
                <a:extLst>
                  <a:ext uri="{FF2B5EF4-FFF2-40B4-BE49-F238E27FC236}">
                    <a16:creationId xmlns:a16="http://schemas.microsoft.com/office/drawing/2014/main" id="{130A1975-A665-AC13-CE8C-AEB410E279CA}"/>
                  </a:ext>
                </a:extLst>
              </p:cNvPr>
              <p:cNvGrpSpPr/>
              <p:nvPr/>
            </p:nvGrpSpPr>
            <p:grpSpPr>
              <a:xfrm>
                <a:off x="6684476" y="3809352"/>
                <a:ext cx="1784139" cy="721500"/>
                <a:chOff x="6684476" y="3901715"/>
                <a:chExt cx="1784139" cy="721500"/>
              </a:xfrm>
            </p:grpSpPr>
            <p:sp>
              <p:nvSpPr>
                <p:cNvPr id="10" name="Content Placeholder 1">
                  <a:extLst>
                    <a:ext uri="{FF2B5EF4-FFF2-40B4-BE49-F238E27FC236}">
                      <a16:creationId xmlns:a16="http://schemas.microsoft.com/office/drawing/2014/main" id="{42E95D99-A1D4-178E-5462-BDE76607B0E4}"/>
                    </a:ext>
                  </a:extLst>
                </p:cNvPr>
                <p:cNvSpPr txBox="1">
                  <a:spLocks/>
                </p:cNvSpPr>
                <p:nvPr/>
              </p:nvSpPr>
              <p:spPr>
                <a:xfrm>
                  <a:off x="6684476" y="3901715"/>
                  <a:ext cx="1784139" cy="441939"/>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rgbClr val="A12137"/>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A12137"/>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A12137"/>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A12137"/>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A12137"/>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defRPr/>
                  </a:pPr>
                  <a:r>
                    <a:rPr kumimoji="0" lang="en-US" sz="2800" b="1" i="0" u="none" strike="noStrike" kern="1200" cap="none" spc="0" normalizeH="0" baseline="0" noProof="0" dirty="0">
                      <a:ln>
                        <a:noFill/>
                      </a:ln>
                      <a:solidFill>
                        <a:schemeClr val="bg1"/>
                      </a:solidFill>
                      <a:effectLst/>
                      <a:uLnTx/>
                      <a:uFillTx/>
                      <a:latin typeface="Arial"/>
                      <a:ea typeface="+mn-ea"/>
                      <a:cs typeface="+mn-cs"/>
                    </a:rPr>
                    <a:t>2x risk</a:t>
                  </a:r>
                </a:p>
              </p:txBody>
            </p:sp>
            <p:sp>
              <p:nvSpPr>
                <p:cNvPr id="11" name="Content Placeholder 1">
                  <a:extLst>
                    <a:ext uri="{FF2B5EF4-FFF2-40B4-BE49-F238E27FC236}">
                      <a16:creationId xmlns:a16="http://schemas.microsoft.com/office/drawing/2014/main" id="{0ABA6A8B-EA26-5017-DA11-E5ACDC7DEC1B}"/>
                    </a:ext>
                  </a:extLst>
                </p:cNvPr>
                <p:cNvSpPr txBox="1">
                  <a:spLocks/>
                </p:cNvSpPr>
                <p:nvPr/>
              </p:nvSpPr>
              <p:spPr>
                <a:xfrm>
                  <a:off x="6684476" y="4359065"/>
                  <a:ext cx="1784139" cy="264150"/>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rgbClr val="A12137"/>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A12137"/>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A12137"/>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A12137"/>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A12137"/>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A12137"/>
                    </a:buClr>
                    <a:buSzTx/>
                    <a:buFont typeface="Arial" panose="020B0604020202020204" pitchFamily="34" charset="0"/>
                    <a:buNone/>
                    <a:tabLst/>
                    <a:defRPr/>
                  </a:pPr>
                  <a:r>
                    <a:rPr kumimoji="0" lang="en-US" sz="1400" b="0" i="0" u="none" strike="noStrike" kern="1200" cap="none" spc="0" normalizeH="0" baseline="0" noProof="0" dirty="0">
                      <a:ln>
                        <a:noFill/>
                      </a:ln>
                      <a:solidFill>
                        <a:schemeClr val="bg1"/>
                      </a:solidFill>
                      <a:effectLst/>
                      <a:uLnTx/>
                      <a:uFillTx/>
                      <a:latin typeface="Arial"/>
                      <a:ea typeface="+mn-ea"/>
                      <a:cs typeface="+mn-cs"/>
                    </a:rPr>
                    <a:t>Myocardial infarction</a:t>
                  </a:r>
                  <a:r>
                    <a:rPr kumimoji="0" lang="en-US" sz="1400" b="0" i="0" u="none" strike="noStrike" kern="1200" cap="none" spc="0" normalizeH="0" baseline="30000" noProof="0" dirty="0">
                      <a:ln>
                        <a:noFill/>
                      </a:ln>
                      <a:solidFill>
                        <a:schemeClr val="bg1"/>
                      </a:solidFill>
                      <a:effectLst/>
                      <a:uLnTx/>
                      <a:uFillTx/>
                      <a:latin typeface="Arial"/>
                      <a:ea typeface="+mn-ea"/>
                      <a:cs typeface="+mn-cs"/>
                    </a:rPr>
                    <a:t>3</a:t>
                  </a:r>
                </a:p>
              </p:txBody>
            </p:sp>
          </p:grpSp>
          <p:grpSp>
            <p:nvGrpSpPr>
              <p:cNvPr id="29" name="Group 28">
                <a:extLst>
                  <a:ext uri="{FF2B5EF4-FFF2-40B4-BE49-F238E27FC236}">
                    <a16:creationId xmlns:a16="http://schemas.microsoft.com/office/drawing/2014/main" id="{03C55083-749B-581A-3A68-3E053F1B899C}"/>
                  </a:ext>
                </a:extLst>
              </p:cNvPr>
              <p:cNvGrpSpPr/>
              <p:nvPr/>
            </p:nvGrpSpPr>
            <p:grpSpPr>
              <a:xfrm>
                <a:off x="9227252" y="3809352"/>
                <a:ext cx="2381573" cy="721500"/>
                <a:chOff x="9227252" y="3901715"/>
                <a:chExt cx="2381573" cy="721500"/>
              </a:xfrm>
            </p:grpSpPr>
            <p:sp>
              <p:nvSpPr>
                <p:cNvPr id="12" name="Content Placeholder 1">
                  <a:extLst>
                    <a:ext uri="{FF2B5EF4-FFF2-40B4-BE49-F238E27FC236}">
                      <a16:creationId xmlns:a16="http://schemas.microsoft.com/office/drawing/2014/main" id="{EF451ADB-8642-A5E6-80FC-15E58005A630}"/>
                    </a:ext>
                  </a:extLst>
                </p:cNvPr>
                <p:cNvSpPr txBox="1">
                  <a:spLocks/>
                </p:cNvSpPr>
                <p:nvPr/>
              </p:nvSpPr>
              <p:spPr>
                <a:xfrm>
                  <a:off x="9525969" y="3901715"/>
                  <a:ext cx="1784139" cy="441939"/>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rgbClr val="A12137"/>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A12137"/>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A12137"/>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A12137"/>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A12137"/>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defRPr/>
                  </a:pPr>
                  <a:r>
                    <a:rPr kumimoji="0" lang="en-US" sz="2800" b="1" i="0" u="none" strike="noStrike" kern="1200" cap="none" spc="0" normalizeH="0" baseline="0" noProof="0" dirty="0">
                      <a:ln>
                        <a:noFill/>
                      </a:ln>
                      <a:solidFill>
                        <a:schemeClr val="bg1"/>
                      </a:solidFill>
                      <a:effectLst/>
                      <a:uLnTx/>
                      <a:uFillTx/>
                      <a:latin typeface="Arial"/>
                      <a:ea typeface="+mn-ea"/>
                      <a:cs typeface="+mn-cs"/>
                    </a:rPr>
                    <a:t>6</a:t>
                  </a:r>
                  <a:r>
                    <a:rPr lang="en-US" b="1" dirty="0">
                      <a:solidFill>
                        <a:schemeClr val="bg1"/>
                      </a:solidFill>
                      <a:latin typeface="Arial"/>
                    </a:rPr>
                    <a:t>x</a:t>
                  </a:r>
                  <a:r>
                    <a:rPr kumimoji="0" lang="en-US" sz="2800" b="1" i="0" u="none" strike="noStrike" kern="1200" cap="none" spc="0" normalizeH="0" baseline="0" noProof="0" dirty="0">
                      <a:ln>
                        <a:noFill/>
                      </a:ln>
                      <a:solidFill>
                        <a:schemeClr val="bg1"/>
                      </a:solidFill>
                      <a:effectLst/>
                      <a:uLnTx/>
                      <a:uFillTx/>
                      <a:latin typeface="Arial"/>
                      <a:ea typeface="+mn-ea"/>
                      <a:cs typeface="+mn-cs"/>
                    </a:rPr>
                    <a:t> risk</a:t>
                  </a:r>
                </a:p>
              </p:txBody>
            </p:sp>
            <p:sp>
              <p:nvSpPr>
                <p:cNvPr id="13" name="Content Placeholder 1">
                  <a:extLst>
                    <a:ext uri="{FF2B5EF4-FFF2-40B4-BE49-F238E27FC236}">
                      <a16:creationId xmlns:a16="http://schemas.microsoft.com/office/drawing/2014/main" id="{55EB9395-4730-55CF-C5AB-CEF0B58D8458}"/>
                    </a:ext>
                  </a:extLst>
                </p:cNvPr>
                <p:cNvSpPr txBox="1">
                  <a:spLocks/>
                </p:cNvSpPr>
                <p:nvPr/>
              </p:nvSpPr>
              <p:spPr>
                <a:xfrm>
                  <a:off x="9227252" y="4359065"/>
                  <a:ext cx="2381573" cy="264150"/>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rgbClr val="A12137"/>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A12137"/>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A12137"/>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A12137"/>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A12137"/>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A12137"/>
                    </a:buClr>
                    <a:buSzTx/>
                    <a:buFont typeface="Arial" panose="020B0604020202020204" pitchFamily="34" charset="0"/>
                    <a:buNone/>
                    <a:tabLst/>
                    <a:defRPr/>
                  </a:pPr>
                  <a:r>
                    <a:rPr kumimoji="0" lang="en-US" sz="1400" b="0" i="0" u="none" strike="noStrike" kern="1200" cap="none" spc="0" normalizeH="0" baseline="0" noProof="0" dirty="0">
                      <a:ln>
                        <a:noFill/>
                      </a:ln>
                      <a:solidFill>
                        <a:schemeClr val="bg1"/>
                      </a:solidFill>
                      <a:effectLst/>
                      <a:uLnTx/>
                      <a:uFillTx/>
                      <a:latin typeface="Arial"/>
                      <a:ea typeface="+mn-ea"/>
                      <a:cs typeface="+mn-cs"/>
                    </a:rPr>
                    <a:t>Heart failure</a:t>
                  </a:r>
                  <a:r>
                    <a:rPr lang="en-US" sz="1400" baseline="30000" dirty="0">
                      <a:solidFill>
                        <a:schemeClr val="bg1"/>
                      </a:solidFill>
                      <a:latin typeface="Arial"/>
                    </a:rPr>
                    <a:t>3</a:t>
                  </a:r>
                  <a:endParaRPr kumimoji="0" lang="en-US" sz="1400" b="0" i="0" u="none" strike="noStrike" kern="1200" cap="none" spc="0" normalizeH="0" baseline="30000" noProof="0" dirty="0">
                    <a:ln>
                      <a:noFill/>
                    </a:ln>
                    <a:solidFill>
                      <a:schemeClr val="bg1"/>
                    </a:solidFill>
                    <a:effectLst/>
                    <a:uLnTx/>
                    <a:uFillTx/>
                    <a:latin typeface="Arial"/>
                    <a:ea typeface="+mn-ea"/>
                    <a:cs typeface="+mn-cs"/>
                  </a:endParaRPr>
                </a:p>
              </p:txBody>
            </p:sp>
          </p:grpSp>
          <p:grpSp>
            <p:nvGrpSpPr>
              <p:cNvPr id="30" name="Group 29">
                <a:extLst>
                  <a:ext uri="{FF2B5EF4-FFF2-40B4-BE49-F238E27FC236}">
                    <a16:creationId xmlns:a16="http://schemas.microsoft.com/office/drawing/2014/main" id="{5DAA8B65-0460-F5A0-29ED-65DC1DDB77F0}"/>
                  </a:ext>
                </a:extLst>
              </p:cNvPr>
              <p:cNvGrpSpPr/>
              <p:nvPr/>
            </p:nvGrpSpPr>
            <p:grpSpPr>
              <a:xfrm>
                <a:off x="8946018" y="2589371"/>
                <a:ext cx="3165122" cy="721500"/>
                <a:chOff x="8127071" y="2779888"/>
                <a:chExt cx="3165122" cy="721500"/>
              </a:xfrm>
            </p:grpSpPr>
            <p:sp>
              <p:nvSpPr>
                <p:cNvPr id="14" name="Content Placeholder 1">
                  <a:extLst>
                    <a:ext uri="{FF2B5EF4-FFF2-40B4-BE49-F238E27FC236}">
                      <a16:creationId xmlns:a16="http://schemas.microsoft.com/office/drawing/2014/main" id="{CD3236C2-C15C-E683-0F79-41B029165DCE}"/>
                    </a:ext>
                  </a:extLst>
                </p:cNvPr>
                <p:cNvSpPr txBox="1">
                  <a:spLocks/>
                </p:cNvSpPr>
                <p:nvPr/>
              </p:nvSpPr>
              <p:spPr>
                <a:xfrm>
                  <a:off x="8392943" y="2779888"/>
                  <a:ext cx="2633379" cy="441939"/>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rgbClr val="A12137"/>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A12137"/>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A12137"/>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A12137"/>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A12137"/>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defRPr/>
                  </a:pPr>
                  <a:r>
                    <a:rPr lang="en-US" b="1" dirty="0">
                      <a:solidFill>
                        <a:schemeClr val="bg1"/>
                      </a:solidFill>
                      <a:latin typeface="Arial"/>
                    </a:rPr>
                    <a:t>4.5x risk</a:t>
                  </a:r>
                </a:p>
              </p:txBody>
            </p:sp>
            <p:sp>
              <p:nvSpPr>
                <p:cNvPr id="15" name="Content Placeholder 1">
                  <a:extLst>
                    <a:ext uri="{FF2B5EF4-FFF2-40B4-BE49-F238E27FC236}">
                      <a16:creationId xmlns:a16="http://schemas.microsoft.com/office/drawing/2014/main" id="{164954A7-132E-1459-E451-50E5C32AB615}"/>
                    </a:ext>
                  </a:extLst>
                </p:cNvPr>
                <p:cNvSpPr txBox="1">
                  <a:spLocks/>
                </p:cNvSpPr>
                <p:nvPr/>
              </p:nvSpPr>
              <p:spPr>
                <a:xfrm>
                  <a:off x="8127071" y="3237238"/>
                  <a:ext cx="3165122" cy="264150"/>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rgbClr val="A12137"/>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A12137"/>
                    </a:buClr>
                    <a:buFont typeface="Calibri" panose="020F050202020403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A12137"/>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A12137"/>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A12137"/>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A12137"/>
                    </a:buClr>
                    <a:buSzTx/>
                    <a:buFont typeface="Arial" panose="020B0604020202020204" pitchFamily="34" charset="0"/>
                    <a:buNone/>
                    <a:tabLst/>
                    <a:defRPr/>
                  </a:pPr>
                  <a:r>
                    <a:rPr lang="en-US" sz="1400" dirty="0">
                      <a:solidFill>
                        <a:schemeClr val="bg1"/>
                      </a:solidFill>
                      <a:latin typeface="Arial"/>
                    </a:rPr>
                    <a:t>S</a:t>
                  </a:r>
                  <a:r>
                    <a:rPr kumimoji="0" lang="en-US" sz="1400" b="0" i="0" u="none" strike="noStrike" kern="1200" cap="none" spc="0" normalizeH="0" baseline="0" noProof="0" dirty="0">
                      <a:ln>
                        <a:noFill/>
                      </a:ln>
                      <a:solidFill>
                        <a:schemeClr val="bg1"/>
                      </a:solidFill>
                      <a:effectLst/>
                      <a:uLnTx/>
                      <a:uFillTx/>
                      <a:latin typeface="Arial"/>
                      <a:ea typeface="+mn-ea"/>
                      <a:cs typeface="+mn-cs"/>
                    </a:rPr>
                    <a:t>troke</a:t>
                  </a:r>
                  <a:r>
                    <a:rPr kumimoji="0" lang="en-US" sz="1400" b="0" i="0" u="none" strike="noStrike" kern="1200" cap="none" spc="0" normalizeH="0" baseline="30000" noProof="0" dirty="0">
                      <a:ln>
                        <a:noFill/>
                      </a:ln>
                      <a:solidFill>
                        <a:schemeClr val="bg1"/>
                      </a:solidFill>
                      <a:effectLst/>
                      <a:uLnTx/>
                      <a:uFillTx/>
                      <a:latin typeface="Arial"/>
                      <a:ea typeface="+mn-ea"/>
                      <a:cs typeface="+mn-cs"/>
                    </a:rPr>
                    <a:t>3</a:t>
                  </a:r>
                </a:p>
              </p:txBody>
            </p:sp>
          </p:grpSp>
        </p:grpSp>
        <p:sp>
          <p:nvSpPr>
            <p:cNvPr id="25" name="Rectangle 24">
              <a:extLst>
                <a:ext uri="{FF2B5EF4-FFF2-40B4-BE49-F238E27FC236}">
                  <a16:creationId xmlns:a16="http://schemas.microsoft.com/office/drawing/2014/main" id="{F6E619C3-5AF6-8277-9E0E-699205E46CE0}"/>
                </a:ext>
              </a:extLst>
            </p:cNvPr>
            <p:cNvSpPr/>
            <p:nvPr/>
          </p:nvSpPr>
          <p:spPr>
            <a:xfrm>
              <a:off x="6763477" y="1806995"/>
              <a:ext cx="4378035" cy="4019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b="1" dirty="0">
                  <a:solidFill>
                    <a:srgbClr val="412E80"/>
                  </a:solidFill>
                  <a:latin typeface="Arial"/>
                </a:rPr>
                <a:t>Consequences of excess cortisol</a:t>
              </a:r>
              <a:endParaRPr kumimoji="0" lang="en-US" sz="1800" b="1" i="0" u="none" strike="noStrike" kern="1200" cap="none" spc="0" normalizeH="0" baseline="30000" noProof="0" dirty="0">
                <a:ln>
                  <a:noFill/>
                </a:ln>
                <a:solidFill>
                  <a:srgbClr val="412E80"/>
                </a:solidFill>
                <a:effectLst/>
                <a:uLnTx/>
                <a:uFillTx/>
                <a:latin typeface="Arial"/>
                <a:ea typeface="+mn-ea"/>
                <a:cs typeface="+mn-cs"/>
              </a:endParaRPr>
            </a:p>
          </p:txBody>
        </p:sp>
      </p:grpSp>
    </p:spTree>
    <p:extLst>
      <p:ext uri="{BB962C8B-B14F-4D97-AF65-F5344CB8AC3E}">
        <p14:creationId xmlns:p14="http://schemas.microsoft.com/office/powerpoint/2010/main" val="645891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D8A5A2-BD63-B3B1-EC1F-68BC5E80E9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182E13-F6A1-BB24-3AAB-74DEF40CAC22}"/>
              </a:ext>
            </a:extLst>
          </p:cNvPr>
          <p:cNvSpPr>
            <a:spLocks noGrp="1"/>
          </p:cNvSpPr>
          <p:nvPr>
            <p:ph type="title"/>
          </p:nvPr>
        </p:nvSpPr>
        <p:spPr>
          <a:xfrm>
            <a:off x="838200" y="365125"/>
            <a:ext cx="11010900" cy="1325563"/>
          </a:xfrm>
        </p:spPr>
        <p:txBody>
          <a:bodyPr anchor="t" anchorCtr="0">
            <a:normAutofit/>
          </a:bodyPr>
          <a:lstStyle/>
          <a:p>
            <a:r>
              <a:rPr lang="en-US" sz="3600" dirty="0"/>
              <a:t>Testing for endogenous hypercortisolism</a:t>
            </a:r>
          </a:p>
        </p:txBody>
      </p:sp>
      <p:sp>
        <p:nvSpPr>
          <p:cNvPr id="10" name="TextBox 9">
            <a:extLst>
              <a:ext uri="{FF2B5EF4-FFF2-40B4-BE49-F238E27FC236}">
                <a16:creationId xmlns:a16="http://schemas.microsoft.com/office/drawing/2014/main" id="{1DEC9CB8-55DE-F08C-5179-AFFD28A209FE}"/>
              </a:ext>
            </a:extLst>
          </p:cNvPr>
          <p:cNvSpPr txBox="1"/>
          <p:nvPr/>
        </p:nvSpPr>
        <p:spPr>
          <a:xfrm>
            <a:off x="822960" y="5760720"/>
            <a:ext cx="1034796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DST, dexamethasone suppression test; </a:t>
            </a:r>
            <a:r>
              <a:rPr kumimoji="0" lang="en-US"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rHTN</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resistant hypertension. 1. Fassnacht et al. </a:t>
            </a:r>
            <a:r>
              <a:rPr kumimoji="0" lang="en-US" sz="10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Eur</a:t>
            </a:r>
            <a:r>
              <a:rPr kumimoji="0" lang="en-US"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 Endocrinol.</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2023. </a:t>
            </a:r>
          </a:p>
        </p:txBody>
      </p:sp>
      <p:sp>
        <p:nvSpPr>
          <p:cNvPr id="6" name="Rectangle 5">
            <a:extLst>
              <a:ext uri="{FF2B5EF4-FFF2-40B4-BE49-F238E27FC236}">
                <a16:creationId xmlns:a16="http://schemas.microsoft.com/office/drawing/2014/main" id="{81366BDE-A18C-5237-D104-D673BE885CB8}"/>
              </a:ext>
            </a:extLst>
          </p:cNvPr>
          <p:cNvSpPr/>
          <p:nvPr/>
        </p:nvSpPr>
        <p:spPr>
          <a:xfrm>
            <a:off x="942109" y="1829884"/>
            <a:ext cx="10021456" cy="1371600"/>
          </a:xfrm>
          <a:prstGeom prst="rect">
            <a:avLst/>
          </a:prstGeom>
          <a:solidFill>
            <a:srgbClr val="412E8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TextBox 10">
            <a:extLst>
              <a:ext uri="{FF2B5EF4-FFF2-40B4-BE49-F238E27FC236}">
                <a16:creationId xmlns:a16="http://schemas.microsoft.com/office/drawing/2014/main" id="{E352FF0C-E310-D40E-92AC-2187E711649D}"/>
              </a:ext>
            </a:extLst>
          </p:cNvPr>
          <p:cNvSpPr txBox="1"/>
          <p:nvPr/>
        </p:nvSpPr>
        <p:spPr>
          <a:xfrm>
            <a:off x="942109" y="2124896"/>
            <a:ext cx="10021456" cy="769441"/>
          </a:xfrm>
          <a:prstGeom prst="rect">
            <a:avLst/>
          </a:prstGeom>
          <a:noFill/>
        </p:spPr>
        <p:txBody>
          <a:bodyPr wrap="square">
            <a:spAutoFit/>
          </a:bodyPr>
          <a:lstStyle/>
          <a:p>
            <a:pPr marL="0" marR="0" lvl="1" indent="0" algn="ctr" defTabSz="914400" rtl="0" eaLnBrk="1" fontAlgn="auto" latinLnBrk="0" hangingPunct="1">
              <a:lnSpc>
                <a:spcPct val="100000"/>
              </a:lnSpc>
              <a:spcBef>
                <a:spcPts val="1200"/>
              </a:spcBef>
              <a:spcAft>
                <a:spcPts val="1200"/>
              </a:spcAft>
              <a:buClrTx/>
              <a:buSzTx/>
              <a:buFontTx/>
              <a:buNone/>
              <a:tabLst/>
              <a:defRPr/>
            </a:pPr>
            <a:r>
              <a:rPr kumimoji="0" lang="en-US" sz="2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Post-DST cortisol &gt;1.8 µg/dL and dexamethasone ≥140 ng/dL </a:t>
            </a:r>
            <a:br>
              <a:rPr kumimoji="0" lang="en-US" sz="2400" b="1"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br>
            <a:r>
              <a:rPr kumimoji="0" lang="en-US" sz="2000" b="1" i="0" u="none" strike="noStrike" kern="1200" cap="none" spc="0" normalizeH="0" baseline="0" noProof="0">
                <a:ln>
                  <a:noFill/>
                </a:ln>
                <a:solidFill>
                  <a:srgbClr val="E8E8E8">
                    <a:lumMod val="90000"/>
                  </a:srgbClr>
                </a:solidFill>
                <a:effectLst/>
                <a:uLnTx/>
                <a:uFillTx/>
                <a:latin typeface="Arial" panose="020B0604020202020204" pitchFamily="34" charset="0"/>
                <a:ea typeface="Times New Roman" panose="02020603050405020304" pitchFamily="18" charset="0"/>
                <a:cs typeface="Arial" panose="020B0604020202020204" pitchFamily="34" charset="0"/>
              </a:rPr>
              <a:t>in a population with common causes of false-positive DSTs excluded</a:t>
            </a:r>
            <a:endParaRPr kumimoji="0" lang="en-US" sz="2400" b="0" i="0" u="none" strike="noStrike" kern="1200" cap="none" spc="0" normalizeH="0" baseline="0" noProof="0">
              <a:ln>
                <a:noFill/>
              </a:ln>
              <a:solidFill>
                <a:srgbClr val="E8E8E8">
                  <a:lumMod val="90000"/>
                </a:srgbClr>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12" name="Text Placeholder 30">
            <a:extLst>
              <a:ext uri="{FF2B5EF4-FFF2-40B4-BE49-F238E27FC236}">
                <a16:creationId xmlns:a16="http://schemas.microsoft.com/office/drawing/2014/main" id="{C3967E62-D9F2-A50F-288D-DB4FC1954CD8}"/>
              </a:ext>
            </a:extLst>
          </p:cNvPr>
          <p:cNvSpPr txBox="1">
            <a:spLocks/>
          </p:cNvSpPr>
          <p:nvPr/>
        </p:nvSpPr>
        <p:spPr>
          <a:xfrm>
            <a:off x="1044959" y="3922489"/>
            <a:ext cx="5238307" cy="1298602"/>
          </a:xfrm>
          <a:prstGeom prst="rect">
            <a:avLst/>
          </a:prstGeom>
          <a:noFill/>
          <a:effectLst/>
        </p:spPr>
        <p:txBody>
          <a:bodyPr vert="horz" lIns="91440" tIns="45720" rIns="91440" bIns="45720" rtlCol="0">
            <a:no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288925" indent="-231775" algn="l" defTabSz="914400" rtl="0" eaLnBrk="1" latinLnBrk="0" hangingPunct="1">
              <a:lnSpc>
                <a:spcPct val="90000"/>
              </a:lnSpc>
              <a:spcBef>
                <a:spcPts val="200"/>
              </a:spcBef>
              <a:spcAft>
                <a:spcPts val="400"/>
              </a:spcAft>
              <a:buClr>
                <a:srgbClr val="2093AF"/>
              </a:buClr>
              <a:buFont typeface="Arial" panose="020B0604020202020204" pitchFamily="34" charset="0"/>
              <a:buChar char="•"/>
              <a:defRPr sz="1800" kern="1200">
                <a:solidFill>
                  <a:schemeClr val="tx1">
                    <a:lumMod val="75000"/>
                    <a:lumOff val="25000"/>
                  </a:schemeClr>
                </a:solidFill>
                <a:latin typeface="+mn-lt"/>
                <a:ea typeface="+mn-ea"/>
                <a:cs typeface="+mn-cs"/>
              </a:defRPr>
            </a:lvl2pPr>
            <a:lvl3pPr marL="509588" indent="-220663" algn="l" defTabSz="914400" rtl="0" eaLnBrk="1" latinLnBrk="0" hangingPunct="1">
              <a:lnSpc>
                <a:spcPct val="90000"/>
              </a:lnSpc>
              <a:spcBef>
                <a:spcPts val="200"/>
              </a:spcBef>
              <a:spcAft>
                <a:spcPts val="400"/>
              </a:spcAft>
              <a:buClr>
                <a:srgbClr val="2093AF"/>
              </a:buClr>
              <a:buFont typeface="Calibri" pitchFamily="34" charset="0"/>
              <a:buChar char="◦"/>
              <a:defRPr sz="1600" kern="1200">
                <a:solidFill>
                  <a:schemeClr val="tx1">
                    <a:lumMod val="75000"/>
                    <a:lumOff val="25000"/>
                  </a:schemeClr>
                </a:solidFill>
                <a:latin typeface="+mn-lt"/>
                <a:ea typeface="+mn-ea"/>
                <a:cs typeface="+mn-cs"/>
              </a:defRPr>
            </a:lvl3pPr>
            <a:lvl4pPr marL="749300" indent="-239713" algn="l" defTabSz="914400" rtl="0" eaLnBrk="1" latinLnBrk="0" hangingPunct="1">
              <a:lnSpc>
                <a:spcPct val="90000"/>
              </a:lnSpc>
              <a:spcBef>
                <a:spcPts val="200"/>
              </a:spcBef>
              <a:spcAft>
                <a:spcPts val="400"/>
              </a:spcAft>
              <a:buClr>
                <a:srgbClr val="2093AF"/>
              </a:buClr>
              <a:buFont typeface="Calibri" pitchFamily="34" charset="0"/>
              <a:buChar char="◦"/>
              <a:defRPr sz="1400" kern="1200">
                <a:solidFill>
                  <a:schemeClr val="tx1">
                    <a:lumMod val="75000"/>
                    <a:lumOff val="25000"/>
                  </a:schemeClr>
                </a:solidFill>
                <a:latin typeface="+mn-lt"/>
                <a:ea typeface="+mn-ea"/>
                <a:cs typeface="+mn-cs"/>
              </a:defRPr>
            </a:lvl4pPr>
            <a:lvl5pPr marL="971550" indent="-222250" algn="l" defTabSz="914400" rtl="0" eaLnBrk="1" latinLnBrk="0" hangingPunct="1">
              <a:lnSpc>
                <a:spcPct val="90000"/>
              </a:lnSpc>
              <a:spcBef>
                <a:spcPts val="200"/>
              </a:spcBef>
              <a:spcAft>
                <a:spcPts val="400"/>
              </a:spcAft>
              <a:buClr>
                <a:srgbClr val="2093AF"/>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31775" marR="0" lvl="0" indent="-231775" algn="l" defTabSz="914400" rtl="0" eaLnBrk="1" fontAlgn="auto" latinLnBrk="0" hangingPunct="1">
              <a:lnSpc>
                <a:spcPct val="90000"/>
              </a:lnSpc>
              <a:spcBef>
                <a:spcPts val="0"/>
              </a:spcBef>
              <a:spcAft>
                <a:spcPts val="1200"/>
              </a:spcAft>
              <a:buClr>
                <a:srgbClr val="412E80"/>
              </a:buClr>
              <a:buSzPct val="100000"/>
              <a:buFont typeface="Arial" panose="020B0604020202020204" pitchFamily="34" charset="0"/>
              <a:buChar char="•"/>
              <a:tabLst/>
              <a:defRPr/>
            </a:pPr>
            <a:r>
              <a:rPr kumimoji="0" lang="en-US" sz="1800" b="0" i="0" u="none" strike="noStrike" kern="1200" cap="none" spc="0" normalizeH="0" baseline="0" noProof="0" dirty="0">
                <a:ln>
                  <a:noFill/>
                </a:ln>
                <a:solidFill>
                  <a:srgbClr val="E8E8E8">
                    <a:lumMod val="10000"/>
                  </a:srgbClr>
                </a:solidFill>
                <a:effectLst/>
                <a:uLnTx/>
                <a:uFillTx/>
                <a:latin typeface="Arial" panose="020B0604020202020204" pitchFamily="34" charset="0"/>
                <a:ea typeface="+mn-ea"/>
                <a:cs typeface="Arial" panose="020B0604020202020204" pitchFamily="34" charset="0"/>
              </a:rPr>
              <a:t>The </a:t>
            </a:r>
            <a:r>
              <a:rPr kumimoji="0" lang="en-US" sz="1800" b="1" i="0" u="none" strike="noStrike" kern="1200" cap="none" spc="0" normalizeH="0" baseline="0" noProof="0" dirty="0">
                <a:ln>
                  <a:noFill/>
                </a:ln>
                <a:solidFill>
                  <a:srgbClr val="E8E8E8">
                    <a:lumMod val="10000"/>
                  </a:srgbClr>
                </a:solidFill>
                <a:effectLst/>
                <a:uLnTx/>
                <a:uFillTx/>
                <a:latin typeface="Arial" panose="020B0604020202020204" pitchFamily="34" charset="0"/>
                <a:ea typeface="+mn-ea"/>
                <a:cs typeface="Arial" panose="020B0604020202020204" pitchFamily="34" charset="0"/>
              </a:rPr>
              <a:t>1-mg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DST is broadly available and the most sensitive screening test</a:t>
            </a:r>
            <a:r>
              <a:rPr kumimoji="0" lang="en-US" sz="1800" b="0"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1</a:t>
            </a:r>
          </a:p>
          <a:p>
            <a:pPr marL="231775" marR="0" lvl="0" indent="-231775" algn="l" defTabSz="914400" rtl="0" eaLnBrk="1" fontAlgn="auto" latinLnBrk="0" hangingPunct="1">
              <a:lnSpc>
                <a:spcPct val="90000"/>
              </a:lnSpc>
              <a:spcBef>
                <a:spcPts val="0"/>
              </a:spcBef>
              <a:spcAft>
                <a:spcPts val="600"/>
              </a:spcAft>
              <a:buClr>
                <a:srgbClr val="412E80"/>
              </a:buClr>
              <a:buSzPct val="100000"/>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cortisol is &gt;1.8 µg/dL, the test is positive</a:t>
            </a:r>
          </a:p>
        </p:txBody>
      </p:sp>
      <p:grpSp>
        <p:nvGrpSpPr>
          <p:cNvPr id="123" name="Group 122">
            <a:extLst>
              <a:ext uri="{FF2B5EF4-FFF2-40B4-BE49-F238E27FC236}">
                <a16:creationId xmlns:a16="http://schemas.microsoft.com/office/drawing/2014/main" id="{67C5CC78-85C2-3871-7A11-0CB7A238EEE2}"/>
              </a:ext>
            </a:extLst>
          </p:cNvPr>
          <p:cNvGrpSpPr/>
          <p:nvPr/>
        </p:nvGrpSpPr>
        <p:grpSpPr>
          <a:xfrm>
            <a:off x="6438900" y="3448256"/>
            <a:ext cx="4588963" cy="1770663"/>
            <a:chOff x="6438900" y="3448256"/>
            <a:chExt cx="4588963" cy="1770663"/>
          </a:xfrm>
        </p:grpSpPr>
        <p:grpSp>
          <p:nvGrpSpPr>
            <p:cNvPr id="121" name="Group 120">
              <a:extLst>
                <a:ext uri="{FF2B5EF4-FFF2-40B4-BE49-F238E27FC236}">
                  <a16:creationId xmlns:a16="http://schemas.microsoft.com/office/drawing/2014/main" id="{B381FD61-3456-67B2-55DA-2360AAC72168}"/>
                </a:ext>
              </a:extLst>
            </p:cNvPr>
            <p:cNvGrpSpPr/>
            <p:nvPr/>
          </p:nvGrpSpPr>
          <p:grpSpPr>
            <a:xfrm>
              <a:off x="6438900" y="3448256"/>
              <a:ext cx="4588963" cy="1770663"/>
              <a:chOff x="6438900" y="3467306"/>
              <a:chExt cx="4588963" cy="1770663"/>
            </a:xfrm>
          </p:grpSpPr>
          <p:grpSp>
            <p:nvGrpSpPr>
              <p:cNvPr id="119" name="Group 118">
                <a:extLst>
                  <a:ext uri="{FF2B5EF4-FFF2-40B4-BE49-F238E27FC236}">
                    <a16:creationId xmlns:a16="http://schemas.microsoft.com/office/drawing/2014/main" id="{872CADFB-3D6A-3189-A9DC-797A60FC71CF}"/>
                  </a:ext>
                </a:extLst>
              </p:cNvPr>
              <p:cNvGrpSpPr/>
              <p:nvPr/>
            </p:nvGrpSpPr>
            <p:grpSpPr>
              <a:xfrm>
                <a:off x="6438900" y="3848100"/>
                <a:ext cx="4588963" cy="1389869"/>
                <a:chOff x="6438900" y="3295650"/>
                <a:chExt cx="4588963" cy="1389869"/>
              </a:xfrm>
            </p:grpSpPr>
            <p:grpSp>
              <p:nvGrpSpPr>
                <p:cNvPr id="117" name="Group 116">
                  <a:extLst>
                    <a:ext uri="{FF2B5EF4-FFF2-40B4-BE49-F238E27FC236}">
                      <a16:creationId xmlns:a16="http://schemas.microsoft.com/office/drawing/2014/main" id="{6094AAB5-F97A-8ADB-6D14-B8EF9018C89F}"/>
                    </a:ext>
                  </a:extLst>
                </p:cNvPr>
                <p:cNvGrpSpPr/>
                <p:nvPr/>
              </p:nvGrpSpPr>
              <p:grpSpPr>
                <a:xfrm>
                  <a:off x="6438900" y="3295650"/>
                  <a:ext cx="4588963" cy="1389869"/>
                  <a:chOff x="7248525" y="3286125"/>
                  <a:chExt cx="4588963" cy="1389869"/>
                </a:xfrm>
              </p:grpSpPr>
              <p:sp>
                <p:nvSpPr>
                  <p:cNvPr id="116" name="Rectangle 115">
                    <a:extLst>
                      <a:ext uri="{FF2B5EF4-FFF2-40B4-BE49-F238E27FC236}">
                        <a16:creationId xmlns:a16="http://schemas.microsoft.com/office/drawing/2014/main" id="{5959E8AE-4B45-EA56-C2E6-2F6480A8CEE1}"/>
                      </a:ext>
                    </a:extLst>
                  </p:cNvPr>
                  <p:cNvSpPr/>
                  <p:nvPr/>
                </p:nvSpPr>
                <p:spPr>
                  <a:xfrm>
                    <a:off x="9534301" y="3286125"/>
                    <a:ext cx="2232569" cy="138986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5" name="Rectangle 114">
                    <a:extLst>
                      <a:ext uri="{FF2B5EF4-FFF2-40B4-BE49-F238E27FC236}">
                        <a16:creationId xmlns:a16="http://schemas.microsoft.com/office/drawing/2014/main" id="{7423FEE4-3CE7-FFF2-E4C9-EFC416A57B49}"/>
                      </a:ext>
                    </a:extLst>
                  </p:cNvPr>
                  <p:cNvSpPr/>
                  <p:nvPr/>
                </p:nvSpPr>
                <p:spPr>
                  <a:xfrm>
                    <a:off x="7248525" y="3286125"/>
                    <a:ext cx="2232569" cy="138986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TextBox 618">
                    <a:extLst>
                      <a:ext uri="{FF2B5EF4-FFF2-40B4-BE49-F238E27FC236}">
                        <a16:creationId xmlns:a16="http://schemas.microsoft.com/office/drawing/2014/main" id="{CE0E9E6C-29C9-CF57-FD92-02DDBDA6F6D3}"/>
                      </a:ext>
                    </a:extLst>
                  </p:cNvPr>
                  <p:cNvSpPr txBox="1"/>
                  <p:nvPr/>
                </p:nvSpPr>
                <p:spPr>
                  <a:xfrm>
                    <a:off x="10445459" y="3379564"/>
                    <a:ext cx="945346" cy="495832"/>
                  </a:xfrm>
                  <a:prstGeom prst="rect">
                    <a:avLst/>
                  </a:prstGeom>
                  <a:noFill/>
                </p:spPr>
                <p:txBody>
                  <a:bodyPr wrap="square" lIns="0" tIns="36000" rIns="0" bIns="3600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0" cap="none" spc="0" normalizeH="0" baseline="0" noProof="0">
                        <a:ln>
                          <a:noFill/>
                        </a:ln>
                        <a:solidFill>
                          <a:srgbClr val="412E80"/>
                        </a:solidFill>
                        <a:effectLst/>
                        <a:uLnTx/>
                        <a:uFillTx/>
                        <a:latin typeface="Calibri" panose="020F0502020204030204" pitchFamily="34" charset="0"/>
                        <a:ea typeface="+mn-ea"/>
                        <a:cs typeface="Calibri" panose="020F0502020204030204" pitchFamily="34" charset="0"/>
                      </a:rPr>
                      <a:t>~8 AM the next day</a:t>
                    </a:r>
                  </a:p>
                </p:txBody>
              </p:sp>
              <p:sp>
                <p:nvSpPr>
                  <p:cNvPr id="91" name="TextBox 697">
                    <a:extLst>
                      <a:ext uri="{FF2B5EF4-FFF2-40B4-BE49-F238E27FC236}">
                        <a16:creationId xmlns:a16="http://schemas.microsoft.com/office/drawing/2014/main" id="{2D93FFF0-65FB-ABF7-46C0-3CAB34A4D1B5}"/>
                      </a:ext>
                    </a:extLst>
                  </p:cNvPr>
                  <p:cNvSpPr txBox="1"/>
                  <p:nvPr/>
                </p:nvSpPr>
                <p:spPr>
                  <a:xfrm>
                    <a:off x="10104999" y="4047123"/>
                    <a:ext cx="1732489" cy="463631"/>
                  </a:xfrm>
                  <a:prstGeom prst="rect">
                    <a:avLst/>
                  </a:prstGeom>
                  <a:noFill/>
                </p:spPr>
                <p:txBody>
                  <a:bodyPr wrap="none" lIns="0" tIns="36000" rIns="0" bIns="3600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Blood draw for cortisol</a:t>
                    </a:r>
                    <a:br>
                      <a:rPr kumimoji="0" lang="en-US" sz="12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2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and dexamethasone</a:t>
                    </a:r>
                  </a:p>
                </p:txBody>
              </p:sp>
              <p:sp>
                <p:nvSpPr>
                  <p:cNvPr id="17" name="TextBox 623">
                    <a:extLst>
                      <a:ext uri="{FF2B5EF4-FFF2-40B4-BE49-F238E27FC236}">
                        <a16:creationId xmlns:a16="http://schemas.microsoft.com/office/drawing/2014/main" id="{025DC186-158D-31A5-01FD-0B59B7871331}"/>
                      </a:ext>
                    </a:extLst>
                  </p:cNvPr>
                  <p:cNvSpPr txBox="1"/>
                  <p:nvPr/>
                </p:nvSpPr>
                <p:spPr>
                  <a:xfrm>
                    <a:off x="8086286" y="3474759"/>
                    <a:ext cx="977933" cy="305443"/>
                  </a:xfrm>
                  <a:prstGeom prst="rect">
                    <a:avLst/>
                  </a:prstGeom>
                  <a:noFill/>
                </p:spPr>
                <p:txBody>
                  <a:bodyPr wrap="square" lIns="0" tIns="36000" rIns="0" bIns="3600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0" cap="none" spc="0" normalizeH="0" baseline="0" noProof="0">
                        <a:ln>
                          <a:noFill/>
                        </a:ln>
                        <a:solidFill>
                          <a:srgbClr val="412E80"/>
                        </a:solidFill>
                        <a:effectLst/>
                        <a:uLnTx/>
                        <a:uFillTx/>
                        <a:latin typeface="Calibri" panose="020F0502020204030204" pitchFamily="34" charset="0"/>
                        <a:ea typeface="+mn-ea"/>
                        <a:cs typeface="Calibri" panose="020F0502020204030204" pitchFamily="34" charset="0"/>
                      </a:rPr>
                      <a:t>~11 PM</a:t>
                    </a:r>
                  </a:p>
                </p:txBody>
              </p:sp>
              <p:sp>
                <p:nvSpPr>
                  <p:cNvPr id="58" name="TextBox 664">
                    <a:extLst>
                      <a:ext uri="{FF2B5EF4-FFF2-40B4-BE49-F238E27FC236}">
                        <a16:creationId xmlns:a16="http://schemas.microsoft.com/office/drawing/2014/main" id="{C5954974-C8FE-DDE5-6727-1EF2697040FF}"/>
                      </a:ext>
                    </a:extLst>
                  </p:cNvPr>
                  <p:cNvSpPr txBox="1"/>
                  <p:nvPr/>
                </p:nvSpPr>
                <p:spPr>
                  <a:xfrm>
                    <a:off x="7985439" y="4071669"/>
                    <a:ext cx="1149858" cy="414539"/>
                  </a:xfrm>
                  <a:prstGeom prst="rect">
                    <a:avLst/>
                  </a:prstGeom>
                  <a:noFill/>
                </p:spPr>
                <p:txBody>
                  <a:bodyPr wrap="none" lIns="0" tIns="36000" rIns="0" bIns="3600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Patient takes 1 mg </a:t>
                    </a:r>
                    <a:br>
                      <a:rPr kumimoji="0" lang="en-US" sz="12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2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dexamethasone</a:t>
                    </a:r>
                  </a:p>
                </p:txBody>
              </p:sp>
              <p:grpSp>
                <p:nvGrpSpPr>
                  <p:cNvPr id="20" name="Group 19">
                    <a:extLst>
                      <a:ext uri="{FF2B5EF4-FFF2-40B4-BE49-F238E27FC236}">
                        <a16:creationId xmlns:a16="http://schemas.microsoft.com/office/drawing/2014/main" id="{8137D795-6E89-3AE0-E542-2E4447C745BF}"/>
                      </a:ext>
                    </a:extLst>
                  </p:cNvPr>
                  <p:cNvGrpSpPr/>
                  <p:nvPr/>
                </p:nvGrpSpPr>
                <p:grpSpPr>
                  <a:xfrm>
                    <a:off x="7482469" y="4037972"/>
                    <a:ext cx="362609" cy="481932"/>
                    <a:chOff x="3840928" y="4893107"/>
                    <a:chExt cx="362609" cy="481932"/>
                  </a:xfrm>
                </p:grpSpPr>
                <p:sp>
                  <p:nvSpPr>
                    <p:cNvPr id="21" name="Freeform 307">
                      <a:extLst>
                        <a:ext uri="{FF2B5EF4-FFF2-40B4-BE49-F238E27FC236}">
                          <a16:creationId xmlns:a16="http://schemas.microsoft.com/office/drawing/2014/main" id="{7DD7A5AD-A6B1-F6C1-5E75-61C7404946A4}"/>
                        </a:ext>
                      </a:extLst>
                    </p:cNvPr>
                    <p:cNvSpPr/>
                    <p:nvPr/>
                  </p:nvSpPr>
                  <p:spPr>
                    <a:xfrm>
                      <a:off x="3846389" y="4933536"/>
                      <a:ext cx="303941" cy="388411"/>
                    </a:xfrm>
                    <a:custGeom>
                      <a:avLst/>
                      <a:gdLst>
                        <a:gd name="connsiteX0" fmla="*/ 294638 w 371941"/>
                        <a:gd name="connsiteY0" fmla="*/ 475308 h 475308"/>
                        <a:gd name="connsiteX1" fmla="*/ 77304 w 371941"/>
                        <a:gd name="connsiteY1" fmla="*/ 475308 h 475308"/>
                        <a:gd name="connsiteX2" fmla="*/ 0 w 371941"/>
                        <a:gd name="connsiteY2" fmla="*/ 0 h 475308"/>
                        <a:gd name="connsiteX3" fmla="*/ 371942 w 371941"/>
                        <a:gd name="connsiteY3" fmla="*/ 0 h 475308"/>
                      </a:gdLst>
                      <a:ahLst/>
                      <a:cxnLst>
                        <a:cxn ang="0">
                          <a:pos x="connsiteX0" y="connsiteY0"/>
                        </a:cxn>
                        <a:cxn ang="0">
                          <a:pos x="connsiteX1" y="connsiteY1"/>
                        </a:cxn>
                        <a:cxn ang="0">
                          <a:pos x="connsiteX2" y="connsiteY2"/>
                        </a:cxn>
                        <a:cxn ang="0">
                          <a:pos x="connsiteX3" y="connsiteY3"/>
                        </a:cxn>
                      </a:cxnLst>
                      <a:rect l="l" t="t" r="r" b="b"/>
                      <a:pathLst>
                        <a:path w="371941" h="475308">
                          <a:moveTo>
                            <a:pt x="294638" y="475308"/>
                          </a:moveTo>
                          <a:lnTo>
                            <a:pt x="77304" y="475308"/>
                          </a:lnTo>
                          <a:lnTo>
                            <a:pt x="0" y="0"/>
                          </a:lnTo>
                          <a:lnTo>
                            <a:pt x="371942" y="0"/>
                          </a:lnTo>
                          <a:close/>
                        </a:path>
                      </a:pathLst>
                    </a:custGeom>
                    <a:solidFill>
                      <a:srgbClr val="EBF6FF"/>
                    </a:solidFill>
                    <a:ln w="11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F4444"/>
                        </a:solidFill>
                        <a:effectLst/>
                        <a:uLnTx/>
                        <a:uFillTx/>
                        <a:latin typeface="Arial"/>
                        <a:ea typeface="+mn-ea"/>
                        <a:cs typeface="+mn-cs"/>
                      </a:endParaRPr>
                    </a:p>
                  </p:txBody>
                </p:sp>
                <p:sp>
                  <p:nvSpPr>
                    <p:cNvPr id="22" name="Freeform 308">
                      <a:extLst>
                        <a:ext uri="{FF2B5EF4-FFF2-40B4-BE49-F238E27FC236}">
                          <a16:creationId xmlns:a16="http://schemas.microsoft.com/office/drawing/2014/main" id="{32E69AFA-D2BB-5C23-1C86-17B3DFEDB2E6}"/>
                        </a:ext>
                      </a:extLst>
                    </p:cNvPr>
                    <p:cNvSpPr/>
                    <p:nvPr/>
                  </p:nvSpPr>
                  <p:spPr>
                    <a:xfrm>
                      <a:off x="3874184" y="4933536"/>
                      <a:ext cx="276147" cy="388411"/>
                    </a:xfrm>
                    <a:custGeom>
                      <a:avLst/>
                      <a:gdLst>
                        <a:gd name="connsiteX0" fmla="*/ 0 w 337928"/>
                        <a:gd name="connsiteY0" fmla="*/ 0 h 475308"/>
                        <a:gd name="connsiteX1" fmla="*/ 77746 w 337928"/>
                        <a:gd name="connsiteY1" fmla="*/ 475308 h 475308"/>
                        <a:gd name="connsiteX2" fmla="*/ 260624 w 337928"/>
                        <a:gd name="connsiteY2" fmla="*/ 475308 h 475308"/>
                        <a:gd name="connsiteX3" fmla="*/ 337928 w 337928"/>
                        <a:gd name="connsiteY3" fmla="*/ 0 h 475308"/>
                      </a:gdLst>
                      <a:ahLst/>
                      <a:cxnLst>
                        <a:cxn ang="0">
                          <a:pos x="connsiteX0" y="connsiteY0"/>
                        </a:cxn>
                        <a:cxn ang="0">
                          <a:pos x="connsiteX1" y="connsiteY1"/>
                        </a:cxn>
                        <a:cxn ang="0">
                          <a:pos x="connsiteX2" y="connsiteY2"/>
                        </a:cxn>
                        <a:cxn ang="0">
                          <a:pos x="connsiteX3" y="connsiteY3"/>
                        </a:cxn>
                      </a:cxnLst>
                      <a:rect l="l" t="t" r="r" b="b"/>
                      <a:pathLst>
                        <a:path w="337928" h="475308">
                          <a:moveTo>
                            <a:pt x="0" y="0"/>
                          </a:moveTo>
                          <a:lnTo>
                            <a:pt x="77746" y="475308"/>
                          </a:lnTo>
                          <a:lnTo>
                            <a:pt x="260624" y="475308"/>
                          </a:lnTo>
                          <a:lnTo>
                            <a:pt x="337928" y="0"/>
                          </a:lnTo>
                          <a:close/>
                        </a:path>
                      </a:pathLst>
                    </a:custGeom>
                    <a:solidFill>
                      <a:srgbClr val="307FE2">
                        <a:lumMod val="20000"/>
                        <a:lumOff val="80000"/>
                      </a:srgbClr>
                    </a:solidFill>
                    <a:ln w="11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F4444"/>
                        </a:solidFill>
                        <a:effectLst/>
                        <a:uLnTx/>
                        <a:uFillTx/>
                        <a:latin typeface="Arial"/>
                        <a:ea typeface="+mn-ea"/>
                        <a:cs typeface="+mn-cs"/>
                      </a:endParaRPr>
                    </a:p>
                  </p:txBody>
                </p:sp>
                <p:sp>
                  <p:nvSpPr>
                    <p:cNvPr id="23" name="Freeform 309">
                      <a:extLst>
                        <a:ext uri="{FF2B5EF4-FFF2-40B4-BE49-F238E27FC236}">
                          <a16:creationId xmlns:a16="http://schemas.microsoft.com/office/drawing/2014/main" id="{F88BB44F-9B09-3313-1914-D01A7A77F5C3}"/>
                        </a:ext>
                      </a:extLst>
                    </p:cNvPr>
                    <p:cNvSpPr/>
                    <p:nvPr/>
                  </p:nvSpPr>
                  <p:spPr>
                    <a:xfrm>
                      <a:off x="3866603" y="5058073"/>
                      <a:ext cx="263513" cy="263873"/>
                    </a:xfrm>
                    <a:custGeom>
                      <a:avLst/>
                      <a:gdLst>
                        <a:gd name="connsiteX0" fmla="*/ 269901 w 322468"/>
                        <a:gd name="connsiteY0" fmla="*/ 322909 h 322908"/>
                        <a:gd name="connsiteX1" fmla="*/ 322468 w 322468"/>
                        <a:gd name="connsiteY1" fmla="*/ 0 h 322908"/>
                        <a:gd name="connsiteX2" fmla="*/ 0 w 322468"/>
                        <a:gd name="connsiteY2" fmla="*/ 0 h 322908"/>
                        <a:gd name="connsiteX3" fmla="*/ 52567 w 322468"/>
                        <a:gd name="connsiteY3" fmla="*/ 322909 h 322908"/>
                      </a:gdLst>
                      <a:ahLst/>
                      <a:cxnLst>
                        <a:cxn ang="0">
                          <a:pos x="connsiteX0" y="connsiteY0"/>
                        </a:cxn>
                        <a:cxn ang="0">
                          <a:pos x="connsiteX1" y="connsiteY1"/>
                        </a:cxn>
                        <a:cxn ang="0">
                          <a:pos x="connsiteX2" y="connsiteY2"/>
                        </a:cxn>
                        <a:cxn ang="0">
                          <a:pos x="connsiteX3" y="connsiteY3"/>
                        </a:cxn>
                      </a:cxnLst>
                      <a:rect l="l" t="t" r="r" b="b"/>
                      <a:pathLst>
                        <a:path w="322468" h="322908">
                          <a:moveTo>
                            <a:pt x="269901" y="322909"/>
                          </a:moveTo>
                          <a:lnTo>
                            <a:pt x="322468" y="0"/>
                          </a:lnTo>
                          <a:lnTo>
                            <a:pt x="0" y="0"/>
                          </a:lnTo>
                          <a:lnTo>
                            <a:pt x="52567" y="322909"/>
                          </a:lnTo>
                          <a:close/>
                        </a:path>
                      </a:pathLst>
                    </a:custGeom>
                    <a:solidFill>
                      <a:srgbClr val="307FE2">
                        <a:lumMod val="60000"/>
                        <a:lumOff val="40000"/>
                      </a:srgbClr>
                    </a:solidFill>
                    <a:ln w="11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F4444"/>
                        </a:solidFill>
                        <a:effectLst/>
                        <a:uLnTx/>
                        <a:uFillTx/>
                        <a:latin typeface="Arial"/>
                        <a:ea typeface="+mn-ea"/>
                        <a:cs typeface="+mn-cs"/>
                      </a:endParaRPr>
                    </a:p>
                  </p:txBody>
                </p:sp>
                <p:sp>
                  <p:nvSpPr>
                    <p:cNvPr id="24" name="Freeform 310">
                      <a:extLst>
                        <a:ext uri="{FF2B5EF4-FFF2-40B4-BE49-F238E27FC236}">
                          <a16:creationId xmlns:a16="http://schemas.microsoft.com/office/drawing/2014/main" id="{32C4CD68-3B7D-1676-95D2-15757D632610}"/>
                        </a:ext>
                      </a:extLst>
                    </p:cNvPr>
                    <p:cNvSpPr/>
                    <p:nvPr/>
                  </p:nvSpPr>
                  <p:spPr>
                    <a:xfrm>
                      <a:off x="3894760" y="5063488"/>
                      <a:ext cx="234634" cy="258459"/>
                    </a:xfrm>
                    <a:custGeom>
                      <a:avLst/>
                      <a:gdLst>
                        <a:gd name="connsiteX0" fmla="*/ 235446 w 287128"/>
                        <a:gd name="connsiteY0" fmla="*/ 316284 h 316283"/>
                        <a:gd name="connsiteX1" fmla="*/ 287129 w 287128"/>
                        <a:gd name="connsiteY1" fmla="*/ 0 h 316283"/>
                        <a:gd name="connsiteX2" fmla="*/ 0 w 287128"/>
                        <a:gd name="connsiteY2" fmla="*/ 0 h 316283"/>
                        <a:gd name="connsiteX3" fmla="*/ 51683 w 287128"/>
                        <a:gd name="connsiteY3" fmla="*/ 316284 h 316283"/>
                      </a:gdLst>
                      <a:ahLst/>
                      <a:cxnLst>
                        <a:cxn ang="0">
                          <a:pos x="connsiteX0" y="connsiteY0"/>
                        </a:cxn>
                        <a:cxn ang="0">
                          <a:pos x="connsiteX1" y="connsiteY1"/>
                        </a:cxn>
                        <a:cxn ang="0">
                          <a:pos x="connsiteX2" y="connsiteY2"/>
                        </a:cxn>
                        <a:cxn ang="0">
                          <a:pos x="connsiteX3" y="connsiteY3"/>
                        </a:cxn>
                      </a:cxnLst>
                      <a:rect l="l" t="t" r="r" b="b"/>
                      <a:pathLst>
                        <a:path w="287128" h="316283">
                          <a:moveTo>
                            <a:pt x="235446" y="316284"/>
                          </a:moveTo>
                          <a:lnTo>
                            <a:pt x="287129" y="0"/>
                          </a:lnTo>
                          <a:lnTo>
                            <a:pt x="0" y="0"/>
                          </a:lnTo>
                          <a:lnTo>
                            <a:pt x="51683" y="316284"/>
                          </a:lnTo>
                          <a:close/>
                        </a:path>
                      </a:pathLst>
                    </a:custGeom>
                    <a:solidFill>
                      <a:srgbClr val="307FE2">
                        <a:lumMod val="40000"/>
                        <a:lumOff val="60000"/>
                      </a:srgbClr>
                    </a:solidFill>
                    <a:ln w="11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F4444"/>
                        </a:solidFill>
                        <a:effectLst/>
                        <a:uLnTx/>
                        <a:uFillTx/>
                        <a:latin typeface="Arial"/>
                        <a:ea typeface="+mn-ea"/>
                        <a:cs typeface="+mn-cs"/>
                      </a:endParaRPr>
                    </a:p>
                  </p:txBody>
                </p:sp>
                <p:sp>
                  <p:nvSpPr>
                    <p:cNvPr id="25" name="Freeform 311">
                      <a:extLst>
                        <a:ext uri="{FF2B5EF4-FFF2-40B4-BE49-F238E27FC236}">
                          <a16:creationId xmlns:a16="http://schemas.microsoft.com/office/drawing/2014/main" id="{457230AA-FB84-036C-7BC7-906A06B6AC9C}"/>
                        </a:ext>
                      </a:extLst>
                    </p:cNvPr>
                    <p:cNvSpPr/>
                    <p:nvPr/>
                  </p:nvSpPr>
                  <p:spPr>
                    <a:xfrm>
                      <a:off x="3840928" y="4927982"/>
                      <a:ext cx="314234" cy="399380"/>
                    </a:xfrm>
                    <a:custGeom>
                      <a:avLst/>
                      <a:gdLst>
                        <a:gd name="connsiteX0" fmla="*/ 301320 w 384536"/>
                        <a:gd name="connsiteY0" fmla="*/ 488732 h 488732"/>
                        <a:gd name="connsiteX1" fmla="*/ 84428 w 384536"/>
                        <a:gd name="connsiteY1" fmla="*/ 488732 h 488732"/>
                        <a:gd name="connsiteX2" fmla="*/ 77802 w 384536"/>
                        <a:gd name="connsiteY2" fmla="*/ 482990 h 488732"/>
                        <a:gd name="connsiteX3" fmla="*/ 56 w 384536"/>
                        <a:gd name="connsiteY3" fmla="*/ 7680 h 488732"/>
                        <a:gd name="connsiteX4" fmla="*/ 5357 w 384536"/>
                        <a:gd name="connsiteY4" fmla="*/ 171 h 488732"/>
                        <a:gd name="connsiteX5" fmla="*/ 12866 w 384536"/>
                        <a:gd name="connsiteY5" fmla="*/ 5472 h 488732"/>
                        <a:gd name="connsiteX6" fmla="*/ 89286 w 384536"/>
                        <a:gd name="connsiteY6" fmla="*/ 475479 h 488732"/>
                        <a:gd name="connsiteX7" fmla="*/ 295136 w 384536"/>
                        <a:gd name="connsiteY7" fmla="*/ 475479 h 488732"/>
                        <a:gd name="connsiteX8" fmla="*/ 371556 w 384536"/>
                        <a:gd name="connsiteY8" fmla="*/ 5472 h 488732"/>
                        <a:gd name="connsiteX9" fmla="*/ 379065 w 384536"/>
                        <a:gd name="connsiteY9" fmla="*/ 171 h 488732"/>
                        <a:gd name="connsiteX10" fmla="*/ 384366 w 384536"/>
                        <a:gd name="connsiteY10" fmla="*/ 7680 h 488732"/>
                        <a:gd name="connsiteX11" fmla="*/ 307062 w 384536"/>
                        <a:gd name="connsiteY11" fmla="*/ 482988 h 488732"/>
                        <a:gd name="connsiteX12" fmla="*/ 301320 w 384536"/>
                        <a:gd name="connsiteY12" fmla="*/ 488732 h 488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4536" h="488732">
                          <a:moveTo>
                            <a:pt x="301320" y="488732"/>
                          </a:moveTo>
                          <a:lnTo>
                            <a:pt x="84428" y="488732"/>
                          </a:lnTo>
                          <a:cubicBezTo>
                            <a:pt x="81336" y="488732"/>
                            <a:pt x="78244" y="486524"/>
                            <a:pt x="77802" y="482990"/>
                          </a:cubicBezTo>
                          <a:lnTo>
                            <a:pt x="56" y="7680"/>
                          </a:lnTo>
                          <a:cubicBezTo>
                            <a:pt x="-386" y="4146"/>
                            <a:pt x="1823" y="612"/>
                            <a:pt x="5357" y="171"/>
                          </a:cubicBezTo>
                          <a:cubicBezTo>
                            <a:pt x="8891" y="-271"/>
                            <a:pt x="12425" y="1938"/>
                            <a:pt x="12866" y="5472"/>
                          </a:cubicBezTo>
                          <a:lnTo>
                            <a:pt x="89286" y="475479"/>
                          </a:lnTo>
                          <a:lnTo>
                            <a:pt x="295136" y="475479"/>
                          </a:lnTo>
                          <a:lnTo>
                            <a:pt x="371556" y="5472"/>
                          </a:lnTo>
                          <a:cubicBezTo>
                            <a:pt x="371998" y="1938"/>
                            <a:pt x="375532" y="-712"/>
                            <a:pt x="379065" y="171"/>
                          </a:cubicBezTo>
                          <a:cubicBezTo>
                            <a:pt x="382599" y="613"/>
                            <a:pt x="385249" y="4147"/>
                            <a:pt x="384366" y="7680"/>
                          </a:cubicBezTo>
                          <a:lnTo>
                            <a:pt x="307062" y="482988"/>
                          </a:lnTo>
                          <a:cubicBezTo>
                            <a:pt x="307063" y="486524"/>
                            <a:pt x="304413" y="488732"/>
                            <a:pt x="301320" y="488732"/>
                          </a:cubicBezTo>
                          <a:close/>
                        </a:path>
                      </a:pathLst>
                    </a:custGeom>
                    <a:solidFill>
                      <a:srgbClr val="3F4444"/>
                    </a:solidFill>
                    <a:ln w="11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F4444"/>
                        </a:solidFill>
                        <a:effectLst/>
                        <a:uLnTx/>
                        <a:uFillTx/>
                        <a:latin typeface="Arial"/>
                        <a:ea typeface="+mn-ea"/>
                        <a:cs typeface="+mn-cs"/>
                      </a:endParaRPr>
                    </a:p>
                  </p:txBody>
                </p:sp>
                <p:sp>
                  <p:nvSpPr>
                    <p:cNvPr id="26" name="Freeform 312">
                      <a:extLst>
                        <a:ext uri="{FF2B5EF4-FFF2-40B4-BE49-F238E27FC236}">
                          <a16:creationId xmlns:a16="http://schemas.microsoft.com/office/drawing/2014/main" id="{69817243-558C-6FAF-9534-5E7A21F49B13}"/>
                        </a:ext>
                      </a:extLst>
                    </p:cNvPr>
                    <p:cNvSpPr/>
                    <p:nvPr/>
                  </p:nvSpPr>
                  <p:spPr>
                    <a:xfrm>
                      <a:off x="3846389" y="4898160"/>
                      <a:ext cx="303941" cy="70751"/>
                    </a:xfrm>
                    <a:custGeom>
                      <a:avLst/>
                      <a:gdLst>
                        <a:gd name="connsiteX0" fmla="*/ 371942 w 371941"/>
                        <a:gd name="connsiteY0" fmla="*/ 43290 h 86580"/>
                        <a:gd name="connsiteX1" fmla="*/ 185971 w 371941"/>
                        <a:gd name="connsiteY1" fmla="*/ 86581 h 86580"/>
                        <a:gd name="connsiteX2" fmla="*/ 0 w 371941"/>
                        <a:gd name="connsiteY2" fmla="*/ 43290 h 86580"/>
                        <a:gd name="connsiteX3" fmla="*/ 185971 w 371941"/>
                        <a:gd name="connsiteY3" fmla="*/ 0 h 86580"/>
                        <a:gd name="connsiteX4" fmla="*/ 371942 w 371941"/>
                        <a:gd name="connsiteY4" fmla="*/ 43290 h 86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941" h="86580">
                          <a:moveTo>
                            <a:pt x="371942" y="43290"/>
                          </a:moveTo>
                          <a:cubicBezTo>
                            <a:pt x="371942" y="67199"/>
                            <a:pt x="288680" y="86581"/>
                            <a:pt x="185971" y="86581"/>
                          </a:cubicBezTo>
                          <a:cubicBezTo>
                            <a:pt x="83262" y="86581"/>
                            <a:pt x="0" y="67199"/>
                            <a:pt x="0" y="43290"/>
                          </a:cubicBezTo>
                          <a:cubicBezTo>
                            <a:pt x="0" y="19382"/>
                            <a:pt x="83262" y="0"/>
                            <a:pt x="185971" y="0"/>
                          </a:cubicBezTo>
                          <a:cubicBezTo>
                            <a:pt x="288680" y="0"/>
                            <a:pt x="371942" y="19382"/>
                            <a:pt x="371942" y="43290"/>
                          </a:cubicBezTo>
                          <a:close/>
                        </a:path>
                      </a:pathLst>
                    </a:custGeom>
                    <a:solidFill>
                      <a:srgbClr val="EBF6FF"/>
                    </a:solidFill>
                    <a:ln w="11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F4444"/>
                        </a:solidFill>
                        <a:effectLst/>
                        <a:uLnTx/>
                        <a:uFillTx/>
                        <a:latin typeface="Arial"/>
                        <a:ea typeface="+mn-ea"/>
                        <a:cs typeface="+mn-cs"/>
                      </a:endParaRPr>
                    </a:p>
                  </p:txBody>
                </p:sp>
                <p:sp>
                  <p:nvSpPr>
                    <p:cNvPr id="27" name="Freeform 313">
                      <a:extLst>
                        <a:ext uri="{FF2B5EF4-FFF2-40B4-BE49-F238E27FC236}">
                          <a16:creationId xmlns:a16="http://schemas.microsoft.com/office/drawing/2014/main" id="{FE1DDF63-783C-8D77-42A6-A1E1666AE4E8}"/>
                        </a:ext>
                      </a:extLst>
                    </p:cNvPr>
                    <p:cNvSpPr/>
                    <p:nvPr/>
                  </p:nvSpPr>
                  <p:spPr>
                    <a:xfrm>
                      <a:off x="3885013" y="4945088"/>
                      <a:ext cx="226694" cy="23824"/>
                    </a:xfrm>
                    <a:custGeom>
                      <a:avLst/>
                      <a:gdLst>
                        <a:gd name="connsiteX0" fmla="*/ 0 w 277411"/>
                        <a:gd name="connsiteY0" fmla="*/ 14577 h 29154"/>
                        <a:gd name="connsiteX1" fmla="*/ 138706 w 277411"/>
                        <a:gd name="connsiteY1" fmla="*/ 29155 h 29154"/>
                        <a:gd name="connsiteX2" fmla="*/ 277411 w 277411"/>
                        <a:gd name="connsiteY2" fmla="*/ 14577 h 29154"/>
                        <a:gd name="connsiteX3" fmla="*/ 138706 w 277411"/>
                        <a:gd name="connsiteY3" fmla="*/ 0 h 29154"/>
                        <a:gd name="connsiteX4" fmla="*/ 0 w 277411"/>
                        <a:gd name="connsiteY4" fmla="*/ 14577 h 29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411" h="29154">
                          <a:moveTo>
                            <a:pt x="0" y="14577"/>
                          </a:moveTo>
                          <a:cubicBezTo>
                            <a:pt x="34014" y="23412"/>
                            <a:pt x="83488" y="29155"/>
                            <a:pt x="138706" y="29155"/>
                          </a:cubicBezTo>
                          <a:cubicBezTo>
                            <a:pt x="193923" y="29155"/>
                            <a:pt x="243398" y="23412"/>
                            <a:pt x="277411" y="14577"/>
                          </a:cubicBezTo>
                          <a:cubicBezTo>
                            <a:pt x="243398" y="5743"/>
                            <a:pt x="193923" y="0"/>
                            <a:pt x="138706" y="0"/>
                          </a:cubicBezTo>
                          <a:cubicBezTo>
                            <a:pt x="83488" y="0"/>
                            <a:pt x="34015" y="5743"/>
                            <a:pt x="0" y="14577"/>
                          </a:cubicBezTo>
                          <a:close/>
                        </a:path>
                      </a:pathLst>
                    </a:custGeom>
                    <a:solidFill>
                      <a:srgbClr val="D0E2F4"/>
                    </a:solidFill>
                    <a:ln w="11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F4444"/>
                        </a:solidFill>
                        <a:effectLst/>
                        <a:uLnTx/>
                        <a:uFillTx/>
                        <a:latin typeface="Arial"/>
                        <a:ea typeface="+mn-ea"/>
                        <a:cs typeface="+mn-cs"/>
                      </a:endParaRPr>
                    </a:p>
                  </p:txBody>
                </p:sp>
                <p:sp>
                  <p:nvSpPr>
                    <p:cNvPr id="28" name="Freeform 314">
                      <a:extLst>
                        <a:ext uri="{FF2B5EF4-FFF2-40B4-BE49-F238E27FC236}">
                          <a16:creationId xmlns:a16="http://schemas.microsoft.com/office/drawing/2014/main" id="{73863777-9395-DFDC-A52E-941EE7DCFBBC}"/>
                        </a:ext>
                      </a:extLst>
                    </p:cNvPr>
                    <p:cNvSpPr/>
                    <p:nvPr/>
                  </p:nvSpPr>
                  <p:spPr>
                    <a:xfrm>
                      <a:off x="3840974" y="4893107"/>
                      <a:ext cx="314771" cy="81219"/>
                    </a:xfrm>
                    <a:custGeom>
                      <a:avLst/>
                      <a:gdLst>
                        <a:gd name="connsiteX0" fmla="*/ 192597 w 385194"/>
                        <a:gd name="connsiteY0" fmla="*/ 99390 h 99390"/>
                        <a:gd name="connsiteX1" fmla="*/ 0 w 385194"/>
                        <a:gd name="connsiteY1" fmla="*/ 49474 h 99390"/>
                        <a:gd name="connsiteX2" fmla="*/ 192597 w 385194"/>
                        <a:gd name="connsiteY2" fmla="*/ 0 h 99390"/>
                        <a:gd name="connsiteX3" fmla="*/ 385194 w 385194"/>
                        <a:gd name="connsiteY3" fmla="*/ 49917 h 99390"/>
                        <a:gd name="connsiteX4" fmla="*/ 192597 w 385194"/>
                        <a:gd name="connsiteY4" fmla="*/ 99390 h 99390"/>
                        <a:gd name="connsiteX5" fmla="*/ 192597 w 385194"/>
                        <a:gd name="connsiteY5" fmla="*/ 13252 h 99390"/>
                        <a:gd name="connsiteX6" fmla="*/ 13252 w 385194"/>
                        <a:gd name="connsiteY6" fmla="*/ 49916 h 99390"/>
                        <a:gd name="connsiteX7" fmla="*/ 192597 w 385194"/>
                        <a:gd name="connsiteY7" fmla="*/ 86579 h 99390"/>
                        <a:gd name="connsiteX8" fmla="*/ 371943 w 385194"/>
                        <a:gd name="connsiteY8" fmla="*/ 49917 h 99390"/>
                        <a:gd name="connsiteX9" fmla="*/ 192597 w 385194"/>
                        <a:gd name="connsiteY9" fmla="*/ 13252 h 99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194" h="99390">
                          <a:moveTo>
                            <a:pt x="192597" y="99390"/>
                          </a:moveTo>
                          <a:cubicBezTo>
                            <a:pt x="96740" y="99390"/>
                            <a:pt x="0" y="82163"/>
                            <a:pt x="0" y="49474"/>
                          </a:cubicBezTo>
                          <a:cubicBezTo>
                            <a:pt x="0" y="16785"/>
                            <a:pt x="96740" y="0"/>
                            <a:pt x="192597" y="0"/>
                          </a:cubicBezTo>
                          <a:cubicBezTo>
                            <a:pt x="288455" y="0"/>
                            <a:pt x="385194" y="17228"/>
                            <a:pt x="385194" y="49917"/>
                          </a:cubicBezTo>
                          <a:cubicBezTo>
                            <a:pt x="385194" y="82606"/>
                            <a:pt x="288455" y="99390"/>
                            <a:pt x="192597" y="99390"/>
                          </a:cubicBezTo>
                          <a:close/>
                          <a:moveTo>
                            <a:pt x="192597" y="13252"/>
                          </a:moveTo>
                          <a:cubicBezTo>
                            <a:pt x="83046" y="13252"/>
                            <a:pt x="13252" y="34896"/>
                            <a:pt x="13252" y="49916"/>
                          </a:cubicBezTo>
                          <a:cubicBezTo>
                            <a:pt x="13252" y="64935"/>
                            <a:pt x="83046" y="86579"/>
                            <a:pt x="192597" y="86579"/>
                          </a:cubicBezTo>
                          <a:cubicBezTo>
                            <a:pt x="302148" y="86579"/>
                            <a:pt x="371943" y="64935"/>
                            <a:pt x="371943" y="49917"/>
                          </a:cubicBezTo>
                          <a:cubicBezTo>
                            <a:pt x="371943" y="34898"/>
                            <a:pt x="302148" y="13252"/>
                            <a:pt x="192597" y="13252"/>
                          </a:cubicBezTo>
                          <a:close/>
                        </a:path>
                      </a:pathLst>
                    </a:custGeom>
                    <a:solidFill>
                      <a:srgbClr val="3F4444"/>
                    </a:solidFill>
                    <a:ln w="11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F4444"/>
                        </a:solidFill>
                        <a:effectLst/>
                        <a:uLnTx/>
                        <a:uFillTx/>
                        <a:latin typeface="Arial"/>
                        <a:ea typeface="+mn-ea"/>
                        <a:cs typeface="+mn-cs"/>
                      </a:endParaRPr>
                    </a:p>
                  </p:txBody>
                </p:sp>
                <p:sp>
                  <p:nvSpPr>
                    <p:cNvPr id="29" name="Freeform 315">
                      <a:extLst>
                        <a:ext uri="{FF2B5EF4-FFF2-40B4-BE49-F238E27FC236}">
                          <a16:creationId xmlns:a16="http://schemas.microsoft.com/office/drawing/2014/main" id="{F182CFD6-32AA-0433-629F-5BAB9475B3AD}"/>
                        </a:ext>
                      </a:extLst>
                    </p:cNvPr>
                    <p:cNvSpPr/>
                    <p:nvPr/>
                  </p:nvSpPr>
                  <p:spPr>
                    <a:xfrm>
                      <a:off x="3872741" y="5028834"/>
                      <a:ext cx="251238" cy="58479"/>
                    </a:xfrm>
                    <a:custGeom>
                      <a:avLst/>
                      <a:gdLst>
                        <a:gd name="connsiteX0" fmla="*/ 307448 w 307447"/>
                        <a:gd name="connsiteY0" fmla="*/ 35781 h 71562"/>
                        <a:gd name="connsiteX1" fmla="*/ 153724 w 307447"/>
                        <a:gd name="connsiteY1" fmla="*/ 71562 h 71562"/>
                        <a:gd name="connsiteX2" fmla="*/ 0 w 307447"/>
                        <a:gd name="connsiteY2" fmla="*/ 35781 h 71562"/>
                        <a:gd name="connsiteX3" fmla="*/ 153724 w 307447"/>
                        <a:gd name="connsiteY3" fmla="*/ 0 h 71562"/>
                        <a:gd name="connsiteX4" fmla="*/ 307448 w 307447"/>
                        <a:gd name="connsiteY4" fmla="*/ 35781 h 715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447" h="71562">
                          <a:moveTo>
                            <a:pt x="307448" y="35781"/>
                          </a:moveTo>
                          <a:cubicBezTo>
                            <a:pt x="307448" y="55543"/>
                            <a:pt x="238623" y="71562"/>
                            <a:pt x="153724" y="71562"/>
                          </a:cubicBezTo>
                          <a:cubicBezTo>
                            <a:pt x="68824" y="71562"/>
                            <a:pt x="0" y="55543"/>
                            <a:pt x="0" y="35781"/>
                          </a:cubicBezTo>
                          <a:cubicBezTo>
                            <a:pt x="0" y="16020"/>
                            <a:pt x="68824" y="0"/>
                            <a:pt x="153724" y="0"/>
                          </a:cubicBezTo>
                          <a:cubicBezTo>
                            <a:pt x="238623" y="0"/>
                            <a:pt x="307448" y="16020"/>
                            <a:pt x="307448" y="35781"/>
                          </a:cubicBezTo>
                          <a:close/>
                        </a:path>
                      </a:pathLst>
                    </a:custGeom>
                    <a:solidFill>
                      <a:srgbClr val="307FE2">
                        <a:lumMod val="60000"/>
                        <a:lumOff val="40000"/>
                      </a:srgbClr>
                    </a:solidFill>
                    <a:ln w="11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F4444"/>
                        </a:solidFill>
                        <a:effectLst/>
                        <a:uLnTx/>
                        <a:uFillTx/>
                        <a:latin typeface="Arial"/>
                        <a:ea typeface="+mn-ea"/>
                        <a:cs typeface="+mn-cs"/>
                      </a:endParaRPr>
                    </a:p>
                  </p:txBody>
                </p:sp>
                <p:sp>
                  <p:nvSpPr>
                    <p:cNvPr id="30" name="Freeform 316">
                      <a:extLst>
                        <a:ext uri="{FF2B5EF4-FFF2-40B4-BE49-F238E27FC236}">
                          <a16:creationId xmlns:a16="http://schemas.microsoft.com/office/drawing/2014/main" id="{CE64F3ED-4DA3-F6C6-FB7D-F1005FF7BE9C}"/>
                        </a:ext>
                      </a:extLst>
                    </p:cNvPr>
                    <p:cNvSpPr/>
                    <p:nvPr/>
                  </p:nvSpPr>
                  <p:spPr>
                    <a:xfrm>
                      <a:off x="3872741" y="5058073"/>
                      <a:ext cx="251238" cy="29239"/>
                    </a:xfrm>
                    <a:custGeom>
                      <a:avLst/>
                      <a:gdLst>
                        <a:gd name="connsiteX0" fmla="*/ 0 w 307447"/>
                        <a:gd name="connsiteY0" fmla="*/ 0 h 35781"/>
                        <a:gd name="connsiteX1" fmla="*/ 153724 w 307447"/>
                        <a:gd name="connsiteY1" fmla="*/ 35781 h 35781"/>
                        <a:gd name="connsiteX2" fmla="*/ 307448 w 307447"/>
                        <a:gd name="connsiteY2" fmla="*/ 0 h 35781"/>
                        <a:gd name="connsiteX3" fmla="*/ 0 w 307447"/>
                        <a:gd name="connsiteY3" fmla="*/ 0 h 35781"/>
                      </a:gdLst>
                      <a:ahLst/>
                      <a:cxnLst>
                        <a:cxn ang="0">
                          <a:pos x="connsiteX0" y="connsiteY0"/>
                        </a:cxn>
                        <a:cxn ang="0">
                          <a:pos x="connsiteX1" y="connsiteY1"/>
                        </a:cxn>
                        <a:cxn ang="0">
                          <a:pos x="connsiteX2" y="connsiteY2"/>
                        </a:cxn>
                        <a:cxn ang="0">
                          <a:pos x="connsiteX3" y="connsiteY3"/>
                        </a:cxn>
                      </a:cxnLst>
                      <a:rect l="l" t="t" r="r" b="b"/>
                      <a:pathLst>
                        <a:path w="307447" h="35781">
                          <a:moveTo>
                            <a:pt x="0" y="0"/>
                          </a:moveTo>
                          <a:cubicBezTo>
                            <a:pt x="0" y="19436"/>
                            <a:pt x="68911" y="35781"/>
                            <a:pt x="153724" y="35781"/>
                          </a:cubicBezTo>
                          <a:cubicBezTo>
                            <a:pt x="238537" y="35781"/>
                            <a:pt x="307448" y="19879"/>
                            <a:pt x="307448" y="0"/>
                          </a:cubicBezTo>
                          <a:lnTo>
                            <a:pt x="0" y="0"/>
                          </a:lnTo>
                          <a:close/>
                        </a:path>
                      </a:pathLst>
                    </a:custGeom>
                    <a:solidFill>
                      <a:srgbClr val="307FE2">
                        <a:lumMod val="40000"/>
                        <a:lumOff val="60000"/>
                      </a:srgbClr>
                    </a:solidFill>
                    <a:ln w="11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F4444"/>
                        </a:solidFill>
                        <a:effectLst/>
                        <a:uLnTx/>
                        <a:uFillTx/>
                        <a:latin typeface="Arial"/>
                        <a:ea typeface="+mn-ea"/>
                        <a:cs typeface="+mn-cs"/>
                      </a:endParaRPr>
                    </a:p>
                  </p:txBody>
                </p:sp>
                <p:sp>
                  <p:nvSpPr>
                    <p:cNvPr id="31" name="Freeform 317">
                      <a:extLst>
                        <a:ext uri="{FF2B5EF4-FFF2-40B4-BE49-F238E27FC236}">
                          <a16:creationId xmlns:a16="http://schemas.microsoft.com/office/drawing/2014/main" id="{6235A1D9-004B-57AC-DCB3-AC3A55C5EFED}"/>
                        </a:ext>
                      </a:extLst>
                    </p:cNvPr>
                    <p:cNvSpPr/>
                    <p:nvPr/>
                  </p:nvSpPr>
                  <p:spPr>
                    <a:xfrm>
                      <a:off x="3867325" y="5023059"/>
                      <a:ext cx="262069" cy="69306"/>
                    </a:xfrm>
                    <a:custGeom>
                      <a:avLst/>
                      <a:gdLst>
                        <a:gd name="connsiteX0" fmla="*/ 160350 w 320700"/>
                        <a:gd name="connsiteY0" fmla="*/ 84813 h 84812"/>
                        <a:gd name="connsiteX1" fmla="*/ 0 w 320700"/>
                        <a:gd name="connsiteY1" fmla="*/ 42406 h 84812"/>
                        <a:gd name="connsiteX2" fmla="*/ 160350 w 320700"/>
                        <a:gd name="connsiteY2" fmla="*/ 0 h 84812"/>
                        <a:gd name="connsiteX3" fmla="*/ 320700 w 320700"/>
                        <a:gd name="connsiteY3" fmla="*/ 42406 h 84812"/>
                        <a:gd name="connsiteX4" fmla="*/ 160350 w 320700"/>
                        <a:gd name="connsiteY4" fmla="*/ 84813 h 84812"/>
                        <a:gd name="connsiteX5" fmla="*/ 160350 w 320700"/>
                        <a:gd name="connsiteY5" fmla="*/ 13694 h 84812"/>
                        <a:gd name="connsiteX6" fmla="*/ 13252 w 320700"/>
                        <a:gd name="connsiteY6" fmla="*/ 42848 h 84812"/>
                        <a:gd name="connsiteX7" fmla="*/ 160350 w 320700"/>
                        <a:gd name="connsiteY7" fmla="*/ 72003 h 84812"/>
                        <a:gd name="connsiteX8" fmla="*/ 307449 w 320700"/>
                        <a:gd name="connsiteY8" fmla="*/ 42848 h 84812"/>
                        <a:gd name="connsiteX9" fmla="*/ 160350 w 320700"/>
                        <a:gd name="connsiteY9" fmla="*/ 13694 h 84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0700" h="84812">
                          <a:moveTo>
                            <a:pt x="160350" y="84813"/>
                          </a:moveTo>
                          <a:cubicBezTo>
                            <a:pt x="83046" y="84813"/>
                            <a:pt x="0" y="71561"/>
                            <a:pt x="0" y="42406"/>
                          </a:cubicBezTo>
                          <a:cubicBezTo>
                            <a:pt x="0" y="13252"/>
                            <a:pt x="83046" y="0"/>
                            <a:pt x="160350" y="0"/>
                          </a:cubicBezTo>
                          <a:cubicBezTo>
                            <a:pt x="237654" y="0"/>
                            <a:pt x="320700" y="13252"/>
                            <a:pt x="320700" y="42406"/>
                          </a:cubicBezTo>
                          <a:cubicBezTo>
                            <a:pt x="320700" y="71561"/>
                            <a:pt x="237654" y="84813"/>
                            <a:pt x="160350" y="84813"/>
                          </a:cubicBezTo>
                          <a:close/>
                          <a:moveTo>
                            <a:pt x="160350" y="13694"/>
                          </a:moveTo>
                          <a:cubicBezTo>
                            <a:pt x="65377" y="13694"/>
                            <a:pt x="13252" y="32688"/>
                            <a:pt x="13252" y="42848"/>
                          </a:cubicBezTo>
                          <a:cubicBezTo>
                            <a:pt x="13252" y="53009"/>
                            <a:pt x="65377" y="72003"/>
                            <a:pt x="160350" y="72003"/>
                          </a:cubicBezTo>
                          <a:cubicBezTo>
                            <a:pt x="255324" y="72003"/>
                            <a:pt x="307449" y="53009"/>
                            <a:pt x="307449" y="42848"/>
                          </a:cubicBezTo>
                          <a:cubicBezTo>
                            <a:pt x="307449" y="32688"/>
                            <a:pt x="255324" y="13694"/>
                            <a:pt x="160350" y="13694"/>
                          </a:cubicBezTo>
                          <a:close/>
                        </a:path>
                      </a:pathLst>
                    </a:custGeom>
                    <a:solidFill>
                      <a:srgbClr val="3F4444"/>
                    </a:solidFill>
                    <a:ln w="11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F4444"/>
                        </a:solidFill>
                        <a:effectLst/>
                        <a:uLnTx/>
                        <a:uFillTx/>
                        <a:latin typeface="Arial"/>
                        <a:ea typeface="+mn-ea"/>
                        <a:cs typeface="+mn-cs"/>
                      </a:endParaRPr>
                    </a:p>
                  </p:txBody>
                </p:sp>
                <p:sp>
                  <p:nvSpPr>
                    <p:cNvPr id="32" name="Freeform 318">
                      <a:extLst>
                        <a:ext uri="{FF2B5EF4-FFF2-40B4-BE49-F238E27FC236}">
                          <a16:creationId xmlns:a16="http://schemas.microsoft.com/office/drawing/2014/main" id="{B51AD628-E12D-53C2-4E7E-59DAD7451B86}"/>
                        </a:ext>
                      </a:extLst>
                    </p:cNvPr>
                    <p:cNvSpPr/>
                    <p:nvPr/>
                  </p:nvSpPr>
                  <p:spPr>
                    <a:xfrm>
                      <a:off x="3908477" y="5301011"/>
                      <a:ext cx="179767" cy="41873"/>
                    </a:xfrm>
                    <a:custGeom>
                      <a:avLst/>
                      <a:gdLst>
                        <a:gd name="connsiteX0" fmla="*/ 219986 w 219985"/>
                        <a:gd name="connsiteY0" fmla="*/ 25621 h 51241"/>
                        <a:gd name="connsiteX1" fmla="*/ 109993 w 219985"/>
                        <a:gd name="connsiteY1" fmla="*/ 51241 h 51241"/>
                        <a:gd name="connsiteX2" fmla="*/ 0 w 219985"/>
                        <a:gd name="connsiteY2" fmla="*/ 25621 h 51241"/>
                        <a:gd name="connsiteX3" fmla="*/ 109993 w 219985"/>
                        <a:gd name="connsiteY3" fmla="*/ 0 h 51241"/>
                        <a:gd name="connsiteX4" fmla="*/ 219986 w 219985"/>
                        <a:gd name="connsiteY4" fmla="*/ 25621 h 51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9985" h="51241">
                          <a:moveTo>
                            <a:pt x="219986" y="25621"/>
                          </a:moveTo>
                          <a:cubicBezTo>
                            <a:pt x="219986" y="39771"/>
                            <a:pt x="170740" y="51241"/>
                            <a:pt x="109993" y="51241"/>
                          </a:cubicBezTo>
                          <a:cubicBezTo>
                            <a:pt x="49245" y="51241"/>
                            <a:pt x="0" y="39771"/>
                            <a:pt x="0" y="25621"/>
                          </a:cubicBezTo>
                          <a:cubicBezTo>
                            <a:pt x="0" y="11471"/>
                            <a:pt x="49245" y="0"/>
                            <a:pt x="109993" y="0"/>
                          </a:cubicBezTo>
                          <a:cubicBezTo>
                            <a:pt x="170740" y="0"/>
                            <a:pt x="219986" y="11471"/>
                            <a:pt x="219986" y="25621"/>
                          </a:cubicBezTo>
                          <a:close/>
                        </a:path>
                      </a:pathLst>
                    </a:custGeom>
                    <a:solidFill>
                      <a:srgbClr val="4697D3"/>
                    </a:solidFill>
                    <a:ln w="11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F4444"/>
                        </a:solidFill>
                        <a:effectLst/>
                        <a:uLnTx/>
                        <a:uFillTx/>
                        <a:latin typeface="Arial"/>
                        <a:ea typeface="+mn-ea"/>
                        <a:cs typeface="+mn-cs"/>
                      </a:endParaRPr>
                    </a:p>
                  </p:txBody>
                </p:sp>
                <p:sp>
                  <p:nvSpPr>
                    <p:cNvPr id="33" name="Freeform 319">
                      <a:extLst>
                        <a:ext uri="{FF2B5EF4-FFF2-40B4-BE49-F238E27FC236}">
                          <a16:creationId xmlns:a16="http://schemas.microsoft.com/office/drawing/2014/main" id="{A4585B47-712E-0B82-7508-1A4DB1357824}"/>
                        </a:ext>
                      </a:extLst>
                    </p:cNvPr>
                    <p:cNvSpPr/>
                    <p:nvPr/>
                  </p:nvSpPr>
                  <p:spPr>
                    <a:xfrm>
                      <a:off x="3908477" y="5301011"/>
                      <a:ext cx="179408" cy="20936"/>
                    </a:xfrm>
                    <a:custGeom>
                      <a:avLst/>
                      <a:gdLst>
                        <a:gd name="connsiteX0" fmla="*/ 109993 w 219546"/>
                        <a:gd name="connsiteY0" fmla="*/ 0 h 25620"/>
                        <a:gd name="connsiteX1" fmla="*/ 0 w 219546"/>
                        <a:gd name="connsiteY1" fmla="*/ 25621 h 25620"/>
                        <a:gd name="connsiteX2" fmla="*/ 219544 w 219546"/>
                        <a:gd name="connsiteY2" fmla="*/ 25621 h 25620"/>
                        <a:gd name="connsiteX3" fmla="*/ 109993 w 219546"/>
                        <a:gd name="connsiteY3" fmla="*/ 0 h 25620"/>
                      </a:gdLst>
                      <a:ahLst/>
                      <a:cxnLst>
                        <a:cxn ang="0">
                          <a:pos x="connsiteX0" y="connsiteY0"/>
                        </a:cxn>
                        <a:cxn ang="0">
                          <a:pos x="connsiteX1" y="connsiteY1"/>
                        </a:cxn>
                        <a:cxn ang="0">
                          <a:pos x="connsiteX2" y="connsiteY2"/>
                        </a:cxn>
                        <a:cxn ang="0">
                          <a:pos x="connsiteX3" y="connsiteY3"/>
                        </a:cxn>
                      </a:cxnLst>
                      <a:rect l="l" t="t" r="r" b="b"/>
                      <a:pathLst>
                        <a:path w="219546" h="25620">
                          <a:moveTo>
                            <a:pt x="109993" y="0"/>
                          </a:moveTo>
                          <a:cubicBezTo>
                            <a:pt x="49475" y="0"/>
                            <a:pt x="0" y="11485"/>
                            <a:pt x="0" y="25621"/>
                          </a:cubicBezTo>
                          <a:lnTo>
                            <a:pt x="219544" y="25621"/>
                          </a:lnTo>
                          <a:cubicBezTo>
                            <a:pt x="219986" y="11485"/>
                            <a:pt x="170511" y="0"/>
                            <a:pt x="109993" y="0"/>
                          </a:cubicBezTo>
                          <a:close/>
                        </a:path>
                      </a:pathLst>
                    </a:custGeom>
                    <a:solidFill>
                      <a:srgbClr val="307FCE"/>
                    </a:solidFill>
                    <a:ln w="11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F4444"/>
                        </a:solidFill>
                        <a:effectLst/>
                        <a:uLnTx/>
                        <a:uFillTx/>
                        <a:latin typeface="Arial"/>
                        <a:ea typeface="+mn-ea"/>
                        <a:cs typeface="+mn-cs"/>
                      </a:endParaRPr>
                    </a:p>
                  </p:txBody>
                </p:sp>
                <p:sp>
                  <p:nvSpPr>
                    <p:cNvPr id="34" name="Freeform 320">
                      <a:extLst>
                        <a:ext uri="{FF2B5EF4-FFF2-40B4-BE49-F238E27FC236}">
                          <a16:creationId xmlns:a16="http://schemas.microsoft.com/office/drawing/2014/main" id="{415F7A00-2349-2EA5-2F2F-0C01DBDCEF01}"/>
                        </a:ext>
                      </a:extLst>
                    </p:cNvPr>
                    <p:cNvSpPr/>
                    <p:nvPr/>
                  </p:nvSpPr>
                  <p:spPr>
                    <a:xfrm>
                      <a:off x="3903062" y="5295234"/>
                      <a:ext cx="190595" cy="52703"/>
                    </a:xfrm>
                    <a:custGeom>
                      <a:avLst/>
                      <a:gdLst>
                        <a:gd name="connsiteX0" fmla="*/ 116618 w 233236"/>
                        <a:gd name="connsiteY0" fmla="*/ 64494 h 64494"/>
                        <a:gd name="connsiteX1" fmla="*/ 0 w 233236"/>
                        <a:gd name="connsiteY1" fmla="*/ 32247 h 64494"/>
                        <a:gd name="connsiteX2" fmla="*/ 116618 w 233236"/>
                        <a:gd name="connsiteY2" fmla="*/ 0 h 64494"/>
                        <a:gd name="connsiteX3" fmla="*/ 233236 w 233236"/>
                        <a:gd name="connsiteY3" fmla="*/ 32247 h 64494"/>
                        <a:gd name="connsiteX4" fmla="*/ 116618 w 233236"/>
                        <a:gd name="connsiteY4" fmla="*/ 64494 h 64494"/>
                        <a:gd name="connsiteX5" fmla="*/ 116618 w 233236"/>
                        <a:gd name="connsiteY5" fmla="*/ 13695 h 64494"/>
                        <a:gd name="connsiteX6" fmla="*/ 13252 w 233236"/>
                        <a:gd name="connsiteY6" fmla="*/ 32689 h 64494"/>
                        <a:gd name="connsiteX7" fmla="*/ 116618 w 233236"/>
                        <a:gd name="connsiteY7" fmla="*/ 51242 h 64494"/>
                        <a:gd name="connsiteX8" fmla="*/ 219984 w 233236"/>
                        <a:gd name="connsiteY8" fmla="*/ 32248 h 64494"/>
                        <a:gd name="connsiteX9" fmla="*/ 116618 w 233236"/>
                        <a:gd name="connsiteY9" fmla="*/ 13695 h 6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3236" h="64494">
                          <a:moveTo>
                            <a:pt x="116618" y="64494"/>
                          </a:moveTo>
                          <a:cubicBezTo>
                            <a:pt x="73328" y="64494"/>
                            <a:pt x="0" y="57868"/>
                            <a:pt x="0" y="32247"/>
                          </a:cubicBezTo>
                          <a:cubicBezTo>
                            <a:pt x="0" y="6626"/>
                            <a:pt x="73328" y="0"/>
                            <a:pt x="116618" y="0"/>
                          </a:cubicBezTo>
                          <a:cubicBezTo>
                            <a:pt x="159908" y="0"/>
                            <a:pt x="233236" y="6626"/>
                            <a:pt x="233236" y="32247"/>
                          </a:cubicBezTo>
                          <a:cubicBezTo>
                            <a:pt x="233236" y="57868"/>
                            <a:pt x="159908" y="64494"/>
                            <a:pt x="116618" y="64494"/>
                          </a:cubicBezTo>
                          <a:close/>
                          <a:moveTo>
                            <a:pt x="116618" y="13695"/>
                          </a:moveTo>
                          <a:cubicBezTo>
                            <a:pt x="52566" y="13695"/>
                            <a:pt x="15460" y="26064"/>
                            <a:pt x="13252" y="32689"/>
                          </a:cubicBezTo>
                          <a:cubicBezTo>
                            <a:pt x="15018" y="38873"/>
                            <a:pt x="52124" y="51242"/>
                            <a:pt x="116618" y="51242"/>
                          </a:cubicBezTo>
                          <a:cubicBezTo>
                            <a:pt x="181112" y="51242"/>
                            <a:pt x="217776" y="38873"/>
                            <a:pt x="219984" y="32248"/>
                          </a:cubicBezTo>
                          <a:cubicBezTo>
                            <a:pt x="217776" y="26063"/>
                            <a:pt x="180670" y="13695"/>
                            <a:pt x="116618" y="13695"/>
                          </a:cubicBezTo>
                          <a:close/>
                        </a:path>
                      </a:pathLst>
                    </a:custGeom>
                    <a:solidFill>
                      <a:srgbClr val="307FE2">
                        <a:lumMod val="75000"/>
                      </a:srgbClr>
                    </a:solidFill>
                    <a:ln w="11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F4444"/>
                        </a:solidFill>
                        <a:effectLst/>
                        <a:uLnTx/>
                        <a:uFillTx/>
                        <a:latin typeface="Arial"/>
                        <a:ea typeface="+mn-ea"/>
                        <a:cs typeface="+mn-cs"/>
                      </a:endParaRPr>
                    </a:p>
                  </p:txBody>
                </p:sp>
                <p:grpSp>
                  <p:nvGrpSpPr>
                    <p:cNvPr id="35" name="Graphic 8">
                      <a:extLst>
                        <a:ext uri="{FF2B5EF4-FFF2-40B4-BE49-F238E27FC236}">
                          <a16:creationId xmlns:a16="http://schemas.microsoft.com/office/drawing/2014/main" id="{D7275B2A-FDB2-AC73-7C16-C8BA51E73F1C}"/>
                        </a:ext>
                      </a:extLst>
                    </p:cNvPr>
                    <p:cNvGrpSpPr/>
                    <p:nvPr/>
                  </p:nvGrpSpPr>
                  <p:grpSpPr>
                    <a:xfrm>
                      <a:off x="3921504" y="5137127"/>
                      <a:ext cx="146919" cy="108293"/>
                      <a:chOff x="2867725" y="5297761"/>
                      <a:chExt cx="179786" cy="132521"/>
                    </a:xfrm>
                    <a:solidFill>
                      <a:srgbClr val="89CAEF"/>
                    </a:solidFill>
                  </p:grpSpPr>
                  <p:sp>
                    <p:nvSpPr>
                      <p:cNvPr id="51" name="Freeform 322">
                        <a:extLst>
                          <a:ext uri="{FF2B5EF4-FFF2-40B4-BE49-F238E27FC236}">
                            <a16:creationId xmlns:a16="http://schemas.microsoft.com/office/drawing/2014/main" id="{5B99CD12-415D-1502-740A-96FF7EAF1EB7}"/>
                          </a:ext>
                        </a:extLst>
                      </p:cNvPr>
                      <p:cNvSpPr/>
                      <p:nvPr/>
                    </p:nvSpPr>
                    <p:spPr>
                      <a:xfrm>
                        <a:off x="2867725" y="5297761"/>
                        <a:ext cx="15901" cy="15901"/>
                      </a:xfrm>
                      <a:custGeom>
                        <a:avLst/>
                        <a:gdLst>
                          <a:gd name="connsiteX0" fmla="*/ 15902 w 15901"/>
                          <a:gd name="connsiteY0" fmla="*/ 7951 h 15901"/>
                          <a:gd name="connsiteX1" fmla="*/ 7951 w 15901"/>
                          <a:gd name="connsiteY1" fmla="*/ 15902 h 15901"/>
                          <a:gd name="connsiteX2" fmla="*/ 0 w 15901"/>
                          <a:gd name="connsiteY2" fmla="*/ 7951 h 15901"/>
                          <a:gd name="connsiteX3" fmla="*/ 7951 w 15901"/>
                          <a:gd name="connsiteY3" fmla="*/ 0 h 15901"/>
                          <a:gd name="connsiteX4" fmla="*/ 15902 w 15901"/>
                          <a:gd name="connsiteY4" fmla="*/ 7951 h 15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01" h="15901">
                            <a:moveTo>
                              <a:pt x="15902" y="7951"/>
                            </a:moveTo>
                            <a:cubicBezTo>
                              <a:pt x="15902" y="12342"/>
                              <a:pt x="12342" y="15902"/>
                              <a:pt x="7951" y="15902"/>
                            </a:cubicBezTo>
                            <a:cubicBezTo>
                              <a:pt x="3560" y="15902"/>
                              <a:pt x="0" y="12342"/>
                              <a:pt x="0" y="7951"/>
                            </a:cubicBezTo>
                            <a:cubicBezTo>
                              <a:pt x="0" y="3560"/>
                              <a:pt x="3560" y="0"/>
                              <a:pt x="7951" y="0"/>
                            </a:cubicBezTo>
                            <a:cubicBezTo>
                              <a:pt x="12342" y="0"/>
                              <a:pt x="15902" y="3560"/>
                              <a:pt x="15902" y="7951"/>
                            </a:cubicBezTo>
                            <a:close/>
                          </a:path>
                        </a:pathLst>
                      </a:custGeom>
                      <a:solidFill>
                        <a:srgbClr val="307FE2">
                          <a:lumMod val="20000"/>
                          <a:lumOff val="80000"/>
                        </a:srgbClr>
                      </a:solidFill>
                      <a:ln w="11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F4444"/>
                          </a:solidFill>
                          <a:effectLst/>
                          <a:uLnTx/>
                          <a:uFillTx/>
                          <a:latin typeface="Arial"/>
                          <a:ea typeface="+mn-ea"/>
                          <a:cs typeface="+mn-cs"/>
                        </a:endParaRPr>
                      </a:p>
                    </p:txBody>
                  </p:sp>
                  <p:sp>
                    <p:nvSpPr>
                      <p:cNvPr id="52" name="Freeform 323">
                        <a:extLst>
                          <a:ext uri="{FF2B5EF4-FFF2-40B4-BE49-F238E27FC236}">
                            <a16:creationId xmlns:a16="http://schemas.microsoft.com/office/drawing/2014/main" id="{A55BED5B-F191-56DE-23E1-B2BE83120D70}"/>
                          </a:ext>
                        </a:extLst>
                      </p:cNvPr>
                      <p:cNvSpPr/>
                      <p:nvPr/>
                    </p:nvSpPr>
                    <p:spPr>
                      <a:xfrm>
                        <a:off x="2930893" y="5313665"/>
                        <a:ext cx="39756" cy="39756"/>
                      </a:xfrm>
                      <a:custGeom>
                        <a:avLst/>
                        <a:gdLst>
                          <a:gd name="connsiteX0" fmla="*/ 39756 w 39756"/>
                          <a:gd name="connsiteY0" fmla="*/ 19878 h 39756"/>
                          <a:gd name="connsiteX1" fmla="*/ 19878 w 39756"/>
                          <a:gd name="connsiteY1" fmla="*/ 39756 h 39756"/>
                          <a:gd name="connsiteX2" fmla="*/ 0 w 39756"/>
                          <a:gd name="connsiteY2" fmla="*/ 19878 h 39756"/>
                          <a:gd name="connsiteX3" fmla="*/ 19878 w 39756"/>
                          <a:gd name="connsiteY3" fmla="*/ 0 h 39756"/>
                          <a:gd name="connsiteX4" fmla="*/ 39756 w 39756"/>
                          <a:gd name="connsiteY4" fmla="*/ 19878 h 397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56" h="39756">
                            <a:moveTo>
                              <a:pt x="39756" y="19878"/>
                            </a:moveTo>
                            <a:cubicBezTo>
                              <a:pt x="39756" y="30856"/>
                              <a:pt x="30856" y="39756"/>
                              <a:pt x="19878" y="39756"/>
                            </a:cubicBezTo>
                            <a:cubicBezTo>
                              <a:pt x="8900" y="39756"/>
                              <a:pt x="0" y="30856"/>
                              <a:pt x="0" y="19878"/>
                            </a:cubicBezTo>
                            <a:cubicBezTo>
                              <a:pt x="0" y="8900"/>
                              <a:pt x="8900" y="0"/>
                              <a:pt x="19878" y="0"/>
                            </a:cubicBezTo>
                            <a:cubicBezTo>
                              <a:pt x="30856" y="0"/>
                              <a:pt x="39756" y="8900"/>
                              <a:pt x="39756" y="19878"/>
                            </a:cubicBezTo>
                            <a:close/>
                          </a:path>
                        </a:pathLst>
                      </a:custGeom>
                      <a:solidFill>
                        <a:srgbClr val="307FE2">
                          <a:lumMod val="20000"/>
                          <a:lumOff val="80000"/>
                        </a:srgbClr>
                      </a:solidFill>
                      <a:ln w="11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F4444"/>
                          </a:solidFill>
                          <a:effectLst/>
                          <a:uLnTx/>
                          <a:uFillTx/>
                          <a:latin typeface="Arial"/>
                          <a:ea typeface="+mn-ea"/>
                          <a:cs typeface="+mn-cs"/>
                        </a:endParaRPr>
                      </a:p>
                    </p:txBody>
                  </p:sp>
                  <p:sp>
                    <p:nvSpPr>
                      <p:cNvPr id="53" name="Freeform 324">
                        <a:extLst>
                          <a:ext uri="{FF2B5EF4-FFF2-40B4-BE49-F238E27FC236}">
                            <a16:creationId xmlns:a16="http://schemas.microsoft.com/office/drawing/2014/main" id="{40090229-E3CE-25C3-AD7A-281235ADFF80}"/>
                          </a:ext>
                        </a:extLst>
                      </p:cNvPr>
                      <p:cNvSpPr/>
                      <p:nvPr/>
                    </p:nvSpPr>
                    <p:spPr>
                      <a:xfrm>
                        <a:off x="2921616" y="5380367"/>
                        <a:ext cx="8833" cy="8833"/>
                      </a:xfrm>
                      <a:custGeom>
                        <a:avLst/>
                        <a:gdLst>
                          <a:gd name="connsiteX0" fmla="*/ 8834 w 8833"/>
                          <a:gd name="connsiteY0" fmla="*/ 4417 h 8833"/>
                          <a:gd name="connsiteX1" fmla="*/ 4417 w 8833"/>
                          <a:gd name="connsiteY1" fmla="*/ 8834 h 8833"/>
                          <a:gd name="connsiteX2" fmla="*/ 0 w 8833"/>
                          <a:gd name="connsiteY2" fmla="*/ 4417 h 8833"/>
                          <a:gd name="connsiteX3" fmla="*/ 4417 w 8833"/>
                          <a:gd name="connsiteY3" fmla="*/ 0 h 8833"/>
                          <a:gd name="connsiteX4" fmla="*/ 8834 w 8833"/>
                          <a:gd name="connsiteY4" fmla="*/ 4417 h 8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3" h="8833">
                            <a:moveTo>
                              <a:pt x="8834" y="4417"/>
                            </a:moveTo>
                            <a:cubicBezTo>
                              <a:pt x="8834" y="6856"/>
                              <a:pt x="6856" y="8834"/>
                              <a:pt x="4417" y="8834"/>
                            </a:cubicBezTo>
                            <a:cubicBezTo>
                              <a:pt x="1977" y="8834"/>
                              <a:pt x="0" y="6856"/>
                              <a:pt x="0" y="4417"/>
                            </a:cubicBezTo>
                            <a:cubicBezTo>
                              <a:pt x="0" y="1977"/>
                              <a:pt x="1977" y="0"/>
                              <a:pt x="4417" y="0"/>
                            </a:cubicBezTo>
                            <a:cubicBezTo>
                              <a:pt x="6856" y="0"/>
                              <a:pt x="8834" y="1977"/>
                              <a:pt x="8834" y="4417"/>
                            </a:cubicBezTo>
                            <a:close/>
                          </a:path>
                        </a:pathLst>
                      </a:custGeom>
                      <a:solidFill>
                        <a:srgbClr val="89CAEF"/>
                      </a:solidFill>
                      <a:ln w="11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F4444"/>
                          </a:solidFill>
                          <a:effectLst/>
                          <a:uLnTx/>
                          <a:uFillTx/>
                          <a:latin typeface="Arial"/>
                          <a:ea typeface="+mn-ea"/>
                          <a:cs typeface="+mn-cs"/>
                        </a:endParaRPr>
                      </a:p>
                    </p:txBody>
                  </p:sp>
                  <p:sp>
                    <p:nvSpPr>
                      <p:cNvPr id="54" name="Freeform 325">
                        <a:extLst>
                          <a:ext uri="{FF2B5EF4-FFF2-40B4-BE49-F238E27FC236}">
                            <a16:creationId xmlns:a16="http://schemas.microsoft.com/office/drawing/2014/main" id="{11C847E0-57CF-9BDF-ED35-91BA5699A793}"/>
                          </a:ext>
                        </a:extLst>
                      </p:cNvPr>
                      <p:cNvSpPr/>
                      <p:nvPr/>
                    </p:nvSpPr>
                    <p:spPr>
                      <a:xfrm>
                        <a:off x="2999804" y="5305272"/>
                        <a:ext cx="20318" cy="20318"/>
                      </a:xfrm>
                      <a:custGeom>
                        <a:avLst/>
                        <a:gdLst>
                          <a:gd name="connsiteX0" fmla="*/ 20319 w 20318"/>
                          <a:gd name="connsiteY0" fmla="*/ 10159 h 20318"/>
                          <a:gd name="connsiteX1" fmla="*/ 10159 w 20318"/>
                          <a:gd name="connsiteY1" fmla="*/ 20319 h 20318"/>
                          <a:gd name="connsiteX2" fmla="*/ 0 w 20318"/>
                          <a:gd name="connsiteY2" fmla="*/ 10159 h 20318"/>
                          <a:gd name="connsiteX3" fmla="*/ 10159 w 20318"/>
                          <a:gd name="connsiteY3" fmla="*/ 0 h 20318"/>
                          <a:gd name="connsiteX4" fmla="*/ 20319 w 20318"/>
                          <a:gd name="connsiteY4" fmla="*/ 10159 h 20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18" h="20318">
                            <a:moveTo>
                              <a:pt x="20319" y="10159"/>
                            </a:moveTo>
                            <a:cubicBezTo>
                              <a:pt x="20319" y="15770"/>
                              <a:pt x="15770" y="20319"/>
                              <a:pt x="10159" y="20319"/>
                            </a:cubicBezTo>
                            <a:cubicBezTo>
                              <a:pt x="4549" y="20319"/>
                              <a:pt x="0" y="15770"/>
                              <a:pt x="0" y="10159"/>
                            </a:cubicBezTo>
                            <a:cubicBezTo>
                              <a:pt x="0" y="4549"/>
                              <a:pt x="4549" y="0"/>
                              <a:pt x="10159" y="0"/>
                            </a:cubicBezTo>
                            <a:cubicBezTo>
                              <a:pt x="15770" y="0"/>
                              <a:pt x="20319" y="4549"/>
                              <a:pt x="20319" y="10159"/>
                            </a:cubicBezTo>
                            <a:close/>
                          </a:path>
                        </a:pathLst>
                      </a:custGeom>
                      <a:solidFill>
                        <a:srgbClr val="307FE2">
                          <a:lumMod val="20000"/>
                          <a:lumOff val="80000"/>
                        </a:srgbClr>
                      </a:solidFill>
                      <a:ln w="11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F4444"/>
                          </a:solidFill>
                          <a:effectLst/>
                          <a:uLnTx/>
                          <a:uFillTx/>
                          <a:latin typeface="Arial"/>
                          <a:ea typeface="+mn-ea"/>
                          <a:cs typeface="+mn-cs"/>
                        </a:endParaRPr>
                      </a:p>
                    </p:txBody>
                  </p:sp>
                  <p:sp>
                    <p:nvSpPr>
                      <p:cNvPr id="55" name="Freeform 326">
                        <a:extLst>
                          <a:ext uri="{FF2B5EF4-FFF2-40B4-BE49-F238E27FC236}">
                            <a16:creationId xmlns:a16="http://schemas.microsoft.com/office/drawing/2014/main" id="{9E67E98A-AF12-5EEE-D524-6179F9D7930C}"/>
                          </a:ext>
                        </a:extLst>
                      </p:cNvPr>
                      <p:cNvSpPr/>
                      <p:nvPr/>
                    </p:nvSpPr>
                    <p:spPr>
                      <a:xfrm>
                        <a:off x="3029842" y="5412613"/>
                        <a:ext cx="17669" cy="17669"/>
                      </a:xfrm>
                      <a:custGeom>
                        <a:avLst/>
                        <a:gdLst>
                          <a:gd name="connsiteX0" fmla="*/ 17670 w 17669"/>
                          <a:gd name="connsiteY0" fmla="*/ 8835 h 17669"/>
                          <a:gd name="connsiteX1" fmla="*/ 8835 w 17669"/>
                          <a:gd name="connsiteY1" fmla="*/ 17670 h 17669"/>
                          <a:gd name="connsiteX2" fmla="*/ 0 w 17669"/>
                          <a:gd name="connsiteY2" fmla="*/ 8835 h 17669"/>
                          <a:gd name="connsiteX3" fmla="*/ 8835 w 17669"/>
                          <a:gd name="connsiteY3" fmla="*/ 0 h 17669"/>
                          <a:gd name="connsiteX4" fmla="*/ 17670 w 17669"/>
                          <a:gd name="connsiteY4" fmla="*/ 8835 h 17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69" h="17669">
                            <a:moveTo>
                              <a:pt x="17670" y="8835"/>
                            </a:moveTo>
                            <a:cubicBezTo>
                              <a:pt x="17670" y="13714"/>
                              <a:pt x="13714" y="17670"/>
                              <a:pt x="8835" y="17670"/>
                            </a:cubicBezTo>
                            <a:cubicBezTo>
                              <a:pt x="3955" y="17670"/>
                              <a:pt x="0" y="13714"/>
                              <a:pt x="0" y="8835"/>
                            </a:cubicBezTo>
                            <a:cubicBezTo>
                              <a:pt x="0" y="3955"/>
                              <a:pt x="3955" y="0"/>
                              <a:pt x="8835" y="0"/>
                            </a:cubicBezTo>
                            <a:cubicBezTo>
                              <a:pt x="13714" y="0"/>
                              <a:pt x="17670" y="3955"/>
                              <a:pt x="17670" y="8835"/>
                            </a:cubicBezTo>
                            <a:close/>
                          </a:path>
                        </a:pathLst>
                      </a:custGeom>
                      <a:solidFill>
                        <a:srgbClr val="307FE2">
                          <a:lumMod val="20000"/>
                          <a:lumOff val="80000"/>
                        </a:srgbClr>
                      </a:solidFill>
                      <a:ln w="11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F4444"/>
                          </a:solidFill>
                          <a:effectLst/>
                          <a:uLnTx/>
                          <a:uFillTx/>
                          <a:latin typeface="Arial"/>
                          <a:ea typeface="+mn-ea"/>
                          <a:cs typeface="+mn-cs"/>
                        </a:endParaRPr>
                      </a:p>
                    </p:txBody>
                  </p:sp>
                  <p:sp>
                    <p:nvSpPr>
                      <p:cNvPr id="56" name="Freeform 327">
                        <a:extLst>
                          <a:ext uri="{FF2B5EF4-FFF2-40B4-BE49-F238E27FC236}">
                            <a16:creationId xmlns:a16="http://schemas.microsoft.com/office/drawing/2014/main" id="{858E14F4-AF53-257F-A3FC-1BA194F65E45}"/>
                          </a:ext>
                        </a:extLst>
                      </p:cNvPr>
                      <p:cNvSpPr/>
                      <p:nvPr/>
                    </p:nvSpPr>
                    <p:spPr>
                      <a:xfrm>
                        <a:off x="3029842" y="5353861"/>
                        <a:ext cx="17669" cy="17669"/>
                      </a:xfrm>
                      <a:custGeom>
                        <a:avLst/>
                        <a:gdLst>
                          <a:gd name="connsiteX0" fmla="*/ 17670 w 17669"/>
                          <a:gd name="connsiteY0" fmla="*/ 8835 h 17669"/>
                          <a:gd name="connsiteX1" fmla="*/ 8835 w 17669"/>
                          <a:gd name="connsiteY1" fmla="*/ 17670 h 17669"/>
                          <a:gd name="connsiteX2" fmla="*/ 0 w 17669"/>
                          <a:gd name="connsiteY2" fmla="*/ 8835 h 17669"/>
                          <a:gd name="connsiteX3" fmla="*/ 8835 w 17669"/>
                          <a:gd name="connsiteY3" fmla="*/ 0 h 17669"/>
                          <a:gd name="connsiteX4" fmla="*/ 17670 w 17669"/>
                          <a:gd name="connsiteY4" fmla="*/ 8835 h 176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69" h="17669">
                            <a:moveTo>
                              <a:pt x="17670" y="8835"/>
                            </a:moveTo>
                            <a:cubicBezTo>
                              <a:pt x="17670" y="13714"/>
                              <a:pt x="13714" y="17670"/>
                              <a:pt x="8835" y="17670"/>
                            </a:cubicBezTo>
                            <a:cubicBezTo>
                              <a:pt x="3955" y="17670"/>
                              <a:pt x="0" y="13714"/>
                              <a:pt x="0" y="8835"/>
                            </a:cubicBezTo>
                            <a:cubicBezTo>
                              <a:pt x="0" y="3955"/>
                              <a:pt x="3955" y="0"/>
                              <a:pt x="8835" y="0"/>
                            </a:cubicBezTo>
                            <a:cubicBezTo>
                              <a:pt x="13714" y="0"/>
                              <a:pt x="17670" y="3955"/>
                              <a:pt x="17670" y="8835"/>
                            </a:cubicBezTo>
                            <a:close/>
                          </a:path>
                        </a:pathLst>
                      </a:custGeom>
                      <a:solidFill>
                        <a:srgbClr val="307FE2">
                          <a:lumMod val="20000"/>
                          <a:lumOff val="80000"/>
                        </a:srgbClr>
                      </a:solidFill>
                      <a:ln w="11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F4444"/>
                          </a:solidFill>
                          <a:effectLst/>
                          <a:uLnTx/>
                          <a:uFillTx/>
                          <a:latin typeface="Arial"/>
                          <a:ea typeface="+mn-ea"/>
                          <a:cs typeface="+mn-cs"/>
                        </a:endParaRPr>
                      </a:p>
                    </p:txBody>
                  </p:sp>
                </p:grpSp>
                <p:grpSp>
                  <p:nvGrpSpPr>
                    <p:cNvPr id="36" name="Graphic 8">
                      <a:extLst>
                        <a:ext uri="{FF2B5EF4-FFF2-40B4-BE49-F238E27FC236}">
                          <a16:creationId xmlns:a16="http://schemas.microsoft.com/office/drawing/2014/main" id="{E1CBEB80-1466-3C2B-7505-79259893E0C4}"/>
                        </a:ext>
                      </a:extLst>
                    </p:cNvPr>
                    <p:cNvGrpSpPr/>
                    <p:nvPr/>
                  </p:nvGrpSpPr>
                  <p:grpSpPr>
                    <a:xfrm>
                      <a:off x="3939209" y="5111561"/>
                      <a:ext cx="149085" cy="148724"/>
                      <a:chOff x="2889371" y="5266398"/>
                      <a:chExt cx="182436" cy="181995"/>
                    </a:xfrm>
                    <a:solidFill>
                      <a:srgbClr val="4697D3"/>
                    </a:solidFill>
                  </p:grpSpPr>
                  <p:sp>
                    <p:nvSpPr>
                      <p:cNvPr id="46" name="Freeform 329">
                        <a:extLst>
                          <a:ext uri="{FF2B5EF4-FFF2-40B4-BE49-F238E27FC236}">
                            <a16:creationId xmlns:a16="http://schemas.microsoft.com/office/drawing/2014/main" id="{F48336CC-D713-B7D2-6B2E-D18E8D5109CC}"/>
                          </a:ext>
                        </a:extLst>
                      </p:cNvPr>
                      <p:cNvSpPr/>
                      <p:nvPr/>
                    </p:nvSpPr>
                    <p:spPr>
                      <a:xfrm>
                        <a:off x="2921616" y="5421890"/>
                        <a:ext cx="26503" cy="26503"/>
                      </a:xfrm>
                      <a:custGeom>
                        <a:avLst/>
                        <a:gdLst>
                          <a:gd name="connsiteX0" fmla="*/ 26503 w 26503"/>
                          <a:gd name="connsiteY0" fmla="*/ 13252 h 26503"/>
                          <a:gd name="connsiteX1" fmla="*/ 13252 w 26503"/>
                          <a:gd name="connsiteY1" fmla="*/ 26503 h 26503"/>
                          <a:gd name="connsiteX2" fmla="*/ 0 w 26503"/>
                          <a:gd name="connsiteY2" fmla="*/ 13252 h 26503"/>
                          <a:gd name="connsiteX3" fmla="*/ 13252 w 26503"/>
                          <a:gd name="connsiteY3" fmla="*/ 0 h 26503"/>
                          <a:gd name="connsiteX4" fmla="*/ 26503 w 26503"/>
                          <a:gd name="connsiteY4" fmla="*/ 13252 h 26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03" h="26503">
                            <a:moveTo>
                              <a:pt x="26503" y="13252"/>
                            </a:moveTo>
                            <a:cubicBezTo>
                              <a:pt x="26503" y="20570"/>
                              <a:pt x="20570" y="26503"/>
                              <a:pt x="13252" y="26503"/>
                            </a:cubicBezTo>
                            <a:cubicBezTo>
                              <a:pt x="5933" y="26503"/>
                              <a:pt x="0" y="20570"/>
                              <a:pt x="0" y="13252"/>
                            </a:cubicBezTo>
                            <a:cubicBezTo>
                              <a:pt x="0" y="5933"/>
                              <a:pt x="5933" y="0"/>
                              <a:pt x="13252" y="0"/>
                            </a:cubicBezTo>
                            <a:cubicBezTo>
                              <a:pt x="20570" y="0"/>
                              <a:pt x="26503" y="5933"/>
                              <a:pt x="26503" y="13252"/>
                            </a:cubicBezTo>
                            <a:close/>
                          </a:path>
                        </a:pathLst>
                      </a:custGeom>
                      <a:solidFill>
                        <a:srgbClr val="4697D3"/>
                      </a:solidFill>
                      <a:ln w="11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F4444"/>
                          </a:solidFill>
                          <a:effectLst/>
                          <a:uLnTx/>
                          <a:uFillTx/>
                          <a:latin typeface="Arial"/>
                          <a:ea typeface="+mn-ea"/>
                          <a:cs typeface="+mn-cs"/>
                        </a:endParaRPr>
                      </a:p>
                    </p:txBody>
                  </p:sp>
                  <p:sp>
                    <p:nvSpPr>
                      <p:cNvPr id="47" name="Freeform 330">
                        <a:extLst>
                          <a:ext uri="{FF2B5EF4-FFF2-40B4-BE49-F238E27FC236}">
                            <a16:creationId xmlns:a16="http://schemas.microsoft.com/office/drawing/2014/main" id="{8CF70E92-B4D5-8CB0-211B-286910949CD7}"/>
                          </a:ext>
                        </a:extLst>
                      </p:cNvPr>
                      <p:cNvSpPr/>
                      <p:nvPr/>
                    </p:nvSpPr>
                    <p:spPr>
                      <a:xfrm>
                        <a:off x="2970649" y="5405103"/>
                        <a:ext cx="13252" cy="13252"/>
                      </a:xfrm>
                      <a:custGeom>
                        <a:avLst/>
                        <a:gdLst>
                          <a:gd name="connsiteX0" fmla="*/ 13253 w 13252"/>
                          <a:gd name="connsiteY0" fmla="*/ 6626 h 13252"/>
                          <a:gd name="connsiteX1" fmla="*/ 6626 w 13252"/>
                          <a:gd name="connsiteY1" fmla="*/ 13253 h 13252"/>
                          <a:gd name="connsiteX2" fmla="*/ 0 w 13252"/>
                          <a:gd name="connsiteY2" fmla="*/ 6626 h 13252"/>
                          <a:gd name="connsiteX3" fmla="*/ 6626 w 13252"/>
                          <a:gd name="connsiteY3" fmla="*/ 0 h 13252"/>
                          <a:gd name="connsiteX4" fmla="*/ 13253 w 13252"/>
                          <a:gd name="connsiteY4" fmla="*/ 6626 h 1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52" h="13252">
                            <a:moveTo>
                              <a:pt x="13253" y="6626"/>
                            </a:moveTo>
                            <a:cubicBezTo>
                              <a:pt x="13253" y="10286"/>
                              <a:pt x="10286" y="13253"/>
                              <a:pt x="6626" y="13253"/>
                            </a:cubicBezTo>
                            <a:cubicBezTo>
                              <a:pt x="2967" y="13253"/>
                              <a:pt x="0" y="10286"/>
                              <a:pt x="0" y="6626"/>
                            </a:cubicBezTo>
                            <a:cubicBezTo>
                              <a:pt x="0" y="2967"/>
                              <a:pt x="2967" y="0"/>
                              <a:pt x="6626" y="0"/>
                            </a:cubicBezTo>
                            <a:cubicBezTo>
                              <a:pt x="10286" y="0"/>
                              <a:pt x="13253" y="2967"/>
                              <a:pt x="13253" y="6626"/>
                            </a:cubicBezTo>
                            <a:close/>
                          </a:path>
                        </a:pathLst>
                      </a:custGeom>
                      <a:solidFill>
                        <a:srgbClr val="4697D3"/>
                      </a:solidFill>
                      <a:ln w="11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F4444"/>
                          </a:solidFill>
                          <a:effectLst/>
                          <a:uLnTx/>
                          <a:uFillTx/>
                          <a:latin typeface="Arial"/>
                          <a:ea typeface="+mn-ea"/>
                          <a:cs typeface="+mn-cs"/>
                        </a:endParaRPr>
                      </a:p>
                    </p:txBody>
                  </p:sp>
                  <p:sp>
                    <p:nvSpPr>
                      <p:cNvPr id="48" name="Freeform 331">
                        <a:extLst>
                          <a:ext uri="{FF2B5EF4-FFF2-40B4-BE49-F238E27FC236}">
                            <a16:creationId xmlns:a16="http://schemas.microsoft.com/office/drawing/2014/main" id="{C1A1046B-64C6-95E6-95FA-6C97B6DED7C4}"/>
                          </a:ext>
                        </a:extLst>
                      </p:cNvPr>
                      <p:cNvSpPr/>
                      <p:nvPr/>
                    </p:nvSpPr>
                    <p:spPr>
                      <a:xfrm>
                        <a:off x="2889371" y="5342377"/>
                        <a:ext cx="4416" cy="4416"/>
                      </a:xfrm>
                      <a:custGeom>
                        <a:avLst/>
                        <a:gdLst>
                          <a:gd name="connsiteX0" fmla="*/ 4417 w 4416"/>
                          <a:gd name="connsiteY0" fmla="*/ 2208 h 4416"/>
                          <a:gd name="connsiteX1" fmla="*/ 2208 w 4416"/>
                          <a:gd name="connsiteY1" fmla="*/ 4417 h 4416"/>
                          <a:gd name="connsiteX2" fmla="*/ 0 w 4416"/>
                          <a:gd name="connsiteY2" fmla="*/ 2208 h 4416"/>
                          <a:gd name="connsiteX3" fmla="*/ 2208 w 4416"/>
                          <a:gd name="connsiteY3" fmla="*/ 0 h 4416"/>
                          <a:gd name="connsiteX4" fmla="*/ 4417 w 4416"/>
                          <a:gd name="connsiteY4" fmla="*/ 2208 h 4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6" h="4416">
                            <a:moveTo>
                              <a:pt x="4417" y="2208"/>
                            </a:moveTo>
                            <a:cubicBezTo>
                              <a:pt x="4417" y="3428"/>
                              <a:pt x="3428" y="4417"/>
                              <a:pt x="2208" y="4417"/>
                            </a:cubicBezTo>
                            <a:cubicBezTo>
                              <a:pt x="989" y="4417"/>
                              <a:pt x="0" y="3428"/>
                              <a:pt x="0" y="2208"/>
                            </a:cubicBezTo>
                            <a:cubicBezTo>
                              <a:pt x="0" y="989"/>
                              <a:pt x="989" y="0"/>
                              <a:pt x="2208" y="0"/>
                            </a:cubicBezTo>
                            <a:cubicBezTo>
                              <a:pt x="3428" y="0"/>
                              <a:pt x="4417" y="989"/>
                              <a:pt x="4417" y="2208"/>
                            </a:cubicBezTo>
                            <a:close/>
                          </a:path>
                        </a:pathLst>
                      </a:custGeom>
                      <a:solidFill>
                        <a:srgbClr val="4697D3"/>
                      </a:solidFill>
                      <a:ln w="11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F4444"/>
                          </a:solidFill>
                          <a:effectLst/>
                          <a:uLnTx/>
                          <a:uFillTx/>
                          <a:latin typeface="Arial"/>
                          <a:ea typeface="+mn-ea"/>
                          <a:cs typeface="+mn-cs"/>
                        </a:endParaRPr>
                      </a:p>
                    </p:txBody>
                  </p:sp>
                  <p:sp>
                    <p:nvSpPr>
                      <p:cNvPr id="49" name="Freeform 332">
                        <a:extLst>
                          <a:ext uri="{FF2B5EF4-FFF2-40B4-BE49-F238E27FC236}">
                            <a16:creationId xmlns:a16="http://schemas.microsoft.com/office/drawing/2014/main" id="{2A9CCCD7-3D8F-85B2-BC07-F9ED18D16D2D}"/>
                          </a:ext>
                        </a:extLst>
                      </p:cNvPr>
                      <p:cNvSpPr/>
                      <p:nvPr/>
                    </p:nvSpPr>
                    <p:spPr>
                      <a:xfrm>
                        <a:off x="2961816" y="5274791"/>
                        <a:ext cx="8833" cy="8833"/>
                      </a:xfrm>
                      <a:custGeom>
                        <a:avLst/>
                        <a:gdLst>
                          <a:gd name="connsiteX0" fmla="*/ 8834 w 8833"/>
                          <a:gd name="connsiteY0" fmla="*/ 4417 h 8833"/>
                          <a:gd name="connsiteX1" fmla="*/ 4417 w 8833"/>
                          <a:gd name="connsiteY1" fmla="*/ 8834 h 8833"/>
                          <a:gd name="connsiteX2" fmla="*/ 0 w 8833"/>
                          <a:gd name="connsiteY2" fmla="*/ 4417 h 8833"/>
                          <a:gd name="connsiteX3" fmla="*/ 4417 w 8833"/>
                          <a:gd name="connsiteY3" fmla="*/ 0 h 8833"/>
                          <a:gd name="connsiteX4" fmla="*/ 8834 w 8833"/>
                          <a:gd name="connsiteY4" fmla="*/ 4417 h 88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3" h="8833">
                            <a:moveTo>
                              <a:pt x="8834" y="4417"/>
                            </a:moveTo>
                            <a:cubicBezTo>
                              <a:pt x="8834" y="6856"/>
                              <a:pt x="6856" y="8834"/>
                              <a:pt x="4417" y="8834"/>
                            </a:cubicBezTo>
                            <a:cubicBezTo>
                              <a:pt x="1977" y="8834"/>
                              <a:pt x="0" y="6856"/>
                              <a:pt x="0" y="4417"/>
                            </a:cubicBezTo>
                            <a:cubicBezTo>
                              <a:pt x="0" y="1977"/>
                              <a:pt x="1977" y="0"/>
                              <a:pt x="4417" y="0"/>
                            </a:cubicBezTo>
                            <a:cubicBezTo>
                              <a:pt x="6856" y="0"/>
                              <a:pt x="8834" y="1977"/>
                              <a:pt x="8834" y="4417"/>
                            </a:cubicBezTo>
                            <a:close/>
                          </a:path>
                        </a:pathLst>
                      </a:custGeom>
                      <a:solidFill>
                        <a:srgbClr val="4697D3"/>
                      </a:solidFill>
                      <a:ln w="11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F4444"/>
                          </a:solidFill>
                          <a:effectLst/>
                          <a:uLnTx/>
                          <a:uFillTx/>
                          <a:latin typeface="Arial"/>
                          <a:ea typeface="+mn-ea"/>
                          <a:cs typeface="+mn-cs"/>
                        </a:endParaRPr>
                      </a:p>
                    </p:txBody>
                  </p:sp>
                  <p:sp>
                    <p:nvSpPr>
                      <p:cNvPr id="50" name="Freeform 333">
                        <a:extLst>
                          <a:ext uri="{FF2B5EF4-FFF2-40B4-BE49-F238E27FC236}">
                            <a16:creationId xmlns:a16="http://schemas.microsoft.com/office/drawing/2014/main" id="{45146685-B626-C9E5-5B02-81400E8DB3B7}"/>
                          </a:ext>
                        </a:extLst>
                      </p:cNvPr>
                      <p:cNvSpPr/>
                      <p:nvPr/>
                    </p:nvSpPr>
                    <p:spPr>
                      <a:xfrm>
                        <a:off x="3047953" y="5266398"/>
                        <a:ext cx="23854" cy="23854"/>
                      </a:xfrm>
                      <a:custGeom>
                        <a:avLst/>
                        <a:gdLst>
                          <a:gd name="connsiteX0" fmla="*/ 23854 w 23854"/>
                          <a:gd name="connsiteY0" fmla="*/ 11927 h 23854"/>
                          <a:gd name="connsiteX1" fmla="*/ 11927 w 23854"/>
                          <a:gd name="connsiteY1" fmla="*/ 23854 h 23854"/>
                          <a:gd name="connsiteX2" fmla="*/ 0 w 23854"/>
                          <a:gd name="connsiteY2" fmla="*/ 11927 h 23854"/>
                          <a:gd name="connsiteX3" fmla="*/ 11927 w 23854"/>
                          <a:gd name="connsiteY3" fmla="*/ 0 h 23854"/>
                          <a:gd name="connsiteX4" fmla="*/ 23854 w 23854"/>
                          <a:gd name="connsiteY4" fmla="*/ 11927 h 238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854" h="23854">
                            <a:moveTo>
                              <a:pt x="23854" y="11927"/>
                            </a:moveTo>
                            <a:cubicBezTo>
                              <a:pt x="23854" y="18514"/>
                              <a:pt x="18514" y="23854"/>
                              <a:pt x="11927" y="23854"/>
                            </a:cubicBezTo>
                            <a:cubicBezTo>
                              <a:pt x="5340" y="23854"/>
                              <a:pt x="0" y="18514"/>
                              <a:pt x="0" y="11927"/>
                            </a:cubicBezTo>
                            <a:cubicBezTo>
                              <a:pt x="0" y="5340"/>
                              <a:pt x="5340" y="0"/>
                              <a:pt x="11927" y="0"/>
                            </a:cubicBezTo>
                            <a:cubicBezTo>
                              <a:pt x="18514" y="0"/>
                              <a:pt x="23854" y="5340"/>
                              <a:pt x="23854" y="11927"/>
                            </a:cubicBezTo>
                            <a:close/>
                          </a:path>
                        </a:pathLst>
                      </a:custGeom>
                      <a:solidFill>
                        <a:srgbClr val="4697D3"/>
                      </a:solidFill>
                      <a:ln w="1114"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F4444"/>
                          </a:solidFill>
                          <a:effectLst/>
                          <a:uLnTx/>
                          <a:uFillTx/>
                          <a:latin typeface="Arial"/>
                          <a:ea typeface="+mn-ea"/>
                          <a:cs typeface="+mn-cs"/>
                        </a:endParaRPr>
                      </a:p>
                    </p:txBody>
                  </p:sp>
                </p:grpSp>
                <p:grpSp>
                  <p:nvGrpSpPr>
                    <p:cNvPr id="37" name="Group 36">
                      <a:extLst>
                        <a:ext uri="{FF2B5EF4-FFF2-40B4-BE49-F238E27FC236}">
                          <a16:creationId xmlns:a16="http://schemas.microsoft.com/office/drawing/2014/main" id="{70AEB50B-731D-68A1-4E04-48957CD7805F}"/>
                        </a:ext>
                      </a:extLst>
                    </p:cNvPr>
                    <p:cNvGrpSpPr/>
                    <p:nvPr/>
                  </p:nvGrpSpPr>
                  <p:grpSpPr>
                    <a:xfrm>
                      <a:off x="4040451" y="5261694"/>
                      <a:ext cx="163086" cy="113345"/>
                      <a:chOff x="6120325" y="2753259"/>
                      <a:chExt cx="224425" cy="168318"/>
                    </a:xfrm>
                  </p:grpSpPr>
                  <p:sp>
                    <p:nvSpPr>
                      <p:cNvPr id="38" name="Freeform 9">
                        <a:extLst>
                          <a:ext uri="{FF2B5EF4-FFF2-40B4-BE49-F238E27FC236}">
                            <a16:creationId xmlns:a16="http://schemas.microsoft.com/office/drawing/2014/main" id="{49DE73E8-33B0-8598-4F27-FF6A48E4A04B}"/>
                          </a:ext>
                        </a:extLst>
                      </p:cNvPr>
                      <p:cNvSpPr/>
                      <p:nvPr/>
                    </p:nvSpPr>
                    <p:spPr>
                      <a:xfrm>
                        <a:off x="6120325" y="2753259"/>
                        <a:ext cx="224425" cy="168318"/>
                      </a:xfrm>
                      <a:custGeom>
                        <a:avLst/>
                        <a:gdLst>
                          <a:gd name="connsiteX0" fmla="*/ 112213 w 224425"/>
                          <a:gd name="connsiteY0" fmla="*/ 0 h 168318"/>
                          <a:gd name="connsiteX1" fmla="*/ 0 w 224425"/>
                          <a:gd name="connsiteY1" fmla="*/ 56106 h 168318"/>
                          <a:gd name="connsiteX2" fmla="*/ 0 w 224425"/>
                          <a:gd name="connsiteY2" fmla="*/ 112213 h 168318"/>
                          <a:gd name="connsiteX3" fmla="*/ 112213 w 224425"/>
                          <a:gd name="connsiteY3" fmla="*/ 168319 h 168318"/>
                          <a:gd name="connsiteX4" fmla="*/ 224425 w 224425"/>
                          <a:gd name="connsiteY4" fmla="*/ 112213 h 168318"/>
                          <a:gd name="connsiteX5" fmla="*/ 224425 w 224425"/>
                          <a:gd name="connsiteY5" fmla="*/ 56106 h 168318"/>
                          <a:gd name="connsiteX6" fmla="*/ 112213 w 224425"/>
                          <a:gd name="connsiteY6" fmla="*/ 0 h 168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425" h="168318">
                            <a:moveTo>
                              <a:pt x="112213" y="0"/>
                            </a:moveTo>
                            <a:cubicBezTo>
                              <a:pt x="49294" y="0"/>
                              <a:pt x="0" y="24647"/>
                              <a:pt x="0" y="56106"/>
                            </a:cubicBezTo>
                            <a:lnTo>
                              <a:pt x="0" y="112213"/>
                            </a:lnTo>
                            <a:cubicBezTo>
                              <a:pt x="0" y="143672"/>
                              <a:pt x="49294" y="168319"/>
                              <a:pt x="112213" y="168319"/>
                            </a:cubicBezTo>
                            <a:cubicBezTo>
                              <a:pt x="175131" y="168319"/>
                              <a:pt x="224425" y="143672"/>
                              <a:pt x="224425" y="112213"/>
                            </a:cubicBezTo>
                            <a:lnTo>
                              <a:pt x="224425" y="56106"/>
                            </a:lnTo>
                            <a:cubicBezTo>
                              <a:pt x="224425" y="24647"/>
                              <a:pt x="175131" y="0"/>
                              <a:pt x="112213" y="0"/>
                            </a:cubicBezTo>
                            <a:close/>
                          </a:path>
                        </a:pathLst>
                      </a:custGeom>
                      <a:solidFill>
                        <a:srgbClr val="303C42"/>
                      </a:solidFill>
                      <a:ln w="6350" cap="flat">
                        <a:solidFill>
                          <a:srgbClr val="3F4444"/>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F4444"/>
                          </a:solidFill>
                          <a:effectLst/>
                          <a:uLnTx/>
                          <a:uFillTx/>
                          <a:latin typeface="Arial"/>
                          <a:ea typeface="+mn-ea"/>
                          <a:cs typeface="+mn-cs"/>
                        </a:endParaRPr>
                      </a:p>
                    </p:txBody>
                  </p:sp>
                  <p:sp>
                    <p:nvSpPr>
                      <p:cNvPr id="39" name="Freeform 10">
                        <a:extLst>
                          <a:ext uri="{FF2B5EF4-FFF2-40B4-BE49-F238E27FC236}">
                            <a16:creationId xmlns:a16="http://schemas.microsoft.com/office/drawing/2014/main" id="{5C864A54-8805-57F3-3C77-1057DBEA0723}"/>
                          </a:ext>
                        </a:extLst>
                      </p:cNvPr>
                      <p:cNvSpPr/>
                      <p:nvPr/>
                    </p:nvSpPr>
                    <p:spPr>
                      <a:xfrm>
                        <a:off x="6215218" y="2762610"/>
                        <a:ext cx="120180" cy="89584"/>
                      </a:xfrm>
                      <a:custGeom>
                        <a:avLst/>
                        <a:gdLst>
                          <a:gd name="connsiteX0" fmla="*/ 120181 w 120180"/>
                          <a:gd name="connsiteY0" fmla="*/ 46755 h 89584"/>
                          <a:gd name="connsiteX1" fmla="*/ 57745 w 120180"/>
                          <a:gd name="connsiteY1" fmla="*/ 89585 h 89584"/>
                          <a:gd name="connsiteX2" fmla="*/ 0 w 120180"/>
                          <a:gd name="connsiteY2" fmla="*/ 746 h 89584"/>
                          <a:gd name="connsiteX3" fmla="*/ 17319 w 120180"/>
                          <a:gd name="connsiteY3" fmla="*/ 0 h 89584"/>
                          <a:gd name="connsiteX4" fmla="*/ 120181 w 120180"/>
                          <a:gd name="connsiteY4" fmla="*/ 46755 h 89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180" h="89584">
                            <a:moveTo>
                              <a:pt x="120181" y="46755"/>
                            </a:moveTo>
                            <a:cubicBezTo>
                              <a:pt x="120181" y="65618"/>
                              <a:pt x="94074" y="82284"/>
                              <a:pt x="57745" y="89585"/>
                            </a:cubicBezTo>
                            <a:lnTo>
                              <a:pt x="0" y="746"/>
                            </a:lnTo>
                            <a:cubicBezTo>
                              <a:pt x="5657" y="289"/>
                              <a:pt x="11424" y="0"/>
                              <a:pt x="17319" y="0"/>
                            </a:cubicBezTo>
                            <a:cubicBezTo>
                              <a:pt x="73078" y="0"/>
                              <a:pt x="120181" y="21410"/>
                              <a:pt x="120181" y="46755"/>
                            </a:cubicBezTo>
                            <a:close/>
                          </a:path>
                        </a:pathLst>
                      </a:custGeom>
                      <a:solidFill>
                        <a:srgbClr val="F2F2F2"/>
                      </a:solidFill>
                      <a:ln w="6350" cap="flat">
                        <a:solidFill>
                          <a:srgbClr val="3F4444"/>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F4444"/>
                          </a:solidFill>
                          <a:effectLst/>
                          <a:uLnTx/>
                          <a:uFillTx/>
                          <a:latin typeface="Arial"/>
                          <a:ea typeface="+mn-ea"/>
                          <a:cs typeface="+mn-cs"/>
                        </a:endParaRPr>
                      </a:p>
                    </p:txBody>
                  </p:sp>
                  <p:sp>
                    <p:nvSpPr>
                      <p:cNvPr id="40" name="Freeform 11">
                        <a:extLst>
                          <a:ext uri="{FF2B5EF4-FFF2-40B4-BE49-F238E27FC236}">
                            <a16:creationId xmlns:a16="http://schemas.microsoft.com/office/drawing/2014/main" id="{EA587A4D-E7F2-C329-794E-FFBF1395EF0E}"/>
                          </a:ext>
                        </a:extLst>
                      </p:cNvPr>
                      <p:cNvSpPr/>
                      <p:nvPr/>
                    </p:nvSpPr>
                    <p:spPr>
                      <a:xfrm>
                        <a:off x="6129675" y="2764459"/>
                        <a:ext cx="133275" cy="91661"/>
                      </a:xfrm>
                      <a:custGeom>
                        <a:avLst/>
                        <a:gdLst>
                          <a:gd name="connsiteX0" fmla="*/ 75111 w 133275"/>
                          <a:gd name="connsiteY0" fmla="*/ 0 h 91661"/>
                          <a:gd name="connsiteX1" fmla="*/ 133275 w 133275"/>
                          <a:gd name="connsiteY1" fmla="*/ 89482 h 91661"/>
                          <a:gd name="connsiteX2" fmla="*/ 102862 w 133275"/>
                          <a:gd name="connsiteY2" fmla="*/ 91661 h 91661"/>
                          <a:gd name="connsiteX3" fmla="*/ 0 w 133275"/>
                          <a:gd name="connsiteY3" fmla="*/ 44906 h 91661"/>
                          <a:gd name="connsiteX4" fmla="*/ 75111 w 133275"/>
                          <a:gd name="connsiteY4" fmla="*/ 0 h 91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275" h="91661">
                            <a:moveTo>
                              <a:pt x="75111" y="0"/>
                            </a:moveTo>
                            <a:lnTo>
                              <a:pt x="133275" y="89482"/>
                            </a:lnTo>
                            <a:cubicBezTo>
                              <a:pt x="123617" y="90892"/>
                              <a:pt x="113396" y="91661"/>
                              <a:pt x="102862" y="91661"/>
                            </a:cubicBezTo>
                            <a:cubicBezTo>
                              <a:pt x="47103" y="91661"/>
                              <a:pt x="0" y="70252"/>
                              <a:pt x="0" y="44906"/>
                            </a:cubicBezTo>
                            <a:cubicBezTo>
                              <a:pt x="0" y="23916"/>
                              <a:pt x="32338" y="5666"/>
                              <a:pt x="75111" y="0"/>
                            </a:cubicBezTo>
                            <a:close/>
                          </a:path>
                        </a:pathLst>
                      </a:custGeom>
                      <a:solidFill>
                        <a:srgbClr val="FAFAFA"/>
                      </a:solidFill>
                      <a:ln w="6350" cap="flat">
                        <a:solidFill>
                          <a:srgbClr val="3F4444"/>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F4444"/>
                          </a:solidFill>
                          <a:effectLst/>
                          <a:uLnTx/>
                          <a:uFillTx/>
                          <a:latin typeface="Arial"/>
                          <a:ea typeface="+mn-ea"/>
                          <a:cs typeface="+mn-cs"/>
                        </a:endParaRPr>
                      </a:p>
                    </p:txBody>
                  </p:sp>
                  <p:sp>
                    <p:nvSpPr>
                      <p:cNvPr id="41" name="Freeform 12">
                        <a:extLst>
                          <a:ext uri="{FF2B5EF4-FFF2-40B4-BE49-F238E27FC236}">
                            <a16:creationId xmlns:a16="http://schemas.microsoft.com/office/drawing/2014/main" id="{57AB367E-A4D8-AC8B-D093-20DC3F7CC80B}"/>
                          </a:ext>
                        </a:extLst>
                      </p:cNvPr>
                      <p:cNvSpPr/>
                      <p:nvPr/>
                    </p:nvSpPr>
                    <p:spPr>
                      <a:xfrm>
                        <a:off x="6129675" y="2764459"/>
                        <a:ext cx="133275" cy="91661"/>
                      </a:xfrm>
                      <a:custGeom>
                        <a:avLst/>
                        <a:gdLst>
                          <a:gd name="connsiteX0" fmla="*/ 75111 w 133275"/>
                          <a:gd name="connsiteY0" fmla="*/ 0 h 91661"/>
                          <a:gd name="connsiteX1" fmla="*/ 133275 w 133275"/>
                          <a:gd name="connsiteY1" fmla="*/ 89482 h 91661"/>
                          <a:gd name="connsiteX2" fmla="*/ 102862 w 133275"/>
                          <a:gd name="connsiteY2" fmla="*/ 91661 h 91661"/>
                          <a:gd name="connsiteX3" fmla="*/ 0 w 133275"/>
                          <a:gd name="connsiteY3" fmla="*/ 44906 h 91661"/>
                          <a:gd name="connsiteX4" fmla="*/ 75111 w 133275"/>
                          <a:gd name="connsiteY4" fmla="*/ 0 h 916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275" h="91661">
                            <a:moveTo>
                              <a:pt x="75111" y="0"/>
                            </a:moveTo>
                            <a:lnTo>
                              <a:pt x="133275" y="89482"/>
                            </a:lnTo>
                            <a:cubicBezTo>
                              <a:pt x="123617" y="90892"/>
                              <a:pt x="113396" y="91661"/>
                              <a:pt x="102862" y="91661"/>
                            </a:cubicBezTo>
                            <a:cubicBezTo>
                              <a:pt x="47103" y="91661"/>
                              <a:pt x="0" y="70252"/>
                              <a:pt x="0" y="44906"/>
                            </a:cubicBezTo>
                            <a:cubicBezTo>
                              <a:pt x="0" y="23916"/>
                              <a:pt x="32338" y="5666"/>
                              <a:pt x="75111" y="0"/>
                            </a:cubicBezTo>
                            <a:close/>
                          </a:path>
                        </a:pathLst>
                      </a:custGeom>
                      <a:solidFill>
                        <a:srgbClr val="F2F2F2"/>
                      </a:solidFill>
                      <a:ln w="6350" cap="flat">
                        <a:solidFill>
                          <a:srgbClr val="3F4444"/>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F4444"/>
                          </a:solidFill>
                          <a:effectLst/>
                          <a:uLnTx/>
                          <a:uFillTx/>
                          <a:latin typeface="Arial"/>
                          <a:ea typeface="+mn-ea"/>
                          <a:cs typeface="+mn-cs"/>
                        </a:endParaRPr>
                      </a:p>
                    </p:txBody>
                  </p:sp>
                  <p:sp>
                    <p:nvSpPr>
                      <p:cNvPr id="42" name="Freeform 13">
                        <a:extLst>
                          <a:ext uri="{FF2B5EF4-FFF2-40B4-BE49-F238E27FC236}">
                            <a16:creationId xmlns:a16="http://schemas.microsoft.com/office/drawing/2014/main" id="{1CFF117E-FA10-34A3-3886-E28924C6963A}"/>
                          </a:ext>
                        </a:extLst>
                      </p:cNvPr>
                      <p:cNvSpPr/>
                      <p:nvPr/>
                    </p:nvSpPr>
                    <p:spPr>
                      <a:xfrm>
                        <a:off x="6129675" y="2832105"/>
                        <a:ext cx="205723" cy="80121"/>
                      </a:xfrm>
                      <a:custGeom>
                        <a:avLst/>
                        <a:gdLst>
                          <a:gd name="connsiteX0" fmla="*/ 205723 w 205723"/>
                          <a:gd name="connsiteY0" fmla="*/ 33367 h 80121"/>
                          <a:gd name="connsiteX1" fmla="*/ 102862 w 205723"/>
                          <a:gd name="connsiteY1" fmla="*/ 80122 h 80121"/>
                          <a:gd name="connsiteX2" fmla="*/ 0 w 205723"/>
                          <a:gd name="connsiteY2" fmla="*/ 33367 h 80121"/>
                          <a:gd name="connsiteX3" fmla="*/ 0 w 205723"/>
                          <a:gd name="connsiteY3" fmla="*/ 0 h 80121"/>
                          <a:gd name="connsiteX4" fmla="*/ 102862 w 205723"/>
                          <a:gd name="connsiteY4" fmla="*/ 33367 h 80121"/>
                          <a:gd name="connsiteX5" fmla="*/ 205723 w 205723"/>
                          <a:gd name="connsiteY5" fmla="*/ 0 h 80121"/>
                          <a:gd name="connsiteX6" fmla="*/ 205723 w 205723"/>
                          <a:gd name="connsiteY6" fmla="*/ 33367 h 8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723" h="80121">
                            <a:moveTo>
                              <a:pt x="205723" y="33367"/>
                            </a:moveTo>
                            <a:cubicBezTo>
                              <a:pt x="205723" y="58712"/>
                              <a:pt x="158621" y="80122"/>
                              <a:pt x="102862" y="80122"/>
                            </a:cubicBezTo>
                            <a:cubicBezTo>
                              <a:pt x="47102" y="80122"/>
                              <a:pt x="0" y="58712"/>
                              <a:pt x="0" y="33367"/>
                            </a:cubicBezTo>
                            <a:lnTo>
                              <a:pt x="0" y="0"/>
                            </a:lnTo>
                            <a:cubicBezTo>
                              <a:pt x="17145" y="19814"/>
                              <a:pt x="56233" y="33367"/>
                              <a:pt x="102862" y="33367"/>
                            </a:cubicBezTo>
                            <a:cubicBezTo>
                              <a:pt x="149489" y="33367"/>
                              <a:pt x="188578" y="19814"/>
                              <a:pt x="205723" y="0"/>
                            </a:cubicBezTo>
                            <a:lnTo>
                              <a:pt x="205723" y="33367"/>
                            </a:lnTo>
                            <a:close/>
                          </a:path>
                        </a:pathLst>
                      </a:custGeom>
                      <a:solidFill>
                        <a:srgbClr val="E6E6E6"/>
                      </a:solidFill>
                      <a:ln w="6350" cap="flat">
                        <a:solidFill>
                          <a:srgbClr val="3F4444"/>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F4444"/>
                          </a:solidFill>
                          <a:effectLst/>
                          <a:uLnTx/>
                          <a:uFillTx/>
                          <a:latin typeface="Arial"/>
                          <a:ea typeface="+mn-ea"/>
                          <a:cs typeface="+mn-cs"/>
                        </a:endParaRPr>
                      </a:p>
                    </p:txBody>
                  </p:sp>
                  <p:sp>
                    <p:nvSpPr>
                      <p:cNvPr id="43" name="Freeform 14">
                        <a:extLst>
                          <a:ext uri="{FF2B5EF4-FFF2-40B4-BE49-F238E27FC236}">
                            <a16:creationId xmlns:a16="http://schemas.microsoft.com/office/drawing/2014/main" id="{EC0C6AFC-B18A-3FEA-BE41-EC195ECD34C6}"/>
                          </a:ext>
                        </a:extLst>
                      </p:cNvPr>
                      <p:cNvSpPr/>
                      <p:nvPr/>
                    </p:nvSpPr>
                    <p:spPr>
                      <a:xfrm>
                        <a:off x="6141196" y="2832105"/>
                        <a:ext cx="194202" cy="80121"/>
                      </a:xfrm>
                      <a:custGeom>
                        <a:avLst/>
                        <a:gdLst>
                          <a:gd name="connsiteX0" fmla="*/ 180176 w 194202"/>
                          <a:gd name="connsiteY0" fmla="*/ 11689 h 80121"/>
                          <a:gd name="connsiteX1" fmla="*/ 180176 w 194202"/>
                          <a:gd name="connsiteY1" fmla="*/ 24015 h 80121"/>
                          <a:gd name="connsiteX2" fmla="*/ 77314 w 194202"/>
                          <a:gd name="connsiteY2" fmla="*/ 70771 h 80121"/>
                          <a:gd name="connsiteX3" fmla="*/ 0 w 194202"/>
                          <a:gd name="connsiteY3" fmla="*/ 54416 h 80121"/>
                          <a:gd name="connsiteX4" fmla="*/ 91341 w 194202"/>
                          <a:gd name="connsiteY4" fmla="*/ 80121 h 80121"/>
                          <a:gd name="connsiteX5" fmla="*/ 194203 w 194202"/>
                          <a:gd name="connsiteY5" fmla="*/ 33366 h 80121"/>
                          <a:gd name="connsiteX6" fmla="*/ 194203 w 194202"/>
                          <a:gd name="connsiteY6" fmla="*/ 0 h 80121"/>
                          <a:gd name="connsiteX7" fmla="*/ 180176 w 194202"/>
                          <a:gd name="connsiteY7" fmla="*/ 11689 h 80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202" h="80121">
                            <a:moveTo>
                              <a:pt x="180176" y="11689"/>
                            </a:moveTo>
                            <a:lnTo>
                              <a:pt x="180176" y="24015"/>
                            </a:lnTo>
                            <a:cubicBezTo>
                              <a:pt x="180176" y="49361"/>
                              <a:pt x="133074" y="70771"/>
                              <a:pt x="77314" y="70771"/>
                            </a:cubicBezTo>
                            <a:cubicBezTo>
                              <a:pt x="46845" y="70771"/>
                              <a:pt x="19026" y="64350"/>
                              <a:pt x="0" y="54416"/>
                            </a:cubicBezTo>
                            <a:cubicBezTo>
                              <a:pt x="17279" y="69514"/>
                              <a:pt x="52130" y="80121"/>
                              <a:pt x="91341" y="80121"/>
                            </a:cubicBezTo>
                            <a:cubicBezTo>
                              <a:pt x="147100" y="80121"/>
                              <a:pt x="194203" y="58712"/>
                              <a:pt x="194203" y="33366"/>
                            </a:cubicBezTo>
                            <a:lnTo>
                              <a:pt x="194203" y="0"/>
                            </a:lnTo>
                            <a:cubicBezTo>
                              <a:pt x="190542" y="4230"/>
                              <a:pt x="185697" y="8100"/>
                              <a:pt x="180176" y="11689"/>
                            </a:cubicBezTo>
                            <a:close/>
                          </a:path>
                        </a:pathLst>
                      </a:custGeom>
                      <a:solidFill>
                        <a:srgbClr val="000000">
                          <a:alpha val="10000"/>
                        </a:srgbClr>
                      </a:solidFill>
                      <a:ln w="6350" cap="flat">
                        <a:solidFill>
                          <a:srgbClr val="3F4444">
                            <a:alpha val="10000"/>
                          </a:srgbClr>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F4444"/>
                          </a:solidFill>
                          <a:effectLst/>
                          <a:uLnTx/>
                          <a:uFillTx/>
                          <a:latin typeface="Arial"/>
                          <a:ea typeface="+mn-ea"/>
                          <a:cs typeface="+mn-cs"/>
                        </a:endParaRPr>
                      </a:p>
                    </p:txBody>
                  </p:sp>
                  <p:sp>
                    <p:nvSpPr>
                      <p:cNvPr id="44" name="Freeform 15">
                        <a:extLst>
                          <a:ext uri="{FF2B5EF4-FFF2-40B4-BE49-F238E27FC236}">
                            <a16:creationId xmlns:a16="http://schemas.microsoft.com/office/drawing/2014/main" id="{69D18B21-BDCF-90EB-8D66-7B682D2A85A7}"/>
                          </a:ext>
                        </a:extLst>
                      </p:cNvPr>
                      <p:cNvSpPr/>
                      <p:nvPr/>
                    </p:nvSpPr>
                    <p:spPr>
                      <a:xfrm>
                        <a:off x="6267903" y="2766628"/>
                        <a:ext cx="67495" cy="85565"/>
                      </a:xfrm>
                      <a:custGeom>
                        <a:avLst/>
                        <a:gdLst>
                          <a:gd name="connsiteX0" fmla="*/ 67495 w 67495"/>
                          <a:gd name="connsiteY0" fmla="*/ 42737 h 85565"/>
                          <a:gd name="connsiteX1" fmla="*/ 5476 w 67495"/>
                          <a:gd name="connsiteY1" fmla="*/ 0 h 85565"/>
                          <a:gd name="connsiteX2" fmla="*/ 48793 w 67495"/>
                          <a:gd name="connsiteY2" fmla="*/ 38061 h 85565"/>
                          <a:gd name="connsiteX3" fmla="*/ 0 w 67495"/>
                          <a:gd name="connsiteY3" fmla="*/ 77782 h 85565"/>
                          <a:gd name="connsiteX4" fmla="*/ 5060 w 67495"/>
                          <a:gd name="connsiteY4" fmla="*/ 85566 h 85565"/>
                          <a:gd name="connsiteX5" fmla="*/ 67495 w 67495"/>
                          <a:gd name="connsiteY5" fmla="*/ 42737 h 85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495" h="85565">
                            <a:moveTo>
                              <a:pt x="67495" y="42737"/>
                            </a:moveTo>
                            <a:cubicBezTo>
                              <a:pt x="67495" y="23948"/>
                              <a:pt x="41584" y="7345"/>
                              <a:pt x="5476" y="0"/>
                            </a:cubicBezTo>
                            <a:cubicBezTo>
                              <a:pt x="31649" y="8476"/>
                              <a:pt x="48793" y="22341"/>
                              <a:pt x="48793" y="38061"/>
                            </a:cubicBezTo>
                            <a:cubicBezTo>
                              <a:pt x="48793" y="54855"/>
                              <a:pt x="29248" y="69538"/>
                              <a:pt x="0" y="77782"/>
                            </a:cubicBezTo>
                            <a:lnTo>
                              <a:pt x="5060" y="85566"/>
                            </a:lnTo>
                            <a:cubicBezTo>
                              <a:pt x="41388" y="78266"/>
                              <a:pt x="67495" y="61599"/>
                              <a:pt x="67495" y="42737"/>
                            </a:cubicBezTo>
                            <a:close/>
                          </a:path>
                        </a:pathLst>
                      </a:custGeom>
                      <a:solidFill>
                        <a:srgbClr val="000000">
                          <a:alpha val="10000"/>
                        </a:srgbClr>
                      </a:solidFill>
                      <a:ln w="6350" cap="flat">
                        <a:solidFill>
                          <a:srgbClr val="3F4444">
                            <a:alpha val="10000"/>
                          </a:srgbClr>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F4444"/>
                          </a:solidFill>
                          <a:effectLst/>
                          <a:uLnTx/>
                          <a:uFillTx/>
                          <a:latin typeface="Arial"/>
                          <a:ea typeface="+mn-ea"/>
                          <a:cs typeface="+mn-cs"/>
                        </a:endParaRPr>
                      </a:p>
                    </p:txBody>
                  </p:sp>
                  <p:sp>
                    <p:nvSpPr>
                      <p:cNvPr id="45" name="Freeform 16">
                        <a:extLst>
                          <a:ext uri="{FF2B5EF4-FFF2-40B4-BE49-F238E27FC236}">
                            <a16:creationId xmlns:a16="http://schemas.microsoft.com/office/drawing/2014/main" id="{8632E755-2073-F374-A0C2-1825E5DA9345}"/>
                          </a:ext>
                        </a:extLst>
                      </p:cNvPr>
                      <p:cNvSpPr/>
                      <p:nvPr/>
                    </p:nvSpPr>
                    <p:spPr>
                      <a:xfrm>
                        <a:off x="6175527" y="2846799"/>
                        <a:ext cx="87423" cy="9321"/>
                      </a:xfrm>
                      <a:custGeom>
                        <a:avLst/>
                        <a:gdLst>
                          <a:gd name="connsiteX0" fmla="*/ 87424 w 87423"/>
                          <a:gd name="connsiteY0" fmla="*/ 7141 h 9321"/>
                          <a:gd name="connsiteX1" fmla="*/ 82782 w 87423"/>
                          <a:gd name="connsiteY1" fmla="*/ 0 h 9321"/>
                          <a:gd name="connsiteX2" fmla="*/ 38308 w 87423"/>
                          <a:gd name="connsiteY2" fmla="*/ 4645 h 9321"/>
                          <a:gd name="connsiteX3" fmla="*/ 0 w 87423"/>
                          <a:gd name="connsiteY3" fmla="*/ 1222 h 9321"/>
                          <a:gd name="connsiteX4" fmla="*/ 57010 w 87423"/>
                          <a:gd name="connsiteY4" fmla="*/ 9321 h 9321"/>
                          <a:gd name="connsiteX5" fmla="*/ 87424 w 87423"/>
                          <a:gd name="connsiteY5" fmla="*/ 7141 h 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423" h="9321">
                            <a:moveTo>
                              <a:pt x="87424" y="7141"/>
                            </a:moveTo>
                            <a:lnTo>
                              <a:pt x="82782" y="0"/>
                            </a:lnTo>
                            <a:cubicBezTo>
                              <a:pt x="69307" y="2947"/>
                              <a:pt x="54262" y="4645"/>
                              <a:pt x="38308" y="4645"/>
                            </a:cubicBezTo>
                            <a:cubicBezTo>
                              <a:pt x="24744" y="4645"/>
                              <a:pt x="11856" y="3390"/>
                              <a:pt x="0" y="1222"/>
                            </a:cubicBezTo>
                            <a:cubicBezTo>
                              <a:pt x="16440" y="6314"/>
                              <a:pt x="36117" y="9321"/>
                              <a:pt x="57010" y="9321"/>
                            </a:cubicBezTo>
                            <a:cubicBezTo>
                              <a:pt x="67545" y="9321"/>
                              <a:pt x="77766" y="8551"/>
                              <a:pt x="87424" y="7141"/>
                            </a:cubicBezTo>
                            <a:close/>
                          </a:path>
                        </a:pathLst>
                      </a:custGeom>
                      <a:solidFill>
                        <a:srgbClr val="000000">
                          <a:alpha val="10000"/>
                        </a:srgbClr>
                      </a:solidFill>
                      <a:ln w="6350" cap="flat">
                        <a:solidFill>
                          <a:srgbClr val="3F4444">
                            <a:alpha val="10000"/>
                          </a:srgbClr>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F4444"/>
                          </a:solidFill>
                          <a:effectLst/>
                          <a:uLnTx/>
                          <a:uFillTx/>
                          <a:latin typeface="Arial"/>
                          <a:ea typeface="+mn-ea"/>
                          <a:cs typeface="+mn-cs"/>
                        </a:endParaRPr>
                      </a:p>
                    </p:txBody>
                  </p:sp>
                </p:grpSp>
              </p:grpSp>
              <p:pic>
                <p:nvPicPr>
                  <p:cNvPr id="104" name="Graphic 103" descr="Moon and stars with solid fill">
                    <a:extLst>
                      <a:ext uri="{FF2B5EF4-FFF2-40B4-BE49-F238E27FC236}">
                        <a16:creationId xmlns:a16="http://schemas.microsoft.com/office/drawing/2014/main" id="{04B8B4E8-9CE9-3AD6-D3E8-4126CC7998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32896" y="3353160"/>
                    <a:ext cx="548640" cy="548640"/>
                  </a:xfrm>
                  <a:prstGeom prst="rect">
                    <a:avLst/>
                  </a:prstGeom>
                </p:spPr>
              </p:pic>
              <p:pic>
                <p:nvPicPr>
                  <p:cNvPr id="106" name="Graphic 105" descr="Sunrise with solid fill">
                    <a:extLst>
                      <a:ext uri="{FF2B5EF4-FFF2-40B4-BE49-F238E27FC236}">
                        <a16:creationId xmlns:a16="http://schemas.microsoft.com/office/drawing/2014/main" id="{77849A4F-18B2-C0E8-F268-2B0544A960A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83049" y="3353160"/>
                    <a:ext cx="548640" cy="548640"/>
                  </a:xfrm>
                  <a:prstGeom prst="rect">
                    <a:avLst/>
                  </a:prstGeom>
                </p:spPr>
              </p:pic>
              <p:pic>
                <p:nvPicPr>
                  <p:cNvPr id="108" name="Graphic 107" descr="Water with solid fill">
                    <a:extLst>
                      <a:ext uri="{FF2B5EF4-FFF2-40B4-BE49-F238E27FC236}">
                        <a16:creationId xmlns:a16="http://schemas.microsoft.com/office/drawing/2014/main" id="{0791A09A-CBDF-A3A6-ED0F-3567C6F4FA1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04919" y="4050338"/>
                    <a:ext cx="457200" cy="457200"/>
                  </a:xfrm>
                  <a:prstGeom prst="rect">
                    <a:avLst/>
                  </a:prstGeom>
                </p:spPr>
              </p:pic>
            </p:grpSp>
            <p:sp>
              <p:nvSpPr>
                <p:cNvPr id="118" name="Isosceles Triangle 117">
                  <a:extLst>
                    <a:ext uri="{FF2B5EF4-FFF2-40B4-BE49-F238E27FC236}">
                      <a16:creationId xmlns:a16="http://schemas.microsoft.com/office/drawing/2014/main" id="{2DEB0693-C2CF-6CBB-E190-5997173EEB57}"/>
                    </a:ext>
                  </a:extLst>
                </p:cNvPr>
                <p:cNvSpPr/>
                <p:nvPr/>
              </p:nvSpPr>
              <p:spPr>
                <a:xfrm rot="5400000">
                  <a:off x="8520531" y="3854175"/>
                  <a:ext cx="387636" cy="211976"/>
                </a:xfrm>
                <a:prstGeom prst="triangle">
                  <a:avLst/>
                </a:prstGeom>
                <a:solidFill>
                  <a:srgbClr val="412E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120" name="TextBox 119">
                <a:extLst>
                  <a:ext uri="{FF2B5EF4-FFF2-40B4-BE49-F238E27FC236}">
                    <a16:creationId xmlns:a16="http://schemas.microsoft.com/office/drawing/2014/main" id="{55DA3351-2341-E2C3-2080-45963C7F0D4A}"/>
                  </a:ext>
                </a:extLst>
              </p:cNvPr>
              <p:cNvSpPr txBox="1"/>
              <p:nvPr/>
            </p:nvSpPr>
            <p:spPr>
              <a:xfrm>
                <a:off x="6964905" y="3467306"/>
                <a:ext cx="3454792"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412E80"/>
                    </a:solidFill>
                    <a:effectLst/>
                    <a:uLnTx/>
                    <a:uFillTx/>
                    <a:latin typeface="Arial" panose="020B0604020202020204" pitchFamily="34" charset="0"/>
                    <a:ea typeface="+mn-ea"/>
                    <a:cs typeface="Arial" panose="020B0604020202020204" pitchFamily="34" charset="0"/>
                  </a:rPr>
                  <a:t>Dexamethasone suppression test</a:t>
                </a:r>
              </a:p>
            </p:txBody>
          </p:sp>
        </p:grpSp>
        <p:sp>
          <p:nvSpPr>
            <p:cNvPr id="122" name="Oval 121">
              <a:extLst>
                <a:ext uri="{FF2B5EF4-FFF2-40B4-BE49-F238E27FC236}">
                  <a16:creationId xmlns:a16="http://schemas.microsoft.com/office/drawing/2014/main" id="{9DF7BEEB-E648-C60D-76F7-4ABE52BA2895}"/>
                </a:ext>
              </a:extLst>
            </p:cNvPr>
            <p:cNvSpPr/>
            <p:nvPr/>
          </p:nvSpPr>
          <p:spPr>
            <a:xfrm>
              <a:off x="8940107" y="4831055"/>
              <a:ext cx="69918" cy="119782"/>
            </a:xfrm>
            <a:prstGeom prst="ellipse">
              <a:avLst/>
            </a:prstGeom>
            <a:solidFill>
              <a:srgbClr val="E68782"/>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Tree>
    <p:extLst>
      <p:ext uri="{BB962C8B-B14F-4D97-AF65-F5344CB8AC3E}">
        <p14:creationId xmlns:p14="http://schemas.microsoft.com/office/powerpoint/2010/main" val="203519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381ED-EBB0-7588-45D8-B1CE5C56DD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A4424F-8037-21E2-4C69-E59F9E5E6CCC}"/>
              </a:ext>
            </a:extLst>
          </p:cNvPr>
          <p:cNvSpPr>
            <a:spLocks noGrp="1"/>
          </p:cNvSpPr>
          <p:nvPr>
            <p:ph type="title"/>
          </p:nvPr>
        </p:nvSpPr>
        <p:spPr>
          <a:xfrm>
            <a:off x="838200" y="365125"/>
            <a:ext cx="10802062" cy="1325563"/>
          </a:xfrm>
        </p:spPr>
        <p:txBody>
          <a:bodyPr anchor="t" anchorCtr="0">
            <a:normAutofit/>
          </a:bodyPr>
          <a:lstStyle/>
          <a:p>
            <a:r>
              <a:rPr lang="en-US" sz="3600" spc="-90" dirty="0"/>
              <a:t>The prospective, multi-center MOMENTUM study</a:t>
            </a:r>
            <a:r>
              <a:rPr lang="en-US" sz="3600" spc="-90" baseline="30000" dirty="0"/>
              <a:t>1</a:t>
            </a:r>
          </a:p>
        </p:txBody>
      </p:sp>
      <p:sp>
        <p:nvSpPr>
          <p:cNvPr id="10" name="TextBox 9">
            <a:extLst>
              <a:ext uri="{FF2B5EF4-FFF2-40B4-BE49-F238E27FC236}">
                <a16:creationId xmlns:a16="http://schemas.microsoft.com/office/drawing/2014/main" id="{E91DA72D-3301-AAB8-8958-9590AD694E0E}"/>
              </a:ext>
            </a:extLst>
          </p:cNvPr>
          <p:cNvSpPr txBox="1"/>
          <p:nvPr/>
        </p:nvSpPr>
        <p:spPr>
          <a:xfrm>
            <a:off x="822961" y="5669280"/>
            <a:ext cx="749512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ACTH, adrenocorticotropic hormone; BP, blood pressure; CT, computed tomography; DST, dexamethasone suppression test; </a:t>
            </a:r>
            <a:r>
              <a:rPr kumimoji="0" lang="en-US"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rHTN</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resistant hypertension. 1. Plutzky et al. </a:t>
            </a:r>
            <a:r>
              <a:rPr kumimoji="0" lang="en-US"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JACC Advances.</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2026.</a:t>
            </a:r>
          </a:p>
        </p:txBody>
      </p:sp>
      <p:grpSp>
        <p:nvGrpSpPr>
          <p:cNvPr id="8" name="Group 7">
            <a:extLst>
              <a:ext uri="{FF2B5EF4-FFF2-40B4-BE49-F238E27FC236}">
                <a16:creationId xmlns:a16="http://schemas.microsoft.com/office/drawing/2014/main" id="{089A6E31-9E32-9D53-FE91-E9F16E82D6D5}"/>
              </a:ext>
            </a:extLst>
          </p:cNvPr>
          <p:cNvGrpSpPr/>
          <p:nvPr/>
        </p:nvGrpSpPr>
        <p:grpSpPr>
          <a:xfrm>
            <a:off x="503736" y="1159615"/>
            <a:ext cx="11517340" cy="3790380"/>
            <a:chOff x="503736" y="1922904"/>
            <a:chExt cx="11517340" cy="3790380"/>
          </a:xfrm>
        </p:grpSpPr>
        <p:grpSp>
          <p:nvGrpSpPr>
            <p:cNvPr id="9" name="Group 8">
              <a:extLst>
                <a:ext uri="{FF2B5EF4-FFF2-40B4-BE49-F238E27FC236}">
                  <a16:creationId xmlns:a16="http://schemas.microsoft.com/office/drawing/2014/main" id="{420ED4C2-599D-18F9-6212-FAE9E8E3ABC1}"/>
                </a:ext>
              </a:extLst>
            </p:cNvPr>
            <p:cNvGrpSpPr/>
            <p:nvPr/>
          </p:nvGrpSpPr>
          <p:grpSpPr>
            <a:xfrm>
              <a:off x="503736" y="1922904"/>
              <a:ext cx="11138652" cy="3790380"/>
              <a:chOff x="400406" y="1397301"/>
              <a:chExt cx="11138652" cy="3790380"/>
            </a:xfrm>
          </p:grpSpPr>
          <p:sp>
            <p:nvSpPr>
              <p:cNvPr id="27" name="Rectangle 26">
                <a:extLst>
                  <a:ext uri="{FF2B5EF4-FFF2-40B4-BE49-F238E27FC236}">
                    <a16:creationId xmlns:a16="http://schemas.microsoft.com/office/drawing/2014/main" id="{981FACCD-DAFC-2E2F-075E-19AE25C6DDEE}"/>
                  </a:ext>
                </a:extLst>
              </p:cNvPr>
              <p:cNvSpPr/>
              <p:nvPr/>
            </p:nvSpPr>
            <p:spPr>
              <a:xfrm>
                <a:off x="3288211" y="2907685"/>
                <a:ext cx="2468880" cy="731520"/>
              </a:xfrm>
              <a:prstGeom prst="rect">
                <a:avLst/>
              </a:prstGeom>
              <a:solidFill>
                <a:srgbClr val="412E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DST</a:t>
                </a:r>
              </a:p>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Fasted labs (ACTH, glucose, </a:t>
                </a:r>
                <a:br>
                  <a:rPr kumimoji="0" lang="en-US" sz="11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br>
                <a:r>
                  <a:rPr kumimoji="0" lang="en-US" sz="11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insulin, lipid panel)</a:t>
                </a:r>
              </a:p>
            </p:txBody>
          </p:sp>
          <p:sp>
            <p:nvSpPr>
              <p:cNvPr id="28" name="Rectangle 27">
                <a:extLst>
                  <a:ext uri="{FF2B5EF4-FFF2-40B4-BE49-F238E27FC236}">
                    <a16:creationId xmlns:a16="http://schemas.microsoft.com/office/drawing/2014/main" id="{8EBDB71B-01A5-03AC-6D81-3F894842C7B3}"/>
                  </a:ext>
                </a:extLst>
              </p:cNvPr>
              <p:cNvSpPr/>
              <p:nvPr/>
            </p:nvSpPr>
            <p:spPr>
              <a:xfrm>
                <a:off x="6517048" y="2905535"/>
                <a:ext cx="2478940" cy="731520"/>
              </a:xfrm>
              <a:prstGeom prst="rect">
                <a:avLst/>
              </a:prstGeom>
              <a:solidFill>
                <a:srgbClr val="412E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Hypercortisolism</a:t>
                </a:r>
                <a:br>
                  <a:rPr kumimoji="0" lang="en-US"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br>
                <a:r>
                  <a:rPr kumimoji="0" lang="en-US" sz="11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(post-DST cortisol &gt;1.8 µg/dL with dexamethasone ≥140 ng/dL)</a:t>
                </a:r>
                <a:endParaRPr kumimoji="0" lang="en-US" sz="1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0" name="Rectangle 29">
                <a:extLst>
                  <a:ext uri="{FF2B5EF4-FFF2-40B4-BE49-F238E27FC236}">
                    <a16:creationId xmlns:a16="http://schemas.microsoft.com/office/drawing/2014/main" id="{C8D01EEE-0BE2-4793-EDD3-97B2D52DA080}"/>
                  </a:ext>
                </a:extLst>
              </p:cNvPr>
              <p:cNvSpPr/>
              <p:nvPr/>
            </p:nvSpPr>
            <p:spPr>
              <a:xfrm>
                <a:off x="400406" y="2905535"/>
                <a:ext cx="2468880" cy="731520"/>
              </a:xfrm>
              <a:prstGeom prst="rect">
                <a:avLst/>
              </a:prstGeom>
              <a:solidFill>
                <a:srgbClr val="412E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Eligibility, consent, history, exam, </a:t>
                </a:r>
                <a:br>
                  <a:rPr kumimoji="0" lang="en-US" sz="11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br>
                <a:r>
                  <a:rPr kumimoji="0" lang="en-US" sz="11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non-fasting labs, automated BP</a:t>
                </a:r>
              </a:p>
            </p:txBody>
          </p:sp>
          <p:sp>
            <p:nvSpPr>
              <p:cNvPr id="31" name="Oval 30">
                <a:extLst>
                  <a:ext uri="{FF2B5EF4-FFF2-40B4-BE49-F238E27FC236}">
                    <a16:creationId xmlns:a16="http://schemas.microsoft.com/office/drawing/2014/main" id="{2A92E8D4-E17E-8D64-AE5A-8EE15A2AF916}"/>
                  </a:ext>
                </a:extLst>
              </p:cNvPr>
              <p:cNvSpPr>
                <a:spLocks noChangeAspect="1"/>
              </p:cNvSpPr>
              <p:nvPr/>
            </p:nvSpPr>
            <p:spPr>
              <a:xfrm>
                <a:off x="818013" y="2170689"/>
                <a:ext cx="1645920" cy="627834"/>
              </a:xfrm>
              <a:prstGeom prst="ellipse">
                <a:avLst/>
              </a:prstGeom>
              <a:solidFill>
                <a:srgbClr val="70226E"/>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Visit 1</a:t>
                </a: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2" name="Oval 31">
                <a:extLst>
                  <a:ext uri="{FF2B5EF4-FFF2-40B4-BE49-F238E27FC236}">
                    <a16:creationId xmlns:a16="http://schemas.microsoft.com/office/drawing/2014/main" id="{FB8E3C53-A90D-B05B-E283-B2B0E452FDD4}"/>
                  </a:ext>
                </a:extLst>
              </p:cNvPr>
              <p:cNvSpPr>
                <a:spLocks noChangeAspect="1"/>
              </p:cNvSpPr>
              <p:nvPr/>
            </p:nvSpPr>
            <p:spPr>
              <a:xfrm>
                <a:off x="3651618" y="2170689"/>
                <a:ext cx="1645920" cy="627834"/>
              </a:xfrm>
              <a:prstGeom prst="ellipse">
                <a:avLst/>
              </a:prstGeom>
              <a:solidFill>
                <a:srgbClr val="70226E"/>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Visit 2</a:t>
                </a: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3" name="Rectangle 32">
                <a:extLst>
                  <a:ext uri="{FF2B5EF4-FFF2-40B4-BE49-F238E27FC236}">
                    <a16:creationId xmlns:a16="http://schemas.microsoft.com/office/drawing/2014/main" id="{AB4FEBD1-7E1E-DA09-FC2B-65C28249D53B}"/>
                  </a:ext>
                </a:extLst>
              </p:cNvPr>
              <p:cNvSpPr/>
              <p:nvPr/>
            </p:nvSpPr>
            <p:spPr>
              <a:xfrm>
                <a:off x="6517050" y="1397301"/>
                <a:ext cx="2478937" cy="672532"/>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No hypercortisolism</a:t>
                </a:r>
                <a:br>
                  <a:rPr kumimoji="0" lang="en-US" sz="16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br>
                <a:r>
                  <a:rPr kumimoji="0" lang="en-US" sz="11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(post-DST cortisol ≤1.8 µg/dL)</a:t>
                </a:r>
                <a:endParaRPr kumimoji="0" lang="en-US"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34" name="Straight Arrow Connector 33">
                <a:extLst>
                  <a:ext uri="{FF2B5EF4-FFF2-40B4-BE49-F238E27FC236}">
                    <a16:creationId xmlns:a16="http://schemas.microsoft.com/office/drawing/2014/main" id="{D45FD48F-65B2-5BAB-954B-3376433EE452}"/>
                  </a:ext>
                </a:extLst>
              </p:cNvPr>
              <p:cNvCxnSpPr>
                <a:cxnSpLocks/>
              </p:cNvCxnSpPr>
              <p:nvPr/>
            </p:nvCxnSpPr>
            <p:spPr>
              <a:xfrm>
                <a:off x="2602813" y="2482435"/>
                <a:ext cx="836032" cy="0"/>
              </a:xfrm>
              <a:prstGeom prst="straightConnector1">
                <a:avLst/>
              </a:prstGeom>
              <a:ln>
                <a:solidFill>
                  <a:srgbClr val="70226E"/>
                </a:solidFill>
                <a:headEnd type="none" w="med" len="med"/>
                <a:tailEnd type="triangle" w="lg" len="lg"/>
              </a:ln>
            </p:spPr>
            <p:style>
              <a:lnRef idx="2">
                <a:schemeClr val="accent1"/>
              </a:lnRef>
              <a:fillRef idx="0">
                <a:schemeClr val="accent1"/>
              </a:fillRef>
              <a:effectRef idx="1">
                <a:schemeClr val="accent1"/>
              </a:effectRef>
              <a:fontRef idx="minor">
                <a:schemeClr val="tx1"/>
              </a:fontRef>
            </p:style>
          </p:cxnSp>
          <p:sp>
            <p:nvSpPr>
              <p:cNvPr id="35" name="Rectangle 34">
                <a:extLst>
                  <a:ext uri="{FF2B5EF4-FFF2-40B4-BE49-F238E27FC236}">
                    <a16:creationId xmlns:a16="http://schemas.microsoft.com/office/drawing/2014/main" id="{4D18EEB2-B21E-C9CA-CAA6-9DB07D49ABFD}"/>
                  </a:ext>
                </a:extLst>
              </p:cNvPr>
              <p:cNvSpPr/>
              <p:nvPr/>
            </p:nvSpPr>
            <p:spPr>
              <a:xfrm>
                <a:off x="6517049" y="4729585"/>
                <a:ext cx="2478938" cy="458096"/>
              </a:xfrm>
              <a:prstGeom prst="rect">
                <a:avLst/>
              </a:prstGeom>
              <a:solidFill>
                <a:srgbClr val="412E80"/>
              </a:solidFill>
              <a:ln>
                <a:noFill/>
              </a:ln>
            </p:spPr>
            <p:style>
              <a:lnRef idx="2">
                <a:schemeClr val="accent1">
                  <a:shade val="15000"/>
                </a:schemeClr>
              </a:lnRef>
              <a:fillRef idx="1">
                <a:schemeClr val="accent1"/>
              </a:fillRef>
              <a:effectRef idx="0">
                <a:schemeClr val="accent1"/>
              </a:effectRef>
              <a:fontRef idx="minor">
                <a:schemeClr val="lt1"/>
              </a:fontRef>
            </p:style>
            <p:txBody>
              <a:bodyPr lIns="121920" tIns="60960" rIns="121920" bIns="6096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ACTH, cortisol, schedule </a:t>
                </a:r>
                <a:br>
                  <a:rPr kumimoji="0" lang="en-US" sz="11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11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non-contrast CT scan</a:t>
                </a:r>
              </a:p>
            </p:txBody>
          </p:sp>
          <p:cxnSp>
            <p:nvCxnSpPr>
              <p:cNvPr id="36" name="Straight Arrow Connector 35">
                <a:extLst>
                  <a:ext uri="{FF2B5EF4-FFF2-40B4-BE49-F238E27FC236}">
                    <a16:creationId xmlns:a16="http://schemas.microsoft.com/office/drawing/2014/main" id="{771326DC-28E2-1028-ED0F-429C259370E2}"/>
                  </a:ext>
                </a:extLst>
              </p:cNvPr>
              <p:cNvCxnSpPr>
                <a:cxnSpLocks/>
              </p:cNvCxnSpPr>
              <p:nvPr/>
            </p:nvCxnSpPr>
            <p:spPr>
              <a:xfrm flipH="1">
                <a:off x="7754317" y="3676815"/>
                <a:ext cx="4403" cy="274320"/>
              </a:xfrm>
              <a:prstGeom prst="straightConnector1">
                <a:avLst/>
              </a:prstGeom>
              <a:ln>
                <a:solidFill>
                  <a:srgbClr val="70226E"/>
                </a:solidFill>
                <a:headEnd type="none" w="med" len="med"/>
                <a:tailEnd type="triangle" w="lg" len="lg"/>
              </a:ln>
            </p:spPr>
            <p:style>
              <a:lnRef idx="2">
                <a:schemeClr val="accent1"/>
              </a:lnRef>
              <a:fillRef idx="0">
                <a:schemeClr val="accent1"/>
              </a:fillRef>
              <a:effectRef idx="1">
                <a:schemeClr val="accent1"/>
              </a:effectRef>
              <a:fontRef idx="minor">
                <a:schemeClr val="tx1"/>
              </a:fontRef>
            </p:style>
          </p:cxnSp>
          <p:sp>
            <p:nvSpPr>
              <p:cNvPr id="37" name="Oval 36">
                <a:extLst>
                  <a:ext uri="{FF2B5EF4-FFF2-40B4-BE49-F238E27FC236}">
                    <a16:creationId xmlns:a16="http://schemas.microsoft.com/office/drawing/2014/main" id="{68423A1E-CE06-6A6B-730E-1283FCFE1A69}"/>
                  </a:ext>
                </a:extLst>
              </p:cNvPr>
              <p:cNvSpPr>
                <a:spLocks noChangeAspect="1"/>
              </p:cNvSpPr>
              <p:nvPr/>
            </p:nvSpPr>
            <p:spPr>
              <a:xfrm>
                <a:off x="6933558" y="3996809"/>
                <a:ext cx="1645920" cy="627834"/>
              </a:xfrm>
              <a:prstGeom prst="ellipse">
                <a:avLst/>
              </a:prstGeom>
              <a:solidFill>
                <a:srgbClr val="70226E"/>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Visit 3</a:t>
                </a:r>
                <a:endParaRPr kumimoji="0" lang="en-US" sz="1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38" name="Group 37">
                <a:extLst>
                  <a:ext uri="{FF2B5EF4-FFF2-40B4-BE49-F238E27FC236}">
                    <a16:creationId xmlns:a16="http://schemas.microsoft.com/office/drawing/2014/main" id="{D47C3B29-9EF7-9F7C-2BC5-B28E4CA15470}"/>
                  </a:ext>
                </a:extLst>
              </p:cNvPr>
              <p:cNvGrpSpPr/>
              <p:nvPr/>
            </p:nvGrpSpPr>
            <p:grpSpPr>
              <a:xfrm rot="16200000">
                <a:off x="5135629" y="1990934"/>
                <a:ext cx="1512513" cy="1039463"/>
                <a:chOff x="2999701" y="3613475"/>
                <a:chExt cx="1512513" cy="653288"/>
              </a:xfrm>
            </p:grpSpPr>
            <p:cxnSp>
              <p:nvCxnSpPr>
                <p:cNvPr id="41" name="Straight Arrow Connector 40">
                  <a:extLst>
                    <a:ext uri="{FF2B5EF4-FFF2-40B4-BE49-F238E27FC236}">
                      <a16:creationId xmlns:a16="http://schemas.microsoft.com/office/drawing/2014/main" id="{DA73F524-6C27-0455-1935-74570EA66495}"/>
                    </a:ext>
                  </a:extLst>
                </p:cNvPr>
                <p:cNvCxnSpPr>
                  <a:cxnSpLocks/>
                </p:cNvCxnSpPr>
                <p:nvPr/>
              </p:nvCxnSpPr>
              <p:spPr>
                <a:xfrm>
                  <a:off x="2999701" y="4062955"/>
                  <a:ext cx="0" cy="203808"/>
                </a:xfrm>
                <a:prstGeom prst="straightConnector1">
                  <a:avLst/>
                </a:prstGeom>
                <a:ln>
                  <a:solidFill>
                    <a:srgbClr val="70226E"/>
                  </a:solidFill>
                  <a:headEnd type="none" w="med" len="med"/>
                  <a:tailEnd type="triangle" w="lg" len="lg"/>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A4FE1E7C-B77F-C885-BC15-39A1AF829BDD}"/>
                    </a:ext>
                  </a:extLst>
                </p:cNvPr>
                <p:cNvCxnSpPr>
                  <a:cxnSpLocks/>
                </p:cNvCxnSpPr>
                <p:nvPr/>
              </p:nvCxnSpPr>
              <p:spPr>
                <a:xfrm>
                  <a:off x="4512214" y="4062953"/>
                  <a:ext cx="0" cy="203808"/>
                </a:xfrm>
                <a:prstGeom prst="straightConnector1">
                  <a:avLst/>
                </a:prstGeom>
                <a:ln>
                  <a:solidFill>
                    <a:srgbClr val="70226E"/>
                  </a:solidFill>
                  <a:headEnd type="none" w="med" len="med"/>
                  <a:tailEnd type="triangle" w="lg" len="lg"/>
                </a:ln>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5FACB69B-2255-3D91-856E-B0C8BB7CF913}"/>
                    </a:ext>
                  </a:extLst>
                </p:cNvPr>
                <p:cNvCxnSpPr>
                  <a:cxnSpLocks/>
                </p:cNvCxnSpPr>
                <p:nvPr/>
              </p:nvCxnSpPr>
              <p:spPr>
                <a:xfrm rot="5400000" flipV="1">
                  <a:off x="3754404" y="3308252"/>
                  <a:ext cx="0" cy="1509403"/>
                </a:xfrm>
                <a:prstGeom prst="line">
                  <a:avLst/>
                </a:prstGeom>
                <a:ln>
                  <a:solidFill>
                    <a:srgbClr val="70226E"/>
                  </a:solidFill>
                </a:ln>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8CF67716-BE61-99D8-6046-F6490F4A32E0}"/>
                    </a:ext>
                  </a:extLst>
                </p:cNvPr>
                <p:cNvCxnSpPr>
                  <a:cxnSpLocks/>
                </p:cNvCxnSpPr>
                <p:nvPr/>
              </p:nvCxnSpPr>
              <p:spPr>
                <a:xfrm rot="5400000">
                  <a:off x="3573814" y="3814616"/>
                  <a:ext cx="402284" cy="2"/>
                </a:xfrm>
                <a:prstGeom prst="straightConnector1">
                  <a:avLst/>
                </a:prstGeom>
                <a:ln>
                  <a:solidFill>
                    <a:srgbClr val="70226E"/>
                  </a:solidFill>
                  <a:headEnd type="none" w="med" len="med"/>
                  <a:tailEnd type="triangle" w="lg" len="lg"/>
                </a:ln>
              </p:spPr>
              <p:style>
                <a:lnRef idx="2">
                  <a:schemeClr val="accent1"/>
                </a:lnRef>
                <a:fillRef idx="0">
                  <a:schemeClr val="accent1"/>
                </a:fillRef>
                <a:effectRef idx="1">
                  <a:schemeClr val="accent1"/>
                </a:effectRef>
                <a:fontRef idx="minor">
                  <a:schemeClr val="tx1"/>
                </a:fontRef>
              </p:style>
            </p:cxnSp>
          </p:grpSp>
          <p:sp>
            <p:nvSpPr>
              <p:cNvPr id="39" name="Rectangle 38">
                <a:extLst>
                  <a:ext uri="{FF2B5EF4-FFF2-40B4-BE49-F238E27FC236}">
                    <a16:creationId xmlns:a16="http://schemas.microsoft.com/office/drawing/2014/main" id="{68AE6AD8-D9F4-B2B9-6F64-4E12A725618A}"/>
                  </a:ext>
                </a:extLst>
              </p:cNvPr>
              <p:cNvSpPr/>
              <p:nvPr/>
            </p:nvSpPr>
            <p:spPr>
              <a:xfrm>
                <a:off x="9510046" y="2889104"/>
                <a:ext cx="2029012" cy="731520"/>
              </a:xfrm>
              <a:prstGeom prst="rect">
                <a:avLst/>
              </a:prstGeom>
              <a:solidFill>
                <a:srgbClr val="70226E"/>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121920" tIns="60960" rIns="121920" bIns="60960" rtlCol="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Primary Endpoint: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Prevalence</a:t>
                </a:r>
              </a:p>
            </p:txBody>
          </p:sp>
          <p:cxnSp>
            <p:nvCxnSpPr>
              <p:cNvPr id="40" name="Straight Arrow Connector 39">
                <a:extLst>
                  <a:ext uri="{FF2B5EF4-FFF2-40B4-BE49-F238E27FC236}">
                    <a16:creationId xmlns:a16="http://schemas.microsoft.com/office/drawing/2014/main" id="{092E31D6-EB4F-5972-4D7E-60F180D3C4C2}"/>
                  </a:ext>
                </a:extLst>
              </p:cNvPr>
              <p:cNvCxnSpPr>
                <a:cxnSpLocks/>
              </p:cNvCxnSpPr>
              <p:nvPr/>
            </p:nvCxnSpPr>
            <p:spPr>
              <a:xfrm>
                <a:off x="9070894" y="3210962"/>
                <a:ext cx="365760" cy="0"/>
              </a:xfrm>
              <a:prstGeom prst="straightConnector1">
                <a:avLst/>
              </a:prstGeom>
              <a:ln>
                <a:solidFill>
                  <a:srgbClr val="70226E"/>
                </a:solidFill>
                <a:headEnd type="none" w="med" len="med"/>
                <a:tailEnd type="triangle" w="lg" len="lg"/>
              </a:ln>
            </p:spPr>
            <p:style>
              <a:lnRef idx="2">
                <a:schemeClr val="accent1"/>
              </a:lnRef>
              <a:fillRef idx="0">
                <a:schemeClr val="accent1"/>
              </a:fillRef>
              <a:effectRef idx="1">
                <a:schemeClr val="accent1"/>
              </a:effectRef>
              <a:fontRef idx="minor">
                <a:schemeClr val="tx1"/>
              </a:fontRef>
            </p:style>
          </p:cxnSp>
        </p:grpSp>
        <p:pic>
          <p:nvPicPr>
            <p:cNvPr id="7" name="Graphic 6" descr="Bullseye with solid fill">
              <a:extLst>
                <a:ext uri="{FF2B5EF4-FFF2-40B4-BE49-F238E27FC236}">
                  <a16:creationId xmlns:a16="http://schemas.microsoft.com/office/drawing/2014/main" id="{AF8FC66C-1A7C-53B8-5AD4-9B38E27743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06676" y="3743836"/>
              <a:ext cx="914400" cy="914400"/>
            </a:xfrm>
            <a:prstGeom prst="rect">
              <a:avLst/>
            </a:prstGeom>
          </p:spPr>
        </p:pic>
      </p:grpSp>
      <p:sp>
        <p:nvSpPr>
          <p:cNvPr id="13" name="TextBox 12">
            <a:extLst>
              <a:ext uri="{FF2B5EF4-FFF2-40B4-BE49-F238E27FC236}">
                <a16:creationId xmlns:a16="http://schemas.microsoft.com/office/drawing/2014/main" id="{C8C67F18-3061-6276-2BA2-7B00C34B8539}"/>
              </a:ext>
            </a:extLst>
          </p:cNvPr>
          <p:cNvSpPr txBox="1"/>
          <p:nvPr/>
        </p:nvSpPr>
        <p:spPr>
          <a:xfrm>
            <a:off x="529470" y="4562758"/>
            <a:ext cx="1651756" cy="707886"/>
          </a:xfrm>
          <a:prstGeom prst="rect">
            <a:avLst/>
          </a:prstGeom>
          <a:solidFill>
            <a:schemeClr val="bg1">
              <a:lumMod val="85000"/>
            </a:schemeClr>
          </a:solidFill>
          <a:ln>
            <a:noFill/>
          </a:ln>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rHTN</a:t>
            </a: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criteria not met (n=163)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Other exclusion criteria (n=115)</a:t>
            </a:r>
          </a:p>
        </p:txBody>
      </p:sp>
      <p:grpSp>
        <p:nvGrpSpPr>
          <p:cNvPr id="15" name="Group 14">
            <a:extLst>
              <a:ext uri="{FF2B5EF4-FFF2-40B4-BE49-F238E27FC236}">
                <a16:creationId xmlns:a16="http://schemas.microsoft.com/office/drawing/2014/main" id="{67E58BA5-C385-735D-F89D-193AACB94778}"/>
              </a:ext>
            </a:extLst>
          </p:cNvPr>
          <p:cNvGrpSpPr/>
          <p:nvPr/>
        </p:nvGrpSpPr>
        <p:grpSpPr>
          <a:xfrm>
            <a:off x="284903" y="3728831"/>
            <a:ext cx="1172422" cy="552073"/>
            <a:chOff x="284903" y="3966956"/>
            <a:chExt cx="1172422" cy="552073"/>
          </a:xfrm>
        </p:grpSpPr>
        <p:sp>
          <p:nvSpPr>
            <p:cNvPr id="6" name="TextBox 5">
              <a:extLst>
                <a:ext uri="{FF2B5EF4-FFF2-40B4-BE49-F238E27FC236}">
                  <a16:creationId xmlns:a16="http://schemas.microsoft.com/office/drawing/2014/main" id="{198A9C3F-2643-0334-CEC1-9AED8EB335BC}"/>
                </a:ext>
              </a:extLst>
            </p:cNvPr>
            <p:cNvSpPr txBox="1"/>
            <p:nvPr/>
          </p:nvSpPr>
          <p:spPr>
            <a:xfrm>
              <a:off x="503736" y="3966956"/>
              <a:ext cx="953589" cy="430887"/>
            </a:xfrm>
            <a:prstGeom prst="rect">
              <a:avLst/>
            </a:prstGeom>
            <a:solidFill>
              <a:schemeClr val="bg1">
                <a:lumMod val="8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Consented: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N=1409</a:t>
              </a:r>
            </a:p>
          </p:txBody>
        </p:sp>
        <p:pic>
          <p:nvPicPr>
            <p:cNvPr id="14" name="Content Placeholder 4" descr="A diagram of a flowchart&#10;&#10;AI-generated content may be incorrect.">
              <a:extLst>
                <a:ext uri="{FF2B5EF4-FFF2-40B4-BE49-F238E27FC236}">
                  <a16:creationId xmlns:a16="http://schemas.microsoft.com/office/drawing/2014/main" id="{D7990963-173D-1CA4-5842-CB3CD74A9CBB}"/>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1673" t="11643" r="73551" b="81112"/>
            <a:stretch/>
          </p:blipFill>
          <p:spPr>
            <a:xfrm>
              <a:off x="284903" y="4180706"/>
              <a:ext cx="437666" cy="338323"/>
            </a:xfrm>
            <a:prstGeom prst="rect">
              <a:avLst/>
            </a:prstGeom>
          </p:spPr>
        </p:pic>
      </p:grpSp>
      <p:grpSp>
        <p:nvGrpSpPr>
          <p:cNvPr id="17" name="Group 16">
            <a:extLst>
              <a:ext uri="{FF2B5EF4-FFF2-40B4-BE49-F238E27FC236}">
                <a16:creationId xmlns:a16="http://schemas.microsoft.com/office/drawing/2014/main" id="{75E4F1FD-2F72-8F7C-F28E-174302CAF47F}"/>
              </a:ext>
            </a:extLst>
          </p:cNvPr>
          <p:cNvGrpSpPr/>
          <p:nvPr/>
        </p:nvGrpSpPr>
        <p:grpSpPr>
          <a:xfrm>
            <a:off x="2511093" y="3728831"/>
            <a:ext cx="1329581" cy="563877"/>
            <a:chOff x="2425367" y="3966956"/>
            <a:chExt cx="1349135" cy="563877"/>
          </a:xfrm>
        </p:grpSpPr>
        <p:sp>
          <p:nvSpPr>
            <p:cNvPr id="11" name="TextBox 10">
              <a:extLst>
                <a:ext uri="{FF2B5EF4-FFF2-40B4-BE49-F238E27FC236}">
                  <a16:creationId xmlns:a16="http://schemas.microsoft.com/office/drawing/2014/main" id="{B51AD31E-248A-6545-AEDF-7D2CAE3FCDFB}"/>
                </a:ext>
              </a:extLst>
            </p:cNvPr>
            <p:cNvSpPr txBox="1"/>
            <p:nvPr/>
          </p:nvSpPr>
          <p:spPr>
            <a:xfrm>
              <a:off x="2644200" y="3966956"/>
              <a:ext cx="1130302" cy="430887"/>
            </a:xfrm>
            <a:prstGeom prst="rect">
              <a:avLst/>
            </a:prstGeom>
            <a:solidFill>
              <a:schemeClr val="bg1">
                <a:lumMod val="8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Eligible: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N=1131</a:t>
              </a:r>
            </a:p>
          </p:txBody>
        </p:sp>
        <p:pic>
          <p:nvPicPr>
            <p:cNvPr id="16" name="Content Placeholder 4" descr="A diagram of a flowchart&#10;&#10;AI-generated content may be incorrect.">
              <a:extLst>
                <a:ext uri="{FF2B5EF4-FFF2-40B4-BE49-F238E27FC236}">
                  <a16:creationId xmlns:a16="http://schemas.microsoft.com/office/drawing/2014/main" id="{464C8978-F622-F6C8-0B65-8BC8CC803B03}"/>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1673" t="11643" r="73551" b="81112"/>
            <a:stretch/>
          </p:blipFill>
          <p:spPr>
            <a:xfrm>
              <a:off x="2425367" y="4192510"/>
              <a:ext cx="437666" cy="338323"/>
            </a:xfrm>
            <a:prstGeom prst="rect">
              <a:avLst/>
            </a:prstGeom>
          </p:spPr>
        </p:pic>
      </p:grpSp>
      <p:grpSp>
        <p:nvGrpSpPr>
          <p:cNvPr id="19" name="Group 18">
            <a:extLst>
              <a:ext uri="{FF2B5EF4-FFF2-40B4-BE49-F238E27FC236}">
                <a16:creationId xmlns:a16="http://schemas.microsoft.com/office/drawing/2014/main" id="{E9D8144F-29F9-B581-64A2-15B66754360F}"/>
              </a:ext>
            </a:extLst>
          </p:cNvPr>
          <p:cNvGrpSpPr/>
          <p:nvPr/>
        </p:nvGrpSpPr>
        <p:grpSpPr>
          <a:xfrm>
            <a:off x="4981907" y="3728831"/>
            <a:ext cx="1519179" cy="569742"/>
            <a:chOff x="4981907" y="3966956"/>
            <a:chExt cx="1519179" cy="569742"/>
          </a:xfrm>
        </p:grpSpPr>
        <p:sp>
          <p:nvSpPr>
            <p:cNvPr id="12" name="TextBox 11">
              <a:extLst>
                <a:ext uri="{FF2B5EF4-FFF2-40B4-BE49-F238E27FC236}">
                  <a16:creationId xmlns:a16="http://schemas.microsoft.com/office/drawing/2014/main" id="{8AE0575A-CFDA-6596-F8EA-103CF887B413}"/>
                </a:ext>
              </a:extLst>
            </p:cNvPr>
            <p:cNvSpPr txBox="1"/>
            <p:nvPr/>
          </p:nvSpPr>
          <p:spPr>
            <a:xfrm>
              <a:off x="5196303" y="3966956"/>
              <a:ext cx="1304783" cy="430887"/>
            </a:xfrm>
            <a:prstGeom prst="rect">
              <a:avLst/>
            </a:prstGeom>
            <a:solidFill>
              <a:schemeClr val="bg1">
                <a:lumMod val="85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Completed DST: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N=1086</a:t>
              </a:r>
            </a:p>
          </p:txBody>
        </p:sp>
        <p:pic>
          <p:nvPicPr>
            <p:cNvPr id="18" name="Content Placeholder 4" descr="A diagram of a flowchart&#10;&#10;AI-generated content may be incorrect.">
              <a:extLst>
                <a:ext uri="{FF2B5EF4-FFF2-40B4-BE49-F238E27FC236}">
                  <a16:creationId xmlns:a16="http://schemas.microsoft.com/office/drawing/2014/main" id="{8D44D4FD-CE5D-2174-74EC-F0ADA38F78B6}"/>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1673" t="11643" r="73551" b="81112"/>
            <a:stretch/>
          </p:blipFill>
          <p:spPr>
            <a:xfrm>
              <a:off x="4981907" y="4198375"/>
              <a:ext cx="437666" cy="338323"/>
            </a:xfrm>
            <a:prstGeom prst="rect">
              <a:avLst/>
            </a:prstGeom>
          </p:spPr>
        </p:pic>
      </p:grpSp>
      <p:cxnSp>
        <p:nvCxnSpPr>
          <p:cNvPr id="20" name="Straight Arrow Connector 19">
            <a:extLst>
              <a:ext uri="{FF2B5EF4-FFF2-40B4-BE49-F238E27FC236}">
                <a16:creationId xmlns:a16="http://schemas.microsoft.com/office/drawing/2014/main" id="{797A39F7-B84B-95E8-8C5B-6F1E42274970}"/>
              </a:ext>
            </a:extLst>
          </p:cNvPr>
          <p:cNvCxnSpPr>
            <a:cxnSpLocks/>
          </p:cNvCxnSpPr>
          <p:nvPr/>
        </p:nvCxnSpPr>
        <p:spPr>
          <a:xfrm>
            <a:off x="950961" y="4194307"/>
            <a:ext cx="0" cy="365760"/>
          </a:xfrm>
          <a:prstGeom prst="straightConnector1">
            <a:avLst/>
          </a:prstGeom>
          <a:ln w="12700">
            <a:solidFill>
              <a:schemeClr val="tx1"/>
            </a:solidFill>
            <a:headEnd type="none" w="med" len="med"/>
            <a:tailEnd type="triangle" w="med" len="lg"/>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B9F377FA-CD9A-6BFC-0FDB-0C6CD672DFAF}"/>
              </a:ext>
            </a:extLst>
          </p:cNvPr>
          <p:cNvSpPr txBox="1"/>
          <p:nvPr/>
        </p:nvSpPr>
        <p:spPr>
          <a:xfrm>
            <a:off x="2967870" y="4524658"/>
            <a:ext cx="1385056" cy="400110"/>
          </a:xfrm>
          <a:prstGeom prst="rect">
            <a:avLst/>
          </a:prstGeom>
          <a:solidFill>
            <a:schemeClr val="bg1">
              <a:lumMod val="85000"/>
            </a:schemeClr>
          </a:solidFill>
          <a:ln>
            <a:noFill/>
          </a:ln>
        </p:spPr>
        <p:txBody>
          <a:bodyPr wrap="square" rtlCol="0">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Incomplete DST (n=45)</a:t>
            </a:r>
          </a:p>
        </p:txBody>
      </p:sp>
      <p:cxnSp>
        <p:nvCxnSpPr>
          <p:cNvPr id="23" name="Straight Arrow Connector 22">
            <a:extLst>
              <a:ext uri="{FF2B5EF4-FFF2-40B4-BE49-F238E27FC236}">
                <a16:creationId xmlns:a16="http://schemas.microsoft.com/office/drawing/2014/main" id="{51EC8EDF-1313-0184-5B62-C4EA9537A526}"/>
              </a:ext>
            </a:extLst>
          </p:cNvPr>
          <p:cNvCxnSpPr>
            <a:cxnSpLocks/>
          </p:cNvCxnSpPr>
          <p:nvPr/>
        </p:nvCxnSpPr>
        <p:spPr>
          <a:xfrm>
            <a:off x="3389361" y="4156207"/>
            <a:ext cx="0" cy="365760"/>
          </a:xfrm>
          <a:prstGeom prst="straightConnector1">
            <a:avLst/>
          </a:prstGeom>
          <a:ln w="12700">
            <a:solidFill>
              <a:schemeClr val="tx1"/>
            </a:solidFill>
            <a:headEnd type="none" w="med" len="med"/>
            <a:tailEnd type="triangle" w="med" len="lg"/>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5196EA6C-FBF8-3ACD-F136-2B516BB4A614}"/>
              </a:ext>
            </a:extLst>
          </p:cNvPr>
          <p:cNvSpPr txBox="1"/>
          <p:nvPr/>
        </p:nvSpPr>
        <p:spPr>
          <a:xfrm>
            <a:off x="9174222" y="5386543"/>
            <a:ext cx="2599465" cy="600164"/>
          </a:xfrm>
          <a:prstGeom prst="rect">
            <a:avLst/>
          </a:prstGeom>
          <a:solidFill>
            <a:schemeClr val="bg1">
              <a:lumMod val="85000"/>
            </a:schemeClr>
          </a:solidFill>
          <a:ln>
            <a:solidFill>
              <a:srgbClr val="412E8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Conducted at 50 sites across the 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First participant enrolled: Mar 2025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Last participant enrolled: Dec 2025</a:t>
            </a:r>
          </a:p>
        </p:txBody>
      </p:sp>
    </p:spTree>
    <p:extLst>
      <p:ext uri="{BB962C8B-B14F-4D97-AF65-F5344CB8AC3E}">
        <p14:creationId xmlns:p14="http://schemas.microsoft.com/office/powerpoint/2010/main" val="1562316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BCE4C-06AF-9558-01B1-EF76EA5ED162}"/>
            </a:ext>
          </a:extLst>
        </p:cNvPr>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5950CF0C-246A-6C10-97A3-119B45171200}"/>
              </a:ext>
            </a:extLst>
          </p:cNvPr>
          <p:cNvGraphicFramePr>
            <a:graphicFrameLocks noGrp="1"/>
          </p:cNvGraphicFramePr>
          <p:nvPr/>
        </p:nvGraphicFramePr>
        <p:xfrm>
          <a:off x="6100922" y="2477239"/>
          <a:ext cx="4480560" cy="3041904"/>
        </p:xfrm>
        <a:graphic>
          <a:graphicData uri="http://schemas.openxmlformats.org/drawingml/2006/table">
            <a:tbl>
              <a:tblPr bandRow="1">
                <a:tableStyleId>{6E25E649-3F16-4E02-A733-19D2CDBF48F0}</a:tableStyleId>
              </a:tblPr>
              <a:tblGrid>
                <a:gridCol w="4480560">
                  <a:extLst>
                    <a:ext uri="{9D8B030D-6E8A-4147-A177-3AD203B41FA5}">
                      <a16:colId xmlns:a16="http://schemas.microsoft.com/office/drawing/2014/main" val="2273852966"/>
                    </a:ext>
                  </a:extLst>
                </a:gridCol>
              </a:tblGrid>
              <a:tr h="365760">
                <a:tc>
                  <a:txBody>
                    <a:bodyPr/>
                    <a:lstStyle/>
                    <a:p>
                      <a:pPr marL="228600" marR="0" lvl="0" indent="-228600" algn="l" defTabSz="609585" rtl="0" eaLnBrk="1" fontAlgn="auto" latinLnBrk="0" hangingPunct="1">
                        <a:lnSpc>
                          <a:spcPct val="100000"/>
                        </a:lnSpc>
                        <a:spcBef>
                          <a:spcPts val="0"/>
                        </a:spcBef>
                        <a:spcAft>
                          <a:spcPts val="300"/>
                        </a:spcAft>
                        <a:buClr>
                          <a:srgbClr val="D81D48"/>
                        </a:buClr>
                        <a:buSzTx/>
                        <a:buFont typeface="Arial" panose="020B0604020202020204" pitchFamily="34" charset="0"/>
                        <a:buChar char="•"/>
                        <a:tabLst/>
                        <a:defRPr/>
                      </a:pPr>
                      <a:r>
                        <a:rPr lang="en-US" sz="1400">
                          <a:solidFill>
                            <a:schemeClr val="tx1"/>
                          </a:solidFill>
                          <a:latin typeface="Arial" panose="020B0604020202020204" pitchFamily="34" charset="0"/>
                          <a:cs typeface="Arial" panose="020B0604020202020204" pitchFamily="34" charset="0"/>
                        </a:rPr>
                        <a:t>Systemic glucocorticoid exposure (excluding inhalers or topical)</a:t>
                      </a:r>
                    </a:p>
                  </a:txBody>
                  <a:tcPr marT="27432" marB="27432"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616640052"/>
                  </a:ext>
                </a:extLst>
              </a:tr>
              <a:tr h="365760">
                <a:tc>
                  <a:txBody>
                    <a:bodyPr/>
                    <a:lstStyle/>
                    <a:p>
                      <a:pPr marL="228600" marR="0" lvl="0" indent="-228600" algn="l" defTabSz="609585" rtl="0" eaLnBrk="1" fontAlgn="auto" latinLnBrk="0" hangingPunct="1">
                        <a:lnSpc>
                          <a:spcPct val="100000"/>
                        </a:lnSpc>
                        <a:spcBef>
                          <a:spcPts val="0"/>
                        </a:spcBef>
                        <a:spcAft>
                          <a:spcPts val="300"/>
                        </a:spcAft>
                        <a:buClr>
                          <a:srgbClr val="D81D48"/>
                        </a:buClr>
                        <a:buSzTx/>
                        <a:buFont typeface="Arial" panose="020B0604020202020204" pitchFamily="34" charset="0"/>
                        <a:buChar char="•"/>
                        <a:tabLst/>
                        <a:defRPr/>
                      </a:pPr>
                      <a:r>
                        <a:rPr lang="en-US" sz="1400" b="0" kern="1200">
                          <a:solidFill>
                            <a:schemeClr val="tx1"/>
                          </a:solidFill>
                          <a:latin typeface="Arial" panose="020B0604020202020204" pitchFamily="34" charset="0"/>
                          <a:ea typeface="+mn-ea"/>
                          <a:cs typeface="Arial" panose="020B0604020202020204" pitchFamily="34" charset="0"/>
                        </a:rPr>
                        <a:t>eGFR &lt;30 mL/min/1.73 m</a:t>
                      </a:r>
                      <a:r>
                        <a:rPr lang="en-US" sz="1400" b="0" kern="1200" baseline="30000">
                          <a:solidFill>
                            <a:schemeClr val="tx1"/>
                          </a:solidFill>
                          <a:latin typeface="Arial" panose="020B0604020202020204" pitchFamily="34" charset="0"/>
                          <a:ea typeface="+mn-ea"/>
                          <a:cs typeface="Arial" panose="020B0604020202020204" pitchFamily="34" charset="0"/>
                        </a:rPr>
                        <a:t>2</a:t>
                      </a:r>
                    </a:p>
                  </a:txBody>
                  <a:tcPr marT="27432" marB="27432"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029606816"/>
                  </a:ext>
                </a:extLst>
              </a:tr>
              <a:tr h="365760">
                <a:tc>
                  <a:txBody>
                    <a:bodyPr/>
                    <a:lstStyle/>
                    <a:p>
                      <a:pPr marL="228600" marR="0" lvl="0" indent="-228600" algn="l" defTabSz="609585" rtl="0" eaLnBrk="1" fontAlgn="auto" latinLnBrk="0" hangingPunct="1">
                        <a:lnSpc>
                          <a:spcPct val="100000"/>
                        </a:lnSpc>
                        <a:spcBef>
                          <a:spcPts val="0"/>
                        </a:spcBef>
                        <a:spcAft>
                          <a:spcPts val="300"/>
                        </a:spcAft>
                        <a:buClr>
                          <a:srgbClr val="D81D48"/>
                        </a:buClr>
                        <a:buSzTx/>
                        <a:buFont typeface="Arial" panose="020B0604020202020204" pitchFamily="34" charset="0"/>
                        <a:buChar char="•"/>
                        <a:tabLst/>
                        <a:defRPr/>
                      </a:pPr>
                      <a:r>
                        <a:rPr lang="en-US" sz="1400" b="0">
                          <a:solidFill>
                            <a:schemeClr val="tx1"/>
                          </a:solidFill>
                          <a:latin typeface="Arial" panose="020B0604020202020204" pitchFamily="34" charset="0"/>
                          <a:cs typeface="Arial" panose="020B0604020202020204" pitchFamily="34" charset="0"/>
                        </a:rPr>
                        <a:t>Severe psychiatric, medical, or surgical illness</a:t>
                      </a:r>
                    </a:p>
                  </a:txBody>
                  <a:tcPr marT="27432" marB="27432"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091070567"/>
                  </a:ext>
                </a:extLst>
              </a:tr>
              <a:tr h="365760">
                <a:tc>
                  <a:txBody>
                    <a:bodyPr/>
                    <a:lstStyle/>
                    <a:p>
                      <a:pPr marL="228600" marR="0" lvl="0" indent="-228600" algn="l" defTabSz="609585" rtl="0" eaLnBrk="1" fontAlgn="auto" latinLnBrk="0" hangingPunct="1">
                        <a:lnSpc>
                          <a:spcPct val="100000"/>
                        </a:lnSpc>
                        <a:spcBef>
                          <a:spcPts val="0"/>
                        </a:spcBef>
                        <a:spcAft>
                          <a:spcPts val="300"/>
                        </a:spcAft>
                        <a:buClr>
                          <a:srgbClr val="D81D48"/>
                        </a:buClr>
                        <a:buSzTx/>
                        <a:buFont typeface="Arial" panose="020B0604020202020204" pitchFamily="34" charset="0"/>
                        <a:buChar char="•"/>
                        <a:tabLst/>
                        <a:defRPr/>
                      </a:pPr>
                      <a:r>
                        <a:rPr lang="en-US" sz="1400" b="0">
                          <a:solidFill>
                            <a:schemeClr val="tx1"/>
                          </a:solidFill>
                          <a:latin typeface="Arial" panose="020B0604020202020204" pitchFamily="34" charset="0"/>
                          <a:cs typeface="Arial" panose="020B0604020202020204" pitchFamily="34" charset="0"/>
                        </a:rPr>
                        <a:t>Excessive alcohol consumption</a:t>
                      </a:r>
                    </a:p>
                  </a:txBody>
                  <a:tcPr marT="27432" marB="27432"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41141422"/>
                  </a:ext>
                </a:extLst>
              </a:tr>
              <a:tr h="365760">
                <a:tc>
                  <a:txBody>
                    <a:bodyPr/>
                    <a:lstStyle/>
                    <a:p>
                      <a:pPr marL="228600" marR="0" lvl="0" indent="-228600" algn="l" defTabSz="914400" rtl="0" eaLnBrk="1" fontAlgn="auto" latinLnBrk="0" hangingPunct="1">
                        <a:lnSpc>
                          <a:spcPct val="100000"/>
                        </a:lnSpc>
                        <a:spcBef>
                          <a:spcPts val="0"/>
                        </a:spcBef>
                        <a:spcAft>
                          <a:spcPts val="300"/>
                        </a:spcAft>
                        <a:buClr>
                          <a:srgbClr val="D81D48"/>
                        </a:buClr>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Pregnant or lactating</a:t>
                      </a:r>
                    </a:p>
                  </a:txBody>
                  <a:tcPr marT="27432" marB="27432"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133363069"/>
                  </a:ext>
                </a:extLst>
              </a:tr>
              <a:tr h="365760">
                <a:tc>
                  <a:txBody>
                    <a:bodyPr/>
                    <a:lstStyle/>
                    <a:p>
                      <a:pPr marL="228600" marR="0" lvl="0" indent="-228600" algn="l" defTabSz="914400" rtl="0" eaLnBrk="1" fontAlgn="auto" latinLnBrk="0" hangingPunct="1">
                        <a:lnSpc>
                          <a:spcPct val="100000"/>
                        </a:lnSpc>
                        <a:spcBef>
                          <a:spcPts val="0"/>
                        </a:spcBef>
                        <a:spcAft>
                          <a:spcPts val="300"/>
                        </a:spcAft>
                        <a:buClr>
                          <a:srgbClr val="D81D48"/>
                        </a:buClr>
                        <a:buSzTx/>
                        <a:buFont typeface="Arial" panose="020B0604020202020204" pitchFamily="34" charset="0"/>
                        <a:buChar char="•"/>
                        <a:tabLst/>
                        <a:defRPr/>
                      </a:pPr>
                      <a:r>
                        <a:rPr lang="en-US" sz="1400" b="0" kern="1200">
                          <a:solidFill>
                            <a:schemeClr val="tx1"/>
                          </a:solidFill>
                          <a:latin typeface="Arial" panose="020B0604020202020204" pitchFamily="34" charset="0"/>
                          <a:ea typeface="+mn-ea"/>
                          <a:cs typeface="Arial" panose="020B0604020202020204" pitchFamily="34" charset="0"/>
                        </a:rPr>
                        <a:t>Use of oral contraceptive pills</a:t>
                      </a:r>
                    </a:p>
                  </a:txBody>
                  <a:tcPr marT="27432" marB="27432"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323505397"/>
                  </a:ext>
                </a:extLst>
              </a:tr>
              <a:tr h="365760">
                <a:tc>
                  <a:txBody>
                    <a:bodyPr/>
                    <a:lstStyle/>
                    <a:p>
                      <a:pPr marL="228600" marR="0" lvl="0" indent="-228600" algn="l" defTabSz="914400" rtl="0" eaLnBrk="1" fontAlgn="auto" latinLnBrk="0" hangingPunct="1">
                        <a:lnSpc>
                          <a:spcPct val="100000"/>
                        </a:lnSpc>
                        <a:spcBef>
                          <a:spcPts val="0"/>
                        </a:spcBef>
                        <a:spcAft>
                          <a:spcPts val="300"/>
                        </a:spcAft>
                        <a:buClr>
                          <a:srgbClr val="D81D48"/>
                        </a:buClr>
                        <a:buSzTx/>
                        <a:buFont typeface="Arial" panose="020B0604020202020204" pitchFamily="34" charset="0"/>
                        <a:buChar char="•"/>
                        <a:tabLst/>
                        <a:defRPr/>
                      </a:pPr>
                      <a:r>
                        <a:rPr lang="en-US" sz="1400" b="0">
                          <a:solidFill>
                            <a:schemeClr val="tx1"/>
                          </a:solidFill>
                          <a:latin typeface="Arial" panose="020B0604020202020204" pitchFamily="34" charset="0"/>
                          <a:cs typeface="Arial" panose="020B0604020202020204" pitchFamily="34" charset="0"/>
                        </a:rPr>
                        <a:t>Severe untreated sleep apnea</a:t>
                      </a:r>
                    </a:p>
                  </a:txBody>
                  <a:tcPr marT="27432" marB="27432"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774118720"/>
                  </a:ext>
                </a:extLst>
              </a:tr>
              <a:tr h="365760">
                <a:tc>
                  <a:txBody>
                    <a:bodyPr/>
                    <a:lstStyle/>
                    <a:p>
                      <a:pPr marL="228600" marR="0" lvl="0" indent="-228600" algn="l" defTabSz="914400" rtl="0" eaLnBrk="1" fontAlgn="auto" latinLnBrk="0" hangingPunct="1">
                        <a:lnSpc>
                          <a:spcPct val="100000"/>
                        </a:lnSpc>
                        <a:spcBef>
                          <a:spcPts val="0"/>
                        </a:spcBef>
                        <a:spcAft>
                          <a:spcPts val="300"/>
                        </a:spcAft>
                        <a:buClr>
                          <a:srgbClr val="D81D48"/>
                        </a:buClr>
                        <a:buSzTx/>
                        <a:buFont typeface="Arial" panose="020B0604020202020204" pitchFamily="34" charset="0"/>
                        <a:buChar char="•"/>
                        <a:tabLst/>
                        <a:defRPr/>
                      </a:pPr>
                      <a:r>
                        <a:rPr lang="en-US" sz="1400" b="0">
                          <a:solidFill>
                            <a:schemeClr val="tx1"/>
                          </a:solidFill>
                          <a:latin typeface="Arial" panose="020B0604020202020204" pitchFamily="34" charset="0"/>
                          <a:cs typeface="Arial" panose="020B0604020202020204" pitchFamily="34" charset="0"/>
                        </a:rPr>
                        <a:t>Diagnosed with endogenous hypercortisolism</a:t>
                      </a:r>
                    </a:p>
                  </a:txBody>
                  <a:tcPr marT="27432" marB="27432"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29761607"/>
                  </a:ext>
                </a:extLst>
              </a:tr>
            </a:tbl>
          </a:graphicData>
        </a:graphic>
      </p:graphicFrame>
      <p:sp>
        <p:nvSpPr>
          <p:cNvPr id="2" name="Title 1">
            <a:extLst>
              <a:ext uri="{FF2B5EF4-FFF2-40B4-BE49-F238E27FC236}">
                <a16:creationId xmlns:a16="http://schemas.microsoft.com/office/drawing/2014/main" id="{550D461C-F41A-1906-B01B-F2932D9D86A3}"/>
              </a:ext>
            </a:extLst>
          </p:cNvPr>
          <p:cNvSpPr>
            <a:spLocks noGrp="1"/>
          </p:cNvSpPr>
          <p:nvPr>
            <p:ph type="title"/>
          </p:nvPr>
        </p:nvSpPr>
        <p:spPr/>
        <p:txBody>
          <a:bodyPr anchor="t" anchorCtr="0">
            <a:normAutofit/>
          </a:bodyPr>
          <a:lstStyle/>
          <a:p>
            <a:r>
              <a:rPr lang="en-US" sz="3600"/>
              <a:t>MOMENTUM eligibility criteria</a:t>
            </a:r>
            <a:r>
              <a:rPr lang="en-US" sz="3600" baseline="30000"/>
              <a:t>1</a:t>
            </a:r>
          </a:p>
        </p:txBody>
      </p:sp>
      <p:graphicFrame>
        <p:nvGraphicFramePr>
          <p:cNvPr id="4" name="Table 3">
            <a:extLst>
              <a:ext uri="{FF2B5EF4-FFF2-40B4-BE49-F238E27FC236}">
                <a16:creationId xmlns:a16="http://schemas.microsoft.com/office/drawing/2014/main" id="{3F53DFC6-5796-1247-2E80-9D839977A8A1}"/>
              </a:ext>
            </a:extLst>
          </p:cNvPr>
          <p:cNvGraphicFramePr>
            <a:graphicFrameLocks noGrp="1"/>
          </p:cNvGraphicFramePr>
          <p:nvPr>
            <p:extLst>
              <p:ext uri="{D42A27DB-BD31-4B8C-83A1-F6EECF244321}">
                <p14:modId xmlns:p14="http://schemas.microsoft.com/office/powerpoint/2010/main" val="4075369079"/>
              </p:ext>
            </p:extLst>
          </p:nvPr>
        </p:nvGraphicFramePr>
        <p:xfrm>
          <a:off x="762368" y="1379959"/>
          <a:ext cx="4480560" cy="3779520"/>
        </p:xfrm>
        <a:graphic>
          <a:graphicData uri="http://schemas.openxmlformats.org/drawingml/2006/table">
            <a:tbl>
              <a:tblPr firstRow="1" bandRow="1">
                <a:tableStyleId>{6E25E649-3F16-4E02-A733-19D2CDBF48F0}</a:tableStyleId>
              </a:tblPr>
              <a:tblGrid>
                <a:gridCol w="4480560">
                  <a:extLst>
                    <a:ext uri="{9D8B030D-6E8A-4147-A177-3AD203B41FA5}">
                      <a16:colId xmlns:a16="http://schemas.microsoft.com/office/drawing/2014/main" val="3972709722"/>
                    </a:ext>
                  </a:extLst>
                </a:gridCol>
              </a:tblGrid>
              <a:tr h="356616">
                <a:tc>
                  <a:txBody>
                    <a:bodyPr/>
                    <a:lstStyle/>
                    <a:p>
                      <a:pPr marL="0" indent="0" algn="l" defTabSz="609585">
                        <a:buFont typeface="Arial" panose="020B0604020202020204" pitchFamily="34" charset="0"/>
                        <a:buNone/>
                        <a:defRPr/>
                      </a:pPr>
                      <a:r>
                        <a:rPr lang="en-US" sz="1800">
                          <a:solidFill>
                            <a:schemeClr val="bg1"/>
                          </a:solidFill>
                          <a:latin typeface="Arial" panose="020B0604020202020204" pitchFamily="34" charset="0"/>
                          <a:cs typeface="Arial" panose="020B0604020202020204" pitchFamily="34" charset="0"/>
                        </a:rPr>
                        <a:t>Key inclusion criteria</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12E80"/>
                    </a:solidFill>
                  </a:tcPr>
                </a:tc>
                <a:extLst>
                  <a:ext uri="{0D108BD9-81ED-4DB2-BD59-A6C34878D82A}">
                    <a16:rowId xmlns:a16="http://schemas.microsoft.com/office/drawing/2014/main" val="1428618242"/>
                  </a:ext>
                </a:extLst>
              </a:tr>
              <a:tr h="365760">
                <a:tc>
                  <a:txBody>
                    <a:bodyPr/>
                    <a:lstStyle/>
                    <a:p>
                      <a:pPr marL="115888" marR="0" lvl="0" indent="0" algn="l" defTabSz="609585"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a:solidFill>
                            <a:schemeClr val="tx1"/>
                          </a:solidFill>
                          <a:latin typeface="Arial" panose="020B0604020202020204" pitchFamily="34" charset="0"/>
                          <a:cs typeface="Arial" panose="020B0604020202020204" pitchFamily="34" charset="0"/>
                        </a:rPr>
                        <a:t>18–80 years</a:t>
                      </a:r>
                    </a:p>
                  </a:txBody>
                  <a:tcPr marL="18288" marR="45720" marT="0" marB="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37006833"/>
                  </a:ext>
                </a:extLst>
              </a:tr>
              <a:tr h="1554480">
                <a:tc>
                  <a:txBody>
                    <a:bodyPr/>
                    <a:lstStyle/>
                    <a:p>
                      <a:pPr marL="115888" marR="0" lvl="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400" b="0" dirty="0" err="1">
                          <a:solidFill>
                            <a:schemeClr val="tx1"/>
                          </a:solidFill>
                          <a:latin typeface="Arial" panose="020B0604020202020204" pitchFamily="34" charset="0"/>
                          <a:cs typeface="Arial" panose="020B0604020202020204" pitchFamily="34" charset="0"/>
                        </a:rPr>
                        <a:t>rHTN</a:t>
                      </a:r>
                      <a:r>
                        <a:rPr lang="en-US" sz="1400" b="0" dirty="0">
                          <a:solidFill>
                            <a:schemeClr val="tx1"/>
                          </a:solidFill>
                          <a:latin typeface="Arial" panose="020B0604020202020204" pitchFamily="34" charset="0"/>
                          <a:cs typeface="Arial" panose="020B0604020202020204" pitchFamily="34" charset="0"/>
                        </a:rPr>
                        <a:t> based on 2017 AHA criteria:</a:t>
                      </a:r>
                    </a:p>
                    <a:p>
                      <a:pPr marL="454025" indent="-342900" defTabSz="609585">
                        <a:spcAft>
                          <a:spcPts val="300"/>
                        </a:spcAft>
                        <a:buClr>
                          <a:srgbClr val="412E80"/>
                        </a:buClr>
                        <a:buFont typeface="+mj-lt"/>
                        <a:buAutoNum type="alphaUcPeriod"/>
                        <a:defRPr/>
                      </a:pPr>
                      <a:r>
                        <a:rPr lang="en-US" sz="1400" dirty="0">
                          <a:latin typeface="Arial" panose="020B0604020202020204" pitchFamily="34" charset="0"/>
                          <a:cs typeface="Arial" panose="020B0604020202020204" pitchFamily="34" charset="0"/>
                        </a:rPr>
                        <a:t>SBP ≥130 mmHg despite use of ≥3 BP medications from different classes at maximally tolerated doses, including a diuretic</a:t>
                      </a:r>
                    </a:p>
                    <a:p>
                      <a:pPr marL="454025" indent="-342900" defTabSz="609585">
                        <a:spcAft>
                          <a:spcPts val="300"/>
                        </a:spcAft>
                        <a:buClr>
                          <a:srgbClr val="412E80"/>
                        </a:buClr>
                        <a:buFont typeface="+mj-lt"/>
                        <a:buAutoNum type="alphaUcPeriod"/>
                        <a:defRPr/>
                      </a:pPr>
                      <a:r>
                        <a:rPr lang="en-US" sz="1400" dirty="0">
                          <a:latin typeface="Arial" panose="020B0604020202020204" pitchFamily="34" charset="0"/>
                          <a:cs typeface="Arial" panose="020B0604020202020204" pitchFamily="34" charset="0"/>
                        </a:rPr>
                        <a:t>SBP at any level with use of ≥4 BP medications from different classes</a:t>
                      </a:r>
                    </a:p>
                    <a:p>
                      <a:pPr marL="111125" indent="0" defTabSz="609585">
                        <a:spcBef>
                          <a:spcPts val="1200"/>
                        </a:spcBef>
                        <a:spcAft>
                          <a:spcPts val="300"/>
                        </a:spcAft>
                        <a:buClr>
                          <a:srgbClr val="412E80"/>
                        </a:buClr>
                        <a:buFont typeface="Arial" panose="020B0604020202020204" pitchFamily="34" charset="0"/>
                        <a:buNone/>
                        <a:defRPr/>
                      </a:pPr>
                      <a:r>
                        <a:rPr lang="en-US" sz="1200" b="0" u="sng" dirty="0">
                          <a:latin typeface="Arial" panose="020B0604020202020204" pitchFamily="34" charset="0"/>
                          <a:cs typeface="Arial" panose="020B0604020202020204" pitchFamily="34" charset="0"/>
                        </a:rPr>
                        <a:t>Note on BP measurement: </a:t>
                      </a:r>
                    </a:p>
                    <a:p>
                      <a:pPr marL="285750" marR="0" lvl="0" indent="-174625" algn="l" defTabSz="609585" rtl="0" eaLnBrk="1" fontAlgn="auto" latinLnBrk="0" hangingPunct="1">
                        <a:lnSpc>
                          <a:spcPct val="100000"/>
                        </a:lnSpc>
                        <a:spcBef>
                          <a:spcPts val="0"/>
                        </a:spcBef>
                        <a:spcAft>
                          <a:spcPts val="300"/>
                        </a:spcAft>
                        <a:buClr>
                          <a:srgbClr val="412E80"/>
                        </a:buClr>
                        <a:buSzTx/>
                        <a:buFont typeface="Arial" panose="020B0604020202020204" pitchFamily="34" charset="0"/>
                        <a:buChar char="•"/>
                        <a:tabLst/>
                        <a:defRPr/>
                      </a:pPr>
                      <a:r>
                        <a:rPr lang="en-US" sz="1200" b="0" i="0" u="none" strike="noStrike" baseline="0" dirty="0">
                          <a:solidFill>
                            <a:srgbClr val="000000"/>
                          </a:solidFill>
                          <a:latin typeface="Arial" panose="020B0604020202020204" pitchFamily="34" charset="0"/>
                          <a:cs typeface="Arial" panose="020B0604020202020204" pitchFamily="34" charset="0"/>
                        </a:rPr>
                        <a:t>BP assessed using the same in-office, automated device at each site</a:t>
                      </a:r>
                    </a:p>
                    <a:p>
                      <a:pPr marL="285750" marR="0" lvl="0" indent="-174625" algn="l" defTabSz="609585" rtl="0" eaLnBrk="1" fontAlgn="auto" latinLnBrk="0" hangingPunct="1">
                        <a:lnSpc>
                          <a:spcPct val="100000"/>
                        </a:lnSpc>
                        <a:spcBef>
                          <a:spcPts val="0"/>
                        </a:spcBef>
                        <a:spcAft>
                          <a:spcPts val="300"/>
                        </a:spcAft>
                        <a:buClr>
                          <a:srgbClr val="412E80"/>
                        </a:buClr>
                        <a:buSzTx/>
                        <a:buFont typeface="Arial" panose="020B0604020202020204" pitchFamily="34" charset="0"/>
                        <a:buChar char="•"/>
                        <a:tabLst/>
                        <a:defRPr/>
                      </a:pPr>
                      <a:r>
                        <a:rPr lang="en-US" sz="1200" b="0" i="0" u="none" strike="noStrike" baseline="0" dirty="0">
                          <a:solidFill>
                            <a:srgbClr val="000000"/>
                          </a:solidFill>
                          <a:latin typeface="Arial" panose="020B0604020202020204" pitchFamily="34" charset="0"/>
                          <a:cs typeface="Arial" panose="020B0604020202020204" pitchFamily="34" charset="0"/>
                        </a:rPr>
                        <a:t>Measured 3x automatically (1-min between measurements), without the investigator present</a:t>
                      </a:r>
                    </a:p>
                    <a:p>
                      <a:pPr marL="285750" marR="0" lvl="0" indent="-174625" algn="l" defTabSz="609585" rtl="0" eaLnBrk="1" fontAlgn="auto" latinLnBrk="0" hangingPunct="1">
                        <a:lnSpc>
                          <a:spcPct val="100000"/>
                        </a:lnSpc>
                        <a:spcBef>
                          <a:spcPts val="0"/>
                        </a:spcBef>
                        <a:spcAft>
                          <a:spcPts val="300"/>
                        </a:spcAft>
                        <a:buClr>
                          <a:srgbClr val="412E80"/>
                        </a:buClr>
                        <a:buSzTx/>
                        <a:buFont typeface="Arial" panose="020B0604020202020204" pitchFamily="34" charset="0"/>
                        <a:buChar char="•"/>
                        <a:tabLst/>
                        <a:defRPr/>
                      </a:pPr>
                      <a:r>
                        <a:rPr lang="en-US" sz="1200" b="0" i="0" u="none" strike="noStrike" baseline="0" dirty="0">
                          <a:solidFill>
                            <a:srgbClr val="000000"/>
                          </a:solidFill>
                          <a:latin typeface="Arial" panose="020B0604020202020204" pitchFamily="34" charset="0"/>
                          <a:cs typeface="Arial" panose="020B0604020202020204" pitchFamily="34" charset="0"/>
                        </a:rPr>
                        <a:t>Mean BP used for eligibility</a:t>
                      </a:r>
                      <a:endParaRPr lang="en-US" sz="3600" b="0" i="0" u="none" strike="noStrike" baseline="0" dirty="0">
                        <a:solidFill>
                          <a:srgbClr val="000000"/>
                        </a:solidFill>
                        <a:latin typeface="Arial" panose="020B0604020202020204" pitchFamily="34" charset="0"/>
                        <a:cs typeface="Arial" panose="020B0604020202020204" pitchFamily="34" charset="0"/>
                      </a:endParaRPr>
                    </a:p>
                    <a:p>
                      <a:pPr marL="285750" marR="0" lvl="0" indent="-174625" algn="l" defTabSz="609585" rtl="0" eaLnBrk="1" fontAlgn="auto" latinLnBrk="0" hangingPunct="1">
                        <a:lnSpc>
                          <a:spcPct val="100000"/>
                        </a:lnSpc>
                        <a:spcBef>
                          <a:spcPts val="0"/>
                        </a:spcBef>
                        <a:spcAft>
                          <a:spcPts val="300"/>
                        </a:spcAft>
                        <a:buClr>
                          <a:srgbClr val="412E80"/>
                        </a:buClr>
                        <a:buSzTx/>
                        <a:buFont typeface="Arial" panose="020B0604020202020204" pitchFamily="34" charset="0"/>
                        <a:buChar char="•"/>
                        <a:tabLst/>
                        <a:defRPr/>
                      </a:pPr>
                      <a:endParaRPr lang="en-US" sz="1400" b="0" i="0" u="none" strike="noStrike" baseline="0" dirty="0">
                        <a:solidFill>
                          <a:srgbClr val="000000"/>
                        </a:solidFill>
                        <a:latin typeface="Arial" panose="020B0604020202020204" pitchFamily="34" charset="0"/>
                        <a:cs typeface="Arial" panose="020B0604020202020204" pitchFamily="34" charset="0"/>
                      </a:endParaRPr>
                    </a:p>
                  </a:txBody>
                  <a:tcPr marL="18288" marR="45720" marT="0" marB="0" anchor="ctr">
                    <a:lnB w="12700" cap="flat" cmpd="sng" algn="ctr">
                      <a:solidFill>
                        <a:schemeClr val="tx1"/>
                      </a:solidFill>
                      <a:prstDash val="solid"/>
                      <a:round/>
                      <a:headEnd type="none" w="med" len="med"/>
                      <a:tailEnd type="none" w="med" len="med"/>
                    </a:lnB>
                    <a:solidFill>
                      <a:schemeClr val="bg1">
                        <a:lumMod val="95000"/>
                        <a:alpha val="41176"/>
                      </a:schemeClr>
                    </a:solidFill>
                  </a:tcPr>
                </a:tc>
                <a:extLst>
                  <a:ext uri="{0D108BD9-81ED-4DB2-BD59-A6C34878D82A}">
                    <a16:rowId xmlns:a16="http://schemas.microsoft.com/office/drawing/2014/main" val="3505179480"/>
                  </a:ext>
                </a:extLst>
              </a:tr>
            </a:tbl>
          </a:graphicData>
        </a:graphic>
      </p:graphicFrame>
      <p:graphicFrame>
        <p:nvGraphicFramePr>
          <p:cNvPr id="5" name="Table 4">
            <a:extLst>
              <a:ext uri="{FF2B5EF4-FFF2-40B4-BE49-F238E27FC236}">
                <a16:creationId xmlns:a16="http://schemas.microsoft.com/office/drawing/2014/main" id="{609BAB40-875A-6CA5-EDD6-575E8D05C9CB}"/>
              </a:ext>
            </a:extLst>
          </p:cNvPr>
          <p:cNvGraphicFramePr>
            <a:graphicFrameLocks noGrp="1"/>
          </p:cNvGraphicFramePr>
          <p:nvPr/>
        </p:nvGraphicFramePr>
        <p:xfrm>
          <a:off x="6100922" y="1379959"/>
          <a:ext cx="4480560" cy="1097280"/>
        </p:xfrm>
        <a:graphic>
          <a:graphicData uri="http://schemas.openxmlformats.org/drawingml/2006/table">
            <a:tbl>
              <a:tblPr firstRow="1" bandRow="1">
                <a:tableStyleId>{6E25E649-3F16-4E02-A733-19D2CDBF48F0}</a:tableStyleId>
              </a:tblPr>
              <a:tblGrid>
                <a:gridCol w="4480560">
                  <a:extLst>
                    <a:ext uri="{9D8B030D-6E8A-4147-A177-3AD203B41FA5}">
                      <a16:colId xmlns:a16="http://schemas.microsoft.com/office/drawing/2014/main" val="2273852966"/>
                    </a:ext>
                  </a:extLst>
                </a:gridCol>
              </a:tblGrid>
              <a:tr h="352944">
                <a:tc>
                  <a:txBody>
                    <a:bodyPr/>
                    <a:lstStyle/>
                    <a:p>
                      <a:pPr marL="0" indent="0" algn="l" defTabSz="609585">
                        <a:buFont typeface="Arial" panose="020B0604020202020204" pitchFamily="34" charset="0"/>
                        <a:buNone/>
                        <a:defRPr/>
                      </a:pPr>
                      <a:r>
                        <a:rPr lang="en-US" sz="1800">
                          <a:solidFill>
                            <a:schemeClr val="bg1"/>
                          </a:solidFill>
                          <a:latin typeface="Arial" panose="020B0604020202020204" pitchFamily="34" charset="0"/>
                          <a:cs typeface="Arial" panose="020B0604020202020204" pitchFamily="34" charset="0"/>
                        </a:rPr>
                        <a:t>Key exclusion criteria</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81D48"/>
                    </a:solidFill>
                  </a:tcPr>
                </a:tc>
                <a:extLst>
                  <a:ext uri="{0D108BD9-81ED-4DB2-BD59-A6C34878D82A}">
                    <a16:rowId xmlns:a16="http://schemas.microsoft.com/office/drawing/2014/main" val="606939474"/>
                  </a:ext>
                </a:extLst>
              </a:tr>
              <a:tr h="365760">
                <a:tc>
                  <a:txBody>
                    <a:bodyPr/>
                    <a:lstStyle/>
                    <a:p>
                      <a:pPr marL="228600" marR="0" lvl="0" indent="-228600" algn="l" defTabSz="914400" rtl="0" eaLnBrk="1" fontAlgn="auto" latinLnBrk="0" hangingPunct="1">
                        <a:lnSpc>
                          <a:spcPct val="100000"/>
                        </a:lnSpc>
                        <a:spcBef>
                          <a:spcPts val="0"/>
                        </a:spcBef>
                        <a:spcAft>
                          <a:spcPts val="300"/>
                        </a:spcAft>
                        <a:buClr>
                          <a:srgbClr val="D81D48"/>
                        </a:buClr>
                        <a:buSzTx/>
                        <a:buFont typeface="Arial" panose="020B0604020202020204" pitchFamily="34" charset="0"/>
                        <a:buChar char="•"/>
                        <a:tabLst/>
                        <a:defRPr/>
                      </a:pPr>
                      <a:r>
                        <a:rPr lang="en-US" sz="1400" b="0" kern="1200">
                          <a:solidFill>
                            <a:schemeClr val="tx1"/>
                          </a:solidFill>
                          <a:latin typeface="Arial" panose="020B0604020202020204" pitchFamily="34" charset="0"/>
                          <a:ea typeface="+mn-ea"/>
                          <a:cs typeface="Arial" panose="020B0604020202020204" pitchFamily="34" charset="0"/>
                        </a:rPr>
                        <a:t>White-coat hypertension</a:t>
                      </a:r>
                    </a:p>
                  </a:txBody>
                  <a:tcPr marT="27432" marB="27432"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929648344"/>
                  </a:ext>
                </a:extLst>
              </a:tr>
              <a:tr h="365760">
                <a:tc>
                  <a:txBody>
                    <a:bodyPr/>
                    <a:lstStyle/>
                    <a:p>
                      <a:pPr marL="228600" marR="0" lvl="0" indent="-228600" algn="l" defTabSz="609585" rtl="0" eaLnBrk="1" fontAlgn="auto" latinLnBrk="0" hangingPunct="1">
                        <a:lnSpc>
                          <a:spcPct val="100000"/>
                        </a:lnSpc>
                        <a:spcBef>
                          <a:spcPts val="0"/>
                        </a:spcBef>
                        <a:spcAft>
                          <a:spcPts val="300"/>
                        </a:spcAft>
                        <a:buClr>
                          <a:srgbClr val="D81D48"/>
                        </a:buClr>
                        <a:buSzTx/>
                        <a:buFont typeface="Arial" panose="020B0604020202020204" pitchFamily="34" charset="0"/>
                        <a:buChar char="•"/>
                        <a:tabLst/>
                        <a:defRPr/>
                      </a:pPr>
                      <a:r>
                        <a:rPr lang="en-US" sz="1400" b="0" kern="1200">
                          <a:solidFill>
                            <a:schemeClr val="tx1"/>
                          </a:solidFill>
                          <a:latin typeface="Arial" panose="020B0604020202020204" pitchFamily="34" charset="0"/>
                          <a:ea typeface="+mn-ea"/>
                          <a:cs typeface="Arial" panose="020B0604020202020204" pitchFamily="34" charset="0"/>
                        </a:rPr>
                        <a:t>Non-adherence to BP medications</a:t>
                      </a:r>
                    </a:p>
                  </a:txBody>
                  <a:tcPr marT="27432" marB="27432"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615696149"/>
                  </a:ext>
                </a:extLst>
              </a:tr>
            </a:tbl>
          </a:graphicData>
        </a:graphic>
      </p:graphicFrame>
      <p:grpSp>
        <p:nvGrpSpPr>
          <p:cNvPr id="13" name="Group 12">
            <a:extLst>
              <a:ext uri="{FF2B5EF4-FFF2-40B4-BE49-F238E27FC236}">
                <a16:creationId xmlns:a16="http://schemas.microsoft.com/office/drawing/2014/main" id="{89E84333-E36F-09D9-069F-331241FD23DD}"/>
              </a:ext>
            </a:extLst>
          </p:cNvPr>
          <p:cNvGrpSpPr/>
          <p:nvPr/>
        </p:nvGrpSpPr>
        <p:grpSpPr>
          <a:xfrm>
            <a:off x="4829175" y="1172073"/>
            <a:ext cx="790575" cy="790575"/>
            <a:chOff x="4438650" y="4676775"/>
            <a:chExt cx="1057275" cy="1057275"/>
          </a:xfrm>
        </p:grpSpPr>
        <p:sp>
          <p:nvSpPr>
            <p:cNvPr id="12" name="Oval 11">
              <a:extLst>
                <a:ext uri="{FF2B5EF4-FFF2-40B4-BE49-F238E27FC236}">
                  <a16:creationId xmlns:a16="http://schemas.microsoft.com/office/drawing/2014/main" id="{5CBC0969-425D-A5A5-C2B4-A597B556DD1A}"/>
                </a:ext>
              </a:extLst>
            </p:cNvPr>
            <p:cNvSpPr/>
            <p:nvPr/>
          </p:nvSpPr>
          <p:spPr>
            <a:xfrm>
              <a:off x="4438650" y="4676775"/>
              <a:ext cx="1057275" cy="1057275"/>
            </a:xfrm>
            <a:prstGeom prst="ellipse">
              <a:avLst/>
            </a:prstGeom>
            <a:solidFill>
              <a:srgbClr val="412E80"/>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1" name="Graphic 10" descr="Checkmark with solid fill">
              <a:extLst>
                <a:ext uri="{FF2B5EF4-FFF2-40B4-BE49-F238E27FC236}">
                  <a16:creationId xmlns:a16="http://schemas.microsoft.com/office/drawing/2014/main" id="{33F59F09-8D9F-5C63-69AC-E58FDAA8FD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55807" y="4793932"/>
              <a:ext cx="822959" cy="822959"/>
            </a:xfrm>
            <a:prstGeom prst="rect">
              <a:avLst/>
            </a:prstGeom>
          </p:spPr>
        </p:pic>
      </p:grpSp>
      <p:grpSp>
        <p:nvGrpSpPr>
          <p:cNvPr id="19" name="Group 18">
            <a:extLst>
              <a:ext uri="{FF2B5EF4-FFF2-40B4-BE49-F238E27FC236}">
                <a16:creationId xmlns:a16="http://schemas.microsoft.com/office/drawing/2014/main" id="{2149F3AC-D6D5-ABB2-E63B-1AC4BDF5F40B}"/>
              </a:ext>
            </a:extLst>
          </p:cNvPr>
          <p:cNvGrpSpPr/>
          <p:nvPr/>
        </p:nvGrpSpPr>
        <p:grpSpPr>
          <a:xfrm>
            <a:off x="10172859" y="1172073"/>
            <a:ext cx="790575" cy="790575"/>
            <a:chOff x="10796322" y="2124497"/>
            <a:chExt cx="790575" cy="790575"/>
          </a:xfrm>
        </p:grpSpPr>
        <p:sp>
          <p:nvSpPr>
            <p:cNvPr id="15" name="Oval 14">
              <a:extLst>
                <a:ext uri="{FF2B5EF4-FFF2-40B4-BE49-F238E27FC236}">
                  <a16:creationId xmlns:a16="http://schemas.microsoft.com/office/drawing/2014/main" id="{D127ECEE-D6C7-9FA9-C9B7-5FEA1FF17656}"/>
                </a:ext>
              </a:extLst>
            </p:cNvPr>
            <p:cNvSpPr/>
            <p:nvPr/>
          </p:nvSpPr>
          <p:spPr>
            <a:xfrm>
              <a:off x="10796322" y="2124497"/>
              <a:ext cx="790575" cy="790575"/>
            </a:xfrm>
            <a:prstGeom prst="ellipse">
              <a:avLst/>
            </a:prstGeom>
            <a:solidFill>
              <a:srgbClr val="D81D48"/>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8" name="Graphic 17" descr="Close with solid fill">
              <a:extLst>
                <a:ext uri="{FF2B5EF4-FFF2-40B4-BE49-F238E27FC236}">
                  <a16:creationId xmlns:a16="http://schemas.microsoft.com/office/drawing/2014/main" id="{B9E9F5EC-B777-145D-5C83-2004D6D2813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71569" y="2199744"/>
              <a:ext cx="640080" cy="640080"/>
            </a:xfrm>
            <a:prstGeom prst="rect">
              <a:avLst/>
            </a:prstGeom>
          </p:spPr>
        </p:pic>
      </p:grpSp>
      <p:sp>
        <p:nvSpPr>
          <p:cNvPr id="20" name="TextBox 19">
            <a:extLst>
              <a:ext uri="{FF2B5EF4-FFF2-40B4-BE49-F238E27FC236}">
                <a16:creationId xmlns:a16="http://schemas.microsoft.com/office/drawing/2014/main" id="{966EBA3B-61A8-25D5-61CD-208758E9F367}"/>
              </a:ext>
            </a:extLst>
          </p:cNvPr>
          <p:cNvSpPr txBox="1"/>
          <p:nvPr/>
        </p:nvSpPr>
        <p:spPr>
          <a:xfrm>
            <a:off x="822960" y="5669280"/>
            <a:ext cx="1068133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AHA, American Heart Association; BP, blood pressure; eGFR, estimated glomerular filtration rate; </a:t>
            </a:r>
            <a:r>
              <a:rPr kumimoji="0" lang="en-US" sz="1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rHTN</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resistant hypertension; SBP, systolic blood pressure. </a:t>
            </a:r>
            <a:b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Plutzky et al. </a:t>
            </a:r>
            <a:r>
              <a:rPr kumimoji="0" lang="en-US" sz="10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JACC Advances.</a:t>
            </a:r>
            <a:r>
              <a:rPr kumimoji="0" lang="en-US" sz="1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2026. 59% of participants enrolled under AHA criterion A; 41% under criterion B.</a:t>
            </a:r>
          </a:p>
        </p:txBody>
      </p:sp>
    </p:spTree>
    <p:extLst>
      <p:ext uri="{BB962C8B-B14F-4D97-AF65-F5344CB8AC3E}">
        <p14:creationId xmlns:p14="http://schemas.microsoft.com/office/powerpoint/2010/main" val="315516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0A87E-2786-3798-02AF-7EDAB6D120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27E984-663A-85BC-FBCD-5EBE01EA363E}"/>
              </a:ext>
            </a:extLst>
          </p:cNvPr>
          <p:cNvSpPr>
            <a:spLocks noGrp="1"/>
          </p:cNvSpPr>
          <p:nvPr>
            <p:ph type="title"/>
          </p:nvPr>
        </p:nvSpPr>
        <p:spPr>
          <a:xfrm>
            <a:off x="467360" y="365125"/>
            <a:ext cx="11724640" cy="1325563"/>
          </a:xfrm>
        </p:spPr>
        <p:txBody>
          <a:bodyPr anchor="t" anchorCtr="0">
            <a:normAutofit/>
          </a:bodyPr>
          <a:lstStyle/>
          <a:p>
            <a:pPr algn="ctr"/>
            <a:r>
              <a:rPr lang="en-US" sz="3600" dirty="0"/>
              <a:t>Primary endpoint: Prevalence of hypercortisolism</a:t>
            </a:r>
          </a:p>
        </p:txBody>
      </p:sp>
      <p:sp>
        <p:nvSpPr>
          <p:cNvPr id="8" name="TextBox 7">
            <a:extLst>
              <a:ext uri="{FF2B5EF4-FFF2-40B4-BE49-F238E27FC236}">
                <a16:creationId xmlns:a16="http://schemas.microsoft.com/office/drawing/2014/main" id="{428DB36E-81A8-4F27-3B8A-B0C0F0EF4A29}"/>
              </a:ext>
            </a:extLst>
          </p:cNvPr>
          <p:cNvSpPr txBox="1"/>
          <p:nvPr/>
        </p:nvSpPr>
        <p:spPr>
          <a:xfrm>
            <a:off x="822960" y="5760720"/>
            <a:ext cx="10231389"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DST, dexamethasone suppression test; SD, standard deviation. </a:t>
            </a:r>
            <a:r>
              <a:rPr lang="en-US" sz="1000" baseline="30000" dirty="0" err="1">
                <a:latin typeface="Arial" panose="020B0604020202020204" pitchFamily="34" charset="0"/>
                <a:cs typeface="Arial" panose="020B0604020202020204" pitchFamily="34" charset="0"/>
              </a:rPr>
              <a:t>a</a:t>
            </a:r>
            <a:r>
              <a:rPr lang="en-US" sz="1000" dirty="0" err="1">
                <a:latin typeface="Arial" panose="020B0604020202020204" pitchFamily="34" charset="0"/>
                <a:cs typeface="Arial" panose="020B0604020202020204" pitchFamily="34" charset="0"/>
              </a:rPr>
              <a:t>In</a:t>
            </a:r>
            <a:r>
              <a:rPr lang="en-US" sz="1000" dirty="0">
                <a:latin typeface="Arial" panose="020B0604020202020204" pitchFamily="34" charset="0"/>
                <a:cs typeface="Arial" panose="020B0604020202020204" pitchFamily="34" charset="0"/>
              </a:rPr>
              <a:t> patients with hypercortisolism</a:t>
            </a:r>
          </a:p>
        </p:txBody>
      </p:sp>
      <p:graphicFrame>
        <p:nvGraphicFramePr>
          <p:cNvPr id="4" name="Table 3">
            <a:extLst>
              <a:ext uri="{FF2B5EF4-FFF2-40B4-BE49-F238E27FC236}">
                <a16:creationId xmlns:a16="http://schemas.microsoft.com/office/drawing/2014/main" id="{D1E1DDE0-0956-1FBE-690F-4D4E61D92B2D}"/>
              </a:ext>
            </a:extLst>
          </p:cNvPr>
          <p:cNvGraphicFramePr>
            <a:graphicFrameLocks noGrp="1"/>
          </p:cNvGraphicFramePr>
          <p:nvPr>
            <p:extLst>
              <p:ext uri="{D42A27DB-BD31-4B8C-83A1-F6EECF244321}">
                <p14:modId xmlns:p14="http://schemas.microsoft.com/office/powerpoint/2010/main" val="3600783011"/>
              </p:ext>
            </p:extLst>
          </p:nvPr>
        </p:nvGraphicFramePr>
        <p:xfrm>
          <a:off x="6656988" y="2767644"/>
          <a:ext cx="4663440" cy="1259840"/>
        </p:xfrm>
        <a:graphic>
          <a:graphicData uri="http://schemas.openxmlformats.org/drawingml/2006/table">
            <a:tbl>
              <a:tblPr firstRow="1" bandRow="1">
                <a:tableStyleId>{9D7B26C5-4107-4FEC-AEDC-1716B250A1EF}</a:tableStyleId>
              </a:tblPr>
              <a:tblGrid>
                <a:gridCol w="2194560">
                  <a:extLst>
                    <a:ext uri="{9D8B030D-6E8A-4147-A177-3AD203B41FA5}">
                      <a16:colId xmlns:a16="http://schemas.microsoft.com/office/drawing/2014/main" val="226744381"/>
                    </a:ext>
                  </a:extLst>
                </a:gridCol>
                <a:gridCol w="1280160">
                  <a:extLst>
                    <a:ext uri="{9D8B030D-6E8A-4147-A177-3AD203B41FA5}">
                      <a16:colId xmlns:a16="http://schemas.microsoft.com/office/drawing/2014/main" val="468975440"/>
                    </a:ext>
                  </a:extLst>
                </a:gridCol>
                <a:gridCol w="1188720">
                  <a:extLst>
                    <a:ext uri="{9D8B030D-6E8A-4147-A177-3AD203B41FA5}">
                      <a16:colId xmlns:a16="http://schemas.microsoft.com/office/drawing/2014/main" val="942584824"/>
                    </a:ext>
                  </a:extLst>
                </a:gridCol>
              </a:tblGrid>
              <a:tr h="370840">
                <a:tc>
                  <a:txBody>
                    <a:bodyPr/>
                    <a:lstStyle/>
                    <a:p>
                      <a:endParaRPr lang="en-US" sz="1400" b="0">
                        <a:latin typeface="Arial" panose="020B0604020202020204" pitchFamily="34" charset="0"/>
                        <a:cs typeface="Arial" panose="020B0604020202020204" pitchFamily="34" charset="0"/>
                      </a:endParaRPr>
                    </a:p>
                  </a:txBody>
                  <a:tcPr anchor="ctr">
                    <a:lnT w="12700" cap="flat" cmpd="sng" algn="ctr">
                      <a:noFill/>
                      <a:prstDash val="solid"/>
                      <a:round/>
                      <a:headEnd type="none" w="med" len="med"/>
                      <a:tailEnd type="none" w="med" len="med"/>
                    </a:lnT>
                    <a:noFill/>
                  </a:tcPr>
                </a:tc>
                <a:tc>
                  <a:txBody>
                    <a:bodyPr/>
                    <a:lstStyle/>
                    <a:p>
                      <a:pPr algn="ctr"/>
                      <a:r>
                        <a:rPr lang="en-US" sz="1400">
                          <a:solidFill>
                            <a:schemeClr val="bg1"/>
                          </a:solidFill>
                          <a:latin typeface="Arial" panose="020B0604020202020204" pitchFamily="34" charset="0"/>
                          <a:cs typeface="Arial" panose="020B0604020202020204" pitchFamily="34" charset="0"/>
                        </a:rPr>
                        <a:t>Mean (SD)</a:t>
                      </a:r>
                    </a:p>
                  </a:txBody>
                  <a:tcPr anchor="ctr">
                    <a:lnR w="12700" cap="flat" cmpd="sng" algn="ctr">
                      <a:solidFill>
                        <a:schemeClr val="bg1"/>
                      </a:solidFill>
                      <a:prstDash val="solid"/>
                      <a:round/>
                      <a:headEnd type="none" w="med" len="med"/>
                      <a:tailEnd type="none" w="med" len="med"/>
                    </a:lnR>
                    <a:solidFill>
                      <a:srgbClr val="70226E"/>
                    </a:solidFill>
                  </a:tcPr>
                </a:tc>
                <a:tc>
                  <a:txBody>
                    <a:bodyPr/>
                    <a:lstStyle/>
                    <a:p>
                      <a:pPr algn="ctr"/>
                      <a:r>
                        <a:rPr lang="en-US" sz="1400" dirty="0">
                          <a:solidFill>
                            <a:schemeClr val="bg1"/>
                          </a:solidFill>
                          <a:latin typeface="Arial" panose="020B0604020202020204" pitchFamily="34" charset="0"/>
                          <a:cs typeface="Arial" panose="020B0604020202020204" pitchFamily="34" charset="0"/>
                        </a:rPr>
                        <a:t>Diagnostic threshold</a:t>
                      </a:r>
                    </a:p>
                  </a:txBody>
                  <a:tcPr anchor="ctr">
                    <a:lnL w="12700" cap="flat" cmpd="sng" algn="ctr">
                      <a:solidFill>
                        <a:schemeClr val="bg1"/>
                      </a:solidFill>
                      <a:prstDash val="solid"/>
                      <a:round/>
                      <a:headEnd type="none" w="med" len="med"/>
                      <a:tailEnd type="none" w="med" len="med"/>
                    </a:lnL>
                    <a:solidFill>
                      <a:srgbClr val="70226E"/>
                    </a:solidFill>
                  </a:tcPr>
                </a:tc>
                <a:extLst>
                  <a:ext uri="{0D108BD9-81ED-4DB2-BD59-A6C34878D82A}">
                    <a16:rowId xmlns:a16="http://schemas.microsoft.com/office/drawing/2014/main" val="3379896346"/>
                  </a:ext>
                </a:extLst>
              </a:tr>
              <a:tr h="370840">
                <a:tc>
                  <a:txBody>
                    <a:bodyPr/>
                    <a:lstStyle/>
                    <a:p>
                      <a:r>
                        <a:rPr lang="en-US" sz="1400" dirty="0">
                          <a:latin typeface="Arial" panose="020B0604020202020204" pitchFamily="34" charset="0"/>
                          <a:cs typeface="Arial" panose="020B0604020202020204" pitchFamily="34" charset="0"/>
                        </a:rPr>
                        <a:t>Post-DST </a:t>
                      </a:r>
                      <a:r>
                        <a:rPr lang="en-US" sz="1400" dirty="0" err="1">
                          <a:latin typeface="Arial" panose="020B0604020202020204" pitchFamily="34" charset="0"/>
                          <a:cs typeface="Arial" panose="020B0604020202020204" pitchFamily="34" charset="0"/>
                        </a:rPr>
                        <a:t>cortisol</a:t>
                      </a:r>
                      <a:r>
                        <a:rPr lang="en-US" sz="1400" baseline="30000" dirty="0" err="1">
                          <a:latin typeface="Arial" panose="020B0604020202020204" pitchFamily="34" charset="0"/>
                          <a:cs typeface="Arial" panose="020B0604020202020204" pitchFamily="34" charset="0"/>
                        </a:rPr>
                        <a:t>a</a:t>
                      </a:r>
                      <a:r>
                        <a:rPr lang="en-US" sz="1400" dirty="0">
                          <a:latin typeface="Arial" panose="020B0604020202020204" pitchFamily="34" charset="0"/>
                          <a:cs typeface="Arial" panose="020B0604020202020204" pitchFamily="34" charset="0"/>
                        </a:rPr>
                        <a:t>, </a:t>
                      </a:r>
                      <a:r>
                        <a:rPr lang="en-US" sz="1400" kern="1200" dirty="0">
                          <a:latin typeface="Arial" panose="020B0604020202020204" pitchFamily="34" charset="0"/>
                          <a:cs typeface="Arial" panose="020B0604020202020204" pitchFamily="34" charset="0"/>
                        </a:rPr>
                        <a:t>µg/dL </a:t>
                      </a:r>
                      <a:endParaRPr lang="en-US" sz="1400" dirty="0">
                        <a:latin typeface="Arial" panose="020B0604020202020204" pitchFamily="34" charset="0"/>
                        <a:cs typeface="Arial" panose="020B0604020202020204" pitchFamily="34" charset="0"/>
                      </a:endParaRPr>
                    </a:p>
                  </a:txBody>
                  <a:tcPr anchor="ctr">
                    <a:lnB w="12700" cap="flat" cmpd="sng" algn="ctr">
                      <a:solidFill>
                        <a:schemeClr val="tx1"/>
                      </a:solidFill>
                      <a:prstDash val="sysDot"/>
                      <a:round/>
                      <a:headEnd type="none" w="med" len="med"/>
                      <a:tailEnd type="none" w="med" len="med"/>
                    </a:lnB>
                    <a:noFill/>
                  </a:tcPr>
                </a:tc>
                <a:tc>
                  <a:txBody>
                    <a:bodyPr/>
                    <a:lstStyle/>
                    <a:p>
                      <a:pPr algn="ctr"/>
                      <a:r>
                        <a:rPr lang="en-US" sz="1400">
                          <a:latin typeface="Arial" panose="020B0604020202020204" pitchFamily="34" charset="0"/>
                          <a:cs typeface="Arial" panose="020B0604020202020204" pitchFamily="34" charset="0"/>
                        </a:rPr>
                        <a:t>4.2 (3.5)</a:t>
                      </a:r>
                    </a:p>
                  </a:txBody>
                  <a:tcPr anchor="ctr">
                    <a:lnB w="12700" cap="flat" cmpd="sng" algn="ctr">
                      <a:solidFill>
                        <a:schemeClr val="tx1"/>
                      </a:solidFill>
                      <a:prstDash val="sysDot"/>
                      <a:round/>
                      <a:headEnd type="none" w="med" len="med"/>
                      <a:tailEnd type="none" w="med" len="med"/>
                    </a:lnB>
                    <a:noFill/>
                  </a:tcPr>
                </a:tc>
                <a:tc>
                  <a:txBody>
                    <a:bodyPr/>
                    <a:lstStyle/>
                    <a:p>
                      <a:pPr algn="ctr"/>
                      <a:r>
                        <a:rPr lang="en-US" sz="1400" kern="1200">
                          <a:latin typeface="Arial" panose="020B0604020202020204" pitchFamily="34" charset="0"/>
                          <a:cs typeface="Arial" panose="020B0604020202020204" pitchFamily="34" charset="0"/>
                        </a:rPr>
                        <a:t>≤1.8</a:t>
                      </a:r>
                      <a:endParaRPr lang="en-US" sz="1400">
                        <a:latin typeface="Arial" panose="020B0604020202020204" pitchFamily="34" charset="0"/>
                        <a:cs typeface="Arial" panose="020B0604020202020204" pitchFamily="34" charset="0"/>
                      </a:endParaRPr>
                    </a:p>
                  </a:txBody>
                  <a:tcPr anchor="ctr">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167991138"/>
                  </a:ext>
                </a:extLst>
              </a:tr>
              <a:tr h="370840">
                <a:tc>
                  <a:txBody>
                    <a:bodyPr/>
                    <a:lstStyle/>
                    <a:p>
                      <a:r>
                        <a:rPr lang="en-US" sz="1400" dirty="0" err="1">
                          <a:latin typeface="Arial" panose="020B0604020202020204" pitchFamily="34" charset="0"/>
                          <a:cs typeface="Arial" panose="020B0604020202020204" pitchFamily="34" charset="0"/>
                        </a:rPr>
                        <a:t>Dexamethasone</a:t>
                      </a:r>
                      <a:r>
                        <a:rPr lang="en-US" sz="1400" baseline="30000" dirty="0" err="1">
                          <a:latin typeface="Arial" panose="020B0604020202020204" pitchFamily="34" charset="0"/>
                          <a:cs typeface="Arial" panose="020B0604020202020204" pitchFamily="34" charset="0"/>
                        </a:rPr>
                        <a:t>a</a:t>
                      </a:r>
                      <a:r>
                        <a:rPr lang="en-US" sz="1400" dirty="0">
                          <a:latin typeface="Arial" panose="020B0604020202020204" pitchFamily="34" charset="0"/>
                          <a:cs typeface="Arial" panose="020B0604020202020204" pitchFamily="34" charset="0"/>
                        </a:rPr>
                        <a:t>, ng/dL</a:t>
                      </a:r>
                    </a:p>
                  </a:txBody>
                  <a:tcPr anchor="ctr">
                    <a:lnT w="12700" cap="flat" cmpd="sng" algn="ctr">
                      <a:solidFill>
                        <a:schemeClr val="tx1"/>
                      </a:solidFill>
                      <a:prstDash val="sysDot"/>
                      <a:round/>
                      <a:headEnd type="none" w="med" len="med"/>
                      <a:tailEnd type="none" w="med" len="med"/>
                    </a:lnT>
                  </a:tcPr>
                </a:tc>
                <a:tc>
                  <a:txBody>
                    <a:bodyPr/>
                    <a:lstStyle/>
                    <a:p>
                      <a:pPr algn="ctr"/>
                      <a:r>
                        <a:rPr lang="en-US" sz="1400" dirty="0">
                          <a:latin typeface="Arial" panose="020B0604020202020204" pitchFamily="34" charset="0"/>
                          <a:cs typeface="Arial" panose="020B0604020202020204" pitchFamily="34" charset="0"/>
                        </a:rPr>
                        <a:t>484.2 (336.8)</a:t>
                      </a:r>
                    </a:p>
                  </a:txBody>
                  <a:tcPr anchor="ctr">
                    <a:lnT w="12700" cap="flat" cmpd="sng" algn="ctr">
                      <a:solidFill>
                        <a:schemeClr val="tx1"/>
                      </a:solidFill>
                      <a:prstDash val="sysDot"/>
                      <a:round/>
                      <a:headEnd type="none" w="med" len="med"/>
                      <a:tailEnd type="none" w="med" len="med"/>
                    </a:lnT>
                  </a:tcPr>
                </a:tc>
                <a:tc>
                  <a:txBody>
                    <a:bodyPr/>
                    <a:lstStyle/>
                    <a:p>
                      <a:pPr algn="ctr"/>
                      <a:r>
                        <a:rPr lang="en-US" sz="1400" dirty="0">
                          <a:latin typeface="Arial" panose="020B0604020202020204" pitchFamily="34" charset="0"/>
                          <a:cs typeface="Arial" panose="020B0604020202020204" pitchFamily="34" charset="0"/>
                        </a:rPr>
                        <a:t>&gt;140</a:t>
                      </a:r>
                    </a:p>
                  </a:txBody>
                  <a:tcPr anchor="ctr">
                    <a:lnT w="12700" cap="flat" cmpd="sng" algn="ctr">
                      <a:solidFill>
                        <a:schemeClr val="tx1"/>
                      </a:solidFill>
                      <a:prstDash val="sysDot"/>
                      <a:round/>
                      <a:headEnd type="none" w="med" len="med"/>
                      <a:tailEnd type="none" w="med" len="med"/>
                    </a:lnT>
                  </a:tcPr>
                </a:tc>
                <a:extLst>
                  <a:ext uri="{0D108BD9-81ED-4DB2-BD59-A6C34878D82A}">
                    <a16:rowId xmlns:a16="http://schemas.microsoft.com/office/drawing/2014/main" val="2565703329"/>
                  </a:ext>
                </a:extLst>
              </a:tr>
            </a:tbl>
          </a:graphicData>
        </a:graphic>
      </p:graphicFrame>
      <p:grpSp>
        <p:nvGrpSpPr>
          <p:cNvPr id="10" name="Group 9">
            <a:extLst>
              <a:ext uri="{FF2B5EF4-FFF2-40B4-BE49-F238E27FC236}">
                <a16:creationId xmlns:a16="http://schemas.microsoft.com/office/drawing/2014/main" id="{3B61108F-13A6-C5BA-63A7-E8AF8F8D6462}"/>
              </a:ext>
            </a:extLst>
          </p:cNvPr>
          <p:cNvGrpSpPr/>
          <p:nvPr/>
        </p:nvGrpSpPr>
        <p:grpSpPr>
          <a:xfrm>
            <a:off x="-899136" y="1047469"/>
            <a:ext cx="7465399" cy="4429579"/>
            <a:chOff x="0" y="1370739"/>
            <a:chExt cx="7465399" cy="4429579"/>
          </a:xfrm>
        </p:grpSpPr>
        <p:graphicFrame>
          <p:nvGraphicFramePr>
            <p:cNvPr id="5" name="Chart 4">
              <a:extLst>
                <a:ext uri="{FF2B5EF4-FFF2-40B4-BE49-F238E27FC236}">
                  <a16:creationId xmlns:a16="http://schemas.microsoft.com/office/drawing/2014/main" id="{1F6855F1-A03D-0F0F-F685-8B27CF6AB4BC}"/>
                </a:ext>
              </a:extLst>
            </p:cNvPr>
            <p:cNvGraphicFramePr/>
            <p:nvPr>
              <p:extLst>
                <p:ext uri="{D42A27DB-BD31-4B8C-83A1-F6EECF244321}">
                  <p14:modId xmlns:p14="http://schemas.microsoft.com/office/powerpoint/2010/main" val="1453696147"/>
                </p:ext>
              </p:extLst>
            </p:nvPr>
          </p:nvGraphicFramePr>
          <p:xfrm>
            <a:off x="0" y="1370739"/>
            <a:ext cx="7465399" cy="442957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5AC89D95-A746-029D-5F90-6A361124A3D7}"/>
                </a:ext>
              </a:extLst>
            </p:cNvPr>
            <p:cNvSpPr txBox="1"/>
            <p:nvPr/>
          </p:nvSpPr>
          <p:spPr>
            <a:xfrm>
              <a:off x="3874031" y="2670888"/>
              <a:ext cx="1843278" cy="738664"/>
            </a:xfrm>
            <a:prstGeom prst="rect">
              <a:avLst/>
            </a:prstGeom>
            <a:noFill/>
          </p:spPr>
          <p:txBody>
            <a:bodyPr wrap="square" rtlCol="0">
              <a:spAutoFit/>
            </a:bodyPr>
            <a:lstStyle/>
            <a:p>
              <a:r>
                <a:rPr lang="en-US" sz="1400" b="1">
                  <a:solidFill>
                    <a:schemeClr val="bg1"/>
                  </a:solidFill>
                  <a:latin typeface="Arial" panose="020B0604020202020204" pitchFamily="34" charset="0"/>
                  <a:cs typeface="Arial" panose="020B0604020202020204" pitchFamily="34" charset="0"/>
                </a:rPr>
                <a:t>Post-DST cortisol &gt;1.8 µg/dL</a:t>
              </a:r>
            </a:p>
            <a:p>
              <a:r>
                <a:rPr lang="en-US" sz="1400" b="1">
                  <a:solidFill>
                    <a:schemeClr val="bg1"/>
                  </a:solidFill>
                  <a:latin typeface="Arial" panose="020B0604020202020204" pitchFamily="34" charset="0"/>
                  <a:cs typeface="Arial" panose="020B0604020202020204" pitchFamily="34" charset="0"/>
                </a:rPr>
                <a:t>(hypercortisolism)</a:t>
              </a:r>
            </a:p>
          </p:txBody>
        </p:sp>
        <p:sp>
          <p:nvSpPr>
            <p:cNvPr id="7" name="TextBox 6">
              <a:extLst>
                <a:ext uri="{FF2B5EF4-FFF2-40B4-BE49-F238E27FC236}">
                  <a16:creationId xmlns:a16="http://schemas.microsoft.com/office/drawing/2014/main" id="{8FE12B8B-A37F-22D3-EAC0-21E6E2F96684}"/>
                </a:ext>
              </a:extLst>
            </p:cNvPr>
            <p:cNvSpPr txBox="1"/>
            <p:nvPr/>
          </p:nvSpPr>
          <p:spPr>
            <a:xfrm>
              <a:off x="2625222" y="4120872"/>
              <a:ext cx="1843278" cy="738664"/>
            </a:xfrm>
            <a:prstGeom prst="rect">
              <a:avLst/>
            </a:prstGeom>
            <a:noFill/>
          </p:spPr>
          <p:txBody>
            <a:bodyPr wrap="square" rtlCol="0">
              <a:spAutoFit/>
            </a:bodyPr>
            <a:lstStyle/>
            <a:p>
              <a:r>
                <a:rPr lang="en-US" sz="1400" b="1">
                  <a:solidFill>
                    <a:schemeClr val="bg1"/>
                  </a:solidFill>
                  <a:latin typeface="Arial" panose="020B0604020202020204" pitchFamily="34" charset="0"/>
                  <a:cs typeface="Arial" panose="020B0604020202020204" pitchFamily="34" charset="0"/>
                </a:rPr>
                <a:t>Post-DST cortisol </a:t>
              </a:r>
              <a:r>
                <a:rPr lang="en-US" sz="1400" b="1" kern="100">
                  <a:solidFill>
                    <a:schemeClr val="bg1"/>
                  </a:solidFill>
                  <a:latin typeface="Arial" panose="020B0604020202020204" pitchFamily="34" charset="0"/>
                  <a:cs typeface="Arial" panose="020B0604020202020204" pitchFamily="34" charset="0"/>
                </a:rPr>
                <a:t>≤1.8 µg/dL</a:t>
              </a:r>
            </a:p>
          </p:txBody>
        </p:sp>
      </p:grpSp>
    </p:spTree>
    <p:extLst>
      <p:ext uri="{BB962C8B-B14F-4D97-AF65-F5344CB8AC3E}">
        <p14:creationId xmlns:p14="http://schemas.microsoft.com/office/powerpoint/2010/main" val="41552103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Custom 41">
    <a:dk1>
      <a:srgbClr val="000000"/>
    </a:dk1>
    <a:lt1>
      <a:srgbClr val="FFFFFF"/>
    </a:lt1>
    <a:dk2>
      <a:srgbClr val="888888"/>
    </a:dk2>
    <a:lt2>
      <a:srgbClr val="E7E6E6"/>
    </a:lt2>
    <a:accent1>
      <a:srgbClr val="43248C"/>
    </a:accent1>
    <a:accent2>
      <a:srgbClr val="51A5DB"/>
    </a:accent2>
    <a:accent3>
      <a:srgbClr val="1E40BE"/>
    </a:accent3>
    <a:accent4>
      <a:srgbClr val="77F1F1"/>
    </a:accent4>
    <a:accent5>
      <a:srgbClr val="28378E"/>
    </a:accent5>
    <a:accent6>
      <a:srgbClr val="888888"/>
    </a:accent6>
    <a:hlink>
      <a:srgbClr val="51A5DB"/>
    </a:hlink>
    <a:folHlink>
      <a:srgbClr val="28378E"/>
    </a:folHlink>
  </a:clrScheme>
  <a:fontScheme name="Custom 22">
    <a:majorFont>
      <a:latin typeface="Lato Light"/>
      <a:ea typeface=""/>
      <a:cs typeface=""/>
    </a:majorFont>
    <a:minorFont>
      <a:latin typeface="La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41">
    <a:dk1>
      <a:srgbClr val="000000"/>
    </a:dk1>
    <a:lt1>
      <a:srgbClr val="FFFFFF"/>
    </a:lt1>
    <a:dk2>
      <a:srgbClr val="888888"/>
    </a:dk2>
    <a:lt2>
      <a:srgbClr val="E7E6E6"/>
    </a:lt2>
    <a:accent1>
      <a:srgbClr val="43248C"/>
    </a:accent1>
    <a:accent2>
      <a:srgbClr val="51A5DB"/>
    </a:accent2>
    <a:accent3>
      <a:srgbClr val="1E40BE"/>
    </a:accent3>
    <a:accent4>
      <a:srgbClr val="77F1F1"/>
    </a:accent4>
    <a:accent5>
      <a:srgbClr val="28378E"/>
    </a:accent5>
    <a:accent6>
      <a:srgbClr val="888888"/>
    </a:accent6>
    <a:hlink>
      <a:srgbClr val="51A5DB"/>
    </a:hlink>
    <a:folHlink>
      <a:srgbClr val="28378E"/>
    </a:folHlink>
  </a:clrScheme>
  <a:fontScheme name="Custom 22">
    <a:majorFont>
      <a:latin typeface="Lato Light"/>
      <a:ea typeface=""/>
      <a:cs typeface=""/>
    </a:majorFont>
    <a:minorFont>
      <a:latin typeface="La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41">
    <a:dk1>
      <a:srgbClr val="000000"/>
    </a:dk1>
    <a:lt1>
      <a:srgbClr val="FFFFFF"/>
    </a:lt1>
    <a:dk2>
      <a:srgbClr val="888888"/>
    </a:dk2>
    <a:lt2>
      <a:srgbClr val="E7E6E6"/>
    </a:lt2>
    <a:accent1>
      <a:srgbClr val="43248C"/>
    </a:accent1>
    <a:accent2>
      <a:srgbClr val="51A5DB"/>
    </a:accent2>
    <a:accent3>
      <a:srgbClr val="1E40BE"/>
    </a:accent3>
    <a:accent4>
      <a:srgbClr val="77F1F1"/>
    </a:accent4>
    <a:accent5>
      <a:srgbClr val="28378E"/>
    </a:accent5>
    <a:accent6>
      <a:srgbClr val="888888"/>
    </a:accent6>
    <a:hlink>
      <a:srgbClr val="51A5DB"/>
    </a:hlink>
    <a:folHlink>
      <a:srgbClr val="28378E"/>
    </a:folHlink>
  </a:clrScheme>
  <a:fontScheme name="Custom 22">
    <a:majorFont>
      <a:latin typeface="Lato Light"/>
      <a:ea typeface=""/>
      <a:cs typeface=""/>
    </a:majorFont>
    <a:minorFont>
      <a:latin typeface="La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ddc4266-24de-49b5-a680-2a32a1d3f3ec">
      <Terms xmlns="http://schemas.microsoft.com/office/infopath/2007/PartnerControls"/>
    </lcf76f155ced4ddcb4097134ff3c332f>
    <TaxCatchAll xmlns="244dccf1-ff7a-4fff-8524-9c5c1792379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2EB43534D639341960628BC6E28EE98" ma:contentTypeVersion="21" ma:contentTypeDescription="Create a new document." ma:contentTypeScope="" ma:versionID="5b0168d8b61cb5d5e7017deb9fb42c17">
  <xsd:schema xmlns:xsd="http://www.w3.org/2001/XMLSchema" xmlns:xs="http://www.w3.org/2001/XMLSchema" xmlns:p="http://schemas.microsoft.com/office/2006/metadata/properties" xmlns:ns2="244dccf1-ff7a-4fff-8524-9c5c17923797" xmlns:ns3="0ddc4266-24de-49b5-a680-2a32a1d3f3ec" targetNamespace="http://schemas.microsoft.com/office/2006/metadata/properties" ma:root="true" ma:fieldsID="a2d8107a13aed6e66f33a023ee8f4e2f" ns2:_="" ns3:_="">
    <xsd:import namespace="244dccf1-ff7a-4fff-8524-9c5c17923797"/>
    <xsd:import namespace="0ddc4266-24de-49b5-a680-2a32a1d3f3e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SearchProperties" minOccurs="0"/>
                <xsd:element ref="ns3:MediaServiceDateTaken" minOccurs="0"/>
                <xsd:element ref="ns3:MediaServiceObjectDetectorVersions" minOccurs="0"/>
                <xsd:element ref="ns3:MediaLengthInSeconds" minOccurs="0"/>
                <xsd:element ref="ns3:MediaServiceBillingMetadata"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4dccf1-ff7a-4fff-8524-9c5c1792379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6ff11b5-cba3-4d89-b90a-af284ee07ca2}" ma:internalName="TaxCatchAll" ma:showField="CatchAllData" ma:web="244dccf1-ff7a-4fff-8524-9c5c1792379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ddc4266-24de-49b5-a680-2a32a1d3f3e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BillingMetadata" ma:index="19" nillable="true" ma:displayName="MediaServiceBillingMetadata" ma:hidden="true" ma:internalName="MediaServiceBillingMetadata" ma:readOnly="true">
      <xsd:simpleType>
        <xsd:restriction base="dms:Note"/>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7c85752-bb2a-4298-aa8c-bdcf937250e4" ma:termSetId="09814cd3-568e-fe90-9814-8d621ff8fb84" ma:anchorId="fba54fb3-c3e1-fe81-a776-ca4b69148c4d" ma:open="true" ma:isKeyword="false">
      <xsd:complexType>
        <xsd:sequence>
          <xsd:element ref="pc:Terms" minOccurs="0" maxOccurs="1"/>
        </xsd:sequence>
      </xsd:complexType>
    </xsd:element>
    <xsd:element name="MediaServiceOCR" ma:index="23" nillable="true" ma:displayName="Extracted Text" ma:internalName="MediaServiceOCR" ma:readOnly="true">
      <xsd:simpleType>
        <xsd:restriction base="dms:Note">
          <xsd:maxLength value="255"/>
        </xsd:restriction>
      </xsd:simpleType>
    </xsd:element>
    <xsd:element name="MediaServiceGenerationTime" ma:index="24" nillable="true" ma:displayName="MediaServiceGenerationTime" ma:hidden="true" ma:internalName="MediaServiceGenerationTime" ma:readOnly="true">
      <xsd:simpleType>
        <xsd:restriction base="dms:Text"/>
      </xsd:simpleType>
    </xsd:element>
    <xsd:element name="MediaServiceEventHashCode" ma:index="25" nillable="true" ma:displayName="MediaServiceEventHashCode" ma:hidden="true" ma:internalName="MediaServiceEventHashCode" ma:readOnly="true">
      <xsd:simpleType>
        <xsd:restriction base="dms:Text"/>
      </xsd:simpleType>
    </xsd:element>
    <xsd:element name="MediaServiceLocation" ma:index="26" nillable="true" ma:displayName="Location" ma:indexed="true"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5DD262-8566-4E1D-925F-18A82A8281C4}">
  <ds:schemaRefs>
    <ds:schemaRef ds:uri="0ddc4266-24de-49b5-a680-2a32a1d3f3ec"/>
    <ds:schemaRef ds:uri="244dccf1-ff7a-4fff-8524-9c5c1792379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D72978E6-93E7-4638-98CB-A24227A6EF0B}">
  <ds:schemaRefs>
    <ds:schemaRef ds:uri="http://schemas.microsoft.com/sharepoint/v3/contenttype/forms"/>
  </ds:schemaRefs>
</ds:datastoreItem>
</file>

<file path=customXml/itemProps3.xml><?xml version="1.0" encoding="utf-8"?>
<ds:datastoreItem xmlns:ds="http://schemas.openxmlformats.org/officeDocument/2006/customXml" ds:itemID="{B9944A59-EF04-4ABD-BDD2-DD5A70FA6EC3}">
  <ds:schemaRefs>
    <ds:schemaRef ds:uri="0ddc4266-24de-49b5-a680-2a32a1d3f3ec"/>
    <ds:schemaRef ds:uri="244dccf1-ff7a-4fff-8524-9c5c1792379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625</TotalTime>
  <Words>2620</Words>
  <Application>Microsoft Office PowerPoint</Application>
  <PresentationFormat>Widescreen</PresentationFormat>
  <Paragraphs>332</Paragraphs>
  <Slides>20</Slides>
  <Notes>20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Aptos</vt:lpstr>
      <vt:lpstr>Aptos Display</vt:lpstr>
      <vt:lpstr>Arial</vt:lpstr>
      <vt:lpstr>Calibri</vt:lpstr>
      <vt:lpstr>Custom Design</vt:lpstr>
      <vt:lpstr>1_Custom Design</vt:lpstr>
      <vt:lpstr>PowerPoint Presentation</vt:lpstr>
      <vt:lpstr>Disclosures</vt:lpstr>
      <vt:lpstr>Resistant hypertension is common</vt:lpstr>
      <vt:lpstr>Hypercortisolism raises BP via several pathways</vt:lpstr>
      <vt:lpstr>Hypercortisolism is associated with excess CV risk</vt:lpstr>
      <vt:lpstr>Testing for endogenous hypercortisolism</vt:lpstr>
      <vt:lpstr>The prospective, multi-center MOMENTUM study1</vt:lpstr>
      <vt:lpstr>MOMENTUM eligibility criteria1</vt:lpstr>
      <vt:lpstr>Primary endpoint: Prevalence of hypercortisolism</vt:lpstr>
      <vt:lpstr>~25% of patients with hypercortisolism have adrenal nodules on CT scans</vt:lpstr>
      <vt:lpstr>Few differences in baseline characteristics</vt:lpstr>
      <vt:lpstr>Antihypertensive medication use was similar in patients with and without hypercortisolism</vt:lpstr>
      <vt:lpstr>Trend toward more antihyperglycemic medications in patients with hypercortisolism</vt:lpstr>
      <vt:lpstr>Cardiac disorders were numerically more common in patients with hypercortisolism</vt:lpstr>
      <vt:lpstr>Glucose above target was numerically more common with hypercortisolism</vt:lpstr>
      <vt:lpstr>Poorer kidney function and higher CKD progression risk with hypercortisolism</vt:lpstr>
      <vt:lpstr>Excess cortisol and aldosterone co-secretion common</vt:lpstr>
      <vt:lpstr>Limitations</vt:lpstr>
      <vt:lpstr>Conclusions</vt:lpstr>
      <vt:lpstr>THANKS TO ALL WHO CONTRIBUTED TO MOMENTUM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Wong</dc:creator>
  <cp:lastModifiedBy>Dr. Deepak L. Bhatt</cp:lastModifiedBy>
  <cp:revision>42</cp:revision>
  <dcterms:created xsi:type="dcterms:W3CDTF">2024-06-12T15:54:01Z</dcterms:created>
  <dcterms:modified xsi:type="dcterms:W3CDTF">2026-03-28T15:53:34Z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0x01010002EB43534D639341960628BC6E28EE98</vt:lpwstr>
  </property>
  <property fmtid="{D5CDD505-2E9C-101B-9397-08002B2CF9AE}" pid="3" name="MediaServiceImageTags">
    <vt:lpwstr/>
  </property>
</Properties>
</file>