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258" r:id="rId4"/>
    <p:sldId id="266" r:id="rId5"/>
    <p:sldId id="259" r:id="rId6"/>
    <p:sldId id="275" r:id="rId7"/>
    <p:sldId id="260" r:id="rId8"/>
    <p:sldId id="261" r:id="rId9"/>
    <p:sldId id="265" r:id="rId10"/>
    <p:sldId id="262" r:id="rId11"/>
    <p:sldId id="276" r:id="rId12"/>
    <p:sldId id="263" r:id="rId13"/>
    <p:sldId id="277" r:id="rId14"/>
    <p:sldId id="264" r:id="rId15"/>
    <p:sldId id="293" r:id="rId16"/>
    <p:sldId id="270" r:id="rId17"/>
    <p:sldId id="291" r:id="rId18"/>
    <p:sldId id="287" r:id="rId19"/>
    <p:sldId id="267" r:id="rId20"/>
    <p:sldId id="288" r:id="rId21"/>
    <p:sldId id="289" r:id="rId22"/>
    <p:sldId id="280" r:id="rId23"/>
    <p:sldId id="29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8" autoAdjust="0"/>
    <p:restoredTop sz="94753"/>
  </p:normalViewPr>
  <p:slideViewPr>
    <p:cSldViewPr snapToGrid="0">
      <p:cViewPr varScale="1">
        <p:scale>
          <a:sx n="75" d="100"/>
          <a:sy n="75" d="100"/>
        </p:scale>
        <p:origin x="26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148211898038"/>
          <c:y val="4.7040668136854612E-2"/>
          <c:w val="0.86555931619412818"/>
          <c:h val="0.85803773917040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C5-4122-965F-E01359A867D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1C5-4122-965F-E01359A867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Assessment prior-PCI</c:v>
                </c:pt>
                <c:pt idx="1">
                  <c:v>After balloon crushing</c:v>
                </c:pt>
                <c:pt idx="2">
                  <c:v>After 1st rewire</c:v>
                </c:pt>
                <c:pt idx="3">
                  <c:v>After MV stenting</c:v>
                </c:pt>
                <c:pt idx="4">
                  <c:v>After 2nd rewire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0.98199999999999998</c:v>
                </c:pt>
                <c:pt idx="1">
                  <c:v>0.92800000000000005</c:v>
                </c:pt>
                <c:pt idx="2">
                  <c:v>0.82699999999999996</c:v>
                </c:pt>
                <c:pt idx="3">
                  <c:v>0.85599999999999998</c:v>
                </c:pt>
                <c:pt idx="4">
                  <c:v>0.85599999999999998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5-4122-965F-E01359A86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1969055"/>
        <c:axId val="1489735440"/>
      </c:barChart>
      <c:catAx>
        <c:axId val="119196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9735440"/>
        <c:crosses val="autoZero"/>
        <c:auto val="1"/>
        <c:lblAlgn val="ctr"/>
        <c:lblOffset val="100"/>
        <c:noMultiLvlLbl val="0"/>
      </c:catAx>
      <c:valAx>
        <c:axId val="148973544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9196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B9AB-2064-4B87-BB6B-BEC6C2067596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DCDA2-6476-446B-ADE6-E9DCD45AF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CDA2-6476-446B-ADE6-E9DCD45AFB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DCDA2-6476-446B-ADE6-E9DCD45AFB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7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39C31-F9B1-2045-B91A-97A4450540E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422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olorful background with white text&#10;&#10;AI-generated content may be incorrect.">
            <a:extLst>
              <a:ext uri="{FF2B5EF4-FFF2-40B4-BE49-F238E27FC236}">
                <a16:creationId xmlns:a16="http://schemas.microsoft.com/office/drawing/2014/main" id="{AF08A264-FEC8-614F-FD9F-918B5F3D9B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orful heart with a yellow rectangle&#10;&#10;AI-generated content may be incorrect.">
            <a:extLst>
              <a:ext uri="{FF2B5EF4-FFF2-40B4-BE49-F238E27FC236}">
                <a16:creationId xmlns:a16="http://schemas.microsoft.com/office/drawing/2014/main" id="{DEB4A523-F0C1-E2DC-B55F-CE0C6B0BAE3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520700" y="1778000"/>
            <a:ext cx="7899400" cy="2789444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US" sz="4800" dirty="0"/>
              <a:t>IVUS or angiography guidance for </a:t>
            </a:r>
            <a:r>
              <a:rPr lang="en-US" altLang="zh-CN" sz="4800" dirty="0"/>
              <a:t>PCI </a:t>
            </a:r>
            <a:r>
              <a:rPr lang="en-US" sz="4800" dirty="0"/>
              <a:t>in complex coronary bifurcation lesions: </a:t>
            </a:r>
            <a:r>
              <a:rPr lang="en-US" sz="4800" dirty="0">
                <a:solidFill>
                  <a:schemeClr val="tx1"/>
                </a:solidFill>
                <a:latin typeface="Arial Black" panose="020B0A04020102020204" pitchFamily="34" charset="0"/>
              </a:rPr>
              <a:t>The DKCRUSH VIII Trial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2221358" y="4550188"/>
            <a:ext cx="5313680" cy="1954006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Shao-Liang Chen, MD</a:t>
            </a:r>
          </a:p>
          <a:p>
            <a:pPr algn="l"/>
            <a:r>
              <a:rPr lang="en-US" sz="2000" b="0" dirty="0"/>
              <a:t>   On Behalf of All Investigators</a:t>
            </a:r>
          </a:p>
          <a:p>
            <a:pPr algn="l"/>
            <a:r>
              <a:rPr lang="en-US" sz="2000" b="0" dirty="0"/>
              <a:t>          Nanjing First Hospital</a:t>
            </a:r>
          </a:p>
          <a:p>
            <a:pPr algn="l"/>
            <a:r>
              <a:rPr lang="en-US" sz="2000" b="0" dirty="0"/>
              <a:t>Nanjing Medical University, China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FE630-7D21-B413-083A-F2B7A1985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4898-EAD4-B648-C5DD-3BD21F62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200" y="1"/>
            <a:ext cx="7937500" cy="952500"/>
          </a:xfrm>
        </p:spPr>
        <p:txBody>
          <a:bodyPr/>
          <a:lstStyle/>
          <a:p>
            <a:r>
              <a:rPr lang="en-US" dirty="0"/>
              <a:t>Study flowchart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9FF81-415B-97B2-D547-3359EACDEF9E}"/>
              </a:ext>
            </a:extLst>
          </p:cNvPr>
          <p:cNvSpPr txBox="1"/>
          <p:nvPr/>
        </p:nvSpPr>
        <p:spPr>
          <a:xfrm>
            <a:off x="14792077" y="3077103"/>
            <a:ext cx="3395472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patients with complex coronary bifurcation lesions screened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9EE01-155E-CEBE-5B0B-7FEFEE5C9179}"/>
              </a:ext>
            </a:extLst>
          </p:cNvPr>
          <p:cNvSpPr txBox="1"/>
          <p:nvPr/>
        </p:nvSpPr>
        <p:spPr>
          <a:xfrm>
            <a:off x="2020957" y="1051907"/>
            <a:ext cx="720255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1466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patients with complex bifurcation lesions were screened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1D940-E3D4-8D11-9CD1-A62ECED25D7C}"/>
              </a:ext>
            </a:extLst>
          </p:cNvPr>
          <p:cNvSpPr txBox="1"/>
          <p:nvPr/>
        </p:nvSpPr>
        <p:spPr>
          <a:xfrm>
            <a:off x="2020956" y="2143174"/>
            <a:ext cx="720255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556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patients were randomly assigned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D606B-BC5C-4107-7301-91B3CFFB4975}"/>
              </a:ext>
            </a:extLst>
          </p:cNvPr>
          <p:cNvSpPr txBox="1"/>
          <p:nvPr/>
        </p:nvSpPr>
        <p:spPr>
          <a:xfrm>
            <a:off x="593035" y="3028890"/>
            <a:ext cx="46747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assigned to IVUS-guided DK crush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08BD71-61CE-AF4B-7459-E75BF298669A}"/>
              </a:ext>
            </a:extLst>
          </p:cNvPr>
          <p:cNvSpPr txBox="1"/>
          <p:nvPr/>
        </p:nvSpPr>
        <p:spPr>
          <a:xfrm>
            <a:off x="6384235" y="3028890"/>
            <a:ext cx="46747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278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assigned to angio-guided DK crush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539160-B5B5-C942-CBE2-94833796C15A}"/>
              </a:ext>
            </a:extLst>
          </p:cNvPr>
          <p:cNvSpPr txBox="1"/>
          <p:nvPr/>
        </p:nvSpPr>
        <p:spPr>
          <a:xfrm>
            <a:off x="3564061" y="3589912"/>
            <a:ext cx="2495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withdrew before PCI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ACDBCF-02E6-E701-B2E6-D06D0C9EFDAD}"/>
              </a:ext>
            </a:extLst>
          </p:cNvPr>
          <p:cNvSpPr txBox="1"/>
          <p:nvPr/>
        </p:nvSpPr>
        <p:spPr>
          <a:xfrm>
            <a:off x="7612271" y="1602556"/>
            <a:ext cx="16112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excluded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AFBB0C-B22B-C98D-49A3-74C8B0B7A572}"/>
              </a:ext>
            </a:extLst>
          </p:cNvPr>
          <p:cNvSpPr txBox="1"/>
          <p:nvPr/>
        </p:nvSpPr>
        <p:spPr>
          <a:xfrm>
            <a:off x="593035" y="4120157"/>
            <a:ext cx="467470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21 had angio-guided PCI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13 underwent DK crush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8  underwent provisional stenting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256 underwent IVUS-guided PCI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255 underwent DK crush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1 underwent provisional stenting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A744B3-6F04-D5E1-3E8D-1E1F1CC95A84}"/>
              </a:ext>
            </a:extLst>
          </p:cNvPr>
          <p:cNvSpPr txBox="1"/>
          <p:nvPr/>
        </p:nvSpPr>
        <p:spPr>
          <a:xfrm>
            <a:off x="6384235" y="4120157"/>
            <a:ext cx="467470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21 underwent IVUS-guided PCI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21 underwent DK crush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0  underwent provisional stenting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257 underwent angio-guided PCI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248 underwent DK crush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9 underwent provisional stenting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996161-643B-2BF1-BDCF-EE8BC7B8687C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622235" y="1452017"/>
            <a:ext cx="1" cy="691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BB9B05A-F5C1-61FD-B5D6-4E2DA9FDD21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930387" y="2543284"/>
            <a:ext cx="0" cy="48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C3D19F-B284-3DD2-A50A-052B10ED528B}"/>
              </a:ext>
            </a:extLst>
          </p:cNvPr>
          <p:cNvCxnSpPr>
            <a:cxnSpLocks/>
          </p:cNvCxnSpPr>
          <p:nvPr/>
        </p:nvCxnSpPr>
        <p:spPr>
          <a:xfrm>
            <a:off x="7926457" y="2566293"/>
            <a:ext cx="0" cy="4856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386841-2C76-F385-F7B8-E99C12A451C7}"/>
              </a:ext>
            </a:extLst>
          </p:cNvPr>
          <p:cNvCxnSpPr/>
          <p:nvPr/>
        </p:nvCxnSpPr>
        <p:spPr>
          <a:xfrm flipH="1">
            <a:off x="2930387" y="3429000"/>
            <a:ext cx="1" cy="691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0F5C1E-18E1-C3A9-C321-D4AD60CB2BCC}"/>
              </a:ext>
            </a:extLst>
          </p:cNvPr>
          <p:cNvCxnSpPr/>
          <p:nvPr/>
        </p:nvCxnSpPr>
        <p:spPr>
          <a:xfrm flipH="1">
            <a:off x="7926456" y="3439410"/>
            <a:ext cx="1" cy="6911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62B2BB-37EF-4A1C-5A96-AF3AAFD52466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622235" y="1787222"/>
            <a:ext cx="19900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AF05EFD-E6C9-A62B-6070-FEF99B34D995}"/>
              </a:ext>
            </a:extLst>
          </p:cNvPr>
          <p:cNvCxnSpPr>
            <a:endCxn id="12" idx="1"/>
          </p:cNvCxnSpPr>
          <p:nvPr/>
        </p:nvCxnSpPr>
        <p:spPr>
          <a:xfrm flipV="1">
            <a:off x="2930387" y="3774578"/>
            <a:ext cx="633674" cy="10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D44579-A193-0695-9687-4EEEA6030D88}"/>
              </a:ext>
            </a:extLst>
          </p:cNvPr>
          <p:cNvSpPr txBox="1"/>
          <p:nvPr/>
        </p:nvSpPr>
        <p:spPr>
          <a:xfrm rot="20174816">
            <a:off x="9584075" y="1969323"/>
            <a:ext cx="21866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24 </a:t>
            </a:r>
            <a:r>
              <a:rPr lang="en-US" altLang="zh-CN" dirty="0"/>
              <a:t>Chinese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2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1C989-8DAD-94A8-A32A-C0CE69D98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14D8-B727-1F04-077D-249C8C30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300" y="365125"/>
            <a:ext cx="7937500" cy="1325563"/>
          </a:xfrm>
        </p:spPr>
        <p:txBody>
          <a:bodyPr/>
          <a:lstStyle/>
          <a:p>
            <a:r>
              <a:rPr lang="en-US" dirty="0"/>
              <a:t>Statistical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AAAD-5A26-4093-B4A9-5C3F5D30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ITT analysis</a:t>
            </a:r>
          </a:p>
          <a:p>
            <a:pPr marL="0" indent="0">
              <a:buNone/>
            </a:pPr>
            <a:r>
              <a:rPr lang="en-US" b="1" dirty="0"/>
              <a:t>       </a:t>
            </a:r>
            <a:r>
              <a:rPr lang="en-US" sz="2400" dirty="0"/>
              <a:t>Adjusted for clinical presentation, diabetes, and geographic region </a:t>
            </a:r>
          </a:p>
          <a:p>
            <a:r>
              <a:rPr lang="en-US" b="1" dirty="0"/>
              <a:t>A post hoc landmark analysis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0-30 days and 31-365 days</a:t>
            </a:r>
          </a:p>
          <a:p>
            <a:r>
              <a:rPr lang="en-US" b="1" dirty="0"/>
              <a:t>Fine and Gray competing risk method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To account for non-cardiac death as a competing event</a:t>
            </a:r>
          </a:p>
          <a:p>
            <a:r>
              <a:rPr lang="en-US" sz="2400" dirty="0"/>
              <a:t>Cox PH model with </a:t>
            </a:r>
            <a:r>
              <a:rPr lang="en-US" sz="2400" b="1" dirty="0"/>
              <a:t>shared frailty </a:t>
            </a:r>
            <a:r>
              <a:rPr lang="en-US" sz="2400" dirty="0"/>
              <a:t>for site</a:t>
            </a:r>
          </a:p>
          <a:p>
            <a:r>
              <a:rPr lang="en-US" sz="2400" b="1" dirty="0"/>
              <a:t>Per-Protocol</a:t>
            </a:r>
            <a:r>
              <a:rPr lang="en-US" sz="2400" dirty="0"/>
              <a:t>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28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FA03-EB36-0116-68EE-F0ED1E7C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31ED-660D-F513-FD80-7B26EF3C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450" y="92075"/>
            <a:ext cx="7937500" cy="993775"/>
          </a:xfrm>
        </p:spPr>
        <p:txBody>
          <a:bodyPr/>
          <a:lstStyle/>
          <a:p>
            <a:r>
              <a:rPr lang="en-US" dirty="0"/>
              <a:t>DK crush stenting procedure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41833C-6179-AC76-2ED5-8E0982B86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7" y="3035288"/>
            <a:ext cx="5428973" cy="10668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C7EC1B-C272-5019-EAAF-2CFFB1211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27" y="1348586"/>
            <a:ext cx="3934340" cy="1128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39C3D0-D2DF-4494-A60B-9847B6E1D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27" y="4648196"/>
            <a:ext cx="3390608" cy="11049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C9490-5F88-C98F-CADE-EA8A428AC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586" y="1360484"/>
            <a:ext cx="3771928" cy="11049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3F4091-2EAB-2E46-1C31-A5B66FA40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852" y="4648196"/>
            <a:ext cx="6784998" cy="11049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238957-F1B1-39E4-9392-3AFA96B50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260" y="3048790"/>
            <a:ext cx="4727590" cy="1053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9CA83F-724C-813B-E665-CEAC0849D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953" y="1370009"/>
            <a:ext cx="2466993" cy="10953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B745543-3732-F628-3CBD-9C5D8FB21D81}"/>
              </a:ext>
            </a:extLst>
          </p:cNvPr>
          <p:cNvSpPr txBox="1"/>
          <p:nvPr/>
        </p:nvSpPr>
        <p:spPr>
          <a:xfrm>
            <a:off x="3479800" y="6184900"/>
            <a:ext cx="789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Boston Scientific provided IVUS system for all patients</a:t>
            </a:r>
          </a:p>
        </p:txBody>
      </p:sp>
    </p:spTree>
    <p:extLst>
      <p:ext uri="{BB962C8B-B14F-4D97-AF65-F5344CB8AC3E}">
        <p14:creationId xmlns:p14="http://schemas.microsoft.com/office/powerpoint/2010/main" val="392391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26AC2-45FB-CE84-062C-065451575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F16D-5A7F-1C02-CAF0-395E8B59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150" y="0"/>
            <a:ext cx="8737600" cy="1325563"/>
          </a:xfrm>
        </p:spPr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B78408-F5EC-D0E8-4D17-599718CE4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27839"/>
              </p:ext>
            </p:extLst>
          </p:nvPr>
        </p:nvGraphicFramePr>
        <p:xfrm>
          <a:off x="412750" y="1246948"/>
          <a:ext cx="11055351" cy="45666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77304">
                  <a:extLst>
                    <a:ext uri="{9D8B030D-6E8A-4147-A177-3AD203B41FA5}">
                      <a16:colId xmlns:a16="http://schemas.microsoft.com/office/drawing/2014/main" val="1759288733"/>
                    </a:ext>
                  </a:extLst>
                </a:gridCol>
                <a:gridCol w="3251574">
                  <a:extLst>
                    <a:ext uri="{9D8B030D-6E8A-4147-A177-3AD203B41FA5}">
                      <a16:colId xmlns:a16="http://schemas.microsoft.com/office/drawing/2014/main" val="293854759"/>
                    </a:ext>
                  </a:extLst>
                </a:gridCol>
                <a:gridCol w="2925843">
                  <a:extLst>
                    <a:ext uri="{9D8B030D-6E8A-4147-A177-3AD203B41FA5}">
                      <a16:colId xmlns:a16="http://schemas.microsoft.com/office/drawing/2014/main" val="2578460187"/>
                    </a:ext>
                  </a:extLst>
                </a:gridCol>
                <a:gridCol w="1300630">
                  <a:extLst>
                    <a:ext uri="{9D8B030D-6E8A-4147-A177-3AD203B41FA5}">
                      <a16:colId xmlns:a16="http://schemas.microsoft.com/office/drawing/2014/main" val="1434966351"/>
                    </a:ext>
                  </a:extLst>
                </a:gridCol>
              </a:tblGrid>
              <a:tr h="532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(%)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IVUS group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(n=277)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Angiography group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(n=278)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3660440468"/>
                  </a:ext>
                </a:extLst>
              </a:tr>
              <a:tr h="3669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 (median (IQR)) 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(58, 73)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(58, 72)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2051005796"/>
                  </a:ext>
                </a:extLst>
              </a:tr>
              <a:tr h="3798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000" b="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(77.6%</a:t>
                      </a: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(77.3%</a:t>
                      </a: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279519132"/>
                  </a:ext>
                </a:extLst>
              </a:tr>
              <a:tr h="57994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Stable angina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(11.9%)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(11.8%)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3458764454"/>
                  </a:ext>
                </a:extLst>
              </a:tr>
              <a:tr h="3798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Unstable angina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(69.7%)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 (70.1%)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3598552867"/>
                  </a:ext>
                </a:extLst>
              </a:tr>
              <a:tr h="3798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STEMI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(18.5%)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(17.9%)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3617818801"/>
                  </a:ext>
                </a:extLst>
              </a:tr>
              <a:tr h="3798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(68.6%)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 (61.5%)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422116486"/>
                  </a:ext>
                </a:extLst>
              </a:tr>
              <a:tr h="3798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(32.1%)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(34.2%)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3065589543"/>
                  </a:ext>
                </a:extLst>
              </a:tr>
              <a:tr h="3798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renal dysfunction</a:t>
                      </a:r>
                      <a:endParaRPr lang="en-US" sz="2000" b="1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(7.9%)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(9.4%)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1900761835"/>
                  </a:ext>
                </a:extLst>
              </a:tr>
              <a:tr h="3798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(10.5%)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(11.5%)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569" marR="54569" marT="0" marB="0"/>
                </a:tc>
                <a:extLst>
                  <a:ext uri="{0D108BD9-81ED-4DB2-BD59-A6C34878D82A}">
                    <a16:rowId xmlns:a16="http://schemas.microsoft.com/office/drawing/2014/main" val="346556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40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1FEBA-C5FE-B519-6ED6-9B435E8DA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3640-FE6B-32CB-04AF-4D0EACFB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-174625"/>
            <a:ext cx="11626850" cy="1325563"/>
          </a:xfrm>
        </p:spPr>
        <p:txBody>
          <a:bodyPr/>
          <a:lstStyle/>
          <a:p>
            <a:r>
              <a:rPr lang="en-US" dirty="0"/>
              <a:t>Lesions and procedural  Characteristics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68FE00-A7AB-5E4A-7194-D046211EA83A}"/>
              </a:ext>
            </a:extLst>
          </p:cNvPr>
          <p:cNvGraphicFramePr>
            <a:graphicFrameLocks noGrp="1"/>
          </p:cNvGraphicFramePr>
          <p:nvPr/>
        </p:nvGraphicFramePr>
        <p:xfrm>
          <a:off x="282572" y="977106"/>
          <a:ext cx="11626856" cy="4674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4978">
                  <a:extLst>
                    <a:ext uri="{9D8B030D-6E8A-4147-A177-3AD203B41FA5}">
                      <a16:colId xmlns:a16="http://schemas.microsoft.com/office/drawing/2014/main" val="256707882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4253832407"/>
                    </a:ext>
                  </a:extLst>
                </a:gridCol>
                <a:gridCol w="3263900">
                  <a:extLst>
                    <a:ext uri="{9D8B030D-6E8A-4147-A177-3AD203B41FA5}">
                      <a16:colId xmlns:a16="http://schemas.microsoft.com/office/drawing/2014/main" val="2770176562"/>
                    </a:ext>
                  </a:extLst>
                </a:gridCol>
                <a:gridCol w="1476378">
                  <a:extLst>
                    <a:ext uri="{9D8B030D-6E8A-4147-A177-3AD203B41FA5}">
                      <a16:colId xmlns:a16="http://schemas.microsoft.com/office/drawing/2014/main" val="2450777173"/>
                    </a:ext>
                  </a:extLst>
                </a:gridCol>
              </a:tblGrid>
              <a:tr h="98226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IVUS group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(n=277)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Angiography group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(n=278)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P value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7027869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or 3 vessel disease</a:t>
                      </a:r>
                      <a:r>
                        <a:rPr lang="en-US" sz="2000" b="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20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167 (60.3)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181 (65.1)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651294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indent="1397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Distal LM </a:t>
                      </a:r>
                      <a:r>
                        <a:rPr lang="en-US" sz="2000" b="0" kern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bifurcations</a:t>
                      </a:r>
                      <a:endParaRPr lang="en-US" sz="2000" b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124 (44.8)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 (43.9)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0.86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665112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indent="1397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LAD-D bifurcations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147 (53.1)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 (52.5)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0.93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192207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Trans-radial access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 (%)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237 (85.6)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231 (83.1)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0.48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239044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indent="1397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Double kissing crush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268 (96.8)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269 (96.8)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675543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indent="1397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Provisional stenting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(2.5)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(2.5)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1.00 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1055168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 revascularization</a:t>
                      </a: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191 (69.0)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185 (66.5)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0.59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169124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MV balloon diameter, mm*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 (3.0, 3.5)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3.0 (3.0, 3.5)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481153"/>
                  </a:ext>
                </a:extLst>
              </a:tr>
              <a:tr h="41023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SB balloon diameter, mm*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2.75 (2.5, 3.0)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2.75 (2.5, 3.0)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3313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FAF0A0-96B2-1A40-5D2A-96DFCD0FF115}"/>
              </a:ext>
            </a:extLst>
          </p:cNvPr>
          <p:cNvSpPr txBox="1"/>
          <p:nvPr/>
        </p:nvSpPr>
        <p:spPr>
          <a:xfrm>
            <a:off x="3492500" y="5715000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*indicated the balloon diameter for final kissing</a:t>
            </a:r>
          </a:p>
        </p:txBody>
      </p:sp>
    </p:spTree>
    <p:extLst>
      <p:ext uri="{BB962C8B-B14F-4D97-AF65-F5344CB8AC3E}">
        <p14:creationId xmlns:p14="http://schemas.microsoft.com/office/powerpoint/2010/main" val="172130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30C6C-CCF2-FC30-2DA2-BF82CC1E9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8398-6A82-553F-061B-A3150275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749"/>
            <a:ext cx="11207750" cy="790575"/>
          </a:xfrm>
        </p:spPr>
        <p:txBody>
          <a:bodyPr>
            <a:normAutofit fontScale="90000"/>
          </a:bodyPr>
          <a:lstStyle/>
          <a:p>
            <a:r>
              <a:rPr lang="en-US" dirty="0"/>
              <a:t>IVUS guidance at each step in IVUS group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F9AB3CD-2015-96FF-4751-3825CC114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867525"/>
              </p:ext>
            </p:extLst>
          </p:nvPr>
        </p:nvGraphicFramePr>
        <p:xfrm>
          <a:off x="2577568" y="957662"/>
          <a:ext cx="8080188" cy="511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758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538E-8D2E-88B9-E085-7EF3952F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100" y="7937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Major findings from IVUS assessment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01691E-70F8-6C03-F765-427045A91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950907"/>
              </p:ext>
            </p:extLst>
          </p:nvPr>
        </p:nvGraphicFramePr>
        <p:xfrm>
          <a:off x="457200" y="1317368"/>
          <a:ext cx="11156949" cy="45246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9250">
                  <a:extLst>
                    <a:ext uri="{9D8B030D-6E8A-4147-A177-3AD203B41FA5}">
                      <a16:colId xmlns:a16="http://schemas.microsoft.com/office/drawing/2014/main" val="3302708682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778878594"/>
                    </a:ext>
                  </a:extLst>
                </a:gridCol>
                <a:gridCol w="5353049">
                  <a:extLst>
                    <a:ext uri="{9D8B030D-6E8A-4147-A177-3AD203B41FA5}">
                      <a16:colId xmlns:a16="http://schemas.microsoft.com/office/drawing/2014/main" val="1388436940"/>
                    </a:ext>
                  </a:extLst>
                </a:gridCol>
              </a:tblGrid>
              <a:tr h="6463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IVUS assessment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findings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976939"/>
                  </a:ext>
                </a:extLst>
              </a:tr>
              <a:tr h="6463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evaluation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 (98.2%)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Lesions, techniques, device selection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863021"/>
                  </a:ext>
                </a:extLst>
              </a:tr>
              <a:tr h="6463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balloon crush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(92.8%)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Incomplete crushing in 78 (28.2%) patients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249122"/>
                  </a:ext>
                </a:extLst>
              </a:tr>
              <a:tr h="6463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first rewiring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229 (82.7%)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rewiring in 95 (41.5%) patients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889473"/>
                  </a:ext>
                </a:extLst>
              </a:tr>
              <a:tr h="6463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stent crush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(85.6%)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Incomplete crushing in 30 (12.7%) patients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2870814"/>
                  </a:ext>
                </a:extLst>
              </a:tr>
              <a:tr h="6463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second rewiring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(85.6%)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Rewiring from distal in 52 (21.9%) patients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03842"/>
                  </a:ext>
                </a:extLst>
              </a:tr>
              <a:tr h="64637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final POT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 (92.4%)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Suboptimal procedure in 169 (61.0%) patients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189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137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8044" y="231567"/>
            <a:ext cx="7058144" cy="4705429"/>
            <a:chOff x="1038225" y="836612"/>
            <a:chExt cx="5486400" cy="3657600"/>
          </a:xfrm>
        </p:grpSpPr>
        <p:sp>
          <p:nvSpPr>
            <p:cNvPr id="3" name="rc3"/>
            <p:cNvSpPr/>
            <p:nvPr/>
          </p:nvSpPr>
          <p:spPr>
            <a:xfrm>
              <a:off x="1038225" y="836612"/>
              <a:ext cx="5486400" cy="36576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4" name="rc4"/>
            <p:cNvSpPr/>
            <p:nvPr/>
          </p:nvSpPr>
          <p:spPr>
            <a:xfrm>
              <a:off x="1038225" y="836612"/>
              <a:ext cx="5486400" cy="36576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4782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5" name="rc5"/>
            <p:cNvSpPr/>
            <p:nvPr/>
          </p:nvSpPr>
          <p:spPr>
            <a:xfrm>
              <a:off x="1833875" y="908612"/>
              <a:ext cx="4582749" cy="310002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316"/>
            </a:p>
          </p:txBody>
        </p:sp>
        <p:sp>
          <p:nvSpPr>
            <p:cNvPr id="6" name="pl6"/>
            <p:cNvSpPr/>
            <p:nvPr/>
          </p:nvSpPr>
          <p:spPr>
            <a:xfrm>
              <a:off x="1833875" y="3372767"/>
              <a:ext cx="4582749" cy="635870"/>
            </a:xfrm>
            <a:custGeom>
              <a:avLst/>
              <a:gdLst/>
              <a:ahLst/>
              <a:cxnLst/>
              <a:rect l="0" t="0" r="0" b="0"/>
              <a:pathLst>
                <a:path w="4582749" h="635870">
                  <a:moveTo>
                    <a:pt x="0" y="635870"/>
                  </a:moveTo>
                  <a:lnTo>
                    <a:pt x="12555" y="635870"/>
                  </a:lnTo>
                  <a:lnTo>
                    <a:pt x="12555" y="449346"/>
                  </a:lnTo>
                  <a:lnTo>
                    <a:pt x="25110" y="449346"/>
                  </a:lnTo>
                  <a:lnTo>
                    <a:pt x="25110" y="337432"/>
                  </a:lnTo>
                  <a:lnTo>
                    <a:pt x="87888" y="337432"/>
                  </a:lnTo>
                  <a:lnTo>
                    <a:pt x="87888" y="300127"/>
                  </a:lnTo>
                  <a:lnTo>
                    <a:pt x="251109" y="300127"/>
                  </a:lnTo>
                  <a:lnTo>
                    <a:pt x="251109" y="300127"/>
                  </a:lnTo>
                  <a:lnTo>
                    <a:pt x="1004438" y="300127"/>
                  </a:lnTo>
                  <a:lnTo>
                    <a:pt x="1004438" y="262682"/>
                  </a:lnTo>
                  <a:lnTo>
                    <a:pt x="1381102" y="262682"/>
                  </a:lnTo>
                  <a:lnTo>
                    <a:pt x="1381102" y="225238"/>
                  </a:lnTo>
                  <a:lnTo>
                    <a:pt x="2121875" y="225238"/>
                  </a:lnTo>
                  <a:lnTo>
                    <a:pt x="2121875" y="187794"/>
                  </a:lnTo>
                  <a:lnTo>
                    <a:pt x="2234874" y="187794"/>
                  </a:lnTo>
                  <a:lnTo>
                    <a:pt x="2234874" y="150349"/>
                  </a:lnTo>
                  <a:lnTo>
                    <a:pt x="2322763" y="150349"/>
                  </a:lnTo>
                  <a:lnTo>
                    <a:pt x="2322763" y="150349"/>
                  </a:lnTo>
                  <a:lnTo>
                    <a:pt x="2661761" y="150349"/>
                  </a:lnTo>
                  <a:lnTo>
                    <a:pt x="2661761" y="112762"/>
                  </a:lnTo>
                  <a:lnTo>
                    <a:pt x="2950537" y="112762"/>
                  </a:lnTo>
                  <a:lnTo>
                    <a:pt x="2950537" y="37587"/>
                  </a:lnTo>
                  <a:lnTo>
                    <a:pt x="3528089" y="37587"/>
                  </a:lnTo>
                  <a:lnTo>
                    <a:pt x="3528089" y="0"/>
                  </a:lnTo>
                  <a:lnTo>
                    <a:pt x="4582749" y="0"/>
                  </a:lnTo>
                  <a:lnTo>
                    <a:pt x="4582749" y="0"/>
                  </a:lnTo>
                </a:path>
              </a:pathLst>
            </a:custGeom>
            <a:ln w="13550" cap="flat">
              <a:solidFill>
                <a:srgbClr val="AD002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7" name="pl7"/>
            <p:cNvSpPr/>
            <p:nvPr/>
          </p:nvSpPr>
          <p:spPr>
            <a:xfrm>
              <a:off x="1833875" y="2484644"/>
              <a:ext cx="4582749" cy="1523993"/>
            </a:xfrm>
            <a:custGeom>
              <a:avLst/>
              <a:gdLst/>
              <a:ahLst/>
              <a:cxnLst/>
              <a:rect l="0" t="0" r="0" b="0"/>
              <a:pathLst>
                <a:path w="4582749" h="1523993">
                  <a:moveTo>
                    <a:pt x="0" y="1523993"/>
                  </a:moveTo>
                  <a:lnTo>
                    <a:pt x="12555" y="1523993"/>
                  </a:lnTo>
                  <a:lnTo>
                    <a:pt x="12555" y="1226628"/>
                  </a:lnTo>
                  <a:lnTo>
                    <a:pt x="25110" y="1226628"/>
                  </a:lnTo>
                  <a:lnTo>
                    <a:pt x="25110" y="1152287"/>
                  </a:lnTo>
                  <a:lnTo>
                    <a:pt x="37666" y="1152287"/>
                  </a:lnTo>
                  <a:lnTo>
                    <a:pt x="37666" y="1003605"/>
                  </a:lnTo>
                  <a:lnTo>
                    <a:pt x="50221" y="1003605"/>
                  </a:lnTo>
                  <a:lnTo>
                    <a:pt x="50221" y="966434"/>
                  </a:lnTo>
                  <a:lnTo>
                    <a:pt x="75332" y="966434"/>
                  </a:lnTo>
                  <a:lnTo>
                    <a:pt x="75332" y="929264"/>
                  </a:lnTo>
                  <a:lnTo>
                    <a:pt x="87888" y="929264"/>
                  </a:lnTo>
                  <a:lnTo>
                    <a:pt x="87888" y="892093"/>
                  </a:lnTo>
                  <a:lnTo>
                    <a:pt x="138110" y="892093"/>
                  </a:lnTo>
                  <a:lnTo>
                    <a:pt x="138110" y="854923"/>
                  </a:lnTo>
                  <a:lnTo>
                    <a:pt x="263665" y="854923"/>
                  </a:lnTo>
                  <a:lnTo>
                    <a:pt x="263665" y="817752"/>
                  </a:lnTo>
                  <a:lnTo>
                    <a:pt x="414330" y="817752"/>
                  </a:lnTo>
                  <a:lnTo>
                    <a:pt x="414330" y="780581"/>
                  </a:lnTo>
                  <a:lnTo>
                    <a:pt x="464552" y="780581"/>
                  </a:lnTo>
                  <a:lnTo>
                    <a:pt x="464552" y="743411"/>
                  </a:lnTo>
                  <a:lnTo>
                    <a:pt x="753328" y="743411"/>
                  </a:lnTo>
                  <a:lnTo>
                    <a:pt x="753328" y="706240"/>
                  </a:lnTo>
                  <a:lnTo>
                    <a:pt x="1657322" y="706240"/>
                  </a:lnTo>
                  <a:lnTo>
                    <a:pt x="1657322" y="669070"/>
                  </a:lnTo>
                  <a:lnTo>
                    <a:pt x="1707544" y="669070"/>
                  </a:lnTo>
                  <a:lnTo>
                    <a:pt x="1707544" y="631899"/>
                  </a:lnTo>
                  <a:lnTo>
                    <a:pt x="2071653" y="631899"/>
                  </a:lnTo>
                  <a:lnTo>
                    <a:pt x="2071653" y="594729"/>
                  </a:lnTo>
                  <a:lnTo>
                    <a:pt x="2523650" y="594729"/>
                  </a:lnTo>
                  <a:lnTo>
                    <a:pt x="2523650" y="557558"/>
                  </a:lnTo>
                  <a:lnTo>
                    <a:pt x="2674316" y="557558"/>
                  </a:lnTo>
                  <a:lnTo>
                    <a:pt x="2674316" y="520387"/>
                  </a:lnTo>
                  <a:lnTo>
                    <a:pt x="2774760" y="520387"/>
                  </a:lnTo>
                  <a:lnTo>
                    <a:pt x="2774760" y="483217"/>
                  </a:lnTo>
                  <a:lnTo>
                    <a:pt x="2787315" y="483217"/>
                  </a:lnTo>
                  <a:lnTo>
                    <a:pt x="2787315" y="446046"/>
                  </a:lnTo>
                  <a:lnTo>
                    <a:pt x="3189091" y="446046"/>
                  </a:lnTo>
                  <a:lnTo>
                    <a:pt x="3189091" y="408876"/>
                  </a:lnTo>
                  <a:lnTo>
                    <a:pt x="3415089" y="408876"/>
                  </a:lnTo>
                  <a:lnTo>
                    <a:pt x="3415089" y="371705"/>
                  </a:lnTo>
                  <a:lnTo>
                    <a:pt x="3841975" y="371705"/>
                  </a:lnTo>
                  <a:lnTo>
                    <a:pt x="3841975" y="334535"/>
                  </a:lnTo>
                  <a:lnTo>
                    <a:pt x="4155862" y="334535"/>
                  </a:lnTo>
                  <a:lnTo>
                    <a:pt x="4155862" y="297364"/>
                  </a:lnTo>
                  <a:lnTo>
                    <a:pt x="4331639" y="297364"/>
                  </a:lnTo>
                  <a:lnTo>
                    <a:pt x="4331639" y="223023"/>
                  </a:lnTo>
                  <a:lnTo>
                    <a:pt x="4432083" y="223023"/>
                  </a:lnTo>
                  <a:lnTo>
                    <a:pt x="4432083" y="185852"/>
                  </a:lnTo>
                  <a:lnTo>
                    <a:pt x="4444638" y="185852"/>
                  </a:lnTo>
                  <a:lnTo>
                    <a:pt x="4444638" y="111511"/>
                  </a:lnTo>
                  <a:lnTo>
                    <a:pt x="4532527" y="111511"/>
                  </a:lnTo>
                  <a:lnTo>
                    <a:pt x="4532527" y="74341"/>
                  </a:lnTo>
                  <a:lnTo>
                    <a:pt x="4570193" y="74341"/>
                  </a:lnTo>
                  <a:lnTo>
                    <a:pt x="4570193" y="37170"/>
                  </a:lnTo>
                  <a:lnTo>
                    <a:pt x="4582749" y="37170"/>
                  </a:lnTo>
                  <a:lnTo>
                    <a:pt x="4582749" y="0"/>
                  </a:lnTo>
                </a:path>
              </a:pathLst>
            </a:custGeom>
            <a:ln w="13550" cap="flat">
              <a:solidFill>
                <a:srgbClr val="0099B4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8" name="tx8"/>
            <p:cNvSpPr/>
            <p:nvPr/>
          </p:nvSpPr>
          <p:spPr>
            <a:xfrm>
              <a:off x="2034001" y="3628347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AD002A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9" name="tx9"/>
            <p:cNvSpPr/>
            <p:nvPr/>
          </p:nvSpPr>
          <p:spPr>
            <a:xfrm>
              <a:off x="4105655" y="3478569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AD002A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0" name="tx10"/>
            <p:cNvSpPr/>
            <p:nvPr/>
          </p:nvSpPr>
          <p:spPr>
            <a:xfrm>
              <a:off x="6365640" y="3328220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AD002A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1" name="tx11"/>
            <p:cNvSpPr/>
            <p:nvPr/>
          </p:nvSpPr>
          <p:spPr>
            <a:xfrm>
              <a:off x="6365640" y="2440097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0099B4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2" name="pl12"/>
            <p:cNvSpPr/>
            <p:nvPr/>
          </p:nvSpPr>
          <p:spPr>
            <a:xfrm>
              <a:off x="1833875" y="908612"/>
              <a:ext cx="0" cy="3100025"/>
            </a:xfrm>
            <a:custGeom>
              <a:avLst/>
              <a:gdLst/>
              <a:ahLst/>
              <a:cxnLst/>
              <a:rect l="0" t="0" r="0" b="0"/>
              <a:pathLst>
                <a:path h="3100025">
                  <a:moveTo>
                    <a:pt x="0" y="3100025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13" name="tx13"/>
            <p:cNvSpPr/>
            <p:nvPr/>
          </p:nvSpPr>
          <p:spPr>
            <a:xfrm>
              <a:off x="1642878" y="3962966"/>
              <a:ext cx="70631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4" name="tx14"/>
            <p:cNvSpPr/>
            <p:nvPr/>
          </p:nvSpPr>
          <p:spPr>
            <a:xfrm>
              <a:off x="1642878" y="3447969"/>
              <a:ext cx="70631" cy="8954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15" name="tx15"/>
            <p:cNvSpPr/>
            <p:nvPr/>
          </p:nvSpPr>
          <p:spPr>
            <a:xfrm>
              <a:off x="1572247" y="2929624"/>
              <a:ext cx="141262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1572247" y="2413511"/>
              <a:ext cx="141262" cy="9066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15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1572247" y="1895972"/>
              <a:ext cx="141262" cy="915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1572247" y="1379487"/>
              <a:ext cx="141262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25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1572247" y="862816"/>
              <a:ext cx="141262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30</a:t>
              </a:r>
            </a:p>
          </p:txBody>
        </p:sp>
        <p:sp>
          <p:nvSpPr>
            <p:cNvPr id="20" name="pl20"/>
            <p:cNvSpPr/>
            <p:nvPr/>
          </p:nvSpPr>
          <p:spPr>
            <a:xfrm>
              <a:off x="1743875" y="4008637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1" name="pl21"/>
            <p:cNvSpPr/>
            <p:nvPr/>
          </p:nvSpPr>
          <p:spPr>
            <a:xfrm>
              <a:off x="1743875" y="3491966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2" name="pl22"/>
            <p:cNvSpPr/>
            <p:nvPr/>
          </p:nvSpPr>
          <p:spPr>
            <a:xfrm>
              <a:off x="1743875" y="2975295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3" name="pl23"/>
            <p:cNvSpPr/>
            <p:nvPr/>
          </p:nvSpPr>
          <p:spPr>
            <a:xfrm>
              <a:off x="1743875" y="2458625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4" name="pl24"/>
            <p:cNvSpPr/>
            <p:nvPr/>
          </p:nvSpPr>
          <p:spPr>
            <a:xfrm>
              <a:off x="1743875" y="1941954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5" name="pl25"/>
            <p:cNvSpPr/>
            <p:nvPr/>
          </p:nvSpPr>
          <p:spPr>
            <a:xfrm>
              <a:off x="1743875" y="1425283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6" name="pl26"/>
            <p:cNvSpPr/>
            <p:nvPr/>
          </p:nvSpPr>
          <p:spPr>
            <a:xfrm>
              <a:off x="1743875" y="908612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7" name="pl27"/>
            <p:cNvSpPr/>
            <p:nvPr/>
          </p:nvSpPr>
          <p:spPr>
            <a:xfrm>
              <a:off x="1833875" y="4008637"/>
              <a:ext cx="4582749" cy="0"/>
            </a:xfrm>
            <a:custGeom>
              <a:avLst/>
              <a:gdLst/>
              <a:ahLst/>
              <a:cxnLst/>
              <a:rect l="0" t="0" r="0" b="0"/>
              <a:pathLst>
                <a:path w="4582749">
                  <a:moveTo>
                    <a:pt x="0" y="0"/>
                  </a:moveTo>
                  <a:lnTo>
                    <a:pt x="4582749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8" name="pl28"/>
            <p:cNvSpPr/>
            <p:nvPr/>
          </p:nvSpPr>
          <p:spPr>
            <a:xfrm>
              <a:off x="1833875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9" name="pl29"/>
            <p:cNvSpPr/>
            <p:nvPr/>
          </p:nvSpPr>
          <p:spPr>
            <a:xfrm>
              <a:off x="2210540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0" name="pl30"/>
            <p:cNvSpPr/>
            <p:nvPr/>
          </p:nvSpPr>
          <p:spPr>
            <a:xfrm>
              <a:off x="2963868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1" name="pl31"/>
            <p:cNvSpPr/>
            <p:nvPr/>
          </p:nvSpPr>
          <p:spPr>
            <a:xfrm>
              <a:off x="3717197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2" name="pl32"/>
            <p:cNvSpPr/>
            <p:nvPr/>
          </p:nvSpPr>
          <p:spPr>
            <a:xfrm>
              <a:off x="4470526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3" name="pl33"/>
            <p:cNvSpPr/>
            <p:nvPr/>
          </p:nvSpPr>
          <p:spPr>
            <a:xfrm>
              <a:off x="5223854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4" name="pl34"/>
            <p:cNvSpPr/>
            <p:nvPr/>
          </p:nvSpPr>
          <p:spPr>
            <a:xfrm>
              <a:off x="5977183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5" name="pl35"/>
            <p:cNvSpPr/>
            <p:nvPr/>
          </p:nvSpPr>
          <p:spPr>
            <a:xfrm>
              <a:off x="6416625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6" name="tx36"/>
            <p:cNvSpPr/>
            <p:nvPr/>
          </p:nvSpPr>
          <p:spPr>
            <a:xfrm>
              <a:off x="1798560" y="4128879"/>
              <a:ext cx="70631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37" name="tx37"/>
            <p:cNvSpPr/>
            <p:nvPr/>
          </p:nvSpPr>
          <p:spPr>
            <a:xfrm>
              <a:off x="2139908" y="4128755"/>
              <a:ext cx="141262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30</a:t>
              </a:r>
            </a:p>
          </p:txBody>
        </p:sp>
        <p:sp>
          <p:nvSpPr>
            <p:cNvPr id="38" name="tx38"/>
            <p:cNvSpPr/>
            <p:nvPr/>
          </p:nvSpPr>
          <p:spPr>
            <a:xfrm>
              <a:off x="2893237" y="4128693"/>
              <a:ext cx="141262" cy="914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90</a:t>
              </a:r>
            </a:p>
          </p:txBody>
        </p:sp>
        <p:sp>
          <p:nvSpPr>
            <p:cNvPr id="39" name="tx39"/>
            <p:cNvSpPr/>
            <p:nvPr/>
          </p:nvSpPr>
          <p:spPr>
            <a:xfrm>
              <a:off x="3611250" y="4128879"/>
              <a:ext cx="211894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150</a:t>
              </a:r>
            </a:p>
          </p:txBody>
        </p:sp>
        <p:sp>
          <p:nvSpPr>
            <p:cNvPr id="40" name="tx40"/>
            <p:cNvSpPr/>
            <p:nvPr/>
          </p:nvSpPr>
          <p:spPr>
            <a:xfrm>
              <a:off x="4364579" y="4128569"/>
              <a:ext cx="211894" cy="915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210</a:t>
              </a:r>
            </a:p>
          </p:txBody>
        </p:sp>
        <p:sp>
          <p:nvSpPr>
            <p:cNvPr id="41" name="tx41"/>
            <p:cNvSpPr/>
            <p:nvPr/>
          </p:nvSpPr>
          <p:spPr>
            <a:xfrm>
              <a:off x="5117907" y="4128569"/>
              <a:ext cx="211894" cy="915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270</a:t>
              </a:r>
            </a:p>
          </p:txBody>
        </p:sp>
        <p:sp>
          <p:nvSpPr>
            <p:cNvPr id="42" name="tx42"/>
            <p:cNvSpPr/>
            <p:nvPr/>
          </p:nvSpPr>
          <p:spPr>
            <a:xfrm>
              <a:off x="5871236" y="4128755"/>
              <a:ext cx="211894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330</a:t>
              </a:r>
            </a:p>
          </p:txBody>
        </p:sp>
        <p:sp>
          <p:nvSpPr>
            <p:cNvPr id="43" name="tx43"/>
            <p:cNvSpPr/>
            <p:nvPr/>
          </p:nvSpPr>
          <p:spPr>
            <a:xfrm>
              <a:off x="6310677" y="4128507"/>
              <a:ext cx="211894" cy="915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365</a:t>
              </a:r>
            </a:p>
          </p:txBody>
        </p:sp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900F1A8C-D595-3CFF-1EED-AED84535774C}"/>
              </a:ext>
            </a:extLst>
          </p:cNvPr>
          <p:cNvSpPr txBox="1"/>
          <p:nvPr/>
        </p:nvSpPr>
        <p:spPr>
          <a:xfrm>
            <a:off x="9528009" y="3337432"/>
            <a:ext cx="607859" cy="290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</a:rPr>
              <a:t>6.1% </a:t>
            </a:r>
            <a:endParaRPr lang="zh-CN" altLang="en-US" sz="1287" dirty="0">
              <a:solidFill>
                <a:srgbClr val="000000">
                  <a:alpha val="100000"/>
                </a:srgbClr>
              </a:solidFill>
              <a:latin typeface="Helvetica" pitchFamily="2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B5ECF218-2FC0-24A3-68D8-1C2FE84829AF}"/>
              </a:ext>
            </a:extLst>
          </p:cNvPr>
          <p:cNvSpPr txBox="1"/>
          <p:nvPr/>
        </p:nvSpPr>
        <p:spPr>
          <a:xfrm>
            <a:off x="9533810" y="2169905"/>
            <a:ext cx="699230" cy="290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</a:rPr>
              <a:t>14.7% </a:t>
            </a:r>
            <a:endParaRPr lang="zh-CN" altLang="en-US" sz="1287" dirty="0">
              <a:solidFill>
                <a:srgbClr val="000000">
                  <a:alpha val="100000"/>
                </a:srgbClr>
              </a:solidFill>
              <a:latin typeface="Helvetica" pitchFamily="2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372662C-181C-7FA7-2427-65E6578D395F}"/>
              </a:ext>
            </a:extLst>
          </p:cNvPr>
          <p:cNvSpPr txBox="1"/>
          <p:nvPr/>
        </p:nvSpPr>
        <p:spPr>
          <a:xfrm>
            <a:off x="3733869" y="612257"/>
            <a:ext cx="4084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Helvetica" pitchFamily="2" charset="0"/>
              </a:rPr>
              <a:t>HR: 0.40 (95% CI: 0.23–0.71);</a:t>
            </a:r>
            <a:r>
              <a:rPr lang="zh-CN" altLang="en-US" sz="1600" b="1" dirty="0">
                <a:latin typeface="Helvetica" pitchFamily="2" charset="0"/>
              </a:rPr>
              <a:t> </a:t>
            </a:r>
            <a:r>
              <a:rPr lang="en-US" altLang="zh-CN" sz="1600" b="1" i="1" dirty="0">
                <a:latin typeface="Helvetica" pitchFamily="2" charset="0"/>
              </a:rPr>
              <a:t>p </a:t>
            </a:r>
            <a:r>
              <a:rPr lang="en-US" altLang="zh-CN" sz="1600" b="1" dirty="0">
                <a:latin typeface="Helvetica" pitchFamily="2" charset="0"/>
              </a:rPr>
              <a:t>= 0.0016 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D6809E6-C2F1-3557-DDDB-B0620709852B}"/>
              </a:ext>
            </a:extLst>
          </p:cNvPr>
          <p:cNvGrpSpPr/>
          <p:nvPr/>
        </p:nvGrpSpPr>
        <p:grpSpPr>
          <a:xfrm>
            <a:off x="50283" y="4997477"/>
            <a:ext cx="9901008" cy="1088966"/>
            <a:chOff x="1038225" y="608012"/>
            <a:chExt cx="5486400" cy="3886200"/>
          </a:xfrm>
        </p:grpSpPr>
        <p:sp>
          <p:nvSpPr>
            <p:cNvPr id="61" name="rc3">
              <a:extLst>
                <a:ext uri="{FF2B5EF4-FFF2-40B4-BE49-F238E27FC236}">
                  <a16:creationId xmlns:a16="http://schemas.microsoft.com/office/drawing/2014/main" id="{8808ABBF-E01C-45A8-46DC-A4B0922E1F44}"/>
                </a:ext>
              </a:extLst>
            </p:cNvPr>
            <p:cNvSpPr/>
            <p:nvPr/>
          </p:nvSpPr>
          <p:spPr>
            <a:xfrm>
              <a:off x="1038225" y="836612"/>
              <a:ext cx="5486400" cy="365760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/>
            <a:lstStyle/>
            <a:p>
              <a:endParaRPr sz="1287">
                <a:latin typeface="Helvetica" pitchFamily="2" charset="0"/>
              </a:endParaRPr>
            </a:p>
          </p:txBody>
        </p:sp>
        <p:sp>
          <p:nvSpPr>
            <p:cNvPr id="62" name="rc4">
              <a:extLst>
                <a:ext uri="{FF2B5EF4-FFF2-40B4-BE49-F238E27FC236}">
                  <a16:creationId xmlns:a16="http://schemas.microsoft.com/office/drawing/2014/main" id="{2899E295-73BB-ADBA-B9A4-52DE4F7EF7E1}"/>
                </a:ext>
              </a:extLst>
            </p:cNvPr>
            <p:cNvSpPr/>
            <p:nvPr/>
          </p:nvSpPr>
          <p:spPr>
            <a:xfrm>
              <a:off x="1038225" y="836612"/>
              <a:ext cx="5486399" cy="3657600"/>
            </a:xfrm>
            <a:prstGeom prst="rect">
              <a:avLst/>
            </a:prstGeom>
            <a:noFill/>
            <a:ln w="14782" cap="rnd">
              <a:noFill/>
              <a:prstDash val="solid"/>
              <a:round/>
            </a:ln>
          </p:spPr>
          <p:txBody>
            <a:bodyPr/>
            <a:lstStyle/>
            <a:p>
              <a:endParaRPr sz="1287">
                <a:latin typeface="Helvetica" pitchFamily="2" charset="0"/>
              </a:endParaRPr>
            </a:p>
          </p:txBody>
        </p:sp>
        <p:sp>
          <p:nvSpPr>
            <p:cNvPr id="63" name="rc5">
              <a:extLst>
                <a:ext uri="{FF2B5EF4-FFF2-40B4-BE49-F238E27FC236}">
                  <a16:creationId xmlns:a16="http://schemas.microsoft.com/office/drawing/2014/main" id="{900CF83A-EC87-8A34-E611-09F3313AA0C4}"/>
                </a:ext>
              </a:extLst>
            </p:cNvPr>
            <p:cNvSpPr/>
            <p:nvPr/>
          </p:nvSpPr>
          <p:spPr>
            <a:xfrm>
              <a:off x="2843013" y="1143385"/>
              <a:ext cx="3605695" cy="3236953"/>
            </a:xfrm>
            <a:prstGeom prst="rect">
              <a:avLst/>
            </a:prstGeom>
            <a:noFill/>
          </p:spPr>
          <p:txBody>
            <a:bodyPr/>
            <a:lstStyle/>
            <a:p>
              <a:endParaRPr sz="1287">
                <a:latin typeface="Helvetica" pitchFamily="2" charset="0"/>
              </a:endParaRPr>
            </a:p>
          </p:txBody>
        </p:sp>
        <p:sp>
          <p:nvSpPr>
            <p:cNvPr id="64" name="tx6">
              <a:extLst>
                <a:ext uri="{FF2B5EF4-FFF2-40B4-BE49-F238E27FC236}">
                  <a16:creationId xmlns:a16="http://schemas.microsoft.com/office/drawing/2014/main" id="{94D80725-C8FF-9F9A-EA3F-6905124D5E5A}"/>
                </a:ext>
              </a:extLst>
            </p:cNvPr>
            <p:cNvSpPr/>
            <p:nvPr/>
          </p:nvSpPr>
          <p:spPr>
            <a:xfrm>
              <a:off x="2848737" y="3441755"/>
              <a:ext cx="271303" cy="1140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277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65" name="tx7">
              <a:extLst>
                <a:ext uri="{FF2B5EF4-FFF2-40B4-BE49-F238E27FC236}">
                  <a16:creationId xmlns:a16="http://schemas.microsoft.com/office/drawing/2014/main" id="{3EA72D1D-9014-9D57-E01F-AEB5C54F6E8C}"/>
                </a:ext>
              </a:extLst>
            </p:cNvPr>
            <p:cNvSpPr/>
            <p:nvPr/>
          </p:nvSpPr>
          <p:spPr>
            <a:xfrm>
              <a:off x="3118154" y="3438740"/>
              <a:ext cx="271303" cy="1171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267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66" name="tx9">
              <a:extLst>
                <a:ext uri="{FF2B5EF4-FFF2-40B4-BE49-F238E27FC236}">
                  <a16:creationId xmlns:a16="http://schemas.microsoft.com/office/drawing/2014/main" id="{9147F638-23FC-4F22-66ED-4B7ADB644B72}"/>
                </a:ext>
              </a:extLst>
            </p:cNvPr>
            <p:cNvSpPr/>
            <p:nvPr/>
          </p:nvSpPr>
          <p:spPr>
            <a:xfrm>
              <a:off x="3645617" y="3438740"/>
              <a:ext cx="271303" cy="1171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266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67" name="tx11">
              <a:extLst>
                <a:ext uri="{FF2B5EF4-FFF2-40B4-BE49-F238E27FC236}">
                  <a16:creationId xmlns:a16="http://schemas.microsoft.com/office/drawing/2014/main" id="{4411C36B-6518-E053-3350-F7DEF6A0C443}"/>
                </a:ext>
              </a:extLst>
            </p:cNvPr>
            <p:cNvSpPr/>
            <p:nvPr/>
          </p:nvSpPr>
          <p:spPr>
            <a:xfrm>
              <a:off x="4184450" y="3438740"/>
              <a:ext cx="271303" cy="1171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265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68" name="tx13">
              <a:extLst>
                <a:ext uri="{FF2B5EF4-FFF2-40B4-BE49-F238E27FC236}">
                  <a16:creationId xmlns:a16="http://schemas.microsoft.com/office/drawing/2014/main" id="{DF46D6EE-E6AC-1BB5-FE6F-10D3575BAD33}"/>
                </a:ext>
              </a:extLst>
            </p:cNvPr>
            <p:cNvSpPr/>
            <p:nvPr/>
          </p:nvSpPr>
          <p:spPr>
            <a:xfrm>
              <a:off x="4723286" y="3438581"/>
              <a:ext cx="271303" cy="1172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26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</a:t>
              </a: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69" name="tx15">
              <a:extLst>
                <a:ext uri="{FF2B5EF4-FFF2-40B4-BE49-F238E27FC236}">
                  <a16:creationId xmlns:a16="http://schemas.microsoft.com/office/drawing/2014/main" id="{46501458-07A8-1C5F-394C-7E1A7E0BD2AA}"/>
                </a:ext>
              </a:extLst>
            </p:cNvPr>
            <p:cNvSpPr/>
            <p:nvPr/>
          </p:nvSpPr>
          <p:spPr>
            <a:xfrm>
              <a:off x="5262119" y="3438581"/>
              <a:ext cx="271303" cy="1172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59</a:t>
              </a: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0" name="tx17">
              <a:extLst>
                <a:ext uri="{FF2B5EF4-FFF2-40B4-BE49-F238E27FC236}">
                  <a16:creationId xmlns:a16="http://schemas.microsoft.com/office/drawing/2014/main" id="{19587985-06FD-ABBE-B23C-E0DACC8E8540}"/>
                </a:ext>
              </a:extLst>
            </p:cNvPr>
            <p:cNvSpPr/>
            <p:nvPr/>
          </p:nvSpPr>
          <p:spPr>
            <a:xfrm>
              <a:off x="5800952" y="3438581"/>
              <a:ext cx="271303" cy="1172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25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8</a:t>
              </a: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1" name="tx18">
              <a:extLst>
                <a:ext uri="{FF2B5EF4-FFF2-40B4-BE49-F238E27FC236}">
                  <a16:creationId xmlns:a16="http://schemas.microsoft.com/office/drawing/2014/main" id="{146EFF98-0F41-9E83-4780-87DF33495936}"/>
                </a:ext>
              </a:extLst>
            </p:cNvPr>
            <p:cNvSpPr/>
            <p:nvPr/>
          </p:nvSpPr>
          <p:spPr>
            <a:xfrm>
              <a:off x="6104259" y="3438580"/>
              <a:ext cx="271303" cy="11727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25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8</a:t>
              </a: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2" name="tx19">
              <a:extLst>
                <a:ext uri="{FF2B5EF4-FFF2-40B4-BE49-F238E27FC236}">
                  <a16:creationId xmlns:a16="http://schemas.microsoft.com/office/drawing/2014/main" id="{3995B399-BBB8-DC3B-950A-2AC56E6CCAF9}"/>
                </a:ext>
              </a:extLst>
            </p:cNvPr>
            <p:cNvSpPr/>
            <p:nvPr/>
          </p:nvSpPr>
          <p:spPr>
            <a:xfrm>
              <a:off x="2853800" y="1989280"/>
              <a:ext cx="271303" cy="11735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278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3" name="tx20">
              <a:extLst>
                <a:ext uri="{FF2B5EF4-FFF2-40B4-BE49-F238E27FC236}">
                  <a16:creationId xmlns:a16="http://schemas.microsoft.com/office/drawing/2014/main" id="{396201B2-0CFF-3838-32A6-3BEFC8B30A54}"/>
                </a:ext>
              </a:extLst>
            </p:cNvPr>
            <p:cNvSpPr/>
            <p:nvPr/>
          </p:nvSpPr>
          <p:spPr>
            <a:xfrm>
              <a:off x="3118154" y="1967237"/>
              <a:ext cx="271303" cy="11727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259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4" name="tx22">
              <a:extLst>
                <a:ext uri="{FF2B5EF4-FFF2-40B4-BE49-F238E27FC236}">
                  <a16:creationId xmlns:a16="http://schemas.microsoft.com/office/drawing/2014/main" id="{8216859E-292E-7146-FB44-5B3F85D20012}"/>
                </a:ext>
              </a:extLst>
            </p:cNvPr>
            <p:cNvSpPr/>
            <p:nvPr/>
          </p:nvSpPr>
          <p:spPr>
            <a:xfrm>
              <a:off x="3645617" y="1967396"/>
              <a:ext cx="271303" cy="1171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256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5" name="tx24">
              <a:extLst>
                <a:ext uri="{FF2B5EF4-FFF2-40B4-BE49-F238E27FC236}">
                  <a16:creationId xmlns:a16="http://schemas.microsoft.com/office/drawing/2014/main" id="{648B6120-5A03-4CD1-F1A3-169873E329C3}"/>
                </a:ext>
              </a:extLst>
            </p:cNvPr>
            <p:cNvSpPr/>
            <p:nvPr/>
          </p:nvSpPr>
          <p:spPr>
            <a:xfrm>
              <a:off x="4184450" y="1967555"/>
              <a:ext cx="271303" cy="11695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254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6" name="tx26">
              <a:extLst>
                <a:ext uri="{FF2B5EF4-FFF2-40B4-BE49-F238E27FC236}">
                  <a16:creationId xmlns:a16="http://schemas.microsoft.com/office/drawing/2014/main" id="{BCA795A9-B660-85B2-8A0A-F13E906E757D}"/>
                </a:ext>
              </a:extLst>
            </p:cNvPr>
            <p:cNvSpPr/>
            <p:nvPr/>
          </p:nvSpPr>
          <p:spPr>
            <a:xfrm>
              <a:off x="4723286" y="1967555"/>
              <a:ext cx="271303" cy="11695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252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7" name="tx28">
              <a:extLst>
                <a:ext uri="{FF2B5EF4-FFF2-40B4-BE49-F238E27FC236}">
                  <a16:creationId xmlns:a16="http://schemas.microsoft.com/office/drawing/2014/main" id="{D4844AEE-E125-E043-5381-98A1B6D62F63}"/>
                </a:ext>
              </a:extLst>
            </p:cNvPr>
            <p:cNvSpPr/>
            <p:nvPr/>
          </p:nvSpPr>
          <p:spPr>
            <a:xfrm>
              <a:off x="5262119" y="1967159"/>
              <a:ext cx="271303" cy="11735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248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8" name="tx30">
              <a:extLst>
                <a:ext uri="{FF2B5EF4-FFF2-40B4-BE49-F238E27FC236}">
                  <a16:creationId xmlns:a16="http://schemas.microsoft.com/office/drawing/2014/main" id="{7D24C8F8-0A4D-98B9-B2B5-87A662919669}"/>
                </a:ext>
              </a:extLst>
            </p:cNvPr>
            <p:cNvSpPr/>
            <p:nvPr/>
          </p:nvSpPr>
          <p:spPr>
            <a:xfrm>
              <a:off x="5800952" y="1967396"/>
              <a:ext cx="271303" cy="11711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246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79" name="tx31">
              <a:extLst>
                <a:ext uri="{FF2B5EF4-FFF2-40B4-BE49-F238E27FC236}">
                  <a16:creationId xmlns:a16="http://schemas.microsoft.com/office/drawing/2014/main" id="{DDB0E9D3-7627-4372-4EA6-DAC0882E1AF1}"/>
                </a:ext>
              </a:extLst>
            </p:cNvPr>
            <p:cNvSpPr/>
            <p:nvPr/>
          </p:nvSpPr>
          <p:spPr>
            <a:xfrm>
              <a:off x="6104259" y="1967317"/>
              <a:ext cx="271303" cy="1171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240</a:t>
              </a:r>
              <a:endParaRPr lang="en-US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ctr">
                <a:lnSpc>
                  <a:spcPts val="1647"/>
                </a:lnSpc>
              </a:pP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80" name="tx32">
              <a:extLst>
                <a:ext uri="{FF2B5EF4-FFF2-40B4-BE49-F238E27FC236}">
                  <a16:creationId xmlns:a16="http://schemas.microsoft.com/office/drawing/2014/main" id="{9D89CB05-8E24-8CC6-47FD-BAC668721386}"/>
                </a:ext>
              </a:extLst>
            </p:cNvPr>
            <p:cNvSpPr/>
            <p:nvPr/>
          </p:nvSpPr>
          <p:spPr>
            <a:xfrm>
              <a:off x="1944399" y="3210176"/>
              <a:ext cx="864096" cy="14600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544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IVUS-guided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PCI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81" name="tx34">
              <a:extLst>
                <a:ext uri="{FF2B5EF4-FFF2-40B4-BE49-F238E27FC236}">
                  <a16:creationId xmlns:a16="http://schemas.microsoft.com/office/drawing/2014/main" id="{D669422A-969E-C4FF-7246-09079E7172B1}"/>
                </a:ext>
              </a:extLst>
            </p:cNvPr>
            <p:cNvSpPr/>
            <p:nvPr/>
          </p:nvSpPr>
          <p:spPr>
            <a:xfrm>
              <a:off x="1542639" y="1698176"/>
              <a:ext cx="1364158" cy="1433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544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Angiography-guided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PCI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82" name="tx36">
              <a:extLst>
                <a:ext uri="{FF2B5EF4-FFF2-40B4-BE49-F238E27FC236}">
                  <a16:creationId xmlns:a16="http://schemas.microsoft.com/office/drawing/2014/main" id="{EA48C3D0-DBD5-1D70-8CBD-493EF7EC0546}"/>
                </a:ext>
              </a:extLst>
            </p:cNvPr>
            <p:cNvSpPr/>
            <p:nvPr/>
          </p:nvSpPr>
          <p:spPr>
            <a:xfrm>
              <a:off x="1737039" y="608012"/>
              <a:ext cx="1137642" cy="12213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r">
                <a:lnSpc>
                  <a:spcPts val="1672"/>
                </a:lnSpc>
              </a:pPr>
              <a:r>
                <a:rPr sz="1287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Number at Risk</a:t>
              </a:r>
              <a:endParaRPr lang="en-US" sz="1287" b="1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  <a:p>
              <a:pPr algn="r">
                <a:lnSpc>
                  <a:spcPts val="1672"/>
                </a:lnSpc>
              </a:pPr>
              <a:endParaRPr sz="1287" b="1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</p:grpSp>
      <p:sp>
        <p:nvSpPr>
          <p:cNvPr id="45" name="tx43">
            <a:extLst>
              <a:ext uri="{FF2B5EF4-FFF2-40B4-BE49-F238E27FC236}">
                <a16:creationId xmlns:a16="http://schemas.microsoft.com/office/drawing/2014/main" id="{69059EA5-D769-073A-ADB0-E788DAAB6569}"/>
              </a:ext>
            </a:extLst>
          </p:cNvPr>
          <p:cNvSpPr/>
          <p:nvPr/>
        </p:nvSpPr>
        <p:spPr>
          <a:xfrm rot="16200000">
            <a:off x="1802691" y="2240710"/>
            <a:ext cx="1879622" cy="155085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>
              <a:lnSpc>
                <a:spcPts val="1287"/>
              </a:lnSpc>
            </a:pPr>
            <a:r>
              <a:rPr lang="en-US" altLang="zh-CN" sz="1400" b="1" dirty="0">
                <a:solidFill>
                  <a:srgbClr val="000000">
                    <a:alpha val="100000"/>
                  </a:srgbClr>
                </a:solidFill>
                <a:latin typeface="Helvetica"/>
              </a:rPr>
              <a:t>Cumulative t</a:t>
            </a:r>
            <a:r>
              <a:rPr sz="1400" b="1" dirty="0">
                <a:solidFill>
                  <a:srgbClr val="000000">
                    <a:alpha val="100000"/>
                  </a:srgbClr>
                </a:solidFill>
                <a:latin typeface="Helvetica"/>
              </a:rPr>
              <a:t>arget </a:t>
            </a:r>
            <a:r>
              <a:rPr lang="en-US" sz="1400" b="1" dirty="0">
                <a:solidFill>
                  <a:srgbClr val="000000">
                    <a:alpha val="100000"/>
                  </a:srgbClr>
                </a:solidFill>
                <a:latin typeface="Helvetica"/>
              </a:rPr>
              <a:t>v</a:t>
            </a:r>
            <a:r>
              <a:rPr sz="1400" b="1" dirty="0">
                <a:solidFill>
                  <a:srgbClr val="000000">
                    <a:alpha val="100000"/>
                  </a:srgbClr>
                </a:solidFill>
                <a:latin typeface="Helvetica"/>
              </a:rPr>
              <a:t>essel failure</a:t>
            </a:r>
            <a:r>
              <a:rPr lang="en-US" sz="1400" b="1" dirty="0">
                <a:solidFill>
                  <a:srgbClr val="000000">
                    <a:alpha val="100000"/>
                  </a:srgbClr>
                </a:solidFill>
                <a:latin typeface="Helvetica"/>
              </a:rPr>
              <a:t> event rate (%)</a:t>
            </a:r>
            <a:endParaRPr sz="1400" b="1" dirty="0">
              <a:solidFill>
                <a:srgbClr val="000000">
                  <a:alpha val="100000"/>
                </a:srgbClr>
              </a:solidFill>
              <a:latin typeface="Helvetica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F0C7898-1CB8-EADB-A86E-F1ECD5048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40573"/>
              </p:ext>
            </p:extLst>
          </p:nvPr>
        </p:nvGraphicFramePr>
        <p:xfrm>
          <a:off x="3733869" y="1199617"/>
          <a:ext cx="627710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003">
                  <a:extLst>
                    <a:ext uri="{9D8B030D-6E8A-4147-A177-3AD203B41FA5}">
                      <a16:colId xmlns:a16="http://schemas.microsoft.com/office/drawing/2014/main" val="3712260249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8614533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377488723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895572310"/>
                    </a:ext>
                  </a:extLst>
                </a:gridCol>
                <a:gridCol w="901699">
                  <a:extLst>
                    <a:ext uri="{9D8B030D-6E8A-4147-A177-3AD203B41FA5}">
                      <a16:colId xmlns:a16="http://schemas.microsoft.com/office/drawing/2014/main" val="3762035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IVUS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Angio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HR (95%vCI)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04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TVF without PMI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 (3.6%)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34 (12.2%)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0.28 (0.14-0.57)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76581"/>
                  </a:ext>
                </a:extLst>
              </a:tr>
            </a:tbl>
          </a:graphicData>
        </a:graphic>
      </p:graphicFrame>
      <p:pic>
        <p:nvPicPr>
          <p:cNvPr id="48" name="Picture 47">
            <a:extLst>
              <a:ext uri="{FF2B5EF4-FFF2-40B4-BE49-F238E27FC236}">
                <a16:creationId xmlns:a16="http://schemas.microsoft.com/office/drawing/2014/main" id="{519530E2-98B4-8BD6-A744-F30DE518D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27" y="239818"/>
            <a:ext cx="1671169" cy="22937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DF10C0-5CB9-7F23-9D0E-7FAB0F31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104" y="262723"/>
            <a:ext cx="1395619" cy="1993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08B3A-C735-F84D-75C1-829F862A6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D28F-B2A4-E255-F911-874B1E797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5"/>
            <a:ext cx="10718800" cy="1325563"/>
          </a:xfrm>
        </p:spPr>
        <p:txBody>
          <a:bodyPr/>
          <a:lstStyle/>
          <a:p>
            <a:r>
              <a:rPr lang="en-US" dirty="0"/>
              <a:t>Adjusted Endpoints at 1-year Follow-up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E534B2-7D56-9E78-8ED2-165FFCA5E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1457"/>
              </p:ext>
            </p:extLst>
          </p:nvPr>
        </p:nvGraphicFramePr>
        <p:xfrm>
          <a:off x="241300" y="1531938"/>
          <a:ext cx="11372851" cy="39788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62350">
                  <a:extLst>
                    <a:ext uri="{9D8B030D-6E8A-4147-A177-3AD203B41FA5}">
                      <a16:colId xmlns:a16="http://schemas.microsoft.com/office/drawing/2014/main" val="167373809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441419301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160403665"/>
                    </a:ext>
                  </a:extLst>
                </a:gridCol>
                <a:gridCol w="2342046">
                  <a:extLst>
                    <a:ext uri="{9D8B030D-6E8A-4147-A177-3AD203B41FA5}">
                      <a16:colId xmlns:a16="http://schemas.microsoft.com/office/drawing/2014/main" val="2332628577"/>
                    </a:ext>
                  </a:extLst>
                </a:gridCol>
                <a:gridCol w="1144105">
                  <a:extLst>
                    <a:ext uri="{9D8B030D-6E8A-4147-A177-3AD203B41FA5}">
                      <a16:colId xmlns:a16="http://schemas.microsoft.com/office/drawing/2014/main" val="3726913193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IVUS group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(n=277)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Angiography group (n=278)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altLang="zh-CN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ratio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 CI)</a:t>
                      </a:r>
                      <a:endParaRPr lang="en-US" sz="2000" b="1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20091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vessel failure, 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 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17 (6.1)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41 (14.7)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 (0.23 - 0.71)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0.0016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254922"/>
                  </a:ext>
                </a:extLst>
              </a:tr>
              <a:tr h="13208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Secondary endpoints, 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41722"/>
                  </a:ext>
                </a:extLst>
              </a:tr>
              <a:tr h="106045">
                <a:tc>
                  <a:txBody>
                    <a:bodyPr/>
                    <a:lstStyle/>
                    <a:p>
                      <a:pPr marL="15240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All-cause death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4 (1.4)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 (1.1)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1.34 (0.30 - 5.99)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34662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death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 (0.7)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3 (1.1)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 (0.11 - 3.99)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3577785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vessel MI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 (4.3)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26 (9.4)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 (0.23 - 0.90)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315466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indent="3048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Spontaneous MI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048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(1.8)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048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17 (6.1)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 (0.11 - 0.78)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70251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15240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Clinically driven TVR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 (2.9)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52400" marR="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21 (7.6)</a:t>
                      </a:r>
                      <a:endParaRPr lang="en-US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 (0.16 - 0.84)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2000" kern="1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6592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Definite or probable ST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 (0.4)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3 (1.1)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 (0.04 - 3.46)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09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8DF9E95-2A4C-77E3-9BFF-7716DC73A822}"/>
              </a:ext>
            </a:extLst>
          </p:cNvPr>
          <p:cNvSpPr txBox="1"/>
          <p:nvPr/>
        </p:nvSpPr>
        <p:spPr>
          <a:xfrm>
            <a:off x="2832100" y="5613400"/>
            <a:ext cx="761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by sex, sites, and presentations</a:t>
            </a:r>
          </a:p>
        </p:txBody>
      </p:sp>
    </p:spTree>
    <p:extLst>
      <p:ext uri="{BB962C8B-B14F-4D97-AF65-F5344CB8AC3E}">
        <p14:creationId xmlns:p14="http://schemas.microsoft.com/office/powerpoint/2010/main" val="5989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38993" y="387960"/>
            <a:ext cx="7058144" cy="4705429"/>
            <a:chOff x="1038225" y="836612"/>
            <a:chExt cx="5486400" cy="3657600"/>
          </a:xfrm>
        </p:grpSpPr>
        <p:sp>
          <p:nvSpPr>
            <p:cNvPr id="3" name="rc3"/>
            <p:cNvSpPr/>
            <p:nvPr/>
          </p:nvSpPr>
          <p:spPr>
            <a:xfrm>
              <a:off x="1038225" y="836612"/>
              <a:ext cx="5486400" cy="36576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4" name="rc4"/>
            <p:cNvSpPr/>
            <p:nvPr/>
          </p:nvSpPr>
          <p:spPr>
            <a:xfrm>
              <a:off x="1038225" y="836612"/>
              <a:ext cx="5486400" cy="365760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4782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5" name="rc5"/>
            <p:cNvSpPr/>
            <p:nvPr/>
          </p:nvSpPr>
          <p:spPr>
            <a:xfrm>
              <a:off x="1833875" y="908612"/>
              <a:ext cx="4582749" cy="310002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316"/>
            </a:p>
          </p:txBody>
        </p:sp>
        <p:sp>
          <p:nvSpPr>
            <p:cNvPr id="6" name="pl6"/>
            <p:cNvSpPr/>
            <p:nvPr/>
          </p:nvSpPr>
          <p:spPr>
            <a:xfrm>
              <a:off x="1833875" y="3740932"/>
              <a:ext cx="4582749" cy="267705"/>
            </a:xfrm>
            <a:custGeom>
              <a:avLst/>
              <a:gdLst/>
              <a:ahLst/>
              <a:cxnLst/>
              <a:rect l="0" t="0" r="0" b="0"/>
              <a:pathLst>
                <a:path w="4582749" h="267705">
                  <a:moveTo>
                    <a:pt x="0" y="267705"/>
                  </a:moveTo>
                  <a:lnTo>
                    <a:pt x="12555" y="267705"/>
                  </a:lnTo>
                  <a:lnTo>
                    <a:pt x="12555" y="214164"/>
                  </a:lnTo>
                  <a:lnTo>
                    <a:pt x="1004438" y="214164"/>
                  </a:lnTo>
                  <a:lnTo>
                    <a:pt x="1004438" y="160623"/>
                  </a:lnTo>
                  <a:lnTo>
                    <a:pt x="1381102" y="160623"/>
                  </a:lnTo>
                  <a:lnTo>
                    <a:pt x="1381102" y="107082"/>
                  </a:lnTo>
                  <a:lnTo>
                    <a:pt x="2234874" y="107082"/>
                  </a:lnTo>
                  <a:lnTo>
                    <a:pt x="2234874" y="53541"/>
                  </a:lnTo>
                  <a:lnTo>
                    <a:pt x="2950537" y="53541"/>
                  </a:lnTo>
                  <a:lnTo>
                    <a:pt x="2950537" y="0"/>
                  </a:lnTo>
                  <a:lnTo>
                    <a:pt x="4582749" y="0"/>
                  </a:lnTo>
                  <a:lnTo>
                    <a:pt x="4582749" y="0"/>
                  </a:lnTo>
                </a:path>
              </a:pathLst>
            </a:custGeom>
            <a:ln w="13550" cap="flat">
              <a:solidFill>
                <a:srgbClr val="AD002A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7" name="pl7"/>
            <p:cNvSpPr/>
            <p:nvPr/>
          </p:nvSpPr>
          <p:spPr>
            <a:xfrm>
              <a:off x="1833875" y="2484644"/>
              <a:ext cx="4582749" cy="1523993"/>
            </a:xfrm>
            <a:custGeom>
              <a:avLst/>
              <a:gdLst/>
              <a:ahLst/>
              <a:cxnLst/>
              <a:rect l="0" t="0" r="0" b="0"/>
              <a:pathLst>
                <a:path w="4582749" h="1523993">
                  <a:moveTo>
                    <a:pt x="0" y="1523993"/>
                  </a:moveTo>
                  <a:lnTo>
                    <a:pt x="12555" y="1523993"/>
                  </a:lnTo>
                  <a:lnTo>
                    <a:pt x="12555" y="1226628"/>
                  </a:lnTo>
                  <a:lnTo>
                    <a:pt x="25110" y="1226628"/>
                  </a:lnTo>
                  <a:lnTo>
                    <a:pt x="25110" y="1152287"/>
                  </a:lnTo>
                  <a:lnTo>
                    <a:pt x="37666" y="1152287"/>
                  </a:lnTo>
                  <a:lnTo>
                    <a:pt x="37666" y="1003605"/>
                  </a:lnTo>
                  <a:lnTo>
                    <a:pt x="50221" y="1003605"/>
                  </a:lnTo>
                  <a:lnTo>
                    <a:pt x="50221" y="966434"/>
                  </a:lnTo>
                  <a:lnTo>
                    <a:pt x="75332" y="966434"/>
                  </a:lnTo>
                  <a:lnTo>
                    <a:pt x="75332" y="929264"/>
                  </a:lnTo>
                  <a:lnTo>
                    <a:pt x="87888" y="929264"/>
                  </a:lnTo>
                  <a:lnTo>
                    <a:pt x="87888" y="892093"/>
                  </a:lnTo>
                  <a:lnTo>
                    <a:pt x="138110" y="892093"/>
                  </a:lnTo>
                  <a:lnTo>
                    <a:pt x="138110" y="854923"/>
                  </a:lnTo>
                  <a:lnTo>
                    <a:pt x="263665" y="854923"/>
                  </a:lnTo>
                  <a:lnTo>
                    <a:pt x="263665" y="817752"/>
                  </a:lnTo>
                  <a:lnTo>
                    <a:pt x="414330" y="817752"/>
                  </a:lnTo>
                  <a:lnTo>
                    <a:pt x="414330" y="780581"/>
                  </a:lnTo>
                  <a:lnTo>
                    <a:pt x="464552" y="780581"/>
                  </a:lnTo>
                  <a:lnTo>
                    <a:pt x="464552" y="743411"/>
                  </a:lnTo>
                  <a:lnTo>
                    <a:pt x="753328" y="743411"/>
                  </a:lnTo>
                  <a:lnTo>
                    <a:pt x="753328" y="706240"/>
                  </a:lnTo>
                  <a:lnTo>
                    <a:pt x="1657322" y="706240"/>
                  </a:lnTo>
                  <a:lnTo>
                    <a:pt x="1657322" y="669070"/>
                  </a:lnTo>
                  <a:lnTo>
                    <a:pt x="1707544" y="669070"/>
                  </a:lnTo>
                  <a:lnTo>
                    <a:pt x="1707544" y="631899"/>
                  </a:lnTo>
                  <a:lnTo>
                    <a:pt x="2071653" y="631899"/>
                  </a:lnTo>
                  <a:lnTo>
                    <a:pt x="2071653" y="594729"/>
                  </a:lnTo>
                  <a:lnTo>
                    <a:pt x="2523650" y="594729"/>
                  </a:lnTo>
                  <a:lnTo>
                    <a:pt x="2523650" y="557558"/>
                  </a:lnTo>
                  <a:lnTo>
                    <a:pt x="2674316" y="557558"/>
                  </a:lnTo>
                  <a:lnTo>
                    <a:pt x="2674316" y="520387"/>
                  </a:lnTo>
                  <a:lnTo>
                    <a:pt x="2774760" y="520387"/>
                  </a:lnTo>
                  <a:lnTo>
                    <a:pt x="2774760" y="483217"/>
                  </a:lnTo>
                  <a:lnTo>
                    <a:pt x="2787315" y="483217"/>
                  </a:lnTo>
                  <a:lnTo>
                    <a:pt x="2787315" y="446046"/>
                  </a:lnTo>
                  <a:lnTo>
                    <a:pt x="3189091" y="446046"/>
                  </a:lnTo>
                  <a:lnTo>
                    <a:pt x="3189091" y="408876"/>
                  </a:lnTo>
                  <a:lnTo>
                    <a:pt x="3415089" y="408876"/>
                  </a:lnTo>
                  <a:lnTo>
                    <a:pt x="3415089" y="371705"/>
                  </a:lnTo>
                  <a:lnTo>
                    <a:pt x="3841975" y="371705"/>
                  </a:lnTo>
                  <a:lnTo>
                    <a:pt x="3841975" y="334535"/>
                  </a:lnTo>
                  <a:lnTo>
                    <a:pt x="4155862" y="334535"/>
                  </a:lnTo>
                  <a:lnTo>
                    <a:pt x="4155862" y="297364"/>
                  </a:lnTo>
                  <a:lnTo>
                    <a:pt x="4331639" y="297364"/>
                  </a:lnTo>
                  <a:lnTo>
                    <a:pt x="4331639" y="223023"/>
                  </a:lnTo>
                  <a:lnTo>
                    <a:pt x="4432083" y="223023"/>
                  </a:lnTo>
                  <a:lnTo>
                    <a:pt x="4432083" y="185852"/>
                  </a:lnTo>
                  <a:lnTo>
                    <a:pt x="4444638" y="185852"/>
                  </a:lnTo>
                  <a:lnTo>
                    <a:pt x="4444638" y="111511"/>
                  </a:lnTo>
                  <a:lnTo>
                    <a:pt x="4532527" y="111511"/>
                  </a:lnTo>
                  <a:lnTo>
                    <a:pt x="4532527" y="74341"/>
                  </a:lnTo>
                  <a:lnTo>
                    <a:pt x="4570193" y="74341"/>
                  </a:lnTo>
                  <a:lnTo>
                    <a:pt x="4570193" y="37170"/>
                  </a:lnTo>
                  <a:lnTo>
                    <a:pt x="4582749" y="37170"/>
                  </a:lnTo>
                  <a:lnTo>
                    <a:pt x="4582749" y="0"/>
                  </a:lnTo>
                </a:path>
              </a:pathLst>
            </a:custGeom>
            <a:ln w="13550" cap="flat">
              <a:solidFill>
                <a:srgbClr val="0099B4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8" name="pl8"/>
            <p:cNvSpPr/>
            <p:nvPr/>
          </p:nvSpPr>
          <p:spPr>
            <a:xfrm>
              <a:off x="1833875" y="2347421"/>
              <a:ext cx="4582749" cy="1661215"/>
            </a:xfrm>
            <a:custGeom>
              <a:avLst/>
              <a:gdLst/>
              <a:ahLst/>
              <a:cxnLst/>
              <a:rect l="0" t="0" r="0" b="0"/>
              <a:pathLst>
                <a:path w="4582749" h="1661215">
                  <a:moveTo>
                    <a:pt x="0" y="1661215"/>
                  </a:moveTo>
                  <a:lnTo>
                    <a:pt x="12555" y="1661215"/>
                  </a:lnTo>
                  <a:lnTo>
                    <a:pt x="12555" y="1005125"/>
                  </a:lnTo>
                  <a:lnTo>
                    <a:pt x="25110" y="1005125"/>
                  </a:lnTo>
                  <a:lnTo>
                    <a:pt x="25110" y="841103"/>
                  </a:lnTo>
                  <a:lnTo>
                    <a:pt x="87888" y="841103"/>
                  </a:lnTo>
                  <a:lnTo>
                    <a:pt x="87888" y="677080"/>
                  </a:lnTo>
                  <a:lnTo>
                    <a:pt x="251109" y="677080"/>
                  </a:lnTo>
                  <a:lnTo>
                    <a:pt x="251109" y="677080"/>
                  </a:lnTo>
                  <a:lnTo>
                    <a:pt x="2121875" y="677080"/>
                  </a:lnTo>
                  <a:lnTo>
                    <a:pt x="2121875" y="510129"/>
                  </a:lnTo>
                  <a:lnTo>
                    <a:pt x="2322763" y="510129"/>
                  </a:lnTo>
                  <a:lnTo>
                    <a:pt x="2322763" y="510129"/>
                  </a:lnTo>
                  <a:lnTo>
                    <a:pt x="2661761" y="510129"/>
                  </a:lnTo>
                  <a:lnTo>
                    <a:pt x="2661761" y="340086"/>
                  </a:lnTo>
                  <a:lnTo>
                    <a:pt x="2950537" y="340086"/>
                  </a:lnTo>
                  <a:lnTo>
                    <a:pt x="2950537" y="170043"/>
                  </a:lnTo>
                  <a:lnTo>
                    <a:pt x="3553199" y="170043"/>
                  </a:lnTo>
                  <a:lnTo>
                    <a:pt x="3553199" y="0"/>
                  </a:lnTo>
                  <a:lnTo>
                    <a:pt x="4582749" y="0"/>
                  </a:lnTo>
                  <a:lnTo>
                    <a:pt x="4582749" y="0"/>
                  </a:lnTo>
                </a:path>
              </a:pathLst>
            </a:custGeom>
            <a:ln w="13550" cap="flat">
              <a:solidFill>
                <a:srgbClr val="42B54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9" name="tx9"/>
            <p:cNvSpPr/>
            <p:nvPr/>
          </p:nvSpPr>
          <p:spPr>
            <a:xfrm>
              <a:off x="6365640" y="3696385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AD002A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0" name="tx10"/>
            <p:cNvSpPr/>
            <p:nvPr/>
          </p:nvSpPr>
          <p:spPr>
            <a:xfrm>
              <a:off x="6365640" y="2440097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0099B4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1" name="tx11"/>
            <p:cNvSpPr/>
            <p:nvPr/>
          </p:nvSpPr>
          <p:spPr>
            <a:xfrm>
              <a:off x="2034001" y="2979955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42B540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2" name="tx12"/>
            <p:cNvSpPr/>
            <p:nvPr/>
          </p:nvSpPr>
          <p:spPr>
            <a:xfrm>
              <a:off x="4105655" y="2813004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42B540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3" name="tx13"/>
            <p:cNvSpPr/>
            <p:nvPr/>
          </p:nvSpPr>
          <p:spPr>
            <a:xfrm>
              <a:off x="6365640" y="2302874"/>
              <a:ext cx="101968" cy="8909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768"/>
                </a:lnSpc>
              </a:pPr>
              <a:r>
                <a:rPr sz="1768">
                  <a:solidFill>
                    <a:srgbClr val="42B540">
                      <a:alpha val="100000"/>
                    </a:srgbClr>
                  </a:solidFill>
                  <a:latin typeface="Helvetica"/>
                  <a:cs typeface="Helvetica"/>
                </a:rPr>
                <a:t>+</a:t>
              </a:r>
            </a:p>
          </p:txBody>
        </p:sp>
        <p:sp>
          <p:nvSpPr>
            <p:cNvPr id="14" name="pl14"/>
            <p:cNvSpPr/>
            <p:nvPr/>
          </p:nvSpPr>
          <p:spPr>
            <a:xfrm>
              <a:off x="1833875" y="908612"/>
              <a:ext cx="0" cy="3100025"/>
            </a:xfrm>
            <a:custGeom>
              <a:avLst/>
              <a:gdLst/>
              <a:ahLst/>
              <a:cxnLst/>
              <a:rect l="0" t="0" r="0" b="0"/>
              <a:pathLst>
                <a:path h="3100025">
                  <a:moveTo>
                    <a:pt x="0" y="3100025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15" name="tx15"/>
            <p:cNvSpPr/>
            <p:nvPr/>
          </p:nvSpPr>
          <p:spPr>
            <a:xfrm>
              <a:off x="1642878" y="3962966"/>
              <a:ext cx="70631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16" name="tx16"/>
            <p:cNvSpPr/>
            <p:nvPr/>
          </p:nvSpPr>
          <p:spPr>
            <a:xfrm>
              <a:off x="1642878" y="3447969"/>
              <a:ext cx="70631" cy="8954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</a:t>
              </a:r>
            </a:p>
          </p:txBody>
        </p:sp>
        <p:sp>
          <p:nvSpPr>
            <p:cNvPr id="17" name="tx17"/>
            <p:cNvSpPr/>
            <p:nvPr/>
          </p:nvSpPr>
          <p:spPr>
            <a:xfrm>
              <a:off x="1572247" y="2929624"/>
              <a:ext cx="141262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10</a:t>
              </a:r>
            </a:p>
          </p:txBody>
        </p:sp>
        <p:sp>
          <p:nvSpPr>
            <p:cNvPr id="18" name="tx18"/>
            <p:cNvSpPr/>
            <p:nvPr/>
          </p:nvSpPr>
          <p:spPr>
            <a:xfrm>
              <a:off x="1572247" y="2413511"/>
              <a:ext cx="141262" cy="9066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15</a:t>
              </a:r>
            </a:p>
          </p:txBody>
        </p:sp>
        <p:sp>
          <p:nvSpPr>
            <p:cNvPr id="19" name="tx19"/>
            <p:cNvSpPr/>
            <p:nvPr/>
          </p:nvSpPr>
          <p:spPr>
            <a:xfrm>
              <a:off x="1572247" y="1895972"/>
              <a:ext cx="141262" cy="915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20</a:t>
              </a:r>
            </a:p>
          </p:txBody>
        </p:sp>
        <p:sp>
          <p:nvSpPr>
            <p:cNvPr id="20" name="tx20"/>
            <p:cNvSpPr/>
            <p:nvPr/>
          </p:nvSpPr>
          <p:spPr>
            <a:xfrm>
              <a:off x="1572247" y="1379487"/>
              <a:ext cx="141262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25</a:t>
              </a:r>
            </a:p>
          </p:txBody>
        </p:sp>
        <p:sp>
          <p:nvSpPr>
            <p:cNvPr id="21" name="tx21"/>
            <p:cNvSpPr/>
            <p:nvPr/>
          </p:nvSpPr>
          <p:spPr>
            <a:xfrm>
              <a:off x="1572247" y="862816"/>
              <a:ext cx="141262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30</a:t>
              </a:r>
            </a:p>
          </p:txBody>
        </p:sp>
        <p:sp>
          <p:nvSpPr>
            <p:cNvPr id="22" name="pl22"/>
            <p:cNvSpPr/>
            <p:nvPr/>
          </p:nvSpPr>
          <p:spPr>
            <a:xfrm>
              <a:off x="1743875" y="4008637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3" name="pl23"/>
            <p:cNvSpPr/>
            <p:nvPr/>
          </p:nvSpPr>
          <p:spPr>
            <a:xfrm>
              <a:off x="1743875" y="3491966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4" name="pl24"/>
            <p:cNvSpPr/>
            <p:nvPr/>
          </p:nvSpPr>
          <p:spPr>
            <a:xfrm>
              <a:off x="1743875" y="2975295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5" name="pl25"/>
            <p:cNvSpPr/>
            <p:nvPr/>
          </p:nvSpPr>
          <p:spPr>
            <a:xfrm>
              <a:off x="1743875" y="2458625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6" name="pl26"/>
            <p:cNvSpPr/>
            <p:nvPr/>
          </p:nvSpPr>
          <p:spPr>
            <a:xfrm>
              <a:off x="1743875" y="1941954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7" name="pl27"/>
            <p:cNvSpPr/>
            <p:nvPr/>
          </p:nvSpPr>
          <p:spPr>
            <a:xfrm>
              <a:off x="1743875" y="1425283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8" name="pl28"/>
            <p:cNvSpPr/>
            <p:nvPr/>
          </p:nvSpPr>
          <p:spPr>
            <a:xfrm>
              <a:off x="1743875" y="908612"/>
              <a:ext cx="89999" cy="0"/>
            </a:xfrm>
            <a:custGeom>
              <a:avLst/>
              <a:gdLst/>
              <a:ahLst/>
              <a:cxnLst/>
              <a:rect l="0" t="0" r="0" b="0"/>
              <a:pathLst>
                <a:path w="89999">
                  <a:moveTo>
                    <a:pt x="0" y="0"/>
                  </a:moveTo>
                  <a:lnTo>
                    <a:pt x="89999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29" name="pl29"/>
            <p:cNvSpPr/>
            <p:nvPr/>
          </p:nvSpPr>
          <p:spPr>
            <a:xfrm>
              <a:off x="1833875" y="4008637"/>
              <a:ext cx="4582749" cy="0"/>
            </a:xfrm>
            <a:custGeom>
              <a:avLst/>
              <a:gdLst/>
              <a:ahLst/>
              <a:cxnLst/>
              <a:rect l="0" t="0" r="0" b="0"/>
              <a:pathLst>
                <a:path w="4582749">
                  <a:moveTo>
                    <a:pt x="0" y="0"/>
                  </a:moveTo>
                  <a:lnTo>
                    <a:pt x="4582749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0" name="pl30"/>
            <p:cNvSpPr/>
            <p:nvPr/>
          </p:nvSpPr>
          <p:spPr>
            <a:xfrm>
              <a:off x="1833875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1" name="pl31"/>
            <p:cNvSpPr/>
            <p:nvPr/>
          </p:nvSpPr>
          <p:spPr>
            <a:xfrm>
              <a:off x="2210540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2" name="pl32"/>
            <p:cNvSpPr/>
            <p:nvPr/>
          </p:nvSpPr>
          <p:spPr>
            <a:xfrm>
              <a:off x="2963868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3" name="pl33"/>
            <p:cNvSpPr/>
            <p:nvPr/>
          </p:nvSpPr>
          <p:spPr>
            <a:xfrm>
              <a:off x="3717197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4" name="pl34"/>
            <p:cNvSpPr/>
            <p:nvPr/>
          </p:nvSpPr>
          <p:spPr>
            <a:xfrm>
              <a:off x="4470526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5" name="pl35"/>
            <p:cNvSpPr/>
            <p:nvPr/>
          </p:nvSpPr>
          <p:spPr>
            <a:xfrm>
              <a:off x="5223854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6" name="pl36"/>
            <p:cNvSpPr/>
            <p:nvPr/>
          </p:nvSpPr>
          <p:spPr>
            <a:xfrm>
              <a:off x="5977183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7" name="pl37"/>
            <p:cNvSpPr/>
            <p:nvPr/>
          </p:nvSpPr>
          <p:spPr>
            <a:xfrm>
              <a:off x="6416625" y="4008637"/>
              <a:ext cx="0" cy="90000"/>
            </a:xfrm>
            <a:custGeom>
              <a:avLst/>
              <a:gdLst/>
              <a:ahLst/>
              <a:cxnLst/>
              <a:rect l="0" t="0" r="0" b="0"/>
              <a:pathLst>
                <a:path h="90000">
                  <a:moveTo>
                    <a:pt x="0" y="90000"/>
                  </a:moveTo>
                  <a:lnTo>
                    <a:pt x="0" y="0"/>
                  </a:lnTo>
                </a:path>
              </a:pathLst>
            </a:custGeom>
            <a:ln w="1084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2316"/>
            </a:p>
          </p:txBody>
        </p:sp>
        <p:sp>
          <p:nvSpPr>
            <p:cNvPr id="38" name="tx38"/>
            <p:cNvSpPr/>
            <p:nvPr/>
          </p:nvSpPr>
          <p:spPr>
            <a:xfrm>
              <a:off x="1798560" y="4128879"/>
              <a:ext cx="70631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0</a:t>
              </a:r>
            </a:p>
          </p:txBody>
        </p:sp>
        <p:sp>
          <p:nvSpPr>
            <p:cNvPr id="39" name="tx39"/>
            <p:cNvSpPr/>
            <p:nvPr/>
          </p:nvSpPr>
          <p:spPr>
            <a:xfrm>
              <a:off x="2139908" y="4128755"/>
              <a:ext cx="141262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30</a:t>
              </a:r>
            </a:p>
          </p:txBody>
        </p:sp>
        <p:sp>
          <p:nvSpPr>
            <p:cNvPr id="40" name="tx40"/>
            <p:cNvSpPr/>
            <p:nvPr/>
          </p:nvSpPr>
          <p:spPr>
            <a:xfrm>
              <a:off x="2893237" y="4128693"/>
              <a:ext cx="141262" cy="914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90</a:t>
              </a:r>
            </a:p>
          </p:txBody>
        </p:sp>
        <p:sp>
          <p:nvSpPr>
            <p:cNvPr id="41" name="tx41"/>
            <p:cNvSpPr/>
            <p:nvPr/>
          </p:nvSpPr>
          <p:spPr>
            <a:xfrm>
              <a:off x="3611250" y="4128879"/>
              <a:ext cx="211894" cy="9121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150</a:t>
              </a:r>
            </a:p>
          </p:txBody>
        </p:sp>
        <p:sp>
          <p:nvSpPr>
            <p:cNvPr id="42" name="tx42"/>
            <p:cNvSpPr/>
            <p:nvPr/>
          </p:nvSpPr>
          <p:spPr>
            <a:xfrm>
              <a:off x="4364579" y="4128569"/>
              <a:ext cx="211894" cy="915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210</a:t>
              </a:r>
            </a:p>
          </p:txBody>
        </p:sp>
        <p:sp>
          <p:nvSpPr>
            <p:cNvPr id="43" name="tx43"/>
            <p:cNvSpPr/>
            <p:nvPr/>
          </p:nvSpPr>
          <p:spPr>
            <a:xfrm>
              <a:off x="5117907" y="4128569"/>
              <a:ext cx="211894" cy="9152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270</a:t>
              </a:r>
            </a:p>
          </p:txBody>
        </p:sp>
        <p:sp>
          <p:nvSpPr>
            <p:cNvPr id="44" name="tx44"/>
            <p:cNvSpPr/>
            <p:nvPr/>
          </p:nvSpPr>
          <p:spPr>
            <a:xfrm>
              <a:off x="5871236" y="4128755"/>
              <a:ext cx="211894" cy="9134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330</a:t>
              </a:r>
            </a:p>
          </p:txBody>
        </p:sp>
        <p:sp>
          <p:nvSpPr>
            <p:cNvPr id="45" name="tx45"/>
            <p:cNvSpPr/>
            <p:nvPr/>
          </p:nvSpPr>
          <p:spPr>
            <a:xfrm>
              <a:off x="6310677" y="4128507"/>
              <a:ext cx="211894" cy="9159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365</a:t>
              </a:r>
            </a:p>
          </p:txBody>
        </p:sp>
        <p:sp>
          <p:nvSpPr>
            <p:cNvPr id="47" name="tx47"/>
            <p:cNvSpPr/>
            <p:nvPr/>
          </p:nvSpPr>
          <p:spPr>
            <a:xfrm rot="-5400000">
              <a:off x="-33226" y="2398225"/>
              <a:ext cx="2780915" cy="12079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287"/>
                </a:lnSpc>
              </a:pPr>
              <a:r>
                <a:rPr sz="1287" b="1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Cumulative target vessel failure event rate (%)</a:t>
              </a:r>
            </a:p>
          </p:txBody>
        </p:sp>
        <p:sp>
          <p:nvSpPr>
            <p:cNvPr id="48" name="rc48"/>
            <p:cNvSpPr/>
            <p:nvPr/>
          </p:nvSpPr>
          <p:spPr>
            <a:xfrm>
              <a:off x="2410682" y="836612"/>
              <a:ext cx="1596036" cy="78710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2316"/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B10CE4F8-FF27-1FF2-97EA-8F64556B5835}"/>
              </a:ext>
            </a:extLst>
          </p:cNvPr>
          <p:cNvSpPr txBox="1"/>
          <p:nvPr/>
        </p:nvSpPr>
        <p:spPr>
          <a:xfrm>
            <a:off x="8575953" y="2432896"/>
            <a:ext cx="277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rPr>
              <a:t>Angiography-guided PCI, </a:t>
            </a:r>
            <a:r>
              <a:rPr lang="en-US" altLang="zh-CN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</a:rPr>
              <a:t>14.7% </a:t>
            </a:r>
            <a:endParaRPr lang="zh-CN" altLang="en-US" sz="1287" dirty="0">
              <a:solidFill>
                <a:srgbClr val="000000">
                  <a:alpha val="100000"/>
                </a:srgbClr>
              </a:solidFill>
              <a:latin typeface="Helvetica" pitchFamily="2" charset="0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A38A8C8-41AC-E427-196E-64B03FD10476}"/>
              </a:ext>
            </a:extLst>
          </p:cNvPr>
          <p:cNvGrpSpPr/>
          <p:nvPr/>
        </p:nvGrpSpPr>
        <p:grpSpPr>
          <a:xfrm>
            <a:off x="802159" y="5065416"/>
            <a:ext cx="8437724" cy="1058212"/>
            <a:chOff x="840097" y="836612"/>
            <a:chExt cx="5684528" cy="3657600"/>
          </a:xfrm>
        </p:grpSpPr>
        <p:sp>
          <p:nvSpPr>
            <p:cNvPr id="85" name="rc3">
              <a:extLst>
                <a:ext uri="{FF2B5EF4-FFF2-40B4-BE49-F238E27FC236}">
                  <a16:creationId xmlns:a16="http://schemas.microsoft.com/office/drawing/2014/main" id="{4A866406-6DDB-1409-5546-18EAC4A6F004}"/>
                </a:ext>
              </a:extLst>
            </p:cNvPr>
            <p:cNvSpPr/>
            <p:nvPr/>
          </p:nvSpPr>
          <p:spPr>
            <a:xfrm>
              <a:off x="1038225" y="836612"/>
              <a:ext cx="5486400" cy="365760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/>
            <a:lstStyle/>
            <a:p>
              <a:pPr algn="ctr"/>
              <a:endParaRPr sz="1287"/>
            </a:p>
          </p:txBody>
        </p:sp>
        <p:sp>
          <p:nvSpPr>
            <p:cNvPr id="86" name="rc4">
              <a:extLst>
                <a:ext uri="{FF2B5EF4-FFF2-40B4-BE49-F238E27FC236}">
                  <a16:creationId xmlns:a16="http://schemas.microsoft.com/office/drawing/2014/main" id="{52C9E3B6-2211-A749-1060-BC7441074C6B}"/>
                </a:ext>
              </a:extLst>
            </p:cNvPr>
            <p:cNvSpPr/>
            <p:nvPr/>
          </p:nvSpPr>
          <p:spPr>
            <a:xfrm>
              <a:off x="1038225" y="836612"/>
              <a:ext cx="5486400" cy="3657600"/>
            </a:xfrm>
            <a:prstGeom prst="rect">
              <a:avLst/>
            </a:prstGeom>
            <a:noFill/>
            <a:ln w="14782" cap="rnd">
              <a:noFill/>
              <a:prstDash val="solid"/>
              <a:round/>
            </a:ln>
          </p:spPr>
          <p:txBody>
            <a:bodyPr/>
            <a:lstStyle/>
            <a:p>
              <a:pPr algn="ctr"/>
              <a:endParaRPr sz="1287"/>
            </a:p>
          </p:txBody>
        </p:sp>
        <p:sp>
          <p:nvSpPr>
            <p:cNvPr id="87" name="rc5">
              <a:extLst>
                <a:ext uri="{FF2B5EF4-FFF2-40B4-BE49-F238E27FC236}">
                  <a16:creationId xmlns:a16="http://schemas.microsoft.com/office/drawing/2014/main" id="{4B66FB07-B8C4-BE15-9CBB-D93C5F31AB1C}"/>
                </a:ext>
              </a:extLst>
            </p:cNvPr>
            <p:cNvSpPr/>
            <p:nvPr/>
          </p:nvSpPr>
          <p:spPr>
            <a:xfrm>
              <a:off x="2038225" y="1143385"/>
              <a:ext cx="4410483" cy="3236953"/>
            </a:xfrm>
            <a:prstGeom prst="rect">
              <a:avLst/>
            </a:prstGeom>
            <a:noFill/>
          </p:spPr>
          <p:txBody>
            <a:bodyPr/>
            <a:lstStyle/>
            <a:p>
              <a:pPr algn="ctr"/>
              <a:endParaRPr sz="1287"/>
            </a:p>
          </p:txBody>
        </p:sp>
        <p:sp>
          <p:nvSpPr>
            <p:cNvPr id="88" name="tx6">
              <a:extLst>
                <a:ext uri="{FF2B5EF4-FFF2-40B4-BE49-F238E27FC236}">
                  <a16:creationId xmlns:a16="http://schemas.microsoft.com/office/drawing/2014/main" id="{91A4FE08-BFFD-C09D-D5ED-4D64383DCBF5}"/>
                </a:ext>
              </a:extLst>
            </p:cNvPr>
            <p:cNvSpPr/>
            <p:nvPr/>
          </p:nvSpPr>
          <p:spPr>
            <a:xfrm>
              <a:off x="1985122" y="3692746"/>
              <a:ext cx="271303" cy="11703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193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89" name="tx7">
              <a:extLst>
                <a:ext uri="{FF2B5EF4-FFF2-40B4-BE49-F238E27FC236}">
                  <a16:creationId xmlns:a16="http://schemas.microsoft.com/office/drawing/2014/main" id="{F684C7A4-8CCD-0FCE-B661-6F590F1E785B}"/>
                </a:ext>
              </a:extLst>
            </p:cNvPr>
            <p:cNvSpPr/>
            <p:nvPr/>
          </p:nvSpPr>
          <p:spPr>
            <a:xfrm>
              <a:off x="2315774" y="3780300"/>
              <a:ext cx="271303" cy="117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192</a:t>
              </a:r>
            </a:p>
          </p:txBody>
        </p:sp>
        <p:sp>
          <p:nvSpPr>
            <p:cNvPr id="91" name="tx9">
              <a:extLst>
                <a:ext uri="{FF2B5EF4-FFF2-40B4-BE49-F238E27FC236}">
                  <a16:creationId xmlns:a16="http://schemas.microsoft.com/office/drawing/2014/main" id="{8DBC30D9-F201-09E1-601E-00E36695BEEC}"/>
                </a:ext>
              </a:extLst>
            </p:cNvPr>
            <p:cNvSpPr/>
            <p:nvPr/>
          </p:nvSpPr>
          <p:spPr>
            <a:xfrm>
              <a:off x="2963361" y="3758591"/>
              <a:ext cx="271303" cy="11703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191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93" name="tx11">
              <a:extLst>
                <a:ext uri="{FF2B5EF4-FFF2-40B4-BE49-F238E27FC236}">
                  <a16:creationId xmlns:a16="http://schemas.microsoft.com/office/drawing/2014/main" id="{54895D1C-DDB0-75A2-78D0-05B5FB357874}"/>
                </a:ext>
              </a:extLst>
            </p:cNvPr>
            <p:cNvSpPr/>
            <p:nvPr/>
          </p:nvSpPr>
          <p:spPr>
            <a:xfrm>
              <a:off x="3632634" y="3714694"/>
              <a:ext cx="271303" cy="11703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190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95" name="tx13">
              <a:extLst>
                <a:ext uri="{FF2B5EF4-FFF2-40B4-BE49-F238E27FC236}">
                  <a16:creationId xmlns:a16="http://schemas.microsoft.com/office/drawing/2014/main" id="{11B5D57F-EA11-FC82-BCF9-D16A08478E24}"/>
                </a:ext>
              </a:extLst>
            </p:cNvPr>
            <p:cNvSpPr/>
            <p:nvPr/>
          </p:nvSpPr>
          <p:spPr>
            <a:xfrm>
              <a:off x="4270927" y="3780300"/>
              <a:ext cx="271303" cy="117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189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97" name="tx15">
              <a:extLst>
                <a:ext uri="{FF2B5EF4-FFF2-40B4-BE49-F238E27FC236}">
                  <a16:creationId xmlns:a16="http://schemas.microsoft.com/office/drawing/2014/main" id="{3FAF56FF-8530-6BF3-7503-43439AD69C45}"/>
                </a:ext>
              </a:extLst>
            </p:cNvPr>
            <p:cNvSpPr/>
            <p:nvPr/>
          </p:nvSpPr>
          <p:spPr>
            <a:xfrm>
              <a:off x="4956444" y="3758352"/>
              <a:ext cx="271303" cy="117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188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99" name="tx17">
              <a:extLst>
                <a:ext uri="{FF2B5EF4-FFF2-40B4-BE49-F238E27FC236}">
                  <a16:creationId xmlns:a16="http://schemas.microsoft.com/office/drawing/2014/main" id="{C4DFBFE4-C75D-9752-B291-208492DC377F}"/>
                </a:ext>
              </a:extLst>
            </p:cNvPr>
            <p:cNvSpPr/>
            <p:nvPr/>
          </p:nvSpPr>
          <p:spPr>
            <a:xfrm>
              <a:off x="5623976" y="3736404"/>
              <a:ext cx="271303" cy="117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188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00" name="tx18">
              <a:extLst>
                <a:ext uri="{FF2B5EF4-FFF2-40B4-BE49-F238E27FC236}">
                  <a16:creationId xmlns:a16="http://schemas.microsoft.com/office/drawing/2014/main" id="{2C0E3A5E-CB98-5DDB-3D9F-99AC3908AB8F}"/>
                </a:ext>
              </a:extLst>
            </p:cNvPr>
            <p:cNvSpPr/>
            <p:nvPr/>
          </p:nvSpPr>
          <p:spPr>
            <a:xfrm>
              <a:off x="5979427" y="3714456"/>
              <a:ext cx="271303" cy="117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188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01" name="tx19">
              <a:extLst>
                <a:ext uri="{FF2B5EF4-FFF2-40B4-BE49-F238E27FC236}">
                  <a16:creationId xmlns:a16="http://schemas.microsoft.com/office/drawing/2014/main" id="{D1A84777-55B7-6227-AC51-13B93DBF2675}"/>
                </a:ext>
              </a:extLst>
            </p:cNvPr>
            <p:cNvSpPr/>
            <p:nvPr/>
          </p:nvSpPr>
          <p:spPr>
            <a:xfrm>
              <a:off x="1985122" y="2702831"/>
              <a:ext cx="271303" cy="11735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278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02" name="tx20">
              <a:extLst>
                <a:ext uri="{FF2B5EF4-FFF2-40B4-BE49-F238E27FC236}">
                  <a16:creationId xmlns:a16="http://schemas.microsoft.com/office/drawing/2014/main" id="{BE6EAA4C-B50E-85F1-2480-B7BF75DE31BB}"/>
                </a:ext>
              </a:extLst>
            </p:cNvPr>
            <p:cNvSpPr/>
            <p:nvPr/>
          </p:nvSpPr>
          <p:spPr>
            <a:xfrm>
              <a:off x="2337164" y="2702910"/>
              <a:ext cx="271303" cy="117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259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04" name="tx22">
              <a:extLst>
                <a:ext uri="{FF2B5EF4-FFF2-40B4-BE49-F238E27FC236}">
                  <a16:creationId xmlns:a16="http://schemas.microsoft.com/office/drawing/2014/main" id="{A66862E0-8E93-220D-B1BC-05BB73D90CD3}"/>
                </a:ext>
              </a:extLst>
            </p:cNvPr>
            <p:cNvSpPr/>
            <p:nvPr/>
          </p:nvSpPr>
          <p:spPr>
            <a:xfrm>
              <a:off x="2959083" y="2681121"/>
              <a:ext cx="271303" cy="1171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256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06" name="tx24">
              <a:extLst>
                <a:ext uri="{FF2B5EF4-FFF2-40B4-BE49-F238E27FC236}">
                  <a16:creationId xmlns:a16="http://schemas.microsoft.com/office/drawing/2014/main" id="{86972D4F-8998-581B-4CC3-9BCF8C84FAED}"/>
                </a:ext>
              </a:extLst>
            </p:cNvPr>
            <p:cNvSpPr/>
            <p:nvPr/>
          </p:nvSpPr>
          <p:spPr>
            <a:xfrm>
              <a:off x="3632634" y="2703228"/>
              <a:ext cx="271303" cy="11695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254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08" name="tx26">
              <a:extLst>
                <a:ext uri="{FF2B5EF4-FFF2-40B4-BE49-F238E27FC236}">
                  <a16:creationId xmlns:a16="http://schemas.microsoft.com/office/drawing/2014/main" id="{8637BE4D-6CB2-25F0-81CA-1867AAAFA221}"/>
                </a:ext>
              </a:extLst>
            </p:cNvPr>
            <p:cNvSpPr/>
            <p:nvPr/>
          </p:nvSpPr>
          <p:spPr>
            <a:xfrm>
              <a:off x="4270927" y="2703228"/>
              <a:ext cx="271303" cy="11695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252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10" name="tx28">
              <a:extLst>
                <a:ext uri="{FF2B5EF4-FFF2-40B4-BE49-F238E27FC236}">
                  <a16:creationId xmlns:a16="http://schemas.microsoft.com/office/drawing/2014/main" id="{EA7AE60F-0829-414D-A981-89BD27554BCF}"/>
                </a:ext>
              </a:extLst>
            </p:cNvPr>
            <p:cNvSpPr/>
            <p:nvPr/>
          </p:nvSpPr>
          <p:spPr>
            <a:xfrm>
              <a:off x="4956444" y="2746727"/>
              <a:ext cx="271303" cy="11735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248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12" name="tx30">
              <a:extLst>
                <a:ext uri="{FF2B5EF4-FFF2-40B4-BE49-F238E27FC236}">
                  <a16:creationId xmlns:a16="http://schemas.microsoft.com/office/drawing/2014/main" id="{BE2BD2E1-3DCC-E2C4-6E66-FB40684B9617}"/>
                </a:ext>
              </a:extLst>
            </p:cNvPr>
            <p:cNvSpPr/>
            <p:nvPr/>
          </p:nvSpPr>
          <p:spPr>
            <a:xfrm>
              <a:off x="5586930" y="2768914"/>
              <a:ext cx="271303" cy="1171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246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13" name="tx31">
              <a:extLst>
                <a:ext uri="{FF2B5EF4-FFF2-40B4-BE49-F238E27FC236}">
                  <a16:creationId xmlns:a16="http://schemas.microsoft.com/office/drawing/2014/main" id="{B8435FB9-4A1F-494F-33B9-0BDF0FA4A901}"/>
                </a:ext>
              </a:extLst>
            </p:cNvPr>
            <p:cNvSpPr/>
            <p:nvPr/>
          </p:nvSpPr>
          <p:spPr>
            <a:xfrm>
              <a:off x="5989208" y="2812727"/>
              <a:ext cx="271303" cy="11719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240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14" name="tx32">
              <a:extLst>
                <a:ext uri="{FF2B5EF4-FFF2-40B4-BE49-F238E27FC236}">
                  <a16:creationId xmlns:a16="http://schemas.microsoft.com/office/drawing/2014/main" id="{02B71605-1812-CA9E-9B91-8A29ECCFCCE3}"/>
                </a:ext>
              </a:extLst>
            </p:cNvPr>
            <p:cNvSpPr/>
            <p:nvPr/>
          </p:nvSpPr>
          <p:spPr>
            <a:xfrm>
              <a:off x="2024204" y="1691362"/>
              <a:ext cx="180869" cy="11727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63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15" name="tx33">
              <a:extLst>
                <a:ext uri="{FF2B5EF4-FFF2-40B4-BE49-F238E27FC236}">
                  <a16:creationId xmlns:a16="http://schemas.microsoft.com/office/drawing/2014/main" id="{3079C90D-0616-CE81-4B9F-B26CE800F9CF}"/>
                </a:ext>
              </a:extLst>
            </p:cNvPr>
            <p:cNvSpPr/>
            <p:nvPr/>
          </p:nvSpPr>
          <p:spPr>
            <a:xfrm>
              <a:off x="2369547" y="1691521"/>
              <a:ext cx="180869" cy="1171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56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17" name="tx35">
              <a:extLst>
                <a:ext uri="{FF2B5EF4-FFF2-40B4-BE49-F238E27FC236}">
                  <a16:creationId xmlns:a16="http://schemas.microsoft.com/office/drawing/2014/main" id="{FC8AD73D-6B52-9517-6319-8D7B6E44752A}"/>
                </a:ext>
              </a:extLst>
            </p:cNvPr>
            <p:cNvSpPr/>
            <p:nvPr/>
          </p:nvSpPr>
          <p:spPr>
            <a:xfrm>
              <a:off x="2974354" y="1669572"/>
              <a:ext cx="180869" cy="1171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56</a:t>
              </a:r>
            </a:p>
          </p:txBody>
        </p:sp>
        <p:sp>
          <p:nvSpPr>
            <p:cNvPr id="119" name="tx37">
              <a:extLst>
                <a:ext uri="{FF2B5EF4-FFF2-40B4-BE49-F238E27FC236}">
                  <a16:creationId xmlns:a16="http://schemas.microsoft.com/office/drawing/2014/main" id="{FBAE5B6F-DAAC-7240-327B-20DE537E0541}"/>
                </a:ext>
              </a:extLst>
            </p:cNvPr>
            <p:cNvSpPr/>
            <p:nvPr/>
          </p:nvSpPr>
          <p:spPr>
            <a:xfrm>
              <a:off x="3632634" y="1691521"/>
              <a:ext cx="180869" cy="11711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56</a:t>
              </a:r>
            </a:p>
          </p:txBody>
        </p:sp>
        <p:sp>
          <p:nvSpPr>
            <p:cNvPr id="121" name="tx39">
              <a:extLst>
                <a:ext uri="{FF2B5EF4-FFF2-40B4-BE49-F238E27FC236}">
                  <a16:creationId xmlns:a16="http://schemas.microsoft.com/office/drawing/2014/main" id="{CA512FCB-B099-3CCD-C342-F7756AC5FEF2}"/>
                </a:ext>
              </a:extLst>
            </p:cNvPr>
            <p:cNvSpPr/>
            <p:nvPr/>
          </p:nvSpPr>
          <p:spPr>
            <a:xfrm>
              <a:off x="4316144" y="1691759"/>
              <a:ext cx="180869" cy="11687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54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23" name="tx41">
              <a:extLst>
                <a:ext uri="{FF2B5EF4-FFF2-40B4-BE49-F238E27FC236}">
                  <a16:creationId xmlns:a16="http://schemas.microsoft.com/office/drawing/2014/main" id="{34C03604-1477-2D97-FEAD-C6C7461F43D8}"/>
                </a:ext>
              </a:extLst>
            </p:cNvPr>
            <p:cNvSpPr/>
            <p:nvPr/>
          </p:nvSpPr>
          <p:spPr>
            <a:xfrm>
              <a:off x="4968769" y="1713628"/>
              <a:ext cx="180869" cy="11695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52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25" name="tx43">
              <a:extLst>
                <a:ext uri="{FF2B5EF4-FFF2-40B4-BE49-F238E27FC236}">
                  <a16:creationId xmlns:a16="http://schemas.microsoft.com/office/drawing/2014/main" id="{7E58E1AB-472A-4074-14B1-A4890C35BC38}"/>
                </a:ext>
              </a:extLst>
            </p:cNvPr>
            <p:cNvSpPr/>
            <p:nvPr/>
          </p:nvSpPr>
          <p:spPr>
            <a:xfrm>
              <a:off x="5636427" y="1714499"/>
              <a:ext cx="180869" cy="11608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51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26" name="tx44">
              <a:extLst>
                <a:ext uri="{FF2B5EF4-FFF2-40B4-BE49-F238E27FC236}">
                  <a16:creationId xmlns:a16="http://schemas.microsoft.com/office/drawing/2014/main" id="{0A9EE973-480B-E405-DAFD-257D22D1A0C4}"/>
                </a:ext>
              </a:extLst>
            </p:cNvPr>
            <p:cNvSpPr/>
            <p:nvPr/>
          </p:nvSpPr>
          <p:spPr>
            <a:xfrm>
              <a:off x="6004478" y="1736447"/>
              <a:ext cx="180869" cy="11608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647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51</a:t>
              </a:r>
            </a:p>
          </p:txBody>
        </p:sp>
        <p:sp>
          <p:nvSpPr>
            <p:cNvPr id="127" name="tx45">
              <a:extLst>
                <a:ext uri="{FF2B5EF4-FFF2-40B4-BE49-F238E27FC236}">
                  <a16:creationId xmlns:a16="http://schemas.microsoft.com/office/drawing/2014/main" id="{C54209BC-5E9F-D872-3295-2B464525778C}"/>
                </a:ext>
              </a:extLst>
            </p:cNvPr>
            <p:cNvSpPr/>
            <p:nvPr/>
          </p:nvSpPr>
          <p:spPr>
            <a:xfrm>
              <a:off x="1038226" y="3667148"/>
              <a:ext cx="525065" cy="1440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544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Optimal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PCI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28" name="tx46">
              <a:extLst>
                <a:ext uri="{FF2B5EF4-FFF2-40B4-BE49-F238E27FC236}">
                  <a16:creationId xmlns:a16="http://schemas.microsoft.com/office/drawing/2014/main" id="{B4BEEAA3-A38B-1529-55B4-529D0F7C433F}"/>
                </a:ext>
              </a:extLst>
            </p:cNvPr>
            <p:cNvSpPr/>
            <p:nvPr/>
          </p:nvSpPr>
          <p:spPr>
            <a:xfrm>
              <a:off x="908939" y="2656269"/>
              <a:ext cx="855761" cy="14339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r">
                <a:lnSpc>
                  <a:spcPts val="1544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Angiography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  <p:sp>
          <p:nvSpPr>
            <p:cNvPr id="129" name="tx47">
              <a:extLst>
                <a:ext uri="{FF2B5EF4-FFF2-40B4-BE49-F238E27FC236}">
                  <a16:creationId xmlns:a16="http://schemas.microsoft.com/office/drawing/2014/main" id="{CA8ACD1F-98D2-BA31-38AE-3A52ACA78EDC}"/>
                </a:ext>
              </a:extLst>
            </p:cNvPr>
            <p:cNvSpPr/>
            <p:nvPr/>
          </p:nvSpPr>
          <p:spPr>
            <a:xfrm>
              <a:off x="840097" y="1678562"/>
              <a:ext cx="762446" cy="14406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algn="ctr">
                <a:lnSpc>
                  <a:spcPts val="1544"/>
                </a:lnSpc>
              </a:pPr>
              <a:r>
                <a:rPr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Suboptimal</a:t>
              </a:r>
              <a:r>
                <a:rPr lang="en-US" sz="1287" dirty="0">
                  <a:solidFill>
                    <a:srgbClr val="000000">
                      <a:alpha val="100000"/>
                    </a:srgbClr>
                  </a:solidFill>
                  <a:latin typeface="Helvetica"/>
                  <a:cs typeface="Helvetica"/>
                </a:rPr>
                <a:t> PCI</a:t>
              </a:r>
              <a:endParaRPr sz="1287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31" name="tx36">
            <a:extLst>
              <a:ext uri="{FF2B5EF4-FFF2-40B4-BE49-F238E27FC236}">
                <a16:creationId xmlns:a16="http://schemas.microsoft.com/office/drawing/2014/main" id="{BE69DFB6-A04A-DD66-0AAA-EE105F3CBD75}"/>
              </a:ext>
            </a:extLst>
          </p:cNvPr>
          <p:cNvSpPr/>
          <p:nvPr/>
        </p:nvSpPr>
        <p:spPr>
          <a:xfrm>
            <a:off x="741867" y="4853323"/>
            <a:ext cx="2032713" cy="52374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algn="r">
              <a:lnSpc>
                <a:spcPts val="1672"/>
              </a:lnSpc>
            </a:pPr>
            <a:r>
              <a:rPr sz="1287" b="1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rPr>
              <a:t>Number at Risk</a:t>
            </a:r>
            <a:endParaRPr lang="en-US" sz="1287" b="1" dirty="0">
              <a:solidFill>
                <a:srgbClr val="000000">
                  <a:alpha val="100000"/>
                </a:srgbClr>
              </a:solidFill>
              <a:latin typeface="Helvetica" pitchFamily="2" charset="0"/>
              <a:cs typeface="Helvetica"/>
            </a:endParaRPr>
          </a:p>
          <a:p>
            <a:pPr algn="r">
              <a:lnSpc>
                <a:spcPts val="1672"/>
              </a:lnSpc>
            </a:pPr>
            <a:endParaRPr sz="1287" b="1" dirty="0">
              <a:solidFill>
                <a:srgbClr val="000000">
                  <a:alpha val="100000"/>
                </a:srgbClr>
              </a:solidFill>
              <a:latin typeface="Helvetica" pitchFamily="2" charset="0"/>
              <a:cs typeface="Helvetica"/>
            </a:endParaRP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4E08F725-A526-5ECE-5607-04A410DF4A6B}"/>
              </a:ext>
            </a:extLst>
          </p:cNvPr>
          <p:cNvSpPr txBox="1"/>
          <p:nvPr/>
        </p:nvSpPr>
        <p:spPr>
          <a:xfrm>
            <a:off x="8575953" y="2125119"/>
            <a:ext cx="310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rPr>
              <a:t>Suboptimal PCI, </a:t>
            </a:r>
            <a:r>
              <a:rPr lang="en-US" altLang="zh-CN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</a:rPr>
              <a:t>15.9% </a:t>
            </a:r>
            <a:endParaRPr lang="zh-CN" altLang="en-US" sz="1287" dirty="0">
              <a:solidFill>
                <a:srgbClr val="000000">
                  <a:alpha val="100000"/>
                </a:srgbClr>
              </a:solidFill>
              <a:latin typeface="Helvetica" pitchFamily="2" charset="0"/>
            </a:endParaRPr>
          </a:p>
        </p:txBody>
      </p:sp>
      <p:graphicFrame>
        <p:nvGraphicFramePr>
          <p:cNvPr id="54" name="Table 3">
            <a:extLst>
              <a:ext uri="{FF2B5EF4-FFF2-40B4-BE49-F238E27FC236}">
                <a16:creationId xmlns:a16="http://schemas.microsoft.com/office/drawing/2014/main" id="{A4D0EE2A-F70C-36DA-03B5-05623AF16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76231"/>
              </p:ext>
            </p:extLst>
          </p:nvPr>
        </p:nvGraphicFramePr>
        <p:xfrm>
          <a:off x="2774580" y="455960"/>
          <a:ext cx="4890910" cy="154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293">
                  <a:extLst>
                    <a:ext uri="{9D8B030D-6E8A-4147-A177-3AD203B41FA5}">
                      <a16:colId xmlns:a16="http://schemas.microsoft.com/office/drawing/2014/main" val="3553217729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3827450528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2955058213"/>
                    </a:ext>
                  </a:extLst>
                </a:gridCol>
              </a:tblGrid>
              <a:tr h="137615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Helvetica"/>
                          <a:cs typeface="Helvetica"/>
                        </a:rPr>
                        <a:t>Optimal IVUS-guided PCI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altLang="zh-CN" sz="1400" dirty="0">
                        <a:latin typeface="Helvetica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altLang="zh-CN" sz="1400" dirty="0">
                        <a:latin typeface="Helvetica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519845"/>
                  </a:ext>
                </a:extLst>
              </a:tr>
              <a:tr h="133680">
                <a:tc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Helvetica" pitchFamily="2" charset="0"/>
                        </a:rPr>
                        <a:t>Non-left main </a:t>
                      </a:r>
                      <a:r>
                        <a:rPr lang="en-US" altLang="zh-CN" sz="1400" dirty="0" err="1">
                          <a:latin typeface="Helvetica" pitchFamily="2" charset="0"/>
                        </a:rPr>
                        <a:t>bif</a:t>
                      </a:r>
                      <a:r>
                        <a:rPr lang="en-US" altLang="zh-CN" sz="1400" dirty="0">
                          <a:latin typeface="Helvetica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Helvetica" pitchFamily="2" charset="0"/>
                        </a:rPr>
                        <a:t>LM </a:t>
                      </a:r>
                      <a:r>
                        <a:rPr lang="en-US" altLang="zh-CN" sz="1400" dirty="0" err="1">
                          <a:latin typeface="Helvetica" pitchFamily="2" charset="0"/>
                        </a:rPr>
                        <a:t>bif</a:t>
                      </a:r>
                      <a:r>
                        <a:rPr lang="en-US" altLang="zh-CN" sz="1400" dirty="0">
                          <a:latin typeface="Helvetica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4355"/>
                  </a:ext>
                </a:extLst>
              </a:tr>
              <a:tr h="2257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MSA (mm2) @ MV-SB-MB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6-5-5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10-6-7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362274"/>
                  </a:ext>
                </a:extLst>
              </a:tr>
              <a:tr h="316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Plaque burden at edges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&lt;55%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&lt;55%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600612"/>
                  </a:ext>
                </a:extLst>
              </a:tr>
              <a:tr h="317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Helvetica" pitchFamily="2" charset="0"/>
                          <a:ea typeface="+mn-ea"/>
                          <a:cs typeface="+mn-cs"/>
                        </a:rPr>
                        <a:t>Dissection involving the media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≤3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≤3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628682"/>
                  </a:ext>
                </a:extLst>
              </a:tr>
            </a:tbl>
          </a:graphicData>
        </a:graphic>
      </p:graphicFrame>
      <p:graphicFrame>
        <p:nvGraphicFramePr>
          <p:cNvPr id="60" name="Table 3">
            <a:extLst>
              <a:ext uri="{FF2B5EF4-FFF2-40B4-BE49-F238E27FC236}">
                <a16:creationId xmlns:a16="http://schemas.microsoft.com/office/drawing/2014/main" id="{FE4EFD58-3D20-2D75-5940-FAB6B24BB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400493"/>
              </p:ext>
            </p:extLst>
          </p:nvPr>
        </p:nvGraphicFramePr>
        <p:xfrm>
          <a:off x="8066274" y="455959"/>
          <a:ext cx="3913515" cy="154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628">
                  <a:extLst>
                    <a:ext uri="{9D8B030D-6E8A-4147-A177-3AD203B41FA5}">
                      <a16:colId xmlns:a16="http://schemas.microsoft.com/office/drawing/2014/main" val="3553217729"/>
                    </a:ext>
                  </a:extLst>
                </a:gridCol>
                <a:gridCol w="1529051">
                  <a:extLst>
                    <a:ext uri="{9D8B030D-6E8A-4147-A177-3AD203B41FA5}">
                      <a16:colId xmlns:a16="http://schemas.microsoft.com/office/drawing/2014/main" val="3827450528"/>
                    </a:ext>
                  </a:extLst>
                </a:gridCol>
                <a:gridCol w="829836">
                  <a:extLst>
                    <a:ext uri="{9D8B030D-6E8A-4147-A177-3AD203B41FA5}">
                      <a16:colId xmlns:a16="http://schemas.microsoft.com/office/drawing/2014/main" val="2955058213"/>
                    </a:ext>
                  </a:extLst>
                </a:gridCol>
              </a:tblGrid>
              <a:tr h="359522">
                <a:tc>
                  <a:txBody>
                    <a:bodyPr/>
                    <a:lstStyle/>
                    <a:p>
                      <a:endParaRPr lang="en-US" sz="1400" dirty="0">
                        <a:latin typeface="Helvetica" pitchFamily="2" charset="0"/>
                      </a:endParaRPr>
                    </a:p>
                  </a:txBody>
                  <a:tcP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latin typeface="Helvetica" pitchFamily="2" charset="0"/>
                        </a:rPr>
                        <a:t>HR</a:t>
                      </a:r>
                      <a:r>
                        <a:rPr lang="zh-CN" altLang="en-US" sz="1400" dirty="0">
                          <a:latin typeface="Helvetica" pitchFamily="2" charset="0"/>
                        </a:rPr>
                        <a:t> </a:t>
                      </a:r>
                      <a:r>
                        <a:rPr lang="en-US" altLang="zh-CN" sz="1400" dirty="0">
                          <a:latin typeface="Helvetica" pitchFamily="2" charset="0"/>
                        </a:rPr>
                        <a:t>(95%</a:t>
                      </a:r>
                      <a:r>
                        <a:rPr lang="zh-CN" altLang="en-US" sz="1400" dirty="0">
                          <a:latin typeface="Helvetica" pitchFamily="2" charset="0"/>
                        </a:rPr>
                        <a:t> </a:t>
                      </a:r>
                      <a:r>
                        <a:rPr lang="en-US" altLang="zh-CN" sz="1400" dirty="0">
                          <a:latin typeface="Helvetica" pitchFamily="2" charset="0"/>
                        </a:rPr>
                        <a:t>CI)</a:t>
                      </a:r>
                    </a:p>
                  </a:txBody>
                  <a:tcP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i="1" dirty="0">
                          <a:latin typeface="Helvetica" pitchFamily="2" charset="0"/>
                        </a:rPr>
                        <a:t>p</a:t>
                      </a:r>
                      <a:r>
                        <a:rPr lang="zh-CN" altLang="en-US" sz="1400" dirty="0">
                          <a:latin typeface="Helvetica" pitchFamily="2" charset="0"/>
                        </a:rPr>
                        <a:t> </a:t>
                      </a:r>
                      <a:r>
                        <a:rPr lang="en-US" altLang="zh-CN" sz="1400" dirty="0">
                          <a:latin typeface="Helvetica" pitchFamily="2" charset="0"/>
                        </a:rPr>
                        <a:t>value</a:t>
                      </a:r>
                    </a:p>
                  </a:txBody>
                  <a:tcP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54355"/>
                  </a:ext>
                </a:extLst>
              </a:tr>
              <a:tr h="359522">
                <a:tc>
                  <a:txBody>
                    <a:bodyPr/>
                    <a:lstStyle/>
                    <a:p>
                      <a:pPr>
                        <a:lnSpc>
                          <a:spcPts val="1235"/>
                        </a:lnSpc>
                      </a:pPr>
                      <a:r>
                        <a:rPr lang="en-US" altLang="zh-CN" sz="1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</a:rPr>
                        <a:t>Suboptimal PCI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Reference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dirty="0">
                        <a:latin typeface="Helvetica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362274"/>
                  </a:ext>
                </a:extLst>
              </a:tr>
              <a:tr h="359522">
                <a:tc>
                  <a:txBody>
                    <a:bodyPr/>
                    <a:lstStyle/>
                    <a:p>
                      <a:pPr>
                        <a:lnSpc>
                          <a:spcPts val="1235"/>
                        </a:lnSpc>
                      </a:pPr>
                      <a:r>
                        <a:rPr lang="en-US" altLang="zh-CN" sz="1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</a:rPr>
                        <a:t>Optimal PCI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0.15 (0.05-0.44)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&lt;0.001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600612"/>
                  </a:ext>
                </a:extLst>
              </a:tr>
              <a:tr h="470151">
                <a:tc>
                  <a:txBody>
                    <a:bodyPr/>
                    <a:lstStyle/>
                    <a:p>
                      <a:pPr>
                        <a:lnSpc>
                          <a:spcPts val="1235"/>
                        </a:lnSpc>
                      </a:pPr>
                      <a:r>
                        <a:rPr lang="en-US" altLang="zh-CN" sz="14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Helvetica"/>
                          <a:cs typeface="Helvetica"/>
                        </a:rPr>
                        <a:t>Angiography-group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0.89 (0.45-1.79)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Helvetica" pitchFamily="2" charset="0"/>
                        </a:rPr>
                        <a:t>0.76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628682"/>
                  </a:ext>
                </a:extLst>
              </a:tr>
            </a:tbl>
          </a:graphicData>
        </a:graphic>
      </p:graphicFrame>
      <p:sp>
        <p:nvSpPr>
          <p:cNvPr id="61" name="文本框 60">
            <a:extLst>
              <a:ext uri="{FF2B5EF4-FFF2-40B4-BE49-F238E27FC236}">
                <a16:creationId xmlns:a16="http://schemas.microsoft.com/office/drawing/2014/main" id="{1315ADFB-19C8-BE03-458D-68EA14796B79}"/>
              </a:ext>
            </a:extLst>
          </p:cNvPr>
          <p:cNvSpPr txBox="1"/>
          <p:nvPr/>
        </p:nvSpPr>
        <p:spPr>
          <a:xfrm>
            <a:off x="8575953" y="3963439"/>
            <a:ext cx="3106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0000">
                    <a:alpha val="100000"/>
                  </a:srgbClr>
                </a:solidFill>
                <a:latin typeface="Helvetica"/>
                <a:cs typeface="Helvetica"/>
              </a:rPr>
              <a:t>Optimal PCI, </a:t>
            </a:r>
            <a:r>
              <a:rPr lang="en-US" altLang="zh-CN" sz="1287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</a:rPr>
              <a:t>2.6% </a:t>
            </a:r>
            <a:endParaRPr lang="zh-CN" altLang="en-US" sz="1287" dirty="0">
              <a:solidFill>
                <a:srgbClr val="000000">
                  <a:alpha val="100000"/>
                </a:srgbClr>
              </a:solidFill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650" y="365125"/>
            <a:ext cx="7931150" cy="1325563"/>
          </a:xfrm>
        </p:spPr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300" y="2568575"/>
            <a:ext cx="8528050" cy="860425"/>
          </a:xfrm>
        </p:spPr>
        <p:txBody>
          <a:bodyPr/>
          <a:lstStyle/>
          <a:p>
            <a:r>
              <a:rPr lang="en-US" dirty="0"/>
              <a:t>I, (Dr. Shao-Liang Chen), have 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/>
        </p:nvGrpSpPr>
        <p:grpSpPr>
          <a:xfrm>
            <a:off x="984230" y="1035508"/>
            <a:ext cx="10430667" cy="5017016"/>
            <a:chOff x="4018974" y="5395934"/>
            <a:chExt cx="12165588" cy="4252329"/>
          </a:xfrm>
        </p:grpSpPr>
        <p:sp>
          <p:nvSpPr>
            <p:cNvPr id="4" name="rc4"/>
            <p:cNvSpPr/>
            <p:nvPr/>
          </p:nvSpPr>
          <p:spPr>
            <a:xfrm>
              <a:off x="5211762" y="5395934"/>
              <a:ext cx="2180091" cy="25368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" name="rc5"/>
            <p:cNvSpPr/>
            <p:nvPr/>
          </p:nvSpPr>
          <p:spPr>
            <a:xfrm>
              <a:off x="7391853" y="5395934"/>
              <a:ext cx="1354716" cy="25368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" name="rc6"/>
            <p:cNvSpPr/>
            <p:nvPr/>
          </p:nvSpPr>
          <p:spPr>
            <a:xfrm>
              <a:off x="8746570" y="5395934"/>
              <a:ext cx="1938792" cy="25368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" name="rc7"/>
            <p:cNvSpPr/>
            <p:nvPr/>
          </p:nvSpPr>
          <p:spPr>
            <a:xfrm>
              <a:off x="10685363" y="5395934"/>
              <a:ext cx="3065570" cy="25368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" name="rc8"/>
            <p:cNvSpPr/>
            <p:nvPr/>
          </p:nvSpPr>
          <p:spPr>
            <a:xfrm>
              <a:off x="13750933" y="5395934"/>
              <a:ext cx="1634438" cy="25368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" name="rc9"/>
            <p:cNvSpPr/>
            <p:nvPr/>
          </p:nvSpPr>
          <p:spPr>
            <a:xfrm>
              <a:off x="15385373" y="5395934"/>
              <a:ext cx="799189" cy="25368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" name="rc10"/>
            <p:cNvSpPr/>
            <p:nvPr/>
          </p:nvSpPr>
          <p:spPr>
            <a:xfrm>
              <a:off x="4018974" y="5649620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1" name="rc11"/>
            <p:cNvSpPr/>
            <p:nvPr/>
          </p:nvSpPr>
          <p:spPr>
            <a:xfrm>
              <a:off x="5211762" y="5866935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2" name="rc12"/>
            <p:cNvSpPr/>
            <p:nvPr/>
          </p:nvSpPr>
          <p:spPr>
            <a:xfrm>
              <a:off x="4018974" y="6084249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3" name="rc13"/>
            <p:cNvSpPr/>
            <p:nvPr/>
          </p:nvSpPr>
          <p:spPr>
            <a:xfrm>
              <a:off x="5211762" y="6301563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4" name="rc14"/>
            <p:cNvSpPr/>
            <p:nvPr/>
          </p:nvSpPr>
          <p:spPr>
            <a:xfrm>
              <a:off x="4018974" y="6518877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5" name="rc15"/>
            <p:cNvSpPr/>
            <p:nvPr/>
          </p:nvSpPr>
          <p:spPr>
            <a:xfrm>
              <a:off x="5211762" y="6736192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6" name="rc16"/>
            <p:cNvSpPr/>
            <p:nvPr/>
          </p:nvSpPr>
          <p:spPr>
            <a:xfrm>
              <a:off x="4018974" y="6953506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7" name="rc17"/>
            <p:cNvSpPr/>
            <p:nvPr/>
          </p:nvSpPr>
          <p:spPr>
            <a:xfrm>
              <a:off x="5211762" y="7170820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" name="rc18"/>
            <p:cNvSpPr/>
            <p:nvPr/>
          </p:nvSpPr>
          <p:spPr>
            <a:xfrm>
              <a:off x="4018974" y="7388134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" name="rc19"/>
            <p:cNvSpPr/>
            <p:nvPr/>
          </p:nvSpPr>
          <p:spPr>
            <a:xfrm>
              <a:off x="5211762" y="7605449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" name="rc20"/>
            <p:cNvSpPr/>
            <p:nvPr/>
          </p:nvSpPr>
          <p:spPr>
            <a:xfrm>
              <a:off x="4018974" y="7822763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1" name="rc21"/>
            <p:cNvSpPr/>
            <p:nvPr/>
          </p:nvSpPr>
          <p:spPr>
            <a:xfrm>
              <a:off x="5211762" y="8040077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2" name="rc22"/>
            <p:cNvSpPr/>
            <p:nvPr/>
          </p:nvSpPr>
          <p:spPr>
            <a:xfrm>
              <a:off x="4018974" y="8257391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3" name="rc23"/>
            <p:cNvSpPr/>
            <p:nvPr/>
          </p:nvSpPr>
          <p:spPr>
            <a:xfrm>
              <a:off x="5211762" y="8474706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4" name="rc24"/>
            <p:cNvSpPr/>
            <p:nvPr/>
          </p:nvSpPr>
          <p:spPr>
            <a:xfrm>
              <a:off x="4018974" y="8692020"/>
              <a:ext cx="3443001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5" name="rc25"/>
            <p:cNvSpPr/>
            <p:nvPr/>
          </p:nvSpPr>
          <p:spPr>
            <a:xfrm>
              <a:off x="5211762" y="8909334"/>
              <a:ext cx="2180091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6" name="rc26"/>
            <p:cNvSpPr/>
            <p:nvPr/>
          </p:nvSpPr>
          <p:spPr>
            <a:xfrm>
              <a:off x="7391853" y="5649620"/>
              <a:ext cx="1354716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7" name="rc27"/>
            <p:cNvSpPr/>
            <p:nvPr/>
          </p:nvSpPr>
          <p:spPr>
            <a:xfrm>
              <a:off x="7391853" y="5866935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8" name="rc28"/>
            <p:cNvSpPr/>
            <p:nvPr/>
          </p:nvSpPr>
          <p:spPr>
            <a:xfrm>
              <a:off x="7391853" y="6084249"/>
              <a:ext cx="1354716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9" name="rc29"/>
            <p:cNvSpPr/>
            <p:nvPr/>
          </p:nvSpPr>
          <p:spPr>
            <a:xfrm>
              <a:off x="7391853" y="6301563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0" name="rc30"/>
            <p:cNvSpPr/>
            <p:nvPr/>
          </p:nvSpPr>
          <p:spPr>
            <a:xfrm>
              <a:off x="7391853" y="6518877"/>
              <a:ext cx="1354716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1" name="rc31"/>
            <p:cNvSpPr/>
            <p:nvPr/>
          </p:nvSpPr>
          <p:spPr>
            <a:xfrm>
              <a:off x="7391853" y="6736192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2" name="rc32"/>
            <p:cNvSpPr/>
            <p:nvPr/>
          </p:nvSpPr>
          <p:spPr>
            <a:xfrm>
              <a:off x="6816504" y="6953506"/>
              <a:ext cx="2057404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3" name="rc33"/>
            <p:cNvSpPr/>
            <p:nvPr/>
          </p:nvSpPr>
          <p:spPr>
            <a:xfrm>
              <a:off x="7391853" y="7170820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4" name="rc34"/>
            <p:cNvSpPr/>
            <p:nvPr/>
          </p:nvSpPr>
          <p:spPr>
            <a:xfrm>
              <a:off x="7391853" y="7388134"/>
              <a:ext cx="1354716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5" name="rc35"/>
            <p:cNvSpPr/>
            <p:nvPr/>
          </p:nvSpPr>
          <p:spPr>
            <a:xfrm>
              <a:off x="7391853" y="7605449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6" name="rc36"/>
            <p:cNvSpPr/>
            <p:nvPr/>
          </p:nvSpPr>
          <p:spPr>
            <a:xfrm>
              <a:off x="7391853" y="7822763"/>
              <a:ext cx="1354716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7" name="rc37"/>
            <p:cNvSpPr/>
            <p:nvPr/>
          </p:nvSpPr>
          <p:spPr>
            <a:xfrm>
              <a:off x="7391853" y="8040077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8" name="rc38"/>
            <p:cNvSpPr/>
            <p:nvPr/>
          </p:nvSpPr>
          <p:spPr>
            <a:xfrm>
              <a:off x="7391853" y="8257391"/>
              <a:ext cx="1354716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39" name="rc39"/>
            <p:cNvSpPr/>
            <p:nvPr/>
          </p:nvSpPr>
          <p:spPr>
            <a:xfrm>
              <a:off x="7391853" y="8474706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0" name="rc40"/>
            <p:cNvSpPr/>
            <p:nvPr/>
          </p:nvSpPr>
          <p:spPr>
            <a:xfrm>
              <a:off x="7391853" y="8692020"/>
              <a:ext cx="1354716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1" name="rc41"/>
            <p:cNvSpPr/>
            <p:nvPr/>
          </p:nvSpPr>
          <p:spPr>
            <a:xfrm>
              <a:off x="7391853" y="8909334"/>
              <a:ext cx="1354716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2" name="rc42"/>
            <p:cNvSpPr/>
            <p:nvPr/>
          </p:nvSpPr>
          <p:spPr>
            <a:xfrm>
              <a:off x="8746570" y="5649620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3" name="rc43"/>
            <p:cNvSpPr/>
            <p:nvPr/>
          </p:nvSpPr>
          <p:spPr>
            <a:xfrm>
              <a:off x="8746570" y="5866935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4" name="rc44"/>
            <p:cNvSpPr/>
            <p:nvPr/>
          </p:nvSpPr>
          <p:spPr>
            <a:xfrm>
              <a:off x="8746570" y="6084249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5" name="rc45"/>
            <p:cNvSpPr/>
            <p:nvPr/>
          </p:nvSpPr>
          <p:spPr>
            <a:xfrm>
              <a:off x="8746570" y="6301563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6" name="rc46"/>
            <p:cNvSpPr/>
            <p:nvPr/>
          </p:nvSpPr>
          <p:spPr>
            <a:xfrm>
              <a:off x="8746570" y="6518877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7" name="rc47"/>
            <p:cNvSpPr/>
            <p:nvPr/>
          </p:nvSpPr>
          <p:spPr>
            <a:xfrm>
              <a:off x="8746570" y="6736192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8" name="rc48"/>
            <p:cNvSpPr/>
            <p:nvPr/>
          </p:nvSpPr>
          <p:spPr>
            <a:xfrm>
              <a:off x="8746570" y="6953506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49" name="rc49"/>
            <p:cNvSpPr/>
            <p:nvPr/>
          </p:nvSpPr>
          <p:spPr>
            <a:xfrm>
              <a:off x="8746570" y="7170820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0" name="rc50"/>
            <p:cNvSpPr/>
            <p:nvPr/>
          </p:nvSpPr>
          <p:spPr>
            <a:xfrm>
              <a:off x="8746570" y="7388134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1" name="rc51"/>
            <p:cNvSpPr/>
            <p:nvPr/>
          </p:nvSpPr>
          <p:spPr>
            <a:xfrm>
              <a:off x="8746570" y="7605449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2" name="rc52"/>
            <p:cNvSpPr/>
            <p:nvPr/>
          </p:nvSpPr>
          <p:spPr>
            <a:xfrm>
              <a:off x="8746570" y="7822763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3" name="rc53"/>
            <p:cNvSpPr/>
            <p:nvPr/>
          </p:nvSpPr>
          <p:spPr>
            <a:xfrm>
              <a:off x="8746570" y="8040077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4" name="rc54"/>
            <p:cNvSpPr/>
            <p:nvPr/>
          </p:nvSpPr>
          <p:spPr>
            <a:xfrm>
              <a:off x="8746570" y="8257391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5" name="rc55"/>
            <p:cNvSpPr/>
            <p:nvPr/>
          </p:nvSpPr>
          <p:spPr>
            <a:xfrm>
              <a:off x="8746570" y="8474706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6" name="rc56"/>
            <p:cNvSpPr/>
            <p:nvPr/>
          </p:nvSpPr>
          <p:spPr>
            <a:xfrm>
              <a:off x="8746570" y="8692020"/>
              <a:ext cx="1938792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7" name="rc57"/>
            <p:cNvSpPr/>
            <p:nvPr/>
          </p:nvSpPr>
          <p:spPr>
            <a:xfrm>
              <a:off x="8746570" y="8909334"/>
              <a:ext cx="1938792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8" name="rc58"/>
            <p:cNvSpPr/>
            <p:nvPr/>
          </p:nvSpPr>
          <p:spPr>
            <a:xfrm>
              <a:off x="10685363" y="5649620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59" name="rc59"/>
            <p:cNvSpPr/>
            <p:nvPr/>
          </p:nvSpPr>
          <p:spPr>
            <a:xfrm>
              <a:off x="10685363" y="5866935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0" name="rc60"/>
            <p:cNvSpPr/>
            <p:nvPr/>
          </p:nvSpPr>
          <p:spPr>
            <a:xfrm>
              <a:off x="10685363" y="6084249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1" name="rc61"/>
            <p:cNvSpPr/>
            <p:nvPr/>
          </p:nvSpPr>
          <p:spPr>
            <a:xfrm>
              <a:off x="10685363" y="6301563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2" name="rc62"/>
            <p:cNvSpPr/>
            <p:nvPr/>
          </p:nvSpPr>
          <p:spPr>
            <a:xfrm>
              <a:off x="10685363" y="6518877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3" name="rc63"/>
            <p:cNvSpPr/>
            <p:nvPr/>
          </p:nvSpPr>
          <p:spPr>
            <a:xfrm>
              <a:off x="10685363" y="6736192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4" name="rc64"/>
            <p:cNvSpPr/>
            <p:nvPr/>
          </p:nvSpPr>
          <p:spPr>
            <a:xfrm>
              <a:off x="10685363" y="6953506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5" name="rc65"/>
            <p:cNvSpPr/>
            <p:nvPr/>
          </p:nvSpPr>
          <p:spPr>
            <a:xfrm>
              <a:off x="10685363" y="7170820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6" name="rc66"/>
            <p:cNvSpPr/>
            <p:nvPr/>
          </p:nvSpPr>
          <p:spPr>
            <a:xfrm>
              <a:off x="10685363" y="7388134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7" name="rc67"/>
            <p:cNvSpPr/>
            <p:nvPr/>
          </p:nvSpPr>
          <p:spPr>
            <a:xfrm>
              <a:off x="10685363" y="7605449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8" name="rc68"/>
            <p:cNvSpPr/>
            <p:nvPr/>
          </p:nvSpPr>
          <p:spPr>
            <a:xfrm>
              <a:off x="10685363" y="7822763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69" name="rc69"/>
            <p:cNvSpPr/>
            <p:nvPr/>
          </p:nvSpPr>
          <p:spPr>
            <a:xfrm>
              <a:off x="10685363" y="8040077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0" name="rc70"/>
            <p:cNvSpPr/>
            <p:nvPr/>
          </p:nvSpPr>
          <p:spPr>
            <a:xfrm>
              <a:off x="10685363" y="8257391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1" name="rc71"/>
            <p:cNvSpPr/>
            <p:nvPr/>
          </p:nvSpPr>
          <p:spPr>
            <a:xfrm>
              <a:off x="10685363" y="8474706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2" name="rc72"/>
            <p:cNvSpPr/>
            <p:nvPr/>
          </p:nvSpPr>
          <p:spPr>
            <a:xfrm>
              <a:off x="10685363" y="8692020"/>
              <a:ext cx="3065570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3" name="rc73"/>
            <p:cNvSpPr/>
            <p:nvPr/>
          </p:nvSpPr>
          <p:spPr>
            <a:xfrm>
              <a:off x="10685363" y="8909334"/>
              <a:ext cx="3065570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4" name="rc74"/>
            <p:cNvSpPr/>
            <p:nvPr/>
          </p:nvSpPr>
          <p:spPr>
            <a:xfrm>
              <a:off x="13750933" y="5649620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5" name="rc75"/>
            <p:cNvSpPr/>
            <p:nvPr/>
          </p:nvSpPr>
          <p:spPr>
            <a:xfrm>
              <a:off x="13750933" y="5866935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6" name="rc76"/>
            <p:cNvSpPr/>
            <p:nvPr/>
          </p:nvSpPr>
          <p:spPr>
            <a:xfrm>
              <a:off x="13750933" y="6084249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7" name="rc77"/>
            <p:cNvSpPr/>
            <p:nvPr/>
          </p:nvSpPr>
          <p:spPr>
            <a:xfrm>
              <a:off x="13750933" y="6301563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8" name="rc78"/>
            <p:cNvSpPr/>
            <p:nvPr/>
          </p:nvSpPr>
          <p:spPr>
            <a:xfrm>
              <a:off x="13750933" y="6518877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79" name="rc79"/>
            <p:cNvSpPr/>
            <p:nvPr/>
          </p:nvSpPr>
          <p:spPr>
            <a:xfrm>
              <a:off x="13750933" y="6736192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0" name="rc80"/>
            <p:cNvSpPr/>
            <p:nvPr/>
          </p:nvSpPr>
          <p:spPr>
            <a:xfrm>
              <a:off x="13750933" y="6953506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1" name="rc81"/>
            <p:cNvSpPr/>
            <p:nvPr/>
          </p:nvSpPr>
          <p:spPr>
            <a:xfrm>
              <a:off x="13750933" y="7170820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2" name="rc82"/>
            <p:cNvSpPr/>
            <p:nvPr/>
          </p:nvSpPr>
          <p:spPr>
            <a:xfrm>
              <a:off x="13750933" y="7388134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3" name="rc83"/>
            <p:cNvSpPr/>
            <p:nvPr/>
          </p:nvSpPr>
          <p:spPr>
            <a:xfrm>
              <a:off x="13750933" y="7605449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4" name="rc84"/>
            <p:cNvSpPr/>
            <p:nvPr/>
          </p:nvSpPr>
          <p:spPr>
            <a:xfrm>
              <a:off x="13750933" y="7822763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5" name="rc85"/>
            <p:cNvSpPr/>
            <p:nvPr/>
          </p:nvSpPr>
          <p:spPr>
            <a:xfrm>
              <a:off x="13750933" y="8040077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6" name="rc86"/>
            <p:cNvSpPr/>
            <p:nvPr/>
          </p:nvSpPr>
          <p:spPr>
            <a:xfrm>
              <a:off x="13750933" y="8257391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7" name="rc87"/>
            <p:cNvSpPr/>
            <p:nvPr/>
          </p:nvSpPr>
          <p:spPr>
            <a:xfrm>
              <a:off x="13750933" y="8474706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8" name="rc88"/>
            <p:cNvSpPr/>
            <p:nvPr/>
          </p:nvSpPr>
          <p:spPr>
            <a:xfrm>
              <a:off x="13750933" y="8692020"/>
              <a:ext cx="1634438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89" name="rc89"/>
            <p:cNvSpPr/>
            <p:nvPr/>
          </p:nvSpPr>
          <p:spPr>
            <a:xfrm>
              <a:off x="13750933" y="8909334"/>
              <a:ext cx="1634438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0" name="rc90"/>
            <p:cNvSpPr/>
            <p:nvPr/>
          </p:nvSpPr>
          <p:spPr>
            <a:xfrm>
              <a:off x="15385373" y="5649620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1" name="rc91"/>
            <p:cNvSpPr/>
            <p:nvPr/>
          </p:nvSpPr>
          <p:spPr>
            <a:xfrm>
              <a:off x="15385373" y="5866935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2" name="rc92"/>
            <p:cNvSpPr/>
            <p:nvPr/>
          </p:nvSpPr>
          <p:spPr>
            <a:xfrm>
              <a:off x="15385373" y="6084249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3" name="rc93"/>
            <p:cNvSpPr/>
            <p:nvPr/>
          </p:nvSpPr>
          <p:spPr>
            <a:xfrm>
              <a:off x="15385373" y="6301563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4" name="rc94"/>
            <p:cNvSpPr/>
            <p:nvPr/>
          </p:nvSpPr>
          <p:spPr>
            <a:xfrm>
              <a:off x="15385373" y="6518877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5" name="rc95"/>
            <p:cNvSpPr/>
            <p:nvPr/>
          </p:nvSpPr>
          <p:spPr>
            <a:xfrm>
              <a:off x="15385373" y="6736192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6" name="rc96"/>
            <p:cNvSpPr/>
            <p:nvPr/>
          </p:nvSpPr>
          <p:spPr>
            <a:xfrm>
              <a:off x="15385373" y="6953506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7" name="rc97"/>
            <p:cNvSpPr/>
            <p:nvPr/>
          </p:nvSpPr>
          <p:spPr>
            <a:xfrm>
              <a:off x="15385373" y="7170820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8" name="rc98"/>
            <p:cNvSpPr/>
            <p:nvPr/>
          </p:nvSpPr>
          <p:spPr>
            <a:xfrm>
              <a:off x="15385373" y="7388134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99" name="rc99"/>
            <p:cNvSpPr/>
            <p:nvPr/>
          </p:nvSpPr>
          <p:spPr>
            <a:xfrm>
              <a:off x="15385373" y="7605449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0" name="rc100"/>
            <p:cNvSpPr/>
            <p:nvPr/>
          </p:nvSpPr>
          <p:spPr>
            <a:xfrm>
              <a:off x="15385373" y="7822763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1" name="rc101"/>
            <p:cNvSpPr/>
            <p:nvPr/>
          </p:nvSpPr>
          <p:spPr>
            <a:xfrm>
              <a:off x="15385373" y="8040077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2" name="rc102"/>
            <p:cNvSpPr/>
            <p:nvPr/>
          </p:nvSpPr>
          <p:spPr>
            <a:xfrm>
              <a:off x="15385373" y="8257391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3" name="rc103"/>
            <p:cNvSpPr/>
            <p:nvPr/>
          </p:nvSpPr>
          <p:spPr>
            <a:xfrm>
              <a:off x="15385373" y="8474706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4" name="rc104"/>
            <p:cNvSpPr/>
            <p:nvPr/>
          </p:nvSpPr>
          <p:spPr>
            <a:xfrm>
              <a:off x="15385373" y="8692020"/>
              <a:ext cx="799189" cy="217313"/>
            </a:xfrm>
            <a:prstGeom prst="rect">
              <a:avLst/>
            </a:prstGeom>
            <a:solidFill>
              <a:srgbClr val="EFF3F2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5" name="rc105"/>
            <p:cNvSpPr/>
            <p:nvPr/>
          </p:nvSpPr>
          <p:spPr>
            <a:xfrm>
              <a:off x="15385373" y="8909334"/>
              <a:ext cx="799189" cy="217313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06" name="tx106"/>
            <p:cNvSpPr/>
            <p:nvPr/>
          </p:nvSpPr>
          <p:spPr>
            <a:xfrm>
              <a:off x="4152309" y="5492734"/>
              <a:ext cx="719509" cy="1460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Subgroup</a:t>
              </a:r>
            </a:p>
          </p:txBody>
        </p:sp>
        <p:sp>
          <p:nvSpPr>
            <p:cNvPr id="107" name="tx107"/>
            <p:cNvSpPr/>
            <p:nvPr/>
          </p:nvSpPr>
          <p:spPr>
            <a:xfrm>
              <a:off x="4166344" y="5738237"/>
              <a:ext cx="482724" cy="1154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Overall</a:t>
              </a:r>
            </a:p>
          </p:txBody>
        </p:sp>
        <p:sp>
          <p:nvSpPr>
            <p:cNvPr id="108" name="tx108"/>
            <p:cNvSpPr/>
            <p:nvPr/>
          </p:nvSpPr>
          <p:spPr>
            <a:xfrm>
              <a:off x="6884244" y="5502931"/>
              <a:ext cx="1210716" cy="14607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IVUS-guided</a:t>
              </a:r>
              <a:r>
                <a:rPr lang="en-US"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</a:t>
              </a: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PCI</a:t>
              </a:r>
            </a:p>
          </p:txBody>
        </p:sp>
        <p:sp>
          <p:nvSpPr>
            <p:cNvPr id="109" name="tx109"/>
            <p:cNvSpPr/>
            <p:nvPr/>
          </p:nvSpPr>
          <p:spPr>
            <a:xfrm>
              <a:off x="4124246" y="5928017"/>
              <a:ext cx="271164" cy="14302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Age</a:t>
              </a:r>
            </a:p>
          </p:txBody>
        </p:sp>
        <p:sp>
          <p:nvSpPr>
            <p:cNvPr id="110" name="tx110"/>
            <p:cNvSpPr/>
            <p:nvPr/>
          </p:nvSpPr>
          <p:spPr>
            <a:xfrm>
              <a:off x="9054005" y="5504047"/>
              <a:ext cx="1794792" cy="14495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Angiography-guided</a:t>
              </a:r>
              <a:r>
                <a:rPr lang="en-US"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</a:t>
              </a: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PCI</a:t>
              </a:r>
            </a:p>
          </p:txBody>
        </p:sp>
        <p:sp>
          <p:nvSpPr>
            <p:cNvPr id="111" name="tx111"/>
            <p:cNvSpPr/>
            <p:nvPr/>
          </p:nvSpPr>
          <p:spPr>
            <a:xfrm>
              <a:off x="4376836" y="6150912"/>
              <a:ext cx="668163" cy="1374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≥75 years</a:t>
              </a:r>
            </a:p>
          </p:txBody>
        </p:sp>
        <p:sp>
          <p:nvSpPr>
            <p:cNvPr id="112" name="tx112"/>
            <p:cNvSpPr/>
            <p:nvPr/>
          </p:nvSpPr>
          <p:spPr>
            <a:xfrm>
              <a:off x="10838641" y="5577620"/>
              <a:ext cx="42341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</a:t>
              </a:r>
            </a:p>
          </p:txBody>
        </p:sp>
        <p:sp>
          <p:nvSpPr>
            <p:cNvPr id="113" name="tx113"/>
            <p:cNvSpPr/>
            <p:nvPr/>
          </p:nvSpPr>
          <p:spPr>
            <a:xfrm>
              <a:off x="4376836" y="6368226"/>
              <a:ext cx="673521" cy="13744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&lt;75 years</a:t>
              </a:r>
            </a:p>
          </p:txBody>
        </p:sp>
        <p:sp>
          <p:nvSpPr>
            <p:cNvPr id="114" name="tx114"/>
            <p:cNvSpPr/>
            <p:nvPr/>
          </p:nvSpPr>
          <p:spPr>
            <a:xfrm>
              <a:off x="13453767" y="5435117"/>
              <a:ext cx="1490439" cy="142502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lang="en-US"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HR </a:t>
              </a: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(95%CI)</a:t>
              </a:r>
            </a:p>
          </p:txBody>
        </p:sp>
        <p:sp>
          <p:nvSpPr>
            <p:cNvPr id="115" name="tx115"/>
            <p:cNvSpPr/>
            <p:nvPr/>
          </p:nvSpPr>
          <p:spPr>
            <a:xfrm>
              <a:off x="4110212" y="6607493"/>
              <a:ext cx="262607" cy="11549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Sex</a:t>
              </a:r>
            </a:p>
          </p:txBody>
        </p:sp>
        <p:sp>
          <p:nvSpPr>
            <p:cNvPr id="116" name="tx116"/>
            <p:cNvSpPr/>
            <p:nvPr/>
          </p:nvSpPr>
          <p:spPr>
            <a:xfrm>
              <a:off x="15240146" y="5464436"/>
              <a:ext cx="880690" cy="11318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 err="1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P</a:t>
              </a:r>
              <a:r>
                <a:rPr sz="1200" b="1" baseline="-25000" dirty="0" err="1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interaction</a:t>
              </a:r>
              <a:endParaRPr sz="1200" b="1" baseline="-25000" dirty="0">
                <a:solidFill>
                  <a:srgbClr val="000000">
                    <a:alpha val="100000"/>
                  </a:srgbClr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117" name="tx117"/>
            <p:cNvSpPr/>
            <p:nvPr/>
          </p:nvSpPr>
          <p:spPr>
            <a:xfrm>
              <a:off x="4376836" y="6828156"/>
              <a:ext cx="330324" cy="11214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Male</a:t>
              </a:r>
            </a:p>
          </p:txBody>
        </p:sp>
        <p:sp>
          <p:nvSpPr>
            <p:cNvPr id="118" name="tx118"/>
            <p:cNvSpPr/>
            <p:nvPr/>
          </p:nvSpPr>
          <p:spPr>
            <a:xfrm>
              <a:off x="4376836" y="7045471"/>
              <a:ext cx="508173" cy="112141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Female</a:t>
              </a:r>
            </a:p>
          </p:txBody>
        </p:sp>
        <p:sp>
          <p:nvSpPr>
            <p:cNvPr id="119" name="tx119"/>
            <p:cNvSpPr/>
            <p:nvPr/>
          </p:nvSpPr>
          <p:spPr>
            <a:xfrm>
              <a:off x="4320706" y="7232573"/>
              <a:ext cx="1736452" cy="14235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Acute coronary syndrome</a:t>
              </a:r>
            </a:p>
          </p:txBody>
        </p:sp>
        <p:sp>
          <p:nvSpPr>
            <p:cNvPr id="120" name="tx120"/>
            <p:cNvSpPr/>
            <p:nvPr/>
          </p:nvSpPr>
          <p:spPr>
            <a:xfrm>
              <a:off x="4376836" y="7479875"/>
              <a:ext cx="262607" cy="11236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Yes</a:t>
              </a:r>
            </a:p>
          </p:txBody>
        </p:sp>
        <p:sp>
          <p:nvSpPr>
            <p:cNvPr id="121" name="tx121"/>
            <p:cNvSpPr/>
            <p:nvPr/>
          </p:nvSpPr>
          <p:spPr>
            <a:xfrm>
              <a:off x="4376836" y="7697338"/>
              <a:ext cx="194815" cy="11221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No</a:t>
              </a:r>
            </a:p>
          </p:txBody>
        </p:sp>
        <p:sp>
          <p:nvSpPr>
            <p:cNvPr id="122" name="tx122"/>
            <p:cNvSpPr/>
            <p:nvPr/>
          </p:nvSpPr>
          <p:spPr>
            <a:xfrm>
              <a:off x="4250537" y="7914132"/>
              <a:ext cx="1321370" cy="11273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Multivessel disease</a:t>
              </a:r>
            </a:p>
          </p:txBody>
        </p:sp>
        <p:sp>
          <p:nvSpPr>
            <p:cNvPr id="123" name="tx123"/>
            <p:cNvSpPr/>
            <p:nvPr/>
          </p:nvSpPr>
          <p:spPr>
            <a:xfrm>
              <a:off x="4376836" y="8131818"/>
              <a:ext cx="262607" cy="11236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Yes</a:t>
              </a:r>
            </a:p>
          </p:txBody>
        </p:sp>
        <p:sp>
          <p:nvSpPr>
            <p:cNvPr id="124" name="tx124"/>
            <p:cNvSpPr/>
            <p:nvPr/>
          </p:nvSpPr>
          <p:spPr>
            <a:xfrm>
              <a:off x="4376836" y="8349281"/>
              <a:ext cx="194815" cy="11221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No</a:t>
              </a:r>
            </a:p>
          </p:txBody>
        </p:sp>
        <p:sp>
          <p:nvSpPr>
            <p:cNvPr id="125" name="tx125"/>
            <p:cNvSpPr/>
            <p:nvPr/>
          </p:nvSpPr>
          <p:spPr>
            <a:xfrm>
              <a:off x="4404907" y="8564884"/>
              <a:ext cx="2261591" cy="113927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b="1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Distal left main bifurcation lesions</a:t>
              </a:r>
            </a:p>
          </p:txBody>
        </p:sp>
        <p:sp>
          <p:nvSpPr>
            <p:cNvPr id="126" name="tx126"/>
            <p:cNvSpPr/>
            <p:nvPr/>
          </p:nvSpPr>
          <p:spPr>
            <a:xfrm>
              <a:off x="4376836" y="8783762"/>
              <a:ext cx="262607" cy="11236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Yes</a:t>
              </a:r>
            </a:p>
          </p:txBody>
        </p:sp>
        <p:sp>
          <p:nvSpPr>
            <p:cNvPr id="127" name="tx127"/>
            <p:cNvSpPr/>
            <p:nvPr/>
          </p:nvSpPr>
          <p:spPr>
            <a:xfrm>
              <a:off x="4376836" y="9001225"/>
              <a:ext cx="194815" cy="112216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No</a:t>
              </a:r>
            </a:p>
          </p:txBody>
        </p:sp>
        <p:sp>
          <p:nvSpPr>
            <p:cNvPr id="128" name="tx128"/>
            <p:cNvSpPr/>
            <p:nvPr/>
          </p:nvSpPr>
          <p:spPr>
            <a:xfrm>
              <a:off x="6884244" y="5742115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17/277 (6·1%)</a:t>
              </a:r>
            </a:p>
          </p:txBody>
        </p:sp>
        <p:sp>
          <p:nvSpPr>
            <p:cNvPr id="129" name="tx129"/>
            <p:cNvSpPr/>
            <p:nvPr/>
          </p:nvSpPr>
          <p:spPr>
            <a:xfrm>
              <a:off x="6884244" y="6176744"/>
              <a:ext cx="787822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4/51 (7·8%)</a:t>
              </a:r>
            </a:p>
          </p:txBody>
        </p:sp>
        <p:sp>
          <p:nvSpPr>
            <p:cNvPr id="130" name="tx130"/>
            <p:cNvSpPr/>
            <p:nvPr/>
          </p:nvSpPr>
          <p:spPr>
            <a:xfrm>
              <a:off x="6884244" y="6394058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13/226 (5·8%)</a:t>
              </a:r>
            </a:p>
          </p:txBody>
        </p:sp>
        <p:sp>
          <p:nvSpPr>
            <p:cNvPr id="131" name="tx131"/>
            <p:cNvSpPr/>
            <p:nvPr/>
          </p:nvSpPr>
          <p:spPr>
            <a:xfrm>
              <a:off x="6884244" y="6828686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11/215 (5·1%)</a:t>
              </a:r>
            </a:p>
          </p:txBody>
        </p:sp>
        <p:sp>
          <p:nvSpPr>
            <p:cNvPr id="132" name="tx132"/>
            <p:cNvSpPr/>
            <p:nvPr/>
          </p:nvSpPr>
          <p:spPr>
            <a:xfrm>
              <a:off x="7459589" y="7046001"/>
              <a:ext cx="787822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6/62 (9·7%)</a:t>
              </a:r>
            </a:p>
          </p:txBody>
        </p:sp>
        <p:sp>
          <p:nvSpPr>
            <p:cNvPr id="133" name="tx133"/>
            <p:cNvSpPr/>
            <p:nvPr/>
          </p:nvSpPr>
          <p:spPr>
            <a:xfrm>
              <a:off x="6884244" y="7480629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13/244 (5·3%)</a:t>
              </a:r>
            </a:p>
          </p:txBody>
        </p:sp>
        <p:sp>
          <p:nvSpPr>
            <p:cNvPr id="134" name="tx134"/>
            <p:cNvSpPr/>
            <p:nvPr/>
          </p:nvSpPr>
          <p:spPr>
            <a:xfrm>
              <a:off x="6884244" y="7697944"/>
              <a:ext cx="872579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4/33 (12·1%)</a:t>
              </a:r>
            </a:p>
          </p:txBody>
        </p:sp>
        <p:sp>
          <p:nvSpPr>
            <p:cNvPr id="135" name="tx135"/>
            <p:cNvSpPr/>
            <p:nvPr/>
          </p:nvSpPr>
          <p:spPr>
            <a:xfrm>
              <a:off x="6884244" y="8132572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14/167 (8·4%)</a:t>
              </a:r>
            </a:p>
          </p:txBody>
        </p:sp>
        <p:sp>
          <p:nvSpPr>
            <p:cNvPr id="136" name="tx136"/>
            <p:cNvSpPr/>
            <p:nvPr/>
          </p:nvSpPr>
          <p:spPr>
            <a:xfrm>
              <a:off x="6884244" y="8349886"/>
              <a:ext cx="872579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3/110 (2·7%)</a:t>
              </a:r>
            </a:p>
          </p:txBody>
        </p:sp>
        <p:sp>
          <p:nvSpPr>
            <p:cNvPr id="137" name="tx137"/>
            <p:cNvSpPr/>
            <p:nvPr/>
          </p:nvSpPr>
          <p:spPr>
            <a:xfrm>
              <a:off x="6884244" y="8784515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10/124 (8·1%)</a:t>
              </a:r>
            </a:p>
          </p:txBody>
        </p:sp>
        <p:sp>
          <p:nvSpPr>
            <p:cNvPr id="138" name="tx138"/>
            <p:cNvSpPr/>
            <p:nvPr/>
          </p:nvSpPr>
          <p:spPr>
            <a:xfrm>
              <a:off x="6884244" y="9001829"/>
              <a:ext cx="872579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7/153 (4·6%)</a:t>
              </a:r>
            </a:p>
          </p:txBody>
        </p:sp>
        <p:sp>
          <p:nvSpPr>
            <p:cNvPr id="139" name="tx139"/>
            <p:cNvSpPr/>
            <p:nvPr/>
          </p:nvSpPr>
          <p:spPr>
            <a:xfrm>
              <a:off x="9054005" y="5742115"/>
              <a:ext cx="1042094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41/278 (14·7%)</a:t>
              </a:r>
            </a:p>
          </p:txBody>
        </p:sp>
        <p:sp>
          <p:nvSpPr>
            <p:cNvPr id="140" name="tx140"/>
            <p:cNvSpPr/>
            <p:nvPr/>
          </p:nvSpPr>
          <p:spPr>
            <a:xfrm>
              <a:off x="9054005" y="6176744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10/46 (21·7%)</a:t>
              </a:r>
            </a:p>
          </p:txBody>
        </p:sp>
        <p:sp>
          <p:nvSpPr>
            <p:cNvPr id="141" name="tx141"/>
            <p:cNvSpPr/>
            <p:nvPr/>
          </p:nvSpPr>
          <p:spPr>
            <a:xfrm>
              <a:off x="9054005" y="6394058"/>
              <a:ext cx="1042094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31/232 (13·4%)</a:t>
              </a:r>
            </a:p>
          </p:txBody>
        </p:sp>
        <p:sp>
          <p:nvSpPr>
            <p:cNvPr id="142" name="tx142"/>
            <p:cNvSpPr/>
            <p:nvPr/>
          </p:nvSpPr>
          <p:spPr>
            <a:xfrm>
              <a:off x="9054005" y="6828686"/>
              <a:ext cx="1042094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31/215 (14·4%)</a:t>
              </a:r>
            </a:p>
          </p:txBody>
        </p:sp>
        <p:sp>
          <p:nvSpPr>
            <p:cNvPr id="143" name="tx143"/>
            <p:cNvSpPr/>
            <p:nvPr/>
          </p:nvSpPr>
          <p:spPr>
            <a:xfrm>
              <a:off x="9054005" y="7046001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10/63 (15·9%)</a:t>
              </a:r>
            </a:p>
          </p:txBody>
        </p:sp>
        <p:sp>
          <p:nvSpPr>
            <p:cNvPr id="144" name="tx144"/>
            <p:cNvSpPr/>
            <p:nvPr/>
          </p:nvSpPr>
          <p:spPr>
            <a:xfrm>
              <a:off x="9054005" y="7480629"/>
              <a:ext cx="1042094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34/245 (13·9%)</a:t>
              </a:r>
            </a:p>
          </p:txBody>
        </p:sp>
        <p:sp>
          <p:nvSpPr>
            <p:cNvPr id="145" name="tx145"/>
            <p:cNvSpPr/>
            <p:nvPr/>
          </p:nvSpPr>
          <p:spPr>
            <a:xfrm>
              <a:off x="9054005" y="7697944"/>
              <a:ext cx="872579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7/33 (21·2%)</a:t>
              </a:r>
            </a:p>
          </p:txBody>
        </p:sp>
        <p:sp>
          <p:nvSpPr>
            <p:cNvPr id="146" name="tx146"/>
            <p:cNvSpPr/>
            <p:nvPr/>
          </p:nvSpPr>
          <p:spPr>
            <a:xfrm>
              <a:off x="9054005" y="8132572"/>
              <a:ext cx="1042094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28/181 (15·5%)</a:t>
              </a:r>
            </a:p>
          </p:txBody>
        </p:sp>
        <p:sp>
          <p:nvSpPr>
            <p:cNvPr id="147" name="tx147"/>
            <p:cNvSpPr/>
            <p:nvPr/>
          </p:nvSpPr>
          <p:spPr>
            <a:xfrm>
              <a:off x="9054005" y="8349886"/>
              <a:ext cx="957336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13/97 (13·4%)</a:t>
              </a:r>
            </a:p>
          </p:txBody>
        </p:sp>
        <p:sp>
          <p:nvSpPr>
            <p:cNvPr id="148" name="tx148"/>
            <p:cNvSpPr/>
            <p:nvPr/>
          </p:nvSpPr>
          <p:spPr>
            <a:xfrm>
              <a:off x="9054005" y="8784515"/>
              <a:ext cx="1042094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17/122 (13·9%)</a:t>
              </a:r>
            </a:p>
          </p:txBody>
        </p:sp>
        <p:sp>
          <p:nvSpPr>
            <p:cNvPr id="149" name="tx149"/>
            <p:cNvSpPr/>
            <p:nvPr/>
          </p:nvSpPr>
          <p:spPr>
            <a:xfrm>
              <a:off x="9054005" y="9001829"/>
              <a:ext cx="1042094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24/156 (15·4%)</a:t>
              </a:r>
            </a:p>
          </p:txBody>
        </p:sp>
        <p:sp>
          <p:nvSpPr>
            <p:cNvPr id="150" name="tx150"/>
            <p:cNvSpPr/>
            <p:nvPr/>
          </p:nvSpPr>
          <p:spPr>
            <a:xfrm>
              <a:off x="10838641" y="5812934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1" name="tx151"/>
            <p:cNvSpPr/>
            <p:nvPr/>
          </p:nvSpPr>
          <p:spPr>
            <a:xfrm>
              <a:off x="10838641" y="6030249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2" name="tx152"/>
            <p:cNvSpPr/>
            <p:nvPr/>
          </p:nvSpPr>
          <p:spPr>
            <a:xfrm>
              <a:off x="10838641" y="6247563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3" name="tx153"/>
            <p:cNvSpPr/>
            <p:nvPr/>
          </p:nvSpPr>
          <p:spPr>
            <a:xfrm>
              <a:off x="10838641" y="6464877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4" name="tx154"/>
            <p:cNvSpPr/>
            <p:nvPr/>
          </p:nvSpPr>
          <p:spPr>
            <a:xfrm>
              <a:off x="10838641" y="6682191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5" name="tx155"/>
            <p:cNvSpPr/>
            <p:nvPr/>
          </p:nvSpPr>
          <p:spPr>
            <a:xfrm>
              <a:off x="10838641" y="6899506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6" name="tx156"/>
            <p:cNvSpPr/>
            <p:nvPr/>
          </p:nvSpPr>
          <p:spPr>
            <a:xfrm>
              <a:off x="10838641" y="7116820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7" name="tx157"/>
            <p:cNvSpPr/>
            <p:nvPr/>
          </p:nvSpPr>
          <p:spPr>
            <a:xfrm>
              <a:off x="10838641" y="7334134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8" name="tx158"/>
            <p:cNvSpPr/>
            <p:nvPr/>
          </p:nvSpPr>
          <p:spPr>
            <a:xfrm>
              <a:off x="10838641" y="7551448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59" name="tx159"/>
            <p:cNvSpPr/>
            <p:nvPr/>
          </p:nvSpPr>
          <p:spPr>
            <a:xfrm>
              <a:off x="10838641" y="7768763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60" name="tx160"/>
            <p:cNvSpPr/>
            <p:nvPr/>
          </p:nvSpPr>
          <p:spPr>
            <a:xfrm>
              <a:off x="10838641" y="7986077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61" name="tx161"/>
            <p:cNvSpPr/>
            <p:nvPr/>
          </p:nvSpPr>
          <p:spPr>
            <a:xfrm>
              <a:off x="10838641" y="8203391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62" name="tx162"/>
            <p:cNvSpPr/>
            <p:nvPr/>
          </p:nvSpPr>
          <p:spPr>
            <a:xfrm>
              <a:off x="10838641" y="8420705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63" name="tx163"/>
            <p:cNvSpPr/>
            <p:nvPr/>
          </p:nvSpPr>
          <p:spPr>
            <a:xfrm>
              <a:off x="10838641" y="8638020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64" name="tx164"/>
            <p:cNvSpPr/>
            <p:nvPr/>
          </p:nvSpPr>
          <p:spPr>
            <a:xfrm>
              <a:off x="10838641" y="8855334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65" name="tx165"/>
            <p:cNvSpPr/>
            <p:nvPr/>
          </p:nvSpPr>
          <p:spPr>
            <a:xfrm>
              <a:off x="10838641" y="9072648"/>
              <a:ext cx="2921570" cy="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                                                                    </a:t>
              </a:r>
            </a:p>
          </p:txBody>
        </p:sp>
        <p:sp>
          <p:nvSpPr>
            <p:cNvPr id="166" name="tx166"/>
            <p:cNvSpPr/>
            <p:nvPr/>
          </p:nvSpPr>
          <p:spPr>
            <a:xfrm>
              <a:off x="13832655" y="5742115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0·40 (0·23-0·71)</a:t>
              </a:r>
            </a:p>
          </p:txBody>
        </p:sp>
        <p:sp>
          <p:nvSpPr>
            <p:cNvPr id="167" name="tx167"/>
            <p:cNvSpPr/>
            <p:nvPr/>
          </p:nvSpPr>
          <p:spPr>
            <a:xfrm>
              <a:off x="13832655" y="6176744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0·34 (0·11-1·09)</a:t>
              </a:r>
            </a:p>
          </p:txBody>
        </p:sp>
        <p:sp>
          <p:nvSpPr>
            <p:cNvPr id="168" name="tx168"/>
            <p:cNvSpPr/>
            <p:nvPr/>
          </p:nvSpPr>
          <p:spPr>
            <a:xfrm>
              <a:off x="13832655" y="6394058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0·42 (0·22-0·80)</a:t>
              </a:r>
            </a:p>
          </p:txBody>
        </p:sp>
        <p:sp>
          <p:nvSpPr>
            <p:cNvPr id="169" name="tx169"/>
            <p:cNvSpPr/>
            <p:nvPr/>
          </p:nvSpPr>
          <p:spPr>
            <a:xfrm>
              <a:off x="13832655" y="6828686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0·34 (0·17-0·68)</a:t>
              </a:r>
            </a:p>
          </p:txBody>
        </p:sp>
        <p:sp>
          <p:nvSpPr>
            <p:cNvPr id="170" name="tx170"/>
            <p:cNvSpPr/>
            <p:nvPr/>
          </p:nvSpPr>
          <p:spPr>
            <a:xfrm>
              <a:off x="13832655" y="7046001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0·60 (0·22-1·64)</a:t>
              </a:r>
            </a:p>
          </p:txBody>
        </p:sp>
        <p:sp>
          <p:nvSpPr>
            <p:cNvPr id="171" name="tx171"/>
            <p:cNvSpPr/>
            <p:nvPr/>
          </p:nvSpPr>
          <p:spPr>
            <a:xfrm>
              <a:off x="13832655" y="7480629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0·37 (0·20-0·71)</a:t>
              </a:r>
            </a:p>
          </p:txBody>
        </p:sp>
        <p:sp>
          <p:nvSpPr>
            <p:cNvPr id="172" name="tx172"/>
            <p:cNvSpPr/>
            <p:nvPr/>
          </p:nvSpPr>
          <p:spPr>
            <a:xfrm>
              <a:off x="13832655" y="7697944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0·53 (0·16-1·83)</a:t>
              </a:r>
            </a:p>
          </p:txBody>
        </p:sp>
        <p:sp>
          <p:nvSpPr>
            <p:cNvPr id="173" name="tx173"/>
            <p:cNvSpPr/>
            <p:nvPr/>
          </p:nvSpPr>
          <p:spPr>
            <a:xfrm>
              <a:off x="13832655" y="8132572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0·53 (0·28-1·01)</a:t>
              </a:r>
            </a:p>
          </p:txBody>
        </p:sp>
        <p:sp>
          <p:nvSpPr>
            <p:cNvPr id="174" name="tx174"/>
            <p:cNvSpPr/>
            <p:nvPr/>
          </p:nvSpPr>
          <p:spPr>
            <a:xfrm>
              <a:off x="13832655" y="8349886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0·20 (0·06-0·69)</a:t>
              </a:r>
            </a:p>
          </p:txBody>
        </p:sp>
        <p:sp>
          <p:nvSpPr>
            <p:cNvPr id="175" name="tx175"/>
            <p:cNvSpPr/>
            <p:nvPr/>
          </p:nvSpPr>
          <p:spPr>
            <a:xfrm>
              <a:off x="13832655" y="8784515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0·57 (0·26-1·25)</a:t>
              </a:r>
            </a:p>
          </p:txBody>
        </p:sp>
        <p:sp>
          <p:nvSpPr>
            <p:cNvPr id="176" name="tx176"/>
            <p:cNvSpPr/>
            <p:nvPr/>
          </p:nvSpPr>
          <p:spPr>
            <a:xfrm>
              <a:off x="13832655" y="9001829"/>
              <a:ext cx="1084437" cy="14220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0·29 (0·12-0·66)</a:t>
              </a:r>
            </a:p>
          </p:txBody>
        </p:sp>
        <p:sp>
          <p:nvSpPr>
            <p:cNvPr id="177" name="tx177"/>
            <p:cNvSpPr/>
            <p:nvPr/>
          </p:nvSpPr>
          <p:spPr>
            <a:xfrm>
              <a:off x="15436607" y="5991725"/>
              <a:ext cx="296614" cy="10990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0·76</a:t>
              </a:r>
            </a:p>
          </p:txBody>
        </p:sp>
        <p:sp>
          <p:nvSpPr>
            <p:cNvPr id="178" name="tx178"/>
            <p:cNvSpPr/>
            <p:nvPr/>
          </p:nvSpPr>
          <p:spPr>
            <a:xfrm>
              <a:off x="15436607" y="6643668"/>
              <a:ext cx="296614" cy="10990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0·38</a:t>
              </a:r>
            </a:p>
          </p:txBody>
        </p:sp>
        <p:sp>
          <p:nvSpPr>
            <p:cNvPr id="179" name="tx179"/>
            <p:cNvSpPr/>
            <p:nvPr/>
          </p:nvSpPr>
          <p:spPr>
            <a:xfrm>
              <a:off x="15436607" y="7295612"/>
              <a:ext cx="296614" cy="109909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0·61</a:t>
              </a:r>
            </a:p>
          </p:txBody>
        </p:sp>
        <p:sp>
          <p:nvSpPr>
            <p:cNvPr id="180" name="tx180"/>
            <p:cNvSpPr/>
            <p:nvPr/>
          </p:nvSpPr>
          <p:spPr>
            <a:xfrm>
              <a:off x="15436607" y="7948000"/>
              <a:ext cx="296614" cy="1094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0·17</a:t>
              </a:r>
            </a:p>
          </p:txBody>
        </p:sp>
        <p:sp>
          <p:nvSpPr>
            <p:cNvPr id="181" name="tx181"/>
            <p:cNvSpPr/>
            <p:nvPr/>
          </p:nvSpPr>
          <p:spPr>
            <a:xfrm>
              <a:off x="15436607" y="8599571"/>
              <a:ext cx="296614" cy="1098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0·23</a:t>
              </a:r>
            </a:p>
          </p:txBody>
        </p:sp>
        <p:sp>
          <p:nvSpPr>
            <p:cNvPr id="182" name="pl182"/>
            <p:cNvSpPr/>
            <p:nvPr/>
          </p:nvSpPr>
          <p:spPr>
            <a:xfrm>
              <a:off x="11701228" y="5758277"/>
              <a:ext cx="750345" cy="0"/>
            </a:xfrm>
            <a:custGeom>
              <a:avLst/>
              <a:gdLst/>
              <a:ahLst/>
              <a:cxnLst/>
              <a:rect l="0" t="0" r="0" b="0"/>
              <a:pathLst>
                <a:path w="750345">
                  <a:moveTo>
                    <a:pt x="0" y="0"/>
                  </a:moveTo>
                  <a:lnTo>
                    <a:pt x="750345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3" name="pg183"/>
            <p:cNvSpPr/>
            <p:nvPr/>
          </p:nvSpPr>
          <p:spPr>
            <a:xfrm>
              <a:off x="12029601" y="5718272"/>
              <a:ext cx="80009" cy="80010"/>
            </a:xfrm>
            <a:custGeom>
              <a:avLst/>
              <a:gdLst/>
              <a:ahLst/>
              <a:cxnLst/>
              <a:rect l="0" t="0" r="0" b="0"/>
              <a:pathLst>
                <a:path w="80009" h="80010">
                  <a:moveTo>
                    <a:pt x="0" y="80010"/>
                  </a:moveTo>
                  <a:lnTo>
                    <a:pt x="80009" y="80010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4" name="pl184"/>
            <p:cNvSpPr/>
            <p:nvPr/>
          </p:nvSpPr>
          <p:spPr>
            <a:xfrm>
              <a:off x="11210223" y="6192906"/>
              <a:ext cx="1526705" cy="0"/>
            </a:xfrm>
            <a:custGeom>
              <a:avLst/>
              <a:gdLst/>
              <a:ahLst/>
              <a:cxnLst/>
              <a:rect l="0" t="0" r="0" b="0"/>
              <a:pathLst>
                <a:path w="1526705">
                  <a:moveTo>
                    <a:pt x="0" y="0"/>
                  </a:moveTo>
                  <a:lnTo>
                    <a:pt x="1526705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5" name="pg185"/>
            <p:cNvSpPr/>
            <p:nvPr/>
          </p:nvSpPr>
          <p:spPr>
            <a:xfrm>
              <a:off x="11921415" y="6152901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6" name="pl186"/>
            <p:cNvSpPr/>
            <p:nvPr/>
          </p:nvSpPr>
          <p:spPr>
            <a:xfrm>
              <a:off x="11671638" y="6410220"/>
              <a:ext cx="859382" cy="0"/>
            </a:xfrm>
            <a:custGeom>
              <a:avLst/>
              <a:gdLst/>
              <a:ahLst/>
              <a:cxnLst/>
              <a:rect l="0" t="0" r="0" b="0"/>
              <a:pathLst>
                <a:path w="859382">
                  <a:moveTo>
                    <a:pt x="0" y="0"/>
                  </a:moveTo>
                  <a:lnTo>
                    <a:pt x="859382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7" name="pg187"/>
            <p:cNvSpPr/>
            <p:nvPr/>
          </p:nvSpPr>
          <p:spPr>
            <a:xfrm>
              <a:off x="12062079" y="6370215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8" name="pl188"/>
            <p:cNvSpPr/>
            <p:nvPr/>
          </p:nvSpPr>
          <p:spPr>
            <a:xfrm>
              <a:off x="11500006" y="6844848"/>
              <a:ext cx="922828" cy="0"/>
            </a:xfrm>
            <a:custGeom>
              <a:avLst/>
              <a:gdLst/>
              <a:ahLst/>
              <a:cxnLst/>
              <a:rect l="0" t="0" r="0" b="0"/>
              <a:pathLst>
                <a:path w="922828">
                  <a:moveTo>
                    <a:pt x="0" y="0"/>
                  </a:moveTo>
                  <a:lnTo>
                    <a:pt x="922828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89" name="pg189"/>
            <p:cNvSpPr/>
            <p:nvPr/>
          </p:nvSpPr>
          <p:spPr>
            <a:xfrm>
              <a:off x="11921415" y="6804843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0" name="pl190"/>
            <p:cNvSpPr/>
            <p:nvPr/>
          </p:nvSpPr>
          <p:spPr>
            <a:xfrm>
              <a:off x="11671638" y="7062163"/>
              <a:ext cx="1337234" cy="0"/>
            </a:xfrm>
            <a:custGeom>
              <a:avLst/>
              <a:gdLst/>
              <a:ahLst/>
              <a:cxnLst/>
              <a:rect l="0" t="0" r="0" b="0"/>
              <a:pathLst>
                <a:path w="1337234">
                  <a:moveTo>
                    <a:pt x="0" y="0"/>
                  </a:moveTo>
                  <a:lnTo>
                    <a:pt x="1337234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1" name="pg191"/>
            <p:cNvSpPr/>
            <p:nvPr/>
          </p:nvSpPr>
          <p:spPr>
            <a:xfrm>
              <a:off x="12299511" y="7022158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2" name="pl192"/>
            <p:cNvSpPr/>
            <p:nvPr/>
          </p:nvSpPr>
          <p:spPr>
            <a:xfrm>
              <a:off x="11608191" y="7496791"/>
              <a:ext cx="843381" cy="0"/>
            </a:xfrm>
            <a:custGeom>
              <a:avLst/>
              <a:gdLst/>
              <a:ahLst/>
              <a:cxnLst/>
              <a:rect l="0" t="0" r="0" b="0"/>
              <a:pathLst>
                <a:path w="843381">
                  <a:moveTo>
                    <a:pt x="0" y="0"/>
                  </a:moveTo>
                  <a:lnTo>
                    <a:pt x="843381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3" name="pg193"/>
            <p:cNvSpPr/>
            <p:nvPr/>
          </p:nvSpPr>
          <p:spPr>
            <a:xfrm>
              <a:off x="11977703" y="7456786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4" name="pl194"/>
            <p:cNvSpPr/>
            <p:nvPr/>
          </p:nvSpPr>
          <p:spPr>
            <a:xfrm>
              <a:off x="11459649" y="7714106"/>
              <a:ext cx="1622194" cy="0"/>
            </a:xfrm>
            <a:custGeom>
              <a:avLst/>
              <a:gdLst/>
              <a:ahLst/>
              <a:cxnLst/>
              <a:rect l="0" t="0" r="0" b="0"/>
              <a:pathLst>
                <a:path w="1622194">
                  <a:moveTo>
                    <a:pt x="0" y="0"/>
                  </a:moveTo>
                  <a:lnTo>
                    <a:pt x="1622194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5" name="pg195"/>
            <p:cNvSpPr/>
            <p:nvPr/>
          </p:nvSpPr>
          <p:spPr>
            <a:xfrm>
              <a:off x="12216931" y="7674101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6" name="pl196"/>
            <p:cNvSpPr/>
            <p:nvPr/>
          </p:nvSpPr>
          <p:spPr>
            <a:xfrm>
              <a:off x="11832174" y="8148734"/>
              <a:ext cx="854011" cy="0"/>
            </a:xfrm>
            <a:custGeom>
              <a:avLst/>
              <a:gdLst/>
              <a:ahLst/>
              <a:cxnLst/>
              <a:rect l="0" t="0" r="0" b="0"/>
              <a:pathLst>
                <a:path w="854011">
                  <a:moveTo>
                    <a:pt x="0" y="0"/>
                  </a:moveTo>
                  <a:lnTo>
                    <a:pt x="854011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7" name="pg197"/>
            <p:cNvSpPr/>
            <p:nvPr/>
          </p:nvSpPr>
          <p:spPr>
            <a:xfrm>
              <a:off x="12216931" y="8108729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8" name="pl198"/>
            <p:cNvSpPr/>
            <p:nvPr/>
          </p:nvSpPr>
          <p:spPr>
            <a:xfrm>
              <a:off x="10806731" y="8366048"/>
              <a:ext cx="1625822" cy="0"/>
            </a:xfrm>
            <a:custGeom>
              <a:avLst/>
              <a:gdLst/>
              <a:ahLst/>
              <a:cxnLst/>
              <a:rect l="0" t="0" r="0" b="0"/>
              <a:pathLst>
                <a:path w="1625822">
                  <a:moveTo>
                    <a:pt x="0" y="0"/>
                  </a:moveTo>
                  <a:lnTo>
                    <a:pt x="1625822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199" name="pg199"/>
            <p:cNvSpPr/>
            <p:nvPr/>
          </p:nvSpPr>
          <p:spPr>
            <a:xfrm>
              <a:off x="11568186" y="8326043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0" name="pl200"/>
            <p:cNvSpPr/>
            <p:nvPr/>
          </p:nvSpPr>
          <p:spPr>
            <a:xfrm>
              <a:off x="11782842" y="8800677"/>
              <a:ext cx="1045262" cy="0"/>
            </a:xfrm>
            <a:custGeom>
              <a:avLst/>
              <a:gdLst/>
              <a:ahLst/>
              <a:cxnLst/>
              <a:rect l="0" t="0" r="0" b="0"/>
              <a:pathLst>
                <a:path w="1045262">
                  <a:moveTo>
                    <a:pt x="0" y="0"/>
                  </a:moveTo>
                  <a:lnTo>
                    <a:pt x="1045262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1" name="pg201"/>
            <p:cNvSpPr/>
            <p:nvPr/>
          </p:nvSpPr>
          <p:spPr>
            <a:xfrm>
              <a:off x="12265366" y="8760672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2" name="pl202"/>
            <p:cNvSpPr/>
            <p:nvPr/>
          </p:nvSpPr>
          <p:spPr>
            <a:xfrm>
              <a:off x="11268145" y="9017991"/>
              <a:ext cx="1134817" cy="0"/>
            </a:xfrm>
            <a:custGeom>
              <a:avLst/>
              <a:gdLst/>
              <a:ahLst/>
              <a:cxnLst/>
              <a:rect l="0" t="0" r="0" b="0"/>
              <a:pathLst>
                <a:path w="1134817">
                  <a:moveTo>
                    <a:pt x="0" y="0"/>
                  </a:moveTo>
                  <a:lnTo>
                    <a:pt x="1134817" y="0"/>
                  </a:lnTo>
                </a:path>
              </a:pathLst>
            </a:custGeom>
            <a:ln w="14287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3" name="pg203"/>
            <p:cNvSpPr/>
            <p:nvPr/>
          </p:nvSpPr>
          <p:spPr>
            <a:xfrm>
              <a:off x="11815529" y="8977986"/>
              <a:ext cx="80009" cy="80009"/>
            </a:xfrm>
            <a:custGeom>
              <a:avLst/>
              <a:gdLst/>
              <a:ahLst/>
              <a:cxnLst/>
              <a:rect l="0" t="0" r="0" b="0"/>
              <a:pathLst>
                <a:path w="80009" h="80009">
                  <a:moveTo>
                    <a:pt x="0" y="80009"/>
                  </a:moveTo>
                  <a:lnTo>
                    <a:pt x="80009" y="80009"/>
                  </a:lnTo>
                  <a:lnTo>
                    <a:pt x="800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4" name="pl204"/>
            <p:cNvSpPr/>
            <p:nvPr/>
          </p:nvSpPr>
          <p:spPr>
            <a:xfrm>
              <a:off x="12679562" y="5684390"/>
              <a:ext cx="0" cy="3407487"/>
            </a:xfrm>
            <a:custGeom>
              <a:avLst/>
              <a:gdLst/>
              <a:ahLst/>
              <a:cxnLst/>
              <a:rect l="0" t="0" r="0" b="0"/>
              <a:pathLst>
                <a:path h="3407487">
                  <a:moveTo>
                    <a:pt x="0" y="3407487"/>
                  </a:moveTo>
                  <a:lnTo>
                    <a:pt x="0" y="0"/>
                  </a:lnTo>
                </a:path>
              </a:pathLst>
            </a:custGeom>
            <a:ln w="9525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5" name="pl205"/>
            <p:cNvSpPr/>
            <p:nvPr/>
          </p:nvSpPr>
          <p:spPr>
            <a:xfrm>
              <a:off x="10685363" y="9130117"/>
              <a:ext cx="3065570" cy="0"/>
            </a:xfrm>
            <a:custGeom>
              <a:avLst/>
              <a:gdLst/>
              <a:ahLst/>
              <a:cxnLst/>
              <a:rect l="0" t="0" r="0" b="0"/>
              <a:pathLst>
                <a:path w="3065570">
                  <a:moveTo>
                    <a:pt x="0" y="0"/>
                  </a:moveTo>
                  <a:lnTo>
                    <a:pt x="3065570" y="0"/>
                  </a:lnTo>
                </a:path>
              </a:pathLst>
            </a:custGeom>
            <a:ln w="571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6" name="pl206"/>
            <p:cNvSpPr/>
            <p:nvPr/>
          </p:nvSpPr>
          <p:spPr>
            <a:xfrm>
              <a:off x="11268145" y="9130117"/>
              <a:ext cx="0" cy="91440"/>
            </a:xfrm>
            <a:custGeom>
              <a:avLst/>
              <a:gdLst/>
              <a:ahLst/>
              <a:cxnLst/>
              <a:rect l="0" t="0" r="0" b="0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571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7" name="pl207"/>
            <p:cNvSpPr/>
            <p:nvPr/>
          </p:nvSpPr>
          <p:spPr>
            <a:xfrm>
              <a:off x="11756734" y="9130117"/>
              <a:ext cx="0" cy="91440"/>
            </a:xfrm>
            <a:custGeom>
              <a:avLst/>
              <a:gdLst/>
              <a:ahLst/>
              <a:cxnLst/>
              <a:rect l="0" t="0" r="0" b="0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571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8" name="pl208"/>
            <p:cNvSpPr/>
            <p:nvPr/>
          </p:nvSpPr>
          <p:spPr>
            <a:xfrm>
              <a:off x="12218148" y="9130117"/>
              <a:ext cx="0" cy="91440"/>
            </a:xfrm>
            <a:custGeom>
              <a:avLst/>
              <a:gdLst/>
              <a:ahLst/>
              <a:cxnLst/>
              <a:rect l="0" t="0" r="0" b="0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571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09" name="pl209"/>
            <p:cNvSpPr/>
            <p:nvPr/>
          </p:nvSpPr>
          <p:spPr>
            <a:xfrm>
              <a:off x="12679562" y="9130117"/>
              <a:ext cx="0" cy="91440"/>
            </a:xfrm>
            <a:custGeom>
              <a:avLst/>
              <a:gdLst/>
              <a:ahLst/>
              <a:cxnLst/>
              <a:rect l="0" t="0" r="0" b="0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571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10" name="pl210"/>
            <p:cNvSpPr/>
            <p:nvPr/>
          </p:nvSpPr>
          <p:spPr>
            <a:xfrm>
              <a:off x="13140977" y="9130117"/>
              <a:ext cx="0" cy="91440"/>
            </a:xfrm>
            <a:custGeom>
              <a:avLst/>
              <a:gdLst/>
              <a:ahLst/>
              <a:cxnLst/>
              <a:rect l="0" t="0" r="0" b="0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571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11" name="pl211"/>
            <p:cNvSpPr/>
            <p:nvPr/>
          </p:nvSpPr>
          <p:spPr>
            <a:xfrm>
              <a:off x="13602391" y="9130117"/>
              <a:ext cx="0" cy="91440"/>
            </a:xfrm>
            <a:custGeom>
              <a:avLst/>
              <a:gdLst/>
              <a:ahLst/>
              <a:cxnLst/>
              <a:rect l="0" t="0" r="0" b="0"/>
              <a:pathLst>
                <a:path h="91440">
                  <a:moveTo>
                    <a:pt x="0" y="0"/>
                  </a:moveTo>
                  <a:lnTo>
                    <a:pt x="0" y="91440"/>
                  </a:lnTo>
                </a:path>
              </a:pathLst>
            </a:custGeom>
            <a:ln w="5714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12" name="tx212"/>
            <p:cNvSpPr/>
            <p:nvPr/>
          </p:nvSpPr>
          <p:spPr>
            <a:xfrm>
              <a:off x="11119838" y="9257819"/>
              <a:ext cx="296614" cy="1098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0.12</a:t>
              </a:r>
            </a:p>
          </p:txBody>
        </p:sp>
        <p:sp>
          <p:nvSpPr>
            <p:cNvPr id="213" name="tx213"/>
            <p:cNvSpPr/>
            <p:nvPr/>
          </p:nvSpPr>
          <p:spPr>
            <a:xfrm>
              <a:off x="11608426" y="9257819"/>
              <a:ext cx="296614" cy="1098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0.25</a:t>
              </a:r>
            </a:p>
          </p:txBody>
        </p:sp>
        <p:sp>
          <p:nvSpPr>
            <p:cNvPr id="214" name="tx214"/>
            <p:cNvSpPr/>
            <p:nvPr/>
          </p:nvSpPr>
          <p:spPr>
            <a:xfrm>
              <a:off x="12112220" y="9258191"/>
              <a:ext cx="211856" cy="10946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0.5</a:t>
              </a:r>
            </a:p>
          </p:txBody>
        </p:sp>
        <p:sp>
          <p:nvSpPr>
            <p:cNvPr id="215" name="tx215"/>
            <p:cNvSpPr/>
            <p:nvPr/>
          </p:nvSpPr>
          <p:spPr>
            <a:xfrm>
              <a:off x="12637184" y="9261539"/>
              <a:ext cx="84757" cy="106114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1</a:t>
              </a:r>
            </a:p>
          </p:txBody>
        </p:sp>
        <p:sp>
          <p:nvSpPr>
            <p:cNvPr id="216" name="tx216"/>
            <p:cNvSpPr/>
            <p:nvPr/>
          </p:nvSpPr>
          <p:spPr>
            <a:xfrm>
              <a:off x="13098598" y="9260721"/>
              <a:ext cx="84757" cy="106933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2</a:t>
              </a:r>
            </a:p>
          </p:txBody>
        </p:sp>
        <p:sp>
          <p:nvSpPr>
            <p:cNvPr id="217" name="tx217"/>
            <p:cNvSpPr/>
            <p:nvPr/>
          </p:nvSpPr>
          <p:spPr>
            <a:xfrm>
              <a:off x="13560012" y="9260795"/>
              <a:ext cx="84757" cy="106858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4</a:t>
              </a:r>
            </a:p>
          </p:txBody>
        </p:sp>
        <p:sp>
          <p:nvSpPr>
            <p:cNvPr id="218" name="tx218"/>
            <p:cNvSpPr/>
            <p:nvPr/>
          </p:nvSpPr>
          <p:spPr>
            <a:xfrm>
              <a:off x="10538639" y="9502263"/>
              <a:ext cx="1753345" cy="1460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dirty="0" err="1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Favours</a:t>
              </a: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IVUS-guided PCI</a:t>
              </a:r>
            </a:p>
          </p:txBody>
        </p:sp>
        <p:sp>
          <p:nvSpPr>
            <p:cNvPr id="219" name="pl219"/>
            <p:cNvSpPr/>
            <p:nvPr/>
          </p:nvSpPr>
          <p:spPr>
            <a:xfrm>
              <a:off x="10418737" y="9402721"/>
              <a:ext cx="1948479" cy="0"/>
            </a:xfrm>
            <a:custGeom>
              <a:avLst/>
              <a:gdLst/>
              <a:ahLst/>
              <a:cxnLst/>
              <a:rect l="0" t="0" r="0" b="0"/>
              <a:pathLst>
                <a:path w="1948479">
                  <a:moveTo>
                    <a:pt x="0" y="0"/>
                  </a:moveTo>
                  <a:lnTo>
                    <a:pt x="1948479" y="0"/>
                  </a:lnTo>
                </a:path>
              </a:pathLst>
            </a:custGeom>
            <a:ln w="12700" cap="rnd">
              <a:solidFill>
                <a:srgbClr val="000000">
                  <a:alpha val="100000"/>
                </a:srgbClr>
              </a:solidFill>
              <a:prstDash val="solid"/>
              <a:round/>
              <a:headEnd type="triangle" w="med" len="sm"/>
              <a:tailEnd type="none"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  <p:sp>
          <p:nvSpPr>
            <p:cNvPr id="221" name="tx221"/>
            <p:cNvSpPr/>
            <p:nvPr/>
          </p:nvSpPr>
          <p:spPr>
            <a:xfrm>
              <a:off x="13062075" y="9479333"/>
              <a:ext cx="2253406" cy="14600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>
                <a:lnSpc>
                  <a:spcPts val="545"/>
                </a:lnSpc>
              </a:pPr>
              <a:r>
                <a:rPr sz="1200" dirty="0" err="1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Favours</a:t>
              </a:r>
              <a:r>
                <a:rPr sz="1200" dirty="0">
                  <a:solidFill>
                    <a:srgbClr val="000000">
                      <a:alpha val="100000"/>
                    </a:srgbClr>
                  </a:solidFill>
                  <a:latin typeface="Helvetica" pitchFamily="2" charset="0"/>
                  <a:cs typeface="Helvetica"/>
                </a:rPr>
                <a:t> Angiography-guided PCI</a:t>
              </a:r>
            </a:p>
          </p:txBody>
        </p:sp>
        <p:sp>
          <p:nvSpPr>
            <p:cNvPr id="222" name="pl222"/>
            <p:cNvSpPr/>
            <p:nvPr/>
          </p:nvSpPr>
          <p:spPr>
            <a:xfrm>
              <a:off x="12907711" y="9402721"/>
              <a:ext cx="2253406" cy="0"/>
            </a:xfrm>
            <a:custGeom>
              <a:avLst/>
              <a:gdLst/>
              <a:ahLst/>
              <a:cxnLst/>
              <a:rect l="0" t="0" r="0" b="0"/>
              <a:pathLst>
                <a:path w="2253406">
                  <a:moveTo>
                    <a:pt x="2253406" y="0"/>
                  </a:moveTo>
                  <a:lnTo>
                    <a:pt x="0" y="0"/>
                  </a:lnTo>
                </a:path>
              </a:pathLst>
            </a:custGeom>
            <a:ln w="12700" cap="rnd">
              <a:solidFill>
                <a:srgbClr val="000000">
                  <a:alpha val="100000"/>
                </a:srgbClr>
              </a:solidFill>
              <a:prstDash val="solid"/>
              <a:round/>
              <a:headEnd type="triangle" w="med" len="sm"/>
              <a:tailEnd type="none"/>
            </a:ln>
          </p:spPr>
          <p:txBody>
            <a:bodyPr/>
            <a:lstStyle/>
            <a:p>
              <a:endParaRPr sz="1200">
                <a:latin typeface="Helvetica" pitchFamily="2" charset="0"/>
              </a:endParaRPr>
            </a:p>
          </p:txBody>
        </p:sp>
      </p:grpSp>
      <p:sp>
        <p:nvSpPr>
          <p:cNvPr id="225" name="Title 1">
            <a:extLst>
              <a:ext uri="{FF2B5EF4-FFF2-40B4-BE49-F238E27FC236}">
                <a16:creationId xmlns:a16="http://schemas.microsoft.com/office/drawing/2014/main" id="{CE4C8C6A-9CCD-3452-56D9-F2BA5065B80C}"/>
              </a:ext>
            </a:extLst>
          </p:cNvPr>
          <p:cNvSpPr txBox="1">
            <a:spLocks/>
          </p:cNvSpPr>
          <p:nvPr/>
        </p:nvSpPr>
        <p:spPr>
          <a:xfrm>
            <a:off x="0" y="26709"/>
            <a:ext cx="12192000" cy="601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latin typeface="Helvetica" pitchFamily="2" charset="0"/>
              </a:rPr>
              <a:t>Prespecified Subgroup Analysis</a:t>
            </a:r>
            <a:endParaRPr lang="en-US" sz="4000" b="1" dirty="0">
              <a:latin typeface="Helvetica" pitchFamily="2" charset="0"/>
            </a:endParaRPr>
          </a:p>
        </p:txBody>
      </p:sp>
      <p:sp>
        <p:nvSpPr>
          <p:cNvPr id="226" name="tx232">
            <a:extLst>
              <a:ext uri="{FF2B5EF4-FFF2-40B4-BE49-F238E27FC236}">
                <a16:creationId xmlns:a16="http://schemas.microsoft.com/office/drawing/2014/main" id="{8851B603-32C0-49AE-C58E-AB3F9F3F9BA2}"/>
              </a:ext>
            </a:extLst>
          </p:cNvPr>
          <p:cNvSpPr/>
          <p:nvPr/>
        </p:nvSpPr>
        <p:spPr>
          <a:xfrm>
            <a:off x="4694400" y="905192"/>
            <a:ext cx="457427" cy="9681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r>
              <a:rPr lang="en-US" altLang="zh-CN" sz="1200" b="1" dirty="0">
                <a:latin typeface="Helvetica" pitchFamily="2" charset="0"/>
              </a:rPr>
              <a:t>       Number of events/number of patients </a:t>
            </a:r>
            <a:endParaRPr lang="en-US" altLang="zh-CN" sz="1200" dirty="0">
              <a:latin typeface="Helvetica" pitchFamily="2" charset="0"/>
            </a:endParaRPr>
          </a:p>
        </p:txBody>
      </p:sp>
      <p:sp>
        <p:nvSpPr>
          <p:cNvPr id="227" name="pl447">
            <a:extLst>
              <a:ext uri="{FF2B5EF4-FFF2-40B4-BE49-F238E27FC236}">
                <a16:creationId xmlns:a16="http://schemas.microsoft.com/office/drawing/2014/main" id="{CC754CFF-DAE3-79AA-D64F-F2484EAEDAD0}"/>
              </a:ext>
            </a:extLst>
          </p:cNvPr>
          <p:cNvSpPr/>
          <p:nvPr/>
        </p:nvSpPr>
        <p:spPr>
          <a:xfrm>
            <a:off x="3301420" y="1070661"/>
            <a:ext cx="3600000" cy="0"/>
          </a:xfrm>
          <a:custGeom>
            <a:avLst/>
            <a:gdLst/>
            <a:ahLst/>
            <a:cxnLst/>
            <a:rect l="0" t="0" r="0" b="0"/>
            <a:pathLst>
              <a:path w="3065570">
                <a:moveTo>
                  <a:pt x="0" y="0"/>
                </a:moveTo>
                <a:lnTo>
                  <a:pt x="3065570" y="0"/>
                </a:lnTo>
              </a:path>
            </a:pathLst>
          </a:custGeom>
          <a:ln w="19050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sz="636">
              <a:latin typeface="Helvetica" pitchFamily="2" charset="0"/>
            </a:endParaRPr>
          </a:p>
        </p:txBody>
      </p:sp>
      <p:sp>
        <p:nvSpPr>
          <p:cNvPr id="228" name="pl447">
            <a:extLst>
              <a:ext uri="{FF2B5EF4-FFF2-40B4-BE49-F238E27FC236}">
                <a16:creationId xmlns:a16="http://schemas.microsoft.com/office/drawing/2014/main" id="{DC2AEDD5-2B6F-AD50-0C44-9714826AD3B1}"/>
              </a:ext>
            </a:extLst>
          </p:cNvPr>
          <p:cNvSpPr/>
          <p:nvPr/>
        </p:nvSpPr>
        <p:spPr>
          <a:xfrm>
            <a:off x="894000" y="1323938"/>
            <a:ext cx="10404000" cy="0"/>
          </a:xfrm>
          <a:custGeom>
            <a:avLst/>
            <a:gdLst/>
            <a:ahLst/>
            <a:cxnLst/>
            <a:rect l="0" t="0" r="0" b="0"/>
            <a:pathLst>
              <a:path w="3065570">
                <a:moveTo>
                  <a:pt x="0" y="0"/>
                </a:moveTo>
                <a:lnTo>
                  <a:pt x="3065570" y="0"/>
                </a:lnTo>
              </a:path>
            </a:pathLst>
          </a:custGeom>
          <a:ln w="19050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/>
          <a:lstStyle/>
          <a:p>
            <a:endParaRPr sz="636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3291-FAF6-0F3F-B4F2-784799AB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2CF1-16B4-7F5D-215B-695A951F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50" y="365125"/>
            <a:ext cx="7804150" cy="1325563"/>
          </a:xfrm>
        </p:spPr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FD225-7089-169D-BF4A-4AC609274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07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 the present randomized trial, IVUS-guided DK crush led to lower one-year rate of target vessel failure, compared to angiography-guided PCI for </a:t>
            </a:r>
            <a:r>
              <a:rPr lang="en-US" b="1" dirty="0"/>
              <a:t>complex coronary bifurcation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 This benefit was achieved largely through achievement of IVUS-defined optimization targets rather than IVUS use alone</a:t>
            </a:r>
          </a:p>
        </p:txBody>
      </p:sp>
    </p:spTree>
    <p:extLst>
      <p:ext uri="{BB962C8B-B14F-4D97-AF65-F5344CB8AC3E}">
        <p14:creationId xmlns:p14="http://schemas.microsoft.com/office/powerpoint/2010/main" val="1500911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B3E2AC-DCE0-CC54-6056-70899BD0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3874" y="1234408"/>
            <a:ext cx="3952494" cy="39524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6529-4311-B47C-9D2B-36EB19F31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2956" y="133565"/>
            <a:ext cx="5330852" cy="4448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Aptos Black" panose="020B00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Simultaneously published in </a:t>
            </a:r>
            <a:r>
              <a:rPr lang="en-US" sz="4400" b="1" i="1" dirty="0">
                <a:solidFill>
                  <a:srgbClr val="002060"/>
                </a:solidFill>
                <a:latin typeface="Aptos Black" panose="020B00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JACC</a:t>
            </a:r>
            <a:r>
              <a:rPr lang="en-US" sz="4400" b="1" dirty="0">
                <a:solidFill>
                  <a:srgbClr val="002060"/>
                </a:solidFill>
                <a:latin typeface="Aptos Black" panose="020B00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B9A82B35-C50A-5741-ECE2-1447421C1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373874" y="5082280"/>
            <a:ext cx="3873499" cy="911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93C8EE-9922-4046-4C29-D90B0D9CB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497" y="378759"/>
            <a:ext cx="4178954" cy="56154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4792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23C1-9E9B-72EF-8CFA-C944EFCDE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BCDDA5B-A1DB-C50B-9954-BFED324AEE70}"/>
              </a:ext>
            </a:extLst>
          </p:cNvPr>
          <p:cNvSpPr txBox="1"/>
          <p:nvPr/>
        </p:nvSpPr>
        <p:spPr>
          <a:xfrm>
            <a:off x="2292350" y="2368550"/>
            <a:ext cx="7461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kind attention!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5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F60DD-5619-02EC-23E3-A44107B7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ABAD-135F-DA8F-3C36-B9D77843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3650" y="40986"/>
            <a:ext cx="7569200" cy="1325563"/>
          </a:xfrm>
        </p:spPr>
        <p:txBody>
          <a:bodyPr/>
          <a:lstStyle/>
          <a:p>
            <a:r>
              <a:rPr lang="en-US" dirty="0"/>
              <a:t>Background (1)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6924F-3218-410F-F7CC-B8FC27461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5" y="1366550"/>
            <a:ext cx="5539165" cy="4487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600C6F-76BA-B2C0-3517-B8959E437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49" y="1366549"/>
            <a:ext cx="4916865" cy="4469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16910E-E76F-F345-F819-344371BBB25E}"/>
              </a:ext>
            </a:extLst>
          </p:cNvPr>
          <p:cNvSpPr txBox="1"/>
          <p:nvPr/>
        </p:nvSpPr>
        <p:spPr>
          <a:xfrm>
            <a:off x="5737227" y="2526625"/>
            <a:ext cx="151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       IA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BFE7DD-23F8-93C8-8B03-127F22ACE457}"/>
              </a:ext>
            </a:extLst>
          </p:cNvPr>
          <p:cNvCxnSpPr>
            <a:cxnSpLocks/>
          </p:cNvCxnSpPr>
          <p:nvPr/>
        </p:nvCxnSpPr>
        <p:spPr>
          <a:xfrm>
            <a:off x="5695950" y="3012818"/>
            <a:ext cx="142239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706C3A-FCBC-3C75-C4AE-3AFC2F1B0513}"/>
              </a:ext>
            </a:extLst>
          </p:cNvPr>
          <p:cNvSpPr txBox="1"/>
          <p:nvPr/>
        </p:nvSpPr>
        <p:spPr>
          <a:xfrm>
            <a:off x="3351447" y="6248258"/>
            <a:ext cx="7282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Vrints</a:t>
            </a:r>
            <a:r>
              <a:rPr lang="en-US" dirty="0">
                <a:solidFill>
                  <a:schemeClr val="bg1"/>
                </a:solidFill>
              </a:rPr>
              <a:t>   C, et al. </a:t>
            </a:r>
            <a:r>
              <a:rPr lang="en-US" dirty="0" err="1">
                <a:solidFill>
                  <a:schemeClr val="bg1"/>
                </a:solidFill>
              </a:rPr>
              <a:t>Eur</a:t>
            </a:r>
            <a:r>
              <a:rPr lang="en-US" dirty="0">
                <a:solidFill>
                  <a:schemeClr val="bg1"/>
                </a:solidFill>
              </a:rPr>
              <a:t> Heart J  2024;   S.V. Rao et al. Circulation/JACC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3CBA6-A8C9-5DDA-9644-7183D93E3EAC}"/>
              </a:ext>
            </a:extLst>
          </p:cNvPr>
          <p:cNvSpPr txBox="1"/>
          <p:nvPr/>
        </p:nvSpPr>
        <p:spPr>
          <a:xfrm>
            <a:off x="5737227" y="3092994"/>
            <a:ext cx="151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ACC-ESC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005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2DF07-DA41-526B-C27E-15410572D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ABDE-74D9-23C7-BFB3-F13B1BE9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30175"/>
            <a:ext cx="7848600" cy="1325563"/>
          </a:xfrm>
        </p:spPr>
        <p:txBody>
          <a:bodyPr/>
          <a:lstStyle/>
          <a:p>
            <a:r>
              <a:rPr lang="en-US" dirty="0"/>
              <a:t>Background (2)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5D92E-67E0-2F32-72D3-E282C1B8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4" y="1406510"/>
            <a:ext cx="7134839" cy="4441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6A3B5D-C00E-D482-ADD8-B000344DD98A}"/>
              </a:ext>
            </a:extLst>
          </p:cNvPr>
          <p:cNvSpPr txBox="1"/>
          <p:nvPr/>
        </p:nvSpPr>
        <p:spPr>
          <a:xfrm>
            <a:off x="7708900" y="1581150"/>
            <a:ext cx="409575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 SB lesion length =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8.8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6740F-CA3F-AA25-1DFF-3E8885769B2B}"/>
              </a:ext>
            </a:extLst>
          </p:cNvPr>
          <p:cNvSpPr txBox="1"/>
          <p:nvPr/>
        </p:nvSpPr>
        <p:spPr>
          <a:xfrm>
            <a:off x="7961336" y="2749550"/>
            <a:ext cx="4006850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simple bifurcation lesions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877C57-1276-8027-E442-5C35BCD804D7}"/>
              </a:ext>
            </a:extLst>
          </p:cNvPr>
          <p:cNvSpPr txBox="1"/>
          <p:nvPr/>
        </p:nvSpPr>
        <p:spPr>
          <a:xfrm>
            <a:off x="7740650" y="4036397"/>
            <a:ext cx="4140200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 Criteria: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complex bifurcations defined as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--SB lesion length ≥ 10-mm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--SB-DS 70% -90%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--Any 2 minor criteria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37DBA50-F16B-A0AE-02C1-22C8EDA111DA}"/>
              </a:ext>
            </a:extLst>
          </p:cNvPr>
          <p:cNvCxnSpPr>
            <a:cxnSpLocks/>
          </p:cNvCxnSpPr>
          <p:nvPr/>
        </p:nvCxnSpPr>
        <p:spPr>
          <a:xfrm>
            <a:off x="9807573" y="1974880"/>
            <a:ext cx="1" cy="7810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CF0FD0-D302-C142-0FE1-DFA71A69BB0C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9810750" y="3060025"/>
            <a:ext cx="0" cy="9763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110D91-67CB-DEE6-0D2D-331B20BC3D48}"/>
              </a:ext>
            </a:extLst>
          </p:cNvPr>
          <p:cNvSpPr txBox="1"/>
          <p:nvPr/>
        </p:nvSpPr>
        <p:spPr>
          <a:xfrm>
            <a:off x="3181350" y="6193135"/>
            <a:ext cx="869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Holm NR, et al. N Engl J Med. 2023                       Chen SL, et al. JACC Cardiovasc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2014</a:t>
            </a:r>
          </a:p>
        </p:txBody>
      </p:sp>
    </p:spTree>
    <p:extLst>
      <p:ext uri="{BB962C8B-B14F-4D97-AF65-F5344CB8AC3E}">
        <p14:creationId xmlns:p14="http://schemas.microsoft.com/office/powerpoint/2010/main" val="384686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7A4F5-A134-EF58-C4F3-A31BE0B5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B9AC-325A-9BAD-9309-D5031D89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30175"/>
            <a:ext cx="7848600" cy="1325563"/>
          </a:xfrm>
        </p:spPr>
        <p:txBody>
          <a:bodyPr/>
          <a:lstStyle/>
          <a:p>
            <a:r>
              <a:rPr lang="en-US" dirty="0"/>
              <a:t>Background (3)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D675C1-B8CF-AC4D-9549-E311D4FD577B}"/>
              </a:ext>
            </a:extLst>
          </p:cNvPr>
          <p:cNvSpPr txBox="1"/>
          <p:nvPr/>
        </p:nvSpPr>
        <p:spPr>
          <a:xfrm>
            <a:off x="4000500" y="6250285"/>
            <a:ext cx="4762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Chen, et al.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AsiaIntervention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900BB-D94A-FD46-1E36-7AD92A033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43" y="1346187"/>
            <a:ext cx="5210213" cy="3543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30A5FE-6D7F-5B78-164B-2ACBD235CEF7}"/>
              </a:ext>
            </a:extLst>
          </p:cNvPr>
          <p:cNvSpPr txBox="1"/>
          <p:nvPr/>
        </p:nvSpPr>
        <p:spPr>
          <a:xfrm>
            <a:off x="361950" y="5096314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IPD analysis of 4 randomized trials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(DKCRUSH II, III, V, DEFINITION II)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C73CF-1882-5C86-88C2-359DF91730D4}"/>
              </a:ext>
            </a:extLst>
          </p:cNvPr>
          <p:cNvSpPr txBox="1"/>
          <p:nvPr/>
        </p:nvSpPr>
        <p:spPr>
          <a:xfrm>
            <a:off x="5562600" y="1409700"/>
            <a:ext cx="6554807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finding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-- DK crush had a lower rate of TVF/TLF/MACE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-- This benefit primarily reported in complex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bifurcations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B7480-B4E0-8884-B467-63A59AF6DDA3}"/>
              </a:ext>
            </a:extLst>
          </p:cNvPr>
          <p:cNvSpPr txBox="1"/>
          <p:nvPr/>
        </p:nvSpPr>
        <p:spPr>
          <a:xfrm>
            <a:off x="5638800" y="3139976"/>
            <a:ext cx="6478607" cy="261610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?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-- IVUS guidance &lt;50%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-- One-year TLF rate ≈6% in DK crush group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-- DK crush consists of multiple steps, proximal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re-wiring is a key step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--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Whether IVUS guidance may further reduce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clinical events in DK crush for complex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bifurcations? </a:t>
            </a:r>
          </a:p>
        </p:txBody>
      </p:sp>
    </p:spTree>
    <p:extLst>
      <p:ext uri="{BB962C8B-B14F-4D97-AF65-F5344CB8AC3E}">
        <p14:creationId xmlns:p14="http://schemas.microsoft.com/office/powerpoint/2010/main" val="366463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903B-03F5-059A-3A20-48036065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CAAA-A55F-7978-A452-DF6A1A28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150" y="365125"/>
            <a:ext cx="6216650" cy="1325563"/>
          </a:xfrm>
        </p:spPr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7C97A-986A-C52D-353C-19441C32A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2073275"/>
            <a:ext cx="10515600" cy="22574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This study aimed to investigate the treatment effect of IVUS–guided PCI, as compared with angiography-guided PCI, in patients with complex bifurcation lesions</a:t>
            </a:r>
          </a:p>
        </p:txBody>
      </p:sp>
    </p:spTree>
    <p:extLst>
      <p:ext uri="{BB962C8B-B14F-4D97-AF65-F5344CB8AC3E}">
        <p14:creationId xmlns:p14="http://schemas.microsoft.com/office/powerpoint/2010/main" val="334325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0A630-97E5-2031-5B96-CD4B3EC9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15F0DC-63BF-3B3D-73FE-6F77EF6D9EC4}"/>
              </a:ext>
            </a:extLst>
          </p:cNvPr>
          <p:cNvSpPr txBox="1">
            <a:spLocks/>
          </p:cNvSpPr>
          <p:nvPr/>
        </p:nvSpPr>
        <p:spPr>
          <a:xfrm>
            <a:off x="1841500" y="142875"/>
            <a:ext cx="9861550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Participants and randomization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BE070D-0A48-A9AE-5DA9-81DE502E11C8}"/>
              </a:ext>
            </a:extLst>
          </p:cNvPr>
          <p:cNvSpPr/>
          <p:nvPr/>
        </p:nvSpPr>
        <p:spPr>
          <a:xfrm>
            <a:off x="603250" y="1327150"/>
            <a:ext cx="5232400" cy="5651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D5FB28-D70E-91D0-91EA-1FF5A44A81F8}"/>
              </a:ext>
            </a:extLst>
          </p:cNvPr>
          <p:cNvSpPr/>
          <p:nvPr/>
        </p:nvSpPr>
        <p:spPr>
          <a:xfrm>
            <a:off x="6521450" y="1327150"/>
            <a:ext cx="5232400" cy="5651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BBFA8-F64A-20B2-8FCE-A7880F955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946943"/>
            <a:ext cx="10882313" cy="1325563"/>
          </a:xfrm>
        </p:spPr>
        <p:txBody>
          <a:bodyPr>
            <a:normAutofit/>
          </a:bodyPr>
          <a:lstStyle/>
          <a:p>
            <a:r>
              <a:rPr lang="en-US" sz="2800" dirty="0">
                <a:ea typeface="Calibri" panose="020F0502020204030204" pitchFamily="34" charset="0"/>
              </a:rPr>
              <a:t>   Key inclusion criteria                        Key exclusion criteria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08ECA263-A2FA-57D0-CFE5-2FF0495BC680}"/>
              </a:ext>
            </a:extLst>
          </p:cNvPr>
          <p:cNvSpPr/>
          <p:nvPr/>
        </p:nvSpPr>
        <p:spPr>
          <a:xfrm>
            <a:off x="6565900" y="2000250"/>
            <a:ext cx="5232400" cy="3800475"/>
          </a:xfrm>
          <a:prstGeom prst="snip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DD98F6CD-4242-2A99-7475-AC5CDEFDCBEF}"/>
              </a:ext>
            </a:extLst>
          </p:cNvPr>
          <p:cNvSpPr/>
          <p:nvPr/>
        </p:nvSpPr>
        <p:spPr>
          <a:xfrm>
            <a:off x="603250" y="2000250"/>
            <a:ext cx="5232400" cy="3800475"/>
          </a:xfrm>
          <a:prstGeom prst="snip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0D33A-DF67-ABA2-FDC7-D52020707079}"/>
              </a:ext>
            </a:extLst>
          </p:cNvPr>
          <p:cNvSpPr txBox="1"/>
          <p:nvPr/>
        </p:nvSpPr>
        <p:spPr>
          <a:xfrm>
            <a:off x="736599" y="2047787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*Age≥18 years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*True complex bifurcation lesions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SB lesion length ≥10 mm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*SB- DS≥70% -90%,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-- 2 of minor criteria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*moderate to severe calcification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*multiple lesions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*bifurcation angle &lt;45° or &gt;70°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*MV-RVD ≤2.5 mm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*Thrombus-containing lesions, or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*MV lesion length ≥25 mm)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MV-Q</a:t>
            </a:r>
            <a:r>
              <a:rPr lang="en-US" altLang="zh-CN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≤ 0.8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D2FA6-A1D8-A8A9-455E-287FD0CA69FD}"/>
              </a:ext>
            </a:extLst>
          </p:cNvPr>
          <p:cNvSpPr txBox="1"/>
          <p:nvPr/>
        </p:nvSpPr>
        <p:spPr>
          <a:xfrm>
            <a:off x="6711950" y="2127309"/>
            <a:ext cx="6096000" cy="373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 bifurcation lesions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en-US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ecent STEMI (&lt;24 h)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*S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evere comorbidity limiting survival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*Contraindications to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DAPT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Restenotic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lesion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*Heavily calcified lesions requiring Rota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*Failed chronic total occlusions, or </a:t>
            </a:r>
          </a:p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*M</a:t>
            </a:r>
            <a:r>
              <a:rPr lang="en-US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ajor bleeding history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3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06A83-5C36-7C2D-491F-DDDC7A289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9CDE-F264-E02D-05DC-F40B1ADA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0" y="365125"/>
            <a:ext cx="7867650" cy="1325563"/>
          </a:xfrm>
        </p:spPr>
        <p:txBody>
          <a:bodyPr/>
          <a:lstStyle/>
          <a:p>
            <a:r>
              <a:rPr lang="en-US" dirty="0"/>
              <a:t>Study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9F62B-12C7-66D6-A109-5361693C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18800" cy="4351338"/>
          </a:xfrm>
        </p:spPr>
        <p:txBody>
          <a:bodyPr/>
          <a:lstStyle/>
          <a:p>
            <a:r>
              <a:rPr lang="en-US" b="1" dirty="0"/>
              <a:t>Primary endpoint</a:t>
            </a:r>
          </a:p>
          <a:p>
            <a:pPr marL="0" indent="0">
              <a:buNone/>
            </a:pPr>
            <a:r>
              <a:rPr lang="en-US" sz="2400" dirty="0"/>
              <a:t>     target vessel failure, including cardiac death, target vessel MI,</a:t>
            </a:r>
          </a:p>
          <a:p>
            <a:pPr marL="0" indent="0">
              <a:buNone/>
            </a:pPr>
            <a:r>
              <a:rPr lang="en-US" sz="2400" dirty="0"/>
              <a:t>     or clinically driven target vessel revascularization at 12 months</a:t>
            </a:r>
            <a:r>
              <a:rPr lang="en-US" dirty="0"/>
              <a:t> </a:t>
            </a:r>
          </a:p>
          <a:p>
            <a:r>
              <a:rPr lang="en-US" b="1" dirty="0"/>
              <a:t>Secondary endpoints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2400" dirty="0"/>
              <a:t>--individual components of the primary endpoint</a:t>
            </a:r>
          </a:p>
          <a:p>
            <a:pPr marL="0" indent="0">
              <a:buNone/>
            </a:pPr>
            <a:r>
              <a:rPr lang="en-US" sz="2400" dirty="0"/>
              <a:t>     --all-cause death</a:t>
            </a:r>
          </a:p>
          <a:p>
            <a:pPr marL="0" indent="0">
              <a:buNone/>
            </a:pPr>
            <a:r>
              <a:rPr lang="en-US" sz="2400" dirty="0"/>
              <a:t>     --any revascularization, and in-stent restenosis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b="1" dirty="0"/>
              <a:t>Safety endpoint: </a:t>
            </a:r>
            <a:r>
              <a:rPr lang="en-US" sz="2400" dirty="0"/>
              <a:t>definite or probable stent thrombosis</a:t>
            </a:r>
          </a:p>
        </p:txBody>
      </p:sp>
    </p:spTree>
    <p:extLst>
      <p:ext uri="{BB962C8B-B14F-4D97-AF65-F5344CB8AC3E}">
        <p14:creationId xmlns:p14="http://schemas.microsoft.com/office/powerpoint/2010/main" val="119873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6F9D3-8993-619C-BF0D-DF1420DD6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B3210-B3B6-B7E8-1006-78DECA82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50" y="365125"/>
            <a:ext cx="9417050" cy="1325563"/>
          </a:xfrm>
        </p:spPr>
        <p:txBody>
          <a:bodyPr/>
          <a:lstStyle/>
          <a:p>
            <a:r>
              <a:rPr lang="en-US" dirty="0"/>
              <a:t>Assumption and Sample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E232-71FB-7600-3677-629A22449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76847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anticipated 1-year target vessel failure rate was 11.0% in the angiography-guided DK crush and 4.5% in the IVUS-guided DK crush group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A sample size of 556 patients </a:t>
            </a:r>
            <a:r>
              <a:rPr lang="en-US" dirty="0"/>
              <a:t>was required to provide 80% power, assuming a two-sided alpha of 0.05 and a 5% dropout rate</a:t>
            </a:r>
          </a:p>
        </p:txBody>
      </p:sp>
    </p:spTree>
    <p:extLst>
      <p:ext uri="{BB962C8B-B14F-4D97-AF65-F5344CB8AC3E}">
        <p14:creationId xmlns:p14="http://schemas.microsoft.com/office/powerpoint/2010/main" val="7987322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1788</Words>
  <Application>Microsoft Office PowerPoint</Application>
  <PresentationFormat>Widescreen</PresentationFormat>
  <Paragraphs>483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Aptos</vt:lpstr>
      <vt:lpstr>Aptos Black</vt:lpstr>
      <vt:lpstr>Aptos Display</vt:lpstr>
      <vt:lpstr>Arial</vt:lpstr>
      <vt:lpstr>Arial Black</vt:lpstr>
      <vt:lpstr>Calibri</vt:lpstr>
      <vt:lpstr>Helvetica</vt:lpstr>
      <vt:lpstr>Tahoma</vt:lpstr>
      <vt:lpstr>Times New Roman</vt:lpstr>
      <vt:lpstr>Wingdings</vt:lpstr>
      <vt:lpstr>Custom Design</vt:lpstr>
      <vt:lpstr>1_Custom Design</vt:lpstr>
      <vt:lpstr>PowerPoint Presentation</vt:lpstr>
      <vt:lpstr>Disclosure</vt:lpstr>
      <vt:lpstr>Background (1)</vt:lpstr>
      <vt:lpstr>Background (2)</vt:lpstr>
      <vt:lpstr>Background (3)</vt:lpstr>
      <vt:lpstr>Aims</vt:lpstr>
      <vt:lpstr>   Key inclusion criteria                        Key exclusion criteria</vt:lpstr>
      <vt:lpstr>Study Endpoints</vt:lpstr>
      <vt:lpstr>Assumption and Sample size</vt:lpstr>
      <vt:lpstr>Study flowchart</vt:lpstr>
      <vt:lpstr>Statistical analysis</vt:lpstr>
      <vt:lpstr>DK crush stenting procedure</vt:lpstr>
      <vt:lpstr>Baseline Characteristics</vt:lpstr>
      <vt:lpstr>Lesions and procedural  Characteristics</vt:lpstr>
      <vt:lpstr>IVUS guidance at each step in IVUS group</vt:lpstr>
      <vt:lpstr>Major findings from IVUS assessment</vt:lpstr>
      <vt:lpstr>PowerPoint Presentation</vt:lpstr>
      <vt:lpstr>Adjusted Endpoints at 1-year Follow-up</vt:lpstr>
      <vt:lpstr>PowerPoint Presentation</vt:lpstr>
      <vt:lpstr>PowerPoint Presentation</vt:lpstr>
      <vt:lpstr>In 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shaoliang chen</cp:lastModifiedBy>
  <cp:revision>109</cp:revision>
  <dcterms:created xsi:type="dcterms:W3CDTF">2024-06-12T15:54:01Z</dcterms:created>
  <dcterms:modified xsi:type="dcterms:W3CDTF">2026-03-15T17:59:24Z</dcterms:modified>
</cp:coreProperties>
</file>