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omments/modernComment_12E_6BFCDB48.xml" ContentType="application/vnd.ms-powerpoint.comments+xml"/>
  <Override PartName="/ppt/comments/modernComment_12B_1DF012FC.xml" ContentType="application/vnd.ms-powerpoint.comments+xml"/>
  <Override PartName="/ppt/comments/modernComment_11B_4A18876A.xml" ContentType="application/vnd.ms-powerpoint.comments+xml"/>
  <Override PartName="/ppt/comments/modernComment_124_5F2927E7.xml" ContentType="application/vnd.ms-powerpoint.comment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26"/>
  </p:notesMasterIdLst>
  <p:sldIdLst>
    <p:sldId id="256" r:id="rId3"/>
    <p:sldId id="257" r:id="rId4"/>
    <p:sldId id="259" r:id="rId5"/>
    <p:sldId id="260" r:id="rId6"/>
    <p:sldId id="295" r:id="rId7"/>
    <p:sldId id="298" r:id="rId8"/>
    <p:sldId id="297" r:id="rId9"/>
    <p:sldId id="294" r:id="rId10"/>
    <p:sldId id="302" r:id="rId11"/>
    <p:sldId id="299" r:id="rId12"/>
    <p:sldId id="283" r:id="rId13"/>
    <p:sldId id="290" r:id="rId14"/>
    <p:sldId id="267" r:id="rId15"/>
    <p:sldId id="269" r:id="rId16"/>
    <p:sldId id="268" r:id="rId17"/>
    <p:sldId id="301" r:id="rId18"/>
    <p:sldId id="284" r:id="rId19"/>
    <p:sldId id="287" r:id="rId20"/>
    <p:sldId id="273" r:id="rId21"/>
    <p:sldId id="258" r:id="rId22"/>
    <p:sldId id="300" r:id="rId23"/>
    <p:sldId id="285" r:id="rId24"/>
    <p:sldId id="292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61" roundtripDataSignature="AMtx7mjZZaZ+A+X6XqHxme6GIOn1iiBDc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1D7675-D082-4835-9865-5AD2BC1DA751}" name="Hickey, Graeme" initials="GH" userId="S::hickeg3@medtronic.com::3458e91d-c7f0-4ab1-b2fb-d9307527600c" providerId="AD"/>
  <p188:author id="{B14C9F7B-DF25-C05D-EA36-67C6F9B5484E}" name="Ferri, Beth" initials="FB" userId="S::geimab1@medtronic.com::edd6d002-eaa2-4d11-ac24-4f21a2361610" providerId="AD"/>
  <p188:author id="{EC00A091-F09A-AC16-67A7-03F22C3AAF3F}" name="Beth Ferri" initials="BF" userId="Beth Ferri" providerId="None"/>
  <p188:author id="{50D081B2-CC27-148F-A7AF-717B3D7F38CA}" name="Wires, Linda" initials="LW" userId="S::wiresl2@medtronic.com::dc60dbc2-1eae-415b-adbf-06b027fe53ca" providerId="AD"/>
  <p188:author id="{97E25AD0-FB27-F6DA-AECC-A2AE061CF5F1}" name="Nintzel, Garrett" initials="GN" userId="S::nintzg2@medtronic.com::7d797205-b74d-4bdc-813c-abc8bd380a79" providerId="AD"/>
  <p188:author id="{6E4787DA-BE2F-DC0F-9962-C9B77DA67B89}" name="Grubb, Kendra" initials="GK" userId="S::grubbk3@medtronic.com::62cafcd3-e390-41be-a58d-e6a63961ebc8" providerId="AD"/>
  <p188:author id="{A89EFBE5-83D9-5D11-A059-862A9F189AC0}" name="Anghel, Diana" initials="DA" userId="S::anghed1@medtronic.com::87572be3-dc82-44ee-8ebe-7d45fb537a0a" providerId="AD"/>
  <p188:author id="{0432F3F0-1863-EB4D-3177-6F107E7CBED3}" name="Chris Rogers" initials="CR" userId="S::chris.rogers@securetempus.net::841d702a-5e20-4b57-81b7-d30b221a52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0C0"/>
    <a:srgbClr val="426BE4"/>
    <a:srgbClr val="156082"/>
    <a:srgbClr val="C00000"/>
    <a:srgbClr val="4169E1"/>
    <a:srgbClr val="446EE5"/>
    <a:srgbClr val="7C7CC3"/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93A6E6-D9B1-4E34-B787-B2BAD4CC887E}">
  <a:tblStyle styleId="{8893A6E6-D9B1-4E34-B787-B2BAD4CC88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/>
    <p:restoredTop sz="72855"/>
  </p:normalViewPr>
  <p:slideViewPr>
    <p:cSldViewPr snapToGrid="0">
      <p:cViewPr varScale="1">
        <p:scale>
          <a:sx n="70" d="100"/>
          <a:sy n="70" d="100"/>
        </p:scale>
        <p:origin x="18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400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66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61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64" Type="http://schemas.openxmlformats.org/officeDocument/2006/relationships/theme" Target="theme/theme1.xml"/></Relationships>
</file>

<file path=ppt/comments/modernComment_11B_4A18876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11E7E9-3C2C-4442-A7A3-8ECD600538F2}" authorId="{50D081B2-CC27-148F-A7AF-717B3D7F38CA}" created="2026-03-20T21:15:26.413">
    <pc:sldMkLst xmlns:pc="http://schemas.microsoft.com/office/powerpoint/2013/main/command">
      <pc:docMk/>
      <pc:sldMk cId="1243121514" sldId="283"/>
    </pc:sldMkLst>
    <p188:txBody>
      <a:bodyPr/>
      <a:lstStyle/>
      <a:p>
        <a:r>
          <a:rPr lang="en-US"/>
          <a:t>Tempus, P values to 2dp if change on previous slide</a:t>
        </a:r>
      </a:p>
    </p188:txBody>
  </p188:cm>
</p188:cmLst>
</file>

<file path=ppt/comments/modernComment_124_5F2927E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FD6906-99B4-1646-9161-32EB968CF88C}" authorId="{E71D7675-D082-4835-9865-5AD2BC1DA751}" created="2026-03-20T18:58:47.35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96532711" sldId="292"/>
      <ac:graphicFrameMk id="2" creationId="{046CAB0B-5A06-EABD-05D8-8F16AABF46D2}"/>
      <ac:tblMk/>
      <ac:tcMk rowId="815580493" colId="4181437698"/>
      <ac:txMk cp="14" len="6">
        <ac:context len="25" hash="1735857859"/>
      </ac:txMk>
    </ac:txMkLst>
    <p188:pos x="1523305" y="1882108"/>
    <p188:txBody>
      <a:bodyPr/>
      <a:lstStyle/>
      <a:p>
        <a:r>
          <a:t>Why do you have "Severe" here but not on the next row for Low Gradient AS?</a:t>
        </a:r>
      </a:p>
    </p188:txBody>
  </p188:cm>
  <p188:cm id="{2EA42132-26F0-BC48-95C4-9E3E1E2A0EE3}" authorId="{E71D7675-D082-4835-9865-5AD2BC1DA751}" created="2026-03-20T19:00:24.19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96532711" sldId="292"/>
      <ac:graphicFrameMk id="2" creationId="{046CAB0B-5A06-EABD-05D8-8F16AABF46D2}"/>
      <ac:tblMk/>
      <ac:tcMk rowId="199525486" colId="1377555540"/>
      <ac:txMk cp="0" len="5">
        <ac:context len="6" hash="1934875978"/>
      </ac:txMk>
    </ac:txMkLst>
    <p188:pos x="8657350" y="4935859"/>
    <p188:txBody>
      <a:bodyPr/>
      <a:lstStyle/>
      <a:p>
        <a:r>
          <a:t>Confirm not a typo: this row has identical P-values to the row before. We should ask Tempus to double check.</a:t>
        </a:r>
      </a:p>
    </p188:txBody>
  </p188:cm>
  <p188:cm id="{CC85F0CA-BD44-482B-A16E-2765D6BBF541}" authorId="{50D081B2-CC27-148F-A7AF-717B3D7F38CA}" created="2026-03-20T21:20:21.766">
    <pc:sldMkLst xmlns:pc="http://schemas.microsoft.com/office/powerpoint/2013/main/command">
      <pc:docMk/>
      <pc:sldMk cId="1596532711" sldId="292"/>
    </pc:sldMkLst>
    <p188:txBody>
      <a:bodyPr/>
      <a:lstStyle/>
      <a:p>
        <a:r>
          <a:rPr lang="en-US"/>
          <a:t>Tempus if we go with P values &gt;0.1 only  to 2dp you will need to change here also. </a:t>
        </a:r>
      </a:p>
    </p188:txBody>
  </p188:cm>
</p188:cmLst>
</file>

<file path=ppt/comments/modernComment_12B_1DF012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7D44936-1507-0042-BB67-1835FFD433E9}" authorId="{E71D7675-D082-4835-9865-5AD2BC1DA751}" created="2026-03-20T18:02:21.19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02272764" sldId="299"/>
      <ac:graphicFrameMk id="4" creationId="{295662F9-B164-216B-EE4D-0EC0D7EA35F9}"/>
      <ac:tblMk/>
      <ac:tcMk rowId="3503902763" colId="4089600543"/>
      <ac:txMk cp="1" len="3">
        <ac:context len="5" hash="56591746"/>
      </ac:txMk>
    </ac:txMkLst>
    <p188:pos x="9449937" y="1107632"/>
    <p188:replyLst>
      <p188:reply id="{BABEDBD8-5591-4A1B-A88D-B7CBCBCC3234}" authorId="{50D081B2-CC27-148F-A7AF-717B3D7F38CA}" created="2026-03-20T21:14:46.465">
        <p188:txBody>
          <a:bodyPr/>
          <a:lstStyle/>
          <a:p>
            <a:r>
              <a:rPr lang="en-US"/>
              <a:t>If we want to 2 dp, Tempus needs to provide. </a:t>
            </a:r>
          </a:p>
        </p188:txBody>
      </p188:reply>
    </p188:replyLst>
    <p188:txBody>
      <a:bodyPr/>
      <a:lstStyle/>
      <a:p>
        <a:r>
          <a:t>Are we reporting P-values &gt;0.1 to 3 dp?</a:t>
        </a:r>
      </a:p>
    </p188:txBody>
  </p188:cm>
</p188:cmLst>
</file>

<file path=ppt/comments/modernComment_12E_6BFCDB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E98FE96-65D1-1F42-BA19-C512AA2D9D4C}" authorId="{E71D7675-D082-4835-9865-5AD2BC1DA751}" created="2026-03-20T17:07:08.3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11733320" sldId="302"/>
      <ac:spMk id="6" creationId="{BF145CD5-4D3E-6603-794A-3768709F7FDE}"/>
    </ac:deMkLst>
    <p188:txBody>
      <a:bodyPr/>
      <a:lstStyle/>
      <a:p>
        <a:r>
          <a:t>Did Dr Bachelor want this box? Normally for prevalence, we would think at the pt level, not echo level, so it is confusing me.</a:t>
        </a:r>
      </a:p>
    </p188:txBody>
  </p188:cm>
  <p188:cm id="{832DA3B7-9BF7-C74B-9280-9111E04C77D0}" authorId="{E71D7675-D082-4835-9865-5AD2BC1DA751}" status="resolved" created="2026-03-20T18:56:19.12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11733320" sldId="302"/>
      <ac:spMk id="205" creationId="{04E7159C-BD95-2CCE-A64E-00E80F85E2DC}"/>
      <ac:txMk cp="17" len="10">
        <ac:context len="35" hash="1711355696"/>
      </ac:txMk>
    </ac:txMkLst>
    <p188:pos x="1450730" y="547259"/>
    <p188:txBody>
      <a:bodyPr/>
      <a:lstStyle/>
      <a:p>
        <a:r>
          <a:t>It is going to be key that we emphasize clinicians were randomized, not pts or echos.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“Good afternoon, on behalf of our investigative team, I am pleased to present the results of the ALERT trial.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1250DD32-EFEB-3135-60E5-ACC620A95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bf302b8e6c_0_210:notes">
            <a:extLst>
              <a:ext uri="{FF2B5EF4-FFF2-40B4-BE49-F238E27FC236}">
                <a16:creationId xmlns:a16="http://schemas.microsoft.com/office/drawing/2014/main" id="{0B48A314-F1D5-68EB-5217-810FD54E1D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47" name="Google Shape;247;g3bf302b8e6c_0_210:notes">
            <a:extLst>
              <a:ext uri="{FF2B5EF4-FFF2-40B4-BE49-F238E27FC236}">
                <a16:creationId xmlns:a16="http://schemas.microsoft.com/office/drawing/2014/main" id="{59C0794C-1040-6A66-FB6C-3ADE797AB4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67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EA885ADC-66A7-7388-3073-2B2D52CE7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bf302b8e6c_0_210:notes">
            <a:extLst>
              <a:ext uri="{FF2B5EF4-FFF2-40B4-BE49-F238E27FC236}">
                <a16:creationId xmlns:a16="http://schemas.microsoft.com/office/drawing/2014/main" id="{F338B996-F5B8-FE52-D02A-16904A976E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g3bf302b8e6c_0_210:notes">
            <a:extLst>
              <a:ext uri="{FF2B5EF4-FFF2-40B4-BE49-F238E27FC236}">
                <a16:creationId xmlns:a16="http://schemas.microsoft.com/office/drawing/2014/main" id="{4E5F2670-2B36-D81A-519C-4AAA9F04C3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26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12950" y="685800"/>
            <a:ext cx="3289300" cy="1851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3" name="Google Shape;433;p2:notes"/>
          <p:cNvSpPr txBox="1">
            <a:spLocks noGrp="1"/>
          </p:cNvSpPr>
          <p:nvPr>
            <p:ph type="body" idx="1"/>
          </p:nvPr>
        </p:nvSpPr>
        <p:spPr>
          <a:xfrm>
            <a:off x="731838" y="2640013"/>
            <a:ext cx="5851525" cy="216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4" name="Google Shape;434;p2:notes"/>
          <p:cNvSpPr txBox="1">
            <a:spLocks noGrp="1"/>
          </p:cNvSpPr>
          <p:nvPr>
            <p:ph type="sldNum" idx="12"/>
          </p:nvPr>
        </p:nvSpPr>
        <p:spPr>
          <a:xfrm>
            <a:off x="4143375" y="5211763"/>
            <a:ext cx="317023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bf302b8e6c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296" name="Google Shape;296;g3bf302b8e6c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bf302b8e6c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" name="Google Shape;381;g3bf302b8e6c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bf302b8e6c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339;g3bf302b8e6c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ADEBE-399A-A0FE-E221-36059DF28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DA035C-3F18-E4E9-58C6-D54C8A698F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B76C50-3400-1CDE-7EF8-4577B0CED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93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>
          <a:extLst>
            <a:ext uri="{FF2B5EF4-FFF2-40B4-BE49-F238E27FC236}">
              <a16:creationId xmlns:a16="http://schemas.microsoft.com/office/drawing/2014/main" id="{426DAAD3-80E6-5C79-897B-B73D06F22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bf302b8e6c_0_682:notes">
            <a:extLst>
              <a:ext uri="{FF2B5EF4-FFF2-40B4-BE49-F238E27FC236}">
                <a16:creationId xmlns:a16="http://schemas.microsoft.com/office/drawing/2014/main" id="{EA4A5A6D-9C34-25E7-BFBD-58C5790330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1" name="Google Shape;531;g3bf302b8e6c_0_682:notes">
            <a:extLst>
              <a:ext uri="{FF2B5EF4-FFF2-40B4-BE49-F238E27FC236}">
                <a16:creationId xmlns:a16="http://schemas.microsoft.com/office/drawing/2014/main" id="{460A4AF2-D7BF-E6F4-8CCA-E1416B06F2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49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>
          <a:extLst>
            <a:ext uri="{FF2B5EF4-FFF2-40B4-BE49-F238E27FC236}">
              <a16:creationId xmlns:a16="http://schemas.microsoft.com/office/drawing/2014/main" id="{4B201340-FDE4-721D-8125-860B699EF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bf302b8e6c_0_682:notes">
            <a:extLst>
              <a:ext uri="{FF2B5EF4-FFF2-40B4-BE49-F238E27FC236}">
                <a16:creationId xmlns:a16="http://schemas.microsoft.com/office/drawing/2014/main" id="{14608F23-5A2D-D069-56C0-437CD84104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1" name="Google Shape;531;g3bf302b8e6c_0_682:notes">
            <a:extLst>
              <a:ext uri="{FF2B5EF4-FFF2-40B4-BE49-F238E27FC236}">
                <a16:creationId xmlns:a16="http://schemas.microsoft.com/office/drawing/2014/main" id="{E20C843D-1B3F-98C9-8D68-BEAE4D86B6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57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9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f302b8e6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3bf302b8e6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Thank-you. </a:t>
            </a:r>
          </a:p>
        </p:txBody>
      </p:sp>
    </p:spTree>
    <p:extLst>
      <p:ext uri="{BB962C8B-B14F-4D97-AF65-F5344CB8AC3E}">
        <p14:creationId xmlns:p14="http://schemas.microsoft.com/office/powerpoint/2010/main" val="2991419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>
          <a:extLst>
            <a:ext uri="{FF2B5EF4-FFF2-40B4-BE49-F238E27FC236}">
              <a16:creationId xmlns:a16="http://schemas.microsoft.com/office/drawing/2014/main" id="{BFD82DF0-6036-622E-548F-BE186CD7D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bf302b8e6c_0_682:notes">
            <a:extLst>
              <a:ext uri="{FF2B5EF4-FFF2-40B4-BE49-F238E27FC236}">
                <a16:creationId xmlns:a16="http://schemas.microsoft.com/office/drawing/2014/main" id="{DB3E36C1-EDDA-F364-F42D-AA8FB0196D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g3bf302b8e6c_0_682:notes">
            <a:extLst>
              <a:ext uri="{FF2B5EF4-FFF2-40B4-BE49-F238E27FC236}">
                <a16:creationId xmlns:a16="http://schemas.microsoft.com/office/drawing/2014/main" id="{DC376A01-EEB9-2825-89FB-B1CA4E9696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99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bf302b8e6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g3bf302b8e6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bf302b8e6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g3bf302b8e6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>
          <a:extLst>
            <a:ext uri="{FF2B5EF4-FFF2-40B4-BE49-F238E27FC236}">
              <a16:creationId xmlns:a16="http://schemas.microsoft.com/office/drawing/2014/main" id="{31797305-6293-C8EE-6A57-14208D2DD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f302b8e6c_0_39:notes">
            <a:extLst>
              <a:ext uri="{FF2B5EF4-FFF2-40B4-BE49-F238E27FC236}">
                <a16:creationId xmlns:a16="http://schemas.microsoft.com/office/drawing/2014/main" id="{27165D1A-BB7A-49F6-1160-4D3A25AE11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131" name="Google Shape;131;g3bf302b8e6c_0_39:notes">
            <a:extLst>
              <a:ext uri="{FF2B5EF4-FFF2-40B4-BE49-F238E27FC236}">
                <a16:creationId xmlns:a16="http://schemas.microsoft.com/office/drawing/2014/main" id="{37AE68F4-73F5-6695-5C3B-7FF47A4DBC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3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ce36e1ff7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0" name="Google Shape;380;g3ce36e1ff7f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" name="Google Shape;381;g3ce36e1ff7f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1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497" name="Google Shape;4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ED7737DE-77FC-5493-848E-2DF8024F5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bf302b8e6c_0_151:notes">
            <a:extLst>
              <a:ext uri="{FF2B5EF4-FFF2-40B4-BE49-F238E27FC236}">
                <a16:creationId xmlns:a16="http://schemas.microsoft.com/office/drawing/2014/main" id="{441DB9CF-7013-81E9-27EB-882E747EBF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g3bf302b8e6c_0_151:notes">
            <a:extLst>
              <a:ext uri="{FF2B5EF4-FFF2-40B4-BE49-F238E27FC236}">
                <a16:creationId xmlns:a16="http://schemas.microsoft.com/office/drawing/2014/main" id="{772848FB-3453-EEB7-1B9B-4E5FBF7223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5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e36e1ff7f_0_225"/>
          <p:cNvSpPr txBox="1">
            <a:spLocks noGrp="1"/>
          </p:cNvSpPr>
          <p:nvPr>
            <p:ph type="title"/>
          </p:nvPr>
        </p:nvSpPr>
        <p:spPr>
          <a:xfrm>
            <a:off x="593661" y="364687"/>
            <a:ext cx="110025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veni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3ce36e1ff7f_0_225"/>
          <p:cNvSpPr txBox="1">
            <a:spLocks noGrp="1"/>
          </p:cNvSpPr>
          <p:nvPr>
            <p:ph type="body" idx="1"/>
          </p:nvPr>
        </p:nvSpPr>
        <p:spPr>
          <a:xfrm>
            <a:off x="593990" y="6135688"/>
            <a:ext cx="91401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794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67676"/>
              </a:buClr>
              <a:buSzPts val="800"/>
              <a:buChar char="•"/>
              <a:defRPr sz="800" b="0">
                <a:solidFill>
                  <a:srgbClr val="767676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3ce36e1ff7f_0_225"/>
          <p:cNvSpPr txBox="1">
            <a:spLocks noGrp="1"/>
          </p:cNvSpPr>
          <p:nvPr>
            <p:ph type="ftr" idx="11"/>
          </p:nvPr>
        </p:nvSpPr>
        <p:spPr>
          <a:xfrm>
            <a:off x="963082" y="6388448"/>
            <a:ext cx="80124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g3ce36e1ff7f_0_225"/>
          <p:cNvSpPr txBox="1">
            <a:spLocks noGrp="1"/>
          </p:cNvSpPr>
          <p:nvPr>
            <p:ph type="sldNum" idx="12"/>
          </p:nvPr>
        </p:nvSpPr>
        <p:spPr>
          <a:xfrm>
            <a:off x="593990" y="6388447"/>
            <a:ext cx="25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395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b="1" i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" descr="A colorful heart with a yellow rectangle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5" descr="A colorful background with white text&#10;&#10;AI-generated content may be incorrect.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B_1DF012FC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B_4A18876A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4_5F2927E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E_6BFCDB4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595750" y="2203251"/>
            <a:ext cx="6866400" cy="20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800" b="1" dirty="0">
                <a:solidFill>
                  <a:schemeClr val="lt1"/>
                </a:solidFill>
              </a:rPr>
              <a:t>Automated Alerts to Improve the Timely Evaluation and Treatment of Valvular Heart Disease: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800" b="1" dirty="0">
                <a:solidFill>
                  <a:schemeClr val="lt1"/>
                </a:solidFill>
              </a:rPr>
              <a:t>The ALERT Trial</a:t>
            </a:r>
            <a:endParaRPr sz="4800" b="1" dirty="0">
              <a:solidFill>
                <a:schemeClr val="lt1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95750" y="4249950"/>
            <a:ext cx="7387500" cy="20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600" b="1">
                <a:solidFill>
                  <a:schemeClr val="lt1"/>
                </a:solidFill>
              </a:rPr>
              <a:t>Wayne B. Batchelor, MD, MHS, MBA</a:t>
            </a:r>
            <a:endParaRPr sz="120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On behalf of the ALERT Trial Investigators</a:t>
            </a:r>
            <a:endParaRPr sz="1800">
              <a:solidFill>
                <a:schemeClr val="lt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800">
              <a:solidFill>
                <a:schemeClr val="lt1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President, Medicine Service line, Inova Health System</a:t>
            </a:r>
            <a:endParaRPr sz="1200">
              <a:solidFill>
                <a:schemeClr val="lt1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Schar Chair, Inova Heart and Vascular</a:t>
            </a:r>
            <a:endParaRPr sz="1200">
              <a:solidFill>
                <a:schemeClr val="lt1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Immediate-Past Chair, ACC Interventional Cardiology Section</a:t>
            </a:r>
            <a:endParaRPr sz="1200">
              <a:solidFill>
                <a:schemeClr val="lt1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Vice-Chair, NCDR STS/ACC TVT Registry</a:t>
            </a:r>
            <a:endParaRPr sz="1200">
              <a:solidFill>
                <a:schemeClr val="lt1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Professor of Medicine, Duke University School of Medicine</a:t>
            </a:r>
            <a:endParaRPr sz="1200">
              <a:solidFill>
                <a:schemeClr val="lt1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X (Twitter): @_WayneBatchelor</a:t>
            </a:r>
            <a:endParaRPr sz="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DB73DCA3-A294-4142-ACAC-DA58B40CD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bf302b8e6c_0_210">
            <a:extLst>
              <a:ext uri="{FF2B5EF4-FFF2-40B4-BE49-F238E27FC236}">
                <a16:creationId xmlns:a16="http://schemas.microsoft.com/office/drawing/2014/main" id="{B132AF9D-59E6-A32F-A99A-781699966F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75" y="108225"/>
            <a:ext cx="8389800" cy="44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2400" dirty="0"/>
              <a:t>Patient Baseline Characteristics</a:t>
            </a:r>
            <a:endParaRPr sz="2400" b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5662F9-B164-216B-EE4D-0EC0D7EA3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08452"/>
              </p:ext>
            </p:extLst>
          </p:nvPr>
        </p:nvGraphicFramePr>
        <p:xfrm>
          <a:off x="1350335" y="548640"/>
          <a:ext cx="9698666" cy="5246101"/>
        </p:xfrm>
        <a:graphic>
          <a:graphicData uri="http://schemas.openxmlformats.org/drawingml/2006/table">
            <a:tbl>
              <a:tblPr firstRow="1" firstCol="1" bandRow="1">
                <a:tableStyleId>{8893A6E6-D9B1-4E34-B787-B2BAD4CC887E}</a:tableStyleId>
              </a:tblPr>
              <a:tblGrid>
                <a:gridCol w="4348716">
                  <a:extLst>
                    <a:ext uri="{9D8B030D-6E8A-4147-A177-3AD203B41FA5}">
                      <a16:colId xmlns:a16="http://schemas.microsoft.com/office/drawing/2014/main" val="3709731219"/>
                    </a:ext>
                  </a:extLst>
                </a:gridCol>
                <a:gridCol w="2105247">
                  <a:extLst>
                    <a:ext uri="{9D8B030D-6E8A-4147-A177-3AD203B41FA5}">
                      <a16:colId xmlns:a16="http://schemas.microsoft.com/office/drawing/2014/main" val="2390215825"/>
                    </a:ext>
                  </a:extLst>
                </a:gridCol>
                <a:gridCol w="2254102">
                  <a:extLst>
                    <a:ext uri="{9D8B030D-6E8A-4147-A177-3AD203B41FA5}">
                      <a16:colId xmlns:a16="http://schemas.microsoft.com/office/drawing/2014/main" val="2799262269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4089600543"/>
                    </a:ext>
                  </a:extLst>
                </a:gridCol>
              </a:tblGrid>
              <a:tr h="78691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</a:rPr>
                        <a:t> Characteristic 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</a:rPr>
                        <a:t> (mean ± SD, or % based on number of echos)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</a:rPr>
                        <a:t>ECN (Alert)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</a:rPr>
                        <a:t>Clinicians = 376 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dirty="0" err="1">
                          <a:effectLst/>
                        </a:rPr>
                        <a:t>Echos</a:t>
                      </a:r>
                      <a:r>
                        <a:rPr lang="en-US" sz="1600" dirty="0">
                          <a:effectLst/>
                        </a:rPr>
                        <a:t> = 1137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</a:rPr>
                        <a:t>Usual Care (No Alert)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</a:rPr>
                        <a:t>Clinicians = 389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dirty="0" err="1">
                          <a:effectLst/>
                        </a:rPr>
                        <a:t>Echos</a:t>
                      </a:r>
                      <a:r>
                        <a:rPr lang="en-US" sz="1600" dirty="0">
                          <a:effectLst/>
                        </a:rPr>
                        <a:t> = 879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i="1" dirty="0">
                          <a:effectLst/>
                        </a:rPr>
                        <a:t>P 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effectLst/>
                        </a:rPr>
                        <a:t>Value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523995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 Age, years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76.2 ± 12.8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76.1 ± 12.9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.788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902763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 Female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54%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49%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 b="1">
                          <a:effectLst/>
                        </a:rPr>
                        <a:t>.048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221309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 Black Race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16%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.596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240163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 Ethnicity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 b="1">
                          <a:effectLst/>
                        </a:rPr>
                        <a:t>.002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537406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</a:rPr>
                        <a:t>     Non-Hispanic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</a:rPr>
                        <a:t>70%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</a:rPr>
                        <a:t>64%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606461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     Hispanic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3.3%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5.2%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598781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     Unknown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26%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31%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697937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 Disease state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.817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593306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     Aortic stenosis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62%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63%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848977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     Mitral regurgitation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38%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37%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34523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Inpatient Setting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42%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33%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&lt;.001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32851"/>
                  </a:ext>
                </a:extLst>
              </a:tr>
              <a:tr h="262305">
                <a:tc gridSpan="4"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 Comorbidities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418884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     Coronary artery disease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47%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47%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.928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83536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     Atrial fibrillation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42%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43%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.683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431287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     Heart failure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60%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58%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.294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355374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     Diabetes mellitus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33%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32%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.632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811029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 Social Deprivation Index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40.0 ± 28.0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39.3 ± 28.3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.422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5234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EA3891-A3E8-31C4-AB81-A581C76C8FDA}"/>
              </a:ext>
            </a:extLst>
          </p:cNvPr>
          <p:cNvSpPr txBox="1"/>
          <p:nvPr/>
        </p:nvSpPr>
        <p:spPr>
          <a:xfrm>
            <a:off x="4000707" y="6211669"/>
            <a:ext cx="5324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ECN=electronic clinician notification; SD=standard deviation.</a:t>
            </a:r>
          </a:p>
        </p:txBody>
      </p:sp>
    </p:spTree>
    <p:extLst>
      <p:ext uri="{BB962C8B-B14F-4D97-AF65-F5344CB8AC3E}">
        <p14:creationId xmlns:p14="http://schemas.microsoft.com/office/powerpoint/2010/main" val="502272764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F4E5C7A6-3CCE-AFB7-34DB-2AE385CB8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bf302b8e6c_0_210">
            <a:extLst>
              <a:ext uri="{FF2B5EF4-FFF2-40B4-BE49-F238E27FC236}">
                <a16:creationId xmlns:a16="http://schemas.microsoft.com/office/drawing/2014/main" id="{8A0703B2-7604-E061-06C1-EE63A30213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75" y="108225"/>
            <a:ext cx="8389800" cy="44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2400"/>
              <a:t>Baseline Echocardiographic </a:t>
            </a:r>
            <a:r>
              <a:rPr lang="en-US" sz="2400" dirty="0"/>
              <a:t>Data</a:t>
            </a:r>
            <a:endParaRPr sz="2400" b="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277FEA-9A95-5818-2697-0D94E3ACA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98682"/>
              </p:ext>
            </p:extLst>
          </p:nvPr>
        </p:nvGraphicFramePr>
        <p:xfrm>
          <a:off x="609599" y="1168955"/>
          <a:ext cx="10144716" cy="2295198"/>
        </p:xfrm>
        <a:graphic>
          <a:graphicData uri="http://schemas.openxmlformats.org/drawingml/2006/table">
            <a:tbl>
              <a:tblPr firstRow="1" firstCol="1" bandRow="1">
                <a:tableStyleId>{8893A6E6-D9B1-4E34-B787-B2BAD4CC887E}</a:tableStyleId>
              </a:tblPr>
              <a:tblGrid>
                <a:gridCol w="4550327">
                  <a:extLst>
                    <a:ext uri="{9D8B030D-6E8A-4147-A177-3AD203B41FA5}">
                      <a16:colId xmlns:a16="http://schemas.microsoft.com/office/drawing/2014/main" val="3709731219"/>
                    </a:ext>
                  </a:extLst>
                </a:gridCol>
                <a:gridCol w="2161920">
                  <a:extLst>
                    <a:ext uri="{9D8B030D-6E8A-4147-A177-3AD203B41FA5}">
                      <a16:colId xmlns:a16="http://schemas.microsoft.com/office/drawing/2014/main" val="4143247250"/>
                    </a:ext>
                  </a:extLst>
                </a:gridCol>
                <a:gridCol w="2408995">
                  <a:extLst>
                    <a:ext uri="{9D8B030D-6E8A-4147-A177-3AD203B41FA5}">
                      <a16:colId xmlns:a16="http://schemas.microsoft.com/office/drawing/2014/main" val="3198705593"/>
                    </a:ext>
                  </a:extLst>
                </a:gridCol>
                <a:gridCol w="1023474">
                  <a:extLst>
                    <a:ext uri="{9D8B030D-6E8A-4147-A177-3AD203B41FA5}">
                      <a16:colId xmlns:a16="http://schemas.microsoft.com/office/drawing/2014/main" val="1297310647"/>
                    </a:ext>
                  </a:extLst>
                </a:gridCol>
              </a:tblGrid>
              <a:tr h="67255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 Characteristic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(mean ± SD, or % based on number of echos)</a:t>
                      </a:r>
                    </a:p>
                  </a:txBody>
                  <a:tcPr marL="27742" marR="27742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ECN (Alert)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Clinicians = 276 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Echos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= 705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Usual Care (No Alert)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Clinicians = 291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Echos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= 550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i="1" dirty="0">
                          <a:effectLst/>
                          <a:latin typeface="+mn-lt"/>
                        </a:rPr>
                        <a:t>P 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Value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523995"/>
                  </a:ext>
                </a:extLst>
              </a:tr>
              <a:tr h="260613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 AV area, cm²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0.85 ± 0.21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0.86 ± 0.19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  <a:latin typeface="+mn-lt"/>
                        </a:rPr>
                        <a:t>.597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2078754"/>
                  </a:ext>
                </a:extLst>
              </a:tr>
              <a:tr h="2606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 AV mean gradient, mmHg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30.6 ± 12.8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30.9 ± 12.2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.661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117732"/>
                  </a:ext>
                </a:extLst>
              </a:tr>
              <a:tr h="2606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 AV peak gradient, mmHg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50.6 ± 20.1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51.0 ± 20.0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  <a:latin typeface="+mn-lt"/>
                        </a:rPr>
                        <a:t>.762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7238748"/>
                  </a:ext>
                </a:extLst>
              </a:tr>
              <a:tr h="2606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 AV peak velocity, m/s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3.50 ± 0.70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3.52 ± 0.67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.549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623703"/>
                  </a:ext>
                </a:extLst>
              </a:tr>
              <a:tr h="2606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Dimensionless Index</a:t>
                      </a:r>
                    </a:p>
                  </a:txBody>
                  <a:tcPr marL="27742" marR="27742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0.28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± 0.08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0.28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± 0.08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.571</a:t>
                      </a: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6676001"/>
                  </a:ext>
                </a:extLst>
              </a:tr>
              <a:tr h="2606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Mean gradient ≥ 40 mmHg</a:t>
                      </a:r>
                    </a:p>
                  </a:txBody>
                  <a:tcPr marL="27742" marR="27742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23%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24%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.637</a:t>
                      </a: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263234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79D61D1-1EDF-1A6B-C45A-B658A4D5A436}"/>
              </a:ext>
            </a:extLst>
          </p:cNvPr>
          <p:cNvSpPr txBox="1"/>
          <p:nvPr/>
        </p:nvSpPr>
        <p:spPr>
          <a:xfrm>
            <a:off x="3343274" y="6252569"/>
            <a:ext cx="8563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AS=aortic stenosis; AV=aortic valve; ECN=electronic clinician notification; MR=mitral regurgitation; SD=standard deviation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E21E66-B2B6-FDA0-54AF-723653CF4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5198"/>
              </p:ext>
            </p:extLst>
          </p:nvPr>
        </p:nvGraphicFramePr>
        <p:xfrm>
          <a:off x="609600" y="4127646"/>
          <a:ext cx="10144715" cy="1513359"/>
        </p:xfrm>
        <a:graphic>
          <a:graphicData uri="http://schemas.openxmlformats.org/drawingml/2006/table">
            <a:tbl>
              <a:tblPr firstRow="1" firstCol="1" bandRow="1">
                <a:tableStyleId>{8893A6E6-D9B1-4E34-B787-B2BAD4CC887E}</a:tableStyleId>
              </a:tblPr>
              <a:tblGrid>
                <a:gridCol w="4536935">
                  <a:extLst>
                    <a:ext uri="{9D8B030D-6E8A-4147-A177-3AD203B41FA5}">
                      <a16:colId xmlns:a16="http://schemas.microsoft.com/office/drawing/2014/main" val="3709731219"/>
                    </a:ext>
                  </a:extLst>
                </a:gridCol>
                <a:gridCol w="2152481">
                  <a:extLst>
                    <a:ext uri="{9D8B030D-6E8A-4147-A177-3AD203B41FA5}">
                      <a16:colId xmlns:a16="http://schemas.microsoft.com/office/drawing/2014/main" val="4143247250"/>
                    </a:ext>
                  </a:extLst>
                </a:gridCol>
                <a:gridCol w="2524715">
                  <a:extLst>
                    <a:ext uri="{9D8B030D-6E8A-4147-A177-3AD203B41FA5}">
                      <a16:colId xmlns:a16="http://schemas.microsoft.com/office/drawing/2014/main" val="3198705593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1297310647"/>
                    </a:ext>
                  </a:extLst>
                </a:gridCol>
              </a:tblGrid>
              <a:tr h="67255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 Characteristic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(% based on number of echos)</a:t>
                      </a:r>
                    </a:p>
                  </a:txBody>
                  <a:tcPr marL="27742" marR="27742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ECN (Alert)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Clinicians = 203 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Echos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= 432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Usual Care (No Alert)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Clinicians = 193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Echos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= 329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i="1" dirty="0">
                          <a:effectLst/>
                          <a:latin typeface="+mn-lt"/>
                        </a:rPr>
                        <a:t>P 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Value*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523995"/>
                  </a:ext>
                </a:extLst>
              </a:tr>
              <a:tr h="260613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 Moderate-to-severe MR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64%</a:t>
                      </a: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59%</a:t>
                      </a: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.350</a:t>
                      </a: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2078754"/>
                  </a:ext>
                </a:extLst>
              </a:tr>
              <a:tr h="2606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 Severe MR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36%</a:t>
                      </a: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41%</a:t>
                      </a: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117732"/>
                  </a:ext>
                </a:extLst>
              </a:tr>
              <a:tr h="2606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LVEF &lt; 50%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742" marR="27742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49%</a:t>
                      </a: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48%</a:t>
                      </a: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.972</a:t>
                      </a:r>
                    </a:p>
                  </a:txBody>
                  <a:tcPr marL="27742" marR="2774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6237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2C2B2F-6AAA-85A2-869C-E97B748E853A}"/>
              </a:ext>
            </a:extLst>
          </p:cNvPr>
          <p:cNvSpPr txBox="1"/>
          <p:nvPr/>
        </p:nvSpPr>
        <p:spPr>
          <a:xfrm>
            <a:off x="517795" y="830401"/>
            <a:ext cx="4425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AS Population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60D52-7DF0-64E7-52D9-5CDBDD6BE9B1}"/>
              </a:ext>
            </a:extLst>
          </p:cNvPr>
          <p:cNvSpPr txBox="1"/>
          <p:nvPr/>
        </p:nvSpPr>
        <p:spPr>
          <a:xfrm>
            <a:off x="517795" y="3819869"/>
            <a:ext cx="4425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MR Population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3121514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"/>
          <p:cNvSpPr/>
          <p:nvPr/>
        </p:nvSpPr>
        <p:spPr>
          <a:xfrm>
            <a:off x="2662506" y="2116474"/>
            <a:ext cx="1077600" cy="675000"/>
          </a:xfrm>
          <a:prstGeom prst="rect">
            <a:avLst/>
          </a:prstGeom>
          <a:solidFill>
            <a:srgbClr val="D9EAD3"/>
          </a:solidFill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dirty="0"/>
              <a:t>51,374</a:t>
            </a:r>
          </a:p>
          <a:p>
            <a:pPr algn="ctr">
              <a:buSzPts val="1249"/>
            </a:pPr>
            <a:r>
              <a:rPr lang="en-US" sz="1200" dirty="0"/>
              <a:t>(13%)</a:t>
            </a:r>
            <a:endParaRPr sz="1200" dirty="0"/>
          </a:p>
        </p:txBody>
      </p:sp>
      <p:sp>
        <p:nvSpPr>
          <p:cNvPr id="437" name="Google Shape;437;p2"/>
          <p:cNvSpPr txBox="1"/>
          <p:nvPr/>
        </p:nvSpPr>
        <p:spPr>
          <a:xfrm>
            <a:off x="2662506" y="1514138"/>
            <a:ext cx="1077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96"/>
            </a:pPr>
            <a:r>
              <a:rPr lang="en-US" sz="1750" dirty="0"/>
              <a:t>Alert</a:t>
            </a:r>
            <a:endParaRPr sz="1750" dirty="0"/>
          </a:p>
          <a:p>
            <a:pPr algn="ctr">
              <a:buSzPts val="1296"/>
            </a:pPr>
            <a:r>
              <a:rPr lang="en-US" sz="1750" dirty="0"/>
              <a:t>Wins</a:t>
            </a:r>
            <a:endParaRPr sz="1750" dirty="0"/>
          </a:p>
        </p:txBody>
      </p:sp>
      <p:sp>
        <p:nvSpPr>
          <p:cNvPr id="438" name="Google Shape;438;p2"/>
          <p:cNvSpPr txBox="1"/>
          <p:nvPr/>
        </p:nvSpPr>
        <p:spPr>
          <a:xfrm>
            <a:off x="3994114" y="1563634"/>
            <a:ext cx="1077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96"/>
            </a:pPr>
            <a:r>
              <a:rPr lang="en-US" sz="1750"/>
              <a:t>Ties</a:t>
            </a:r>
            <a:endParaRPr sz="1750"/>
          </a:p>
        </p:txBody>
      </p:sp>
      <p:sp>
        <p:nvSpPr>
          <p:cNvPr id="439" name="Google Shape;439;p2"/>
          <p:cNvSpPr txBox="1"/>
          <p:nvPr/>
        </p:nvSpPr>
        <p:spPr>
          <a:xfrm>
            <a:off x="5325722" y="1563634"/>
            <a:ext cx="1364599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96"/>
            </a:pPr>
            <a:r>
              <a:rPr lang="en-US" sz="1750"/>
              <a:t>No Alert</a:t>
            </a:r>
            <a:endParaRPr sz="1750"/>
          </a:p>
          <a:p>
            <a:pPr algn="ctr">
              <a:buSzPts val="1296"/>
            </a:pPr>
            <a:r>
              <a:rPr lang="en-US" sz="1750"/>
              <a:t>Wins</a:t>
            </a:r>
            <a:endParaRPr sz="1750"/>
          </a:p>
        </p:txBody>
      </p:sp>
      <p:sp>
        <p:nvSpPr>
          <p:cNvPr id="440" name="Google Shape;440;p2"/>
          <p:cNvSpPr txBox="1"/>
          <p:nvPr/>
        </p:nvSpPr>
        <p:spPr>
          <a:xfrm>
            <a:off x="244824" y="2100967"/>
            <a:ext cx="2317324" cy="78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>
              <a:buSzPts val="1296"/>
            </a:pPr>
            <a:r>
              <a:rPr lang="en-US" sz="1750" b="1" dirty="0"/>
              <a:t>Valve Intervention</a:t>
            </a:r>
            <a:endParaRPr sz="1750" b="1" dirty="0"/>
          </a:p>
          <a:p>
            <a:pPr>
              <a:buSzPts val="707"/>
            </a:pPr>
            <a:r>
              <a:rPr lang="en-US" i="1" dirty="0"/>
              <a:t>First to transcatheter or surgical valve intervention </a:t>
            </a:r>
            <a:endParaRPr i="1" dirty="0"/>
          </a:p>
        </p:txBody>
      </p:sp>
      <p:sp>
        <p:nvSpPr>
          <p:cNvPr id="441" name="Google Shape;441;p2"/>
          <p:cNvSpPr txBox="1"/>
          <p:nvPr/>
        </p:nvSpPr>
        <p:spPr>
          <a:xfrm>
            <a:off x="244768" y="3113991"/>
            <a:ext cx="2317322" cy="78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>
              <a:buSzPts val="1296"/>
            </a:pPr>
            <a:r>
              <a:rPr lang="en-US" sz="1750" b="1" dirty="0"/>
              <a:t>MHT Clinic Visit</a:t>
            </a:r>
            <a:endParaRPr sz="1750" b="1" dirty="0"/>
          </a:p>
          <a:p>
            <a:pPr>
              <a:buSzPts val="707"/>
            </a:pPr>
            <a:r>
              <a:rPr lang="en-US" i="1" dirty="0"/>
              <a:t>First to visit with a member of the MHT Team</a:t>
            </a:r>
            <a:endParaRPr i="1" dirty="0"/>
          </a:p>
        </p:txBody>
      </p:sp>
      <p:sp>
        <p:nvSpPr>
          <p:cNvPr id="442" name="Google Shape;442;p2"/>
          <p:cNvSpPr/>
          <p:nvPr/>
        </p:nvSpPr>
        <p:spPr>
          <a:xfrm>
            <a:off x="3994114" y="2116489"/>
            <a:ext cx="1077600" cy="675000"/>
          </a:xfrm>
          <a:prstGeom prst="rect">
            <a:avLst/>
          </a:prstGeom>
          <a:solidFill>
            <a:srgbClr val="EEEEEE"/>
          </a:solidFill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dirty="0"/>
              <a:t>304,790</a:t>
            </a:r>
          </a:p>
          <a:p>
            <a:pPr algn="ctr">
              <a:buSzPts val="1249"/>
            </a:pPr>
            <a:r>
              <a:rPr lang="en-US" sz="1200" dirty="0"/>
              <a:t>(79%)</a:t>
            </a:r>
            <a:endParaRPr sz="1200" dirty="0"/>
          </a:p>
        </p:txBody>
      </p:sp>
      <p:sp>
        <p:nvSpPr>
          <p:cNvPr id="443" name="Google Shape;443;p2"/>
          <p:cNvSpPr/>
          <p:nvPr/>
        </p:nvSpPr>
        <p:spPr>
          <a:xfrm>
            <a:off x="5420293" y="2116489"/>
            <a:ext cx="1077600" cy="675000"/>
          </a:xfrm>
          <a:prstGeom prst="rect">
            <a:avLst/>
          </a:prstGeom>
          <a:solidFill>
            <a:srgbClr val="C9DAF8"/>
          </a:solidFill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dirty="0"/>
              <a:t>31,586</a:t>
            </a:r>
          </a:p>
          <a:p>
            <a:pPr algn="ctr">
              <a:buSzPts val="1249"/>
            </a:pPr>
            <a:r>
              <a:rPr lang="en-US" sz="1200" dirty="0"/>
              <a:t>(8%)</a:t>
            </a:r>
            <a:endParaRPr sz="1200" dirty="0"/>
          </a:p>
        </p:txBody>
      </p:sp>
      <p:sp>
        <p:nvSpPr>
          <p:cNvPr id="444" name="Google Shape;444;p2"/>
          <p:cNvSpPr/>
          <p:nvPr/>
        </p:nvSpPr>
        <p:spPr>
          <a:xfrm>
            <a:off x="2662506" y="3142798"/>
            <a:ext cx="1077600" cy="675000"/>
          </a:xfrm>
          <a:prstGeom prst="rect">
            <a:avLst/>
          </a:prstGeom>
          <a:solidFill>
            <a:srgbClr val="D9EAD3"/>
          </a:solidFill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dirty="0"/>
              <a:t>32,156</a:t>
            </a:r>
          </a:p>
          <a:p>
            <a:pPr algn="ctr">
              <a:buSzPts val="1249"/>
            </a:pPr>
            <a:r>
              <a:rPr lang="en-US" sz="1200" dirty="0"/>
              <a:t>(10%)</a:t>
            </a:r>
            <a:endParaRPr sz="1200" dirty="0"/>
          </a:p>
        </p:txBody>
      </p:sp>
      <p:sp>
        <p:nvSpPr>
          <p:cNvPr id="445" name="Google Shape;445;p2"/>
          <p:cNvSpPr/>
          <p:nvPr/>
        </p:nvSpPr>
        <p:spPr>
          <a:xfrm>
            <a:off x="3994114" y="3142813"/>
            <a:ext cx="1077600" cy="675000"/>
          </a:xfrm>
          <a:prstGeom prst="rect">
            <a:avLst/>
          </a:prstGeom>
          <a:solidFill>
            <a:srgbClr val="EEEEEE"/>
          </a:solidFill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dirty="0"/>
              <a:t>239,601</a:t>
            </a:r>
          </a:p>
          <a:p>
            <a:pPr algn="ctr">
              <a:buSzPts val="1249"/>
            </a:pPr>
            <a:r>
              <a:rPr lang="en-US" sz="1200" dirty="0"/>
              <a:t>(79%)</a:t>
            </a:r>
            <a:endParaRPr sz="1200" dirty="0"/>
          </a:p>
        </p:txBody>
      </p:sp>
      <p:sp>
        <p:nvSpPr>
          <p:cNvPr id="446" name="Google Shape;446;p2"/>
          <p:cNvSpPr/>
          <p:nvPr/>
        </p:nvSpPr>
        <p:spPr>
          <a:xfrm>
            <a:off x="5420293" y="3131396"/>
            <a:ext cx="1077600" cy="675000"/>
          </a:xfrm>
          <a:prstGeom prst="rect">
            <a:avLst/>
          </a:prstGeom>
          <a:solidFill>
            <a:srgbClr val="C9DAF8"/>
          </a:solidFill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dirty="0"/>
              <a:t>33,033</a:t>
            </a:r>
          </a:p>
          <a:p>
            <a:pPr algn="ctr">
              <a:buSzPts val="1249"/>
            </a:pPr>
            <a:r>
              <a:rPr lang="en-US" sz="1200" dirty="0"/>
              <a:t>(11%)</a:t>
            </a:r>
            <a:endParaRPr sz="1200" dirty="0"/>
          </a:p>
        </p:txBody>
      </p:sp>
      <p:sp>
        <p:nvSpPr>
          <p:cNvPr id="447" name="Google Shape;447;p2"/>
          <p:cNvSpPr/>
          <p:nvPr/>
        </p:nvSpPr>
        <p:spPr>
          <a:xfrm>
            <a:off x="2662506" y="4146039"/>
            <a:ext cx="1077600" cy="675000"/>
          </a:xfrm>
          <a:prstGeom prst="rect">
            <a:avLst/>
          </a:prstGeom>
          <a:solidFill>
            <a:srgbClr val="D9EAD3"/>
          </a:solidFill>
          <a:ln w="224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b="1" dirty="0"/>
              <a:t>83,530</a:t>
            </a:r>
          </a:p>
          <a:p>
            <a:pPr algn="ctr">
              <a:buSzPts val="1249"/>
            </a:pPr>
            <a:r>
              <a:rPr lang="en-US" sz="1200" dirty="0"/>
              <a:t>(22%)</a:t>
            </a:r>
            <a:endParaRPr sz="1200" dirty="0"/>
          </a:p>
        </p:txBody>
      </p:sp>
      <p:sp>
        <p:nvSpPr>
          <p:cNvPr id="448" name="Google Shape;448;p2"/>
          <p:cNvSpPr/>
          <p:nvPr/>
        </p:nvSpPr>
        <p:spPr>
          <a:xfrm>
            <a:off x="5420293" y="4146333"/>
            <a:ext cx="1077600" cy="675000"/>
          </a:xfrm>
          <a:prstGeom prst="rect">
            <a:avLst/>
          </a:prstGeom>
          <a:solidFill>
            <a:srgbClr val="C9DAF8"/>
          </a:solidFill>
          <a:ln w="224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b="1" dirty="0"/>
              <a:t>64,619</a:t>
            </a:r>
          </a:p>
          <a:p>
            <a:pPr algn="ctr">
              <a:buSzPts val="1249"/>
            </a:pPr>
            <a:r>
              <a:rPr lang="en-US" sz="1200" dirty="0"/>
              <a:t>(17%)</a:t>
            </a:r>
            <a:endParaRPr sz="1200" dirty="0"/>
          </a:p>
        </p:txBody>
      </p:sp>
      <p:sp>
        <p:nvSpPr>
          <p:cNvPr id="450" name="Google Shape;450;p2"/>
          <p:cNvSpPr txBox="1"/>
          <p:nvPr/>
        </p:nvSpPr>
        <p:spPr>
          <a:xfrm>
            <a:off x="4014973" y="4325189"/>
            <a:ext cx="10359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96"/>
            </a:pPr>
            <a:r>
              <a:rPr lang="en-US" sz="1750"/>
              <a:t>versus</a:t>
            </a:r>
            <a:endParaRPr sz="1750"/>
          </a:p>
        </p:txBody>
      </p:sp>
      <p:sp>
        <p:nvSpPr>
          <p:cNvPr id="451" name="Google Shape;451;p2"/>
          <p:cNvSpPr txBox="1"/>
          <p:nvPr/>
        </p:nvSpPr>
        <p:spPr>
          <a:xfrm>
            <a:off x="244767" y="4903724"/>
            <a:ext cx="2317323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>
              <a:buSzPts val="1296"/>
            </a:pPr>
            <a:r>
              <a:rPr lang="en-US" sz="1750" b="1" dirty="0"/>
              <a:t>Win Ratio (95% CI</a:t>
            </a:r>
            <a:r>
              <a:rPr lang="en-US" sz="1750" dirty="0"/>
              <a:t>)</a:t>
            </a:r>
            <a:endParaRPr sz="1750" i="1" dirty="0"/>
          </a:p>
        </p:txBody>
      </p:sp>
      <p:sp>
        <p:nvSpPr>
          <p:cNvPr id="452" name="Google Shape;452;p2"/>
          <p:cNvSpPr txBox="1"/>
          <p:nvPr/>
        </p:nvSpPr>
        <p:spPr>
          <a:xfrm>
            <a:off x="3297464" y="5048321"/>
            <a:ext cx="2712335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96"/>
            </a:pPr>
            <a:r>
              <a:rPr lang="en-US" sz="1750" b="1" dirty="0"/>
              <a:t>1.29 (1.01 - 1.65)</a:t>
            </a:r>
            <a:endParaRPr sz="1750" b="1" dirty="0"/>
          </a:p>
        </p:txBody>
      </p:sp>
      <p:cxnSp>
        <p:nvCxnSpPr>
          <p:cNvPr id="453" name="Google Shape;453;p2"/>
          <p:cNvCxnSpPr>
            <a:stCxn id="442" idx="2"/>
            <a:endCxn id="444" idx="0"/>
          </p:cNvCxnSpPr>
          <p:nvPr/>
        </p:nvCxnSpPr>
        <p:spPr>
          <a:xfrm flipH="1">
            <a:off x="3201289" y="2791489"/>
            <a:ext cx="1331625" cy="351375"/>
          </a:xfrm>
          <a:prstGeom prst="straightConnector1">
            <a:avLst/>
          </a:prstGeom>
          <a:noFill/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4" name="Google Shape;454;p2"/>
          <p:cNvCxnSpPr>
            <a:stCxn id="442" idx="2"/>
            <a:endCxn id="445" idx="0"/>
          </p:cNvCxnSpPr>
          <p:nvPr/>
        </p:nvCxnSpPr>
        <p:spPr>
          <a:xfrm>
            <a:off x="4532914" y="2791489"/>
            <a:ext cx="0" cy="351375"/>
          </a:xfrm>
          <a:prstGeom prst="straightConnector1">
            <a:avLst/>
          </a:prstGeom>
          <a:noFill/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5" name="Google Shape;455;p2"/>
          <p:cNvCxnSpPr>
            <a:stCxn id="442" idx="2"/>
            <a:endCxn id="446" idx="0"/>
          </p:cNvCxnSpPr>
          <p:nvPr/>
        </p:nvCxnSpPr>
        <p:spPr>
          <a:xfrm>
            <a:off x="4532914" y="2791489"/>
            <a:ext cx="1426125" cy="339750"/>
          </a:xfrm>
          <a:prstGeom prst="straightConnector1">
            <a:avLst/>
          </a:prstGeom>
          <a:noFill/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6" name="Google Shape;456;p2"/>
          <p:cNvSpPr txBox="1"/>
          <p:nvPr/>
        </p:nvSpPr>
        <p:spPr>
          <a:xfrm>
            <a:off x="2838251" y="450799"/>
            <a:ext cx="3377100" cy="88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414"/>
            </a:pPr>
            <a:r>
              <a:rPr lang="en-US" sz="2000" b="1" dirty="0"/>
              <a:t>Aortic </a:t>
            </a:r>
            <a:endParaRPr sz="2000" b="1" dirty="0"/>
          </a:p>
          <a:p>
            <a:pPr algn="ctr">
              <a:spcAft>
                <a:spcPts val="600"/>
              </a:spcAft>
            </a:pPr>
            <a:r>
              <a:rPr lang="en-US" sz="2000" b="1" dirty="0"/>
              <a:t>Stenosis</a:t>
            </a:r>
            <a:endParaRPr sz="2000" b="1" dirty="0"/>
          </a:p>
          <a:p>
            <a:pPr algn="ctr">
              <a:buSzPts val="1414"/>
            </a:pPr>
            <a:r>
              <a:rPr lang="en-US" sz="1500" dirty="0"/>
              <a:t>705 x 550 = 387,750 pairs</a:t>
            </a:r>
            <a:endParaRPr sz="1500" dirty="0"/>
          </a:p>
        </p:txBody>
      </p:sp>
      <p:sp>
        <p:nvSpPr>
          <p:cNvPr id="457" name="Google Shape;457;p2"/>
          <p:cNvSpPr/>
          <p:nvPr/>
        </p:nvSpPr>
        <p:spPr>
          <a:xfrm>
            <a:off x="7445845" y="2119829"/>
            <a:ext cx="1077600" cy="675000"/>
          </a:xfrm>
          <a:prstGeom prst="rect">
            <a:avLst/>
          </a:prstGeom>
          <a:solidFill>
            <a:srgbClr val="D9EAD3"/>
          </a:solidFill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dirty="0"/>
              <a:t>13,952</a:t>
            </a:r>
          </a:p>
          <a:p>
            <a:pPr algn="ctr">
              <a:buSzPts val="1249"/>
            </a:pPr>
            <a:r>
              <a:rPr lang="en-US" sz="1200" dirty="0"/>
              <a:t>(10%)</a:t>
            </a:r>
            <a:endParaRPr sz="1200" dirty="0"/>
          </a:p>
        </p:txBody>
      </p:sp>
      <p:sp>
        <p:nvSpPr>
          <p:cNvPr id="458" name="Google Shape;458;p2"/>
          <p:cNvSpPr txBox="1"/>
          <p:nvPr/>
        </p:nvSpPr>
        <p:spPr>
          <a:xfrm>
            <a:off x="7445845" y="1517493"/>
            <a:ext cx="1077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96"/>
            </a:pPr>
            <a:r>
              <a:rPr lang="en-US" sz="1750"/>
              <a:t>Alert</a:t>
            </a:r>
            <a:endParaRPr sz="1750"/>
          </a:p>
          <a:p>
            <a:pPr algn="ctr">
              <a:buSzPts val="1296"/>
            </a:pPr>
            <a:r>
              <a:rPr lang="en-US" sz="1750"/>
              <a:t>Wins</a:t>
            </a:r>
            <a:endParaRPr sz="1750"/>
          </a:p>
        </p:txBody>
      </p:sp>
      <p:sp>
        <p:nvSpPr>
          <p:cNvPr id="459" name="Google Shape;459;p2"/>
          <p:cNvSpPr txBox="1"/>
          <p:nvPr/>
        </p:nvSpPr>
        <p:spPr>
          <a:xfrm>
            <a:off x="8777453" y="1566988"/>
            <a:ext cx="1077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96"/>
            </a:pPr>
            <a:r>
              <a:rPr lang="en-US" sz="1750"/>
              <a:t>Ties</a:t>
            </a:r>
            <a:endParaRPr sz="1750"/>
          </a:p>
        </p:txBody>
      </p:sp>
      <p:sp>
        <p:nvSpPr>
          <p:cNvPr id="460" name="Google Shape;460;p2"/>
          <p:cNvSpPr txBox="1"/>
          <p:nvPr/>
        </p:nvSpPr>
        <p:spPr>
          <a:xfrm>
            <a:off x="10096500" y="1537006"/>
            <a:ext cx="1416868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96"/>
            </a:pPr>
            <a:r>
              <a:rPr lang="en-US" sz="1750"/>
              <a:t>No Alert</a:t>
            </a:r>
            <a:endParaRPr sz="1750"/>
          </a:p>
          <a:p>
            <a:pPr algn="ctr">
              <a:buSzPts val="1296"/>
            </a:pPr>
            <a:r>
              <a:rPr lang="en-US" sz="1750"/>
              <a:t>Wins</a:t>
            </a:r>
            <a:endParaRPr sz="1750"/>
          </a:p>
        </p:txBody>
      </p:sp>
      <p:sp>
        <p:nvSpPr>
          <p:cNvPr id="461" name="Google Shape;461;p2"/>
          <p:cNvSpPr/>
          <p:nvPr/>
        </p:nvSpPr>
        <p:spPr>
          <a:xfrm>
            <a:off x="8777453" y="2119843"/>
            <a:ext cx="1077600" cy="675000"/>
          </a:xfrm>
          <a:prstGeom prst="rect">
            <a:avLst/>
          </a:prstGeom>
          <a:solidFill>
            <a:srgbClr val="EEEEEE"/>
          </a:solidFill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dirty="0"/>
              <a:t>115,505</a:t>
            </a:r>
          </a:p>
          <a:p>
            <a:pPr algn="ctr">
              <a:buSzPts val="1249"/>
            </a:pPr>
            <a:r>
              <a:rPr lang="en-US" sz="1200" dirty="0"/>
              <a:t>(81%)</a:t>
            </a:r>
            <a:endParaRPr sz="1200" dirty="0"/>
          </a:p>
        </p:txBody>
      </p:sp>
      <p:sp>
        <p:nvSpPr>
          <p:cNvPr id="462" name="Google Shape;462;p2"/>
          <p:cNvSpPr/>
          <p:nvPr/>
        </p:nvSpPr>
        <p:spPr>
          <a:xfrm>
            <a:off x="10203633" y="2119843"/>
            <a:ext cx="1077600" cy="675000"/>
          </a:xfrm>
          <a:prstGeom prst="rect">
            <a:avLst/>
          </a:prstGeom>
          <a:solidFill>
            <a:srgbClr val="C9DAF8"/>
          </a:solidFill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dirty="0"/>
              <a:t>12,671</a:t>
            </a:r>
          </a:p>
          <a:p>
            <a:pPr algn="ctr">
              <a:buSzPts val="1249"/>
            </a:pPr>
            <a:r>
              <a:rPr lang="en-US" sz="1200" dirty="0"/>
              <a:t>(9%)</a:t>
            </a:r>
            <a:endParaRPr sz="1200" dirty="0"/>
          </a:p>
        </p:txBody>
      </p:sp>
      <p:sp>
        <p:nvSpPr>
          <p:cNvPr id="463" name="Google Shape;463;p2"/>
          <p:cNvSpPr/>
          <p:nvPr/>
        </p:nvSpPr>
        <p:spPr>
          <a:xfrm>
            <a:off x="7445845" y="3146153"/>
            <a:ext cx="1077600" cy="675000"/>
          </a:xfrm>
          <a:prstGeom prst="rect">
            <a:avLst/>
          </a:prstGeom>
          <a:solidFill>
            <a:srgbClr val="D9EAD3"/>
          </a:solidFill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dirty="0"/>
              <a:t>15,368</a:t>
            </a:r>
          </a:p>
          <a:p>
            <a:pPr algn="ctr">
              <a:buSzPts val="1249"/>
            </a:pPr>
            <a:r>
              <a:rPr lang="en-US" sz="1200" dirty="0"/>
              <a:t>(13%)</a:t>
            </a:r>
            <a:endParaRPr sz="1200" dirty="0"/>
          </a:p>
        </p:txBody>
      </p:sp>
      <p:sp>
        <p:nvSpPr>
          <p:cNvPr id="464" name="Google Shape;464;p2"/>
          <p:cNvSpPr/>
          <p:nvPr/>
        </p:nvSpPr>
        <p:spPr>
          <a:xfrm>
            <a:off x="8777453" y="3146168"/>
            <a:ext cx="1077600" cy="675000"/>
          </a:xfrm>
          <a:prstGeom prst="rect">
            <a:avLst/>
          </a:prstGeom>
          <a:solidFill>
            <a:srgbClr val="EEEEEE"/>
          </a:solidFill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dirty="0"/>
              <a:t>89,061</a:t>
            </a:r>
          </a:p>
          <a:p>
            <a:pPr algn="ctr">
              <a:buSzPts val="1249"/>
            </a:pPr>
            <a:r>
              <a:rPr lang="en-US" sz="1200" dirty="0"/>
              <a:t>(77%)</a:t>
            </a:r>
            <a:endParaRPr sz="1200" dirty="0"/>
          </a:p>
        </p:txBody>
      </p:sp>
      <p:sp>
        <p:nvSpPr>
          <p:cNvPr id="465" name="Google Shape;465;p2"/>
          <p:cNvSpPr/>
          <p:nvPr/>
        </p:nvSpPr>
        <p:spPr>
          <a:xfrm>
            <a:off x="10203633" y="3134751"/>
            <a:ext cx="1077600" cy="675000"/>
          </a:xfrm>
          <a:prstGeom prst="rect">
            <a:avLst/>
          </a:prstGeom>
          <a:solidFill>
            <a:srgbClr val="C9DAF8"/>
          </a:solidFill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dirty="0"/>
              <a:t>11,076</a:t>
            </a:r>
          </a:p>
          <a:p>
            <a:pPr algn="ctr">
              <a:buSzPts val="1249"/>
            </a:pPr>
            <a:r>
              <a:rPr lang="en-US" sz="1200" dirty="0"/>
              <a:t>(10%)</a:t>
            </a:r>
            <a:endParaRPr sz="1200" dirty="0"/>
          </a:p>
        </p:txBody>
      </p:sp>
      <p:sp>
        <p:nvSpPr>
          <p:cNvPr id="466" name="Google Shape;466;p2"/>
          <p:cNvSpPr/>
          <p:nvPr/>
        </p:nvSpPr>
        <p:spPr>
          <a:xfrm>
            <a:off x="7445845" y="4149393"/>
            <a:ext cx="1077600" cy="675000"/>
          </a:xfrm>
          <a:prstGeom prst="rect">
            <a:avLst/>
          </a:prstGeom>
          <a:solidFill>
            <a:srgbClr val="D9EAD3"/>
          </a:solidFill>
          <a:ln w="224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b="1" dirty="0"/>
              <a:t>29,320</a:t>
            </a:r>
          </a:p>
          <a:p>
            <a:pPr algn="ctr">
              <a:buSzPts val="1249"/>
            </a:pPr>
            <a:r>
              <a:rPr lang="en-US" sz="1200" dirty="0"/>
              <a:t>(21%)</a:t>
            </a:r>
            <a:endParaRPr sz="1200" dirty="0"/>
          </a:p>
        </p:txBody>
      </p:sp>
      <p:sp>
        <p:nvSpPr>
          <p:cNvPr id="467" name="Google Shape;467;p2"/>
          <p:cNvSpPr/>
          <p:nvPr/>
        </p:nvSpPr>
        <p:spPr>
          <a:xfrm>
            <a:off x="10203633" y="4149688"/>
            <a:ext cx="1077600" cy="675000"/>
          </a:xfrm>
          <a:prstGeom prst="rect">
            <a:avLst/>
          </a:prstGeom>
          <a:solidFill>
            <a:srgbClr val="C9DAF8"/>
          </a:solidFill>
          <a:ln w="224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49"/>
            </a:pPr>
            <a:r>
              <a:rPr lang="en-US" sz="1750" b="1" dirty="0"/>
              <a:t>23,747</a:t>
            </a:r>
          </a:p>
          <a:p>
            <a:pPr algn="ctr">
              <a:buSzPts val="1249"/>
            </a:pPr>
            <a:r>
              <a:rPr lang="en-US" sz="1200" dirty="0"/>
              <a:t>(17%)</a:t>
            </a:r>
            <a:endParaRPr sz="1200" dirty="0"/>
          </a:p>
        </p:txBody>
      </p:sp>
      <p:sp>
        <p:nvSpPr>
          <p:cNvPr id="468" name="Google Shape;468;p2"/>
          <p:cNvSpPr txBox="1"/>
          <p:nvPr/>
        </p:nvSpPr>
        <p:spPr>
          <a:xfrm>
            <a:off x="8798311" y="4328543"/>
            <a:ext cx="10359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96"/>
            </a:pPr>
            <a:r>
              <a:rPr lang="en-US" sz="1750"/>
              <a:t>versus</a:t>
            </a:r>
            <a:endParaRPr sz="1750"/>
          </a:p>
        </p:txBody>
      </p:sp>
      <p:sp>
        <p:nvSpPr>
          <p:cNvPr id="469" name="Google Shape;469;p2"/>
          <p:cNvSpPr txBox="1"/>
          <p:nvPr/>
        </p:nvSpPr>
        <p:spPr>
          <a:xfrm>
            <a:off x="7681056" y="5051648"/>
            <a:ext cx="3323785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>
              <a:buSzPts val="1296"/>
            </a:pPr>
            <a:r>
              <a:rPr lang="en-US" sz="1750" b="1" dirty="0"/>
              <a:t>1.23 (0.90 - 1.69)</a:t>
            </a:r>
            <a:endParaRPr sz="1750" b="1" dirty="0"/>
          </a:p>
        </p:txBody>
      </p:sp>
      <p:cxnSp>
        <p:nvCxnSpPr>
          <p:cNvPr id="470" name="Google Shape;470;p2"/>
          <p:cNvCxnSpPr>
            <a:stCxn id="461" idx="2"/>
            <a:endCxn id="463" idx="0"/>
          </p:cNvCxnSpPr>
          <p:nvPr/>
        </p:nvCxnSpPr>
        <p:spPr>
          <a:xfrm flipH="1">
            <a:off x="7984628" y="2794843"/>
            <a:ext cx="1331625" cy="351375"/>
          </a:xfrm>
          <a:prstGeom prst="straightConnector1">
            <a:avLst/>
          </a:prstGeom>
          <a:noFill/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1" name="Google Shape;471;p2"/>
          <p:cNvCxnSpPr>
            <a:stCxn id="461" idx="2"/>
            <a:endCxn id="464" idx="0"/>
          </p:cNvCxnSpPr>
          <p:nvPr/>
        </p:nvCxnSpPr>
        <p:spPr>
          <a:xfrm>
            <a:off x="9316253" y="2794843"/>
            <a:ext cx="0" cy="351375"/>
          </a:xfrm>
          <a:prstGeom prst="straightConnector1">
            <a:avLst/>
          </a:prstGeom>
          <a:noFill/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2" name="Google Shape;472;p2"/>
          <p:cNvCxnSpPr>
            <a:stCxn id="461" idx="2"/>
            <a:endCxn id="465" idx="0"/>
          </p:cNvCxnSpPr>
          <p:nvPr/>
        </p:nvCxnSpPr>
        <p:spPr>
          <a:xfrm>
            <a:off x="9316253" y="2794843"/>
            <a:ext cx="1426125" cy="339750"/>
          </a:xfrm>
          <a:prstGeom prst="straightConnector1">
            <a:avLst/>
          </a:prstGeom>
          <a:noFill/>
          <a:ln w="112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3" name="Google Shape;473;p2"/>
          <p:cNvSpPr txBox="1"/>
          <p:nvPr/>
        </p:nvSpPr>
        <p:spPr>
          <a:xfrm>
            <a:off x="7654398" y="450799"/>
            <a:ext cx="3377100" cy="97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 algn="ctr"/>
            <a:r>
              <a:rPr lang="en-US" sz="2000" b="1" dirty="0"/>
              <a:t>Mitral </a:t>
            </a:r>
            <a:endParaRPr sz="1750" dirty="0"/>
          </a:p>
          <a:p>
            <a:pPr algn="ctr">
              <a:spcAft>
                <a:spcPts val="600"/>
              </a:spcAft>
            </a:pPr>
            <a:r>
              <a:rPr lang="en-US" sz="2000" b="1" dirty="0"/>
              <a:t>Regurgitation</a:t>
            </a:r>
            <a:endParaRPr sz="2000" b="1" dirty="0"/>
          </a:p>
          <a:p>
            <a:pPr algn="ctr">
              <a:buSzPts val="1414"/>
            </a:pPr>
            <a:r>
              <a:rPr lang="en-US" sz="1500" dirty="0"/>
              <a:t>432 x 329 = 142,128 pairs</a:t>
            </a:r>
            <a:endParaRPr sz="1500" dirty="0"/>
          </a:p>
        </p:txBody>
      </p:sp>
      <p:cxnSp>
        <p:nvCxnSpPr>
          <p:cNvPr id="474" name="Google Shape;474;p2"/>
          <p:cNvCxnSpPr>
            <a:cxnSpLocks/>
          </p:cNvCxnSpPr>
          <p:nvPr/>
        </p:nvCxnSpPr>
        <p:spPr>
          <a:xfrm>
            <a:off x="6980764" y="896950"/>
            <a:ext cx="0" cy="4352383"/>
          </a:xfrm>
          <a:prstGeom prst="straightConnector1">
            <a:avLst/>
          </a:prstGeom>
          <a:noFill/>
          <a:ln w="22450" cap="flat" cmpd="sng">
            <a:solidFill>
              <a:srgbClr val="595959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475" name="Google Shape;475;p2"/>
          <p:cNvSpPr txBox="1"/>
          <p:nvPr/>
        </p:nvSpPr>
        <p:spPr>
          <a:xfrm>
            <a:off x="3345272" y="5483011"/>
            <a:ext cx="7649968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19" tIns="107719" rIns="107719" bIns="107719" anchor="ctr" anchorCtr="0">
            <a:noAutofit/>
          </a:bodyPr>
          <a:lstStyle/>
          <a:p>
            <a:pPr>
              <a:buSzPts val="1496"/>
            </a:pPr>
            <a:r>
              <a:rPr lang="en-US" sz="1875" b="1" dirty="0"/>
              <a:t>Overall stratified win ratio: 1.27 (95% CI: 1.05 - 1.54), p=0.007</a:t>
            </a:r>
            <a:endParaRPr sz="1875" b="1" i="1" dirty="0"/>
          </a:p>
        </p:txBody>
      </p:sp>
      <p:sp>
        <p:nvSpPr>
          <p:cNvPr id="477" name="Google Shape;477;p2"/>
          <p:cNvSpPr/>
          <p:nvPr/>
        </p:nvSpPr>
        <p:spPr>
          <a:xfrm>
            <a:off x="3201306" y="5577573"/>
            <a:ext cx="7649968" cy="38347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281" tIns="57125" rIns="114281" bIns="57125" anchor="ctr" anchorCtr="0">
            <a:noAutofit/>
          </a:bodyPr>
          <a:lstStyle/>
          <a:p>
            <a:pPr algn="ctr"/>
            <a:endParaRPr sz="2500">
              <a:solidFill>
                <a:schemeClr val="lt1"/>
              </a:solidFill>
            </a:endParaRPr>
          </a:p>
        </p:txBody>
      </p:sp>
      <p:sp>
        <p:nvSpPr>
          <p:cNvPr id="2" name="Google Shape;254;g3bf302b8e6c_0_257">
            <a:extLst>
              <a:ext uri="{FF2B5EF4-FFF2-40B4-BE49-F238E27FC236}">
                <a16:creationId xmlns:a16="http://schemas.microsoft.com/office/drawing/2014/main" id="{005DE73A-12FF-AEAD-B0F2-3CAD11C67741}"/>
              </a:ext>
            </a:extLst>
          </p:cNvPr>
          <p:cNvSpPr txBox="1">
            <a:spLocks/>
          </p:cNvSpPr>
          <p:nvPr/>
        </p:nvSpPr>
        <p:spPr>
          <a:xfrm>
            <a:off x="515202" y="210099"/>
            <a:ext cx="3252300" cy="1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2060"/>
              </a:buClr>
              <a:buSzPct val="100000"/>
              <a:buFont typeface="Arial"/>
              <a:buNone/>
            </a:pP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Primary </a:t>
            </a:r>
          </a:p>
          <a:p>
            <a:pPr algn="l">
              <a:buClr>
                <a:srgbClr val="002060"/>
              </a:buClr>
              <a:buSzPct val="100000"/>
              <a:buFont typeface="Arial"/>
              <a:buNone/>
            </a:pP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Endpoint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B50C9E-355B-8F6B-6DA5-986B8E2031F5}"/>
              </a:ext>
            </a:extLst>
          </p:cNvPr>
          <p:cNvSpPr txBox="1"/>
          <p:nvPr/>
        </p:nvSpPr>
        <p:spPr>
          <a:xfrm>
            <a:off x="10828874" y="5056598"/>
            <a:ext cx="1306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baseline="-25000" dirty="0"/>
              <a:t>int</a:t>
            </a:r>
            <a:r>
              <a:rPr lang="en-US" dirty="0"/>
              <a:t> = 0.82)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0"/>
      <p:bldP spid="4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bf302b8e6c_0_300"/>
          <p:cNvSpPr txBox="1">
            <a:spLocks noGrp="1"/>
          </p:cNvSpPr>
          <p:nvPr>
            <p:ph type="title"/>
          </p:nvPr>
        </p:nvSpPr>
        <p:spPr>
          <a:xfrm>
            <a:off x="268466" y="133251"/>
            <a:ext cx="11050840" cy="52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2800" dirty="0"/>
              <a:t>Time to Valve Intervention or Multidisciplinary Heart Team Visit</a:t>
            </a:r>
            <a:endParaRPr sz="2800" b="0" dirty="0"/>
          </a:p>
        </p:txBody>
      </p:sp>
      <p:grpSp>
        <p:nvGrpSpPr>
          <p:cNvPr id="299" name="Google Shape;299;g3bf302b8e6c_0_300"/>
          <p:cNvGrpSpPr/>
          <p:nvPr/>
        </p:nvGrpSpPr>
        <p:grpSpPr>
          <a:xfrm>
            <a:off x="3092864" y="1881248"/>
            <a:ext cx="6664572" cy="2330851"/>
            <a:chOff x="892048" y="1427226"/>
            <a:chExt cx="6051550" cy="2116454"/>
          </a:xfrm>
        </p:grpSpPr>
        <p:sp>
          <p:nvSpPr>
            <p:cNvPr id="300" name="Google Shape;300;g3bf302b8e6c_0_300"/>
            <p:cNvSpPr/>
            <p:nvPr/>
          </p:nvSpPr>
          <p:spPr>
            <a:xfrm>
              <a:off x="892048" y="1427226"/>
              <a:ext cx="6051550" cy="2116454"/>
            </a:xfrm>
            <a:custGeom>
              <a:avLst/>
              <a:gdLst/>
              <a:ahLst/>
              <a:cxnLst/>
              <a:rect l="l" t="t" r="r" b="b"/>
              <a:pathLst>
                <a:path w="6051550" h="2116454" extrusionOk="0">
                  <a:moveTo>
                    <a:pt x="0" y="2116074"/>
                  </a:moveTo>
                  <a:lnTo>
                    <a:pt x="0" y="1993773"/>
                  </a:lnTo>
                  <a:lnTo>
                    <a:pt x="67183" y="1993773"/>
                  </a:lnTo>
                  <a:lnTo>
                    <a:pt x="67183" y="1916811"/>
                  </a:lnTo>
                  <a:lnTo>
                    <a:pt x="134493" y="1916811"/>
                  </a:lnTo>
                  <a:lnTo>
                    <a:pt x="134493" y="1870456"/>
                  </a:lnTo>
                  <a:lnTo>
                    <a:pt x="201676" y="1870456"/>
                  </a:lnTo>
                  <a:lnTo>
                    <a:pt x="201676" y="1785493"/>
                  </a:lnTo>
                  <a:lnTo>
                    <a:pt x="268986" y="1785493"/>
                  </a:lnTo>
                  <a:lnTo>
                    <a:pt x="268986" y="1754632"/>
                  </a:lnTo>
                  <a:lnTo>
                    <a:pt x="336169" y="1754632"/>
                  </a:lnTo>
                  <a:lnTo>
                    <a:pt x="336169" y="1708277"/>
                  </a:lnTo>
                  <a:lnTo>
                    <a:pt x="403352" y="1708277"/>
                  </a:lnTo>
                  <a:lnTo>
                    <a:pt x="403352" y="1677289"/>
                  </a:lnTo>
                  <a:lnTo>
                    <a:pt x="470662" y="1677289"/>
                  </a:lnTo>
                  <a:lnTo>
                    <a:pt x="470662" y="1630807"/>
                  </a:lnTo>
                  <a:lnTo>
                    <a:pt x="537845" y="1630807"/>
                  </a:lnTo>
                  <a:lnTo>
                    <a:pt x="537845" y="1607566"/>
                  </a:lnTo>
                  <a:lnTo>
                    <a:pt x="605155" y="1607566"/>
                  </a:lnTo>
                  <a:lnTo>
                    <a:pt x="605155" y="1592072"/>
                  </a:lnTo>
                  <a:lnTo>
                    <a:pt x="672338" y="1592072"/>
                  </a:lnTo>
                  <a:lnTo>
                    <a:pt x="672338" y="1561084"/>
                  </a:lnTo>
                  <a:lnTo>
                    <a:pt x="739521" y="1561084"/>
                  </a:lnTo>
                  <a:lnTo>
                    <a:pt x="739521" y="1545590"/>
                  </a:lnTo>
                  <a:lnTo>
                    <a:pt x="806831" y="1545590"/>
                  </a:lnTo>
                  <a:lnTo>
                    <a:pt x="806831" y="1529969"/>
                  </a:lnTo>
                  <a:lnTo>
                    <a:pt x="874014" y="1529969"/>
                  </a:lnTo>
                  <a:lnTo>
                    <a:pt x="874014" y="1491107"/>
                  </a:lnTo>
                  <a:lnTo>
                    <a:pt x="941324" y="1491107"/>
                  </a:lnTo>
                  <a:lnTo>
                    <a:pt x="941324" y="1444498"/>
                  </a:lnTo>
                  <a:lnTo>
                    <a:pt x="1008507" y="1444498"/>
                  </a:lnTo>
                  <a:lnTo>
                    <a:pt x="1008507" y="1405509"/>
                  </a:lnTo>
                  <a:lnTo>
                    <a:pt x="1075690" y="1405509"/>
                  </a:lnTo>
                  <a:lnTo>
                    <a:pt x="1075690" y="1390015"/>
                  </a:lnTo>
                  <a:lnTo>
                    <a:pt x="1143000" y="1390015"/>
                  </a:lnTo>
                  <a:lnTo>
                    <a:pt x="1143000" y="1351026"/>
                  </a:lnTo>
                  <a:lnTo>
                    <a:pt x="1210183" y="1351026"/>
                  </a:lnTo>
                  <a:lnTo>
                    <a:pt x="1210183" y="1343279"/>
                  </a:lnTo>
                  <a:lnTo>
                    <a:pt x="1277493" y="1343279"/>
                  </a:lnTo>
                  <a:lnTo>
                    <a:pt x="1277493" y="1296543"/>
                  </a:lnTo>
                  <a:lnTo>
                    <a:pt x="1344676" y="1296543"/>
                  </a:lnTo>
                  <a:lnTo>
                    <a:pt x="1344676" y="1218438"/>
                  </a:lnTo>
                  <a:lnTo>
                    <a:pt x="1411859" y="1218438"/>
                  </a:lnTo>
                  <a:lnTo>
                    <a:pt x="1411859" y="1187323"/>
                  </a:lnTo>
                  <a:lnTo>
                    <a:pt x="1479169" y="1187323"/>
                  </a:lnTo>
                  <a:lnTo>
                    <a:pt x="1479169" y="1148207"/>
                  </a:lnTo>
                  <a:lnTo>
                    <a:pt x="1546352" y="1148207"/>
                  </a:lnTo>
                  <a:lnTo>
                    <a:pt x="1546352" y="1116965"/>
                  </a:lnTo>
                  <a:lnTo>
                    <a:pt x="1613662" y="1116965"/>
                  </a:lnTo>
                  <a:lnTo>
                    <a:pt x="1613662" y="1101344"/>
                  </a:lnTo>
                  <a:lnTo>
                    <a:pt x="1680845" y="1101344"/>
                  </a:lnTo>
                  <a:lnTo>
                    <a:pt x="1680845" y="1062228"/>
                  </a:lnTo>
                  <a:lnTo>
                    <a:pt x="1748027" y="1062228"/>
                  </a:lnTo>
                  <a:lnTo>
                    <a:pt x="1748027" y="1015365"/>
                  </a:lnTo>
                  <a:lnTo>
                    <a:pt x="1815338" y="1015365"/>
                  </a:lnTo>
                  <a:lnTo>
                    <a:pt x="1815338" y="984123"/>
                  </a:lnTo>
                  <a:lnTo>
                    <a:pt x="1882521" y="984123"/>
                  </a:lnTo>
                  <a:lnTo>
                    <a:pt x="1882521" y="921385"/>
                  </a:lnTo>
                  <a:lnTo>
                    <a:pt x="1949831" y="921385"/>
                  </a:lnTo>
                  <a:lnTo>
                    <a:pt x="1949831" y="897763"/>
                  </a:lnTo>
                  <a:lnTo>
                    <a:pt x="2017014" y="897763"/>
                  </a:lnTo>
                  <a:lnTo>
                    <a:pt x="2084197" y="897763"/>
                  </a:lnTo>
                  <a:lnTo>
                    <a:pt x="2084197" y="882015"/>
                  </a:lnTo>
                  <a:lnTo>
                    <a:pt x="2151507" y="882015"/>
                  </a:lnTo>
                  <a:lnTo>
                    <a:pt x="2151507" y="874141"/>
                  </a:lnTo>
                  <a:lnTo>
                    <a:pt x="2218690" y="874141"/>
                  </a:lnTo>
                  <a:lnTo>
                    <a:pt x="2218690" y="842644"/>
                  </a:lnTo>
                  <a:lnTo>
                    <a:pt x="2286000" y="842644"/>
                  </a:lnTo>
                  <a:lnTo>
                    <a:pt x="2286000" y="811149"/>
                  </a:lnTo>
                  <a:lnTo>
                    <a:pt x="2353183" y="811149"/>
                  </a:lnTo>
                  <a:lnTo>
                    <a:pt x="2353183" y="795401"/>
                  </a:lnTo>
                  <a:lnTo>
                    <a:pt x="2420366" y="795401"/>
                  </a:lnTo>
                  <a:lnTo>
                    <a:pt x="2420366" y="771778"/>
                  </a:lnTo>
                  <a:lnTo>
                    <a:pt x="2487676" y="771778"/>
                  </a:lnTo>
                  <a:lnTo>
                    <a:pt x="2487676" y="748029"/>
                  </a:lnTo>
                  <a:lnTo>
                    <a:pt x="2554859" y="748029"/>
                  </a:lnTo>
                  <a:lnTo>
                    <a:pt x="2554859" y="732282"/>
                  </a:lnTo>
                  <a:lnTo>
                    <a:pt x="2622168" y="732282"/>
                  </a:lnTo>
                  <a:lnTo>
                    <a:pt x="2622168" y="700786"/>
                  </a:lnTo>
                  <a:lnTo>
                    <a:pt x="2689352" y="700786"/>
                  </a:lnTo>
                  <a:lnTo>
                    <a:pt x="2689352" y="677037"/>
                  </a:lnTo>
                  <a:lnTo>
                    <a:pt x="2756535" y="677037"/>
                  </a:lnTo>
                  <a:lnTo>
                    <a:pt x="2756535" y="653414"/>
                  </a:lnTo>
                  <a:lnTo>
                    <a:pt x="2823844" y="653414"/>
                  </a:lnTo>
                  <a:lnTo>
                    <a:pt x="2823844" y="613918"/>
                  </a:lnTo>
                  <a:lnTo>
                    <a:pt x="2891028" y="613918"/>
                  </a:lnTo>
                  <a:lnTo>
                    <a:pt x="2891028" y="582295"/>
                  </a:lnTo>
                  <a:lnTo>
                    <a:pt x="2958338" y="582295"/>
                  </a:lnTo>
                  <a:lnTo>
                    <a:pt x="2958338" y="558546"/>
                  </a:lnTo>
                  <a:lnTo>
                    <a:pt x="3025521" y="558546"/>
                  </a:lnTo>
                  <a:lnTo>
                    <a:pt x="3025521" y="550672"/>
                  </a:lnTo>
                  <a:lnTo>
                    <a:pt x="3160014" y="550672"/>
                  </a:lnTo>
                  <a:lnTo>
                    <a:pt x="3160014" y="526923"/>
                  </a:lnTo>
                  <a:lnTo>
                    <a:pt x="3227197" y="526923"/>
                  </a:lnTo>
                  <a:lnTo>
                    <a:pt x="3227197" y="495173"/>
                  </a:lnTo>
                  <a:lnTo>
                    <a:pt x="3294379" y="495173"/>
                  </a:lnTo>
                  <a:lnTo>
                    <a:pt x="3294379" y="463550"/>
                  </a:lnTo>
                  <a:lnTo>
                    <a:pt x="3361690" y="463550"/>
                  </a:lnTo>
                  <a:lnTo>
                    <a:pt x="3361690" y="455675"/>
                  </a:lnTo>
                  <a:lnTo>
                    <a:pt x="3428873" y="455675"/>
                  </a:lnTo>
                  <a:lnTo>
                    <a:pt x="3428873" y="447675"/>
                  </a:lnTo>
                  <a:lnTo>
                    <a:pt x="3496182" y="447675"/>
                  </a:lnTo>
                  <a:lnTo>
                    <a:pt x="3496182" y="439800"/>
                  </a:lnTo>
                  <a:lnTo>
                    <a:pt x="3563366" y="439800"/>
                  </a:lnTo>
                  <a:lnTo>
                    <a:pt x="3563366" y="431800"/>
                  </a:lnTo>
                  <a:lnTo>
                    <a:pt x="3630549" y="431800"/>
                  </a:lnTo>
                  <a:lnTo>
                    <a:pt x="3630549" y="415925"/>
                  </a:lnTo>
                  <a:lnTo>
                    <a:pt x="3697859" y="415925"/>
                  </a:lnTo>
                  <a:lnTo>
                    <a:pt x="3697859" y="368426"/>
                  </a:lnTo>
                  <a:lnTo>
                    <a:pt x="3765041" y="368426"/>
                  </a:lnTo>
                  <a:lnTo>
                    <a:pt x="3765041" y="336676"/>
                  </a:lnTo>
                  <a:lnTo>
                    <a:pt x="3832352" y="336676"/>
                  </a:lnTo>
                  <a:lnTo>
                    <a:pt x="3832352" y="312800"/>
                  </a:lnTo>
                  <a:lnTo>
                    <a:pt x="3966717" y="312800"/>
                  </a:lnTo>
                  <a:lnTo>
                    <a:pt x="3966717" y="296925"/>
                  </a:lnTo>
                  <a:lnTo>
                    <a:pt x="4034028" y="296925"/>
                  </a:lnTo>
                  <a:lnTo>
                    <a:pt x="4034028" y="281177"/>
                  </a:lnTo>
                  <a:lnTo>
                    <a:pt x="4101211" y="281177"/>
                  </a:lnTo>
                  <a:lnTo>
                    <a:pt x="4101211" y="273176"/>
                  </a:lnTo>
                  <a:lnTo>
                    <a:pt x="4168521" y="273176"/>
                  </a:lnTo>
                  <a:lnTo>
                    <a:pt x="4168521" y="265175"/>
                  </a:lnTo>
                  <a:lnTo>
                    <a:pt x="4235704" y="265175"/>
                  </a:lnTo>
                  <a:lnTo>
                    <a:pt x="4235704" y="241300"/>
                  </a:lnTo>
                  <a:lnTo>
                    <a:pt x="4302887" y="241300"/>
                  </a:lnTo>
                  <a:lnTo>
                    <a:pt x="4302887" y="233425"/>
                  </a:lnTo>
                  <a:lnTo>
                    <a:pt x="4370197" y="233425"/>
                  </a:lnTo>
                  <a:lnTo>
                    <a:pt x="4370197" y="225425"/>
                  </a:lnTo>
                  <a:lnTo>
                    <a:pt x="4437380" y="225425"/>
                  </a:lnTo>
                  <a:lnTo>
                    <a:pt x="4437380" y="217424"/>
                  </a:lnTo>
                  <a:lnTo>
                    <a:pt x="4571873" y="217424"/>
                  </a:lnTo>
                  <a:lnTo>
                    <a:pt x="4571873" y="201549"/>
                  </a:lnTo>
                  <a:lnTo>
                    <a:pt x="4639056" y="201549"/>
                  </a:lnTo>
                  <a:lnTo>
                    <a:pt x="4639056" y="185547"/>
                  </a:lnTo>
                  <a:lnTo>
                    <a:pt x="4706366" y="185547"/>
                  </a:lnTo>
                  <a:lnTo>
                    <a:pt x="4706366" y="161544"/>
                  </a:lnTo>
                  <a:lnTo>
                    <a:pt x="4773549" y="161544"/>
                  </a:lnTo>
                  <a:lnTo>
                    <a:pt x="4840859" y="161544"/>
                  </a:lnTo>
                  <a:lnTo>
                    <a:pt x="4840859" y="145541"/>
                  </a:lnTo>
                  <a:lnTo>
                    <a:pt x="4908042" y="145541"/>
                  </a:lnTo>
                  <a:lnTo>
                    <a:pt x="4975225" y="145541"/>
                  </a:lnTo>
                  <a:lnTo>
                    <a:pt x="4975225" y="137540"/>
                  </a:lnTo>
                  <a:lnTo>
                    <a:pt x="5042535" y="137540"/>
                  </a:lnTo>
                  <a:lnTo>
                    <a:pt x="5042535" y="113411"/>
                  </a:lnTo>
                  <a:lnTo>
                    <a:pt x="5109718" y="113411"/>
                  </a:lnTo>
                  <a:lnTo>
                    <a:pt x="5109718" y="105283"/>
                  </a:lnTo>
                  <a:lnTo>
                    <a:pt x="5177028" y="105283"/>
                  </a:lnTo>
                  <a:lnTo>
                    <a:pt x="5244211" y="105283"/>
                  </a:lnTo>
                  <a:lnTo>
                    <a:pt x="5244211" y="97282"/>
                  </a:lnTo>
                  <a:lnTo>
                    <a:pt x="5311394" y="97282"/>
                  </a:lnTo>
                  <a:lnTo>
                    <a:pt x="5311394" y="72898"/>
                  </a:lnTo>
                  <a:lnTo>
                    <a:pt x="5445887" y="72898"/>
                  </a:lnTo>
                  <a:lnTo>
                    <a:pt x="5445887" y="64897"/>
                  </a:lnTo>
                  <a:lnTo>
                    <a:pt x="5513197" y="64897"/>
                  </a:lnTo>
                  <a:lnTo>
                    <a:pt x="5513197" y="40512"/>
                  </a:lnTo>
                  <a:lnTo>
                    <a:pt x="5580380" y="40512"/>
                  </a:lnTo>
                  <a:lnTo>
                    <a:pt x="5580380" y="24384"/>
                  </a:lnTo>
                  <a:lnTo>
                    <a:pt x="5647562" y="24384"/>
                  </a:lnTo>
                  <a:lnTo>
                    <a:pt x="5647562" y="16256"/>
                  </a:lnTo>
                  <a:lnTo>
                    <a:pt x="5782056" y="16256"/>
                  </a:lnTo>
                  <a:lnTo>
                    <a:pt x="5782056" y="8127"/>
                  </a:lnTo>
                  <a:lnTo>
                    <a:pt x="5983732" y="8127"/>
                  </a:lnTo>
                  <a:lnTo>
                    <a:pt x="5983732" y="0"/>
                  </a:lnTo>
                  <a:lnTo>
                    <a:pt x="6051042" y="0"/>
                  </a:lnTo>
                </a:path>
              </a:pathLst>
            </a:custGeom>
            <a:noFill/>
            <a:ln w="298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6">
                <a:latin typeface="+mn-lt"/>
              </a:endParaRPr>
            </a:p>
          </p:txBody>
        </p:sp>
        <p:sp>
          <p:nvSpPr>
            <p:cNvPr id="301" name="Google Shape;301;g3bf302b8e6c_0_300"/>
            <p:cNvSpPr/>
            <p:nvPr/>
          </p:nvSpPr>
          <p:spPr>
            <a:xfrm>
              <a:off x="892048" y="1815719"/>
              <a:ext cx="6051550" cy="1727835"/>
            </a:xfrm>
            <a:custGeom>
              <a:avLst/>
              <a:gdLst/>
              <a:ahLst/>
              <a:cxnLst/>
              <a:rect l="l" t="t" r="r" b="b"/>
              <a:pathLst>
                <a:path w="6051550" h="1727835" extrusionOk="0">
                  <a:moveTo>
                    <a:pt x="0" y="1727580"/>
                  </a:moveTo>
                  <a:lnTo>
                    <a:pt x="67183" y="1727580"/>
                  </a:lnTo>
                  <a:lnTo>
                    <a:pt x="67183" y="1588896"/>
                  </a:lnTo>
                  <a:lnTo>
                    <a:pt x="134493" y="1588896"/>
                  </a:lnTo>
                  <a:lnTo>
                    <a:pt x="134493" y="1539366"/>
                  </a:lnTo>
                  <a:lnTo>
                    <a:pt x="201676" y="1539366"/>
                  </a:lnTo>
                  <a:lnTo>
                    <a:pt x="201676" y="1469897"/>
                  </a:lnTo>
                  <a:lnTo>
                    <a:pt x="268986" y="1469897"/>
                  </a:lnTo>
                  <a:lnTo>
                    <a:pt x="268986" y="1440052"/>
                  </a:lnTo>
                  <a:lnTo>
                    <a:pt x="336169" y="1440052"/>
                  </a:lnTo>
                  <a:lnTo>
                    <a:pt x="336169" y="1430146"/>
                  </a:lnTo>
                  <a:lnTo>
                    <a:pt x="403352" y="1430146"/>
                  </a:lnTo>
                  <a:lnTo>
                    <a:pt x="403352" y="1390395"/>
                  </a:lnTo>
                  <a:lnTo>
                    <a:pt x="470662" y="1390395"/>
                  </a:lnTo>
                  <a:lnTo>
                    <a:pt x="470662" y="1370456"/>
                  </a:lnTo>
                  <a:lnTo>
                    <a:pt x="537845" y="1370456"/>
                  </a:lnTo>
                  <a:lnTo>
                    <a:pt x="537845" y="1340611"/>
                  </a:lnTo>
                  <a:lnTo>
                    <a:pt x="605155" y="1340611"/>
                  </a:lnTo>
                  <a:lnTo>
                    <a:pt x="605155" y="1310766"/>
                  </a:lnTo>
                  <a:lnTo>
                    <a:pt x="672338" y="1310766"/>
                  </a:lnTo>
                  <a:lnTo>
                    <a:pt x="672338" y="1260982"/>
                  </a:lnTo>
                  <a:lnTo>
                    <a:pt x="739521" y="1260982"/>
                  </a:lnTo>
                  <a:lnTo>
                    <a:pt x="739521" y="1221231"/>
                  </a:lnTo>
                  <a:lnTo>
                    <a:pt x="806831" y="1221231"/>
                  </a:lnTo>
                  <a:lnTo>
                    <a:pt x="806831" y="1211198"/>
                  </a:lnTo>
                  <a:lnTo>
                    <a:pt x="874014" y="1211198"/>
                  </a:lnTo>
                  <a:lnTo>
                    <a:pt x="874014" y="1201292"/>
                  </a:lnTo>
                  <a:lnTo>
                    <a:pt x="941324" y="1201292"/>
                  </a:lnTo>
                  <a:lnTo>
                    <a:pt x="941324" y="1151508"/>
                  </a:lnTo>
                  <a:lnTo>
                    <a:pt x="1008507" y="1151508"/>
                  </a:lnTo>
                  <a:lnTo>
                    <a:pt x="1008507" y="1121536"/>
                  </a:lnTo>
                  <a:lnTo>
                    <a:pt x="1075690" y="1121536"/>
                  </a:lnTo>
                  <a:lnTo>
                    <a:pt x="1075690" y="1051813"/>
                  </a:lnTo>
                  <a:lnTo>
                    <a:pt x="1143000" y="1051813"/>
                  </a:lnTo>
                  <a:lnTo>
                    <a:pt x="1143000" y="1021841"/>
                  </a:lnTo>
                  <a:lnTo>
                    <a:pt x="1210183" y="1021841"/>
                  </a:lnTo>
                  <a:lnTo>
                    <a:pt x="1210183" y="1011808"/>
                  </a:lnTo>
                  <a:lnTo>
                    <a:pt x="1277493" y="1011808"/>
                  </a:lnTo>
                  <a:lnTo>
                    <a:pt x="1277493" y="1001775"/>
                  </a:lnTo>
                  <a:lnTo>
                    <a:pt x="1344676" y="1001775"/>
                  </a:lnTo>
                  <a:lnTo>
                    <a:pt x="1344676" y="951737"/>
                  </a:lnTo>
                  <a:lnTo>
                    <a:pt x="1411859" y="951737"/>
                  </a:lnTo>
                  <a:lnTo>
                    <a:pt x="1411859" y="941704"/>
                  </a:lnTo>
                  <a:lnTo>
                    <a:pt x="1479169" y="941704"/>
                  </a:lnTo>
                  <a:lnTo>
                    <a:pt x="1479169" y="901572"/>
                  </a:lnTo>
                  <a:lnTo>
                    <a:pt x="1546352" y="901572"/>
                  </a:lnTo>
                  <a:lnTo>
                    <a:pt x="1546352" y="871473"/>
                  </a:lnTo>
                  <a:lnTo>
                    <a:pt x="1613662" y="871473"/>
                  </a:lnTo>
                  <a:lnTo>
                    <a:pt x="1613662" y="861440"/>
                  </a:lnTo>
                  <a:lnTo>
                    <a:pt x="1680845" y="861440"/>
                  </a:lnTo>
                  <a:lnTo>
                    <a:pt x="1680845" y="851407"/>
                  </a:lnTo>
                  <a:lnTo>
                    <a:pt x="1748027" y="851407"/>
                  </a:lnTo>
                  <a:lnTo>
                    <a:pt x="1748027" y="831341"/>
                  </a:lnTo>
                  <a:lnTo>
                    <a:pt x="1815338" y="831341"/>
                  </a:lnTo>
                  <a:lnTo>
                    <a:pt x="1815338" y="811275"/>
                  </a:lnTo>
                  <a:lnTo>
                    <a:pt x="1882521" y="811275"/>
                  </a:lnTo>
                  <a:lnTo>
                    <a:pt x="1882521" y="771016"/>
                  </a:lnTo>
                  <a:lnTo>
                    <a:pt x="1949831" y="771016"/>
                  </a:lnTo>
                  <a:lnTo>
                    <a:pt x="1949831" y="690498"/>
                  </a:lnTo>
                  <a:lnTo>
                    <a:pt x="2017014" y="690498"/>
                  </a:lnTo>
                  <a:lnTo>
                    <a:pt x="2017014" y="650239"/>
                  </a:lnTo>
                  <a:lnTo>
                    <a:pt x="2084197" y="650239"/>
                  </a:lnTo>
                  <a:lnTo>
                    <a:pt x="2084197" y="630173"/>
                  </a:lnTo>
                  <a:lnTo>
                    <a:pt x="2151507" y="630173"/>
                  </a:lnTo>
                  <a:lnTo>
                    <a:pt x="2151507" y="599947"/>
                  </a:lnTo>
                  <a:lnTo>
                    <a:pt x="2286000" y="599947"/>
                  </a:lnTo>
                  <a:lnTo>
                    <a:pt x="2286000" y="559561"/>
                  </a:lnTo>
                  <a:lnTo>
                    <a:pt x="2353183" y="559561"/>
                  </a:lnTo>
                  <a:lnTo>
                    <a:pt x="2353183" y="549401"/>
                  </a:lnTo>
                  <a:lnTo>
                    <a:pt x="2420366" y="549401"/>
                  </a:lnTo>
                  <a:lnTo>
                    <a:pt x="2420366" y="509142"/>
                  </a:lnTo>
                  <a:lnTo>
                    <a:pt x="2487676" y="509142"/>
                  </a:lnTo>
                  <a:lnTo>
                    <a:pt x="2554859" y="509142"/>
                  </a:lnTo>
                  <a:lnTo>
                    <a:pt x="2554859" y="498982"/>
                  </a:lnTo>
                  <a:lnTo>
                    <a:pt x="2622168" y="498982"/>
                  </a:lnTo>
                  <a:lnTo>
                    <a:pt x="2622168" y="488822"/>
                  </a:lnTo>
                  <a:lnTo>
                    <a:pt x="2689352" y="488822"/>
                  </a:lnTo>
                  <a:lnTo>
                    <a:pt x="2689352" y="478789"/>
                  </a:lnTo>
                  <a:lnTo>
                    <a:pt x="2756535" y="478789"/>
                  </a:lnTo>
                  <a:lnTo>
                    <a:pt x="2756535" y="458469"/>
                  </a:lnTo>
                  <a:lnTo>
                    <a:pt x="2823844" y="458469"/>
                  </a:lnTo>
                  <a:lnTo>
                    <a:pt x="2823844" y="448309"/>
                  </a:lnTo>
                  <a:lnTo>
                    <a:pt x="2891028" y="448309"/>
                  </a:lnTo>
                  <a:lnTo>
                    <a:pt x="2891028" y="438276"/>
                  </a:lnTo>
                  <a:lnTo>
                    <a:pt x="2958338" y="438276"/>
                  </a:lnTo>
                  <a:lnTo>
                    <a:pt x="2958338" y="417956"/>
                  </a:lnTo>
                  <a:lnTo>
                    <a:pt x="3025521" y="417956"/>
                  </a:lnTo>
                  <a:lnTo>
                    <a:pt x="3025521" y="407796"/>
                  </a:lnTo>
                  <a:lnTo>
                    <a:pt x="3092704" y="407796"/>
                  </a:lnTo>
                  <a:lnTo>
                    <a:pt x="3092704" y="397636"/>
                  </a:lnTo>
                  <a:lnTo>
                    <a:pt x="3160014" y="397636"/>
                  </a:lnTo>
                  <a:lnTo>
                    <a:pt x="3160014" y="377316"/>
                  </a:lnTo>
                  <a:lnTo>
                    <a:pt x="3361690" y="377316"/>
                  </a:lnTo>
                  <a:lnTo>
                    <a:pt x="3361690" y="357123"/>
                  </a:lnTo>
                  <a:lnTo>
                    <a:pt x="3428873" y="357123"/>
                  </a:lnTo>
                  <a:lnTo>
                    <a:pt x="3428873" y="336803"/>
                  </a:lnTo>
                  <a:lnTo>
                    <a:pt x="3496182" y="336803"/>
                  </a:lnTo>
                  <a:lnTo>
                    <a:pt x="3496182" y="316483"/>
                  </a:lnTo>
                  <a:lnTo>
                    <a:pt x="3630549" y="316483"/>
                  </a:lnTo>
                  <a:lnTo>
                    <a:pt x="3630549" y="306323"/>
                  </a:lnTo>
                  <a:lnTo>
                    <a:pt x="3697859" y="306323"/>
                  </a:lnTo>
                  <a:lnTo>
                    <a:pt x="3697859" y="296163"/>
                  </a:lnTo>
                  <a:lnTo>
                    <a:pt x="3765041" y="296163"/>
                  </a:lnTo>
                  <a:lnTo>
                    <a:pt x="3765041" y="275716"/>
                  </a:lnTo>
                  <a:lnTo>
                    <a:pt x="3832352" y="275716"/>
                  </a:lnTo>
                  <a:lnTo>
                    <a:pt x="3832352" y="255396"/>
                  </a:lnTo>
                  <a:lnTo>
                    <a:pt x="3899535" y="255396"/>
                  </a:lnTo>
                  <a:lnTo>
                    <a:pt x="3899535" y="245236"/>
                  </a:lnTo>
                  <a:lnTo>
                    <a:pt x="3966717" y="245236"/>
                  </a:lnTo>
                  <a:lnTo>
                    <a:pt x="3966717" y="224916"/>
                  </a:lnTo>
                  <a:lnTo>
                    <a:pt x="4168521" y="224916"/>
                  </a:lnTo>
                  <a:lnTo>
                    <a:pt x="4302887" y="224916"/>
                  </a:lnTo>
                  <a:lnTo>
                    <a:pt x="4302887" y="214756"/>
                  </a:lnTo>
                  <a:lnTo>
                    <a:pt x="4437380" y="214756"/>
                  </a:lnTo>
                  <a:lnTo>
                    <a:pt x="4437380" y="194309"/>
                  </a:lnTo>
                  <a:lnTo>
                    <a:pt x="4504690" y="194309"/>
                  </a:lnTo>
                  <a:lnTo>
                    <a:pt x="4504690" y="184150"/>
                  </a:lnTo>
                  <a:lnTo>
                    <a:pt x="4639056" y="184150"/>
                  </a:lnTo>
                  <a:lnTo>
                    <a:pt x="4773549" y="184150"/>
                  </a:lnTo>
                  <a:lnTo>
                    <a:pt x="4773549" y="173989"/>
                  </a:lnTo>
                  <a:lnTo>
                    <a:pt x="4840859" y="173989"/>
                  </a:lnTo>
                  <a:lnTo>
                    <a:pt x="4840859" y="163702"/>
                  </a:lnTo>
                  <a:lnTo>
                    <a:pt x="4975225" y="163702"/>
                  </a:lnTo>
                  <a:lnTo>
                    <a:pt x="4975225" y="153542"/>
                  </a:lnTo>
                  <a:lnTo>
                    <a:pt x="5042535" y="153542"/>
                  </a:lnTo>
                  <a:lnTo>
                    <a:pt x="5042535" y="143255"/>
                  </a:lnTo>
                  <a:lnTo>
                    <a:pt x="5109718" y="143255"/>
                  </a:lnTo>
                  <a:lnTo>
                    <a:pt x="5109718" y="133095"/>
                  </a:lnTo>
                  <a:lnTo>
                    <a:pt x="5177028" y="133095"/>
                  </a:lnTo>
                  <a:lnTo>
                    <a:pt x="5177028" y="102361"/>
                  </a:lnTo>
                  <a:lnTo>
                    <a:pt x="5244211" y="102361"/>
                  </a:lnTo>
                  <a:lnTo>
                    <a:pt x="5244211" y="51180"/>
                  </a:lnTo>
                  <a:lnTo>
                    <a:pt x="5311394" y="51180"/>
                  </a:lnTo>
                  <a:lnTo>
                    <a:pt x="5311394" y="41020"/>
                  </a:lnTo>
                  <a:lnTo>
                    <a:pt x="5378704" y="41020"/>
                  </a:lnTo>
                  <a:lnTo>
                    <a:pt x="5378704" y="30733"/>
                  </a:lnTo>
                  <a:lnTo>
                    <a:pt x="5647562" y="30733"/>
                  </a:lnTo>
                  <a:lnTo>
                    <a:pt x="5647562" y="10286"/>
                  </a:lnTo>
                  <a:lnTo>
                    <a:pt x="5782056" y="10286"/>
                  </a:lnTo>
                  <a:lnTo>
                    <a:pt x="5782056" y="0"/>
                  </a:lnTo>
                  <a:lnTo>
                    <a:pt x="5849366" y="0"/>
                  </a:lnTo>
                  <a:lnTo>
                    <a:pt x="6051042" y="0"/>
                  </a:lnTo>
                </a:path>
              </a:pathLst>
            </a:custGeom>
            <a:noFill/>
            <a:ln w="298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6">
                <a:latin typeface="+mn-lt"/>
              </a:endParaRPr>
            </a:p>
          </p:txBody>
        </p:sp>
      </p:grpSp>
      <p:sp>
        <p:nvSpPr>
          <p:cNvPr id="302" name="Google Shape;302;g3bf302b8e6c_0_300"/>
          <p:cNvSpPr/>
          <p:nvPr/>
        </p:nvSpPr>
        <p:spPr>
          <a:xfrm>
            <a:off x="2759700" y="1194644"/>
            <a:ext cx="0" cy="3157220"/>
          </a:xfrm>
          <a:custGeom>
            <a:avLst/>
            <a:gdLst/>
            <a:ahLst/>
            <a:cxnLst/>
            <a:rect l="l" t="t" r="r" b="b"/>
            <a:pathLst>
              <a:path w="120000" h="2870200" extrusionOk="0">
                <a:moveTo>
                  <a:pt x="0" y="2870072"/>
                </a:moveTo>
                <a:lnTo>
                  <a:pt x="0" y="0"/>
                </a:lnTo>
              </a:path>
            </a:pathLst>
          </a:custGeom>
          <a:noFill/>
          <a:ln w="149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6">
              <a:latin typeface="+mn-lt"/>
            </a:endParaRPr>
          </a:p>
        </p:txBody>
      </p:sp>
      <p:sp>
        <p:nvSpPr>
          <p:cNvPr id="303" name="Google Shape;303;g3bf302b8e6c_0_300"/>
          <p:cNvSpPr txBox="1"/>
          <p:nvPr/>
        </p:nvSpPr>
        <p:spPr>
          <a:xfrm>
            <a:off x="2362200" y="4057105"/>
            <a:ext cx="801678" cy="50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5" dirty="0">
                <a:latin typeface="+mn-lt"/>
                <a:ea typeface="Helvetica Neue"/>
                <a:cs typeface="Helvetica Neue"/>
                <a:sym typeface="Helvetica Neue"/>
              </a:rPr>
              <a:t>0%	</a:t>
            </a:r>
            <a:endParaRPr sz="1585" baseline="30000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g3bf302b8e6c_0_300"/>
          <p:cNvSpPr txBox="1"/>
          <p:nvPr/>
        </p:nvSpPr>
        <p:spPr>
          <a:xfrm>
            <a:off x="2189825" y="3141275"/>
            <a:ext cx="515602" cy="25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5">
                <a:latin typeface="+mn-lt"/>
                <a:ea typeface="Helvetica Neue"/>
                <a:cs typeface="Helvetica Neue"/>
                <a:sym typeface="Helvetica Neue"/>
              </a:rPr>
              <a:t>10%</a:t>
            </a:r>
            <a:endParaRPr sz="1585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g3bf302b8e6c_0_300"/>
          <p:cNvSpPr txBox="1"/>
          <p:nvPr/>
        </p:nvSpPr>
        <p:spPr>
          <a:xfrm>
            <a:off x="2189825" y="2183484"/>
            <a:ext cx="515602" cy="25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5" dirty="0">
                <a:latin typeface="+mn-lt"/>
                <a:ea typeface="Helvetica Neue"/>
                <a:cs typeface="Helvetica Neue"/>
                <a:sym typeface="Helvetica Neue"/>
              </a:rPr>
              <a:t>20%</a:t>
            </a:r>
            <a:endParaRPr sz="1585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g3bf302b8e6c_0_300"/>
          <p:cNvSpPr txBox="1"/>
          <p:nvPr/>
        </p:nvSpPr>
        <p:spPr>
          <a:xfrm>
            <a:off x="2189947" y="1225695"/>
            <a:ext cx="515602" cy="25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5">
                <a:latin typeface="+mn-lt"/>
                <a:ea typeface="Helvetica Neue"/>
                <a:cs typeface="Helvetica Neue"/>
                <a:sym typeface="Helvetica Neue"/>
              </a:rPr>
              <a:t>30%</a:t>
            </a:r>
            <a:endParaRPr sz="1585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Google Shape;307;g3bf302b8e6c_0_300"/>
          <p:cNvSpPr/>
          <p:nvPr/>
        </p:nvSpPr>
        <p:spPr>
          <a:xfrm>
            <a:off x="2721379" y="1338283"/>
            <a:ext cx="7360094" cy="3052445"/>
          </a:xfrm>
          <a:custGeom>
            <a:avLst/>
            <a:gdLst/>
            <a:ahLst/>
            <a:cxnLst/>
            <a:rect l="l" t="t" r="r" b="b"/>
            <a:pathLst>
              <a:path w="6690995" h="2774950" extrusionOk="0">
                <a:moveTo>
                  <a:pt x="0" y="2609088"/>
                </a:moveTo>
                <a:lnTo>
                  <a:pt x="34798" y="2609088"/>
                </a:lnTo>
              </a:path>
              <a:path w="6690995" h="2774950" extrusionOk="0">
                <a:moveTo>
                  <a:pt x="0" y="1739392"/>
                </a:moveTo>
                <a:lnTo>
                  <a:pt x="34798" y="1739392"/>
                </a:lnTo>
              </a:path>
              <a:path w="6690995" h="2774950" extrusionOk="0">
                <a:moveTo>
                  <a:pt x="0" y="869696"/>
                </a:moveTo>
                <a:lnTo>
                  <a:pt x="34798" y="869696"/>
                </a:lnTo>
              </a:path>
              <a:path w="6690995" h="2774950" extrusionOk="0">
                <a:moveTo>
                  <a:pt x="0" y="0"/>
                </a:moveTo>
                <a:lnTo>
                  <a:pt x="34798" y="0"/>
                </a:lnTo>
              </a:path>
              <a:path w="6690995" h="2774950" extrusionOk="0">
                <a:moveTo>
                  <a:pt x="34798" y="2739644"/>
                </a:moveTo>
                <a:lnTo>
                  <a:pt x="6690868" y="2739644"/>
                </a:lnTo>
              </a:path>
              <a:path w="6690995" h="2774950" extrusionOk="0">
                <a:moveTo>
                  <a:pt x="337311" y="2774442"/>
                </a:moveTo>
                <a:lnTo>
                  <a:pt x="337311" y="2739644"/>
                </a:lnTo>
              </a:path>
              <a:path w="6690995" h="2774950" extrusionOk="0">
                <a:moveTo>
                  <a:pt x="2354326" y="2774442"/>
                </a:moveTo>
                <a:lnTo>
                  <a:pt x="2354326" y="2739644"/>
                </a:lnTo>
              </a:path>
              <a:path w="6690995" h="2774950" extrusionOk="0">
                <a:moveTo>
                  <a:pt x="4371340" y="2774442"/>
                </a:moveTo>
                <a:lnTo>
                  <a:pt x="4371340" y="2739644"/>
                </a:lnTo>
              </a:path>
              <a:path w="6690995" h="2774950" extrusionOk="0">
                <a:moveTo>
                  <a:pt x="6388354" y="2774442"/>
                </a:moveTo>
                <a:lnTo>
                  <a:pt x="6388354" y="2739644"/>
                </a:lnTo>
              </a:path>
            </a:pathLst>
          </a:custGeom>
          <a:noFill/>
          <a:ln w="149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6">
              <a:latin typeface="+mn-lt"/>
            </a:endParaRPr>
          </a:p>
        </p:txBody>
      </p:sp>
      <p:sp>
        <p:nvSpPr>
          <p:cNvPr id="308" name="Google Shape;308;g3bf302b8e6c_0_300"/>
          <p:cNvSpPr txBox="1"/>
          <p:nvPr/>
        </p:nvSpPr>
        <p:spPr>
          <a:xfrm>
            <a:off x="3036074" y="4366906"/>
            <a:ext cx="1137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5">
                <a:latin typeface="+mn-lt"/>
                <a:ea typeface="Helvetica Neue"/>
                <a:cs typeface="Helvetica Neue"/>
                <a:sym typeface="Helvetica Neue"/>
              </a:rPr>
              <a:t>0</a:t>
            </a:r>
            <a:endParaRPr sz="1585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9" name="Google Shape;309;g3bf302b8e6c_0_300"/>
          <p:cNvSpPr txBox="1"/>
          <p:nvPr/>
        </p:nvSpPr>
        <p:spPr>
          <a:xfrm>
            <a:off x="5214600" y="4366906"/>
            <a:ext cx="2454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5">
                <a:latin typeface="+mn-lt"/>
                <a:ea typeface="Helvetica Neue"/>
                <a:cs typeface="Helvetica Neue"/>
                <a:sym typeface="Helvetica Neue"/>
              </a:rPr>
              <a:t>30</a:t>
            </a:r>
            <a:endParaRPr sz="1585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g3bf302b8e6c_0_300"/>
          <p:cNvSpPr txBox="1"/>
          <p:nvPr/>
        </p:nvSpPr>
        <p:spPr>
          <a:xfrm>
            <a:off x="7435925" y="4366906"/>
            <a:ext cx="2454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5">
                <a:latin typeface="+mn-lt"/>
                <a:ea typeface="Helvetica Neue"/>
                <a:cs typeface="Helvetica Neue"/>
                <a:sym typeface="Helvetica Neue"/>
              </a:rPr>
              <a:t>60</a:t>
            </a:r>
            <a:endParaRPr sz="1585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Google Shape;311;g3bf302b8e6c_0_300"/>
          <p:cNvSpPr txBox="1"/>
          <p:nvPr/>
        </p:nvSpPr>
        <p:spPr>
          <a:xfrm>
            <a:off x="9657250" y="4366906"/>
            <a:ext cx="2454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5">
                <a:latin typeface="+mn-lt"/>
                <a:ea typeface="Helvetica Neue"/>
                <a:cs typeface="Helvetica Neue"/>
                <a:sym typeface="Helvetica Neue"/>
              </a:rPr>
              <a:t>90</a:t>
            </a:r>
            <a:endParaRPr sz="1585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g3bf302b8e6c_0_300"/>
          <p:cNvSpPr txBox="1"/>
          <p:nvPr/>
        </p:nvSpPr>
        <p:spPr>
          <a:xfrm>
            <a:off x="5894341" y="4448435"/>
            <a:ext cx="1213200" cy="35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175" rIns="0" bIns="0" anchor="t" anchorCtr="0">
            <a:spAutoFit/>
          </a:bodyPr>
          <a:lstStyle/>
          <a:p>
            <a:pPr marL="55946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+mn-lt"/>
                <a:ea typeface="Helvetica Neue"/>
                <a:cs typeface="Helvetica Neue"/>
                <a:sym typeface="Helvetica Neue"/>
              </a:rPr>
              <a:t>Time (Days)</a:t>
            </a:r>
            <a:endParaRPr sz="1600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g3bf302b8e6c_0_300"/>
          <p:cNvSpPr txBox="1"/>
          <p:nvPr/>
        </p:nvSpPr>
        <p:spPr>
          <a:xfrm rot="16200000">
            <a:off x="316408" y="2583527"/>
            <a:ext cx="3182265" cy="24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188" lvl="0" indent="0" algn="ctr" rtl="0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+mn-lt"/>
                <a:ea typeface="Helvetica Neue"/>
                <a:cs typeface="Helvetica Neue"/>
                <a:sym typeface="Helvetica Neue"/>
              </a:rPr>
              <a:t>Valve Intervention or MHT Visit</a:t>
            </a:r>
            <a:endParaRPr sz="1600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g3bf302b8e6c_0_300"/>
          <p:cNvSpPr txBox="1"/>
          <p:nvPr/>
        </p:nvSpPr>
        <p:spPr>
          <a:xfrm>
            <a:off x="5537709" y="1089125"/>
            <a:ext cx="8427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n-lt"/>
                <a:ea typeface="Helvetica Neue"/>
                <a:cs typeface="Helvetica Neue"/>
                <a:sym typeface="Helvetica Neue"/>
              </a:rPr>
              <a:t>Alert</a:t>
            </a:r>
            <a:endParaRPr sz="1600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Google Shape;315;g3bf302b8e6c_0_300"/>
          <p:cNvSpPr txBox="1"/>
          <p:nvPr/>
        </p:nvSpPr>
        <p:spPr>
          <a:xfrm>
            <a:off x="2865718" y="5184652"/>
            <a:ext cx="4329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215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9" dirty="0">
                <a:latin typeface="+mn-lt"/>
                <a:ea typeface="Helvetica Neue"/>
                <a:cs typeface="Helvetica Neue"/>
                <a:sym typeface="Helvetica Neue"/>
              </a:rPr>
              <a:t>1137</a:t>
            </a:r>
            <a:endParaRPr sz="1409" dirty="0">
              <a:latin typeface="+mn-lt"/>
              <a:ea typeface="Helvetica Neue"/>
              <a:cs typeface="Helvetica Neue"/>
              <a:sym typeface="Helvetica Neue"/>
            </a:endParaRPr>
          </a:p>
          <a:p>
            <a:pPr marL="67134" lvl="0" indent="0" algn="l" rtl="0">
              <a:spcBef>
                <a:spcPts val="969"/>
              </a:spcBef>
              <a:spcAft>
                <a:spcPts val="0"/>
              </a:spcAft>
              <a:buNone/>
            </a:pPr>
            <a:r>
              <a:rPr lang="en-US" sz="1409" dirty="0">
                <a:latin typeface="+mn-lt"/>
                <a:ea typeface="Helvetica Neue"/>
                <a:cs typeface="Helvetica Neue"/>
                <a:sym typeface="Helvetica Neue"/>
              </a:rPr>
              <a:t>879</a:t>
            </a:r>
            <a:endParaRPr sz="1409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Google Shape;316;g3bf302b8e6c_0_300"/>
          <p:cNvSpPr txBox="1"/>
          <p:nvPr/>
        </p:nvSpPr>
        <p:spPr>
          <a:xfrm>
            <a:off x="5135716" y="5184652"/>
            <a:ext cx="3315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215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9">
                <a:latin typeface="+mn-lt"/>
                <a:ea typeface="Helvetica Neue"/>
                <a:cs typeface="Helvetica Neue"/>
                <a:sym typeface="Helvetica Neue"/>
              </a:rPr>
              <a:t>953</a:t>
            </a:r>
            <a:endParaRPr sz="1409">
              <a:latin typeface="+mn-lt"/>
              <a:ea typeface="Helvetica Neue"/>
              <a:cs typeface="Helvetica Neue"/>
              <a:sym typeface="Helvetica Neue"/>
            </a:endParaRPr>
          </a:p>
          <a:p>
            <a:pPr marL="11188" lvl="0" indent="0" algn="l" rtl="0">
              <a:spcBef>
                <a:spcPts val="969"/>
              </a:spcBef>
              <a:spcAft>
                <a:spcPts val="0"/>
              </a:spcAft>
              <a:buNone/>
            </a:pPr>
            <a:r>
              <a:rPr lang="en-US" sz="1409">
                <a:latin typeface="+mn-lt"/>
                <a:ea typeface="Helvetica Neue"/>
                <a:cs typeface="Helvetica Neue"/>
                <a:sym typeface="Helvetica Neue"/>
              </a:rPr>
              <a:t>761</a:t>
            </a:r>
            <a:endParaRPr sz="1409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g3bf302b8e6c_0_300"/>
          <p:cNvSpPr txBox="1"/>
          <p:nvPr/>
        </p:nvSpPr>
        <p:spPr>
          <a:xfrm>
            <a:off x="7422777" y="5184652"/>
            <a:ext cx="3315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215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9">
                <a:latin typeface="+mn-lt"/>
                <a:ea typeface="Helvetica Neue"/>
                <a:cs typeface="Helvetica Neue"/>
                <a:sym typeface="Helvetica Neue"/>
              </a:rPr>
              <a:t>867</a:t>
            </a:r>
            <a:endParaRPr sz="1409">
              <a:latin typeface="+mn-lt"/>
              <a:ea typeface="Helvetica Neue"/>
              <a:cs typeface="Helvetica Neue"/>
              <a:sym typeface="Helvetica Neue"/>
            </a:endParaRPr>
          </a:p>
          <a:p>
            <a:pPr marL="11188" lvl="0" indent="0" algn="l" rtl="0">
              <a:spcBef>
                <a:spcPts val="969"/>
              </a:spcBef>
              <a:spcAft>
                <a:spcPts val="0"/>
              </a:spcAft>
              <a:buNone/>
            </a:pPr>
            <a:r>
              <a:rPr lang="en-US" sz="1409">
                <a:latin typeface="+mn-lt"/>
                <a:ea typeface="Helvetica Neue"/>
                <a:cs typeface="Helvetica Neue"/>
                <a:sym typeface="Helvetica Neue"/>
              </a:rPr>
              <a:t>707</a:t>
            </a:r>
            <a:endParaRPr sz="1409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g3bf302b8e6c_0_300"/>
          <p:cNvSpPr txBox="1"/>
          <p:nvPr/>
        </p:nvSpPr>
        <p:spPr>
          <a:xfrm>
            <a:off x="9598085" y="5184652"/>
            <a:ext cx="3315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215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9">
                <a:latin typeface="+mn-lt"/>
                <a:ea typeface="Helvetica Neue"/>
                <a:cs typeface="Helvetica Neue"/>
                <a:sym typeface="Helvetica Neue"/>
              </a:rPr>
              <a:t>810</a:t>
            </a:r>
            <a:endParaRPr sz="1409">
              <a:latin typeface="+mn-lt"/>
              <a:ea typeface="Helvetica Neue"/>
              <a:cs typeface="Helvetica Neue"/>
              <a:sym typeface="Helvetica Neue"/>
            </a:endParaRPr>
          </a:p>
          <a:p>
            <a:pPr marL="11188" lvl="0" indent="0" algn="l" rtl="0">
              <a:spcBef>
                <a:spcPts val="969"/>
              </a:spcBef>
              <a:spcAft>
                <a:spcPts val="0"/>
              </a:spcAft>
              <a:buNone/>
            </a:pPr>
            <a:r>
              <a:rPr lang="en-US" sz="1409">
                <a:latin typeface="+mn-lt"/>
                <a:ea typeface="Helvetica Neue"/>
                <a:cs typeface="Helvetica Neue"/>
                <a:sym typeface="Helvetica Neue"/>
              </a:rPr>
              <a:t>679</a:t>
            </a:r>
            <a:endParaRPr sz="1409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g3bf302b8e6c_0_300"/>
          <p:cNvSpPr txBox="1"/>
          <p:nvPr/>
        </p:nvSpPr>
        <p:spPr>
          <a:xfrm>
            <a:off x="2030989" y="5642744"/>
            <a:ext cx="709500" cy="22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+mn-lt"/>
                <a:ea typeface="Helvetica Neue"/>
                <a:cs typeface="Helvetica Neue"/>
                <a:sym typeface="Helvetica Neue"/>
              </a:rPr>
              <a:t>No Alert</a:t>
            </a:r>
            <a:endParaRPr b="1">
              <a:solidFill>
                <a:srgbClr val="0070C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Google Shape;330;g3bf302b8e6c_0_300"/>
          <p:cNvSpPr txBox="1"/>
          <p:nvPr/>
        </p:nvSpPr>
        <p:spPr>
          <a:xfrm>
            <a:off x="2030989" y="5305886"/>
            <a:ext cx="425400" cy="22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Alert</a:t>
            </a:r>
            <a:endParaRPr b="1" dirty="0">
              <a:solidFill>
                <a:srgbClr val="C0000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g3bf302b8e6c_0_300"/>
          <p:cNvSpPr txBox="1"/>
          <p:nvPr/>
        </p:nvSpPr>
        <p:spPr>
          <a:xfrm>
            <a:off x="3111740" y="2017915"/>
            <a:ext cx="889200" cy="50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5" dirty="0">
                <a:latin typeface="+mn-lt"/>
                <a:ea typeface="Helvetica Neue"/>
                <a:cs typeface="Helvetica Neue"/>
                <a:sym typeface="Helvetica Neue"/>
              </a:rPr>
              <a:t>Log rank </a:t>
            </a:r>
            <a:r>
              <a:rPr lang="en-US" sz="1585" i="1" dirty="0">
                <a:latin typeface="+mn-lt"/>
                <a:ea typeface="Helvetica Neue"/>
                <a:cs typeface="Helvetica Neue"/>
                <a:sym typeface="Helvetica Neue"/>
              </a:rPr>
              <a:t>P</a:t>
            </a:r>
            <a:r>
              <a:rPr lang="en-US" sz="1585" dirty="0">
                <a:latin typeface="+mn-lt"/>
                <a:ea typeface="Helvetica Neue"/>
                <a:cs typeface="Helvetica Neue"/>
                <a:sym typeface="Helvetica Neue"/>
              </a:rPr>
              <a:t> = 0.010</a:t>
            </a:r>
            <a:endParaRPr sz="1585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g3bf302b8e6c_0_300"/>
          <p:cNvSpPr txBox="1"/>
          <p:nvPr/>
        </p:nvSpPr>
        <p:spPr>
          <a:xfrm>
            <a:off x="9750760" y="1660097"/>
            <a:ext cx="8892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675" tIns="50350" rIns="100675" bIns="503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5" b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24.3%</a:t>
            </a:r>
            <a:endParaRPr sz="1585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33" name="Google Shape;333;g3bf302b8e6c_0_300"/>
          <p:cNvSpPr txBox="1"/>
          <p:nvPr/>
        </p:nvSpPr>
        <p:spPr>
          <a:xfrm>
            <a:off x="9748282" y="2106937"/>
            <a:ext cx="8892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675" tIns="50350" rIns="100675" bIns="503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5" b="1" dirty="0">
                <a:solidFill>
                  <a:srgbClr val="0070C0"/>
                </a:solidFill>
                <a:latin typeface="+mn-lt"/>
                <a:ea typeface="Helvetica Neue"/>
                <a:cs typeface="Helvetica Neue"/>
                <a:sym typeface="Helvetica Neue"/>
              </a:rPr>
              <a:t>19.9%</a:t>
            </a:r>
            <a:endParaRPr sz="1585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334" name="Google Shape;334;g3bf302b8e6c_0_300"/>
          <p:cNvCxnSpPr/>
          <p:nvPr/>
        </p:nvCxnSpPr>
        <p:spPr>
          <a:xfrm rot="10800000" flipH="1">
            <a:off x="6712896" y="1238040"/>
            <a:ext cx="251700" cy="3000"/>
          </a:xfrm>
          <a:prstGeom prst="straightConnector1">
            <a:avLst/>
          </a:prstGeom>
          <a:noFill/>
          <a:ln w="839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5" name="Google Shape;335;g3bf302b8e6c_0_300"/>
          <p:cNvCxnSpPr/>
          <p:nvPr/>
        </p:nvCxnSpPr>
        <p:spPr>
          <a:xfrm rot="10800000" flipH="1">
            <a:off x="5245649" y="1235175"/>
            <a:ext cx="251700" cy="3000"/>
          </a:xfrm>
          <a:prstGeom prst="straightConnector1">
            <a:avLst/>
          </a:prstGeom>
          <a:noFill/>
          <a:ln w="839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g3bf302b8e6c_0_300"/>
          <p:cNvSpPr txBox="1"/>
          <p:nvPr/>
        </p:nvSpPr>
        <p:spPr>
          <a:xfrm>
            <a:off x="7001365" y="1095521"/>
            <a:ext cx="8427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n-lt"/>
                <a:ea typeface="Helvetica Neue"/>
                <a:cs typeface="Helvetica Neue"/>
                <a:sym typeface="Helvetica Neue"/>
              </a:rPr>
              <a:t>No Alert</a:t>
            </a:r>
            <a:endParaRPr sz="1600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2324FF-F4A1-58B0-A7C6-7401999C3FF7}"/>
              </a:ext>
            </a:extLst>
          </p:cNvPr>
          <p:cNvSpPr txBox="1"/>
          <p:nvPr/>
        </p:nvSpPr>
        <p:spPr>
          <a:xfrm>
            <a:off x="1923039" y="4978400"/>
            <a:ext cx="1528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Number at Risk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CD702-D35C-8ED2-23B2-C26A8BA60AD1}"/>
              </a:ext>
            </a:extLst>
          </p:cNvPr>
          <p:cNvSpPr txBox="1"/>
          <p:nvPr/>
        </p:nvSpPr>
        <p:spPr>
          <a:xfrm>
            <a:off x="4693148" y="6282009"/>
            <a:ext cx="361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MHT=Multidisciplinary Heart Team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bf302b8e6c_0_460"/>
          <p:cNvSpPr txBox="1">
            <a:spLocks noGrp="1"/>
          </p:cNvSpPr>
          <p:nvPr>
            <p:ph type="title"/>
          </p:nvPr>
        </p:nvSpPr>
        <p:spPr>
          <a:xfrm>
            <a:off x="305676" y="186079"/>
            <a:ext cx="5999209" cy="59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2800" dirty="0"/>
              <a:t>Time to Valve Intervention</a:t>
            </a:r>
            <a:endParaRPr sz="2800" b="0" dirty="0"/>
          </a:p>
        </p:txBody>
      </p:sp>
      <p:grpSp>
        <p:nvGrpSpPr>
          <p:cNvPr id="384" name="Google Shape;384;g3bf302b8e6c_0_460"/>
          <p:cNvGrpSpPr/>
          <p:nvPr/>
        </p:nvGrpSpPr>
        <p:grpSpPr>
          <a:xfrm>
            <a:off x="2838347" y="2730270"/>
            <a:ext cx="6914940" cy="1346468"/>
            <a:chOff x="832230" y="2388108"/>
            <a:chExt cx="6108065" cy="1189354"/>
          </a:xfrm>
        </p:grpSpPr>
        <p:sp>
          <p:nvSpPr>
            <p:cNvPr id="385" name="Google Shape;385;g3bf302b8e6c_0_460"/>
            <p:cNvSpPr/>
            <p:nvPr/>
          </p:nvSpPr>
          <p:spPr>
            <a:xfrm>
              <a:off x="832230" y="2388108"/>
              <a:ext cx="6108065" cy="1189354"/>
            </a:xfrm>
            <a:custGeom>
              <a:avLst/>
              <a:gdLst/>
              <a:ahLst/>
              <a:cxnLst/>
              <a:rect l="l" t="t" r="r" b="b"/>
              <a:pathLst>
                <a:path w="6108065" h="1189354" extrusionOk="0">
                  <a:moveTo>
                    <a:pt x="0" y="1188847"/>
                  </a:moveTo>
                  <a:lnTo>
                    <a:pt x="0" y="1188847"/>
                  </a:lnTo>
                  <a:lnTo>
                    <a:pt x="67818" y="1188847"/>
                  </a:lnTo>
                  <a:lnTo>
                    <a:pt x="135635" y="1188847"/>
                  </a:lnTo>
                  <a:lnTo>
                    <a:pt x="203581" y="1188847"/>
                  </a:lnTo>
                  <a:lnTo>
                    <a:pt x="203581" y="1180973"/>
                  </a:lnTo>
                  <a:lnTo>
                    <a:pt x="271399" y="1180973"/>
                  </a:lnTo>
                  <a:lnTo>
                    <a:pt x="339216" y="1180973"/>
                  </a:lnTo>
                  <a:lnTo>
                    <a:pt x="339216" y="1173099"/>
                  </a:lnTo>
                  <a:lnTo>
                    <a:pt x="407162" y="1173099"/>
                  </a:lnTo>
                  <a:lnTo>
                    <a:pt x="542925" y="1173099"/>
                  </a:lnTo>
                  <a:lnTo>
                    <a:pt x="542925" y="1157351"/>
                  </a:lnTo>
                  <a:lnTo>
                    <a:pt x="746506" y="1157351"/>
                  </a:lnTo>
                  <a:lnTo>
                    <a:pt x="814324" y="1157351"/>
                  </a:lnTo>
                  <a:lnTo>
                    <a:pt x="882269" y="1157351"/>
                  </a:lnTo>
                  <a:lnTo>
                    <a:pt x="882269" y="1149350"/>
                  </a:lnTo>
                  <a:lnTo>
                    <a:pt x="950087" y="1149350"/>
                  </a:lnTo>
                  <a:lnTo>
                    <a:pt x="950087" y="1141476"/>
                  </a:lnTo>
                  <a:lnTo>
                    <a:pt x="1017905" y="1141476"/>
                  </a:lnTo>
                  <a:lnTo>
                    <a:pt x="1017905" y="1125601"/>
                  </a:lnTo>
                  <a:lnTo>
                    <a:pt x="1085850" y="1125601"/>
                  </a:lnTo>
                  <a:lnTo>
                    <a:pt x="1085850" y="1109726"/>
                  </a:lnTo>
                  <a:lnTo>
                    <a:pt x="1153668" y="1109726"/>
                  </a:lnTo>
                  <a:lnTo>
                    <a:pt x="1153668" y="1101725"/>
                  </a:lnTo>
                  <a:lnTo>
                    <a:pt x="1221486" y="1101725"/>
                  </a:lnTo>
                  <a:lnTo>
                    <a:pt x="1221486" y="1093851"/>
                  </a:lnTo>
                  <a:lnTo>
                    <a:pt x="1357249" y="1093851"/>
                  </a:lnTo>
                  <a:lnTo>
                    <a:pt x="1357249" y="1069975"/>
                  </a:lnTo>
                  <a:lnTo>
                    <a:pt x="1425194" y="1069975"/>
                  </a:lnTo>
                  <a:lnTo>
                    <a:pt x="1425194" y="1046099"/>
                  </a:lnTo>
                  <a:lnTo>
                    <a:pt x="1493012" y="1046099"/>
                  </a:lnTo>
                  <a:lnTo>
                    <a:pt x="1493012" y="1030097"/>
                  </a:lnTo>
                  <a:lnTo>
                    <a:pt x="1560830" y="1030097"/>
                  </a:lnTo>
                  <a:lnTo>
                    <a:pt x="1764538" y="1030097"/>
                  </a:lnTo>
                  <a:lnTo>
                    <a:pt x="1764538" y="1022223"/>
                  </a:lnTo>
                  <a:lnTo>
                    <a:pt x="1832356" y="1022223"/>
                  </a:lnTo>
                  <a:lnTo>
                    <a:pt x="1832356" y="998219"/>
                  </a:lnTo>
                  <a:lnTo>
                    <a:pt x="1900174" y="998219"/>
                  </a:lnTo>
                  <a:lnTo>
                    <a:pt x="1900174" y="990219"/>
                  </a:lnTo>
                  <a:lnTo>
                    <a:pt x="2035937" y="990219"/>
                  </a:lnTo>
                  <a:lnTo>
                    <a:pt x="2035937" y="982218"/>
                  </a:lnTo>
                  <a:lnTo>
                    <a:pt x="2103755" y="982218"/>
                  </a:lnTo>
                  <a:lnTo>
                    <a:pt x="2103755" y="974217"/>
                  </a:lnTo>
                  <a:lnTo>
                    <a:pt x="2171700" y="974217"/>
                  </a:lnTo>
                  <a:lnTo>
                    <a:pt x="2171700" y="966216"/>
                  </a:lnTo>
                  <a:lnTo>
                    <a:pt x="2239518" y="966216"/>
                  </a:lnTo>
                  <a:lnTo>
                    <a:pt x="2239518" y="950087"/>
                  </a:lnTo>
                  <a:lnTo>
                    <a:pt x="2307463" y="950087"/>
                  </a:lnTo>
                  <a:lnTo>
                    <a:pt x="2307463" y="909955"/>
                  </a:lnTo>
                  <a:lnTo>
                    <a:pt x="2375281" y="909955"/>
                  </a:lnTo>
                  <a:lnTo>
                    <a:pt x="2375281" y="901954"/>
                  </a:lnTo>
                  <a:lnTo>
                    <a:pt x="2443098" y="901954"/>
                  </a:lnTo>
                  <a:lnTo>
                    <a:pt x="2443098" y="877824"/>
                  </a:lnTo>
                  <a:lnTo>
                    <a:pt x="2511044" y="877824"/>
                  </a:lnTo>
                  <a:lnTo>
                    <a:pt x="2511044" y="853694"/>
                  </a:lnTo>
                  <a:lnTo>
                    <a:pt x="2578861" y="853694"/>
                  </a:lnTo>
                  <a:lnTo>
                    <a:pt x="2578861" y="845693"/>
                  </a:lnTo>
                  <a:lnTo>
                    <a:pt x="2646807" y="845693"/>
                  </a:lnTo>
                  <a:lnTo>
                    <a:pt x="2646807" y="829564"/>
                  </a:lnTo>
                  <a:lnTo>
                    <a:pt x="2714624" y="829564"/>
                  </a:lnTo>
                  <a:lnTo>
                    <a:pt x="2714624" y="821563"/>
                  </a:lnTo>
                  <a:lnTo>
                    <a:pt x="2782443" y="821563"/>
                  </a:lnTo>
                  <a:lnTo>
                    <a:pt x="2782443" y="805434"/>
                  </a:lnTo>
                  <a:lnTo>
                    <a:pt x="2850388" y="805434"/>
                  </a:lnTo>
                  <a:lnTo>
                    <a:pt x="2850388" y="789432"/>
                  </a:lnTo>
                  <a:lnTo>
                    <a:pt x="2918206" y="789432"/>
                  </a:lnTo>
                  <a:lnTo>
                    <a:pt x="2918206" y="781304"/>
                  </a:lnTo>
                  <a:lnTo>
                    <a:pt x="2986151" y="781304"/>
                  </a:lnTo>
                  <a:lnTo>
                    <a:pt x="2986151" y="773303"/>
                  </a:lnTo>
                  <a:lnTo>
                    <a:pt x="3053969" y="773303"/>
                  </a:lnTo>
                  <a:lnTo>
                    <a:pt x="3053969" y="765175"/>
                  </a:lnTo>
                  <a:lnTo>
                    <a:pt x="3121786" y="765175"/>
                  </a:lnTo>
                  <a:lnTo>
                    <a:pt x="3121786" y="757174"/>
                  </a:lnTo>
                  <a:lnTo>
                    <a:pt x="3189732" y="757174"/>
                  </a:lnTo>
                  <a:lnTo>
                    <a:pt x="3189732" y="732917"/>
                  </a:lnTo>
                  <a:lnTo>
                    <a:pt x="3257550" y="732917"/>
                  </a:lnTo>
                  <a:lnTo>
                    <a:pt x="3257550" y="716788"/>
                  </a:lnTo>
                  <a:lnTo>
                    <a:pt x="3325368" y="716788"/>
                  </a:lnTo>
                  <a:lnTo>
                    <a:pt x="3325368" y="676529"/>
                  </a:lnTo>
                  <a:lnTo>
                    <a:pt x="3393313" y="676529"/>
                  </a:lnTo>
                  <a:lnTo>
                    <a:pt x="3393313" y="652272"/>
                  </a:lnTo>
                  <a:lnTo>
                    <a:pt x="3461130" y="652272"/>
                  </a:lnTo>
                  <a:lnTo>
                    <a:pt x="3461130" y="644271"/>
                  </a:lnTo>
                  <a:lnTo>
                    <a:pt x="3529076" y="644271"/>
                  </a:lnTo>
                  <a:lnTo>
                    <a:pt x="3529076" y="611886"/>
                  </a:lnTo>
                  <a:lnTo>
                    <a:pt x="3596894" y="611886"/>
                  </a:lnTo>
                  <a:lnTo>
                    <a:pt x="3596894" y="603885"/>
                  </a:lnTo>
                  <a:lnTo>
                    <a:pt x="3664711" y="603885"/>
                  </a:lnTo>
                  <a:lnTo>
                    <a:pt x="3664711" y="587629"/>
                  </a:lnTo>
                  <a:lnTo>
                    <a:pt x="3732656" y="587629"/>
                  </a:lnTo>
                  <a:lnTo>
                    <a:pt x="3732656" y="563372"/>
                  </a:lnTo>
                  <a:lnTo>
                    <a:pt x="3800475" y="563372"/>
                  </a:lnTo>
                  <a:lnTo>
                    <a:pt x="3800475" y="539115"/>
                  </a:lnTo>
                  <a:lnTo>
                    <a:pt x="3868420" y="539115"/>
                  </a:lnTo>
                  <a:lnTo>
                    <a:pt x="3868420" y="506856"/>
                  </a:lnTo>
                  <a:lnTo>
                    <a:pt x="3936238" y="506856"/>
                  </a:lnTo>
                  <a:lnTo>
                    <a:pt x="3936238" y="490600"/>
                  </a:lnTo>
                  <a:lnTo>
                    <a:pt x="4004055" y="490600"/>
                  </a:lnTo>
                  <a:lnTo>
                    <a:pt x="4004055" y="482600"/>
                  </a:lnTo>
                  <a:lnTo>
                    <a:pt x="4072001" y="482600"/>
                  </a:lnTo>
                  <a:lnTo>
                    <a:pt x="4072001" y="458343"/>
                  </a:lnTo>
                  <a:lnTo>
                    <a:pt x="4139819" y="458343"/>
                  </a:lnTo>
                  <a:lnTo>
                    <a:pt x="4139819" y="442087"/>
                  </a:lnTo>
                  <a:lnTo>
                    <a:pt x="4207636" y="442087"/>
                  </a:lnTo>
                  <a:lnTo>
                    <a:pt x="4207636" y="425831"/>
                  </a:lnTo>
                  <a:lnTo>
                    <a:pt x="4275582" y="425831"/>
                  </a:lnTo>
                  <a:lnTo>
                    <a:pt x="4275582" y="401447"/>
                  </a:lnTo>
                  <a:lnTo>
                    <a:pt x="4343400" y="401447"/>
                  </a:lnTo>
                  <a:lnTo>
                    <a:pt x="4343400" y="385318"/>
                  </a:lnTo>
                  <a:lnTo>
                    <a:pt x="4411345" y="385318"/>
                  </a:lnTo>
                  <a:lnTo>
                    <a:pt x="4411345" y="352806"/>
                  </a:lnTo>
                  <a:lnTo>
                    <a:pt x="4479163" y="352806"/>
                  </a:lnTo>
                  <a:lnTo>
                    <a:pt x="4479163" y="336550"/>
                  </a:lnTo>
                  <a:lnTo>
                    <a:pt x="4546981" y="336550"/>
                  </a:lnTo>
                  <a:lnTo>
                    <a:pt x="4546981" y="304038"/>
                  </a:lnTo>
                  <a:lnTo>
                    <a:pt x="4614926" y="304038"/>
                  </a:lnTo>
                  <a:lnTo>
                    <a:pt x="4614926" y="295910"/>
                  </a:lnTo>
                  <a:lnTo>
                    <a:pt x="4682744" y="295910"/>
                  </a:lnTo>
                  <a:lnTo>
                    <a:pt x="4682744" y="279527"/>
                  </a:lnTo>
                  <a:lnTo>
                    <a:pt x="4750689" y="279527"/>
                  </a:lnTo>
                  <a:lnTo>
                    <a:pt x="4750689" y="230631"/>
                  </a:lnTo>
                  <a:lnTo>
                    <a:pt x="4818507" y="230631"/>
                  </a:lnTo>
                  <a:lnTo>
                    <a:pt x="4818507" y="214375"/>
                  </a:lnTo>
                  <a:lnTo>
                    <a:pt x="4886325" y="214375"/>
                  </a:lnTo>
                  <a:lnTo>
                    <a:pt x="4886325" y="206121"/>
                  </a:lnTo>
                  <a:lnTo>
                    <a:pt x="4954270" y="206121"/>
                  </a:lnTo>
                  <a:lnTo>
                    <a:pt x="5022088" y="206121"/>
                  </a:lnTo>
                  <a:lnTo>
                    <a:pt x="5022088" y="189865"/>
                  </a:lnTo>
                  <a:lnTo>
                    <a:pt x="5090033" y="189865"/>
                  </a:lnTo>
                  <a:lnTo>
                    <a:pt x="5090033" y="165227"/>
                  </a:lnTo>
                  <a:lnTo>
                    <a:pt x="5157851" y="165227"/>
                  </a:lnTo>
                  <a:lnTo>
                    <a:pt x="5157851" y="140589"/>
                  </a:lnTo>
                  <a:lnTo>
                    <a:pt x="5225669" y="140589"/>
                  </a:lnTo>
                  <a:lnTo>
                    <a:pt x="5225669" y="99441"/>
                  </a:lnTo>
                  <a:lnTo>
                    <a:pt x="5293614" y="99441"/>
                  </a:lnTo>
                  <a:lnTo>
                    <a:pt x="5293614" y="91186"/>
                  </a:lnTo>
                  <a:lnTo>
                    <a:pt x="5361432" y="91186"/>
                  </a:lnTo>
                  <a:lnTo>
                    <a:pt x="5361432" y="74549"/>
                  </a:lnTo>
                  <a:lnTo>
                    <a:pt x="5565013" y="74549"/>
                  </a:lnTo>
                  <a:lnTo>
                    <a:pt x="5565013" y="66293"/>
                  </a:lnTo>
                  <a:lnTo>
                    <a:pt x="5632958" y="66293"/>
                  </a:lnTo>
                  <a:lnTo>
                    <a:pt x="5632958" y="49784"/>
                  </a:lnTo>
                  <a:lnTo>
                    <a:pt x="5700776" y="49784"/>
                  </a:lnTo>
                  <a:lnTo>
                    <a:pt x="5700776" y="24892"/>
                  </a:lnTo>
                  <a:lnTo>
                    <a:pt x="5904357" y="24892"/>
                  </a:lnTo>
                  <a:lnTo>
                    <a:pt x="5904357" y="16510"/>
                  </a:lnTo>
                  <a:lnTo>
                    <a:pt x="6040120" y="16510"/>
                  </a:lnTo>
                  <a:lnTo>
                    <a:pt x="6040120" y="0"/>
                  </a:lnTo>
                  <a:lnTo>
                    <a:pt x="6107938" y="0"/>
                  </a:lnTo>
                </a:path>
              </a:pathLst>
            </a:custGeom>
            <a:noFill/>
            <a:ln w="306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83">
                <a:latin typeface="+mn-lt"/>
              </a:endParaRPr>
            </a:p>
          </p:txBody>
        </p:sp>
        <p:sp>
          <p:nvSpPr>
            <p:cNvPr id="386" name="Google Shape;386;g3bf302b8e6c_0_460"/>
            <p:cNvSpPr/>
            <p:nvPr/>
          </p:nvSpPr>
          <p:spPr>
            <a:xfrm>
              <a:off x="832230" y="2729611"/>
              <a:ext cx="6108065" cy="847725"/>
            </a:xfrm>
            <a:custGeom>
              <a:avLst/>
              <a:gdLst/>
              <a:ahLst/>
              <a:cxnLst/>
              <a:rect l="l" t="t" r="r" b="b"/>
              <a:pathLst>
                <a:path w="6108065" h="847725" extrusionOk="0">
                  <a:moveTo>
                    <a:pt x="0" y="847344"/>
                  </a:moveTo>
                  <a:lnTo>
                    <a:pt x="67818" y="847344"/>
                  </a:lnTo>
                  <a:lnTo>
                    <a:pt x="67818" y="837183"/>
                  </a:lnTo>
                  <a:lnTo>
                    <a:pt x="135635" y="837183"/>
                  </a:lnTo>
                  <a:lnTo>
                    <a:pt x="203581" y="837183"/>
                  </a:lnTo>
                  <a:lnTo>
                    <a:pt x="203581" y="816990"/>
                  </a:lnTo>
                  <a:lnTo>
                    <a:pt x="271399" y="816990"/>
                  </a:lnTo>
                  <a:lnTo>
                    <a:pt x="271399" y="806957"/>
                  </a:lnTo>
                  <a:lnTo>
                    <a:pt x="339216" y="806957"/>
                  </a:lnTo>
                  <a:lnTo>
                    <a:pt x="339216" y="796797"/>
                  </a:lnTo>
                  <a:lnTo>
                    <a:pt x="407162" y="796797"/>
                  </a:lnTo>
                  <a:lnTo>
                    <a:pt x="407162" y="786764"/>
                  </a:lnTo>
                  <a:lnTo>
                    <a:pt x="542925" y="786764"/>
                  </a:lnTo>
                  <a:lnTo>
                    <a:pt x="678560" y="786764"/>
                  </a:lnTo>
                  <a:lnTo>
                    <a:pt x="678560" y="766444"/>
                  </a:lnTo>
                  <a:lnTo>
                    <a:pt x="950087" y="766444"/>
                  </a:lnTo>
                  <a:lnTo>
                    <a:pt x="1017905" y="766444"/>
                  </a:lnTo>
                  <a:lnTo>
                    <a:pt x="1085850" y="766444"/>
                  </a:lnTo>
                  <a:lnTo>
                    <a:pt x="1085850" y="756284"/>
                  </a:lnTo>
                  <a:lnTo>
                    <a:pt x="1153668" y="756284"/>
                  </a:lnTo>
                  <a:lnTo>
                    <a:pt x="1289431" y="756284"/>
                  </a:lnTo>
                  <a:lnTo>
                    <a:pt x="1289431" y="746125"/>
                  </a:lnTo>
                  <a:lnTo>
                    <a:pt x="1357249" y="746125"/>
                  </a:lnTo>
                  <a:lnTo>
                    <a:pt x="1357249" y="735838"/>
                  </a:lnTo>
                  <a:lnTo>
                    <a:pt x="1560830" y="735838"/>
                  </a:lnTo>
                  <a:lnTo>
                    <a:pt x="1560830" y="725677"/>
                  </a:lnTo>
                  <a:lnTo>
                    <a:pt x="1628775" y="725677"/>
                  </a:lnTo>
                  <a:lnTo>
                    <a:pt x="1696593" y="725677"/>
                  </a:lnTo>
                  <a:lnTo>
                    <a:pt x="1696593" y="715390"/>
                  </a:lnTo>
                  <a:lnTo>
                    <a:pt x="1764538" y="715390"/>
                  </a:lnTo>
                  <a:lnTo>
                    <a:pt x="1764538" y="705231"/>
                  </a:lnTo>
                  <a:lnTo>
                    <a:pt x="1832356" y="705231"/>
                  </a:lnTo>
                  <a:lnTo>
                    <a:pt x="1832356" y="684657"/>
                  </a:lnTo>
                  <a:lnTo>
                    <a:pt x="1900174" y="684657"/>
                  </a:lnTo>
                  <a:lnTo>
                    <a:pt x="1900174" y="653922"/>
                  </a:lnTo>
                  <a:lnTo>
                    <a:pt x="1968119" y="653922"/>
                  </a:lnTo>
                  <a:lnTo>
                    <a:pt x="1968119" y="612901"/>
                  </a:lnTo>
                  <a:lnTo>
                    <a:pt x="2035937" y="612901"/>
                  </a:lnTo>
                  <a:lnTo>
                    <a:pt x="2035937" y="602614"/>
                  </a:lnTo>
                  <a:lnTo>
                    <a:pt x="2103755" y="602614"/>
                  </a:lnTo>
                  <a:lnTo>
                    <a:pt x="2103755" y="582040"/>
                  </a:lnTo>
                  <a:lnTo>
                    <a:pt x="2171700" y="582040"/>
                  </a:lnTo>
                  <a:lnTo>
                    <a:pt x="2171700" y="571753"/>
                  </a:lnTo>
                  <a:lnTo>
                    <a:pt x="2307463" y="571753"/>
                  </a:lnTo>
                  <a:lnTo>
                    <a:pt x="2307463" y="551180"/>
                  </a:lnTo>
                  <a:lnTo>
                    <a:pt x="2443098" y="551180"/>
                  </a:lnTo>
                  <a:lnTo>
                    <a:pt x="2443098" y="540893"/>
                  </a:lnTo>
                  <a:lnTo>
                    <a:pt x="2511044" y="540893"/>
                  </a:lnTo>
                  <a:lnTo>
                    <a:pt x="2511044" y="520191"/>
                  </a:lnTo>
                  <a:lnTo>
                    <a:pt x="2646807" y="520191"/>
                  </a:lnTo>
                  <a:lnTo>
                    <a:pt x="2646807" y="499618"/>
                  </a:lnTo>
                  <a:lnTo>
                    <a:pt x="2782443" y="499618"/>
                  </a:lnTo>
                  <a:lnTo>
                    <a:pt x="2782443" y="489203"/>
                  </a:lnTo>
                  <a:lnTo>
                    <a:pt x="2850388" y="489203"/>
                  </a:lnTo>
                  <a:lnTo>
                    <a:pt x="2850388" y="478916"/>
                  </a:lnTo>
                  <a:lnTo>
                    <a:pt x="2918206" y="478916"/>
                  </a:lnTo>
                  <a:lnTo>
                    <a:pt x="2918206" y="458215"/>
                  </a:lnTo>
                  <a:lnTo>
                    <a:pt x="3053969" y="458215"/>
                  </a:lnTo>
                  <a:lnTo>
                    <a:pt x="3053969" y="447928"/>
                  </a:lnTo>
                  <a:lnTo>
                    <a:pt x="3189732" y="447928"/>
                  </a:lnTo>
                  <a:lnTo>
                    <a:pt x="3189732" y="427227"/>
                  </a:lnTo>
                  <a:lnTo>
                    <a:pt x="3257550" y="427227"/>
                  </a:lnTo>
                  <a:lnTo>
                    <a:pt x="3257550" y="406400"/>
                  </a:lnTo>
                  <a:lnTo>
                    <a:pt x="3393313" y="406400"/>
                  </a:lnTo>
                  <a:lnTo>
                    <a:pt x="3393313" y="385699"/>
                  </a:lnTo>
                  <a:lnTo>
                    <a:pt x="3461130" y="385699"/>
                  </a:lnTo>
                  <a:lnTo>
                    <a:pt x="3461130" y="375412"/>
                  </a:lnTo>
                  <a:lnTo>
                    <a:pt x="3529076" y="375412"/>
                  </a:lnTo>
                  <a:lnTo>
                    <a:pt x="3529076" y="364997"/>
                  </a:lnTo>
                  <a:lnTo>
                    <a:pt x="3596894" y="364997"/>
                  </a:lnTo>
                  <a:lnTo>
                    <a:pt x="3596894" y="354583"/>
                  </a:lnTo>
                  <a:lnTo>
                    <a:pt x="3732656" y="354583"/>
                  </a:lnTo>
                  <a:lnTo>
                    <a:pt x="3732656" y="344169"/>
                  </a:lnTo>
                  <a:lnTo>
                    <a:pt x="3800475" y="344169"/>
                  </a:lnTo>
                  <a:lnTo>
                    <a:pt x="3800475" y="333756"/>
                  </a:lnTo>
                  <a:lnTo>
                    <a:pt x="3868420" y="333756"/>
                  </a:lnTo>
                  <a:lnTo>
                    <a:pt x="3868420" y="302640"/>
                  </a:lnTo>
                  <a:lnTo>
                    <a:pt x="3936238" y="302640"/>
                  </a:lnTo>
                  <a:lnTo>
                    <a:pt x="3936238" y="292226"/>
                  </a:lnTo>
                  <a:lnTo>
                    <a:pt x="4004055" y="292226"/>
                  </a:lnTo>
                  <a:lnTo>
                    <a:pt x="4004055" y="260984"/>
                  </a:lnTo>
                  <a:lnTo>
                    <a:pt x="4072001" y="260984"/>
                  </a:lnTo>
                  <a:lnTo>
                    <a:pt x="4072001" y="250570"/>
                  </a:lnTo>
                  <a:lnTo>
                    <a:pt x="4207636" y="250570"/>
                  </a:lnTo>
                  <a:lnTo>
                    <a:pt x="4275582" y="250570"/>
                  </a:lnTo>
                  <a:lnTo>
                    <a:pt x="4275582" y="240283"/>
                  </a:lnTo>
                  <a:lnTo>
                    <a:pt x="4343400" y="240283"/>
                  </a:lnTo>
                  <a:lnTo>
                    <a:pt x="4343400" y="229869"/>
                  </a:lnTo>
                  <a:lnTo>
                    <a:pt x="4479163" y="229869"/>
                  </a:lnTo>
                  <a:lnTo>
                    <a:pt x="4479163" y="219456"/>
                  </a:lnTo>
                  <a:lnTo>
                    <a:pt x="4682744" y="219456"/>
                  </a:lnTo>
                  <a:lnTo>
                    <a:pt x="4682744" y="209041"/>
                  </a:lnTo>
                  <a:lnTo>
                    <a:pt x="4818507" y="209041"/>
                  </a:lnTo>
                  <a:lnTo>
                    <a:pt x="4818507" y="198627"/>
                  </a:lnTo>
                  <a:lnTo>
                    <a:pt x="4886325" y="198627"/>
                  </a:lnTo>
                  <a:lnTo>
                    <a:pt x="4886325" y="188087"/>
                  </a:lnTo>
                  <a:lnTo>
                    <a:pt x="4954270" y="188087"/>
                  </a:lnTo>
                  <a:lnTo>
                    <a:pt x="4954270" y="177672"/>
                  </a:lnTo>
                  <a:lnTo>
                    <a:pt x="5022088" y="177672"/>
                  </a:lnTo>
                  <a:lnTo>
                    <a:pt x="5022088" y="156844"/>
                  </a:lnTo>
                  <a:lnTo>
                    <a:pt x="5090033" y="156844"/>
                  </a:lnTo>
                  <a:lnTo>
                    <a:pt x="5090033" y="146431"/>
                  </a:lnTo>
                  <a:lnTo>
                    <a:pt x="5157851" y="146431"/>
                  </a:lnTo>
                  <a:lnTo>
                    <a:pt x="5157851" y="136016"/>
                  </a:lnTo>
                  <a:lnTo>
                    <a:pt x="5225669" y="136016"/>
                  </a:lnTo>
                  <a:lnTo>
                    <a:pt x="5225669" y="125602"/>
                  </a:lnTo>
                  <a:lnTo>
                    <a:pt x="5293614" y="125602"/>
                  </a:lnTo>
                  <a:lnTo>
                    <a:pt x="5293614" y="83819"/>
                  </a:lnTo>
                  <a:lnTo>
                    <a:pt x="5361432" y="83819"/>
                  </a:lnTo>
                  <a:lnTo>
                    <a:pt x="5361432" y="73278"/>
                  </a:lnTo>
                  <a:lnTo>
                    <a:pt x="5429250" y="73278"/>
                  </a:lnTo>
                  <a:lnTo>
                    <a:pt x="5429250" y="62864"/>
                  </a:lnTo>
                  <a:lnTo>
                    <a:pt x="5700776" y="62864"/>
                  </a:lnTo>
                  <a:lnTo>
                    <a:pt x="5700776" y="41909"/>
                  </a:lnTo>
                  <a:lnTo>
                    <a:pt x="5836539" y="41909"/>
                  </a:lnTo>
                  <a:lnTo>
                    <a:pt x="5836539" y="20955"/>
                  </a:lnTo>
                  <a:lnTo>
                    <a:pt x="5904357" y="20955"/>
                  </a:lnTo>
                  <a:lnTo>
                    <a:pt x="6040120" y="20955"/>
                  </a:lnTo>
                  <a:lnTo>
                    <a:pt x="6040120" y="10540"/>
                  </a:lnTo>
                  <a:lnTo>
                    <a:pt x="6107938" y="10540"/>
                  </a:lnTo>
                  <a:lnTo>
                    <a:pt x="6107938" y="0"/>
                  </a:lnTo>
                </a:path>
              </a:pathLst>
            </a:custGeom>
            <a:noFill/>
            <a:ln w="306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83">
                <a:latin typeface="+mn-lt"/>
              </a:endParaRPr>
            </a:p>
          </p:txBody>
        </p:sp>
      </p:grpSp>
      <p:sp>
        <p:nvSpPr>
          <p:cNvPr id="387" name="Google Shape;387;g3bf302b8e6c_0_460"/>
          <p:cNvSpPr txBox="1"/>
          <p:nvPr/>
        </p:nvSpPr>
        <p:spPr>
          <a:xfrm>
            <a:off x="2911089" y="1959415"/>
            <a:ext cx="10191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375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0">
                <a:latin typeface="+mn-lt"/>
                <a:ea typeface="Helvetica Neue"/>
                <a:cs typeface="Helvetica Neue"/>
                <a:sym typeface="Helvetica Neue"/>
              </a:rPr>
              <a:t>Log rank</a:t>
            </a:r>
            <a:endParaRPr sz="1630">
              <a:latin typeface="+mn-lt"/>
            </a:endParaRPr>
          </a:p>
          <a:p>
            <a:pPr marL="11502" lvl="0" indent="0" algn="l" rtl="0">
              <a:spcBef>
                <a:spcPts val="91"/>
              </a:spcBef>
              <a:spcAft>
                <a:spcPts val="0"/>
              </a:spcAft>
              <a:buNone/>
            </a:pPr>
            <a:r>
              <a:rPr lang="en-US" sz="1630" i="1">
                <a:latin typeface="+mn-lt"/>
                <a:ea typeface="Helvetica Neue"/>
                <a:cs typeface="Helvetica Neue"/>
                <a:sym typeface="Helvetica Neue"/>
              </a:rPr>
              <a:t>P</a:t>
            </a:r>
            <a:r>
              <a:rPr lang="en-US" sz="1630">
                <a:latin typeface="+mn-lt"/>
                <a:ea typeface="Helvetica Neue"/>
                <a:cs typeface="Helvetica Neue"/>
                <a:sym typeface="Helvetica Neue"/>
              </a:rPr>
              <a:t> = 0.005</a:t>
            </a:r>
            <a:endParaRPr sz="163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g3bf302b8e6c_0_460"/>
          <p:cNvSpPr/>
          <p:nvPr/>
        </p:nvSpPr>
        <p:spPr>
          <a:xfrm>
            <a:off x="2453192" y="923169"/>
            <a:ext cx="7631861" cy="3336607"/>
          </a:xfrm>
          <a:custGeom>
            <a:avLst/>
            <a:gdLst/>
            <a:ahLst/>
            <a:cxnLst/>
            <a:rect l="l" t="t" r="r" b="b"/>
            <a:pathLst>
              <a:path w="6753859" h="2952750" extrusionOk="0">
                <a:moveTo>
                  <a:pt x="34797" y="2917697"/>
                </a:moveTo>
                <a:lnTo>
                  <a:pt x="34797" y="0"/>
                </a:lnTo>
              </a:path>
              <a:path w="6753859" h="2952750" extrusionOk="0">
                <a:moveTo>
                  <a:pt x="0" y="2785110"/>
                </a:moveTo>
                <a:lnTo>
                  <a:pt x="34797" y="2785110"/>
                </a:lnTo>
              </a:path>
              <a:path w="6753859" h="2952750" extrusionOk="0">
                <a:moveTo>
                  <a:pt x="0" y="1900935"/>
                </a:moveTo>
                <a:lnTo>
                  <a:pt x="34797" y="1900935"/>
                </a:lnTo>
              </a:path>
              <a:path w="6753859" h="2952750" extrusionOk="0">
                <a:moveTo>
                  <a:pt x="0" y="1016762"/>
                </a:moveTo>
                <a:lnTo>
                  <a:pt x="34797" y="1016762"/>
                </a:lnTo>
              </a:path>
              <a:path w="6753859" h="2952750" extrusionOk="0">
                <a:moveTo>
                  <a:pt x="0" y="132587"/>
                </a:moveTo>
                <a:lnTo>
                  <a:pt x="34797" y="132587"/>
                </a:lnTo>
              </a:path>
              <a:path w="6753859" h="2952750" extrusionOk="0">
                <a:moveTo>
                  <a:pt x="34797" y="2917697"/>
                </a:moveTo>
                <a:lnTo>
                  <a:pt x="6753606" y="2917697"/>
                </a:lnTo>
              </a:path>
              <a:path w="6753859" h="2952750" extrusionOk="0">
                <a:moveTo>
                  <a:pt x="340233" y="2952496"/>
                </a:moveTo>
                <a:lnTo>
                  <a:pt x="340233" y="2917697"/>
                </a:lnTo>
              </a:path>
              <a:path w="6753859" h="2952750" extrusionOk="0">
                <a:moveTo>
                  <a:pt x="2376170" y="2952496"/>
                </a:moveTo>
                <a:lnTo>
                  <a:pt x="2376170" y="2917697"/>
                </a:lnTo>
              </a:path>
              <a:path w="6753859" h="2952750" extrusionOk="0">
                <a:moveTo>
                  <a:pt x="4412234" y="2952496"/>
                </a:moveTo>
                <a:lnTo>
                  <a:pt x="4412234" y="2917697"/>
                </a:lnTo>
              </a:path>
              <a:path w="6753859" h="2952750" extrusionOk="0">
                <a:moveTo>
                  <a:pt x="6448171" y="2952496"/>
                </a:moveTo>
                <a:lnTo>
                  <a:pt x="6448171" y="2917697"/>
                </a:lnTo>
              </a:path>
            </a:pathLst>
          </a:custGeom>
          <a:noFill/>
          <a:ln w="1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3">
              <a:latin typeface="+mn-lt"/>
            </a:endParaRPr>
          </a:p>
        </p:txBody>
      </p:sp>
      <p:sp>
        <p:nvSpPr>
          <p:cNvPr id="389" name="Google Shape;389;g3bf302b8e6c_0_460"/>
          <p:cNvSpPr txBox="1"/>
          <p:nvPr/>
        </p:nvSpPr>
        <p:spPr>
          <a:xfrm>
            <a:off x="2018302" y="3978963"/>
            <a:ext cx="418650" cy="26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375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0">
                <a:latin typeface="+mn-lt"/>
                <a:ea typeface="Helvetica Neue"/>
                <a:cs typeface="Helvetica Neue"/>
                <a:sym typeface="Helvetica Neue"/>
              </a:rPr>
              <a:t>0%</a:t>
            </a:r>
            <a:endParaRPr sz="163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0" name="Google Shape;390;g3bf302b8e6c_0_460"/>
          <p:cNvSpPr txBox="1"/>
          <p:nvPr/>
        </p:nvSpPr>
        <p:spPr>
          <a:xfrm>
            <a:off x="1982449" y="2977954"/>
            <a:ext cx="454353" cy="26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375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0">
                <a:latin typeface="+mn-lt"/>
                <a:ea typeface="Helvetica Neue"/>
                <a:cs typeface="Helvetica Neue"/>
                <a:sym typeface="Helvetica Neue"/>
              </a:rPr>
              <a:t>10%</a:t>
            </a:r>
            <a:endParaRPr sz="163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1" name="Google Shape;391;g3bf302b8e6c_0_460"/>
          <p:cNvSpPr txBox="1"/>
          <p:nvPr/>
        </p:nvSpPr>
        <p:spPr>
          <a:xfrm>
            <a:off x="1921031" y="1976947"/>
            <a:ext cx="515482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375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0">
                <a:latin typeface="+mn-lt"/>
                <a:ea typeface="Helvetica Neue"/>
                <a:cs typeface="Helvetica Neue"/>
                <a:sym typeface="Helvetica Neue"/>
              </a:rPr>
              <a:t>20%</a:t>
            </a:r>
            <a:endParaRPr sz="163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2" name="Google Shape;392;g3bf302b8e6c_0_460"/>
          <p:cNvSpPr txBox="1"/>
          <p:nvPr/>
        </p:nvSpPr>
        <p:spPr>
          <a:xfrm>
            <a:off x="1921031" y="975938"/>
            <a:ext cx="515482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375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0">
                <a:latin typeface="+mn-lt"/>
                <a:ea typeface="Helvetica Neue"/>
                <a:cs typeface="Helvetica Neue"/>
                <a:sym typeface="Helvetica Neue"/>
              </a:rPr>
              <a:t>30%</a:t>
            </a:r>
            <a:endParaRPr sz="163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3" name="Google Shape;393;g3bf302b8e6c_0_460"/>
          <p:cNvSpPr txBox="1"/>
          <p:nvPr/>
        </p:nvSpPr>
        <p:spPr>
          <a:xfrm>
            <a:off x="2787916" y="4246395"/>
            <a:ext cx="1011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375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0">
                <a:solidFill>
                  <a:srgbClr val="4D4D4D"/>
                </a:solidFill>
                <a:latin typeface="+mn-lt"/>
                <a:ea typeface="Helvetica Neue"/>
                <a:cs typeface="Helvetica Neue"/>
                <a:sym typeface="Helvetica Neue"/>
              </a:rPr>
              <a:t>0</a:t>
            </a:r>
            <a:endParaRPr sz="163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4" name="Google Shape;394;g3bf302b8e6c_0_460"/>
          <p:cNvSpPr txBox="1"/>
          <p:nvPr/>
        </p:nvSpPr>
        <p:spPr>
          <a:xfrm>
            <a:off x="5057081" y="4246395"/>
            <a:ext cx="2895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375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0">
                <a:solidFill>
                  <a:srgbClr val="4D4D4D"/>
                </a:solidFill>
                <a:latin typeface="+mn-lt"/>
                <a:ea typeface="Helvetica Neue"/>
                <a:cs typeface="Helvetica Neue"/>
                <a:sym typeface="Helvetica Neue"/>
              </a:rPr>
              <a:t>30</a:t>
            </a:r>
            <a:endParaRPr sz="163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5" name="Google Shape;395;g3bf302b8e6c_0_460"/>
          <p:cNvSpPr txBox="1"/>
          <p:nvPr/>
        </p:nvSpPr>
        <p:spPr>
          <a:xfrm>
            <a:off x="7362048" y="4246395"/>
            <a:ext cx="3135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375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0">
                <a:solidFill>
                  <a:srgbClr val="4D4D4D"/>
                </a:solidFill>
                <a:latin typeface="+mn-lt"/>
                <a:ea typeface="Helvetica Neue"/>
                <a:cs typeface="Helvetica Neue"/>
                <a:sym typeface="Helvetica Neue"/>
              </a:rPr>
              <a:t>60</a:t>
            </a:r>
            <a:endParaRPr sz="163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6" name="Google Shape;396;g3bf302b8e6c_0_460"/>
          <p:cNvSpPr txBox="1"/>
          <p:nvPr/>
        </p:nvSpPr>
        <p:spPr>
          <a:xfrm>
            <a:off x="9667159" y="4246395"/>
            <a:ext cx="3135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375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0">
                <a:solidFill>
                  <a:srgbClr val="4D4D4D"/>
                </a:solidFill>
                <a:latin typeface="+mn-lt"/>
                <a:ea typeface="Helvetica Neue"/>
                <a:cs typeface="Helvetica Neue"/>
                <a:sym typeface="Helvetica Neue"/>
              </a:rPr>
              <a:t>90</a:t>
            </a:r>
            <a:endParaRPr sz="163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7" name="Google Shape;397;g3bf302b8e6c_0_460"/>
          <p:cNvSpPr txBox="1"/>
          <p:nvPr/>
        </p:nvSpPr>
        <p:spPr>
          <a:xfrm>
            <a:off x="5779300" y="4307724"/>
            <a:ext cx="1582800" cy="35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675" rIns="0" bIns="0" anchor="t" anchorCtr="0">
            <a:spAutoFit/>
          </a:bodyPr>
          <a:lstStyle/>
          <a:p>
            <a:pPr marL="9202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0" b="1">
                <a:latin typeface="+mn-lt"/>
                <a:ea typeface="Helvetica Neue"/>
                <a:cs typeface="Helvetica Neue"/>
                <a:sym typeface="Helvetica Neue"/>
              </a:rPr>
              <a:t>Time (Days)</a:t>
            </a:r>
            <a:endParaRPr sz="1630" b="1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8" name="Google Shape;398;g3bf302b8e6c_0_460"/>
          <p:cNvSpPr txBox="1"/>
          <p:nvPr/>
        </p:nvSpPr>
        <p:spPr>
          <a:xfrm rot="-5400000">
            <a:off x="57293" y="2369514"/>
            <a:ext cx="3336607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02" lvl="0" indent="0" algn="ctr" rtl="0">
              <a:lnSpc>
                <a:spcPct val="93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Helvetica Neue"/>
                <a:cs typeface="Helvetica Neue"/>
                <a:sym typeface="Helvetica Neue"/>
              </a:rPr>
              <a:t>Valve Intervention</a:t>
            </a:r>
            <a:endParaRPr sz="1600" b="1" dirty="0">
              <a:solidFill>
                <a:srgbClr val="00000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9" name="Google Shape;399;g3bf302b8e6c_0_460"/>
          <p:cNvSpPr txBox="1"/>
          <p:nvPr/>
        </p:nvSpPr>
        <p:spPr>
          <a:xfrm>
            <a:off x="2688587" y="4978717"/>
            <a:ext cx="4449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850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>
                <a:latin typeface="+mn-lt"/>
                <a:ea typeface="Helvetica Neue"/>
                <a:cs typeface="Helvetica Neue"/>
                <a:sym typeface="Helvetica Neue"/>
              </a:rPr>
              <a:t>1137</a:t>
            </a:r>
            <a:endParaRPr sz="1449">
              <a:latin typeface="+mn-lt"/>
              <a:ea typeface="Helvetica Neue"/>
              <a:cs typeface="Helvetica Neue"/>
              <a:sym typeface="Helvetica Neue"/>
            </a:endParaRPr>
          </a:p>
          <a:p>
            <a:pPr marL="69015" lvl="0" indent="0" algn="l" rtl="0">
              <a:spcBef>
                <a:spcPts val="996"/>
              </a:spcBef>
              <a:spcAft>
                <a:spcPts val="0"/>
              </a:spcAft>
              <a:buNone/>
            </a:pPr>
            <a:r>
              <a:rPr lang="en-US" sz="1449">
                <a:latin typeface="+mn-lt"/>
                <a:ea typeface="Helvetica Neue"/>
                <a:cs typeface="Helvetica Neue"/>
                <a:sym typeface="Helvetica Neue"/>
              </a:rPr>
              <a:t>879</a:t>
            </a:r>
            <a:endParaRPr sz="1449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0" name="Google Shape;400;g3bf302b8e6c_0_460"/>
          <p:cNvSpPr txBox="1"/>
          <p:nvPr/>
        </p:nvSpPr>
        <p:spPr>
          <a:xfrm>
            <a:off x="4979509" y="4990625"/>
            <a:ext cx="4449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850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>
                <a:latin typeface="+mn-lt"/>
                <a:ea typeface="Helvetica Neue"/>
                <a:cs typeface="Helvetica Neue"/>
                <a:sym typeface="Helvetica Neue"/>
              </a:rPr>
              <a:t>1080</a:t>
            </a:r>
            <a:endParaRPr sz="1449">
              <a:latin typeface="+mn-lt"/>
              <a:ea typeface="Helvetica Neue"/>
              <a:cs typeface="Helvetica Neue"/>
              <a:sym typeface="Helvetica Neue"/>
            </a:endParaRPr>
          </a:p>
          <a:p>
            <a:pPr marL="69015" lvl="0" indent="0" algn="l" rtl="0">
              <a:spcBef>
                <a:spcPts val="996"/>
              </a:spcBef>
              <a:spcAft>
                <a:spcPts val="0"/>
              </a:spcAft>
              <a:buNone/>
            </a:pPr>
            <a:r>
              <a:rPr lang="en-US" sz="1449">
                <a:latin typeface="+mn-lt"/>
                <a:ea typeface="Helvetica Neue"/>
                <a:cs typeface="Helvetica Neue"/>
                <a:sym typeface="Helvetica Neue"/>
              </a:rPr>
              <a:t>838</a:t>
            </a:r>
            <a:endParaRPr sz="1449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1" name="Google Shape;401;g3bf302b8e6c_0_460"/>
          <p:cNvSpPr txBox="1"/>
          <p:nvPr/>
        </p:nvSpPr>
        <p:spPr>
          <a:xfrm>
            <a:off x="7300654" y="4969906"/>
            <a:ext cx="4449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850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>
                <a:latin typeface="+mn-lt"/>
                <a:ea typeface="Helvetica Neue"/>
                <a:cs typeface="Helvetica Neue"/>
                <a:sym typeface="Helvetica Neue"/>
              </a:rPr>
              <a:t>1006</a:t>
            </a:r>
            <a:endParaRPr sz="1449">
              <a:latin typeface="+mn-lt"/>
              <a:ea typeface="Helvetica Neue"/>
              <a:cs typeface="Helvetica Neue"/>
              <a:sym typeface="Helvetica Neue"/>
            </a:endParaRPr>
          </a:p>
          <a:p>
            <a:pPr marL="69015" lvl="0" indent="0" algn="l" rtl="0">
              <a:spcBef>
                <a:spcPts val="996"/>
              </a:spcBef>
              <a:spcAft>
                <a:spcPts val="0"/>
              </a:spcAft>
              <a:buNone/>
            </a:pPr>
            <a:r>
              <a:rPr lang="en-US" sz="1449">
                <a:latin typeface="+mn-lt"/>
                <a:ea typeface="Helvetica Neue"/>
                <a:cs typeface="Helvetica Neue"/>
                <a:sym typeface="Helvetica Neue"/>
              </a:rPr>
              <a:t>794</a:t>
            </a:r>
            <a:endParaRPr sz="1449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2" name="Google Shape;402;g3bf302b8e6c_0_460"/>
          <p:cNvSpPr txBox="1"/>
          <p:nvPr/>
        </p:nvSpPr>
        <p:spPr>
          <a:xfrm>
            <a:off x="9592967" y="4969906"/>
            <a:ext cx="3408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850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>
                <a:latin typeface="+mn-lt"/>
                <a:ea typeface="Helvetica Neue"/>
                <a:cs typeface="Helvetica Neue"/>
                <a:sym typeface="Helvetica Neue"/>
              </a:rPr>
              <a:t>921</a:t>
            </a:r>
            <a:endParaRPr sz="1449">
              <a:latin typeface="+mn-lt"/>
              <a:ea typeface="Helvetica Neue"/>
              <a:cs typeface="Helvetica Neue"/>
              <a:sym typeface="Helvetica Neue"/>
            </a:endParaRPr>
          </a:p>
          <a:p>
            <a:pPr marL="11502" lvl="0" indent="0" algn="l" rtl="0">
              <a:spcBef>
                <a:spcPts val="996"/>
              </a:spcBef>
              <a:spcAft>
                <a:spcPts val="0"/>
              </a:spcAft>
              <a:buNone/>
            </a:pPr>
            <a:r>
              <a:rPr lang="en-US" sz="1449">
                <a:latin typeface="+mn-lt"/>
                <a:ea typeface="Helvetica Neue"/>
                <a:cs typeface="Helvetica Neue"/>
                <a:sym typeface="Helvetica Neue"/>
              </a:rPr>
              <a:t>764</a:t>
            </a:r>
            <a:endParaRPr sz="1449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8" name="Google Shape;408;g3bf302b8e6c_0_460"/>
          <p:cNvSpPr txBox="1"/>
          <p:nvPr/>
        </p:nvSpPr>
        <p:spPr>
          <a:xfrm>
            <a:off x="1572666" y="5467384"/>
            <a:ext cx="763200" cy="22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375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+mn-lt"/>
                <a:ea typeface="Helvetica Neue"/>
                <a:cs typeface="Helvetica Neue"/>
                <a:sym typeface="Helvetica Neue"/>
              </a:rPr>
              <a:t>No Alert</a:t>
            </a:r>
            <a:endParaRPr b="1">
              <a:solidFill>
                <a:srgbClr val="0070C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9" name="Google Shape;409;g3bf302b8e6c_0_460"/>
          <p:cNvSpPr txBox="1"/>
          <p:nvPr/>
        </p:nvSpPr>
        <p:spPr>
          <a:xfrm>
            <a:off x="1572666" y="5117995"/>
            <a:ext cx="470700" cy="22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375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Alert</a:t>
            </a:r>
            <a:endParaRPr b="1" dirty="0">
              <a:solidFill>
                <a:srgbClr val="C0000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4" name="Google Shape;414;g3bf302b8e6c_0_460"/>
          <p:cNvSpPr txBox="1"/>
          <p:nvPr/>
        </p:nvSpPr>
        <p:spPr>
          <a:xfrm>
            <a:off x="9703114" y="2492830"/>
            <a:ext cx="914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500" tIns="51725" rIns="103500" bIns="5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0" b="1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13.4%</a:t>
            </a:r>
            <a:endParaRPr sz="163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15" name="Google Shape;415;g3bf302b8e6c_0_460"/>
          <p:cNvSpPr txBox="1"/>
          <p:nvPr/>
        </p:nvSpPr>
        <p:spPr>
          <a:xfrm>
            <a:off x="9724619" y="2956467"/>
            <a:ext cx="914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500" tIns="51725" rIns="103500" bIns="5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0" b="1">
                <a:solidFill>
                  <a:srgbClr val="0070C0"/>
                </a:solidFill>
                <a:latin typeface="+mn-lt"/>
                <a:ea typeface="Helvetica Neue"/>
                <a:cs typeface="Helvetica Neue"/>
                <a:sym typeface="Helvetica Neue"/>
              </a:rPr>
              <a:t>9.6%</a:t>
            </a:r>
            <a:endParaRPr sz="163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16" name="Google Shape;416;g3bf302b8e6c_0_460"/>
          <p:cNvSpPr txBox="1"/>
          <p:nvPr/>
        </p:nvSpPr>
        <p:spPr>
          <a:xfrm>
            <a:off x="5419435" y="1114149"/>
            <a:ext cx="8664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375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n-lt"/>
                <a:ea typeface="Helvetica Neue"/>
                <a:cs typeface="Helvetica Neue"/>
                <a:sym typeface="Helvetica Neue"/>
              </a:rPr>
              <a:t>Alert</a:t>
            </a:r>
            <a:endParaRPr sz="1600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17" name="Google Shape;417;g3bf302b8e6c_0_460"/>
          <p:cNvCxnSpPr/>
          <p:nvPr/>
        </p:nvCxnSpPr>
        <p:spPr>
          <a:xfrm rot="10800000" flipH="1">
            <a:off x="6627539" y="1238743"/>
            <a:ext cx="259200" cy="3000"/>
          </a:xfrm>
          <a:prstGeom prst="straightConnector1">
            <a:avLst/>
          </a:prstGeom>
          <a:noFill/>
          <a:ln w="862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8" name="Google Shape;418;g3bf302b8e6c_0_460"/>
          <p:cNvCxnSpPr/>
          <p:nvPr/>
        </p:nvCxnSpPr>
        <p:spPr>
          <a:xfrm rot="10800000" flipH="1">
            <a:off x="5119194" y="1235798"/>
            <a:ext cx="259200" cy="3000"/>
          </a:xfrm>
          <a:prstGeom prst="straightConnector1">
            <a:avLst/>
          </a:prstGeom>
          <a:noFill/>
          <a:ln w="862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9" name="Google Shape;419;g3bf302b8e6c_0_460"/>
          <p:cNvSpPr txBox="1"/>
          <p:nvPr/>
        </p:nvSpPr>
        <p:spPr>
          <a:xfrm>
            <a:off x="6924088" y="1120724"/>
            <a:ext cx="8664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375" rIns="0" bIns="0" anchor="t" anchorCtr="0">
            <a:spAutoFit/>
          </a:bodyPr>
          <a:lstStyle/>
          <a:p>
            <a:pPr marL="1150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+mn-lt"/>
                <a:ea typeface="Helvetica Neue"/>
                <a:cs typeface="Helvetica Neue"/>
                <a:sym typeface="Helvetica Neue"/>
              </a:rPr>
              <a:t>No Alert</a:t>
            </a:r>
            <a:endParaRPr sz="160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16657-349C-42CD-2F86-A2E2268C0F7D}"/>
              </a:ext>
            </a:extLst>
          </p:cNvPr>
          <p:cNvSpPr txBox="1"/>
          <p:nvPr/>
        </p:nvSpPr>
        <p:spPr>
          <a:xfrm>
            <a:off x="1496466" y="4747273"/>
            <a:ext cx="1606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Number at risk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bf302b8e6c_0_381"/>
          <p:cNvSpPr txBox="1">
            <a:spLocks noGrp="1"/>
          </p:cNvSpPr>
          <p:nvPr>
            <p:ph type="title"/>
          </p:nvPr>
        </p:nvSpPr>
        <p:spPr>
          <a:xfrm>
            <a:off x="321531" y="-35854"/>
            <a:ext cx="7638564" cy="81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2800" dirty="0"/>
              <a:t>Time to Multidisciplinary Heart Team Visit</a:t>
            </a:r>
            <a:endParaRPr sz="2800" b="0" dirty="0"/>
          </a:p>
        </p:txBody>
      </p:sp>
      <p:grpSp>
        <p:nvGrpSpPr>
          <p:cNvPr id="342" name="Google Shape;342;g3bf302b8e6c_0_381"/>
          <p:cNvGrpSpPr/>
          <p:nvPr/>
        </p:nvGrpSpPr>
        <p:grpSpPr>
          <a:xfrm>
            <a:off x="3192058" y="1852325"/>
            <a:ext cx="6736585" cy="2213641"/>
            <a:chOff x="832230" y="1570354"/>
            <a:chExt cx="6108065" cy="2007109"/>
          </a:xfrm>
        </p:grpSpPr>
        <p:sp>
          <p:nvSpPr>
            <p:cNvPr id="343" name="Google Shape;343;g3bf302b8e6c_0_381"/>
            <p:cNvSpPr/>
            <p:nvPr/>
          </p:nvSpPr>
          <p:spPr>
            <a:xfrm>
              <a:off x="832230" y="1570354"/>
              <a:ext cx="6108065" cy="2006600"/>
            </a:xfrm>
            <a:custGeom>
              <a:avLst/>
              <a:gdLst/>
              <a:ahLst/>
              <a:cxnLst/>
              <a:rect l="l" t="t" r="r" b="b"/>
              <a:pathLst>
                <a:path w="6108065" h="2006600" extrusionOk="0">
                  <a:moveTo>
                    <a:pt x="0" y="2006600"/>
                  </a:moveTo>
                  <a:lnTo>
                    <a:pt x="0" y="1882140"/>
                  </a:lnTo>
                  <a:lnTo>
                    <a:pt x="67818" y="1882140"/>
                  </a:lnTo>
                  <a:lnTo>
                    <a:pt x="67818" y="1803908"/>
                  </a:lnTo>
                  <a:lnTo>
                    <a:pt x="135635" y="1803908"/>
                  </a:lnTo>
                  <a:lnTo>
                    <a:pt x="135635" y="1756791"/>
                  </a:lnTo>
                  <a:lnTo>
                    <a:pt x="203581" y="1756791"/>
                  </a:lnTo>
                  <a:lnTo>
                    <a:pt x="203581" y="1678305"/>
                  </a:lnTo>
                  <a:lnTo>
                    <a:pt x="271399" y="1678305"/>
                  </a:lnTo>
                  <a:lnTo>
                    <a:pt x="271399" y="1654683"/>
                  </a:lnTo>
                  <a:lnTo>
                    <a:pt x="339216" y="1654683"/>
                  </a:lnTo>
                  <a:lnTo>
                    <a:pt x="339216" y="1607566"/>
                  </a:lnTo>
                  <a:lnTo>
                    <a:pt x="407162" y="1607566"/>
                  </a:lnTo>
                  <a:lnTo>
                    <a:pt x="407162" y="1576197"/>
                  </a:lnTo>
                  <a:lnTo>
                    <a:pt x="474980" y="1576197"/>
                  </a:lnTo>
                  <a:lnTo>
                    <a:pt x="474980" y="1528953"/>
                  </a:lnTo>
                  <a:lnTo>
                    <a:pt x="542925" y="1528953"/>
                  </a:lnTo>
                  <a:lnTo>
                    <a:pt x="542925" y="1513205"/>
                  </a:lnTo>
                  <a:lnTo>
                    <a:pt x="610743" y="1513205"/>
                  </a:lnTo>
                  <a:lnTo>
                    <a:pt x="610743" y="1497330"/>
                  </a:lnTo>
                  <a:lnTo>
                    <a:pt x="678560" y="1497330"/>
                  </a:lnTo>
                  <a:lnTo>
                    <a:pt x="678560" y="1465834"/>
                  </a:lnTo>
                  <a:lnTo>
                    <a:pt x="746506" y="1465834"/>
                  </a:lnTo>
                  <a:lnTo>
                    <a:pt x="746506" y="1450086"/>
                  </a:lnTo>
                  <a:lnTo>
                    <a:pt x="814324" y="1450086"/>
                  </a:lnTo>
                  <a:lnTo>
                    <a:pt x="814324" y="1434338"/>
                  </a:lnTo>
                  <a:lnTo>
                    <a:pt x="882269" y="1434338"/>
                  </a:lnTo>
                  <a:lnTo>
                    <a:pt x="882269" y="1394714"/>
                  </a:lnTo>
                  <a:lnTo>
                    <a:pt x="950087" y="1394714"/>
                  </a:lnTo>
                  <a:lnTo>
                    <a:pt x="950087" y="1347343"/>
                  </a:lnTo>
                  <a:lnTo>
                    <a:pt x="1017905" y="1347343"/>
                  </a:lnTo>
                  <a:lnTo>
                    <a:pt x="1017905" y="1307846"/>
                  </a:lnTo>
                  <a:lnTo>
                    <a:pt x="1085850" y="1307846"/>
                  </a:lnTo>
                  <a:lnTo>
                    <a:pt x="1085850" y="1299845"/>
                  </a:lnTo>
                  <a:lnTo>
                    <a:pt x="1153668" y="1299845"/>
                  </a:lnTo>
                  <a:lnTo>
                    <a:pt x="1153668" y="1260348"/>
                  </a:lnTo>
                  <a:lnTo>
                    <a:pt x="1221486" y="1260348"/>
                  </a:lnTo>
                  <a:lnTo>
                    <a:pt x="1221486" y="1252347"/>
                  </a:lnTo>
                  <a:lnTo>
                    <a:pt x="1289431" y="1252347"/>
                  </a:lnTo>
                  <a:lnTo>
                    <a:pt x="1289431" y="1204849"/>
                  </a:lnTo>
                  <a:lnTo>
                    <a:pt x="1357249" y="1204849"/>
                  </a:lnTo>
                  <a:lnTo>
                    <a:pt x="1357249" y="1133475"/>
                  </a:lnTo>
                  <a:lnTo>
                    <a:pt x="1425194" y="1133475"/>
                  </a:lnTo>
                  <a:lnTo>
                    <a:pt x="1425194" y="1109599"/>
                  </a:lnTo>
                  <a:lnTo>
                    <a:pt x="1493012" y="1109599"/>
                  </a:lnTo>
                  <a:lnTo>
                    <a:pt x="1493012" y="1077849"/>
                  </a:lnTo>
                  <a:lnTo>
                    <a:pt x="1560830" y="1077849"/>
                  </a:lnTo>
                  <a:lnTo>
                    <a:pt x="1560830" y="1038098"/>
                  </a:lnTo>
                  <a:lnTo>
                    <a:pt x="1628775" y="1038098"/>
                  </a:lnTo>
                  <a:lnTo>
                    <a:pt x="1628775" y="1022223"/>
                  </a:lnTo>
                  <a:lnTo>
                    <a:pt x="1696593" y="1022223"/>
                  </a:lnTo>
                  <a:lnTo>
                    <a:pt x="1696593" y="982599"/>
                  </a:lnTo>
                  <a:lnTo>
                    <a:pt x="1764538" y="982599"/>
                  </a:lnTo>
                  <a:lnTo>
                    <a:pt x="1764538" y="942848"/>
                  </a:lnTo>
                  <a:lnTo>
                    <a:pt x="1832356" y="942848"/>
                  </a:lnTo>
                  <a:lnTo>
                    <a:pt x="1832356" y="918972"/>
                  </a:lnTo>
                  <a:lnTo>
                    <a:pt x="1900174" y="918972"/>
                  </a:lnTo>
                  <a:lnTo>
                    <a:pt x="1900174" y="855218"/>
                  </a:lnTo>
                  <a:lnTo>
                    <a:pt x="1968119" y="855218"/>
                  </a:lnTo>
                  <a:lnTo>
                    <a:pt x="1968119" y="831342"/>
                  </a:lnTo>
                  <a:lnTo>
                    <a:pt x="2035937" y="831342"/>
                  </a:lnTo>
                  <a:lnTo>
                    <a:pt x="2103755" y="831342"/>
                  </a:lnTo>
                  <a:lnTo>
                    <a:pt x="2103755" y="815340"/>
                  </a:lnTo>
                  <a:lnTo>
                    <a:pt x="2171700" y="815340"/>
                  </a:lnTo>
                  <a:lnTo>
                    <a:pt x="2171700" y="807339"/>
                  </a:lnTo>
                  <a:lnTo>
                    <a:pt x="2239518" y="807339"/>
                  </a:lnTo>
                  <a:lnTo>
                    <a:pt x="2239518" y="775208"/>
                  </a:lnTo>
                  <a:lnTo>
                    <a:pt x="2307463" y="775208"/>
                  </a:lnTo>
                  <a:lnTo>
                    <a:pt x="2307463" y="735203"/>
                  </a:lnTo>
                  <a:lnTo>
                    <a:pt x="2375281" y="735203"/>
                  </a:lnTo>
                  <a:lnTo>
                    <a:pt x="2375281" y="719201"/>
                  </a:lnTo>
                  <a:lnTo>
                    <a:pt x="2443098" y="719201"/>
                  </a:lnTo>
                  <a:lnTo>
                    <a:pt x="2443098" y="695198"/>
                  </a:lnTo>
                  <a:lnTo>
                    <a:pt x="2511044" y="695198"/>
                  </a:lnTo>
                  <a:lnTo>
                    <a:pt x="2511044" y="671068"/>
                  </a:lnTo>
                  <a:lnTo>
                    <a:pt x="2578861" y="671068"/>
                  </a:lnTo>
                  <a:lnTo>
                    <a:pt x="2578861" y="655066"/>
                  </a:lnTo>
                  <a:lnTo>
                    <a:pt x="2646807" y="655066"/>
                  </a:lnTo>
                  <a:lnTo>
                    <a:pt x="2646807" y="622935"/>
                  </a:lnTo>
                  <a:lnTo>
                    <a:pt x="2714624" y="622935"/>
                  </a:lnTo>
                  <a:lnTo>
                    <a:pt x="2714624" y="598932"/>
                  </a:lnTo>
                  <a:lnTo>
                    <a:pt x="2782443" y="598932"/>
                  </a:lnTo>
                  <a:lnTo>
                    <a:pt x="2782443" y="582803"/>
                  </a:lnTo>
                  <a:lnTo>
                    <a:pt x="2850388" y="582803"/>
                  </a:lnTo>
                  <a:lnTo>
                    <a:pt x="2850388" y="534670"/>
                  </a:lnTo>
                  <a:lnTo>
                    <a:pt x="2918206" y="534670"/>
                  </a:lnTo>
                  <a:lnTo>
                    <a:pt x="2918206" y="510540"/>
                  </a:lnTo>
                  <a:lnTo>
                    <a:pt x="2986151" y="510540"/>
                  </a:lnTo>
                  <a:lnTo>
                    <a:pt x="2986151" y="486410"/>
                  </a:lnTo>
                  <a:lnTo>
                    <a:pt x="3053969" y="486410"/>
                  </a:lnTo>
                  <a:lnTo>
                    <a:pt x="3053969" y="478409"/>
                  </a:lnTo>
                  <a:lnTo>
                    <a:pt x="3189732" y="478409"/>
                  </a:lnTo>
                  <a:lnTo>
                    <a:pt x="3189732" y="454279"/>
                  </a:lnTo>
                  <a:lnTo>
                    <a:pt x="3257550" y="454279"/>
                  </a:lnTo>
                  <a:lnTo>
                    <a:pt x="3257550" y="422148"/>
                  </a:lnTo>
                  <a:lnTo>
                    <a:pt x="3325368" y="422148"/>
                  </a:lnTo>
                  <a:lnTo>
                    <a:pt x="3325368" y="389890"/>
                  </a:lnTo>
                  <a:lnTo>
                    <a:pt x="3393313" y="389890"/>
                  </a:lnTo>
                  <a:lnTo>
                    <a:pt x="3393313" y="381889"/>
                  </a:lnTo>
                  <a:lnTo>
                    <a:pt x="3529076" y="381889"/>
                  </a:lnTo>
                  <a:lnTo>
                    <a:pt x="3596894" y="381889"/>
                  </a:lnTo>
                  <a:lnTo>
                    <a:pt x="3596894" y="373761"/>
                  </a:lnTo>
                  <a:lnTo>
                    <a:pt x="3664711" y="373761"/>
                  </a:lnTo>
                  <a:lnTo>
                    <a:pt x="3664711" y="365760"/>
                  </a:lnTo>
                  <a:lnTo>
                    <a:pt x="3732656" y="365760"/>
                  </a:lnTo>
                  <a:lnTo>
                    <a:pt x="3732656" y="317373"/>
                  </a:lnTo>
                  <a:lnTo>
                    <a:pt x="3800475" y="317373"/>
                  </a:lnTo>
                  <a:lnTo>
                    <a:pt x="3800475" y="301244"/>
                  </a:lnTo>
                  <a:lnTo>
                    <a:pt x="3868420" y="301244"/>
                  </a:lnTo>
                  <a:lnTo>
                    <a:pt x="3868420" y="276987"/>
                  </a:lnTo>
                  <a:lnTo>
                    <a:pt x="4004055" y="276987"/>
                  </a:lnTo>
                  <a:lnTo>
                    <a:pt x="4004055" y="252857"/>
                  </a:lnTo>
                  <a:lnTo>
                    <a:pt x="4072001" y="252857"/>
                  </a:lnTo>
                  <a:lnTo>
                    <a:pt x="4072001" y="236728"/>
                  </a:lnTo>
                  <a:lnTo>
                    <a:pt x="4139819" y="236728"/>
                  </a:lnTo>
                  <a:lnTo>
                    <a:pt x="4139819" y="228600"/>
                  </a:lnTo>
                  <a:lnTo>
                    <a:pt x="4207636" y="228600"/>
                  </a:lnTo>
                  <a:lnTo>
                    <a:pt x="4207636" y="220599"/>
                  </a:lnTo>
                  <a:lnTo>
                    <a:pt x="4275582" y="220599"/>
                  </a:lnTo>
                  <a:lnTo>
                    <a:pt x="4275582" y="196342"/>
                  </a:lnTo>
                  <a:lnTo>
                    <a:pt x="4343400" y="196342"/>
                  </a:lnTo>
                  <a:lnTo>
                    <a:pt x="4343400" y="188214"/>
                  </a:lnTo>
                  <a:lnTo>
                    <a:pt x="4411345" y="188214"/>
                  </a:lnTo>
                  <a:lnTo>
                    <a:pt x="4479163" y="188214"/>
                  </a:lnTo>
                  <a:lnTo>
                    <a:pt x="4479163" y="180086"/>
                  </a:lnTo>
                  <a:lnTo>
                    <a:pt x="4614926" y="180086"/>
                  </a:lnTo>
                  <a:lnTo>
                    <a:pt x="4614926" y="163830"/>
                  </a:lnTo>
                  <a:lnTo>
                    <a:pt x="4682744" y="163830"/>
                  </a:lnTo>
                  <a:lnTo>
                    <a:pt x="4682744" y="147700"/>
                  </a:lnTo>
                  <a:lnTo>
                    <a:pt x="4750689" y="147700"/>
                  </a:lnTo>
                  <a:lnTo>
                    <a:pt x="4750689" y="139573"/>
                  </a:lnTo>
                  <a:lnTo>
                    <a:pt x="4818507" y="139573"/>
                  </a:lnTo>
                  <a:lnTo>
                    <a:pt x="4886325" y="139573"/>
                  </a:lnTo>
                  <a:lnTo>
                    <a:pt x="4886325" y="123317"/>
                  </a:lnTo>
                  <a:lnTo>
                    <a:pt x="4954270" y="123317"/>
                  </a:lnTo>
                  <a:lnTo>
                    <a:pt x="5022088" y="123317"/>
                  </a:lnTo>
                  <a:lnTo>
                    <a:pt x="5090033" y="123317"/>
                  </a:lnTo>
                  <a:lnTo>
                    <a:pt x="5090033" y="106934"/>
                  </a:lnTo>
                  <a:lnTo>
                    <a:pt x="5157851" y="106934"/>
                  </a:lnTo>
                  <a:lnTo>
                    <a:pt x="5157851" y="98679"/>
                  </a:lnTo>
                  <a:lnTo>
                    <a:pt x="5225669" y="98679"/>
                  </a:lnTo>
                  <a:lnTo>
                    <a:pt x="5293614" y="98679"/>
                  </a:lnTo>
                  <a:lnTo>
                    <a:pt x="5293614" y="90424"/>
                  </a:lnTo>
                  <a:lnTo>
                    <a:pt x="5361432" y="90424"/>
                  </a:lnTo>
                  <a:lnTo>
                    <a:pt x="5361432" y="57531"/>
                  </a:lnTo>
                  <a:lnTo>
                    <a:pt x="5497195" y="57531"/>
                  </a:lnTo>
                  <a:lnTo>
                    <a:pt x="5497195" y="49403"/>
                  </a:lnTo>
                  <a:lnTo>
                    <a:pt x="5565013" y="49403"/>
                  </a:lnTo>
                  <a:lnTo>
                    <a:pt x="5565013" y="32893"/>
                  </a:lnTo>
                  <a:lnTo>
                    <a:pt x="5632958" y="32893"/>
                  </a:lnTo>
                  <a:lnTo>
                    <a:pt x="5632958" y="16510"/>
                  </a:lnTo>
                  <a:lnTo>
                    <a:pt x="5700776" y="16510"/>
                  </a:lnTo>
                  <a:lnTo>
                    <a:pt x="5700776" y="8255"/>
                  </a:lnTo>
                  <a:lnTo>
                    <a:pt x="5836539" y="8255"/>
                  </a:lnTo>
                  <a:lnTo>
                    <a:pt x="5836539" y="0"/>
                  </a:lnTo>
                  <a:lnTo>
                    <a:pt x="6040120" y="0"/>
                  </a:lnTo>
                  <a:lnTo>
                    <a:pt x="6107938" y="0"/>
                  </a:lnTo>
                </a:path>
              </a:pathLst>
            </a:custGeom>
            <a:noFill/>
            <a:ln w="298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8">
                <a:latin typeface="+mn-lt"/>
              </a:endParaRPr>
            </a:p>
          </p:txBody>
        </p:sp>
        <p:sp>
          <p:nvSpPr>
            <p:cNvPr id="344" name="Google Shape;344;g3bf302b8e6c_0_381"/>
            <p:cNvSpPr/>
            <p:nvPr/>
          </p:nvSpPr>
          <p:spPr>
            <a:xfrm>
              <a:off x="832230" y="1995043"/>
              <a:ext cx="6108065" cy="1582420"/>
            </a:xfrm>
            <a:custGeom>
              <a:avLst/>
              <a:gdLst/>
              <a:ahLst/>
              <a:cxnLst/>
              <a:rect l="l" t="t" r="r" b="b"/>
              <a:pathLst>
                <a:path w="6108065" h="1582420" extrusionOk="0">
                  <a:moveTo>
                    <a:pt x="0" y="1581912"/>
                  </a:moveTo>
                  <a:lnTo>
                    <a:pt x="67818" y="1581912"/>
                  </a:lnTo>
                  <a:lnTo>
                    <a:pt x="67818" y="1440942"/>
                  </a:lnTo>
                  <a:lnTo>
                    <a:pt x="135635" y="1440942"/>
                  </a:lnTo>
                  <a:lnTo>
                    <a:pt x="135635" y="1390523"/>
                  </a:lnTo>
                  <a:lnTo>
                    <a:pt x="203581" y="1390523"/>
                  </a:lnTo>
                  <a:lnTo>
                    <a:pt x="203581" y="1319784"/>
                  </a:lnTo>
                  <a:lnTo>
                    <a:pt x="271399" y="1319784"/>
                  </a:lnTo>
                  <a:lnTo>
                    <a:pt x="271399" y="1289558"/>
                  </a:lnTo>
                  <a:lnTo>
                    <a:pt x="339216" y="1289558"/>
                  </a:lnTo>
                  <a:lnTo>
                    <a:pt x="339216" y="1279398"/>
                  </a:lnTo>
                  <a:lnTo>
                    <a:pt x="407162" y="1279398"/>
                  </a:lnTo>
                  <a:lnTo>
                    <a:pt x="407162" y="1239012"/>
                  </a:lnTo>
                  <a:lnTo>
                    <a:pt x="474980" y="1239012"/>
                  </a:lnTo>
                  <a:lnTo>
                    <a:pt x="474980" y="1218819"/>
                  </a:lnTo>
                  <a:lnTo>
                    <a:pt x="542925" y="1218819"/>
                  </a:lnTo>
                  <a:lnTo>
                    <a:pt x="542925" y="1198499"/>
                  </a:lnTo>
                  <a:lnTo>
                    <a:pt x="610743" y="1198499"/>
                  </a:lnTo>
                  <a:lnTo>
                    <a:pt x="610743" y="1168146"/>
                  </a:lnTo>
                  <a:lnTo>
                    <a:pt x="678560" y="1168146"/>
                  </a:lnTo>
                  <a:lnTo>
                    <a:pt x="678560" y="1127760"/>
                  </a:lnTo>
                  <a:lnTo>
                    <a:pt x="746506" y="1127760"/>
                  </a:lnTo>
                  <a:lnTo>
                    <a:pt x="746506" y="1087247"/>
                  </a:lnTo>
                  <a:lnTo>
                    <a:pt x="814324" y="1087247"/>
                  </a:lnTo>
                  <a:lnTo>
                    <a:pt x="814324" y="1077087"/>
                  </a:lnTo>
                  <a:lnTo>
                    <a:pt x="882269" y="1077087"/>
                  </a:lnTo>
                  <a:lnTo>
                    <a:pt x="882269" y="1067054"/>
                  </a:lnTo>
                  <a:lnTo>
                    <a:pt x="950087" y="1067054"/>
                  </a:lnTo>
                  <a:lnTo>
                    <a:pt x="950087" y="1026541"/>
                  </a:lnTo>
                  <a:lnTo>
                    <a:pt x="1017905" y="1026541"/>
                  </a:lnTo>
                  <a:lnTo>
                    <a:pt x="1017905" y="996188"/>
                  </a:lnTo>
                  <a:lnTo>
                    <a:pt x="1085850" y="996188"/>
                  </a:lnTo>
                  <a:lnTo>
                    <a:pt x="1085850" y="935228"/>
                  </a:lnTo>
                  <a:lnTo>
                    <a:pt x="1153668" y="935228"/>
                  </a:lnTo>
                  <a:lnTo>
                    <a:pt x="1153668" y="904875"/>
                  </a:lnTo>
                  <a:lnTo>
                    <a:pt x="1221486" y="904875"/>
                  </a:lnTo>
                  <a:lnTo>
                    <a:pt x="1221486" y="894715"/>
                  </a:lnTo>
                  <a:lnTo>
                    <a:pt x="1289431" y="894715"/>
                  </a:lnTo>
                  <a:lnTo>
                    <a:pt x="1289431" y="884555"/>
                  </a:lnTo>
                  <a:lnTo>
                    <a:pt x="1357249" y="884555"/>
                  </a:lnTo>
                  <a:lnTo>
                    <a:pt x="1357249" y="833501"/>
                  </a:lnTo>
                  <a:lnTo>
                    <a:pt x="1425194" y="833501"/>
                  </a:lnTo>
                  <a:lnTo>
                    <a:pt x="1425194" y="823341"/>
                  </a:lnTo>
                  <a:lnTo>
                    <a:pt x="1493012" y="823341"/>
                  </a:lnTo>
                  <a:lnTo>
                    <a:pt x="1493012" y="782574"/>
                  </a:lnTo>
                  <a:lnTo>
                    <a:pt x="1560830" y="782574"/>
                  </a:lnTo>
                  <a:lnTo>
                    <a:pt x="1560830" y="762254"/>
                  </a:lnTo>
                  <a:lnTo>
                    <a:pt x="1628775" y="762254"/>
                  </a:lnTo>
                  <a:lnTo>
                    <a:pt x="1628775" y="751967"/>
                  </a:lnTo>
                  <a:lnTo>
                    <a:pt x="1696593" y="751967"/>
                  </a:lnTo>
                  <a:lnTo>
                    <a:pt x="1696593" y="741807"/>
                  </a:lnTo>
                  <a:lnTo>
                    <a:pt x="1764538" y="741807"/>
                  </a:lnTo>
                  <a:lnTo>
                    <a:pt x="1764538" y="731647"/>
                  </a:lnTo>
                  <a:lnTo>
                    <a:pt x="1832356" y="731647"/>
                  </a:lnTo>
                  <a:lnTo>
                    <a:pt x="1832356" y="721360"/>
                  </a:lnTo>
                  <a:lnTo>
                    <a:pt x="1900174" y="721360"/>
                  </a:lnTo>
                  <a:lnTo>
                    <a:pt x="1900174" y="701040"/>
                  </a:lnTo>
                  <a:lnTo>
                    <a:pt x="1968119" y="701040"/>
                  </a:lnTo>
                  <a:lnTo>
                    <a:pt x="1968119" y="629412"/>
                  </a:lnTo>
                  <a:lnTo>
                    <a:pt x="2035937" y="629412"/>
                  </a:lnTo>
                  <a:lnTo>
                    <a:pt x="2035937" y="588391"/>
                  </a:lnTo>
                  <a:lnTo>
                    <a:pt x="2103755" y="588391"/>
                  </a:lnTo>
                  <a:lnTo>
                    <a:pt x="2103755" y="578231"/>
                  </a:lnTo>
                  <a:lnTo>
                    <a:pt x="2171700" y="578231"/>
                  </a:lnTo>
                  <a:lnTo>
                    <a:pt x="2171700" y="547497"/>
                  </a:lnTo>
                  <a:lnTo>
                    <a:pt x="2307463" y="547497"/>
                  </a:lnTo>
                  <a:lnTo>
                    <a:pt x="2307463" y="516636"/>
                  </a:lnTo>
                  <a:lnTo>
                    <a:pt x="2375281" y="516636"/>
                  </a:lnTo>
                  <a:lnTo>
                    <a:pt x="2375281" y="496189"/>
                  </a:lnTo>
                  <a:lnTo>
                    <a:pt x="2443098" y="496189"/>
                  </a:lnTo>
                  <a:lnTo>
                    <a:pt x="2443098" y="455168"/>
                  </a:lnTo>
                  <a:lnTo>
                    <a:pt x="2511044" y="455168"/>
                  </a:lnTo>
                  <a:lnTo>
                    <a:pt x="2511044" y="444881"/>
                  </a:lnTo>
                  <a:lnTo>
                    <a:pt x="2578861" y="444881"/>
                  </a:lnTo>
                  <a:lnTo>
                    <a:pt x="2578861" y="424307"/>
                  </a:lnTo>
                  <a:lnTo>
                    <a:pt x="2714624" y="424307"/>
                  </a:lnTo>
                  <a:lnTo>
                    <a:pt x="2714624" y="414020"/>
                  </a:lnTo>
                  <a:lnTo>
                    <a:pt x="2782443" y="414020"/>
                  </a:lnTo>
                  <a:lnTo>
                    <a:pt x="2782443" y="393446"/>
                  </a:lnTo>
                  <a:lnTo>
                    <a:pt x="2850388" y="393446"/>
                  </a:lnTo>
                  <a:lnTo>
                    <a:pt x="2850388" y="383159"/>
                  </a:lnTo>
                  <a:lnTo>
                    <a:pt x="2918206" y="383159"/>
                  </a:lnTo>
                  <a:lnTo>
                    <a:pt x="2918206" y="372872"/>
                  </a:lnTo>
                  <a:lnTo>
                    <a:pt x="2986151" y="372872"/>
                  </a:lnTo>
                  <a:lnTo>
                    <a:pt x="2986151" y="352171"/>
                  </a:lnTo>
                  <a:lnTo>
                    <a:pt x="3053969" y="352171"/>
                  </a:lnTo>
                  <a:lnTo>
                    <a:pt x="3053969" y="341884"/>
                  </a:lnTo>
                  <a:lnTo>
                    <a:pt x="3121786" y="341884"/>
                  </a:lnTo>
                  <a:lnTo>
                    <a:pt x="3121786" y="331597"/>
                  </a:lnTo>
                  <a:lnTo>
                    <a:pt x="3189732" y="331597"/>
                  </a:lnTo>
                  <a:lnTo>
                    <a:pt x="3189732" y="321310"/>
                  </a:lnTo>
                  <a:lnTo>
                    <a:pt x="3393313" y="321310"/>
                  </a:lnTo>
                  <a:lnTo>
                    <a:pt x="3393313" y="311023"/>
                  </a:lnTo>
                  <a:lnTo>
                    <a:pt x="3461130" y="311023"/>
                  </a:lnTo>
                  <a:lnTo>
                    <a:pt x="3461130" y="290322"/>
                  </a:lnTo>
                  <a:lnTo>
                    <a:pt x="3529076" y="290322"/>
                  </a:lnTo>
                  <a:lnTo>
                    <a:pt x="3529076" y="269748"/>
                  </a:lnTo>
                  <a:lnTo>
                    <a:pt x="3596894" y="269748"/>
                  </a:lnTo>
                  <a:lnTo>
                    <a:pt x="3596894" y="259334"/>
                  </a:lnTo>
                  <a:lnTo>
                    <a:pt x="3664711" y="259334"/>
                  </a:lnTo>
                  <a:lnTo>
                    <a:pt x="3664711" y="249047"/>
                  </a:lnTo>
                  <a:lnTo>
                    <a:pt x="3732656" y="249047"/>
                  </a:lnTo>
                  <a:lnTo>
                    <a:pt x="3732656" y="238633"/>
                  </a:lnTo>
                  <a:lnTo>
                    <a:pt x="3800475" y="238633"/>
                  </a:lnTo>
                  <a:lnTo>
                    <a:pt x="3800475" y="228346"/>
                  </a:lnTo>
                  <a:lnTo>
                    <a:pt x="3868420" y="228346"/>
                  </a:lnTo>
                  <a:lnTo>
                    <a:pt x="3868420" y="207645"/>
                  </a:lnTo>
                  <a:lnTo>
                    <a:pt x="3936238" y="207645"/>
                  </a:lnTo>
                  <a:lnTo>
                    <a:pt x="3936238" y="197358"/>
                  </a:lnTo>
                  <a:lnTo>
                    <a:pt x="4004055" y="197358"/>
                  </a:lnTo>
                  <a:lnTo>
                    <a:pt x="4004055" y="176657"/>
                  </a:lnTo>
                  <a:lnTo>
                    <a:pt x="4207636" y="176657"/>
                  </a:lnTo>
                  <a:lnTo>
                    <a:pt x="4479163" y="176657"/>
                  </a:lnTo>
                  <a:lnTo>
                    <a:pt x="4479163" y="155956"/>
                  </a:lnTo>
                  <a:lnTo>
                    <a:pt x="4546981" y="155956"/>
                  </a:lnTo>
                  <a:lnTo>
                    <a:pt x="4546981" y="145542"/>
                  </a:lnTo>
                  <a:lnTo>
                    <a:pt x="4682744" y="145542"/>
                  </a:lnTo>
                  <a:lnTo>
                    <a:pt x="4818507" y="145542"/>
                  </a:lnTo>
                  <a:lnTo>
                    <a:pt x="4818507" y="135128"/>
                  </a:lnTo>
                  <a:lnTo>
                    <a:pt x="4886325" y="135128"/>
                  </a:lnTo>
                  <a:lnTo>
                    <a:pt x="4886325" y="124841"/>
                  </a:lnTo>
                  <a:lnTo>
                    <a:pt x="5090033" y="124841"/>
                  </a:lnTo>
                  <a:lnTo>
                    <a:pt x="5157851" y="124841"/>
                  </a:lnTo>
                  <a:lnTo>
                    <a:pt x="5157851" y="114427"/>
                  </a:lnTo>
                  <a:lnTo>
                    <a:pt x="5225669" y="114427"/>
                  </a:lnTo>
                  <a:lnTo>
                    <a:pt x="5225669" y="83185"/>
                  </a:lnTo>
                  <a:lnTo>
                    <a:pt x="5293614" y="83185"/>
                  </a:lnTo>
                  <a:lnTo>
                    <a:pt x="5293614" y="52070"/>
                  </a:lnTo>
                  <a:lnTo>
                    <a:pt x="5361432" y="52070"/>
                  </a:lnTo>
                  <a:lnTo>
                    <a:pt x="5361432" y="41656"/>
                  </a:lnTo>
                  <a:lnTo>
                    <a:pt x="5429250" y="41656"/>
                  </a:lnTo>
                  <a:lnTo>
                    <a:pt x="5429250" y="31242"/>
                  </a:lnTo>
                  <a:lnTo>
                    <a:pt x="5700776" y="31242"/>
                  </a:lnTo>
                  <a:lnTo>
                    <a:pt x="5700776" y="10414"/>
                  </a:lnTo>
                  <a:lnTo>
                    <a:pt x="5836539" y="10414"/>
                  </a:lnTo>
                  <a:lnTo>
                    <a:pt x="5836539" y="0"/>
                  </a:lnTo>
                  <a:lnTo>
                    <a:pt x="5904357" y="0"/>
                  </a:lnTo>
                  <a:lnTo>
                    <a:pt x="6107938" y="0"/>
                  </a:lnTo>
                </a:path>
              </a:pathLst>
            </a:custGeom>
            <a:noFill/>
            <a:ln w="298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8">
                <a:latin typeface="+mn-lt"/>
              </a:endParaRPr>
            </a:p>
          </p:txBody>
        </p:sp>
      </p:grpSp>
      <p:sp>
        <p:nvSpPr>
          <p:cNvPr id="345" name="Google Shape;345;g3bf302b8e6c_0_381"/>
          <p:cNvSpPr txBox="1"/>
          <p:nvPr/>
        </p:nvSpPr>
        <p:spPr>
          <a:xfrm>
            <a:off x="3231527" y="1845695"/>
            <a:ext cx="949948" cy="51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8">
                <a:latin typeface="+mn-lt"/>
                <a:ea typeface="Helvetica Neue"/>
                <a:cs typeface="Helvetica Neue"/>
                <a:sym typeface="Helvetica Neue"/>
              </a:rPr>
              <a:t>Log rank</a:t>
            </a:r>
            <a:endParaRPr sz="1588">
              <a:latin typeface="+mn-lt"/>
            </a:endParaRPr>
          </a:p>
          <a:p>
            <a:pPr marL="11205" lvl="0" indent="0" algn="l" rtl="0">
              <a:spcBef>
                <a:spcPts val="88"/>
              </a:spcBef>
              <a:spcAft>
                <a:spcPts val="0"/>
              </a:spcAft>
              <a:buNone/>
            </a:pPr>
            <a:r>
              <a:rPr lang="en-US" sz="1588" i="1">
                <a:latin typeface="+mn-lt"/>
                <a:ea typeface="Helvetica Neue"/>
                <a:cs typeface="Helvetica Neue"/>
                <a:sym typeface="Helvetica Neue"/>
              </a:rPr>
              <a:t>P</a:t>
            </a:r>
            <a:r>
              <a:rPr lang="en-US" sz="1588">
                <a:latin typeface="+mn-lt"/>
                <a:ea typeface="Helvetica Neue"/>
                <a:cs typeface="Helvetica Neue"/>
                <a:sym typeface="Helvetica Neue"/>
              </a:rPr>
              <a:t> = 0.005</a:t>
            </a:r>
            <a:endParaRPr sz="1588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6" name="Google Shape;346;g3bf302b8e6c_0_381"/>
          <p:cNvSpPr/>
          <p:nvPr/>
        </p:nvSpPr>
        <p:spPr>
          <a:xfrm>
            <a:off x="2816830" y="993727"/>
            <a:ext cx="7446130" cy="3255407"/>
          </a:xfrm>
          <a:custGeom>
            <a:avLst/>
            <a:gdLst/>
            <a:ahLst/>
            <a:cxnLst/>
            <a:rect l="l" t="t" r="r" b="b"/>
            <a:pathLst>
              <a:path w="6753859" h="2952750" extrusionOk="0">
                <a:moveTo>
                  <a:pt x="34797" y="2917697"/>
                </a:moveTo>
                <a:lnTo>
                  <a:pt x="34797" y="0"/>
                </a:lnTo>
              </a:path>
              <a:path w="6753859" h="2952750" extrusionOk="0">
                <a:moveTo>
                  <a:pt x="0" y="2785110"/>
                </a:moveTo>
                <a:lnTo>
                  <a:pt x="34797" y="2785110"/>
                </a:lnTo>
              </a:path>
              <a:path w="6753859" h="2952750" extrusionOk="0">
                <a:moveTo>
                  <a:pt x="0" y="1900935"/>
                </a:moveTo>
                <a:lnTo>
                  <a:pt x="34797" y="1900935"/>
                </a:lnTo>
              </a:path>
              <a:path w="6753859" h="2952750" extrusionOk="0">
                <a:moveTo>
                  <a:pt x="0" y="1016762"/>
                </a:moveTo>
                <a:lnTo>
                  <a:pt x="34797" y="1016762"/>
                </a:lnTo>
              </a:path>
              <a:path w="6753859" h="2952750" extrusionOk="0">
                <a:moveTo>
                  <a:pt x="0" y="132587"/>
                </a:moveTo>
                <a:lnTo>
                  <a:pt x="34797" y="132587"/>
                </a:lnTo>
              </a:path>
              <a:path w="6753859" h="2952750" extrusionOk="0">
                <a:moveTo>
                  <a:pt x="34797" y="2917697"/>
                </a:moveTo>
                <a:lnTo>
                  <a:pt x="6753606" y="2917697"/>
                </a:lnTo>
              </a:path>
              <a:path w="6753859" h="2952750" extrusionOk="0">
                <a:moveTo>
                  <a:pt x="340233" y="2952496"/>
                </a:moveTo>
                <a:lnTo>
                  <a:pt x="340233" y="2917697"/>
                </a:lnTo>
              </a:path>
              <a:path w="6753859" h="2952750" extrusionOk="0">
                <a:moveTo>
                  <a:pt x="2376170" y="2952496"/>
                </a:moveTo>
                <a:lnTo>
                  <a:pt x="2376170" y="2917697"/>
                </a:lnTo>
              </a:path>
              <a:path w="6753859" h="2952750" extrusionOk="0">
                <a:moveTo>
                  <a:pt x="4412234" y="2952496"/>
                </a:moveTo>
                <a:lnTo>
                  <a:pt x="4412234" y="2917697"/>
                </a:lnTo>
              </a:path>
              <a:path w="6753859" h="2952750" extrusionOk="0">
                <a:moveTo>
                  <a:pt x="6448171" y="2952496"/>
                </a:moveTo>
                <a:lnTo>
                  <a:pt x="6448171" y="2917697"/>
                </a:lnTo>
              </a:path>
            </a:pathLst>
          </a:custGeom>
          <a:noFill/>
          <a:ln w="15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8">
              <a:latin typeface="+mn-lt"/>
            </a:endParaRPr>
          </a:p>
        </p:txBody>
      </p:sp>
      <p:sp>
        <p:nvSpPr>
          <p:cNvPr id="347" name="Google Shape;347;g3bf302b8e6c_0_381"/>
          <p:cNvSpPr txBox="1"/>
          <p:nvPr/>
        </p:nvSpPr>
        <p:spPr>
          <a:xfrm>
            <a:off x="2395203" y="3923048"/>
            <a:ext cx="405614" cy="25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8">
                <a:latin typeface="+mn-lt"/>
                <a:ea typeface="Helvetica Neue"/>
                <a:cs typeface="Helvetica Neue"/>
                <a:sym typeface="Helvetica Neue"/>
              </a:rPr>
              <a:t>0%</a:t>
            </a:r>
            <a:endParaRPr sz="1588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g3bf302b8e6c_0_381"/>
          <p:cNvSpPr txBox="1"/>
          <p:nvPr/>
        </p:nvSpPr>
        <p:spPr>
          <a:xfrm>
            <a:off x="2339557" y="2947868"/>
            <a:ext cx="452400" cy="25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8">
                <a:latin typeface="+mn-lt"/>
                <a:ea typeface="Helvetica Neue"/>
                <a:cs typeface="Helvetica Neue"/>
                <a:sym typeface="Helvetica Neue"/>
              </a:rPr>
              <a:t>10%</a:t>
            </a:r>
            <a:endParaRPr sz="1588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9" name="Google Shape;349;g3bf302b8e6c_0_381"/>
          <p:cNvSpPr txBox="1"/>
          <p:nvPr/>
        </p:nvSpPr>
        <p:spPr>
          <a:xfrm>
            <a:off x="2339557" y="1972689"/>
            <a:ext cx="537464" cy="25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8">
                <a:latin typeface="+mn-lt"/>
                <a:ea typeface="Helvetica Neue"/>
                <a:cs typeface="Helvetica Neue"/>
                <a:sym typeface="Helvetica Neue"/>
              </a:rPr>
              <a:t>20%</a:t>
            </a:r>
            <a:endParaRPr sz="1588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Google Shape;350;g3bf302b8e6c_0_381"/>
          <p:cNvSpPr txBox="1"/>
          <p:nvPr/>
        </p:nvSpPr>
        <p:spPr>
          <a:xfrm>
            <a:off x="2339557" y="997509"/>
            <a:ext cx="4524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8">
                <a:latin typeface="+mn-lt"/>
                <a:ea typeface="Helvetica Neue"/>
                <a:cs typeface="Helvetica Neue"/>
                <a:sym typeface="Helvetica Neue"/>
              </a:rPr>
              <a:t>30%</a:t>
            </a:r>
            <a:endParaRPr sz="1588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g3bf302b8e6c_0_381"/>
          <p:cNvSpPr txBox="1"/>
          <p:nvPr/>
        </p:nvSpPr>
        <p:spPr>
          <a:xfrm>
            <a:off x="3142917" y="4231205"/>
            <a:ext cx="99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8">
                <a:solidFill>
                  <a:srgbClr val="4D4D4D"/>
                </a:solidFill>
                <a:latin typeface="+mn-lt"/>
                <a:ea typeface="Helvetica Neue"/>
                <a:cs typeface="Helvetica Neue"/>
                <a:sym typeface="Helvetica Neue"/>
              </a:rPr>
              <a:t>0</a:t>
            </a:r>
            <a:endParaRPr sz="1588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2" name="Google Shape;352;g3bf302b8e6c_0_381"/>
          <p:cNvSpPr txBox="1"/>
          <p:nvPr/>
        </p:nvSpPr>
        <p:spPr>
          <a:xfrm>
            <a:off x="5303382" y="4223013"/>
            <a:ext cx="3321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8">
                <a:solidFill>
                  <a:srgbClr val="4D4D4D"/>
                </a:solidFill>
                <a:latin typeface="+mn-lt"/>
                <a:ea typeface="Helvetica Neue"/>
                <a:cs typeface="Helvetica Neue"/>
                <a:sym typeface="Helvetica Neue"/>
              </a:rPr>
              <a:t>30</a:t>
            </a:r>
            <a:endParaRPr sz="1588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3" name="Google Shape;353;g3bf302b8e6c_0_381"/>
          <p:cNvSpPr txBox="1"/>
          <p:nvPr/>
        </p:nvSpPr>
        <p:spPr>
          <a:xfrm>
            <a:off x="7599017" y="4231205"/>
            <a:ext cx="3321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8" dirty="0">
                <a:solidFill>
                  <a:srgbClr val="4D4D4D"/>
                </a:solidFill>
                <a:latin typeface="+mn-lt"/>
                <a:ea typeface="Helvetica Neue"/>
                <a:cs typeface="Helvetica Neue"/>
                <a:sym typeface="Helvetica Neue"/>
              </a:rPr>
              <a:t>60</a:t>
            </a:r>
            <a:endParaRPr sz="1588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4" name="Google Shape;354;g3bf302b8e6c_0_381"/>
          <p:cNvSpPr txBox="1"/>
          <p:nvPr/>
        </p:nvSpPr>
        <p:spPr>
          <a:xfrm>
            <a:off x="9844646" y="4231205"/>
            <a:ext cx="3321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8">
                <a:solidFill>
                  <a:srgbClr val="4D4D4D"/>
                </a:solidFill>
                <a:latin typeface="+mn-lt"/>
                <a:ea typeface="Helvetica Neue"/>
                <a:cs typeface="Helvetica Neue"/>
                <a:sym typeface="Helvetica Neue"/>
              </a:rPr>
              <a:t>90</a:t>
            </a:r>
            <a:endParaRPr sz="1588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5" name="Google Shape;355;g3bf302b8e6c_0_381"/>
          <p:cNvSpPr txBox="1"/>
          <p:nvPr/>
        </p:nvSpPr>
        <p:spPr>
          <a:xfrm>
            <a:off x="6057109" y="4290951"/>
            <a:ext cx="1443300" cy="348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2925" rIns="0" bIns="0" anchor="t" anchorCtr="0">
            <a:spAutoFit/>
          </a:bodyPr>
          <a:lstStyle/>
          <a:p>
            <a:pPr marL="8964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8" b="1">
                <a:latin typeface="+mn-lt"/>
                <a:ea typeface="Helvetica Neue"/>
                <a:cs typeface="Helvetica Neue"/>
                <a:sym typeface="Helvetica Neue"/>
              </a:rPr>
              <a:t>Time (Days)</a:t>
            </a:r>
            <a:endParaRPr sz="1588" b="1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6" name="Google Shape;356;g3bf302b8e6c_0_381"/>
          <p:cNvSpPr txBox="1"/>
          <p:nvPr/>
        </p:nvSpPr>
        <p:spPr>
          <a:xfrm rot="-5400000">
            <a:off x="446188" y="2528296"/>
            <a:ext cx="3329876" cy="22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205" lvl="0" indent="0" algn="ctr" rtl="0">
              <a:lnSpc>
                <a:spcPct val="93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8" b="1" dirty="0">
                <a:latin typeface="+mn-lt"/>
                <a:ea typeface="Helvetica Neue"/>
                <a:cs typeface="Helvetica Neue"/>
                <a:sym typeface="Helvetica Neue"/>
              </a:rPr>
              <a:t>Multidisciplinary Heart Team Visit</a:t>
            </a:r>
            <a:endParaRPr sz="1588" b="1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g3bf302b8e6c_0_381"/>
          <p:cNvSpPr txBox="1"/>
          <p:nvPr/>
        </p:nvSpPr>
        <p:spPr>
          <a:xfrm>
            <a:off x="2946535" y="4910833"/>
            <a:ext cx="433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235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1">
                <a:latin typeface="+mn-lt"/>
                <a:ea typeface="Helvetica Neue"/>
                <a:cs typeface="Helvetica Neue"/>
                <a:sym typeface="Helvetica Neue"/>
              </a:rPr>
              <a:t>1137</a:t>
            </a:r>
            <a:endParaRPr sz="1411">
              <a:latin typeface="+mn-lt"/>
              <a:ea typeface="Helvetica Neue"/>
              <a:cs typeface="Helvetica Neue"/>
              <a:sym typeface="Helvetica Neue"/>
            </a:endParaRPr>
          </a:p>
          <a:p>
            <a:pPr marL="67233" lvl="0" indent="0" algn="l" rtl="0">
              <a:spcBef>
                <a:spcPts val="971"/>
              </a:spcBef>
              <a:spcAft>
                <a:spcPts val="0"/>
              </a:spcAft>
              <a:buNone/>
            </a:pPr>
            <a:r>
              <a:rPr lang="en-US" sz="1411">
                <a:latin typeface="+mn-lt"/>
                <a:ea typeface="Helvetica Neue"/>
                <a:cs typeface="Helvetica Neue"/>
                <a:sym typeface="Helvetica Neue"/>
              </a:rPr>
              <a:t>879</a:t>
            </a:r>
            <a:endParaRPr sz="1411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8" name="Google Shape;358;g3bf302b8e6c_0_381"/>
          <p:cNvSpPr txBox="1"/>
          <p:nvPr/>
        </p:nvSpPr>
        <p:spPr>
          <a:xfrm>
            <a:off x="5299740" y="4936047"/>
            <a:ext cx="332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235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1" dirty="0">
                <a:latin typeface="+mn-lt"/>
                <a:ea typeface="Helvetica Neue"/>
                <a:cs typeface="Helvetica Neue"/>
                <a:sym typeface="Helvetica Neue"/>
              </a:rPr>
              <a:t>961</a:t>
            </a:r>
            <a:endParaRPr sz="1411" dirty="0">
              <a:latin typeface="+mn-lt"/>
              <a:ea typeface="Helvetica Neue"/>
              <a:cs typeface="Helvetica Neue"/>
              <a:sym typeface="Helvetica Neue"/>
            </a:endParaRPr>
          </a:p>
          <a:p>
            <a:pPr marL="11205" lvl="0" indent="0" algn="l" rtl="0">
              <a:spcBef>
                <a:spcPts val="971"/>
              </a:spcBef>
              <a:spcAft>
                <a:spcPts val="0"/>
              </a:spcAft>
              <a:buNone/>
            </a:pPr>
            <a:r>
              <a:rPr lang="en-US" sz="1411" dirty="0">
                <a:latin typeface="+mn-lt"/>
                <a:ea typeface="Helvetica Neue"/>
                <a:cs typeface="Helvetica Neue"/>
                <a:sym typeface="Helvetica Neue"/>
              </a:rPr>
              <a:t>771</a:t>
            </a:r>
            <a:endParaRPr sz="1411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9" name="Google Shape;359;g3bf302b8e6c_0_381"/>
          <p:cNvSpPr txBox="1"/>
          <p:nvPr/>
        </p:nvSpPr>
        <p:spPr>
          <a:xfrm>
            <a:off x="7536054" y="4924141"/>
            <a:ext cx="332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235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1" dirty="0">
                <a:latin typeface="+mn-lt"/>
                <a:ea typeface="Helvetica Neue"/>
                <a:cs typeface="Helvetica Neue"/>
                <a:sym typeface="Helvetica Neue"/>
              </a:rPr>
              <a:t>879</a:t>
            </a:r>
            <a:endParaRPr sz="1411" dirty="0">
              <a:latin typeface="+mn-lt"/>
              <a:ea typeface="Helvetica Neue"/>
              <a:cs typeface="Helvetica Neue"/>
              <a:sym typeface="Helvetica Neue"/>
            </a:endParaRPr>
          </a:p>
          <a:p>
            <a:pPr marL="11205" lvl="0" indent="0" algn="l" rtl="0">
              <a:spcBef>
                <a:spcPts val="971"/>
              </a:spcBef>
              <a:spcAft>
                <a:spcPts val="0"/>
              </a:spcAft>
              <a:buNone/>
            </a:pPr>
            <a:r>
              <a:rPr lang="en-US" sz="1411" dirty="0">
                <a:latin typeface="+mn-lt"/>
                <a:ea typeface="Helvetica Neue"/>
                <a:cs typeface="Helvetica Neue"/>
                <a:sym typeface="Helvetica Neue"/>
              </a:rPr>
              <a:t>719</a:t>
            </a:r>
            <a:endParaRPr sz="1411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0" name="Google Shape;360;g3bf302b8e6c_0_381"/>
          <p:cNvSpPr txBox="1"/>
          <p:nvPr/>
        </p:nvSpPr>
        <p:spPr>
          <a:xfrm>
            <a:off x="9772368" y="4936047"/>
            <a:ext cx="332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235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1">
                <a:latin typeface="+mn-lt"/>
                <a:ea typeface="Helvetica Neue"/>
                <a:cs typeface="Helvetica Neue"/>
                <a:sym typeface="Helvetica Neue"/>
              </a:rPr>
              <a:t>828</a:t>
            </a:r>
            <a:endParaRPr sz="1411">
              <a:latin typeface="+mn-lt"/>
              <a:ea typeface="Helvetica Neue"/>
              <a:cs typeface="Helvetica Neue"/>
              <a:sym typeface="Helvetica Neue"/>
            </a:endParaRPr>
          </a:p>
          <a:p>
            <a:pPr marL="11205" lvl="0" indent="0" algn="l" rtl="0">
              <a:spcBef>
                <a:spcPts val="971"/>
              </a:spcBef>
              <a:spcAft>
                <a:spcPts val="0"/>
              </a:spcAft>
              <a:buNone/>
            </a:pPr>
            <a:r>
              <a:rPr lang="en-US" sz="1411">
                <a:latin typeface="+mn-lt"/>
                <a:ea typeface="Helvetica Neue"/>
                <a:cs typeface="Helvetica Neue"/>
                <a:sym typeface="Helvetica Neue"/>
              </a:rPr>
              <a:t>696</a:t>
            </a:r>
            <a:endParaRPr sz="1411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Google Shape;366;g3bf302b8e6c_0_381"/>
          <p:cNvSpPr txBox="1"/>
          <p:nvPr/>
        </p:nvSpPr>
        <p:spPr>
          <a:xfrm>
            <a:off x="2022061" y="5356402"/>
            <a:ext cx="769895" cy="22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+mn-lt"/>
                <a:ea typeface="Helvetica Neue"/>
                <a:cs typeface="Helvetica Neue"/>
                <a:sym typeface="Helvetica Neue"/>
              </a:rPr>
              <a:t>No Alert</a:t>
            </a:r>
            <a:endParaRPr b="1">
              <a:solidFill>
                <a:srgbClr val="0070C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7" name="Google Shape;367;g3bf302b8e6c_0_381"/>
          <p:cNvSpPr txBox="1"/>
          <p:nvPr/>
        </p:nvSpPr>
        <p:spPr>
          <a:xfrm>
            <a:off x="2025751" y="5019389"/>
            <a:ext cx="433500" cy="22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Alert</a:t>
            </a:r>
            <a:endParaRPr b="1" dirty="0">
              <a:solidFill>
                <a:srgbClr val="C0000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2" name="Google Shape;372;g3bf302b8e6c_0_381"/>
          <p:cNvSpPr txBox="1"/>
          <p:nvPr/>
        </p:nvSpPr>
        <p:spPr>
          <a:xfrm>
            <a:off x="9938418" y="1672502"/>
            <a:ext cx="890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5" tIns="50425" rIns="100825" bIns="50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8" b="1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22.7%</a:t>
            </a:r>
            <a:endParaRPr sz="1588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73" name="Google Shape;373;g3bf302b8e6c_0_381"/>
          <p:cNvSpPr txBox="1"/>
          <p:nvPr/>
        </p:nvSpPr>
        <p:spPr>
          <a:xfrm>
            <a:off x="9898140" y="2118744"/>
            <a:ext cx="890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5" tIns="50425" rIns="100825" bIns="50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8" b="1">
                <a:solidFill>
                  <a:srgbClr val="0070C0"/>
                </a:solidFill>
                <a:latin typeface="+mn-lt"/>
                <a:ea typeface="Helvetica Neue"/>
                <a:cs typeface="Helvetica Neue"/>
                <a:sym typeface="Helvetica Neue"/>
              </a:rPr>
              <a:t>17.9%</a:t>
            </a:r>
            <a:endParaRPr sz="1588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74" name="Google Shape;374;g3bf302b8e6c_0_381"/>
          <p:cNvSpPr txBox="1"/>
          <p:nvPr/>
        </p:nvSpPr>
        <p:spPr>
          <a:xfrm>
            <a:off x="5818035" y="1028879"/>
            <a:ext cx="8442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n-lt"/>
                <a:ea typeface="Helvetica Neue"/>
                <a:cs typeface="Helvetica Neue"/>
                <a:sym typeface="Helvetica Neue"/>
              </a:rPr>
              <a:t>Alert</a:t>
            </a:r>
            <a:endParaRPr sz="1600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75" name="Google Shape;375;g3bf302b8e6c_0_381"/>
          <p:cNvCxnSpPr>
            <a:cxnSpLocks/>
          </p:cNvCxnSpPr>
          <p:nvPr/>
        </p:nvCxnSpPr>
        <p:spPr>
          <a:xfrm rot="10800000" flipH="1">
            <a:off x="7245411" y="1152070"/>
            <a:ext cx="252300" cy="2700"/>
          </a:xfrm>
          <a:prstGeom prst="straightConnector1">
            <a:avLst/>
          </a:prstGeom>
          <a:noFill/>
          <a:ln w="84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6" name="Google Shape;376;g3bf302b8e6c_0_381"/>
          <p:cNvCxnSpPr>
            <a:cxnSpLocks/>
          </p:cNvCxnSpPr>
          <p:nvPr/>
        </p:nvCxnSpPr>
        <p:spPr>
          <a:xfrm rot="10800000" flipH="1">
            <a:off x="5499763" y="1152071"/>
            <a:ext cx="252300" cy="2700"/>
          </a:xfrm>
          <a:prstGeom prst="straightConnector1">
            <a:avLst/>
          </a:prstGeom>
          <a:noFill/>
          <a:ln w="84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7" name="Google Shape;377;g3bf302b8e6c_0_381"/>
          <p:cNvSpPr txBox="1"/>
          <p:nvPr/>
        </p:nvSpPr>
        <p:spPr>
          <a:xfrm>
            <a:off x="7549211" y="1028879"/>
            <a:ext cx="8442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00" rIns="0" bIns="0" anchor="t" anchorCtr="0">
            <a:spAutoFit/>
          </a:bodyPr>
          <a:lstStyle/>
          <a:p>
            <a:pPr marL="112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n-lt"/>
                <a:ea typeface="Helvetica Neue"/>
                <a:cs typeface="Helvetica Neue"/>
                <a:sym typeface="Helvetica Neue"/>
              </a:rPr>
              <a:t>No Alert</a:t>
            </a:r>
            <a:endParaRPr sz="1600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3D078D-E7FE-67A5-EFE1-430C4B6513A4}"/>
              </a:ext>
            </a:extLst>
          </p:cNvPr>
          <p:cNvSpPr txBox="1"/>
          <p:nvPr/>
        </p:nvSpPr>
        <p:spPr>
          <a:xfrm>
            <a:off x="1943789" y="4660923"/>
            <a:ext cx="1551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+mn-lt"/>
              </a:rPr>
              <a:t>Number at risk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CCE14-A3B2-C0E3-CCC9-1ECD4D489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97D133F2-0646-C755-9740-3E6E0F92868A}"/>
              </a:ext>
            </a:extLst>
          </p:cNvPr>
          <p:cNvSpPr/>
          <p:nvPr/>
        </p:nvSpPr>
        <p:spPr>
          <a:xfrm>
            <a:off x="7668804" y="112884"/>
            <a:ext cx="1486946" cy="5852160"/>
          </a:xfrm>
          <a:prstGeom prst="rect">
            <a:avLst/>
          </a:prstGeom>
          <a:solidFill>
            <a:srgbClr val="FFCCCC">
              <a:alpha val="8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B15A4AC-50A2-DD09-04E1-543308CE0B97}"/>
              </a:ext>
            </a:extLst>
          </p:cNvPr>
          <p:cNvSpPr/>
          <p:nvPr/>
        </p:nvSpPr>
        <p:spPr>
          <a:xfrm>
            <a:off x="6194718" y="112884"/>
            <a:ext cx="1490472" cy="585216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6" name="Table 115">
            <a:extLst>
              <a:ext uri="{FF2B5EF4-FFF2-40B4-BE49-F238E27FC236}">
                <a16:creationId xmlns:a16="http://schemas.microsoft.com/office/drawing/2014/main" id="{29149B51-6927-67B2-1989-05A1A6EC5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734970"/>
              </p:ext>
            </p:extLst>
          </p:nvPr>
        </p:nvGraphicFramePr>
        <p:xfrm>
          <a:off x="3240653" y="117839"/>
          <a:ext cx="8550854" cy="5854937"/>
        </p:xfrm>
        <a:graphic>
          <a:graphicData uri="http://schemas.openxmlformats.org/drawingml/2006/table">
            <a:tbl>
              <a:tblPr>
                <a:tableStyleId>{8893A6E6-D9B1-4E34-B787-B2BAD4CC887E}</a:tableStyleId>
              </a:tblPr>
              <a:tblGrid>
                <a:gridCol w="2019709">
                  <a:extLst>
                    <a:ext uri="{9D8B030D-6E8A-4147-A177-3AD203B41FA5}">
                      <a16:colId xmlns:a16="http://schemas.microsoft.com/office/drawing/2014/main" val="1371347335"/>
                    </a:ext>
                  </a:extLst>
                </a:gridCol>
                <a:gridCol w="863991">
                  <a:extLst>
                    <a:ext uri="{9D8B030D-6E8A-4147-A177-3AD203B41FA5}">
                      <a16:colId xmlns:a16="http://schemas.microsoft.com/office/drawing/2014/main" val="4022200872"/>
                    </a:ext>
                  </a:extLst>
                </a:gridCol>
                <a:gridCol w="1498630">
                  <a:extLst>
                    <a:ext uri="{9D8B030D-6E8A-4147-A177-3AD203B41FA5}">
                      <a16:colId xmlns:a16="http://schemas.microsoft.com/office/drawing/2014/main" val="3541440168"/>
                    </a:ext>
                  </a:extLst>
                </a:gridCol>
                <a:gridCol w="1575080">
                  <a:extLst>
                    <a:ext uri="{9D8B030D-6E8A-4147-A177-3AD203B41FA5}">
                      <a16:colId xmlns:a16="http://schemas.microsoft.com/office/drawing/2014/main" val="3392770014"/>
                    </a:ext>
                  </a:extLst>
                </a:gridCol>
                <a:gridCol w="1541944">
                  <a:extLst>
                    <a:ext uri="{9D8B030D-6E8A-4147-A177-3AD203B41FA5}">
                      <a16:colId xmlns:a16="http://schemas.microsoft.com/office/drawing/2014/main" val="607544050"/>
                    </a:ext>
                  </a:extLst>
                </a:gridCol>
                <a:gridCol w="1051500">
                  <a:extLst>
                    <a:ext uri="{9D8B030D-6E8A-4147-A177-3AD203B41FA5}">
                      <a16:colId xmlns:a16="http://schemas.microsoft.com/office/drawing/2014/main" val="1922119595"/>
                    </a:ext>
                  </a:extLst>
                </a:gridCol>
              </a:tblGrid>
              <a:tr h="1449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Subgroup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Favors No Alert</a:t>
                      </a: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Favors Alert</a:t>
                      </a: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 Ratio (95% CI)</a:t>
                      </a: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Value*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751969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>
                          <a:effectLst/>
                        </a:rPr>
                        <a:t>Age, years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565662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&lt; 65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50"/>
                        </a:spcBef>
                      </a:pPr>
                      <a:r>
                        <a:rPr lang="en-US" sz="1050" dirty="0">
                          <a:latin typeface="Helvetica"/>
                          <a:cs typeface="Helvetica"/>
                        </a:rPr>
                        <a:t>0.93 (0.61 − </a:t>
                      </a:r>
                      <a:r>
                        <a:rPr lang="en-US" sz="1050" spc="-5" dirty="0">
                          <a:latin typeface="Helvetica"/>
                          <a:cs typeface="Helvetica"/>
                        </a:rPr>
                        <a:t>1.44)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914881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65−80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dirty="0">
                          <a:latin typeface="Helvetica"/>
                          <a:cs typeface="Helvetica"/>
                        </a:rPr>
                        <a:t>1.44 (1.09 − </a:t>
                      </a:r>
                      <a:r>
                        <a:rPr lang="en-US" sz="1050" spc="-5" dirty="0">
                          <a:latin typeface="Helvetica"/>
                          <a:cs typeface="Helvetica"/>
                        </a:rPr>
                        <a:t>1.90)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930904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&gt; 80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dirty="0">
                          <a:latin typeface="Helvetica"/>
                          <a:cs typeface="Helvetica"/>
                        </a:rPr>
                        <a:t>1.28 (0.91 − </a:t>
                      </a:r>
                      <a:r>
                        <a:rPr lang="en-US" sz="1050" spc="-5" dirty="0">
                          <a:latin typeface="Helvetica"/>
                          <a:cs typeface="Helvetica"/>
                        </a:rPr>
                        <a:t>1.79)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613653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>
                          <a:effectLst/>
                        </a:rPr>
                        <a:t>Sex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512378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Male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 (0.90 − 1.49)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999854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Female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1040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 (1.10 − 1.99)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058130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>
                          <a:effectLst/>
                        </a:rPr>
                        <a:t>Race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700651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>
                          <a:effectLst/>
                        </a:rPr>
                        <a:t>     White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1633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 (1.08 − 1.61)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934592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Black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 (0.63 − 2.90)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78660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Other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 (0.25 − 1.96)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792983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>
                          <a:effectLst/>
                        </a:rPr>
                        <a:t>Social Deprivation Index (SDI)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590957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Least Deprived: SDI ≤ 15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 (0.88 − 1.80)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994375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Middle—Low: SDI 16 - 36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 (0.90 − 1.85)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102929"/>
                  </a:ext>
                </a:extLst>
              </a:tr>
              <a:tr h="1875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Middle—High: SDI 37 - 62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 (0.72 − 1.56)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849466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Most Deprived: SDI ≥63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 (1.03 − 2.51)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236220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>
                          <a:effectLst/>
                        </a:rPr>
                        <a:t>Patient Setting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543817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>
                          <a:effectLst/>
                        </a:rPr>
                        <a:t>     Inpatient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766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 (0.76 − 1.78)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57856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Outpatient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1211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 (1.14 − 1.76)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734554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Other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1.63 (0.28 − 9.64)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230320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>
                          <a:effectLst/>
                        </a:rPr>
                        <a:t>Site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778664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>
                          <a:effectLst/>
                        </a:rPr>
                        <a:t>     Site 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743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 (0.98 − 1.78)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58934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Site 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612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1.63 (0.87 − 3.07)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512206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Site 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 (1.25 − 2.48)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956626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Site 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 (0.44 − 1.54)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778837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Site 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 (0.50 − 2.12)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322487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>
                          <a:effectLst/>
                        </a:rPr>
                        <a:t>Provider Specialty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481932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Cardiologist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1287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 (0.99 − 1.56)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0108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Non-Cardiologist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 (0.78 − 1.61)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575452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>
                          <a:effectLst/>
                        </a:rPr>
                        <a:t>Rural vs Urban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252690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Urban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1498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 (1.05 − 1.66)</a:t>
                      </a: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436173"/>
                  </a:ext>
                </a:extLst>
              </a:tr>
              <a:tr h="108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     Rural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515</a:t>
                      </a: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dirty="0">
                          <a:latin typeface="Helvetica"/>
                          <a:cs typeface="Helvetica"/>
                        </a:rPr>
                        <a:t>1.15 (0.82 − </a:t>
                      </a:r>
                      <a:r>
                        <a:rPr lang="en-US" sz="1050" spc="-5" dirty="0">
                          <a:latin typeface="Helvetica"/>
                          <a:cs typeface="Helvetica"/>
                        </a:rPr>
                        <a:t>1.63)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" marR="6799" marT="67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346567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id="{5B3DF769-4FB8-3F30-08F5-4F1F3549E4B2}"/>
              </a:ext>
            </a:extLst>
          </p:cNvPr>
          <p:cNvGrpSpPr/>
          <p:nvPr/>
        </p:nvGrpSpPr>
        <p:grpSpPr>
          <a:xfrm>
            <a:off x="6816897" y="492376"/>
            <a:ext cx="2276856" cy="5468969"/>
            <a:chOff x="5485288" y="357621"/>
            <a:chExt cx="2395935" cy="5458968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80B8C7C-33F4-D04B-2BC4-43E7199D4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697"/>
            <a:stretch>
              <a:fillRect/>
            </a:stretch>
          </p:blipFill>
          <p:spPr>
            <a:xfrm>
              <a:off x="5485288" y="357621"/>
              <a:ext cx="2395935" cy="5458968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43172FC-328F-CFCF-1975-08A20CF378CE}"/>
                </a:ext>
              </a:extLst>
            </p:cNvPr>
            <p:cNvSpPr/>
            <p:nvPr/>
          </p:nvSpPr>
          <p:spPr>
            <a:xfrm>
              <a:off x="6381750" y="4667250"/>
              <a:ext cx="54864" cy="36576"/>
            </a:xfrm>
            <a:prstGeom prst="rect">
              <a:avLst/>
            </a:prstGeom>
            <a:solidFill>
              <a:srgbClr val="4169E1"/>
            </a:solidFill>
            <a:ln>
              <a:solidFill>
                <a:srgbClr val="426BE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320A75E6-176E-61CC-D297-8F1F8A791F65}"/>
              </a:ext>
            </a:extLst>
          </p:cNvPr>
          <p:cNvCxnSpPr/>
          <p:nvPr/>
        </p:nvCxnSpPr>
        <p:spPr>
          <a:xfrm>
            <a:off x="5502860" y="62627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Google Shape;426;g3bf302b8e6c_0_538">
            <a:extLst>
              <a:ext uri="{FF2B5EF4-FFF2-40B4-BE49-F238E27FC236}">
                <a16:creationId xmlns:a16="http://schemas.microsoft.com/office/drawing/2014/main" id="{1E74404C-E608-8CE6-3FB0-2846643324B7}"/>
              </a:ext>
            </a:extLst>
          </p:cNvPr>
          <p:cNvSpPr txBox="1">
            <a:spLocks/>
          </p:cNvSpPr>
          <p:nvPr/>
        </p:nvSpPr>
        <p:spPr>
          <a:xfrm>
            <a:off x="205879" y="476523"/>
            <a:ext cx="3034773" cy="159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20000"/>
              </a:lnSpc>
              <a:buClr>
                <a:srgbClr val="002060"/>
              </a:buClr>
              <a:buSzPct val="100000"/>
              <a:buFont typeface="Arial"/>
              <a:buNone/>
            </a:pPr>
            <a:r>
              <a:rPr lang="en-US" sz="2400" b="1" u="sng" dirty="0">
                <a:solidFill>
                  <a:srgbClr val="002060"/>
                </a:solidFill>
                <a:latin typeface="+mj-lt"/>
              </a:rPr>
              <a:t>Subgroup Analysis: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Win ratios for the primary hierarchical composite outcome </a:t>
            </a:r>
          </a:p>
          <a:p>
            <a:pPr algn="l">
              <a:lnSpc>
                <a:spcPct val="120000"/>
              </a:lnSpc>
              <a:buClr>
                <a:srgbClr val="002060"/>
              </a:buClr>
              <a:buSzPct val="100000"/>
              <a:buFont typeface="Arial"/>
              <a:buNone/>
            </a:pP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44071F-AB43-926E-2E7F-EAF63AED6F34}"/>
              </a:ext>
            </a:extLst>
          </p:cNvPr>
          <p:cNvSpPr txBox="1"/>
          <p:nvPr/>
        </p:nvSpPr>
        <p:spPr>
          <a:xfrm>
            <a:off x="10115550" y="6154338"/>
            <a:ext cx="220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</a:t>
            </a:r>
            <a:r>
              <a:rPr lang="en-US" sz="1200" i="1" dirty="0">
                <a:solidFill>
                  <a:schemeClr val="bg1"/>
                </a:solidFill>
              </a:rPr>
              <a:t>P</a:t>
            </a:r>
            <a:r>
              <a:rPr lang="en-US" sz="1200" baseline="-25000" dirty="0">
                <a:solidFill>
                  <a:schemeClr val="bg1"/>
                </a:solidFill>
              </a:rPr>
              <a:t>int</a:t>
            </a:r>
            <a:r>
              <a:rPr lang="en-US" sz="1200" dirty="0">
                <a:solidFill>
                  <a:schemeClr val="bg1"/>
                </a:solidFill>
              </a:rPr>
              <a:t> = 2-sided P-values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578EEF-F2C6-7853-9BEB-813F481AAA0D}"/>
              </a:ext>
            </a:extLst>
          </p:cNvPr>
          <p:cNvSpPr/>
          <p:nvPr/>
        </p:nvSpPr>
        <p:spPr>
          <a:xfrm>
            <a:off x="477878" y="2859829"/>
            <a:ext cx="2490773" cy="1620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No heterogeneity of treatment effect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43A3EF-AC61-B3C2-3F94-ED58B72D5B8D}"/>
              </a:ext>
            </a:extLst>
          </p:cNvPr>
          <p:cNvSpPr txBox="1"/>
          <p:nvPr/>
        </p:nvSpPr>
        <p:spPr>
          <a:xfrm>
            <a:off x="6534150" y="6062036"/>
            <a:ext cx="2851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0.25                    1.0                                  8.0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69EEAC1-F5D4-9ABF-C435-C5AD285582AA}"/>
              </a:ext>
            </a:extLst>
          </p:cNvPr>
          <p:cNvGrpSpPr/>
          <p:nvPr/>
        </p:nvGrpSpPr>
        <p:grpSpPr>
          <a:xfrm>
            <a:off x="6766872" y="6004164"/>
            <a:ext cx="2276856" cy="33485"/>
            <a:chOff x="5507666" y="6167074"/>
            <a:chExt cx="2276856" cy="33485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0314C55-2D63-477A-9830-3A4D5E8DDFE1}"/>
                </a:ext>
              </a:extLst>
            </p:cNvPr>
            <p:cNvCxnSpPr/>
            <p:nvPr/>
          </p:nvCxnSpPr>
          <p:spPr>
            <a:xfrm>
              <a:off x="5507666" y="6167074"/>
              <a:ext cx="227685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0A2C4F-2CF7-F33D-6705-1A128BB58185}"/>
                </a:ext>
              </a:extLst>
            </p:cNvPr>
            <p:cNvCxnSpPr/>
            <p:nvPr/>
          </p:nvCxnSpPr>
          <p:spPr>
            <a:xfrm>
              <a:off x="5514812" y="6173127"/>
              <a:ext cx="0" cy="2743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36797FB-21C3-FEAD-B1A5-F785354B9DDF}"/>
                </a:ext>
              </a:extLst>
            </p:cNvPr>
            <p:cNvCxnSpPr/>
            <p:nvPr/>
          </p:nvCxnSpPr>
          <p:spPr>
            <a:xfrm>
              <a:off x="6426357" y="6171199"/>
              <a:ext cx="0" cy="2743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26C423-3082-35E4-24FA-831E10B29311}"/>
                </a:ext>
              </a:extLst>
            </p:cNvPr>
            <p:cNvCxnSpPr/>
            <p:nvPr/>
          </p:nvCxnSpPr>
          <p:spPr>
            <a:xfrm>
              <a:off x="7781505" y="6171985"/>
              <a:ext cx="0" cy="2743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C612BB0-E8A0-C635-1C44-5BBCD685BE12}"/>
              </a:ext>
            </a:extLst>
          </p:cNvPr>
          <p:cNvCxnSpPr/>
          <p:nvPr/>
        </p:nvCxnSpPr>
        <p:spPr>
          <a:xfrm>
            <a:off x="7681663" y="118685"/>
            <a:ext cx="0" cy="59436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25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>
          <a:extLst>
            <a:ext uri="{FF2B5EF4-FFF2-40B4-BE49-F238E27FC236}">
              <a16:creationId xmlns:a16="http://schemas.microsoft.com/office/drawing/2014/main" id="{66D8AC9F-5CFC-F856-8020-6DE19A89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bf302b8e6c_0_682">
            <a:extLst>
              <a:ext uri="{FF2B5EF4-FFF2-40B4-BE49-F238E27FC236}">
                <a16:creationId xmlns:a16="http://schemas.microsoft.com/office/drawing/2014/main" id="{2F820D52-45B4-3A2B-B753-E44318F6D7C4}"/>
              </a:ext>
            </a:extLst>
          </p:cNvPr>
          <p:cNvSpPr txBox="1"/>
          <p:nvPr/>
        </p:nvSpPr>
        <p:spPr>
          <a:xfrm>
            <a:off x="282677" y="1615095"/>
            <a:ext cx="11634952" cy="417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1460" indent="-25146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Differences in site-level practice patterns, referral networks, and resources</a:t>
            </a:r>
          </a:p>
          <a:p>
            <a:pPr marL="251460" indent="-25146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Variability in implementation across sites (e.g., notification wording, clinician awareness)</a:t>
            </a:r>
          </a:p>
          <a:p>
            <a:pPr marL="251460" indent="-25146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Implementation required significant institutional and technical resources</a:t>
            </a:r>
          </a:p>
          <a:p>
            <a:pPr marL="251460" indent="-25146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Utilized clinician-directed notifications vs. automated referrals</a:t>
            </a:r>
          </a:p>
          <a:p>
            <a:pPr marL="251460" indent="-25146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90-day follow-up was insufficient to assess longer-term clinical outcomes (particularly MR)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4" name="Google Shape;534;g3bf302b8e6c_0_682">
            <a:extLst>
              <a:ext uri="{FF2B5EF4-FFF2-40B4-BE49-F238E27FC236}">
                <a16:creationId xmlns:a16="http://schemas.microsoft.com/office/drawing/2014/main" id="{B8C7B86E-56D6-30ED-606D-A7A566EE1B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6017" y="350639"/>
            <a:ext cx="105156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dirty="0"/>
              <a:t>Limitations</a:t>
            </a:r>
            <a:endParaRPr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EFC39C-CAAF-2B43-EB50-D10F744BE1A6}"/>
              </a:ext>
            </a:extLst>
          </p:cNvPr>
          <p:cNvSpPr txBox="1"/>
          <p:nvPr/>
        </p:nvSpPr>
        <p:spPr>
          <a:xfrm>
            <a:off x="4157330" y="6358940"/>
            <a:ext cx="236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MR=mitral regurgitation</a:t>
            </a:r>
          </a:p>
        </p:txBody>
      </p:sp>
    </p:spTree>
    <p:extLst>
      <p:ext uri="{BB962C8B-B14F-4D97-AF65-F5344CB8AC3E}">
        <p14:creationId xmlns:p14="http://schemas.microsoft.com/office/powerpoint/2010/main" val="821317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>
          <a:extLst>
            <a:ext uri="{FF2B5EF4-FFF2-40B4-BE49-F238E27FC236}">
              <a16:creationId xmlns:a16="http://schemas.microsoft.com/office/drawing/2014/main" id="{DFD7F46C-4B26-69DA-5F96-BF584D004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bf302b8e6c_0_682">
            <a:extLst>
              <a:ext uri="{FF2B5EF4-FFF2-40B4-BE49-F238E27FC236}">
                <a16:creationId xmlns:a16="http://schemas.microsoft.com/office/drawing/2014/main" id="{AB0BAE96-8128-4D6B-255C-9CE9BE35F870}"/>
              </a:ext>
            </a:extLst>
          </p:cNvPr>
          <p:cNvSpPr txBox="1"/>
          <p:nvPr/>
        </p:nvSpPr>
        <p:spPr>
          <a:xfrm>
            <a:off x="266700" y="1519098"/>
            <a:ext cx="11658600" cy="42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1">
              <a:lnSpc>
                <a:spcPct val="200000"/>
              </a:lnSpc>
              <a:buClr>
                <a:srgbClr val="1F1F1F"/>
              </a:buClr>
              <a:buSzPts val="1950"/>
            </a:pPr>
            <a:r>
              <a:rPr lang="en-US" sz="2200" b="1" dirty="0"/>
              <a:t>Automated Electronic Clinician Notification (ECN) Alerts:</a:t>
            </a:r>
          </a:p>
          <a:p>
            <a:pPr marL="708660" lvl="7" indent="-342900">
              <a:lnSpc>
                <a:spcPct val="200000"/>
              </a:lnSpc>
              <a:buClr>
                <a:srgbClr val="1F1F1F"/>
              </a:buClr>
              <a:buSzPts val="1950"/>
              <a:buFont typeface="Wingdings" panose="05000000000000000000" pitchFamily="2" charset="2"/>
              <a:buChar char="Ø"/>
            </a:pPr>
            <a:r>
              <a:rPr lang="en-US" sz="2200" dirty="0"/>
              <a:t>Improve referral rates to cardiac specialty care and valve intervention </a:t>
            </a:r>
          </a:p>
          <a:p>
            <a:pPr marL="708660" lvl="7" indent="-342900">
              <a:lnSpc>
                <a:spcPct val="200000"/>
              </a:lnSpc>
              <a:buClr>
                <a:srgbClr val="1F1F1F"/>
              </a:buClr>
              <a:buSzPts val="1950"/>
              <a:buFont typeface="Wingdings" panose="05000000000000000000" pitchFamily="2" charset="2"/>
              <a:buChar char="Ø"/>
            </a:pPr>
            <a:r>
              <a:rPr lang="en-US" sz="2200" dirty="0"/>
              <a:t>Lead to shorter times to referral and valve intervention</a:t>
            </a:r>
          </a:p>
          <a:p>
            <a:pPr marL="708660" lvl="7" indent="-342900">
              <a:lnSpc>
                <a:spcPct val="200000"/>
              </a:lnSpc>
              <a:buClr>
                <a:srgbClr val="1F1F1F"/>
              </a:buClr>
              <a:buSzPts val="1950"/>
              <a:buFont typeface="Wingdings" panose="05000000000000000000" pitchFamily="2" charset="2"/>
              <a:buChar char="Ø"/>
            </a:pPr>
            <a:r>
              <a:rPr lang="en-US" sz="2200" dirty="0"/>
              <a:t>No heterogeneity of effect across valve disease type and prespecified subgroups</a:t>
            </a:r>
          </a:p>
          <a:p>
            <a:pPr marL="708660" lvl="7" indent="-342900">
              <a:lnSpc>
                <a:spcPct val="200000"/>
              </a:lnSpc>
              <a:buClr>
                <a:srgbClr val="1F1F1F"/>
              </a:buClr>
              <a:buSzPts val="1950"/>
              <a:buFont typeface="Wingdings" panose="05000000000000000000" pitchFamily="2" charset="2"/>
              <a:buChar char="Ø"/>
            </a:pPr>
            <a:r>
              <a:rPr lang="en-US" sz="2200" dirty="0"/>
              <a:t>Represent a scalable digital health strategy to reduce undertreatment of VHD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4" name="Google Shape;534;g3bf302b8e6c_0_682">
            <a:extLst>
              <a:ext uri="{FF2B5EF4-FFF2-40B4-BE49-F238E27FC236}">
                <a16:creationId xmlns:a16="http://schemas.microsoft.com/office/drawing/2014/main" id="{52BDF35F-053C-E06E-37A1-2F48956B97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03" y="331950"/>
            <a:ext cx="105156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dirty="0"/>
              <a:t>Conclusions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492086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595D3A-6190-8A4A-84AA-92C7A87B1BA1}"/>
              </a:ext>
            </a:extLst>
          </p:cNvPr>
          <p:cNvSpPr txBox="1"/>
          <p:nvPr/>
        </p:nvSpPr>
        <p:spPr>
          <a:xfrm>
            <a:off x="1933575" y="1981200"/>
            <a:ext cx="891539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Add: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Published today in JACC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QR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Get screen shot from journal for citation info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9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3600" dirty="0"/>
              <a:t>Disclosures of Relevant Financial Relationships</a:t>
            </a:r>
            <a:endParaRPr sz="3600" dirty="0"/>
          </a:p>
        </p:txBody>
      </p:sp>
      <p:sp>
        <p:nvSpPr>
          <p:cNvPr id="95" name="Google Shape;95;p2"/>
          <p:cNvSpPr txBox="1"/>
          <p:nvPr/>
        </p:nvSpPr>
        <p:spPr>
          <a:xfrm>
            <a:off x="838200" y="1950250"/>
            <a:ext cx="10866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Within the prior 24 months, I have had a relevant financial relationship with a company producing, marketing, selling, re-selling, or distributing healthcare products used by or on patients:</a:t>
            </a:r>
            <a:endParaRPr dirty="0"/>
          </a:p>
        </p:txBody>
      </p:sp>
      <p:graphicFrame>
        <p:nvGraphicFramePr>
          <p:cNvPr id="96" name="Google Shape;96;p2"/>
          <p:cNvGraphicFramePr/>
          <p:nvPr>
            <p:extLst>
              <p:ext uri="{D42A27DB-BD31-4B8C-83A1-F6EECF244321}">
                <p14:modId xmlns:p14="http://schemas.microsoft.com/office/powerpoint/2010/main" val="2469704797"/>
              </p:ext>
            </p:extLst>
          </p:nvPr>
        </p:nvGraphicFramePr>
        <p:xfrm>
          <a:off x="952499" y="3617095"/>
          <a:ext cx="7821631" cy="1005780"/>
        </p:xfrm>
        <a:graphic>
          <a:graphicData uri="http://schemas.openxmlformats.org/drawingml/2006/table">
            <a:tbl>
              <a:tblPr>
                <a:noFill/>
                <a:tableStyleId>{8893A6E6-D9B1-4E34-B787-B2BAD4CC887E}</a:tableStyleId>
              </a:tblPr>
              <a:tblGrid>
                <a:gridCol w="7821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Nature of Financial Relationship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Consulting</a:t>
                      </a:r>
                      <a:r>
                        <a:rPr lang="en-US"/>
                        <a:t>: Medtronic, Boston Scientific, Edwards, Abbott, Johnson and Johnson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Research Funding</a:t>
                      </a:r>
                      <a:r>
                        <a:rPr lang="en-US"/>
                        <a:t>: Abbott, Boston Scientific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7" name="Google Shape;97;p2"/>
          <p:cNvSpPr txBox="1"/>
          <p:nvPr/>
        </p:nvSpPr>
        <p:spPr>
          <a:xfrm>
            <a:off x="864900" y="5048725"/>
            <a:ext cx="104622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relevant financial relationships have been mitigated.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Faculty disclosure information can be found on the app.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bf302b8e6c_0_3"/>
          <p:cNvSpPr txBox="1">
            <a:spLocks noGrp="1"/>
          </p:cNvSpPr>
          <p:nvPr>
            <p:ph type="title"/>
          </p:nvPr>
        </p:nvSpPr>
        <p:spPr>
          <a:xfrm>
            <a:off x="1123350" y="100479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Acknowledgements</a:t>
            </a:r>
            <a:br>
              <a:rPr lang="en-US"/>
            </a:br>
            <a:r>
              <a:rPr lang="en-US" sz="2700"/>
              <a:t>ALERT Trial Leadership</a:t>
            </a:r>
            <a:endParaRPr sz="2700"/>
          </a:p>
        </p:txBody>
      </p:sp>
      <p:sp>
        <p:nvSpPr>
          <p:cNvPr id="103" name="Google Shape;103;g3bf302b8e6c_0_3"/>
          <p:cNvSpPr/>
          <p:nvPr/>
        </p:nvSpPr>
        <p:spPr>
          <a:xfrm>
            <a:off x="1164412" y="1231855"/>
            <a:ext cx="2020500" cy="291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8425" tIns="98425" rIns="98425" bIns="98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9"/>
              <a:buFont typeface="Arial"/>
              <a:buNone/>
            </a:pPr>
            <a:endParaRPr sz="918" b="0" i="0" u="none" strike="noStrike" cap="none">
              <a:solidFill>
                <a:srgbClr val="3C3C3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4" name="Google Shape;104;g3bf302b8e6c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188" y="1478713"/>
            <a:ext cx="1359773" cy="1447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bf302b8e6c_0_3" descr="A picture containing wall, person, glasses, smil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845" b="835"/>
          <a:stretch/>
        </p:blipFill>
        <p:spPr>
          <a:xfrm>
            <a:off x="7402537" y="1484658"/>
            <a:ext cx="1440000" cy="141237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7" name="Google Shape;107;g3bf302b8e6c_0_3" descr="A person wearing a white shirt and blue ti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 t="15953" b="15953"/>
          <a:stretch/>
        </p:blipFill>
        <p:spPr>
          <a:xfrm>
            <a:off x="5416113" y="1496237"/>
            <a:ext cx="1359773" cy="141237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8" name="Google Shape;108;g3bf302b8e6c_0_3"/>
          <p:cNvSpPr txBox="1"/>
          <p:nvPr/>
        </p:nvSpPr>
        <p:spPr>
          <a:xfrm>
            <a:off x="1396960" y="3539932"/>
            <a:ext cx="2002188" cy="60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25" tIns="39350" rIns="78725" bIns="393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8"/>
              <a:buFont typeface="Arial"/>
              <a:buNone/>
            </a:pPr>
            <a:r>
              <a:rPr lang="en-US" sz="1148" b="1" i="1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National PI</a:t>
            </a:r>
            <a:endParaRPr sz="12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8"/>
              <a:buFont typeface="Arial"/>
              <a:buNone/>
            </a:pPr>
            <a:r>
              <a:rPr lang="en-US" sz="1148" b="1" i="1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Chair, ALERT Steering Committee</a:t>
            </a:r>
            <a:endParaRPr sz="12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g3bf302b8e6c_0_3" descr="A picture containing person, person, wearing, dresse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179" r="169"/>
          <a:stretch/>
        </p:blipFill>
        <p:spPr>
          <a:xfrm>
            <a:off x="3530397" y="1496238"/>
            <a:ext cx="1445893" cy="141237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0" name="Google Shape;110;g3bf302b8e6c_0_3"/>
          <p:cNvSpPr txBox="1"/>
          <p:nvPr/>
        </p:nvSpPr>
        <p:spPr>
          <a:xfrm>
            <a:off x="7330297" y="3027522"/>
            <a:ext cx="1880100" cy="62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25" tIns="39350" rIns="78725" bIns="393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3"/>
              <a:buFont typeface="Arial"/>
              <a:buNone/>
            </a:pPr>
            <a:r>
              <a:rPr lang="en-US" sz="1262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Megan </a:t>
            </a:r>
            <a:r>
              <a:rPr lang="en-US" sz="1262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Coylewright</a:t>
            </a:r>
            <a:r>
              <a:rPr lang="en-US" sz="1262" b="1" i="0" u="none" strike="noStrike" cap="none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100" i="0" u="none" strike="noStrike" cap="none" dirty="0">
                <a:solidFill>
                  <a:schemeClr val="bg2"/>
                </a:solidFill>
              </a:rPr>
              <a:t>MD, MPH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3"/>
              <a:buFont typeface="Arial"/>
              <a:buNone/>
            </a:pPr>
            <a:r>
              <a:rPr lang="en-US" sz="1100" i="0" u="none" strike="noStrike" cap="none" dirty="0">
                <a:solidFill>
                  <a:srgbClr val="333333"/>
                </a:solidFill>
              </a:rPr>
              <a:t>Essentia Health</a:t>
            </a:r>
            <a:endParaRPr sz="11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11" name="Google Shape;111;g3bf302b8e6c_0_3"/>
          <p:cNvSpPr txBox="1"/>
          <p:nvPr/>
        </p:nvSpPr>
        <p:spPr>
          <a:xfrm>
            <a:off x="3604297" y="3027522"/>
            <a:ext cx="1577700" cy="80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25" tIns="39350" rIns="78725" bIns="393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3"/>
              <a:buFont typeface="Arial"/>
              <a:buNone/>
            </a:pPr>
            <a:r>
              <a:rPr lang="en-US" sz="1262" b="1" i="0" u="none" strike="noStrike" cap="none">
                <a:solidFill>
                  <a:schemeClr val="bg2">
                    <a:lumMod val="90000"/>
                    <a:lumOff val="10000"/>
                  </a:schemeClr>
                </a:solidFill>
              </a:rPr>
              <a:t>Antoine Keller </a:t>
            </a:r>
            <a:endParaRPr sz="1262" i="0" u="none" strike="noStrike" cap="none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8"/>
              <a:buFont typeface="Arial"/>
              <a:buNone/>
            </a:pPr>
            <a:r>
              <a:rPr lang="en-US" sz="1100" i="0" u="none" strike="noStrike" cap="none">
                <a:solidFill>
                  <a:srgbClr val="3C3C3C"/>
                </a:solidFill>
              </a:rPr>
              <a:t>MD, FACC, FACS</a:t>
            </a:r>
            <a:endParaRPr sz="11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8"/>
              <a:buFont typeface="Arial"/>
              <a:buNone/>
            </a:pPr>
            <a:r>
              <a:rPr lang="en-US" sz="1100" i="0" u="none" strike="noStrike" cap="none">
                <a:solidFill>
                  <a:srgbClr val="3C3C3C"/>
                </a:solidFill>
              </a:rPr>
              <a:t>Ochsner Lafayette General Hospital </a:t>
            </a:r>
            <a:endParaRPr sz="1100" b="1" i="0" u="none" strike="noStrike" cap="none">
              <a:solidFill>
                <a:srgbClr val="1010EB"/>
              </a:solidFill>
            </a:endParaRPr>
          </a:p>
        </p:txBody>
      </p:sp>
      <p:sp>
        <p:nvSpPr>
          <p:cNvPr id="112" name="Google Shape;112;g3bf302b8e6c_0_3"/>
          <p:cNvSpPr txBox="1"/>
          <p:nvPr/>
        </p:nvSpPr>
        <p:spPr>
          <a:xfrm>
            <a:off x="5459657" y="3027522"/>
            <a:ext cx="1440000" cy="95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25" tIns="39350" rIns="78725" bIns="393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3"/>
              <a:buFont typeface="Arial"/>
              <a:buNone/>
            </a:pPr>
            <a:r>
              <a:rPr lang="en-US" sz="1262" b="1" i="0" u="none" strike="noStrike" cap="none">
                <a:solidFill>
                  <a:schemeClr val="bg2">
                    <a:lumMod val="90000"/>
                    <a:lumOff val="10000"/>
                  </a:schemeClr>
                </a:solidFill>
              </a:rPr>
              <a:t>Brian Lindman </a:t>
            </a:r>
            <a:endParaRPr sz="1262" i="0" u="none" strike="noStrike" cap="none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8"/>
              <a:buFont typeface="Arial"/>
              <a:buNone/>
            </a:pPr>
            <a:r>
              <a:rPr lang="en-US" sz="1100" i="0" u="none" strike="noStrike" cap="none">
                <a:solidFill>
                  <a:srgbClr val="3C3C3C"/>
                </a:solidFill>
              </a:rPr>
              <a:t>MD, MSCI </a:t>
            </a:r>
            <a:endParaRPr sz="11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8"/>
              <a:buFont typeface="Arial"/>
              <a:buNone/>
            </a:pPr>
            <a:r>
              <a:rPr lang="en-US" sz="1100" i="0" u="none" strike="noStrike" cap="none">
                <a:solidFill>
                  <a:srgbClr val="333333"/>
                </a:solidFill>
              </a:rPr>
              <a:t>Vanderbilt University Medical Center</a:t>
            </a:r>
            <a:endParaRPr sz="1100" b="1" i="0" u="none" strike="noStrike" cap="none">
              <a:solidFill>
                <a:srgbClr val="1010EB"/>
              </a:solidFill>
            </a:endParaRPr>
          </a:p>
        </p:txBody>
      </p:sp>
      <p:sp>
        <p:nvSpPr>
          <p:cNvPr id="113" name="Google Shape;113;g3bf302b8e6c_0_3"/>
          <p:cNvSpPr txBox="1"/>
          <p:nvPr/>
        </p:nvSpPr>
        <p:spPr>
          <a:xfrm>
            <a:off x="1396960" y="2862814"/>
            <a:ext cx="1747200" cy="61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25" tIns="39350" rIns="78725" bIns="393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3"/>
              <a:buFont typeface="Arial"/>
              <a:buNone/>
            </a:pPr>
            <a:r>
              <a:rPr lang="en-US" sz="1262" b="1" i="0" u="none" strike="noStrike" cap="none">
                <a:solidFill>
                  <a:schemeClr val="bg2">
                    <a:lumMod val="90000"/>
                    <a:lumOff val="10000"/>
                  </a:schemeClr>
                </a:solidFill>
              </a:rPr>
              <a:t>Wayne Batchelor </a:t>
            </a:r>
            <a:r>
              <a:rPr lang="en-US" sz="1100" i="0" u="none" strike="noStrike" cap="none">
                <a:solidFill>
                  <a:schemeClr val="bg2"/>
                </a:solidFill>
              </a:rPr>
              <a:t>MD, MHS, MBA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3"/>
              <a:buFont typeface="Arial"/>
              <a:buNone/>
            </a:pPr>
            <a:r>
              <a:rPr lang="en-US" sz="1100">
                <a:solidFill>
                  <a:schemeClr val="bg2"/>
                </a:solidFill>
              </a:rPr>
              <a:t>Inova Health System</a:t>
            </a:r>
          </a:p>
        </p:txBody>
      </p:sp>
      <p:sp>
        <p:nvSpPr>
          <p:cNvPr id="114" name="Google Shape;114;g3bf302b8e6c_0_3"/>
          <p:cNvSpPr txBox="1"/>
          <p:nvPr/>
        </p:nvSpPr>
        <p:spPr>
          <a:xfrm>
            <a:off x="9335560" y="3027522"/>
            <a:ext cx="2072400" cy="68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25" tIns="39350" rIns="78725" bIns="393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3"/>
              <a:buFont typeface="Arial"/>
              <a:buNone/>
            </a:pPr>
            <a:r>
              <a:rPr lang="en-US" sz="1262" b="1">
                <a:solidFill>
                  <a:schemeClr val="bg2">
                    <a:lumMod val="90000"/>
                    <a:lumOff val="10000"/>
                  </a:schemeClr>
                </a:solidFill>
              </a:rPr>
              <a:t>Sreekanth Vemulapalli</a:t>
            </a:r>
            <a:r>
              <a:rPr lang="en-US" sz="1722" b="1" i="0" u="none" strike="noStrike" cap="none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100" i="0" u="none" strike="noStrike" cap="none">
                <a:solidFill>
                  <a:srgbClr val="333333"/>
                </a:solidFill>
              </a:rPr>
              <a:t>MD</a:t>
            </a:r>
            <a:endParaRPr sz="11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3"/>
              <a:buFont typeface="Arial"/>
              <a:buNone/>
            </a:pPr>
            <a:r>
              <a:rPr lang="en-US" sz="1100" i="0" u="none" strike="noStrike" cap="none">
                <a:solidFill>
                  <a:srgbClr val="333333"/>
                </a:solidFill>
              </a:rPr>
              <a:t>Duke University</a:t>
            </a:r>
            <a:endParaRPr sz="1100" b="1" i="0" u="none" strike="noStrike" cap="none">
              <a:solidFill>
                <a:srgbClr val="1010EB"/>
              </a:solidFill>
            </a:endParaRPr>
          </a:p>
        </p:txBody>
      </p:sp>
      <p:sp>
        <p:nvSpPr>
          <p:cNvPr id="115" name="Google Shape;115;g3bf302b8e6c_0_3"/>
          <p:cNvSpPr txBox="1"/>
          <p:nvPr/>
        </p:nvSpPr>
        <p:spPr>
          <a:xfrm>
            <a:off x="1164412" y="4413736"/>
            <a:ext cx="5913721" cy="1412801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875" tIns="85875" rIns="85875" bIns="85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2"/>
                </a:solidFill>
              </a:rPr>
              <a:t>Site PIs</a:t>
            </a:r>
            <a:endParaRPr sz="2800"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Brian R. Lindman, MD, MSCI, Brody Wehman, MD; Adnan </a:t>
            </a:r>
            <a:r>
              <a:rPr lang="en-US" sz="1800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Chhatriwalla</a:t>
            </a:r>
            <a:r>
              <a:rPr lang="en-US" sz="18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MD; Sandeep M. Patel, MD; Kevin Stiver, MD; Firas Zahr, MD</a:t>
            </a:r>
            <a:endParaRPr sz="18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6" name="Google Shape;116;g3bf302b8e6c_0_3"/>
          <p:cNvSpPr txBox="1"/>
          <p:nvPr/>
        </p:nvSpPr>
        <p:spPr>
          <a:xfrm>
            <a:off x="7330298" y="4413736"/>
            <a:ext cx="4212774" cy="1412801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875" tIns="85875" rIns="85875" bIns="85875" anchor="t" anchorCtr="0">
            <a:noAutofit/>
          </a:bodyPr>
          <a:lstStyle/>
          <a:p>
            <a:r>
              <a:rPr lang="en-US" sz="18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Study sponsor &amp; statistical analysis: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Tempus AI</a:t>
            </a:r>
          </a:p>
          <a:p>
            <a:pPr lvl="8"/>
            <a:endParaRPr lang="en-US" sz="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Funding: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Tempus AI and Medtronic</a:t>
            </a:r>
            <a:endParaRPr sz="1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4A245-1BDC-3037-C6EE-A1B2663A04D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65" b="-1"/>
          <a:stretch>
            <a:fillRect/>
          </a:stretch>
        </p:blipFill>
        <p:spPr>
          <a:xfrm>
            <a:off x="1630983" y="1496237"/>
            <a:ext cx="1091828" cy="13388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CE2B3-DF15-F150-492D-0E86205C6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4;g3bf302b8e6c_0_682">
            <a:extLst>
              <a:ext uri="{FF2B5EF4-FFF2-40B4-BE49-F238E27FC236}">
                <a16:creationId xmlns:a16="http://schemas.microsoft.com/office/drawing/2014/main" id="{0FE84470-DB4D-3072-48FE-1DBF4379A483}"/>
              </a:ext>
            </a:extLst>
          </p:cNvPr>
          <p:cNvSpPr txBox="1">
            <a:spLocks/>
          </p:cNvSpPr>
          <p:nvPr/>
        </p:nvSpPr>
        <p:spPr>
          <a:xfrm>
            <a:off x="838200" y="2343165"/>
            <a:ext cx="105156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2060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09287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80FF8-9BA2-84BD-4201-7F697E92D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4;g3bf302b8e6c_0_682">
            <a:extLst>
              <a:ext uri="{FF2B5EF4-FFF2-40B4-BE49-F238E27FC236}">
                <a16:creationId xmlns:a16="http://schemas.microsoft.com/office/drawing/2014/main" id="{09A25B65-EE1C-5829-84FD-512FF643BC3F}"/>
              </a:ext>
            </a:extLst>
          </p:cNvPr>
          <p:cNvSpPr txBox="1">
            <a:spLocks/>
          </p:cNvSpPr>
          <p:nvPr/>
        </p:nvSpPr>
        <p:spPr>
          <a:xfrm>
            <a:off x="838200" y="2343165"/>
            <a:ext cx="105156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739671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>
          <a:extLst>
            <a:ext uri="{FF2B5EF4-FFF2-40B4-BE49-F238E27FC236}">
              <a16:creationId xmlns:a16="http://schemas.microsoft.com/office/drawing/2014/main" id="{67450D97-50D4-9DE3-37D2-386EA30D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bf302b8e6c_0_682">
            <a:extLst>
              <a:ext uri="{FF2B5EF4-FFF2-40B4-BE49-F238E27FC236}">
                <a16:creationId xmlns:a16="http://schemas.microsoft.com/office/drawing/2014/main" id="{8FF3E7DE-9A44-0F01-0BEB-A54420E01D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87249"/>
            <a:ext cx="105156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dirty="0"/>
              <a:t>Outcomes by Strata &amp; Subgroup</a:t>
            </a:r>
            <a:endParaRPr b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6CAB0B-5A06-EABD-05D8-8F16AABF4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282421"/>
              </p:ext>
            </p:extLst>
          </p:nvPr>
        </p:nvGraphicFramePr>
        <p:xfrm>
          <a:off x="503903" y="1007741"/>
          <a:ext cx="11184193" cy="4958908"/>
        </p:xfrm>
        <a:graphic>
          <a:graphicData uri="http://schemas.openxmlformats.org/drawingml/2006/table">
            <a:tbl>
              <a:tblPr/>
              <a:tblGrid>
                <a:gridCol w="2821340">
                  <a:extLst>
                    <a:ext uri="{9D8B030D-6E8A-4147-A177-3AD203B41FA5}">
                      <a16:colId xmlns:a16="http://schemas.microsoft.com/office/drawing/2014/main" val="4181437698"/>
                    </a:ext>
                  </a:extLst>
                </a:gridCol>
                <a:gridCol w="1719780">
                  <a:extLst>
                    <a:ext uri="{9D8B030D-6E8A-4147-A177-3AD203B41FA5}">
                      <a16:colId xmlns:a16="http://schemas.microsoft.com/office/drawing/2014/main" val="3521499080"/>
                    </a:ext>
                  </a:extLst>
                </a:gridCol>
                <a:gridCol w="618221">
                  <a:extLst>
                    <a:ext uri="{9D8B030D-6E8A-4147-A177-3AD203B41FA5}">
                      <a16:colId xmlns:a16="http://schemas.microsoft.com/office/drawing/2014/main" val="3004442527"/>
                    </a:ext>
                  </a:extLst>
                </a:gridCol>
                <a:gridCol w="1348847">
                  <a:extLst>
                    <a:ext uri="{9D8B030D-6E8A-4147-A177-3AD203B41FA5}">
                      <a16:colId xmlns:a16="http://schemas.microsoft.com/office/drawing/2014/main" val="2994449399"/>
                    </a:ext>
                  </a:extLst>
                </a:gridCol>
                <a:gridCol w="1348847">
                  <a:extLst>
                    <a:ext uri="{9D8B030D-6E8A-4147-A177-3AD203B41FA5}">
                      <a16:colId xmlns:a16="http://schemas.microsoft.com/office/drawing/2014/main" val="4194801564"/>
                    </a:ext>
                  </a:extLst>
                </a:gridCol>
                <a:gridCol w="1045357">
                  <a:extLst>
                    <a:ext uri="{9D8B030D-6E8A-4147-A177-3AD203B41FA5}">
                      <a16:colId xmlns:a16="http://schemas.microsoft.com/office/drawing/2014/main" val="1377555540"/>
                    </a:ext>
                  </a:extLst>
                </a:gridCol>
                <a:gridCol w="1348847">
                  <a:extLst>
                    <a:ext uri="{9D8B030D-6E8A-4147-A177-3AD203B41FA5}">
                      <a16:colId xmlns:a16="http://schemas.microsoft.com/office/drawing/2014/main" val="3448823169"/>
                    </a:ext>
                  </a:extLst>
                </a:gridCol>
                <a:gridCol w="932954">
                  <a:extLst>
                    <a:ext uri="{9D8B030D-6E8A-4147-A177-3AD203B41FA5}">
                      <a16:colId xmlns:a16="http://schemas.microsoft.com/office/drawing/2014/main" val="1119884655"/>
                    </a:ext>
                  </a:extLst>
                </a:gridCol>
              </a:tblGrid>
              <a:tr h="64715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Strata &amp; Subgroup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Study Arm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N (echos)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Primary Endpoint</a:t>
                      </a:r>
                      <a:b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Win Ratio</a:t>
                      </a:r>
                      <a:b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(95%CI)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MHT Visit</a:t>
                      </a:r>
                      <a:b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Event Rate</a:t>
                      </a:r>
                      <a:b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n (%)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b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  <a:b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(Alert vs</a:t>
                      </a:r>
                      <a:b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No Alert)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Valve Intervention Event Rate</a:t>
                      </a:r>
                      <a:br>
                        <a:rPr lang="en-US" sz="12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n (%)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b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  <a:b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(Alert vs</a:t>
                      </a:r>
                      <a:b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No Alert)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563750"/>
                  </a:ext>
                </a:extLst>
              </a:tr>
              <a:tr h="147284">
                <a:tc gridSpan="8"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Aortic Stenosis (AS)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74792"/>
                  </a:ext>
                </a:extLst>
              </a:tr>
              <a:tr h="147284">
                <a:tc rowSpan="2"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ECN Alert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705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1.29 (1.01-1.65)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158 (22.4)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0.162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100 (14.2)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0.006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321956"/>
                  </a:ext>
                </a:extLst>
              </a:tr>
              <a:tr h="272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Usual Care (No Alert)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550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105 (19.1)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50 (9.1)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597936"/>
                  </a:ext>
                </a:extLst>
              </a:tr>
              <a:tr h="147284">
                <a:tc rowSpan="2"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High Gradient Severe AS*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ECN Alert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1.67 (1.16-2.42)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73 (45.3)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0.072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53 (32.9)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0.035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580493"/>
                  </a:ext>
                </a:extLst>
              </a:tr>
              <a:tr h="272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Usual Care (No Alert)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45 (34.4)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28 (21.4)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07889"/>
                  </a:ext>
                </a:extLst>
              </a:tr>
              <a:tr h="147284">
                <a:tc rowSpan="2"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Low Gradient AS**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ECN Alert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541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1.15 (0.83-1.60)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85 (15.7)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0.585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47 (8.7)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0.041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456899"/>
                  </a:ext>
                </a:extLst>
              </a:tr>
              <a:tr h="272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Usual Care (No Alert)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411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59 (14.4)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21 (5.1)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412289"/>
                  </a:ext>
                </a:extLst>
              </a:tr>
              <a:tr h="147284">
                <a:tc gridSpan="8"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Mitral Regurgitation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952147"/>
                  </a:ext>
                </a:extLst>
              </a:tr>
              <a:tr h="147284">
                <a:tc rowSpan="2"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All Mod-Sev/Severe MR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ECN Alert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432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1.23 (0.90-1.69)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94 (21.8)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0.025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47 (10.9)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0.633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9767"/>
                  </a:ext>
                </a:extLst>
              </a:tr>
              <a:tr h="272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Usual Care (No Alert)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329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50 (15.2)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32 (9.7)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259147"/>
                  </a:ext>
                </a:extLst>
              </a:tr>
              <a:tr h="147284">
                <a:tc rowSpan="2"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Mod-Sev MR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ECN Alert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1.38 (0.85-2.24)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46 (16.7)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0.059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22 (8.0)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0.366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519136"/>
                  </a:ext>
                </a:extLst>
              </a:tr>
              <a:tr h="272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Usual Care (No Alert)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10 (10.4)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11 (5.7)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0658"/>
                  </a:ext>
                </a:extLst>
              </a:tr>
              <a:tr h="147284">
                <a:tc rowSpan="2"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Severe MR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ECN Alert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1.24 (0.82-1.88)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48 (30.6)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0.113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25 (15.9)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&gt;0.999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18927"/>
                  </a:ext>
                </a:extLst>
              </a:tr>
              <a:tr h="272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Usual Care (No Alert)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30 (22.1)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21 (15.4)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2338"/>
                  </a:ext>
                </a:extLst>
              </a:tr>
              <a:tr h="147284">
                <a:tc rowSpan="2"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Mod-Sev/Severe MR with LVEF ≥ 50%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ECN Alert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1.15 (0.76-1.73)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53 (24.9)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0.195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28 (13.1)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&gt;0.999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558016"/>
                  </a:ext>
                </a:extLst>
              </a:tr>
              <a:tr h="272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Usual Care (No Alert)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30 (18.0)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21 (12.6)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38074"/>
                  </a:ext>
                </a:extLst>
              </a:tr>
              <a:tr h="147284">
                <a:tc rowSpan="2"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Mod-Sev/Severe MR with LVEF &lt; 50%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ECN Alert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1.25 (0.76-2.05)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38 (17.8)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0.195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16 (7.5)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&gt;0.999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5486"/>
                  </a:ext>
                </a:extLst>
              </a:tr>
              <a:tr h="272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Usual Care (No Alert)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20 (12.7)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11 (7.0)</a:t>
                      </a:r>
                    </a:p>
                  </a:txBody>
                  <a:tcPr marL="15039" marR="15039" marT="10026" marB="100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2128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ACDB5C-E5E8-DD15-59D5-36C0860F9B38}"/>
              </a:ext>
            </a:extLst>
          </p:cNvPr>
          <p:cNvSpPr txBox="1"/>
          <p:nvPr/>
        </p:nvSpPr>
        <p:spPr>
          <a:xfrm>
            <a:off x="8834034" y="6237514"/>
            <a:ext cx="311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200" dirty="0">
                <a:solidFill>
                  <a:schemeClr val="bg1"/>
                </a:solidFill>
              </a:rPr>
              <a:t>* Mean aortic valve gradient ≥ 40 mmHg</a:t>
            </a:r>
          </a:p>
          <a:p>
            <a:pPr fontAlgn="b"/>
            <a:r>
              <a:rPr lang="en-US" sz="1200" dirty="0">
                <a:solidFill>
                  <a:schemeClr val="bg1"/>
                </a:solidFill>
              </a:rPr>
              <a:t>** Mean aortic valve gradient &lt; 40 mmHg</a:t>
            </a:r>
          </a:p>
        </p:txBody>
      </p:sp>
    </p:spTree>
    <p:extLst>
      <p:ext uri="{BB962C8B-B14F-4D97-AF65-F5344CB8AC3E}">
        <p14:creationId xmlns:p14="http://schemas.microsoft.com/office/powerpoint/2010/main" val="159653271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f302b8e6c_0_24"/>
          <p:cNvSpPr txBox="1">
            <a:spLocks noGrp="1"/>
          </p:cNvSpPr>
          <p:nvPr>
            <p:ph type="title"/>
          </p:nvPr>
        </p:nvSpPr>
        <p:spPr>
          <a:xfrm>
            <a:off x="717625" y="378349"/>
            <a:ext cx="10515600" cy="69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3600" dirty="0"/>
              <a:t>Background</a:t>
            </a:r>
            <a:endParaRPr sz="3600" dirty="0"/>
          </a:p>
        </p:txBody>
      </p:sp>
      <p:sp>
        <p:nvSpPr>
          <p:cNvPr id="122" name="Google Shape;122;g3bf302b8e6c_0_24"/>
          <p:cNvSpPr txBox="1">
            <a:spLocks noGrp="1"/>
          </p:cNvSpPr>
          <p:nvPr>
            <p:ph type="body" idx="1"/>
          </p:nvPr>
        </p:nvSpPr>
        <p:spPr>
          <a:xfrm>
            <a:off x="365460" y="1071680"/>
            <a:ext cx="11687174" cy="488054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ts val="288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Aortic stenosis (AS) and mitral regurgitation (MR) are common</a:t>
            </a:r>
          </a:p>
          <a:p>
            <a:pPr marL="274320" lvl="0" indent="-274320" algn="l" rtl="0">
              <a:lnSpc>
                <a:spcPts val="288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Untreated AS and MR increase mortality and morbidity</a:t>
            </a:r>
          </a:p>
          <a:p>
            <a:pPr marL="274320" indent="-274320">
              <a:lnSpc>
                <a:spcPts val="2880"/>
              </a:lnSpc>
            </a:pPr>
            <a:r>
              <a:rPr lang="en-US" sz="2400" dirty="0"/>
              <a:t>Despite recommendations,</a:t>
            </a:r>
            <a:r>
              <a:rPr lang="en-US" sz="2400" baseline="30000" dirty="0"/>
              <a:t>1,2</a:t>
            </a:r>
            <a:r>
              <a:rPr lang="en-US" sz="2400" dirty="0"/>
              <a:t> &lt;50% of patients receive treatment within 90 days</a:t>
            </a:r>
          </a:p>
          <a:p>
            <a:pPr marL="640080" lvl="1" indent="-27432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Disparities across age, sex, race, rurality, and social determinants of health </a:t>
            </a:r>
          </a:p>
          <a:p>
            <a:pPr marL="274320" lvl="0" indent="-274320" algn="l" rtl="0">
              <a:spcBef>
                <a:spcPts val="2400"/>
              </a:spcBef>
              <a:buSzPts val="2800"/>
              <a:buChar char="•"/>
            </a:pPr>
            <a:r>
              <a:rPr lang="en-US" sz="2400" b="1" dirty="0"/>
              <a:t>DETECT AS Trial</a:t>
            </a:r>
            <a:r>
              <a:rPr lang="en-US" sz="2400" baseline="30000" dirty="0"/>
              <a:t>3</a:t>
            </a:r>
            <a:r>
              <a:rPr lang="en-US" sz="2400" dirty="0"/>
              <a:t>: </a:t>
            </a:r>
          </a:p>
          <a:p>
            <a:pPr marL="640080" lvl="1" indent="-274320">
              <a:lnSpc>
                <a:spcPct val="10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Electronic clinician notifications (ECN) increased rates of AVR for AS</a:t>
            </a:r>
          </a:p>
          <a:p>
            <a:pPr marL="640080" lvl="1" indent="-274320">
              <a:lnSpc>
                <a:spcPct val="10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Single integrated healthcare system</a:t>
            </a:r>
          </a:p>
          <a:p>
            <a:pPr marL="640080" lvl="1" indent="-274320">
              <a:lnSpc>
                <a:spcPct val="10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96% White patients</a:t>
            </a:r>
          </a:p>
          <a:p>
            <a:pPr marL="640080" lvl="1" indent="-274320">
              <a:lnSpc>
                <a:spcPct val="10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Only AS patients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CE777A-2FCA-431F-C132-EACBD8197C14}"/>
              </a:ext>
            </a:extLst>
          </p:cNvPr>
          <p:cNvSpPr txBox="1"/>
          <p:nvPr/>
        </p:nvSpPr>
        <p:spPr>
          <a:xfrm>
            <a:off x="3949567" y="6119336"/>
            <a:ext cx="4292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1. Otto et al, JACC 2021; 77:e25-e197; </a:t>
            </a:r>
          </a:p>
          <a:p>
            <a:r>
              <a:rPr lang="en-US">
                <a:solidFill>
                  <a:schemeClr val="bg1"/>
                </a:solidFill>
              </a:rPr>
              <a:t>2. Jneid et al, JACC 2024; 83:1579-1613;               3. </a:t>
            </a:r>
            <a:r>
              <a:rPr lang="en-US" err="1">
                <a:solidFill>
                  <a:schemeClr val="bg1"/>
                </a:solidFill>
              </a:rPr>
              <a:t>Tanguturi</a:t>
            </a:r>
            <a:r>
              <a:rPr lang="en-US">
                <a:solidFill>
                  <a:schemeClr val="bg1"/>
                </a:solidFill>
              </a:rPr>
              <a:t> et al, Circulation 2025; 151:1498-1507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bf302b8e6c_0_33"/>
          <p:cNvSpPr txBox="1">
            <a:spLocks noGrp="1"/>
          </p:cNvSpPr>
          <p:nvPr>
            <p:ph type="title"/>
          </p:nvPr>
        </p:nvSpPr>
        <p:spPr>
          <a:xfrm>
            <a:off x="838200" y="509504"/>
            <a:ext cx="105156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dirty="0"/>
              <a:t>ALERT Trial: Objective</a:t>
            </a:r>
            <a:endParaRPr dirty="0"/>
          </a:p>
        </p:txBody>
      </p:sp>
      <p:sp>
        <p:nvSpPr>
          <p:cNvPr id="128" name="Google Shape;128;g3bf302b8e6c_0_33"/>
          <p:cNvSpPr/>
          <p:nvPr/>
        </p:nvSpPr>
        <p:spPr>
          <a:xfrm>
            <a:off x="1028775" y="1940250"/>
            <a:ext cx="10017000" cy="2896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142EA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To evaluate if automated ECN alerts improve timely multidisciplinary heart team (MHT) evaluation and valve intervention (VI) in a diverse population of patients with significant AS and MR across multiple health systems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4BE6A6E0-F2C7-6D79-5E34-0DB3975E3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f302b8e6c_0_39">
            <a:extLst>
              <a:ext uri="{FF2B5EF4-FFF2-40B4-BE49-F238E27FC236}">
                <a16:creationId xmlns:a16="http://schemas.microsoft.com/office/drawing/2014/main" id="{44715813-BEC3-CF81-C756-631CE2047C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01200"/>
            <a:ext cx="10515600" cy="57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3600" dirty="0"/>
              <a:t>ALERT Trial Design</a:t>
            </a:r>
            <a:endParaRPr sz="3600" dirty="0"/>
          </a:p>
        </p:txBody>
      </p:sp>
      <p:sp>
        <p:nvSpPr>
          <p:cNvPr id="135" name="Google Shape;135;g3bf302b8e6c_0_39">
            <a:extLst>
              <a:ext uri="{FF2B5EF4-FFF2-40B4-BE49-F238E27FC236}">
                <a16:creationId xmlns:a16="http://schemas.microsoft.com/office/drawing/2014/main" id="{8FEE841F-0562-F2A4-F260-9DEF1F5BB251}"/>
              </a:ext>
            </a:extLst>
          </p:cNvPr>
          <p:cNvSpPr/>
          <p:nvPr/>
        </p:nvSpPr>
        <p:spPr>
          <a:xfrm>
            <a:off x="1249680" y="701440"/>
            <a:ext cx="9692640" cy="49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42E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Prospective, Cluster RCT Conducted at 5 Health Systems (35 Hospitals)</a:t>
            </a:r>
            <a:endParaRPr sz="2000" b="1" dirty="0"/>
          </a:p>
        </p:txBody>
      </p:sp>
      <p:sp>
        <p:nvSpPr>
          <p:cNvPr id="136" name="Google Shape;136;g3bf302b8e6c_0_39">
            <a:extLst>
              <a:ext uri="{FF2B5EF4-FFF2-40B4-BE49-F238E27FC236}">
                <a16:creationId xmlns:a16="http://schemas.microsoft.com/office/drawing/2014/main" id="{AE2D68F1-5D7F-8A43-E633-8E7A88B64AAC}"/>
              </a:ext>
            </a:extLst>
          </p:cNvPr>
          <p:cNvSpPr/>
          <p:nvPr/>
        </p:nvSpPr>
        <p:spPr>
          <a:xfrm>
            <a:off x="1277473" y="1459381"/>
            <a:ext cx="9696448" cy="205734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42E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Key Eligibility</a:t>
            </a:r>
            <a:endParaRPr sz="1800" b="1" dirty="0"/>
          </a:p>
          <a:p>
            <a:pPr marL="365760" lvl="0" indent="-182880">
              <a:lnSpc>
                <a:spcPct val="110000"/>
              </a:lnSpc>
              <a:buSzPts val="1100"/>
              <a:buChar char="●"/>
            </a:pPr>
            <a:r>
              <a:rPr lang="en-US" sz="1600" dirty="0"/>
              <a:t>Significant aortic stenosis (AS) or mitral regurgitation (MR)</a:t>
            </a:r>
          </a:p>
          <a:p>
            <a:pPr marL="674687" lvl="0" indent="-182880">
              <a:lnSpc>
                <a:spcPct val="11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-US" sz="1600" dirty="0"/>
              <a:t>AS: any of: AVA ≤1.0 cm², DI ≤0.25, MG ≥40 mmHg, PG ≥64 mmHg, </a:t>
            </a:r>
            <a:r>
              <a:rPr lang="en-US" sz="1600" dirty="0" err="1"/>
              <a:t>V</a:t>
            </a:r>
            <a:r>
              <a:rPr lang="en-US" sz="1600" baseline="-25000" dirty="0" err="1"/>
              <a:t>peak</a:t>
            </a:r>
            <a:r>
              <a:rPr lang="en-US" sz="1600" dirty="0"/>
              <a:t> ≥4.0 m/s)</a:t>
            </a:r>
          </a:p>
          <a:p>
            <a:pPr marL="674687" lvl="0" indent="-182880">
              <a:lnSpc>
                <a:spcPct val="11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-US" sz="1600" dirty="0"/>
              <a:t>MR: moderate-to-severe (3+) or severe  (4+) based on qualitative classification </a:t>
            </a:r>
          </a:p>
          <a:p>
            <a:pPr marL="365760" lvl="0" indent="-182880">
              <a:lnSpc>
                <a:spcPct val="110000"/>
              </a:lnSpc>
              <a:buSzPts val="1100"/>
              <a:buChar char="●"/>
            </a:pPr>
            <a:r>
              <a:rPr lang="en-US" sz="1600" dirty="0"/>
              <a:t>Echo ordered by non-MHT clinician</a:t>
            </a:r>
          </a:p>
          <a:p>
            <a:pPr marL="365760" lvl="0" indent="-182880">
              <a:lnSpc>
                <a:spcPct val="110000"/>
              </a:lnSpc>
              <a:buSzPts val="1100"/>
              <a:buChar char="●"/>
            </a:pPr>
            <a:r>
              <a:rPr lang="en-US" sz="1600" dirty="0"/>
              <a:t>No prior target valve intervention</a:t>
            </a:r>
          </a:p>
          <a:p>
            <a:pPr marL="365760" lvl="0" indent="-182880">
              <a:lnSpc>
                <a:spcPct val="110000"/>
              </a:lnSpc>
              <a:buSzPts val="1100"/>
              <a:buChar char="●"/>
            </a:pPr>
            <a:r>
              <a:rPr lang="en-US" sz="1600" dirty="0"/>
              <a:t>No scheduled or recent MHT visit or scheduled valve intervention</a:t>
            </a:r>
          </a:p>
          <a:p>
            <a:pPr marL="365760" lvl="0" indent="-182880">
              <a:buSzPts val="1100"/>
              <a:buChar char="●"/>
            </a:pPr>
            <a:endParaRPr lang="en-US" dirty="0"/>
          </a:p>
          <a:p>
            <a:pPr marL="571500" lvl="2" indent="-182880">
              <a:buSzPts val="1100"/>
              <a:buFont typeface="Courier New" panose="02070309020205020404" pitchFamily="49" charset="0"/>
              <a:buChar char="o"/>
              <a:tabLst>
                <a:tab pos="342900" algn="l"/>
              </a:tabLst>
            </a:pPr>
            <a:endParaRPr lang="en-US" dirty="0"/>
          </a:p>
          <a:p>
            <a:pPr marL="731837" lvl="1" indent="-285750">
              <a:buSzPts val="1100"/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lvl="1" indent="-285750">
              <a:buSzPts val="1100"/>
              <a:buFont typeface="Courier New" panose="02070309020205020404" pitchFamily="49" charset="0"/>
              <a:buChar char="o"/>
            </a:pPr>
            <a:endParaRPr lang="en-US" dirty="0"/>
          </a:p>
          <a:p>
            <a:pPr marL="158750" lvl="0" algn="l" rtl="0">
              <a:spcBef>
                <a:spcPts val="0"/>
              </a:spcBef>
              <a:spcAft>
                <a:spcPts val="0"/>
              </a:spcAft>
              <a:buSzPts val="1100"/>
            </a:pPr>
            <a:endParaRPr sz="1200" dirty="0"/>
          </a:p>
        </p:txBody>
      </p:sp>
      <p:sp>
        <p:nvSpPr>
          <p:cNvPr id="138" name="Google Shape;138;g3bf302b8e6c_0_39">
            <a:extLst>
              <a:ext uri="{FF2B5EF4-FFF2-40B4-BE49-F238E27FC236}">
                <a16:creationId xmlns:a16="http://schemas.microsoft.com/office/drawing/2014/main" id="{7B828D94-9F78-1ADA-3DD5-BD0872CF3774}"/>
              </a:ext>
            </a:extLst>
          </p:cNvPr>
          <p:cNvSpPr/>
          <p:nvPr/>
        </p:nvSpPr>
        <p:spPr>
          <a:xfrm>
            <a:off x="3860250" y="3818825"/>
            <a:ext cx="4471500" cy="60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42E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1:1 Clinician Randomization </a:t>
            </a:r>
            <a:endParaRPr sz="1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August 2024 to September 2025</a:t>
            </a:r>
            <a:endParaRPr sz="1200" dirty="0"/>
          </a:p>
        </p:txBody>
      </p:sp>
      <p:sp>
        <p:nvSpPr>
          <p:cNvPr id="139" name="Google Shape;139;g3bf302b8e6c_0_39">
            <a:extLst>
              <a:ext uri="{FF2B5EF4-FFF2-40B4-BE49-F238E27FC236}">
                <a16:creationId xmlns:a16="http://schemas.microsoft.com/office/drawing/2014/main" id="{9EDB4F17-E5E0-9573-996F-26027E165D6D}"/>
              </a:ext>
            </a:extLst>
          </p:cNvPr>
          <p:cNvSpPr/>
          <p:nvPr/>
        </p:nvSpPr>
        <p:spPr>
          <a:xfrm>
            <a:off x="666750" y="5159801"/>
            <a:ext cx="10687050" cy="783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42E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Primary Endpoint: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Hierarchical Composite of Valve Intervention or Multidisciplinary Heart Team Visit within 90 days</a:t>
            </a:r>
            <a:endParaRPr sz="1800" b="1" dirty="0"/>
          </a:p>
        </p:txBody>
      </p:sp>
      <p:sp>
        <p:nvSpPr>
          <p:cNvPr id="140" name="Google Shape;140;g3bf302b8e6c_0_39">
            <a:extLst>
              <a:ext uri="{FF2B5EF4-FFF2-40B4-BE49-F238E27FC236}">
                <a16:creationId xmlns:a16="http://schemas.microsoft.com/office/drawing/2014/main" id="{975ADBFD-17A7-0B72-28CB-0FF3448F17F3}"/>
              </a:ext>
            </a:extLst>
          </p:cNvPr>
          <p:cNvSpPr/>
          <p:nvPr/>
        </p:nvSpPr>
        <p:spPr>
          <a:xfrm>
            <a:off x="1277473" y="4524663"/>
            <a:ext cx="3759748" cy="49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42E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Electronic Clinician Notification (Alert)</a:t>
            </a:r>
            <a:endParaRPr lang="en-GB" sz="1200" dirty="0"/>
          </a:p>
        </p:txBody>
      </p:sp>
      <p:sp>
        <p:nvSpPr>
          <p:cNvPr id="141" name="Google Shape;141;g3bf302b8e6c_0_39">
            <a:extLst>
              <a:ext uri="{FF2B5EF4-FFF2-40B4-BE49-F238E27FC236}">
                <a16:creationId xmlns:a16="http://schemas.microsoft.com/office/drawing/2014/main" id="{5DA0712A-3F24-C086-9281-E10CD3D7D03F}"/>
              </a:ext>
            </a:extLst>
          </p:cNvPr>
          <p:cNvSpPr/>
          <p:nvPr/>
        </p:nvSpPr>
        <p:spPr>
          <a:xfrm>
            <a:off x="7647913" y="4524563"/>
            <a:ext cx="3322200" cy="49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42E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Usual Care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(No Alert)</a:t>
            </a:r>
            <a:endParaRPr sz="1800" b="1" dirty="0"/>
          </a:p>
        </p:txBody>
      </p:sp>
      <p:cxnSp>
        <p:nvCxnSpPr>
          <p:cNvPr id="142" name="Google Shape;142;g3bf302b8e6c_0_39">
            <a:extLst>
              <a:ext uri="{FF2B5EF4-FFF2-40B4-BE49-F238E27FC236}">
                <a16:creationId xmlns:a16="http://schemas.microsoft.com/office/drawing/2014/main" id="{4517F93A-4A97-CA5C-2A1F-22E24474219D}"/>
              </a:ext>
            </a:extLst>
          </p:cNvPr>
          <p:cNvCxnSpPr>
            <a:cxnSpLocks/>
          </p:cNvCxnSpPr>
          <p:nvPr/>
        </p:nvCxnSpPr>
        <p:spPr>
          <a:xfrm>
            <a:off x="6123793" y="1194040"/>
            <a:ext cx="0" cy="228600"/>
          </a:xfrm>
          <a:prstGeom prst="straightConnector1">
            <a:avLst/>
          </a:prstGeom>
          <a:noFill/>
          <a:ln w="9525" cap="flat" cmpd="sng">
            <a:solidFill>
              <a:srgbClr val="142EA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" name="Google Shape;144;g3bf302b8e6c_0_39">
            <a:extLst>
              <a:ext uri="{FF2B5EF4-FFF2-40B4-BE49-F238E27FC236}">
                <a16:creationId xmlns:a16="http://schemas.microsoft.com/office/drawing/2014/main" id="{240D0C0B-E827-67DC-70DE-58571930E8E7}"/>
              </a:ext>
            </a:extLst>
          </p:cNvPr>
          <p:cNvCxnSpPr>
            <a:cxnSpLocks/>
          </p:cNvCxnSpPr>
          <p:nvPr/>
        </p:nvCxnSpPr>
        <p:spPr>
          <a:xfrm>
            <a:off x="6096562" y="3527560"/>
            <a:ext cx="0" cy="228600"/>
          </a:xfrm>
          <a:prstGeom prst="straightConnector1">
            <a:avLst/>
          </a:prstGeom>
          <a:noFill/>
          <a:ln w="9525" cap="flat" cmpd="sng">
            <a:solidFill>
              <a:srgbClr val="142EA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" name="Google Shape;145;g3bf302b8e6c_0_39">
            <a:extLst>
              <a:ext uri="{FF2B5EF4-FFF2-40B4-BE49-F238E27FC236}">
                <a16:creationId xmlns:a16="http://schemas.microsoft.com/office/drawing/2014/main" id="{32C55742-247C-B21D-E1E2-B26B4B2935B3}"/>
              </a:ext>
            </a:extLst>
          </p:cNvPr>
          <p:cNvCxnSpPr>
            <a:cxnSpLocks/>
            <a:stCxn id="138" idx="1"/>
            <a:endCxn id="140" idx="0"/>
          </p:cNvCxnSpPr>
          <p:nvPr/>
        </p:nvCxnSpPr>
        <p:spPr>
          <a:xfrm rot="10800000" flipV="1">
            <a:off x="3157348" y="4119425"/>
            <a:ext cx="702903" cy="405238"/>
          </a:xfrm>
          <a:prstGeom prst="bentConnector2">
            <a:avLst/>
          </a:prstGeom>
          <a:noFill/>
          <a:ln w="9525" cap="flat" cmpd="sng">
            <a:solidFill>
              <a:srgbClr val="142EA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" name="Google Shape;146;g3bf302b8e6c_0_39">
            <a:extLst>
              <a:ext uri="{FF2B5EF4-FFF2-40B4-BE49-F238E27FC236}">
                <a16:creationId xmlns:a16="http://schemas.microsoft.com/office/drawing/2014/main" id="{811F16C4-3819-EA66-433F-9AA5E8D0BDB7}"/>
              </a:ext>
            </a:extLst>
          </p:cNvPr>
          <p:cNvCxnSpPr>
            <a:cxnSpLocks/>
            <a:stCxn id="138" idx="3"/>
            <a:endCxn id="141" idx="0"/>
          </p:cNvCxnSpPr>
          <p:nvPr/>
        </p:nvCxnSpPr>
        <p:spPr>
          <a:xfrm>
            <a:off x="8331750" y="4119425"/>
            <a:ext cx="977263" cy="405138"/>
          </a:xfrm>
          <a:prstGeom prst="bentConnector2">
            <a:avLst/>
          </a:prstGeom>
          <a:noFill/>
          <a:ln w="9525" cap="flat" cmpd="sng">
            <a:solidFill>
              <a:srgbClr val="142EA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166C1AC-B5EC-E730-DAA5-C7735D25391D}"/>
              </a:ext>
            </a:extLst>
          </p:cNvPr>
          <p:cNvSpPr txBox="1"/>
          <p:nvPr/>
        </p:nvSpPr>
        <p:spPr>
          <a:xfrm>
            <a:off x="4290350" y="6233580"/>
            <a:ext cx="671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AVA=aortic valve area; DI=dimensionless index; MG=mean aortic valve gradient; PG=peak aortic valve gradient; </a:t>
            </a:r>
            <a:r>
              <a:rPr lang="en-US" dirty="0" err="1">
                <a:solidFill>
                  <a:schemeClr val="bg1"/>
                </a:solidFill>
              </a:rPr>
              <a:t>V</a:t>
            </a:r>
            <a:r>
              <a:rPr lang="en-US" baseline="-25000" dirty="0" err="1">
                <a:solidFill>
                  <a:schemeClr val="bg1"/>
                </a:solidFill>
              </a:rPr>
              <a:t>peak</a:t>
            </a:r>
            <a:r>
              <a:rPr lang="en-US" dirty="0">
                <a:solidFill>
                  <a:schemeClr val="bg1"/>
                </a:solidFill>
              </a:rPr>
              <a:t>=peak aortic valve systolic velocity</a:t>
            </a:r>
          </a:p>
        </p:txBody>
      </p:sp>
    </p:spTree>
    <p:extLst>
      <p:ext uri="{BB962C8B-B14F-4D97-AF65-F5344CB8AC3E}">
        <p14:creationId xmlns:p14="http://schemas.microsoft.com/office/powerpoint/2010/main" val="53108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ce36e1ff7f_0_63"/>
          <p:cNvSpPr/>
          <p:nvPr/>
        </p:nvSpPr>
        <p:spPr>
          <a:xfrm rot="-6080565">
            <a:off x="2074059" y="2397022"/>
            <a:ext cx="3287103" cy="2410817"/>
          </a:xfrm>
          <a:prstGeom prst="arc">
            <a:avLst>
              <a:gd name="adj1" fmla="val 16834395"/>
              <a:gd name="adj2" fmla="val 5983609"/>
            </a:avLst>
          </a:prstGeom>
          <a:noFill/>
          <a:ln w="67725" cap="rnd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76200" tIns="38100" rIns="762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4" name="Google Shape;384;g3ce36e1ff7f_0_63"/>
          <p:cNvSpPr/>
          <p:nvPr/>
        </p:nvSpPr>
        <p:spPr>
          <a:xfrm rot="-7038325">
            <a:off x="8644049" y="1870979"/>
            <a:ext cx="2273868" cy="2316559"/>
          </a:xfrm>
          <a:prstGeom prst="arc">
            <a:avLst>
              <a:gd name="adj1" fmla="val 16834395"/>
              <a:gd name="adj2" fmla="val 5983609"/>
            </a:avLst>
          </a:prstGeom>
          <a:noFill/>
          <a:ln w="67725" cap="rnd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76200" tIns="38100" rIns="762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5" name="Google Shape;385;g3ce36e1ff7f_0_63"/>
          <p:cNvSpPr/>
          <p:nvPr/>
        </p:nvSpPr>
        <p:spPr>
          <a:xfrm rot="2682865">
            <a:off x="5528631" y="1770601"/>
            <a:ext cx="2511038" cy="2511038"/>
          </a:xfrm>
          <a:prstGeom prst="arc">
            <a:avLst>
              <a:gd name="adj1" fmla="val 1560029"/>
              <a:gd name="adj2" fmla="val 5983609"/>
            </a:avLst>
          </a:prstGeom>
          <a:noFill/>
          <a:ln w="67725" cap="rnd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76200" tIns="38100" rIns="762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6" name="Google Shape;386;g3ce36e1ff7f_0_63"/>
          <p:cNvSpPr/>
          <p:nvPr/>
        </p:nvSpPr>
        <p:spPr>
          <a:xfrm>
            <a:off x="6487692" y="1897432"/>
            <a:ext cx="2402400" cy="2402400"/>
          </a:xfrm>
          <a:prstGeom prst="ellipse">
            <a:avLst/>
          </a:prstGeom>
          <a:solidFill>
            <a:schemeClr val="lt1"/>
          </a:solidFill>
          <a:ln w="846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2"/>
                </a:solidFill>
                <a:latin typeface="+mn-lt"/>
                <a:ea typeface="Avenir"/>
                <a:cs typeface="Avenir"/>
                <a:sym typeface="Avenir"/>
              </a:rPr>
              <a:t>Clinician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+mn-lt"/>
                <a:ea typeface="Avenir"/>
                <a:cs typeface="Avenir"/>
                <a:sym typeface="Avenir"/>
              </a:rPr>
              <a:t> </a:t>
            </a:r>
            <a:endParaRPr sz="1200" dirty="0">
              <a:solidFill>
                <a:schemeClr val="dk2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+mn-lt"/>
                <a:ea typeface="Avenir"/>
                <a:cs typeface="Avenir"/>
                <a:sym typeface="Avenir"/>
              </a:rPr>
              <a:t>notification</a:t>
            </a:r>
            <a:endParaRPr sz="1200" dirty="0">
              <a:solidFill>
                <a:schemeClr val="dk2"/>
              </a:solidFill>
              <a:latin typeface="+mn-lt"/>
            </a:endParaRPr>
          </a:p>
        </p:txBody>
      </p:sp>
      <p:sp>
        <p:nvSpPr>
          <p:cNvPr id="387" name="Google Shape;387;g3ce36e1ff7f_0_63"/>
          <p:cNvSpPr/>
          <p:nvPr/>
        </p:nvSpPr>
        <p:spPr>
          <a:xfrm>
            <a:off x="9288448" y="1897432"/>
            <a:ext cx="2402400" cy="2402400"/>
          </a:xfrm>
          <a:prstGeom prst="ellipse">
            <a:avLst/>
          </a:prstGeom>
          <a:solidFill>
            <a:schemeClr val="lt1"/>
          </a:solidFill>
          <a:ln w="846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+mn-lt"/>
                <a:ea typeface="Avenir"/>
                <a:cs typeface="Avenir"/>
                <a:sym typeface="Avenir"/>
              </a:rPr>
              <a:t>90-day</a:t>
            </a:r>
            <a:endParaRPr sz="1200" dirty="0">
              <a:solidFill>
                <a:schemeClr val="dk2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+mn-lt"/>
                <a:ea typeface="Avenir"/>
                <a:cs typeface="Avenir"/>
                <a:sym typeface="Avenir"/>
              </a:rPr>
              <a:t>Outcomes</a:t>
            </a:r>
            <a:endParaRPr sz="1200" dirty="0">
              <a:solidFill>
                <a:schemeClr val="dk2"/>
              </a:solidFill>
              <a:latin typeface="+mn-lt"/>
            </a:endParaRPr>
          </a:p>
        </p:txBody>
      </p:sp>
      <p:sp>
        <p:nvSpPr>
          <p:cNvPr id="388" name="Google Shape;388;g3ce36e1ff7f_0_63"/>
          <p:cNvSpPr txBox="1"/>
          <p:nvPr/>
        </p:nvSpPr>
        <p:spPr>
          <a:xfrm>
            <a:off x="586185" y="5021588"/>
            <a:ext cx="2484301" cy="443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18288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Analyzes EHR data </a:t>
            </a:r>
          </a:p>
        </p:txBody>
      </p:sp>
      <p:sp>
        <p:nvSpPr>
          <p:cNvPr id="389" name="Google Shape;389;g3ce36e1ff7f_0_63"/>
          <p:cNvSpPr txBox="1"/>
          <p:nvPr/>
        </p:nvSpPr>
        <p:spPr>
          <a:xfrm>
            <a:off x="6527355" y="5012206"/>
            <a:ext cx="237010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18288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Direct to appropriate care team </a:t>
            </a:r>
            <a:r>
              <a:rPr lang="en-US" sz="17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member</a:t>
            </a:r>
            <a:endParaRPr sz="1200" dirty="0"/>
          </a:p>
        </p:txBody>
      </p:sp>
      <p:sp>
        <p:nvSpPr>
          <p:cNvPr id="390" name="Google Shape;390;g3ce36e1ff7f_0_63"/>
          <p:cNvSpPr txBox="1"/>
          <p:nvPr/>
        </p:nvSpPr>
        <p:spPr>
          <a:xfrm>
            <a:off x="9294517" y="5013953"/>
            <a:ext cx="2433738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18288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Ongoing t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racking</a:t>
            </a:r>
          </a:p>
          <a:p>
            <a:pPr marL="102870" marR="0" lvl="0" rtl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 along care continuum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1" name="Google Shape;391;g3ce36e1ff7f_0_63"/>
          <p:cNvSpPr txBox="1"/>
          <p:nvPr/>
        </p:nvSpPr>
        <p:spPr>
          <a:xfrm>
            <a:off x="3646000" y="5021588"/>
            <a:ext cx="2484301" cy="67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18288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Significant AS or MR</a:t>
            </a:r>
          </a:p>
          <a:p>
            <a:pPr marL="285750" marR="0" lvl="0" indent="-18288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 MHT care plan</a:t>
            </a:r>
          </a:p>
          <a:p>
            <a:pPr marL="285750" marR="0" lvl="0" indent="-18288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7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2" name="Google Shape;392;g3ce36e1ff7f_0_63"/>
          <p:cNvSpPr/>
          <p:nvPr/>
        </p:nvSpPr>
        <p:spPr>
          <a:xfrm rot="2683445">
            <a:off x="11052130" y="2357282"/>
            <a:ext cx="2158468" cy="1920666"/>
          </a:xfrm>
          <a:prstGeom prst="arc">
            <a:avLst>
              <a:gd name="adj1" fmla="val 2737653"/>
              <a:gd name="adj2" fmla="val 5983609"/>
            </a:avLst>
          </a:prstGeom>
          <a:noFill/>
          <a:ln w="67725" cap="rnd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76200" tIns="38100" rIns="762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93" name="Google Shape;393;g3ce36e1ff7f_0_63" descr="User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2358" y="2282763"/>
            <a:ext cx="762001" cy="7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3ce36e1ff7f_0_63"/>
          <p:cNvSpPr/>
          <p:nvPr/>
        </p:nvSpPr>
        <p:spPr>
          <a:xfrm>
            <a:off x="211382" y="1502371"/>
            <a:ext cx="3136500" cy="3136500"/>
          </a:xfrm>
          <a:prstGeom prst="ellipse">
            <a:avLst/>
          </a:prstGeom>
          <a:solidFill>
            <a:schemeClr val="lt1"/>
          </a:solidFill>
          <a:ln w="76200" cap="rnd" cmpd="sng">
            <a:solidFill>
              <a:schemeClr val="dk1">
                <a:alpha val="7569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0" rIns="121900" bIns="2438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lang="en-US" sz="240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4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+mj-lt"/>
                <a:ea typeface="Avenir"/>
                <a:cs typeface="Avenir"/>
                <a:sym typeface="Avenir"/>
              </a:rPr>
              <a:t>Real-time </a:t>
            </a:r>
            <a:br>
              <a:rPr lang="en-US" sz="2400" b="0" i="0" u="none" strike="noStrike" cap="none" dirty="0">
                <a:solidFill>
                  <a:schemeClr val="dk2"/>
                </a:solidFill>
                <a:latin typeface="+mj-lt"/>
                <a:ea typeface="Avenir"/>
                <a:cs typeface="Avenir"/>
                <a:sym typeface="Avenir"/>
              </a:rPr>
            </a:br>
            <a:r>
              <a:rPr lang="en-US" sz="2400" b="0" i="0" u="none" strike="noStrike" cap="none" dirty="0">
                <a:solidFill>
                  <a:schemeClr val="dk2"/>
                </a:solidFill>
                <a:latin typeface="+mj-lt"/>
                <a:ea typeface="Avenir"/>
                <a:cs typeface="Avenir"/>
                <a:sym typeface="Avenir"/>
              </a:rPr>
              <a:t>patient data stream</a:t>
            </a:r>
            <a:br>
              <a:rPr lang="en-US" sz="2400" b="0" i="0" u="none" strike="noStrike" cap="none" dirty="0">
                <a:solidFill>
                  <a:srgbClr val="C529BB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400" b="0" i="0" u="none" strike="noStrike" cap="none" dirty="0">
              <a:solidFill>
                <a:srgbClr val="C529B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5" name="Google Shape;395;g3ce36e1ff7f_0_63"/>
          <p:cNvSpPr/>
          <p:nvPr/>
        </p:nvSpPr>
        <p:spPr>
          <a:xfrm>
            <a:off x="3646000" y="1897432"/>
            <a:ext cx="2484300" cy="2402400"/>
          </a:xfrm>
          <a:prstGeom prst="ellipse">
            <a:avLst/>
          </a:prstGeom>
          <a:solidFill>
            <a:schemeClr val="lt1"/>
          </a:solidFill>
          <a:ln w="846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C529B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C529B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C529B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+mn-lt"/>
                <a:ea typeface="Avenir"/>
                <a:cs typeface="Avenir"/>
                <a:sym typeface="Avenir"/>
              </a:rPr>
              <a:t>Patient </a:t>
            </a:r>
            <a:endParaRPr sz="1200" dirty="0">
              <a:solidFill>
                <a:schemeClr val="dk2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+mn-lt"/>
                <a:ea typeface="Avenir"/>
                <a:cs typeface="Avenir"/>
                <a:sym typeface="Avenir"/>
              </a:rPr>
              <a:t>identification</a:t>
            </a:r>
            <a:endParaRPr sz="1200" dirty="0">
              <a:solidFill>
                <a:schemeClr val="dk2"/>
              </a:solidFill>
              <a:latin typeface="+mn-lt"/>
            </a:endParaRPr>
          </a:p>
        </p:txBody>
      </p:sp>
      <p:pic>
        <p:nvPicPr>
          <p:cNvPr id="396" name="Google Shape;396;g3ce36e1ff7f_0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4763" y="2519412"/>
            <a:ext cx="549740" cy="458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3ce36e1ff7f_0_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11386" y="69204"/>
            <a:ext cx="1226236" cy="14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g3ce36e1ff7f_0_63"/>
          <p:cNvGrpSpPr/>
          <p:nvPr/>
        </p:nvGrpSpPr>
        <p:grpSpPr>
          <a:xfrm>
            <a:off x="1828336" y="3856552"/>
            <a:ext cx="559186" cy="559186"/>
            <a:chOff x="2370887" y="2525916"/>
            <a:chExt cx="419400" cy="419400"/>
          </a:xfrm>
        </p:grpSpPr>
        <p:sp>
          <p:nvSpPr>
            <p:cNvPr id="399" name="Google Shape;399;g3ce36e1ff7f_0_63"/>
            <p:cNvSpPr/>
            <p:nvPr/>
          </p:nvSpPr>
          <p:spPr>
            <a:xfrm>
              <a:off x="2370887" y="2525916"/>
              <a:ext cx="419400" cy="419400"/>
            </a:xfrm>
            <a:prstGeom prst="ellipse">
              <a:avLst/>
            </a:prstGeom>
            <a:solidFill>
              <a:srgbClr val="E7E6E6">
                <a:alpha val="54750"/>
              </a:srgbClr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00" name="Google Shape;400;g3ce36e1ff7f_0_6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08559" y="2563599"/>
              <a:ext cx="344100" cy="344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1" name="Google Shape;401;g3ce36e1ff7f_0_63"/>
          <p:cNvGrpSpPr/>
          <p:nvPr/>
        </p:nvGrpSpPr>
        <p:grpSpPr>
          <a:xfrm>
            <a:off x="678575" y="2158250"/>
            <a:ext cx="559186" cy="559186"/>
            <a:chOff x="2370916" y="1530514"/>
            <a:chExt cx="419400" cy="419400"/>
          </a:xfrm>
        </p:grpSpPr>
        <p:sp>
          <p:nvSpPr>
            <p:cNvPr id="402" name="Google Shape;402;g3ce36e1ff7f_0_63"/>
            <p:cNvSpPr/>
            <p:nvPr/>
          </p:nvSpPr>
          <p:spPr>
            <a:xfrm>
              <a:off x="2370916" y="1530514"/>
              <a:ext cx="419400" cy="419400"/>
            </a:xfrm>
            <a:prstGeom prst="ellipse">
              <a:avLst/>
            </a:prstGeom>
            <a:solidFill>
              <a:srgbClr val="E7E6E6">
                <a:alpha val="54750"/>
              </a:srgbClr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03" name="Google Shape;403;g3ce36e1ff7f_0_63"/>
            <p:cNvPicPr preferRelativeResize="0"/>
            <p:nvPr/>
          </p:nvPicPr>
          <p:blipFill rotWithShape="1">
            <a:blip r:embed="rId7">
              <a:alphaModFix/>
            </a:blip>
            <a:srcRect r="16653"/>
            <a:stretch/>
          </p:blipFill>
          <p:spPr>
            <a:xfrm>
              <a:off x="2450098" y="1606102"/>
              <a:ext cx="299091" cy="2691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4" name="Google Shape;404;g3ce36e1ff7f_0_63"/>
          <p:cNvGrpSpPr/>
          <p:nvPr/>
        </p:nvGrpSpPr>
        <p:grpSpPr>
          <a:xfrm>
            <a:off x="962717" y="3855538"/>
            <a:ext cx="561186" cy="561186"/>
            <a:chOff x="2370222" y="3512730"/>
            <a:chExt cx="420900" cy="420900"/>
          </a:xfrm>
        </p:grpSpPr>
        <p:sp>
          <p:nvSpPr>
            <p:cNvPr id="405" name="Google Shape;405;g3ce36e1ff7f_0_63"/>
            <p:cNvSpPr/>
            <p:nvPr/>
          </p:nvSpPr>
          <p:spPr>
            <a:xfrm>
              <a:off x="2370222" y="3512730"/>
              <a:ext cx="420900" cy="420900"/>
            </a:xfrm>
            <a:prstGeom prst="ellipse">
              <a:avLst/>
            </a:prstGeom>
            <a:solidFill>
              <a:srgbClr val="E7E6E6">
                <a:alpha val="54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06" name="Google Shape;406;g3ce36e1ff7f_0_6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393639" y="3546330"/>
              <a:ext cx="373940" cy="3739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7" name="Google Shape;407;g3ce36e1ff7f_0_63"/>
          <p:cNvGrpSpPr/>
          <p:nvPr/>
        </p:nvGrpSpPr>
        <p:grpSpPr>
          <a:xfrm>
            <a:off x="2212556" y="2197040"/>
            <a:ext cx="561186" cy="561186"/>
            <a:chOff x="2380426" y="4011818"/>
            <a:chExt cx="420900" cy="420900"/>
          </a:xfrm>
        </p:grpSpPr>
        <p:sp>
          <p:nvSpPr>
            <p:cNvPr id="408" name="Google Shape;408;g3ce36e1ff7f_0_63"/>
            <p:cNvSpPr/>
            <p:nvPr/>
          </p:nvSpPr>
          <p:spPr>
            <a:xfrm>
              <a:off x="2380426" y="4011818"/>
              <a:ext cx="420900" cy="420900"/>
            </a:xfrm>
            <a:prstGeom prst="ellipse">
              <a:avLst/>
            </a:prstGeom>
            <a:solidFill>
              <a:srgbClr val="E7E6E6">
                <a:alpha val="54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09" name="Google Shape;409;g3ce36e1ff7f_0_6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393759" y="4025169"/>
              <a:ext cx="394225" cy="3942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0" name="Google Shape;410;g3ce36e1ff7f_0_63"/>
          <p:cNvGrpSpPr/>
          <p:nvPr/>
        </p:nvGrpSpPr>
        <p:grpSpPr>
          <a:xfrm>
            <a:off x="1430327" y="1753767"/>
            <a:ext cx="559186" cy="559186"/>
            <a:chOff x="3052009" y="1037390"/>
            <a:chExt cx="419400" cy="419400"/>
          </a:xfrm>
        </p:grpSpPr>
        <p:pic>
          <p:nvPicPr>
            <p:cNvPr id="411" name="Google Shape;411;g3ce36e1ff7f_0_63"/>
            <p:cNvPicPr preferRelativeResize="0"/>
            <p:nvPr/>
          </p:nvPicPr>
          <p:blipFill rotWithShape="1">
            <a:blip r:embed="rId10">
              <a:alphaModFix/>
            </a:blip>
            <a:srcRect l="26172" t="26713" r="26310" b="36643"/>
            <a:stretch/>
          </p:blipFill>
          <p:spPr>
            <a:xfrm>
              <a:off x="3089658" y="1114417"/>
              <a:ext cx="344100" cy="2653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" name="Google Shape;412;g3ce36e1ff7f_0_63"/>
            <p:cNvSpPr/>
            <p:nvPr/>
          </p:nvSpPr>
          <p:spPr>
            <a:xfrm>
              <a:off x="3052009" y="1037390"/>
              <a:ext cx="419400" cy="419400"/>
            </a:xfrm>
            <a:prstGeom prst="ellipse">
              <a:avLst/>
            </a:prstGeom>
            <a:solidFill>
              <a:srgbClr val="E7E6E6">
                <a:alpha val="54750"/>
              </a:srgbClr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413" name="Google Shape;413;g3ce36e1ff7f_0_63"/>
          <p:cNvPicPr preferRelativeResize="0"/>
          <p:nvPr/>
        </p:nvPicPr>
        <p:blipFill rotWithShape="1">
          <a:blip r:embed="rId11">
            <a:alphaModFix/>
          </a:blip>
          <a:srcRect l="42699" t="26300" r="37026" b="31124"/>
          <a:stretch/>
        </p:blipFill>
        <p:spPr>
          <a:xfrm>
            <a:off x="4551000" y="2434126"/>
            <a:ext cx="674400" cy="6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3ce36e1ff7f_0_63" descr="a black and white envelope icon on a white background . (Provided by Tenor)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33139" y="2416982"/>
            <a:ext cx="711499" cy="66296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3ce36e1ff7f_0_63"/>
          <p:cNvSpPr txBox="1"/>
          <p:nvPr/>
        </p:nvSpPr>
        <p:spPr>
          <a:xfrm>
            <a:off x="838200" y="365125"/>
            <a:ext cx="105156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2060"/>
                </a:solidFill>
              </a:rPr>
              <a:t>Electronic Notification Alert Process</a:t>
            </a:r>
            <a:endParaRPr sz="4400" b="1" dirty="0">
              <a:solidFill>
                <a:srgbClr val="00206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8B8F692-F4A3-1B0A-3EA2-2DEF83F1E5EF}"/>
              </a:ext>
            </a:extLst>
          </p:cNvPr>
          <p:cNvSpPr>
            <a:spLocks noChangeAspect="1"/>
          </p:cNvSpPr>
          <p:nvPr/>
        </p:nvSpPr>
        <p:spPr>
          <a:xfrm>
            <a:off x="7893778" y="1376288"/>
            <a:ext cx="1463040" cy="14235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Clinician Decision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5F3D5E3-5775-2CF0-AFBB-29FB4901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562" y="1462192"/>
            <a:ext cx="531260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70C95F-AC8F-BE09-1D59-B53F7DEE10C9}"/>
              </a:ext>
            </a:extLst>
          </p:cNvPr>
          <p:cNvSpPr txBox="1"/>
          <p:nvPr/>
        </p:nvSpPr>
        <p:spPr>
          <a:xfrm>
            <a:off x="3904569" y="6178467"/>
            <a:ext cx="733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AS=Aortic Stenosis; EHR=electronic health record; MR=Mitral Regurgitation;</a:t>
            </a:r>
          </a:p>
          <a:p>
            <a:r>
              <a:rPr lang="en-US" dirty="0">
                <a:solidFill>
                  <a:schemeClr val="bg1"/>
                </a:solidFill>
              </a:rPr>
              <a:t>NLP=natural language processing (Tempus Next, AI-enabled care pathway platform)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5F594C-9A01-748A-EEE1-B2AA93950994}"/>
              </a:ext>
            </a:extLst>
          </p:cNvPr>
          <p:cNvSpPr>
            <a:spLocks noChangeAspect="1"/>
          </p:cNvSpPr>
          <p:nvPr/>
        </p:nvSpPr>
        <p:spPr>
          <a:xfrm>
            <a:off x="2870707" y="1514568"/>
            <a:ext cx="1463040" cy="136258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NLP: analyzes echo data/ reports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2BAF8-7C38-6BBB-0992-C75691378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425;g3ce36e1ff7f_0_232" descr="take out the zoom out box, and make the background white">
            <a:extLst>
              <a:ext uri="{FF2B5EF4-FFF2-40B4-BE49-F238E27FC236}">
                <a16:creationId xmlns:a16="http://schemas.microsoft.com/office/drawing/2014/main" id="{45B0720A-120D-5E8E-2A35-63F5B4F8D6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6278" r="41891" b="13712"/>
          <a:stretch/>
        </p:blipFill>
        <p:spPr>
          <a:xfrm>
            <a:off x="88920" y="3236360"/>
            <a:ext cx="2818668" cy="279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759799-6209-F3F7-C883-9B5605EBD29C}"/>
              </a:ext>
            </a:extLst>
          </p:cNvPr>
          <p:cNvCxnSpPr/>
          <p:nvPr/>
        </p:nvCxnSpPr>
        <p:spPr>
          <a:xfrm>
            <a:off x="2270234" y="4556234"/>
            <a:ext cx="9065173" cy="6227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C5DE8B-D6CD-81F9-F5E2-5E210C07CDA7}"/>
              </a:ext>
            </a:extLst>
          </p:cNvPr>
          <p:cNvCxnSpPr/>
          <p:nvPr/>
        </p:nvCxnSpPr>
        <p:spPr>
          <a:xfrm flipV="1">
            <a:off x="2270234" y="1773621"/>
            <a:ext cx="8992496" cy="23490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3332221-435A-B3D1-DBBD-41E43AA8F578}"/>
              </a:ext>
            </a:extLst>
          </p:cNvPr>
          <p:cNvSpPr txBox="1"/>
          <p:nvPr/>
        </p:nvSpPr>
        <p:spPr>
          <a:xfrm>
            <a:off x="2797197" y="1613118"/>
            <a:ext cx="8616176" cy="378565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  <a:lumOff val="25000"/>
              </a:schemeClr>
            </a:solidFill>
          </a:ln>
          <a:effectLst>
            <a:outerShdw blurRad="88900" dist="63500" dir="7200000" sx="102000" sy="102000" algn="t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Tempus Next, an artificial intelligence clinical decision support software, has identified that </a:t>
            </a:r>
            <a:r>
              <a:rPr lang="en-US" sz="2000" b="1" dirty="0">
                <a:highlight>
                  <a:srgbClr val="FFFF00"/>
                </a:highlight>
              </a:rPr>
              <a:t>Your patient, Doe, Jane (5/5/1950) meets the criteria for significant aortic stenosis </a:t>
            </a:r>
            <a:r>
              <a:rPr lang="en-US" sz="2000" dirty="0"/>
              <a:t>based on the echo performed on 9/1/2025. 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highlight>
                  <a:srgbClr val="FFFF00"/>
                </a:highlight>
              </a:rPr>
              <a:t>Per ACC/AHA's Valvular Heart disease guidelines, an intervention may be indicated</a:t>
            </a:r>
            <a:r>
              <a:rPr lang="en-US" sz="2000" dirty="0"/>
              <a:t>. A referral requires a multifactorial decision outside the purview of the algorithm. For determining appropriate referral, please evaluate the patient’s record.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If you find a referral is necessary and the patient does not already have a cardiologist, the </a:t>
            </a:r>
            <a:r>
              <a:rPr lang="en-US" sz="2000" b="1" dirty="0">
                <a:highlight>
                  <a:srgbClr val="FFFF00"/>
                </a:highlight>
              </a:rPr>
              <a:t>structural heart valve clinic coordinator will be happy to assist</a:t>
            </a:r>
            <a:r>
              <a:rPr lang="en-US" sz="2000" dirty="0"/>
              <a:t> your office in connecting this patient with the multidisciplinary heart team for further evaluation. To do so, please…</a:t>
            </a:r>
          </a:p>
        </p:txBody>
      </p:sp>
      <p:sp>
        <p:nvSpPr>
          <p:cNvPr id="3" name="Google Shape;415;g3ce36e1ff7f_0_63">
            <a:extLst>
              <a:ext uri="{FF2B5EF4-FFF2-40B4-BE49-F238E27FC236}">
                <a16:creationId xmlns:a16="http://schemas.microsoft.com/office/drawing/2014/main" id="{30B0937B-E577-3B8C-F88A-3CFB1AA45A1E}"/>
              </a:ext>
            </a:extLst>
          </p:cNvPr>
          <p:cNvSpPr txBox="1"/>
          <p:nvPr/>
        </p:nvSpPr>
        <p:spPr>
          <a:xfrm>
            <a:off x="1717397" y="317617"/>
            <a:ext cx="9356147" cy="112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2060"/>
                </a:solidFill>
              </a:rPr>
              <a:t>Example: Clinician Notification</a:t>
            </a:r>
            <a:endParaRPr sz="4400" b="1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233901-509A-5DBA-3AF4-8467D5E1A692}"/>
              </a:ext>
            </a:extLst>
          </p:cNvPr>
          <p:cNvCxnSpPr>
            <a:cxnSpLocks/>
          </p:cNvCxnSpPr>
          <p:nvPr/>
        </p:nvCxnSpPr>
        <p:spPr>
          <a:xfrm flipV="1">
            <a:off x="1568669" y="1613118"/>
            <a:ext cx="1228528" cy="25647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A52E76-2FCB-2447-4231-6027A345C97C}"/>
              </a:ext>
            </a:extLst>
          </p:cNvPr>
          <p:cNvCxnSpPr>
            <a:cxnSpLocks/>
          </p:cNvCxnSpPr>
          <p:nvPr/>
        </p:nvCxnSpPr>
        <p:spPr>
          <a:xfrm>
            <a:off x="1568669" y="4556234"/>
            <a:ext cx="1228528" cy="68864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83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en-US" dirty="0"/>
              <a:t>5 US Health Systems (35 Hospitals) </a:t>
            </a:r>
            <a:endParaRPr b="0" dirty="0"/>
          </a:p>
        </p:txBody>
      </p:sp>
      <p:pic>
        <p:nvPicPr>
          <p:cNvPr id="500" name="Google Shape;500;p17"/>
          <p:cNvPicPr preferRelativeResize="0"/>
          <p:nvPr/>
        </p:nvPicPr>
        <p:blipFill rotWithShape="1">
          <a:blip r:embed="rId3">
            <a:alphaModFix/>
          </a:blip>
          <a:srcRect l="30" r="30"/>
          <a:stretch/>
        </p:blipFill>
        <p:spPr>
          <a:xfrm>
            <a:off x="3971775" y="1257341"/>
            <a:ext cx="7581376" cy="474127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7"/>
          <p:cNvSpPr/>
          <p:nvPr/>
        </p:nvSpPr>
        <p:spPr>
          <a:xfrm>
            <a:off x="9197205" y="3944342"/>
            <a:ext cx="386100" cy="386100"/>
          </a:xfrm>
          <a:prstGeom prst="ellipse">
            <a:avLst/>
          </a:prstGeom>
          <a:solidFill>
            <a:srgbClr val="EAF3FF"/>
          </a:solidFill>
          <a:ln w="28575" cap="flat" cmpd="sng">
            <a:solidFill>
              <a:srgbClr val="4169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7225" tIns="77225" rIns="77225" bIns="77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7"/>
          <p:cNvSpPr/>
          <p:nvPr/>
        </p:nvSpPr>
        <p:spPr>
          <a:xfrm>
            <a:off x="8165035" y="3558195"/>
            <a:ext cx="386100" cy="386100"/>
          </a:xfrm>
          <a:prstGeom prst="ellipse">
            <a:avLst/>
          </a:prstGeom>
          <a:solidFill>
            <a:srgbClr val="EAF3FF"/>
          </a:solidFill>
          <a:ln w="28575" cap="flat" cmpd="sng">
            <a:solidFill>
              <a:srgbClr val="446E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7225" tIns="77225" rIns="77225" bIns="77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7"/>
          <p:cNvSpPr/>
          <p:nvPr/>
        </p:nvSpPr>
        <p:spPr>
          <a:xfrm>
            <a:off x="9451637" y="3234654"/>
            <a:ext cx="386100" cy="386100"/>
          </a:xfrm>
          <a:prstGeom prst="ellipse">
            <a:avLst/>
          </a:prstGeom>
          <a:solidFill>
            <a:srgbClr val="EAF3FF"/>
          </a:solidFill>
          <a:ln w="28575" cap="flat" cmpd="sng">
            <a:solidFill>
              <a:srgbClr val="426B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7225" tIns="77225" rIns="77225" bIns="77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9608751" y="2945487"/>
            <a:ext cx="386100" cy="386100"/>
          </a:xfrm>
          <a:prstGeom prst="ellipse">
            <a:avLst/>
          </a:prstGeom>
          <a:solidFill>
            <a:srgbClr val="EAF3FF"/>
          </a:solidFill>
          <a:ln w="28575" cap="flat" cmpd="sng">
            <a:solidFill>
              <a:srgbClr val="426B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7225" tIns="77225" rIns="77225" bIns="77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10276904" y="3507224"/>
            <a:ext cx="386100" cy="386100"/>
          </a:xfrm>
          <a:prstGeom prst="ellipse">
            <a:avLst/>
          </a:prstGeom>
          <a:solidFill>
            <a:srgbClr val="EAF3FF"/>
          </a:solidFill>
          <a:ln w="28575" cap="flat" cmpd="sng">
            <a:solidFill>
              <a:srgbClr val="426B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7225" tIns="77225" rIns="77225" bIns="77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 txBox="1"/>
          <p:nvPr/>
        </p:nvSpPr>
        <p:spPr>
          <a:xfrm>
            <a:off x="142875" y="1925474"/>
            <a:ext cx="4154150" cy="28941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42E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763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 Health Systems</a:t>
            </a:r>
            <a:endParaRPr/>
          </a:p>
          <a:p>
            <a:pPr marL="361950" marR="0" lvl="0" indent="-274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 Secours Mercy Health, Lima, OH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274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 Secours Mercy Health, Richmond, VA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274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OhioHealth, Columbus, OH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274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Saint Luke’s Mid America Heart Institute, Kansas City, MO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274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Vanderbilt University Medical Center, Nashville, TN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>
          <a:extLst>
            <a:ext uri="{FF2B5EF4-FFF2-40B4-BE49-F238E27FC236}">
              <a16:creationId xmlns:a16="http://schemas.microsoft.com/office/drawing/2014/main" id="{99CDE049-ADC6-D25C-A56C-55E479675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CAF5E9-405C-DE75-2CC4-2A47B121AA2B}"/>
              </a:ext>
            </a:extLst>
          </p:cNvPr>
          <p:cNvGrpSpPr/>
          <p:nvPr/>
        </p:nvGrpSpPr>
        <p:grpSpPr>
          <a:xfrm>
            <a:off x="1038472" y="4803245"/>
            <a:ext cx="8013739" cy="1188720"/>
            <a:chOff x="900658" y="4198272"/>
            <a:chExt cx="7976033" cy="90996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C4EBAC0-282D-F057-D42A-5BB1B4ADD28E}"/>
                </a:ext>
              </a:extLst>
            </p:cNvPr>
            <p:cNvSpPr txBox="1"/>
            <p:nvPr/>
          </p:nvSpPr>
          <p:spPr>
            <a:xfrm>
              <a:off x="900658" y="4382312"/>
              <a:ext cx="1303810" cy="54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Primary </a:t>
              </a:r>
            </a:p>
            <a:p>
              <a:pPr algn="ctr"/>
              <a:r>
                <a:rPr lang="en-US" sz="2000" b="1" dirty="0"/>
                <a:t>Analysis </a:t>
              </a:r>
            </a:p>
          </p:txBody>
        </p:sp>
        <p:sp>
          <p:nvSpPr>
            <p:cNvPr id="244" name="Google Shape;244;g3bf302b8e6c_0_151">
              <a:extLst>
                <a:ext uri="{FF2B5EF4-FFF2-40B4-BE49-F238E27FC236}">
                  <a16:creationId xmlns:a16="http://schemas.microsoft.com/office/drawing/2014/main" id="{1080E130-E99C-EF8A-C65E-6CA3BC984757}"/>
                </a:ext>
              </a:extLst>
            </p:cNvPr>
            <p:cNvSpPr/>
            <p:nvPr/>
          </p:nvSpPr>
          <p:spPr>
            <a:xfrm>
              <a:off x="2270823" y="4198272"/>
              <a:ext cx="6605868" cy="909968"/>
            </a:xfrm>
            <a:prstGeom prst="rect">
              <a:avLst/>
            </a:prstGeom>
            <a:noFill/>
            <a:ln w="283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1825" tIns="50900" rIns="101825" bIns="50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9" dirty="0">
                <a:solidFill>
                  <a:srgbClr val="FFFFFF"/>
                </a:solidFill>
              </a:endParaRPr>
            </a:p>
          </p:txBody>
        </p:sp>
      </p:grpSp>
      <p:sp>
        <p:nvSpPr>
          <p:cNvPr id="201" name="Google Shape;201;g3bf302b8e6c_0_151">
            <a:extLst>
              <a:ext uri="{FF2B5EF4-FFF2-40B4-BE49-F238E27FC236}">
                <a16:creationId xmlns:a16="http://schemas.microsoft.com/office/drawing/2014/main" id="{FF10C449-ABEA-83B8-11B7-906119DB0C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75" y="108225"/>
            <a:ext cx="34992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Patient Flow</a:t>
            </a:r>
            <a:endParaRPr b="0"/>
          </a:p>
        </p:txBody>
      </p:sp>
      <p:cxnSp>
        <p:nvCxnSpPr>
          <p:cNvPr id="203" name="Google Shape;203;g3bf302b8e6c_0_151">
            <a:extLst>
              <a:ext uri="{FF2B5EF4-FFF2-40B4-BE49-F238E27FC236}">
                <a16:creationId xmlns:a16="http://schemas.microsoft.com/office/drawing/2014/main" id="{58005F37-FE40-D5DF-1FA0-8B9D0FA42C66}"/>
              </a:ext>
            </a:extLst>
          </p:cNvPr>
          <p:cNvCxnSpPr>
            <a:cxnSpLocks/>
          </p:cNvCxnSpPr>
          <p:nvPr/>
        </p:nvCxnSpPr>
        <p:spPr>
          <a:xfrm>
            <a:off x="5737808" y="4588308"/>
            <a:ext cx="2651760" cy="8030"/>
          </a:xfrm>
          <a:prstGeom prst="straightConnector1">
            <a:avLst/>
          </a:prstGeom>
          <a:noFill/>
          <a:ln w="10600" cap="flat" cmpd="sng">
            <a:solidFill>
              <a:srgbClr val="999999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205" name="Google Shape;205;g3bf302b8e6c_0_151">
            <a:extLst>
              <a:ext uri="{FF2B5EF4-FFF2-40B4-BE49-F238E27FC236}">
                <a16:creationId xmlns:a16="http://schemas.microsoft.com/office/drawing/2014/main" id="{04E7159C-BD95-2CCE-A64E-00E80F85E2DC}"/>
              </a:ext>
            </a:extLst>
          </p:cNvPr>
          <p:cNvSpPr/>
          <p:nvPr/>
        </p:nvSpPr>
        <p:spPr>
          <a:xfrm>
            <a:off x="4441112" y="2894681"/>
            <a:ext cx="2590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41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600" tIns="108600" rIns="108600" bIns="1086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Randomized 1:1</a:t>
            </a:r>
            <a:r>
              <a:rPr lang="en-US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(Clinicians = 783)</a:t>
            </a:r>
            <a:endParaRPr sz="1200" b="1" dirty="0">
              <a:solidFill>
                <a:srgbClr val="0000FF"/>
              </a:solidFill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bf302b8e6c_0_151">
            <a:extLst>
              <a:ext uri="{FF2B5EF4-FFF2-40B4-BE49-F238E27FC236}">
                <a16:creationId xmlns:a16="http://schemas.microsoft.com/office/drawing/2014/main" id="{B6CF1AF1-D4B6-D447-4FF9-448EC579322B}"/>
              </a:ext>
            </a:extLst>
          </p:cNvPr>
          <p:cNvSpPr txBox="1"/>
          <p:nvPr/>
        </p:nvSpPr>
        <p:spPr>
          <a:xfrm>
            <a:off x="8387272" y="4398562"/>
            <a:ext cx="3520440" cy="365760"/>
          </a:xfrm>
          <a:prstGeom prst="rect">
            <a:avLst/>
          </a:prstGeom>
          <a:noFill/>
          <a:ln w="10600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8600" tIns="91440" rIns="108600" bIns="9144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</a:rPr>
              <a:t>Excluded 102 echos for technical restrictions 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bf302b8e6c_0_151">
            <a:extLst>
              <a:ext uri="{FF2B5EF4-FFF2-40B4-BE49-F238E27FC236}">
                <a16:creationId xmlns:a16="http://schemas.microsoft.com/office/drawing/2014/main" id="{4CF57AE8-6507-A169-7BA6-B4AC6307DE62}"/>
              </a:ext>
            </a:extLst>
          </p:cNvPr>
          <p:cNvSpPr/>
          <p:nvPr/>
        </p:nvSpPr>
        <p:spPr>
          <a:xfrm>
            <a:off x="2509682" y="4968323"/>
            <a:ext cx="1629600" cy="90332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06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600" tIns="108600" rIns="108600" bIns="1086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ECN Alert</a:t>
            </a:r>
            <a:endParaRPr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Clinicians = 376</a:t>
            </a:r>
            <a:endParaRPr sz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Echos = 1,137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</a:rPr>
              <a:t>Patients = 1,054</a:t>
            </a:r>
            <a:endParaRPr sz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bf302b8e6c_0_151">
            <a:extLst>
              <a:ext uri="{FF2B5EF4-FFF2-40B4-BE49-F238E27FC236}">
                <a16:creationId xmlns:a16="http://schemas.microsoft.com/office/drawing/2014/main" id="{A674A942-0675-1B78-0F7D-00FCDB5B8B50}"/>
              </a:ext>
            </a:extLst>
          </p:cNvPr>
          <p:cNvSpPr/>
          <p:nvPr/>
        </p:nvSpPr>
        <p:spPr>
          <a:xfrm>
            <a:off x="7355942" y="4975734"/>
            <a:ext cx="1629600" cy="90332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06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600" tIns="108600" rIns="108600" bIns="1086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No Alert</a:t>
            </a:r>
            <a:endParaRPr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Clinicians = 389</a:t>
            </a:r>
            <a:endParaRPr sz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Echos = 879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</a:rPr>
              <a:t>Patients = 851</a:t>
            </a:r>
            <a:endParaRPr sz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3bf302b8e6c_0_151">
            <a:extLst>
              <a:ext uri="{FF2B5EF4-FFF2-40B4-BE49-F238E27FC236}">
                <a16:creationId xmlns:a16="http://schemas.microsoft.com/office/drawing/2014/main" id="{EDD38F7B-9750-9579-20A8-A2632D9E3F4E}"/>
              </a:ext>
            </a:extLst>
          </p:cNvPr>
          <p:cNvSpPr/>
          <p:nvPr/>
        </p:nvSpPr>
        <p:spPr>
          <a:xfrm>
            <a:off x="2509682" y="3649612"/>
            <a:ext cx="1629600" cy="685800"/>
          </a:xfrm>
          <a:prstGeom prst="roundRect">
            <a:avLst>
              <a:gd name="adj" fmla="val 16667"/>
            </a:avLst>
          </a:prstGeom>
          <a:solidFill>
            <a:srgbClr val="C00000">
              <a:alpha val="74902"/>
            </a:srgbClr>
          </a:solidFill>
          <a:ln w="106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600" tIns="108600" rIns="108600" bIns="1086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ECN Alert</a:t>
            </a:r>
            <a:endParaRPr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Clinicians = 394</a:t>
            </a:r>
            <a:endParaRPr sz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Echos = 1,239</a:t>
            </a:r>
            <a:endParaRPr sz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3bf302b8e6c_0_151">
            <a:extLst>
              <a:ext uri="{FF2B5EF4-FFF2-40B4-BE49-F238E27FC236}">
                <a16:creationId xmlns:a16="http://schemas.microsoft.com/office/drawing/2014/main" id="{79B3DAEB-5CE5-A558-67F2-6BA8F951B055}"/>
              </a:ext>
            </a:extLst>
          </p:cNvPr>
          <p:cNvSpPr/>
          <p:nvPr/>
        </p:nvSpPr>
        <p:spPr>
          <a:xfrm>
            <a:off x="7355942" y="3649612"/>
            <a:ext cx="1629600" cy="685800"/>
          </a:xfrm>
          <a:prstGeom prst="roundRect">
            <a:avLst>
              <a:gd name="adj" fmla="val 16667"/>
            </a:avLst>
          </a:prstGeom>
          <a:solidFill>
            <a:srgbClr val="0070C0">
              <a:alpha val="74902"/>
            </a:srgbClr>
          </a:solidFill>
          <a:ln w="106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600" tIns="91440" rIns="108600" bIns="9144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No Alert</a:t>
            </a:r>
            <a:endParaRPr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Clinicians = 389</a:t>
            </a:r>
            <a:endParaRPr sz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Echos = 879</a:t>
            </a:r>
            <a:endParaRPr sz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3bf302b8e6c_0_151">
            <a:extLst>
              <a:ext uri="{FF2B5EF4-FFF2-40B4-BE49-F238E27FC236}">
                <a16:creationId xmlns:a16="http://schemas.microsoft.com/office/drawing/2014/main" id="{473F4679-67E7-C175-15E6-5ACC839470B8}"/>
              </a:ext>
            </a:extLst>
          </p:cNvPr>
          <p:cNvSpPr/>
          <p:nvPr/>
        </p:nvSpPr>
        <p:spPr>
          <a:xfrm>
            <a:off x="4455260" y="4917403"/>
            <a:ext cx="2587752" cy="100584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659" dist="21220" dir="5400000" algn="bl" rotWithShape="0">
              <a:srgbClr val="000000">
                <a:alpha val="50199"/>
              </a:srgbClr>
            </a:outerShdw>
          </a:effectLst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Modified Intention-to-Treat (</a:t>
            </a:r>
            <a:r>
              <a:rPr lang="en-US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mITT</a:t>
            </a:r>
            <a:r>
              <a:rPr lang="en-US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Population</a:t>
            </a:r>
            <a:endParaRPr b="1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Clinicians = 765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Echos = 2,016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Patients = 1,905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3bf302b8e6c_0_151">
            <a:extLst>
              <a:ext uri="{FF2B5EF4-FFF2-40B4-BE49-F238E27FC236}">
                <a16:creationId xmlns:a16="http://schemas.microsoft.com/office/drawing/2014/main" id="{B787A844-2D1C-438C-2C96-61D97AF3A12C}"/>
              </a:ext>
            </a:extLst>
          </p:cNvPr>
          <p:cNvSpPr/>
          <p:nvPr/>
        </p:nvSpPr>
        <p:spPr>
          <a:xfrm>
            <a:off x="4438416" y="153941"/>
            <a:ext cx="2590800" cy="8229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41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600" tIns="132400" rIns="108600" bIns="132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Assessed for Eligibility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Hospitals = 35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Clinicians = 6,523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Echos = 147,122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bf302b8e6c_0_151">
            <a:extLst>
              <a:ext uri="{FF2B5EF4-FFF2-40B4-BE49-F238E27FC236}">
                <a16:creationId xmlns:a16="http://schemas.microsoft.com/office/drawing/2014/main" id="{DCEBA5E4-C95A-35D8-C0F0-BF2F5595514D}"/>
              </a:ext>
            </a:extLst>
          </p:cNvPr>
          <p:cNvSpPr txBox="1"/>
          <p:nvPr/>
        </p:nvSpPr>
        <p:spPr>
          <a:xfrm>
            <a:off x="8387272" y="759665"/>
            <a:ext cx="3517757" cy="548640"/>
          </a:xfrm>
          <a:prstGeom prst="rect">
            <a:avLst/>
          </a:prstGeom>
          <a:noFill/>
          <a:ln w="10600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8600" tIns="91440" rIns="108600" bIns="9144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</a:rPr>
              <a:t>Excluded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dirty="0">
                <a:solidFill>
                  <a:srgbClr val="000000"/>
                </a:solidFill>
              </a:rPr>
              <a:t>139,802 echos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6343" lvl="0" indent="-11317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Char char="-"/>
            </a:pPr>
            <a:r>
              <a:rPr lang="en-US" sz="1200" dirty="0">
                <a:solidFill>
                  <a:srgbClr val="000000"/>
                </a:solidFill>
              </a:rPr>
              <a:t>No criteria for AS or MR in echo report</a:t>
            </a:r>
            <a:endParaRPr sz="1200" b="1" dirty="0">
              <a:solidFill>
                <a:srgbClr val="000000"/>
              </a:solidFill>
            </a:endParaRPr>
          </a:p>
        </p:txBody>
      </p:sp>
      <p:cxnSp>
        <p:nvCxnSpPr>
          <p:cNvPr id="217" name="Google Shape;217;g3bf302b8e6c_0_151">
            <a:extLst>
              <a:ext uri="{FF2B5EF4-FFF2-40B4-BE49-F238E27FC236}">
                <a16:creationId xmlns:a16="http://schemas.microsoft.com/office/drawing/2014/main" id="{86C05A5F-7DB3-AFA8-4827-F9895041FA79}"/>
              </a:ext>
            </a:extLst>
          </p:cNvPr>
          <p:cNvCxnSpPr>
            <a:cxnSpLocks/>
          </p:cNvCxnSpPr>
          <p:nvPr/>
        </p:nvCxnSpPr>
        <p:spPr>
          <a:xfrm>
            <a:off x="5737808" y="1055076"/>
            <a:ext cx="2651760" cy="0"/>
          </a:xfrm>
          <a:prstGeom prst="straightConnector1">
            <a:avLst/>
          </a:prstGeom>
          <a:noFill/>
          <a:ln w="10600" cap="flat" cmpd="sng">
            <a:solidFill>
              <a:srgbClr val="999999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219" name="Google Shape;219;g3bf302b8e6c_0_151">
            <a:extLst>
              <a:ext uri="{FF2B5EF4-FFF2-40B4-BE49-F238E27FC236}">
                <a16:creationId xmlns:a16="http://schemas.microsoft.com/office/drawing/2014/main" id="{78B90C18-0DB5-4A44-4B23-CEE6288050BC}"/>
              </a:ext>
            </a:extLst>
          </p:cNvPr>
          <p:cNvSpPr/>
          <p:nvPr/>
        </p:nvSpPr>
        <p:spPr>
          <a:xfrm>
            <a:off x="4452212" y="3603444"/>
            <a:ext cx="2590800" cy="87813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659" dist="21220" dir="5400000" algn="bl" rotWithShape="0">
              <a:srgbClr val="000000">
                <a:alpha val="50199"/>
              </a:srgbClr>
            </a:outerShdw>
          </a:effectLst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Intention-to-Treat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(ITT) Population</a:t>
            </a:r>
            <a:endParaRPr b="1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Clinicians = 783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Echos = 2,118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3bf302b8e6c_0_151">
            <a:extLst>
              <a:ext uri="{FF2B5EF4-FFF2-40B4-BE49-F238E27FC236}">
                <a16:creationId xmlns:a16="http://schemas.microsoft.com/office/drawing/2014/main" id="{AC6E02B1-958E-13B4-AD11-E1890E341CDC}"/>
              </a:ext>
            </a:extLst>
          </p:cNvPr>
          <p:cNvSpPr txBox="1"/>
          <p:nvPr/>
        </p:nvSpPr>
        <p:spPr>
          <a:xfrm>
            <a:off x="8387272" y="1521038"/>
            <a:ext cx="3520440" cy="731520"/>
          </a:xfrm>
          <a:prstGeom prst="rect">
            <a:avLst/>
          </a:prstGeom>
          <a:noFill/>
          <a:ln w="10600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8600" tIns="91440" rIns="108600" bIns="9144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</a:rPr>
              <a:t>Excluded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dirty="0">
                <a:solidFill>
                  <a:srgbClr val="000000"/>
                </a:solidFill>
              </a:rPr>
              <a:t>5,042 echos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6343" lvl="0" indent="-11317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Char char="-"/>
            </a:pPr>
            <a:r>
              <a:rPr lang="en-US" sz="1200" dirty="0"/>
              <a:t>P</a:t>
            </a:r>
            <a:r>
              <a:rPr lang="en-US" sz="1200" dirty="0">
                <a:solidFill>
                  <a:srgbClr val="000000"/>
                </a:solidFill>
              </a:rPr>
              <a:t>atient managed by MHT, scheduled for MHT visit or VI, or had prosthetic target valve</a:t>
            </a:r>
            <a:endParaRPr sz="1200" b="1" dirty="0">
              <a:solidFill>
                <a:srgbClr val="000000"/>
              </a:solidFill>
            </a:endParaRPr>
          </a:p>
        </p:txBody>
      </p:sp>
      <p:sp>
        <p:nvSpPr>
          <p:cNvPr id="221" name="Google Shape;221;g3bf302b8e6c_0_151">
            <a:extLst>
              <a:ext uri="{FF2B5EF4-FFF2-40B4-BE49-F238E27FC236}">
                <a16:creationId xmlns:a16="http://schemas.microsoft.com/office/drawing/2014/main" id="{62170117-8318-05CF-6046-6D1AF65C42D6}"/>
              </a:ext>
            </a:extLst>
          </p:cNvPr>
          <p:cNvSpPr/>
          <p:nvPr/>
        </p:nvSpPr>
        <p:spPr>
          <a:xfrm>
            <a:off x="4440221" y="1162924"/>
            <a:ext cx="2591400" cy="6547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41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600" tIns="108600" rIns="108600" bIns="1086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Significant AS or MR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Clinicians = 1,741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Echos = 7,320*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bf302b8e6c_0_151">
            <a:extLst>
              <a:ext uri="{FF2B5EF4-FFF2-40B4-BE49-F238E27FC236}">
                <a16:creationId xmlns:a16="http://schemas.microsoft.com/office/drawing/2014/main" id="{0D3345AB-8B5C-D43B-BFB9-530F6063BE28}"/>
              </a:ext>
            </a:extLst>
          </p:cNvPr>
          <p:cNvSpPr txBox="1"/>
          <p:nvPr/>
        </p:nvSpPr>
        <p:spPr>
          <a:xfrm>
            <a:off x="8387272" y="2503391"/>
            <a:ext cx="3520440" cy="548640"/>
          </a:xfrm>
          <a:prstGeom prst="rect">
            <a:avLst/>
          </a:prstGeom>
          <a:noFill/>
          <a:ln w="10600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8600" tIns="91440" rIns="108600" bIns="9144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</a:rPr>
              <a:t>Excluded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dirty="0">
                <a:solidFill>
                  <a:srgbClr val="000000"/>
                </a:solidFill>
              </a:rPr>
              <a:t>160 echos (131 Clinicians)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6343" lvl="0" indent="-11317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Char char="-"/>
            </a:pPr>
            <a:r>
              <a:rPr lang="en-US" sz="1200" dirty="0"/>
              <a:t>O</a:t>
            </a:r>
            <a:r>
              <a:rPr lang="en-US" sz="1200" dirty="0">
                <a:solidFill>
                  <a:srgbClr val="000000"/>
                </a:solidFill>
              </a:rPr>
              <a:t>rdering Clinician opted out of study</a:t>
            </a:r>
            <a:endParaRPr sz="1200" b="1" dirty="0">
              <a:solidFill>
                <a:srgbClr val="000000"/>
              </a:solidFill>
            </a:endParaRPr>
          </a:p>
        </p:txBody>
      </p:sp>
      <p:sp>
        <p:nvSpPr>
          <p:cNvPr id="224" name="Google Shape;224;g3bf302b8e6c_0_151">
            <a:extLst>
              <a:ext uri="{FF2B5EF4-FFF2-40B4-BE49-F238E27FC236}">
                <a16:creationId xmlns:a16="http://schemas.microsoft.com/office/drawing/2014/main" id="{AB836049-0F4F-426B-D7CE-626C5BCFFEA0}"/>
              </a:ext>
            </a:extLst>
          </p:cNvPr>
          <p:cNvSpPr/>
          <p:nvPr/>
        </p:nvSpPr>
        <p:spPr>
          <a:xfrm>
            <a:off x="4441112" y="2012085"/>
            <a:ext cx="2590800" cy="675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41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600" tIns="108600" rIns="108600" bIns="1086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Unmanaged AS or MR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Clinicians = 914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Echos = 2,278**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g3bf302b8e6c_0_151">
            <a:extLst>
              <a:ext uri="{FF2B5EF4-FFF2-40B4-BE49-F238E27FC236}">
                <a16:creationId xmlns:a16="http://schemas.microsoft.com/office/drawing/2014/main" id="{2B213515-73E2-9407-2E35-A22B0D30C7EB}"/>
              </a:ext>
            </a:extLst>
          </p:cNvPr>
          <p:cNvCxnSpPr>
            <a:cxnSpLocks/>
          </p:cNvCxnSpPr>
          <p:nvPr/>
        </p:nvCxnSpPr>
        <p:spPr>
          <a:xfrm flipV="1">
            <a:off x="5737808" y="1885790"/>
            <a:ext cx="2651760" cy="3685"/>
          </a:xfrm>
          <a:prstGeom prst="straightConnector1">
            <a:avLst/>
          </a:prstGeom>
          <a:noFill/>
          <a:ln w="10600" cap="flat" cmpd="sng">
            <a:solidFill>
              <a:srgbClr val="999999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27" name="Google Shape;227;g3bf302b8e6c_0_151">
            <a:extLst>
              <a:ext uri="{FF2B5EF4-FFF2-40B4-BE49-F238E27FC236}">
                <a16:creationId xmlns:a16="http://schemas.microsoft.com/office/drawing/2014/main" id="{73ECC882-172E-1DC6-959C-4C98105A45FE}"/>
              </a:ext>
            </a:extLst>
          </p:cNvPr>
          <p:cNvCxnSpPr>
            <a:stCxn id="224" idx="2"/>
          </p:cNvCxnSpPr>
          <p:nvPr/>
        </p:nvCxnSpPr>
        <p:spPr>
          <a:xfrm>
            <a:off x="5736512" y="2687685"/>
            <a:ext cx="22200" cy="1800"/>
          </a:xfrm>
          <a:prstGeom prst="straightConnector1">
            <a:avLst/>
          </a:prstGeom>
          <a:noFill/>
          <a:ln w="106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" name="Google Shape;228;g3bf302b8e6c_0_151">
            <a:extLst>
              <a:ext uri="{FF2B5EF4-FFF2-40B4-BE49-F238E27FC236}">
                <a16:creationId xmlns:a16="http://schemas.microsoft.com/office/drawing/2014/main" id="{28435280-CA75-ABD2-CB35-0B9B41DB1625}"/>
              </a:ext>
            </a:extLst>
          </p:cNvPr>
          <p:cNvCxnSpPr>
            <a:cxnSpLocks/>
          </p:cNvCxnSpPr>
          <p:nvPr/>
        </p:nvCxnSpPr>
        <p:spPr>
          <a:xfrm>
            <a:off x="5737808" y="2759314"/>
            <a:ext cx="2651760" cy="0"/>
          </a:xfrm>
          <a:prstGeom prst="straightConnector1">
            <a:avLst/>
          </a:prstGeom>
          <a:noFill/>
          <a:ln w="10600" cap="flat" cmpd="sng">
            <a:solidFill>
              <a:srgbClr val="999999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31" name="Google Shape;231;g3bf302b8e6c_0_151">
            <a:extLst>
              <a:ext uri="{FF2B5EF4-FFF2-40B4-BE49-F238E27FC236}">
                <a16:creationId xmlns:a16="http://schemas.microsoft.com/office/drawing/2014/main" id="{BCEFE408-C868-C639-33F0-73F7A4804950}"/>
              </a:ext>
            </a:extLst>
          </p:cNvPr>
          <p:cNvCxnSpPr>
            <a:cxnSpLocks/>
          </p:cNvCxnSpPr>
          <p:nvPr/>
        </p:nvCxnSpPr>
        <p:spPr>
          <a:xfrm>
            <a:off x="5733091" y="991524"/>
            <a:ext cx="2830" cy="182880"/>
          </a:xfrm>
          <a:prstGeom prst="straightConnector1">
            <a:avLst/>
          </a:prstGeom>
          <a:noFill/>
          <a:ln w="106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9" name="Google Shape;239;g3bf302b8e6c_0_151">
            <a:extLst>
              <a:ext uri="{FF2B5EF4-FFF2-40B4-BE49-F238E27FC236}">
                <a16:creationId xmlns:a16="http://schemas.microsoft.com/office/drawing/2014/main" id="{1FE6B83E-087C-0AFD-00E1-08F676CFCD20}"/>
              </a:ext>
            </a:extLst>
          </p:cNvPr>
          <p:cNvCxnSpPr>
            <a:cxnSpLocks/>
          </p:cNvCxnSpPr>
          <p:nvPr/>
        </p:nvCxnSpPr>
        <p:spPr>
          <a:xfrm>
            <a:off x="5733091" y="4482897"/>
            <a:ext cx="1524" cy="402336"/>
          </a:xfrm>
          <a:prstGeom prst="straightConnector1">
            <a:avLst/>
          </a:prstGeom>
          <a:noFill/>
          <a:ln w="106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0" name="Google Shape;240;g3bf302b8e6c_0_151">
            <a:extLst>
              <a:ext uri="{FF2B5EF4-FFF2-40B4-BE49-F238E27FC236}">
                <a16:creationId xmlns:a16="http://schemas.microsoft.com/office/drawing/2014/main" id="{BCF40D3B-3F90-3D90-2081-74577C54E6FE}"/>
              </a:ext>
            </a:extLst>
          </p:cNvPr>
          <p:cNvCxnSpPr>
            <a:cxnSpLocks/>
            <a:stCxn id="205" idx="2"/>
            <a:endCxn id="208" idx="0"/>
          </p:cNvCxnSpPr>
          <p:nvPr/>
        </p:nvCxnSpPr>
        <p:spPr>
          <a:xfrm rot="5400000">
            <a:off x="4381632" y="2294731"/>
            <a:ext cx="297731" cy="2412030"/>
          </a:xfrm>
          <a:prstGeom prst="bentConnector3">
            <a:avLst>
              <a:gd name="adj1" fmla="val 50000"/>
            </a:avLst>
          </a:prstGeom>
          <a:noFill/>
          <a:ln w="106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1" name="Google Shape;241;g3bf302b8e6c_0_151">
            <a:extLst>
              <a:ext uri="{FF2B5EF4-FFF2-40B4-BE49-F238E27FC236}">
                <a16:creationId xmlns:a16="http://schemas.microsoft.com/office/drawing/2014/main" id="{12C70B36-82DC-DE95-5684-342811F6510B}"/>
              </a:ext>
            </a:extLst>
          </p:cNvPr>
          <p:cNvCxnSpPr>
            <a:cxnSpLocks/>
            <a:stCxn id="205" idx="2"/>
            <a:endCxn id="209" idx="0"/>
          </p:cNvCxnSpPr>
          <p:nvPr/>
        </p:nvCxnSpPr>
        <p:spPr>
          <a:xfrm rot="16200000" flipH="1">
            <a:off x="6804762" y="2283631"/>
            <a:ext cx="297731" cy="2434230"/>
          </a:xfrm>
          <a:prstGeom prst="bentConnector3">
            <a:avLst>
              <a:gd name="adj1" fmla="val 50000"/>
            </a:avLst>
          </a:prstGeom>
          <a:noFill/>
          <a:ln w="106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F145CD5-4D3E-6603-794A-3768709F7FDE}"/>
              </a:ext>
            </a:extLst>
          </p:cNvPr>
          <p:cNvSpPr txBox="1"/>
          <p:nvPr/>
        </p:nvSpPr>
        <p:spPr>
          <a:xfrm>
            <a:off x="4419600" y="6210270"/>
            <a:ext cx="725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*Prevalence of Significant AS or MR in echo population = 5%</a:t>
            </a:r>
          </a:p>
          <a:p>
            <a:pPr marL="10287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**Patients with Significant AS or MR without evidence of existing treatment plan = 31%</a:t>
            </a:r>
          </a:p>
        </p:txBody>
      </p:sp>
      <p:cxnSp>
        <p:nvCxnSpPr>
          <p:cNvPr id="8" name="Google Shape;231;g3bf302b8e6c_0_151">
            <a:extLst>
              <a:ext uri="{FF2B5EF4-FFF2-40B4-BE49-F238E27FC236}">
                <a16:creationId xmlns:a16="http://schemas.microsoft.com/office/drawing/2014/main" id="{3062A3D2-A850-F9EE-8D2D-7DE3A28E77C5}"/>
              </a:ext>
            </a:extLst>
          </p:cNvPr>
          <p:cNvCxnSpPr>
            <a:cxnSpLocks/>
          </p:cNvCxnSpPr>
          <p:nvPr/>
        </p:nvCxnSpPr>
        <p:spPr>
          <a:xfrm>
            <a:off x="5733091" y="1825236"/>
            <a:ext cx="2830" cy="182880"/>
          </a:xfrm>
          <a:prstGeom prst="straightConnector1">
            <a:avLst/>
          </a:prstGeom>
          <a:noFill/>
          <a:ln w="106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" name="Google Shape;231;g3bf302b8e6c_0_151">
            <a:extLst>
              <a:ext uri="{FF2B5EF4-FFF2-40B4-BE49-F238E27FC236}">
                <a16:creationId xmlns:a16="http://schemas.microsoft.com/office/drawing/2014/main" id="{D4216CA9-F9A8-61BE-4412-BA481892DB0C}"/>
              </a:ext>
            </a:extLst>
          </p:cNvPr>
          <p:cNvCxnSpPr>
            <a:cxnSpLocks/>
          </p:cNvCxnSpPr>
          <p:nvPr/>
        </p:nvCxnSpPr>
        <p:spPr>
          <a:xfrm>
            <a:off x="5733091" y="2685839"/>
            <a:ext cx="2830" cy="182880"/>
          </a:xfrm>
          <a:prstGeom prst="straightConnector1">
            <a:avLst/>
          </a:prstGeom>
          <a:noFill/>
          <a:ln w="106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8117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xmlns="" r:id="rId3"/>
    </p:ext>
  </p:extLst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a1a57ea-95cf-4b26-ae4d-b186c793574d}" enabled="0" method="" siteId="{0a1a57ea-95cf-4b26-ae4d-b186c793574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2633</Words>
  <Application>Microsoft Office PowerPoint</Application>
  <PresentationFormat>Widescreen</PresentationFormat>
  <Paragraphs>677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Aptos Narrow</vt:lpstr>
      <vt:lpstr>Arial</vt:lpstr>
      <vt:lpstr>Avenir</vt:lpstr>
      <vt:lpstr>Calibri</vt:lpstr>
      <vt:lpstr>Courier New</vt:lpstr>
      <vt:lpstr>Helvetica</vt:lpstr>
      <vt:lpstr>Helvetica Neue</vt:lpstr>
      <vt:lpstr>Lato</vt:lpstr>
      <vt:lpstr>Play</vt:lpstr>
      <vt:lpstr>Times New Roman</vt:lpstr>
      <vt:lpstr>Wingdings</vt:lpstr>
      <vt:lpstr>1_Custom Design</vt:lpstr>
      <vt:lpstr>Custom Design</vt:lpstr>
      <vt:lpstr>PowerPoint Presentation</vt:lpstr>
      <vt:lpstr>Disclosures of Relevant Financial Relationships</vt:lpstr>
      <vt:lpstr>Background</vt:lpstr>
      <vt:lpstr>ALERT Trial: Objective</vt:lpstr>
      <vt:lpstr>ALERT Trial Design</vt:lpstr>
      <vt:lpstr>PowerPoint Presentation</vt:lpstr>
      <vt:lpstr>PowerPoint Presentation</vt:lpstr>
      <vt:lpstr>5 US Health Systems (35 Hospitals) </vt:lpstr>
      <vt:lpstr>Patient Flow</vt:lpstr>
      <vt:lpstr>Patient Baseline Characteristics</vt:lpstr>
      <vt:lpstr>Baseline Echocardiographic Data</vt:lpstr>
      <vt:lpstr>PowerPoint Presentation</vt:lpstr>
      <vt:lpstr>Time to Valve Intervention or Multidisciplinary Heart Team Visit</vt:lpstr>
      <vt:lpstr>Time to Valve Intervention</vt:lpstr>
      <vt:lpstr>Time to Multidisciplinary Heart Team Visit</vt:lpstr>
      <vt:lpstr>PowerPoint Presentation</vt:lpstr>
      <vt:lpstr>Limitations</vt:lpstr>
      <vt:lpstr>Conclusions</vt:lpstr>
      <vt:lpstr>PowerPoint Presentation</vt:lpstr>
      <vt:lpstr>Acknowledgements ALERT Trial Leadership</vt:lpstr>
      <vt:lpstr>PowerPoint Presentation</vt:lpstr>
      <vt:lpstr>PowerPoint Presentation</vt:lpstr>
      <vt:lpstr>Outcomes by Strata &amp; Subgroup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Wong</dc:creator>
  <cp:lastModifiedBy>Sampson, Rachel M (BIDMC - HOSP2 Surg Ed)</cp:lastModifiedBy>
  <cp:revision>18</cp:revision>
  <dcterms:created xsi:type="dcterms:W3CDTF">2024-06-12T15:54:01Z</dcterms:created>
  <dcterms:modified xsi:type="dcterms:W3CDTF">2026-03-28T10:48:12Z</dcterms:modified>
</cp:coreProperties>
</file>