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914" r:id="rId5"/>
    <p:sldMasterId id="2147483940" r:id="rId6"/>
  </p:sldMasterIdLst>
  <p:notesMasterIdLst>
    <p:notesMasterId r:id="rId30"/>
  </p:notesMasterIdLst>
  <p:handoutMasterIdLst>
    <p:handoutMasterId r:id="rId31"/>
  </p:handoutMasterIdLst>
  <p:sldIdLst>
    <p:sldId id="278" r:id="rId7"/>
    <p:sldId id="275" r:id="rId8"/>
    <p:sldId id="279" r:id="rId9"/>
    <p:sldId id="311" r:id="rId10"/>
    <p:sldId id="297" r:id="rId11"/>
    <p:sldId id="310" r:id="rId12"/>
    <p:sldId id="335" r:id="rId13"/>
    <p:sldId id="318" r:id="rId14"/>
    <p:sldId id="321" r:id="rId15"/>
    <p:sldId id="322" r:id="rId16"/>
    <p:sldId id="330" r:id="rId17"/>
    <p:sldId id="331" r:id="rId18"/>
    <p:sldId id="287" r:id="rId19"/>
    <p:sldId id="299" r:id="rId20"/>
    <p:sldId id="298" r:id="rId21"/>
    <p:sldId id="333" r:id="rId22"/>
    <p:sldId id="327" r:id="rId23"/>
    <p:sldId id="340" r:id="rId24"/>
    <p:sldId id="341" r:id="rId25"/>
    <p:sldId id="338" r:id="rId26"/>
    <p:sldId id="315" r:id="rId27"/>
    <p:sldId id="339" r:id="rId28"/>
    <p:sldId id="326" r:id="rId29"/>
  </p:sldIdLst>
  <p:sldSz cx="12192000" cy="6858000"/>
  <p:notesSz cx="9926638" cy="1435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60" userDrawn="1">
          <p15:clr>
            <a:srgbClr val="A4A3A4"/>
          </p15:clr>
        </p15:guide>
        <p15:guide id="2" orient="horz" pos="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EC4C30-428F-5F03-6754-B26B53F66AF5}" name="Ray, Kosh" initials="KR" userId="S::kkray@ic.ac.uk::a6531562-0db5-4543-8a55-03dcdc8f4c87" providerId="AD"/>
  <p188:author id="{C150B794-66F8-040C-CDC0-5BEDEC29295B}" name="ENV" initials="CB" userId="ENV" providerId="None"/>
  <p188:author id="{38CF78CB-2899-384C-CB0A-28AE0EDA66CD}" name="Envision Catalyst" initials="CB" userId="Envision Catalyst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BF1"/>
    <a:srgbClr val="25215D"/>
    <a:srgbClr val="262261"/>
    <a:srgbClr val="2C4A9E"/>
    <a:srgbClr val="00A49A"/>
    <a:srgbClr val="2CAE9E"/>
    <a:srgbClr val="1088AC"/>
    <a:srgbClr val="F0EFEE"/>
    <a:srgbClr val="E7E8E9"/>
    <a:srgbClr val="252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897" autoAdjust="0"/>
    <p:restoredTop sz="93447" autoAdjust="0"/>
  </p:normalViewPr>
  <p:slideViewPr>
    <p:cSldViewPr snapToGrid="0">
      <p:cViewPr varScale="1">
        <p:scale>
          <a:sx n="124" d="100"/>
          <a:sy n="124" d="100"/>
        </p:scale>
        <p:origin x="384" y="184"/>
      </p:cViewPr>
      <p:guideLst>
        <p:guide pos="360"/>
        <p:guide orient="horz" pos="7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700"/>
    </p:cViewPr>
  </p:sorterViewPr>
  <p:notesViewPr>
    <p:cSldViewPr snapToGrid="0">
      <p:cViewPr varScale="1">
        <p:scale>
          <a:sx n="60" d="100"/>
          <a:sy n="60" d="100"/>
        </p:scale>
        <p:origin x="37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74E12-CE50-48C0-9D8B-6591962C91F7}" type="datetimeFigureOut">
              <a:rPr lang="en-AU" smtClean="0"/>
              <a:t>3/11/2025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636625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13636625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DA9AC-9F8B-4526-AED5-D5E059D958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8900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D40DEEFC-DC80-45CC-8EA6-CE03B960E40E}" type="datetimeFigureOut">
              <a:rPr lang="en-AU" smtClean="0"/>
              <a:t>3/11/2025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795463"/>
            <a:ext cx="86121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DE6E715A-0AA4-4D0A-BA13-2346F220B8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20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E715A-0AA4-4D0A-BA13-2346F220B81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7617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E715A-0AA4-4D0A-BA13-2346F220B81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785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E715A-0AA4-4D0A-BA13-2346F220B81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6217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E715A-0AA4-4D0A-BA13-2346F220B81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1735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E715A-0AA4-4D0A-BA13-2346F220B81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9427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E715A-0AA4-4D0A-BA13-2346F220B81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1891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E715A-0AA4-4D0A-BA13-2346F220B81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3085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E715A-0AA4-4D0A-BA13-2346F220B811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0139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E715A-0AA4-4D0A-BA13-2346F220B811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2703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0C0FA-C97E-1A16-F234-7D2E36559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6F1D9A-1344-5936-40B7-E71DEE49F8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06C7D4-A010-A1A8-4A86-E30074752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F6656-44DD-B673-B4BE-3845D74E05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E715A-0AA4-4D0A-BA13-2346F220B811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4828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28D52-1F2C-B952-D64E-D366738BA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97F6CF-5B0A-FC4E-EB63-FCCB26A269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9B36FF-2C2C-0E78-3EED-47BBE2A62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F7569-2269-7401-9FDA-4ED1FAF634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E715A-0AA4-4D0A-BA13-2346F220B811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0240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E715A-0AA4-4D0A-BA13-2346F220B81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8217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8FDAE-19B5-B6D0-1D70-BFD29DBB7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C9D808-CDED-F97D-485F-932ECA3E53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C9F1F2-4F35-6C52-636B-F4C690813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C4683-05BA-DFBD-DB9B-A7FA01C574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E715A-0AA4-4D0A-BA13-2346F220B811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0930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E715A-0AA4-4D0A-BA13-2346F220B811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657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29516-44AE-4295-EE56-9F1579FC4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0BE46C-A4C1-19AE-0131-CE4AD604F4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3D4F15-2EF4-6848-BB60-ABAA3DD62F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FA6D3-78DE-967B-6D6A-075030306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E715A-0AA4-4D0A-BA13-2346F220B811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4954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E715A-0AA4-4D0A-BA13-2346F220B811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163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E715A-0AA4-4D0A-BA13-2346F220B81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2059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E715A-0AA4-4D0A-BA13-2346F220B81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337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E715A-0AA4-4D0A-BA13-2346F220B81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5233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E715A-0AA4-4D0A-BA13-2346F220B81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3521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1F54C-D4F3-4647-20B3-9273ACD69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448EF-4E59-672A-CC4F-41F1A59B6E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A35102-256D-DF1D-2B27-23BF9B3FC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2040E-4BDE-F4F8-DCE0-9DEAB1C7B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E715A-0AA4-4D0A-BA13-2346F220B81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3429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E715A-0AA4-4D0A-BA13-2346F220B81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9300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E715A-0AA4-4D0A-BA13-2346F220B81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308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ight MH MU VHI">
    <p:bg>
      <p:bgPr>
        <a:solidFill>
          <a:schemeClr val="accent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79423" y="1628775"/>
            <a:ext cx="10872790" cy="206724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A76B0D-4AD6-4924-A50F-9292D470DC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4" y="3603113"/>
            <a:ext cx="10872790" cy="922338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FA90E1-B562-7FC5-AC7B-3E8A22F01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3" y="603112"/>
            <a:ext cx="2836033" cy="611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6310C0-DB04-E7BB-F9ED-87F78D2186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5098" y="6022125"/>
            <a:ext cx="1239560" cy="359625"/>
          </a:xfrm>
          <a:prstGeom prst="rect">
            <a:avLst/>
          </a:prstGeom>
        </p:spPr>
      </p:pic>
      <p:pic>
        <p:nvPicPr>
          <p:cNvPr id="11" name="Picture 1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5F5EDBC-CFF3-318A-248C-E07FEE2FAF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973" y="6022125"/>
            <a:ext cx="2367602" cy="367738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2C17437-CD0F-6135-17B3-4F028EB2DB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5793231"/>
            <a:ext cx="7164388" cy="706558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937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- Blue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28B88CF5-9ABF-BF01-B8D9-46B567CCEF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88" y="5949950"/>
            <a:ext cx="515837" cy="348256"/>
          </a:xfrm>
          <a:prstGeom prst="rect">
            <a:avLst/>
          </a:prstGeom>
        </p:spPr>
      </p:pic>
      <p:pic>
        <p:nvPicPr>
          <p:cNvPr id="12" name="Picture 11" descr="A blue and green flag&#10;&#10;Description automatically generated with medium confidence">
            <a:extLst>
              <a:ext uri="{FF2B5EF4-FFF2-40B4-BE49-F238E27FC236}">
                <a16:creationId xmlns:a16="http://schemas.microsoft.com/office/drawing/2014/main" id="{DF36E2B5-2A1E-5112-55D7-5E8CAD924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185" y="5960469"/>
            <a:ext cx="515838" cy="3482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DE7C80-FA5B-19DB-8077-4046AF24FCB5}"/>
              </a:ext>
            </a:extLst>
          </p:cNvPr>
          <p:cNvSpPr txBox="1"/>
          <p:nvPr userDrawn="1"/>
        </p:nvSpPr>
        <p:spPr>
          <a:xfrm>
            <a:off x="479425" y="1500330"/>
            <a:ext cx="5973626" cy="2274638"/>
          </a:xfrm>
          <a:prstGeom prst="rect">
            <a:avLst/>
          </a:prstGeom>
          <a:noFill/>
        </p:spPr>
        <p:txBody>
          <a:bodyPr wrap="square" lIns="90000" tIns="90000" rIns="90000" bIns="90000">
            <a:spAutoFit/>
          </a:bodyPr>
          <a:lstStyle/>
          <a:p>
            <a:pPr marL="0" indent="0" algn="l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dirty="0">
                <a:solidFill>
                  <a:schemeClr val="accent3"/>
                </a:solidFill>
                <a:latin typeface="+mn-lt"/>
              </a:rPr>
              <a:t>Victorian Heart Hospital respectfully acknowledges the Bunurong/ Boonwurrung and </a:t>
            </a:r>
            <a:r>
              <a:rPr lang="en-US" sz="1800" dirty="0" err="1">
                <a:solidFill>
                  <a:schemeClr val="accent3"/>
                </a:solidFill>
                <a:latin typeface="+mn-lt"/>
              </a:rPr>
              <a:t>Wurundjeri</a:t>
            </a:r>
            <a:r>
              <a:rPr lang="en-US" sz="180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chemeClr val="accent3"/>
                </a:solidFill>
                <a:latin typeface="+mn-lt"/>
              </a:rPr>
              <a:t>Woi</a:t>
            </a:r>
            <a:r>
              <a:rPr lang="en-US" sz="1800" dirty="0">
                <a:solidFill>
                  <a:schemeClr val="accent3"/>
                </a:solidFill>
                <a:latin typeface="+mn-lt"/>
              </a:rPr>
              <a:t>-wurrung peoples, the Traditional Custodians and Owners of the lands where our healthcare facilities are located and programs operate.</a:t>
            </a:r>
          </a:p>
          <a:p>
            <a:pPr marL="0" indent="0" algn="l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dirty="0">
                <a:solidFill>
                  <a:schemeClr val="accent3"/>
                </a:solidFill>
                <a:latin typeface="+mn-lt"/>
              </a:rPr>
              <a:t>We pay our respects to their culture and their Elders past, present and future.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EBE092-2159-EBA0-9FE5-D960E86A0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549275"/>
            <a:ext cx="5616575" cy="478373"/>
          </a:xfrm>
        </p:spPr>
        <p:txBody>
          <a:bodyPr lIns="90000" tIns="90000" rIns="90000" bIns="90000"/>
          <a:lstStyle>
            <a:lvl1pPr>
              <a:defRPr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Acknowledgement of Country</a:t>
            </a:r>
            <a:endParaRPr lang="en-AU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26B9F3-537C-84A0-CA43-608030DC4A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0291" y="0"/>
            <a:ext cx="4961709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87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302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6619F2-BA90-D941-D015-0317283F0CFD}"/>
              </a:ext>
            </a:extLst>
          </p:cNvPr>
          <p:cNvSpPr/>
          <p:nvPr userDrawn="1"/>
        </p:nvSpPr>
        <p:spPr>
          <a:xfrm>
            <a:off x="-152400" y="6134100"/>
            <a:ext cx="12458700" cy="8509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86E6C7-4341-309A-F94D-0C64114AF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2068006"/>
            <a:ext cx="10164192" cy="1927277"/>
          </a:xfrm>
        </p:spPr>
        <p:txBody>
          <a:bodyPr anchor="t">
            <a:normAutofit/>
          </a:bodyPr>
          <a:lstStyle>
            <a:lvl1pPr algn="l">
              <a:lnSpc>
                <a:spcPts val="4500"/>
              </a:lnSpc>
              <a:defRPr sz="5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25AC03F-3197-F82A-2FF9-C966E867F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4" y="184150"/>
            <a:ext cx="10164192" cy="1769865"/>
          </a:xfrm>
        </p:spPr>
        <p:txBody>
          <a:bodyPr anchor="b">
            <a:noAutofit/>
          </a:bodyPr>
          <a:lstStyle>
            <a:lvl1pPr marL="0" indent="0" algn="l">
              <a:lnSpc>
                <a:spcPts val="4500"/>
              </a:lnSpc>
              <a:buNone/>
              <a:defRPr sz="3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 dirty="0"/>
          </a:p>
        </p:txBody>
      </p:sp>
      <p:sp>
        <p:nvSpPr>
          <p:cNvPr id="10" name="Date Placeholder 12">
            <a:extLst>
              <a:ext uri="{FF2B5EF4-FFF2-40B4-BE49-F238E27FC236}">
                <a16:creationId xmlns:a16="http://schemas.microsoft.com/office/drawing/2014/main" id="{AF7482BB-7142-7D05-64F8-3FBFC9FE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3813" y="6402513"/>
            <a:ext cx="873125" cy="271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E87832-63D6-2747-BA64-AADCB3D6A93F}" type="datetime1">
              <a:rPr lang="en-AU" smtClean="0"/>
              <a:pPr/>
              <a:t>3/11/2025</a:t>
            </a:fld>
            <a:endParaRPr lang="en-AU" dirty="0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3273483D-A7ED-D336-87B1-223EF50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425" y="6402513"/>
            <a:ext cx="7164388" cy="271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/>
              <a:t>Footer</a:t>
            </a:r>
            <a:endParaRPr lang="en-AU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4E69AFA-CC22-6B9F-9200-EC027227A111}"/>
              </a:ext>
            </a:extLst>
          </p:cNvPr>
          <p:cNvSpPr txBox="1">
            <a:spLocks/>
          </p:cNvSpPr>
          <p:nvPr userDrawn="1"/>
        </p:nvSpPr>
        <p:spPr>
          <a:xfrm>
            <a:off x="8542660" y="6402513"/>
            <a:ext cx="566007" cy="2713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7F27FE-EB83-954C-914F-C146E07F0A2F}" type="slidenum">
              <a:rPr lang="en-AU" smtClean="0">
                <a:solidFill>
                  <a:schemeClr val="tx1"/>
                </a:solidFill>
              </a:rPr>
              <a:pPr algn="r"/>
              <a:t>‹#›</a:t>
            </a:fld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CB127B-3D03-5D02-011F-1639DE9AC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3167" y="6445113"/>
            <a:ext cx="1649408" cy="1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80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E7908B2A-7A98-C374-A3B9-03E64A40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4" y="1812485"/>
            <a:ext cx="11256648" cy="41374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F9B0EF-D2EF-ECD5-53F2-001CB4296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549275"/>
            <a:ext cx="11256647" cy="10720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01DEB3-33E6-DB5C-36BC-396AAA8F9500}"/>
              </a:ext>
            </a:extLst>
          </p:cNvPr>
          <p:cNvSpPr/>
          <p:nvPr userDrawn="1"/>
        </p:nvSpPr>
        <p:spPr>
          <a:xfrm>
            <a:off x="-152400" y="6134100"/>
            <a:ext cx="12458700" cy="8509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12">
            <a:extLst>
              <a:ext uri="{FF2B5EF4-FFF2-40B4-BE49-F238E27FC236}">
                <a16:creationId xmlns:a16="http://schemas.microsoft.com/office/drawing/2014/main" id="{0A53AF6E-29DF-C40F-0BCE-8DF03D9D08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3813" y="6402513"/>
            <a:ext cx="873125" cy="271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E87832-63D6-2747-BA64-AADCB3D6A93F}" type="datetime1">
              <a:rPr lang="en-AU" smtClean="0"/>
              <a:pPr/>
              <a:t>3/11/2025</a:t>
            </a:fld>
            <a:endParaRPr lang="en-AU" dirty="0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195539CB-5AE4-04BC-139F-6B175BDE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425" y="6402513"/>
            <a:ext cx="7164388" cy="271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/>
              <a:t>Footer</a:t>
            </a:r>
            <a:endParaRPr lang="en-AU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74003B55-165A-00B6-CEE1-EE3F5CA2AD32}"/>
              </a:ext>
            </a:extLst>
          </p:cNvPr>
          <p:cNvSpPr txBox="1">
            <a:spLocks/>
          </p:cNvSpPr>
          <p:nvPr userDrawn="1"/>
        </p:nvSpPr>
        <p:spPr>
          <a:xfrm>
            <a:off x="8542660" y="6402513"/>
            <a:ext cx="566007" cy="2713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7F27FE-EB83-954C-914F-C146E07F0A2F}" type="slidenum">
              <a:rPr lang="en-AU" smtClean="0">
                <a:solidFill>
                  <a:schemeClr val="tx1"/>
                </a:solidFill>
              </a:rPr>
              <a:pPr algn="r"/>
              <a:t>‹#›</a:t>
            </a:fld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8360DC-4858-CEBA-45E6-292372C5F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3167" y="6445113"/>
            <a:ext cx="1649408" cy="1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1 Larg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9778EE-775E-4946-C0D2-C223DA3ABB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4" y="1812485"/>
            <a:ext cx="11256648" cy="41374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96614-460E-1799-6802-FE77AE07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549275"/>
            <a:ext cx="11256647" cy="10720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B94093-892B-8BE8-BE86-6CAF16B15004}"/>
              </a:ext>
            </a:extLst>
          </p:cNvPr>
          <p:cNvSpPr/>
          <p:nvPr userDrawn="1"/>
        </p:nvSpPr>
        <p:spPr>
          <a:xfrm>
            <a:off x="-152400" y="6134100"/>
            <a:ext cx="12458700" cy="8509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12">
            <a:extLst>
              <a:ext uri="{FF2B5EF4-FFF2-40B4-BE49-F238E27FC236}">
                <a16:creationId xmlns:a16="http://schemas.microsoft.com/office/drawing/2014/main" id="{89932574-D638-4F6F-7652-743711E02A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3813" y="6402513"/>
            <a:ext cx="873125" cy="271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E87832-63D6-2747-BA64-AADCB3D6A93F}" type="datetime1">
              <a:rPr lang="en-AU" smtClean="0"/>
              <a:pPr/>
              <a:t>3/11/2025</a:t>
            </a:fld>
            <a:endParaRPr lang="en-AU" dirty="0"/>
          </a:p>
        </p:txBody>
      </p:sp>
      <p:sp>
        <p:nvSpPr>
          <p:cNvPr id="6" name="Footer Placeholder 13">
            <a:extLst>
              <a:ext uri="{FF2B5EF4-FFF2-40B4-BE49-F238E27FC236}">
                <a16:creationId xmlns:a16="http://schemas.microsoft.com/office/drawing/2014/main" id="{54D45BE1-AF2C-FDFF-08BE-63E053EE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425" y="6402513"/>
            <a:ext cx="7164388" cy="271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/>
              <a:t>Footer</a:t>
            </a:r>
            <a:endParaRPr lang="en-AU" dirty="0"/>
          </a:p>
        </p:txBody>
      </p:sp>
      <p:sp>
        <p:nvSpPr>
          <p:cNvPr id="7" name="Footer Placeholder 13">
            <a:extLst>
              <a:ext uri="{FF2B5EF4-FFF2-40B4-BE49-F238E27FC236}">
                <a16:creationId xmlns:a16="http://schemas.microsoft.com/office/drawing/2014/main" id="{1B7948B3-A299-1F48-1868-2B9110346327}"/>
              </a:ext>
            </a:extLst>
          </p:cNvPr>
          <p:cNvSpPr txBox="1">
            <a:spLocks/>
          </p:cNvSpPr>
          <p:nvPr userDrawn="1"/>
        </p:nvSpPr>
        <p:spPr>
          <a:xfrm>
            <a:off x="8542660" y="6402513"/>
            <a:ext cx="566007" cy="2713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7F27FE-EB83-954C-914F-C146E07F0A2F}" type="slidenum">
              <a:rPr lang="en-AU" smtClean="0">
                <a:solidFill>
                  <a:schemeClr val="tx1"/>
                </a:solidFill>
              </a:rPr>
              <a:pPr algn="r"/>
              <a:t>‹#›</a:t>
            </a:fld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F180C6-415C-2152-EA62-B13813B85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3167" y="6445113"/>
            <a:ext cx="1649408" cy="1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81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96614-460E-1799-6802-FE77AE07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A7BEAEA-57D4-6152-D7F5-B1ACA45BF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1812486"/>
            <a:ext cx="7403366" cy="413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F428DC1-FD01-FFE0-3829-BA1638C3A8C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8160" y="1812486"/>
            <a:ext cx="3573590" cy="3917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180000" tIns="180000" rIns="180000" bIns="180000" rtlCol="0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337019-CC17-52AC-C5C4-A6753BAB2DBC}"/>
              </a:ext>
            </a:extLst>
          </p:cNvPr>
          <p:cNvSpPr/>
          <p:nvPr userDrawn="1"/>
        </p:nvSpPr>
        <p:spPr>
          <a:xfrm>
            <a:off x="-152400" y="6134100"/>
            <a:ext cx="12458700" cy="8509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12">
            <a:extLst>
              <a:ext uri="{FF2B5EF4-FFF2-40B4-BE49-F238E27FC236}">
                <a16:creationId xmlns:a16="http://schemas.microsoft.com/office/drawing/2014/main" id="{F32104CC-3B17-601B-30AE-47CB5257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3813" y="6402513"/>
            <a:ext cx="873125" cy="271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E87832-63D6-2747-BA64-AADCB3D6A93F}" type="datetime1">
              <a:rPr lang="en-AU" smtClean="0"/>
              <a:pPr/>
              <a:t>3/11/2025</a:t>
            </a:fld>
            <a:endParaRPr lang="en-AU" dirty="0"/>
          </a:p>
        </p:txBody>
      </p:sp>
      <p:sp>
        <p:nvSpPr>
          <p:cNvPr id="7" name="Footer Placeholder 13">
            <a:extLst>
              <a:ext uri="{FF2B5EF4-FFF2-40B4-BE49-F238E27FC236}">
                <a16:creationId xmlns:a16="http://schemas.microsoft.com/office/drawing/2014/main" id="{759537D1-661D-B4A4-4091-3A0BFC1CC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425" y="6402513"/>
            <a:ext cx="7164388" cy="271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/>
              <a:t>Footer</a:t>
            </a:r>
            <a:endParaRPr lang="en-AU" dirty="0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BE91A145-1248-681B-F5D5-879FFA70F69A}"/>
              </a:ext>
            </a:extLst>
          </p:cNvPr>
          <p:cNvSpPr txBox="1">
            <a:spLocks/>
          </p:cNvSpPr>
          <p:nvPr userDrawn="1"/>
        </p:nvSpPr>
        <p:spPr>
          <a:xfrm>
            <a:off x="8542660" y="6402513"/>
            <a:ext cx="566007" cy="2713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7F27FE-EB83-954C-914F-C146E07F0A2F}" type="slidenum">
              <a:rPr lang="en-AU" smtClean="0">
                <a:solidFill>
                  <a:schemeClr val="tx1"/>
                </a:solidFill>
              </a:rPr>
              <a:pPr algn="r"/>
              <a:t>‹#›</a:t>
            </a:fld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F45390-63D4-31DA-9B59-F8B08DA4F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3167" y="6445113"/>
            <a:ext cx="1649408" cy="1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68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96614-460E-1799-6802-FE77AE07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A7BEAEA-57D4-6152-D7F5-B1ACA45BF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48931"/>
            <a:ext cx="5433713" cy="3701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84699FE-1427-8ED7-1B9C-586FBAEBCDF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7101" y="2248931"/>
            <a:ext cx="5433713" cy="3701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C1EB1C-F449-11FE-8F37-790AE74D89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5" y="1705232"/>
            <a:ext cx="5433712" cy="461319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C1AED88-36F7-CACA-6DC9-AEBDC2A7A6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7102" y="1705232"/>
            <a:ext cx="5433712" cy="461319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374752-E3E2-6C42-CC59-CAE75ECEA3CA}"/>
              </a:ext>
            </a:extLst>
          </p:cNvPr>
          <p:cNvSpPr/>
          <p:nvPr userDrawn="1"/>
        </p:nvSpPr>
        <p:spPr>
          <a:xfrm>
            <a:off x="-152400" y="6134100"/>
            <a:ext cx="12458700" cy="8509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12">
            <a:extLst>
              <a:ext uri="{FF2B5EF4-FFF2-40B4-BE49-F238E27FC236}">
                <a16:creationId xmlns:a16="http://schemas.microsoft.com/office/drawing/2014/main" id="{2CEF0D7C-7273-BDF4-C542-B45CC887DE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3813" y="6402513"/>
            <a:ext cx="873125" cy="271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E87832-63D6-2747-BA64-AADCB3D6A93F}" type="datetime1">
              <a:rPr lang="en-AU" smtClean="0"/>
              <a:pPr/>
              <a:t>3/11/2025</a:t>
            </a:fld>
            <a:endParaRPr lang="en-AU" dirty="0"/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68BDA42A-D84A-B4F8-A7BB-75DF240A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425" y="6402513"/>
            <a:ext cx="7164388" cy="271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/>
              <a:t>Footer</a:t>
            </a:r>
            <a:endParaRPr lang="en-AU" dirty="0"/>
          </a:p>
        </p:txBody>
      </p:sp>
      <p:sp>
        <p:nvSpPr>
          <p:cNvPr id="16" name="Footer Placeholder 13">
            <a:extLst>
              <a:ext uri="{FF2B5EF4-FFF2-40B4-BE49-F238E27FC236}">
                <a16:creationId xmlns:a16="http://schemas.microsoft.com/office/drawing/2014/main" id="{D67EFAB0-8069-C9E6-51B3-9C74A0CB69CC}"/>
              </a:ext>
            </a:extLst>
          </p:cNvPr>
          <p:cNvSpPr txBox="1">
            <a:spLocks/>
          </p:cNvSpPr>
          <p:nvPr userDrawn="1"/>
        </p:nvSpPr>
        <p:spPr>
          <a:xfrm>
            <a:off x="8542660" y="6402513"/>
            <a:ext cx="566007" cy="2713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7F27FE-EB83-954C-914F-C146E07F0A2F}" type="slidenum">
              <a:rPr lang="en-AU" smtClean="0">
                <a:solidFill>
                  <a:schemeClr val="tx1"/>
                </a:solidFill>
              </a:rPr>
              <a:pPr algn="r"/>
              <a:t>‹#›</a:t>
            </a:fld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5EFF8A-FE85-9748-08D9-0AC9F4FC57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3167" y="6445113"/>
            <a:ext cx="1649408" cy="1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48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96614-460E-1799-6802-FE77AE07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A7BEAEA-57D4-6152-D7F5-B1ACA45BF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1812486"/>
            <a:ext cx="3573590" cy="413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A806912-98BC-5672-5A3F-0C307FA9959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09202" y="1812486"/>
            <a:ext cx="3573590" cy="413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F428DC1-FD01-FFE0-3829-BA1638C3A8C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8160" y="1812486"/>
            <a:ext cx="3573590" cy="413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1E0C22-607C-5B88-9970-396876C198D1}"/>
              </a:ext>
            </a:extLst>
          </p:cNvPr>
          <p:cNvSpPr/>
          <p:nvPr userDrawn="1"/>
        </p:nvSpPr>
        <p:spPr>
          <a:xfrm>
            <a:off x="-152400" y="6134100"/>
            <a:ext cx="12458700" cy="8509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12">
            <a:extLst>
              <a:ext uri="{FF2B5EF4-FFF2-40B4-BE49-F238E27FC236}">
                <a16:creationId xmlns:a16="http://schemas.microsoft.com/office/drawing/2014/main" id="{C9674D21-6A61-A13F-3F69-D068313D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3813" y="6402513"/>
            <a:ext cx="873125" cy="271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E87832-63D6-2747-BA64-AADCB3D6A93F}" type="datetime1">
              <a:rPr lang="en-AU" smtClean="0"/>
              <a:pPr/>
              <a:t>3/11/2025</a:t>
            </a:fld>
            <a:endParaRPr lang="en-AU" dirty="0"/>
          </a:p>
        </p:txBody>
      </p:sp>
      <p:sp>
        <p:nvSpPr>
          <p:cNvPr id="12" name="Footer Placeholder 13">
            <a:extLst>
              <a:ext uri="{FF2B5EF4-FFF2-40B4-BE49-F238E27FC236}">
                <a16:creationId xmlns:a16="http://schemas.microsoft.com/office/drawing/2014/main" id="{E9F990C7-0449-3D39-FF8E-DAC87C4A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425" y="6402513"/>
            <a:ext cx="7164388" cy="271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/>
              <a:t>Footer</a:t>
            </a:r>
            <a:endParaRPr lang="en-AU" dirty="0"/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FE0E42F9-273A-ADD9-099B-B156018273E5}"/>
              </a:ext>
            </a:extLst>
          </p:cNvPr>
          <p:cNvSpPr txBox="1">
            <a:spLocks/>
          </p:cNvSpPr>
          <p:nvPr userDrawn="1"/>
        </p:nvSpPr>
        <p:spPr>
          <a:xfrm>
            <a:off x="8542660" y="6402513"/>
            <a:ext cx="566007" cy="2713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7F27FE-EB83-954C-914F-C146E07F0A2F}" type="slidenum">
              <a:rPr lang="en-AU" smtClean="0">
                <a:solidFill>
                  <a:schemeClr val="tx1"/>
                </a:solidFill>
              </a:rPr>
              <a:pPr algn="r"/>
              <a:t>‹#›</a:t>
            </a:fld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63E7F5-D3B6-671C-3AA3-D18CEA4CF4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3167" y="6445113"/>
            <a:ext cx="1649408" cy="1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00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Column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68B4DD1-A163-F3C9-6D98-7E54A11F29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96614-460E-1799-6802-FE77AE07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21" y="549275"/>
            <a:ext cx="5140744" cy="107205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4CA07FF-E871-756C-945D-A81102C7E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812486"/>
            <a:ext cx="5148540" cy="4137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22D2DF-62E4-831F-15F3-CDBCAF46262B}"/>
              </a:ext>
            </a:extLst>
          </p:cNvPr>
          <p:cNvSpPr/>
          <p:nvPr userDrawn="1"/>
        </p:nvSpPr>
        <p:spPr>
          <a:xfrm>
            <a:off x="-152400" y="6134100"/>
            <a:ext cx="12458700" cy="8509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2">
            <a:extLst>
              <a:ext uri="{FF2B5EF4-FFF2-40B4-BE49-F238E27FC236}">
                <a16:creationId xmlns:a16="http://schemas.microsoft.com/office/drawing/2014/main" id="{B7099293-C48C-1AE9-603F-7F843624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3813" y="6402513"/>
            <a:ext cx="873125" cy="271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E87832-63D6-2747-BA64-AADCB3D6A93F}" type="datetime1">
              <a:rPr lang="en-AU" smtClean="0"/>
              <a:pPr/>
              <a:t>3/11/2025</a:t>
            </a:fld>
            <a:endParaRPr lang="en-AU" dirty="0"/>
          </a:p>
        </p:txBody>
      </p:sp>
      <p:sp>
        <p:nvSpPr>
          <p:cNvPr id="13" name="Footer Placeholder 13">
            <a:extLst>
              <a:ext uri="{FF2B5EF4-FFF2-40B4-BE49-F238E27FC236}">
                <a16:creationId xmlns:a16="http://schemas.microsoft.com/office/drawing/2014/main" id="{06A10C5C-8965-3F0C-7444-9E6A01AB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425" y="6402513"/>
            <a:ext cx="7164388" cy="271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/>
              <a:t>Footer</a:t>
            </a:r>
            <a:endParaRPr lang="en-AU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2B8B52E-845E-D745-9F84-5E89E136256C}"/>
              </a:ext>
            </a:extLst>
          </p:cNvPr>
          <p:cNvSpPr txBox="1">
            <a:spLocks/>
          </p:cNvSpPr>
          <p:nvPr userDrawn="1"/>
        </p:nvSpPr>
        <p:spPr>
          <a:xfrm>
            <a:off x="8542660" y="6402513"/>
            <a:ext cx="566007" cy="2713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7F27FE-EB83-954C-914F-C146E07F0A2F}" type="slidenum">
              <a:rPr lang="en-AU" smtClean="0">
                <a:solidFill>
                  <a:schemeClr val="tx1"/>
                </a:solidFill>
              </a:rPr>
              <a:pPr algn="r"/>
              <a:t>‹#›</a:t>
            </a:fld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FB0B57-4C50-491D-D54A-36B6750389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3167" y="6445113"/>
            <a:ext cx="1649408" cy="1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68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9778EE-775E-4946-C0D2-C223DA3ABB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"/>
            <a:ext cx="12191999" cy="61472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41A3D4-169F-806B-8FCA-6E9D07BD6F22}"/>
              </a:ext>
            </a:extLst>
          </p:cNvPr>
          <p:cNvSpPr/>
          <p:nvPr userDrawn="1"/>
        </p:nvSpPr>
        <p:spPr>
          <a:xfrm>
            <a:off x="-152400" y="6134100"/>
            <a:ext cx="12458700" cy="8509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12">
            <a:extLst>
              <a:ext uri="{FF2B5EF4-FFF2-40B4-BE49-F238E27FC236}">
                <a16:creationId xmlns:a16="http://schemas.microsoft.com/office/drawing/2014/main" id="{D0B32A89-EDCF-650D-F949-02EB0BAC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3813" y="6402513"/>
            <a:ext cx="873125" cy="271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E87832-63D6-2747-BA64-AADCB3D6A93F}" type="datetime1">
              <a:rPr lang="en-AU" smtClean="0"/>
              <a:pPr/>
              <a:t>3/11/2025</a:t>
            </a:fld>
            <a:endParaRPr lang="en-AU" dirty="0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6032CA10-EAEF-FF22-69FD-3614A2AAA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425" y="6402513"/>
            <a:ext cx="7164388" cy="271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/>
              <a:t>Footer</a:t>
            </a:r>
            <a:endParaRPr lang="en-AU" dirty="0"/>
          </a:p>
        </p:txBody>
      </p:sp>
      <p:sp>
        <p:nvSpPr>
          <p:cNvPr id="12" name="Footer Placeholder 13">
            <a:extLst>
              <a:ext uri="{FF2B5EF4-FFF2-40B4-BE49-F238E27FC236}">
                <a16:creationId xmlns:a16="http://schemas.microsoft.com/office/drawing/2014/main" id="{668152D0-2D8D-0BBC-B271-33D1A31311B7}"/>
              </a:ext>
            </a:extLst>
          </p:cNvPr>
          <p:cNvSpPr txBox="1">
            <a:spLocks/>
          </p:cNvSpPr>
          <p:nvPr userDrawn="1"/>
        </p:nvSpPr>
        <p:spPr>
          <a:xfrm>
            <a:off x="8542660" y="6402513"/>
            <a:ext cx="566007" cy="2713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7F27FE-EB83-954C-914F-C146E07F0A2F}" type="slidenum">
              <a:rPr lang="en-AU" smtClean="0">
                <a:solidFill>
                  <a:schemeClr val="tx1"/>
                </a:solidFill>
              </a:rPr>
              <a:pPr algn="r"/>
              <a:t>‹#›</a:t>
            </a:fld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B589E2-E0A0-39FA-E238-4B4A021473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3167" y="6445113"/>
            <a:ext cx="1649408" cy="1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76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End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9778EE-775E-4946-C0D2-C223DA3ABB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4" y="1812485"/>
            <a:ext cx="7164390" cy="41374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96614-460E-1799-6802-FE77AE07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549275"/>
            <a:ext cx="7164390" cy="107205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A0AF0BB-BFA4-A6C7-BC24-B8E8EFA93C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33520" y="1812485"/>
            <a:ext cx="3418693" cy="41374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0" name="Date Placeholder 12">
            <a:extLst>
              <a:ext uri="{FF2B5EF4-FFF2-40B4-BE49-F238E27FC236}">
                <a16:creationId xmlns:a16="http://schemas.microsoft.com/office/drawing/2014/main" id="{EE8CB7DB-3A29-1E66-A837-86850FF6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3813" y="6402513"/>
            <a:ext cx="873125" cy="2713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E87832-63D6-2747-BA64-AADCB3D6A93F}" type="datetime1">
              <a:rPr lang="en-AU" smtClean="0"/>
              <a:pPr/>
              <a:t>3/11/2025</a:t>
            </a:fld>
            <a:endParaRPr lang="en-AU" dirty="0"/>
          </a:p>
        </p:txBody>
      </p:sp>
      <p:sp>
        <p:nvSpPr>
          <p:cNvPr id="12" name="Footer Placeholder 13">
            <a:extLst>
              <a:ext uri="{FF2B5EF4-FFF2-40B4-BE49-F238E27FC236}">
                <a16:creationId xmlns:a16="http://schemas.microsoft.com/office/drawing/2014/main" id="{D31E721F-C8C4-8CFD-FBD2-2454056C5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425" y="6402513"/>
            <a:ext cx="7164388" cy="2713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/>
              <a:t>Footer</a:t>
            </a:r>
            <a:endParaRPr lang="en-AU" dirty="0"/>
          </a:p>
        </p:txBody>
      </p:sp>
      <p:sp>
        <p:nvSpPr>
          <p:cNvPr id="13" name="Footer Placeholder 13">
            <a:extLst>
              <a:ext uri="{FF2B5EF4-FFF2-40B4-BE49-F238E27FC236}">
                <a16:creationId xmlns:a16="http://schemas.microsoft.com/office/drawing/2014/main" id="{495A11DF-0115-A81C-063D-29A55BD38520}"/>
              </a:ext>
            </a:extLst>
          </p:cNvPr>
          <p:cNvSpPr txBox="1">
            <a:spLocks/>
          </p:cNvSpPr>
          <p:nvPr userDrawn="1"/>
        </p:nvSpPr>
        <p:spPr>
          <a:xfrm>
            <a:off x="8542660" y="6402513"/>
            <a:ext cx="566007" cy="2713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7F27FE-EB83-954C-914F-C146E07F0A2F}" type="slidenum">
              <a:rPr lang="en-AU" smtClean="0">
                <a:solidFill>
                  <a:schemeClr val="tx1"/>
                </a:solidFill>
              </a:rPr>
              <a:pPr algn="r"/>
              <a:t>‹#›</a:t>
            </a:fld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4D8B94-CB46-E877-9E4C-CFDF415B26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3167" y="6445113"/>
            <a:ext cx="1649408" cy="1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ight MH MU">
    <p:bg>
      <p:bgPr>
        <a:solidFill>
          <a:schemeClr val="accent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79423" y="1628775"/>
            <a:ext cx="10872790" cy="206724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A76B0D-4AD6-4924-A50F-9292D470DC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4" y="3603113"/>
            <a:ext cx="10872790" cy="922338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FA90E1-B562-7FC5-AC7B-3E8A22F01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3" y="603112"/>
            <a:ext cx="2836033" cy="611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6310C0-DB04-E7BB-F9ED-87F78D2186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3462" y="6022125"/>
            <a:ext cx="1239560" cy="359625"/>
          </a:xfrm>
          <a:prstGeom prst="rect">
            <a:avLst/>
          </a:prstGeom>
        </p:spPr>
      </p:pic>
      <p:pic>
        <p:nvPicPr>
          <p:cNvPr id="11" name="Picture 1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5F5EDBC-CFF3-318A-248C-E07FEE2FAF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23" b="2206"/>
          <a:stretch/>
        </p:blipFill>
        <p:spPr>
          <a:xfrm>
            <a:off x="10453337" y="6022125"/>
            <a:ext cx="1299276" cy="359625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FF9F46F-3F83-9D10-B3F5-AD18B01E16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5793231"/>
            <a:ext cx="7164388" cy="706558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6643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2">
            <a:extLst>
              <a:ext uri="{FF2B5EF4-FFF2-40B4-BE49-F238E27FC236}">
                <a16:creationId xmlns:a16="http://schemas.microsoft.com/office/drawing/2014/main" id="{8033A50C-EDA4-0D04-7EFF-3F68D9B6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3813" y="6402513"/>
            <a:ext cx="873125" cy="2713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E87832-63D6-2747-BA64-AADCB3D6A93F}" type="datetime1">
              <a:rPr lang="en-AU" smtClean="0"/>
              <a:pPr/>
              <a:t>3/11/2025</a:t>
            </a:fld>
            <a:endParaRPr lang="en-AU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004EE56D-49A2-895C-6FA9-381559F2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425" y="6402513"/>
            <a:ext cx="7164388" cy="2713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/>
              <a:t>Footer</a:t>
            </a:r>
            <a:endParaRPr lang="en-AU" dirty="0"/>
          </a:p>
        </p:txBody>
      </p:sp>
      <p:sp>
        <p:nvSpPr>
          <p:cNvPr id="10" name="Footer Placeholder 13">
            <a:extLst>
              <a:ext uri="{FF2B5EF4-FFF2-40B4-BE49-F238E27FC236}">
                <a16:creationId xmlns:a16="http://schemas.microsoft.com/office/drawing/2014/main" id="{B2837045-3FEA-4E44-BF39-3827F8B083A3}"/>
              </a:ext>
            </a:extLst>
          </p:cNvPr>
          <p:cNvSpPr txBox="1">
            <a:spLocks/>
          </p:cNvSpPr>
          <p:nvPr userDrawn="1"/>
        </p:nvSpPr>
        <p:spPr>
          <a:xfrm>
            <a:off x="8542660" y="6402513"/>
            <a:ext cx="566007" cy="2713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7F27FE-EB83-954C-914F-C146E07F0A2F}" type="slidenum">
              <a:rPr lang="en-AU" smtClean="0">
                <a:solidFill>
                  <a:schemeClr val="tx1"/>
                </a:solidFill>
              </a:rPr>
              <a:pPr algn="r"/>
              <a:t>‹#›</a:t>
            </a:fld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3D96E2-B0AE-C8B5-83E6-2E5E779D6B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3167" y="6445113"/>
            <a:ext cx="1649408" cy="1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49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8198145-8140-0F89-B031-71D38CFE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549275"/>
            <a:ext cx="11233147" cy="107205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46B82CA-25F1-FB01-6195-CF581533A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1812486"/>
            <a:ext cx="7403366" cy="4334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1" name="Date Placeholder 12">
            <a:extLst>
              <a:ext uri="{FF2B5EF4-FFF2-40B4-BE49-F238E27FC236}">
                <a16:creationId xmlns:a16="http://schemas.microsoft.com/office/drawing/2014/main" id="{4E0A3B69-06AA-7118-D09A-F967568F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3813" y="6402513"/>
            <a:ext cx="873125" cy="2713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E87832-63D6-2747-BA64-AADCB3D6A93F}" type="datetime1">
              <a:rPr lang="en-AU" smtClean="0"/>
              <a:pPr/>
              <a:t>3/11/2025</a:t>
            </a:fld>
            <a:endParaRPr lang="en-AU" dirty="0"/>
          </a:p>
        </p:txBody>
      </p:sp>
      <p:sp>
        <p:nvSpPr>
          <p:cNvPr id="12" name="Footer Placeholder 13">
            <a:extLst>
              <a:ext uri="{FF2B5EF4-FFF2-40B4-BE49-F238E27FC236}">
                <a16:creationId xmlns:a16="http://schemas.microsoft.com/office/drawing/2014/main" id="{7D12E63E-2A81-1156-1DD0-8C2C24D67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425" y="6402513"/>
            <a:ext cx="7164388" cy="2713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/>
              <a:t>Footer</a:t>
            </a:r>
            <a:endParaRPr lang="en-AU" dirty="0"/>
          </a:p>
        </p:txBody>
      </p:sp>
      <p:sp>
        <p:nvSpPr>
          <p:cNvPr id="13" name="Footer Placeholder 13">
            <a:extLst>
              <a:ext uri="{FF2B5EF4-FFF2-40B4-BE49-F238E27FC236}">
                <a16:creationId xmlns:a16="http://schemas.microsoft.com/office/drawing/2014/main" id="{65DFD443-A93F-3E34-AAF8-66F820D7DC2A}"/>
              </a:ext>
            </a:extLst>
          </p:cNvPr>
          <p:cNvSpPr txBox="1">
            <a:spLocks/>
          </p:cNvSpPr>
          <p:nvPr userDrawn="1"/>
        </p:nvSpPr>
        <p:spPr>
          <a:xfrm>
            <a:off x="8542660" y="6402513"/>
            <a:ext cx="566007" cy="2713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7F27FE-EB83-954C-914F-C146E07F0A2F}" type="slidenum">
              <a:rPr lang="en-AU" smtClean="0">
                <a:solidFill>
                  <a:schemeClr val="tx1"/>
                </a:solidFill>
              </a:rPr>
              <a:pPr algn="r"/>
              <a:t>‹#›</a:t>
            </a:fld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7B726-B22D-3411-FFF8-C73D333209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3167" y="6445113"/>
            <a:ext cx="1649408" cy="1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29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ight MH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79423" y="1628775"/>
            <a:ext cx="10872790" cy="206724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A76B0D-4AD6-4924-A50F-9292D470DC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4" y="3603113"/>
            <a:ext cx="10872790" cy="922338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4AD9248-714F-E4B6-0F65-614F06ED1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5709610"/>
            <a:ext cx="7164388" cy="706558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688C31-6EB8-445D-5D00-69A776FECE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4229" y="5969543"/>
            <a:ext cx="1198346" cy="347668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D5797B7-B674-EB6D-BA00-47BFC65D8A6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458173" y="549274"/>
            <a:ext cx="2331501" cy="273686"/>
          </a:xfrm>
        </p:spPr>
        <p:txBody>
          <a:bodyPr anchor="b">
            <a:noAutofit/>
          </a:bodyPr>
          <a:lstStyle>
            <a:lvl1pPr marL="0" indent="0" algn="r">
              <a:buNone/>
              <a:defRPr sz="1600" b="0" i="0">
                <a:solidFill>
                  <a:schemeClr val="tx2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Heart care reimagined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FA90E1-B562-7FC5-AC7B-3E8A22F018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494638"/>
            <a:ext cx="2419650" cy="52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14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ight MH MU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79423" y="1628775"/>
            <a:ext cx="10872790" cy="206724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A76B0D-4AD6-4924-A50F-9292D470DC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4" y="3603113"/>
            <a:ext cx="10872790" cy="922338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4AD9248-714F-E4B6-0F65-614F06ED1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5709610"/>
            <a:ext cx="7164388" cy="706558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D5797B7-B674-EB6D-BA00-47BFC65D8A6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458173" y="549274"/>
            <a:ext cx="2331501" cy="273686"/>
          </a:xfrm>
        </p:spPr>
        <p:txBody>
          <a:bodyPr anchor="b">
            <a:noAutofit/>
          </a:bodyPr>
          <a:lstStyle>
            <a:lvl1pPr marL="0" indent="0" algn="r">
              <a:buNone/>
              <a:defRPr sz="1600" b="0" i="0">
                <a:solidFill>
                  <a:schemeClr val="tx2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Heart care reimagined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FA90E1-B562-7FC5-AC7B-3E8A22F01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494638"/>
            <a:ext cx="2419650" cy="5213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B5A251-A4FA-F188-418D-7E7F9172E6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7298" y="5969543"/>
            <a:ext cx="1239560" cy="359625"/>
          </a:xfrm>
          <a:prstGeom prst="rect">
            <a:avLst/>
          </a:prstGeom>
        </p:spPr>
      </p:pic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80A8C33-79D6-07E2-6798-366EC3573A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31"/>
          <a:stretch/>
        </p:blipFill>
        <p:spPr>
          <a:xfrm>
            <a:off x="10437173" y="5969543"/>
            <a:ext cx="1275402" cy="36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29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ight MH MU VHI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79423" y="1628775"/>
            <a:ext cx="10872790" cy="206724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A76B0D-4AD6-4924-A50F-9292D470DC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4" y="3603113"/>
            <a:ext cx="10872790" cy="922338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4AD9248-714F-E4B6-0F65-614F06ED1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5709610"/>
            <a:ext cx="7164388" cy="706558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D5797B7-B674-EB6D-BA00-47BFC65D8A6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458173" y="549274"/>
            <a:ext cx="2331501" cy="273686"/>
          </a:xfrm>
        </p:spPr>
        <p:txBody>
          <a:bodyPr anchor="b">
            <a:noAutofit/>
          </a:bodyPr>
          <a:lstStyle>
            <a:lvl1pPr marL="0" indent="0" algn="r">
              <a:buNone/>
              <a:defRPr sz="1600" b="0" i="0">
                <a:solidFill>
                  <a:schemeClr val="tx2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Heart care reimagined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FA90E1-B562-7FC5-AC7B-3E8A22F01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494638"/>
            <a:ext cx="2419650" cy="5213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B5A251-A4FA-F188-418D-7E7F9172E6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4478" y="5969543"/>
            <a:ext cx="1239560" cy="359625"/>
          </a:xfrm>
          <a:prstGeom prst="rect">
            <a:avLst/>
          </a:prstGeom>
        </p:spPr>
      </p:pic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80A8C33-79D6-07E2-6798-366EC3573A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64"/>
          <a:stretch/>
        </p:blipFill>
        <p:spPr>
          <a:xfrm>
            <a:off x="9344353" y="5969543"/>
            <a:ext cx="2416466" cy="36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10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Blue MH">
    <p:bg>
      <p:bgPr>
        <a:solidFill>
          <a:schemeClr val="accent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494638"/>
            <a:ext cx="2419650" cy="52136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79423" y="1628775"/>
            <a:ext cx="5343153" cy="206724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A76B0D-4AD6-4924-A50F-9292D470DC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4" y="3603113"/>
            <a:ext cx="5343153" cy="922338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4B6CB-41D4-1CDC-3AA0-07BA432A9F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t="7398" r="31224" b="34969"/>
          <a:stretch/>
        </p:blipFill>
        <p:spPr>
          <a:xfrm>
            <a:off x="5822576" y="1277008"/>
            <a:ext cx="6369424" cy="5580992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9A8299B-13A5-8A68-49F9-DFC9B128C8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60583" y="549274"/>
            <a:ext cx="2331501" cy="273686"/>
          </a:xfrm>
        </p:spPr>
        <p:txBody>
          <a:bodyPr anchor="b">
            <a:noAutofit/>
          </a:bodyPr>
          <a:lstStyle>
            <a:lvl1pPr marL="0" indent="0" algn="r">
              <a:buNone/>
              <a:defRPr sz="1600" b="0" i="0">
                <a:solidFill>
                  <a:schemeClr val="tx2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Heart care reimagined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E7FAD8-9A39-A534-90A9-4067877FEF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3" y="6022125"/>
            <a:ext cx="1239560" cy="3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72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Blue MH MU">
    <p:bg>
      <p:bgPr>
        <a:solidFill>
          <a:schemeClr val="accent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494638"/>
            <a:ext cx="2419650" cy="52136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79423" y="1628775"/>
            <a:ext cx="5343153" cy="206724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A76B0D-4AD6-4924-A50F-9292D470DC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4" y="3603113"/>
            <a:ext cx="5343153" cy="922338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4B6CB-41D4-1CDC-3AA0-07BA432A9F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t="7398" r="31224" b="34969"/>
          <a:stretch/>
        </p:blipFill>
        <p:spPr>
          <a:xfrm>
            <a:off x="5822576" y="1277008"/>
            <a:ext cx="6369424" cy="5580992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9A8299B-13A5-8A68-49F9-DFC9B128C8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60583" y="549274"/>
            <a:ext cx="2331501" cy="273686"/>
          </a:xfrm>
        </p:spPr>
        <p:txBody>
          <a:bodyPr anchor="b">
            <a:noAutofit/>
          </a:bodyPr>
          <a:lstStyle>
            <a:lvl1pPr marL="0" indent="0" algn="r">
              <a:buNone/>
              <a:defRPr sz="1600" b="0" i="0">
                <a:solidFill>
                  <a:schemeClr val="tx2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Heart care reimagined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8FDEE8-21CF-98CA-E112-EB5AD278C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3" y="6022125"/>
            <a:ext cx="1239560" cy="359625"/>
          </a:xfrm>
          <a:prstGeom prst="rect">
            <a:avLst/>
          </a:prstGeom>
        </p:spPr>
      </p:pic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B8778A9-440D-130F-FEFA-E8AFA3355D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31"/>
          <a:stretch/>
        </p:blipFill>
        <p:spPr>
          <a:xfrm>
            <a:off x="2039298" y="6022125"/>
            <a:ext cx="1275402" cy="36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82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Blue MH MU VHI">
    <p:bg>
      <p:bgPr>
        <a:solidFill>
          <a:schemeClr val="accent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494638"/>
            <a:ext cx="2419650" cy="52136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79423" y="1628775"/>
            <a:ext cx="5343153" cy="206724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A76B0D-4AD6-4924-A50F-9292D470DC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4" y="3603113"/>
            <a:ext cx="5343153" cy="922338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4B6CB-41D4-1CDC-3AA0-07BA432A9F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t="7398" r="31224" b="34969"/>
          <a:stretch/>
        </p:blipFill>
        <p:spPr>
          <a:xfrm>
            <a:off x="5822576" y="1277008"/>
            <a:ext cx="6369424" cy="5580992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9A8299B-13A5-8A68-49F9-DFC9B128C8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60583" y="549274"/>
            <a:ext cx="2331501" cy="273686"/>
          </a:xfrm>
        </p:spPr>
        <p:txBody>
          <a:bodyPr anchor="b">
            <a:noAutofit/>
          </a:bodyPr>
          <a:lstStyle>
            <a:lvl1pPr marL="0" indent="0" algn="r">
              <a:buNone/>
              <a:defRPr sz="1600" b="0" i="0">
                <a:solidFill>
                  <a:schemeClr val="tx2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Heart care reimagined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8006FB-6F92-1E3A-CA83-E2F20FBA0A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3" y="6022125"/>
            <a:ext cx="1239560" cy="359625"/>
          </a:xfrm>
          <a:prstGeom prst="rect">
            <a:avLst/>
          </a:prstGeom>
        </p:spPr>
      </p:pic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73E5EDA-0463-92EA-93C7-EC1C6AD788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98" y="6022125"/>
            <a:ext cx="2367602" cy="36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45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- Blue M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494638"/>
            <a:ext cx="2419649" cy="52136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79423" y="1628775"/>
            <a:ext cx="5343153" cy="206724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A76B0D-4AD6-4924-A50F-9292D470DC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4" y="3603113"/>
            <a:ext cx="5343153" cy="922338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4B6CB-41D4-1CDC-3AA0-07BA432A9F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4" t="-12089" r="21888" b="33029"/>
          <a:stretch/>
        </p:blipFill>
        <p:spPr>
          <a:xfrm>
            <a:off x="5822576" y="1277008"/>
            <a:ext cx="6369424" cy="5580992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9A8299B-13A5-8A68-49F9-DFC9B128C8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60583" y="549274"/>
            <a:ext cx="2331501" cy="273686"/>
          </a:xfrm>
        </p:spPr>
        <p:txBody>
          <a:bodyPr anchor="b">
            <a:no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Heart care reimagined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E7FAD8-9A39-A534-90A9-4067877FEF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3" y="6022125"/>
            <a:ext cx="1239560" cy="359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40D764-954C-791F-9EBE-50D8C66F3B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320" y="6022125"/>
            <a:ext cx="1229766" cy="3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80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- Blue M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494638"/>
            <a:ext cx="2419649" cy="52136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79423" y="1628775"/>
            <a:ext cx="5343153" cy="206724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A76B0D-4AD6-4924-A50F-9292D470DC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4" y="3603113"/>
            <a:ext cx="5343153" cy="922338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4B6CB-41D4-1CDC-3AA0-07BA432A9F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4" t="-12089" r="21888" b="33029"/>
          <a:stretch/>
        </p:blipFill>
        <p:spPr>
          <a:xfrm>
            <a:off x="5822576" y="1277008"/>
            <a:ext cx="6369424" cy="5580992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9A8299B-13A5-8A68-49F9-DFC9B128C8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60583" y="549274"/>
            <a:ext cx="2331501" cy="273686"/>
          </a:xfrm>
        </p:spPr>
        <p:txBody>
          <a:bodyPr anchor="b">
            <a:no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Heart care reimagined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E7FAD8-9A39-A534-90A9-4067877FEF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3" y="6022125"/>
            <a:ext cx="1239560" cy="359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40D764-954C-791F-9EBE-50D8C66F3B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320" y="6022125"/>
            <a:ext cx="1229766" cy="359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57FD65-19AC-D7AD-DA89-1174D18965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2185" y="6022126"/>
            <a:ext cx="1241035" cy="37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2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- Light MH">
    <p:bg>
      <p:bgPr>
        <a:solidFill>
          <a:schemeClr val="accent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79423" y="1628775"/>
            <a:ext cx="10872790" cy="206724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A76B0D-4AD6-4924-A50F-9292D470DC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4" y="3603113"/>
            <a:ext cx="10872790" cy="922338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4AD9248-714F-E4B6-0F65-614F06ED16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5793231"/>
            <a:ext cx="7164388" cy="706558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FA90E1-B562-7FC5-AC7B-3E8A22F01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3" y="603112"/>
            <a:ext cx="2836033" cy="611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6310C0-DB04-E7BB-F9ED-87F78D2186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3015" y="6022125"/>
            <a:ext cx="1239560" cy="3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88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- Blue M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494638"/>
            <a:ext cx="2419649" cy="52136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79423" y="1628775"/>
            <a:ext cx="5343153" cy="206724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A76B0D-4AD6-4924-A50F-9292D470DC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4" y="3603113"/>
            <a:ext cx="5343153" cy="922338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4B6CB-41D4-1CDC-3AA0-07BA432A9F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4" t="-12089" r="21888" b="33029"/>
          <a:stretch/>
        </p:blipFill>
        <p:spPr>
          <a:xfrm>
            <a:off x="5822576" y="1277008"/>
            <a:ext cx="6369424" cy="5580992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9A8299B-13A5-8A68-49F9-DFC9B128C8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60583" y="549274"/>
            <a:ext cx="2331501" cy="273686"/>
          </a:xfrm>
        </p:spPr>
        <p:txBody>
          <a:bodyPr anchor="b">
            <a:no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Heart care reimagined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E7FAD8-9A39-A534-90A9-4067877FEF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3" y="6022125"/>
            <a:ext cx="1239560" cy="359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40D764-954C-791F-9EBE-50D8C66F3B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320" y="6022125"/>
            <a:ext cx="1229766" cy="359625"/>
          </a:xfrm>
          <a:prstGeom prst="rect">
            <a:avLst/>
          </a:prstGeom>
        </p:spPr>
      </p:pic>
      <p:pic>
        <p:nvPicPr>
          <p:cNvPr id="11" name="Picture 1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B28F8D92-B4D8-3CFE-4C3F-52B75542D9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12" y="6022125"/>
            <a:ext cx="829086" cy="359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57FD65-19AC-D7AD-DA89-1174D189652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2185" y="6022126"/>
            <a:ext cx="1241035" cy="37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95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knowledgement of Country -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21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- Blue">
    <p:bg>
      <p:bgPr>
        <a:solidFill>
          <a:schemeClr val="accent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28B88CF5-9ABF-BF01-B8D9-46B567CCEF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88" y="5949950"/>
            <a:ext cx="515837" cy="348256"/>
          </a:xfrm>
          <a:prstGeom prst="rect">
            <a:avLst/>
          </a:prstGeom>
        </p:spPr>
      </p:pic>
      <p:pic>
        <p:nvPicPr>
          <p:cNvPr id="12" name="Picture 11" descr="A blue and green flag&#10;&#10;Description automatically generated with medium confidence">
            <a:extLst>
              <a:ext uri="{FF2B5EF4-FFF2-40B4-BE49-F238E27FC236}">
                <a16:creationId xmlns:a16="http://schemas.microsoft.com/office/drawing/2014/main" id="{DF36E2B5-2A1E-5112-55D7-5E8CAD924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185" y="5960469"/>
            <a:ext cx="515838" cy="34825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7EBE092-2159-EBA0-9FE5-D960E86A0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549275"/>
            <a:ext cx="5616575" cy="478373"/>
          </a:xfrm>
        </p:spPr>
        <p:txBody>
          <a:bodyPr lIns="90000" tIns="90000" rIns="90000" bIns="90000"/>
          <a:lstStyle>
            <a:lvl1pPr>
              <a:defRPr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/>
              <a:t>Acknowledgement of Country</a:t>
            </a:r>
            <a:endParaRPr lang="en-AU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26B9F3-537C-84A0-CA43-608030DC4A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0291" y="0"/>
            <a:ext cx="4961709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80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pos="302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186E6C7-4341-309A-F94D-0C64114AF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2068006"/>
            <a:ext cx="5911949" cy="1927277"/>
          </a:xfrm>
        </p:spPr>
        <p:txBody>
          <a:bodyPr anchor="t">
            <a:normAutofit/>
          </a:bodyPr>
          <a:lstStyle>
            <a:lvl1pPr algn="l">
              <a:lnSpc>
                <a:spcPts val="4500"/>
              </a:lnSpc>
              <a:defRPr sz="5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25AC03F-3197-F82A-2FF9-C966E867F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4" y="184150"/>
            <a:ext cx="5911949" cy="1769865"/>
          </a:xfrm>
        </p:spPr>
        <p:txBody>
          <a:bodyPr anchor="b">
            <a:noAutofit/>
          </a:bodyPr>
          <a:lstStyle>
            <a:lvl1pPr marL="0" indent="0" algn="l">
              <a:lnSpc>
                <a:spcPts val="4500"/>
              </a:lnSpc>
              <a:buNone/>
              <a:defRPr sz="3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E5E7464-C785-C96F-BA22-5D1DBC11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427" y="6402513"/>
            <a:ext cx="7484342" cy="271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Footer</a:t>
            </a: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7029E9-89E2-F5BF-8C53-B8047B837D35}"/>
              </a:ext>
            </a:extLst>
          </p:cNvPr>
          <p:cNvSpPr/>
          <p:nvPr userDrawn="1"/>
        </p:nvSpPr>
        <p:spPr>
          <a:xfrm>
            <a:off x="11120718" y="5949950"/>
            <a:ext cx="1071282" cy="908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298128-AFA9-ABF6-6DBB-6574F9D774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4" b="20510"/>
          <a:stretch/>
        </p:blipFill>
        <p:spPr>
          <a:xfrm>
            <a:off x="5269584" y="764916"/>
            <a:ext cx="6922416" cy="609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37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AB7EDF4-7B1E-A40D-7FA1-FF946ABEEE92}"/>
              </a:ext>
            </a:extLst>
          </p:cNvPr>
          <p:cNvSpPr/>
          <p:nvPr userDrawn="1"/>
        </p:nvSpPr>
        <p:spPr>
          <a:xfrm>
            <a:off x="0" y="0"/>
            <a:ext cx="4532442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96614-460E-1799-6802-FE77AE07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1812486"/>
            <a:ext cx="3573590" cy="107205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A7BEAEA-57D4-6152-D7F5-B1ACA45BF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868" y="1812485"/>
            <a:ext cx="6700705" cy="282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9ED042-2DFD-340F-3C50-07F4A39B2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3167" y="6445113"/>
            <a:ext cx="1649408" cy="135336"/>
          </a:xfrm>
          <a:prstGeom prst="rect">
            <a:avLst/>
          </a:prstGeom>
        </p:spPr>
      </p:pic>
      <p:sp>
        <p:nvSpPr>
          <p:cNvPr id="17" name="Date Placeholder 12">
            <a:extLst>
              <a:ext uri="{FF2B5EF4-FFF2-40B4-BE49-F238E27FC236}">
                <a16:creationId xmlns:a16="http://schemas.microsoft.com/office/drawing/2014/main" id="{AFC68A30-3721-5487-8832-C8A733CFF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3813" y="6402513"/>
            <a:ext cx="873125" cy="271337"/>
          </a:xfrm>
        </p:spPr>
        <p:txBody>
          <a:bodyPr/>
          <a:lstStyle/>
          <a:p>
            <a:fld id="{168C5FFA-65AB-0F43-8B74-1F9D24A70047}" type="datetime1">
              <a:rPr lang="en-AU" smtClean="0"/>
              <a:t>3/11/2025</a:t>
            </a:fld>
            <a:endParaRPr lang="en-AU" dirty="0"/>
          </a:p>
        </p:txBody>
      </p:sp>
      <p:sp>
        <p:nvSpPr>
          <p:cNvPr id="18" name="Footer Placeholder 13">
            <a:extLst>
              <a:ext uri="{FF2B5EF4-FFF2-40B4-BE49-F238E27FC236}">
                <a16:creationId xmlns:a16="http://schemas.microsoft.com/office/drawing/2014/main" id="{61B55D15-0993-1A49-3056-F47DFEA6D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573" y="6402513"/>
            <a:ext cx="7254240" cy="271337"/>
          </a:xfrm>
        </p:spPr>
        <p:txBody>
          <a:bodyPr/>
          <a:lstStyle/>
          <a:p>
            <a:r>
              <a:rPr lang="en-AU" dirty="0"/>
              <a:t>Footer</a:t>
            </a:r>
          </a:p>
        </p:txBody>
      </p:sp>
      <p:sp>
        <p:nvSpPr>
          <p:cNvPr id="19" name="Footer Placeholder 13">
            <a:extLst>
              <a:ext uri="{FF2B5EF4-FFF2-40B4-BE49-F238E27FC236}">
                <a16:creationId xmlns:a16="http://schemas.microsoft.com/office/drawing/2014/main" id="{B639261D-72CD-A1F3-1DD2-92FD71E2EB11}"/>
              </a:ext>
            </a:extLst>
          </p:cNvPr>
          <p:cNvSpPr txBox="1">
            <a:spLocks/>
          </p:cNvSpPr>
          <p:nvPr userDrawn="1"/>
        </p:nvSpPr>
        <p:spPr>
          <a:xfrm>
            <a:off x="8991600" y="6402513"/>
            <a:ext cx="566007" cy="2713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7F27FE-EB83-954C-914F-C146E07F0A2F}" type="slidenum">
              <a:rPr lang="en-AU" smtClean="0"/>
              <a:pPr algn="r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7475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1 Larg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9778EE-775E-4946-C0D2-C223DA3ABB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4" y="1812485"/>
            <a:ext cx="11256648" cy="43347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96614-460E-1799-6802-FE77AE07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549275"/>
            <a:ext cx="11256647" cy="10720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66DACB-C65A-15B9-4FA0-5A89FFB771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3167" y="6445113"/>
            <a:ext cx="1649408" cy="135336"/>
          </a:xfrm>
          <a:prstGeom prst="rect">
            <a:avLst/>
          </a:prstGeom>
        </p:spPr>
      </p:pic>
      <p:sp>
        <p:nvSpPr>
          <p:cNvPr id="12" name="Date Placeholder 12">
            <a:extLst>
              <a:ext uri="{FF2B5EF4-FFF2-40B4-BE49-F238E27FC236}">
                <a16:creationId xmlns:a16="http://schemas.microsoft.com/office/drawing/2014/main" id="{C0BD8BB7-4033-650E-CC36-DEE4C700DD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3813" y="6402513"/>
            <a:ext cx="873125" cy="271337"/>
          </a:xfrm>
        </p:spPr>
        <p:txBody>
          <a:bodyPr/>
          <a:lstStyle/>
          <a:p>
            <a:fld id="{56D1FE8E-8C30-804C-8A65-194775FA93DB}" type="datetime1">
              <a:rPr lang="en-AU" smtClean="0"/>
              <a:t>3/11/2025</a:t>
            </a:fld>
            <a:endParaRPr lang="en-AU" dirty="0"/>
          </a:p>
        </p:txBody>
      </p:sp>
      <p:sp>
        <p:nvSpPr>
          <p:cNvPr id="13" name="Footer Placeholder 13">
            <a:extLst>
              <a:ext uri="{FF2B5EF4-FFF2-40B4-BE49-F238E27FC236}">
                <a16:creationId xmlns:a16="http://schemas.microsoft.com/office/drawing/2014/main" id="{E757A586-665C-80BC-856B-C5EA72E10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573" y="6402513"/>
            <a:ext cx="7254240" cy="271337"/>
          </a:xfrm>
        </p:spPr>
        <p:txBody>
          <a:bodyPr/>
          <a:lstStyle/>
          <a:p>
            <a:r>
              <a:rPr lang="en-AU" dirty="0"/>
              <a:t>Footer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93DF888-D219-40E7-313F-74493A2995BE}"/>
              </a:ext>
            </a:extLst>
          </p:cNvPr>
          <p:cNvSpPr txBox="1">
            <a:spLocks/>
          </p:cNvSpPr>
          <p:nvPr userDrawn="1"/>
        </p:nvSpPr>
        <p:spPr>
          <a:xfrm>
            <a:off x="8991600" y="6402513"/>
            <a:ext cx="566007" cy="2713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7F27FE-EB83-954C-914F-C146E07F0A2F}" type="slidenum">
              <a:rPr lang="en-AU" smtClean="0"/>
              <a:pPr algn="r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52859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C0013EC-24EC-BB5E-ABB1-6FB7462390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32738" y="0"/>
            <a:ext cx="4259262" cy="6858000"/>
          </a:xfrm>
          <a:solidFill>
            <a:schemeClr val="accent2"/>
          </a:solidFill>
        </p:spPr>
        <p:txBody>
          <a:bodyPr tIns="936000" anchor="t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9778EE-775E-4946-C0D2-C223DA3ABB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4" y="1812485"/>
            <a:ext cx="7164390" cy="43347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96614-460E-1799-6802-FE77AE07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549275"/>
            <a:ext cx="7164390" cy="10720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C299B2-FA32-14D5-9EB8-DEA9F21962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3167" y="6445113"/>
            <a:ext cx="1649408" cy="135336"/>
          </a:xfrm>
          <a:prstGeom prst="rect">
            <a:avLst/>
          </a:prstGeom>
        </p:spPr>
      </p:pic>
      <p:sp>
        <p:nvSpPr>
          <p:cNvPr id="7" name="Date Placeholder 12">
            <a:extLst>
              <a:ext uri="{FF2B5EF4-FFF2-40B4-BE49-F238E27FC236}">
                <a16:creationId xmlns:a16="http://schemas.microsoft.com/office/drawing/2014/main" id="{7063820D-3D3F-E66A-3C73-69B13A7A6E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3813" y="6402513"/>
            <a:ext cx="873125" cy="271337"/>
          </a:xfrm>
        </p:spPr>
        <p:txBody>
          <a:bodyPr/>
          <a:lstStyle/>
          <a:p>
            <a:fld id="{74ECBDC4-BEF7-1540-8DC2-FD59557EFB86}" type="datetime1">
              <a:rPr lang="en-AU" smtClean="0"/>
              <a:t>3/11/2025</a:t>
            </a:fld>
            <a:endParaRPr lang="en-AU" dirty="0"/>
          </a:p>
        </p:txBody>
      </p:sp>
      <p:sp>
        <p:nvSpPr>
          <p:cNvPr id="10" name="Footer Placeholder 13">
            <a:extLst>
              <a:ext uri="{FF2B5EF4-FFF2-40B4-BE49-F238E27FC236}">
                <a16:creationId xmlns:a16="http://schemas.microsoft.com/office/drawing/2014/main" id="{3F929A5E-0AB6-F6AC-1008-BD3340FD0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573" y="6402513"/>
            <a:ext cx="7254240" cy="271337"/>
          </a:xfrm>
        </p:spPr>
        <p:txBody>
          <a:bodyPr/>
          <a:lstStyle/>
          <a:p>
            <a:r>
              <a:rPr lang="en-AU" dirty="0"/>
              <a:t>Footer</a:t>
            </a:r>
          </a:p>
        </p:txBody>
      </p:sp>
      <p:sp>
        <p:nvSpPr>
          <p:cNvPr id="12" name="Footer Placeholder 13">
            <a:extLst>
              <a:ext uri="{FF2B5EF4-FFF2-40B4-BE49-F238E27FC236}">
                <a16:creationId xmlns:a16="http://schemas.microsoft.com/office/drawing/2014/main" id="{1EF9CB11-562F-4064-13B4-8BEEE7168491}"/>
              </a:ext>
            </a:extLst>
          </p:cNvPr>
          <p:cNvSpPr txBox="1">
            <a:spLocks/>
          </p:cNvSpPr>
          <p:nvPr userDrawn="1"/>
        </p:nvSpPr>
        <p:spPr>
          <a:xfrm>
            <a:off x="8991600" y="6402513"/>
            <a:ext cx="566007" cy="2713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7F27FE-EB83-954C-914F-C146E07F0A2F}" type="slidenum">
              <a:rPr lang="en-AU" smtClean="0"/>
              <a:pPr algn="r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4799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96614-460E-1799-6802-FE77AE07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A7BEAEA-57D4-6152-D7F5-B1ACA45BF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1812486"/>
            <a:ext cx="7403366" cy="4334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F428DC1-FD01-FFE0-3829-BA1638C3A8C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8160" y="1812486"/>
            <a:ext cx="3573590" cy="4334754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txBody>
          <a:bodyPr vert="horz" lIns="180000" tIns="180000" rIns="180000" bIns="180000" rtlCol="0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3FBAD-2BB3-A8C5-AEF8-C19608034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3167" y="6445113"/>
            <a:ext cx="1649408" cy="135336"/>
          </a:xfrm>
          <a:prstGeom prst="rect">
            <a:avLst/>
          </a:prstGeom>
        </p:spPr>
      </p:pic>
      <p:sp>
        <p:nvSpPr>
          <p:cNvPr id="8" name="Date Placeholder 12">
            <a:extLst>
              <a:ext uri="{FF2B5EF4-FFF2-40B4-BE49-F238E27FC236}">
                <a16:creationId xmlns:a16="http://schemas.microsoft.com/office/drawing/2014/main" id="{6EACA332-72E0-753B-6014-2946AC0F1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3813" y="6402513"/>
            <a:ext cx="873125" cy="271337"/>
          </a:xfrm>
        </p:spPr>
        <p:txBody>
          <a:bodyPr/>
          <a:lstStyle/>
          <a:p>
            <a:fld id="{615887C3-5A46-3748-85BD-7C347D1A3AB8}" type="datetime1">
              <a:rPr lang="en-AU" smtClean="0"/>
              <a:t>3/11/2025</a:t>
            </a:fld>
            <a:endParaRPr lang="en-AU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1A8E8175-8F84-CEF0-3EDB-95D3FDB22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573" y="6402513"/>
            <a:ext cx="7254240" cy="271337"/>
          </a:xfrm>
        </p:spPr>
        <p:txBody>
          <a:bodyPr/>
          <a:lstStyle/>
          <a:p>
            <a:r>
              <a:rPr lang="en-AU" dirty="0"/>
              <a:t>Footer</a:t>
            </a:r>
          </a:p>
        </p:txBody>
      </p:sp>
      <p:sp>
        <p:nvSpPr>
          <p:cNvPr id="12" name="Footer Placeholder 13">
            <a:extLst>
              <a:ext uri="{FF2B5EF4-FFF2-40B4-BE49-F238E27FC236}">
                <a16:creationId xmlns:a16="http://schemas.microsoft.com/office/drawing/2014/main" id="{407F07CB-AB56-619C-D881-DA75824F755B}"/>
              </a:ext>
            </a:extLst>
          </p:cNvPr>
          <p:cNvSpPr txBox="1">
            <a:spLocks/>
          </p:cNvSpPr>
          <p:nvPr userDrawn="1"/>
        </p:nvSpPr>
        <p:spPr>
          <a:xfrm>
            <a:off x="8991600" y="6402513"/>
            <a:ext cx="566007" cy="2713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7F27FE-EB83-954C-914F-C146E07F0A2F}" type="slidenum">
              <a:rPr lang="en-AU" smtClean="0"/>
              <a:pPr algn="r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66232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96614-460E-1799-6802-FE77AE07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A7BEAEA-57D4-6152-D7F5-B1ACA45BF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48930"/>
            <a:ext cx="5433713" cy="3898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84699FE-1427-8ED7-1B9C-586FBAEBCDF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7101" y="2248930"/>
            <a:ext cx="5433713" cy="3898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C1EB1C-F449-11FE-8F37-790AE74D89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5" y="1705232"/>
            <a:ext cx="5433712" cy="461319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C1AED88-36F7-CACA-6DC9-AEBDC2A7A6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7102" y="1705232"/>
            <a:ext cx="5433712" cy="461319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4B30B-9EAC-47B0-5154-FDDC479CA6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3167" y="6445113"/>
            <a:ext cx="1649408" cy="135336"/>
          </a:xfrm>
          <a:prstGeom prst="rect">
            <a:avLst/>
          </a:prstGeom>
        </p:spPr>
      </p:pic>
      <p:sp>
        <p:nvSpPr>
          <p:cNvPr id="8" name="Date Placeholder 12">
            <a:extLst>
              <a:ext uri="{FF2B5EF4-FFF2-40B4-BE49-F238E27FC236}">
                <a16:creationId xmlns:a16="http://schemas.microsoft.com/office/drawing/2014/main" id="{7AD31B49-8755-D47C-A554-7C6DA026C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3813" y="6402513"/>
            <a:ext cx="873125" cy="271337"/>
          </a:xfrm>
        </p:spPr>
        <p:txBody>
          <a:bodyPr/>
          <a:lstStyle/>
          <a:p>
            <a:fld id="{1FE87832-63D6-2747-BA64-AADCB3D6A93F}" type="datetime1">
              <a:rPr lang="en-AU" smtClean="0"/>
              <a:t>3/11/2025</a:t>
            </a:fld>
            <a:endParaRPr lang="en-AU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AF4AAA7-F8DE-2813-3A13-ABEAA6FF8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573" y="6402513"/>
            <a:ext cx="7254240" cy="271337"/>
          </a:xfrm>
        </p:spPr>
        <p:txBody>
          <a:bodyPr/>
          <a:lstStyle/>
          <a:p>
            <a:r>
              <a:rPr lang="en-AU" dirty="0"/>
              <a:t>Footer</a:t>
            </a:r>
          </a:p>
        </p:txBody>
      </p:sp>
      <p:sp>
        <p:nvSpPr>
          <p:cNvPr id="10" name="Footer Placeholder 13">
            <a:extLst>
              <a:ext uri="{FF2B5EF4-FFF2-40B4-BE49-F238E27FC236}">
                <a16:creationId xmlns:a16="http://schemas.microsoft.com/office/drawing/2014/main" id="{A1900DDC-6EAB-8C5E-61CC-58030067DD84}"/>
              </a:ext>
            </a:extLst>
          </p:cNvPr>
          <p:cNvSpPr txBox="1">
            <a:spLocks/>
          </p:cNvSpPr>
          <p:nvPr userDrawn="1"/>
        </p:nvSpPr>
        <p:spPr>
          <a:xfrm>
            <a:off x="8991600" y="6402513"/>
            <a:ext cx="566007" cy="2713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7F27FE-EB83-954C-914F-C146E07F0A2F}" type="slidenum">
              <a:rPr lang="en-AU" smtClean="0"/>
              <a:pPr algn="r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7533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96614-460E-1799-6802-FE77AE07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A7BEAEA-57D4-6152-D7F5-B1ACA45BF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1812486"/>
            <a:ext cx="3573590" cy="4334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A806912-98BC-5672-5A3F-0C307FA9959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09202" y="1812486"/>
            <a:ext cx="3573590" cy="4334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F428DC1-FD01-FFE0-3829-BA1638C3A8C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8160" y="1812486"/>
            <a:ext cx="3573590" cy="4334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B187B-B43D-05D8-B3E2-F5C4FAF43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3167" y="6445113"/>
            <a:ext cx="1649408" cy="135336"/>
          </a:xfrm>
          <a:prstGeom prst="rect">
            <a:avLst/>
          </a:prstGeom>
        </p:spPr>
      </p:pic>
      <p:sp>
        <p:nvSpPr>
          <p:cNvPr id="8" name="Date Placeholder 12">
            <a:extLst>
              <a:ext uri="{FF2B5EF4-FFF2-40B4-BE49-F238E27FC236}">
                <a16:creationId xmlns:a16="http://schemas.microsoft.com/office/drawing/2014/main" id="{E44669E6-D06C-60D6-68FA-3E0ECB4B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3813" y="6402513"/>
            <a:ext cx="873125" cy="271337"/>
          </a:xfrm>
        </p:spPr>
        <p:txBody>
          <a:bodyPr/>
          <a:lstStyle/>
          <a:p>
            <a:fld id="{1FE87832-63D6-2747-BA64-AADCB3D6A93F}" type="datetime1">
              <a:rPr lang="en-AU" smtClean="0"/>
              <a:t>3/11/2025</a:t>
            </a:fld>
            <a:endParaRPr lang="en-AU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5801D342-9511-43EE-40C7-EBF8A9624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573" y="6402513"/>
            <a:ext cx="7254240" cy="271337"/>
          </a:xfrm>
        </p:spPr>
        <p:txBody>
          <a:bodyPr/>
          <a:lstStyle/>
          <a:p>
            <a:r>
              <a:rPr lang="en-AU" dirty="0"/>
              <a:t>Footer</a:t>
            </a:r>
          </a:p>
        </p:txBody>
      </p:sp>
      <p:sp>
        <p:nvSpPr>
          <p:cNvPr id="13" name="Footer Placeholder 13">
            <a:extLst>
              <a:ext uri="{FF2B5EF4-FFF2-40B4-BE49-F238E27FC236}">
                <a16:creationId xmlns:a16="http://schemas.microsoft.com/office/drawing/2014/main" id="{FD2CD9BC-852A-A777-D700-43CA7F3CF599}"/>
              </a:ext>
            </a:extLst>
          </p:cNvPr>
          <p:cNvSpPr txBox="1">
            <a:spLocks/>
          </p:cNvSpPr>
          <p:nvPr userDrawn="1"/>
        </p:nvSpPr>
        <p:spPr>
          <a:xfrm>
            <a:off x="8991600" y="6402513"/>
            <a:ext cx="566007" cy="2713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7F27FE-EB83-954C-914F-C146E07F0A2F}" type="slidenum">
              <a:rPr lang="en-AU" smtClean="0"/>
              <a:pPr algn="r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590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Dark MH MU VH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79423" y="1628775"/>
            <a:ext cx="10872790" cy="206724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A76B0D-4AD6-4924-A50F-9292D470DC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4" y="3603113"/>
            <a:ext cx="10872790" cy="922338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FA90E1-B562-7FC5-AC7B-3E8A22F01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3" y="603112"/>
            <a:ext cx="2836033" cy="611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6310C0-DB04-E7BB-F9ED-87F78D2186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9995" y="6022125"/>
            <a:ext cx="1229766" cy="359625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2C17437-CD0F-6135-17B3-4F028EB2DB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5793231"/>
            <a:ext cx="7164388" cy="706558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BFCE46-703C-13DF-2574-14986583B0A9}"/>
              </a:ext>
            </a:extLst>
          </p:cNvPr>
          <p:cNvGrpSpPr/>
          <p:nvPr userDrawn="1"/>
        </p:nvGrpSpPr>
        <p:grpSpPr>
          <a:xfrm>
            <a:off x="9364566" y="6048250"/>
            <a:ext cx="2345071" cy="367738"/>
            <a:chOff x="6593826" y="41011006"/>
            <a:chExt cx="7351867" cy="1152870"/>
          </a:xfrm>
        </p:grpSpPr>
        <p:pic>
          <p:nvPicPr>
            <p:cNvPr id="14" name="Picture 13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9A509996-1365-882D-FBE7-A3D466B7E3C5}"/>
                </a:ext>
              </a:extLst>
            </p:cNvPr>
            <p:cNvPicPr/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26" y="41011006"/>
              <a:ext cx="3977169" cy="115287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DBFA24-2899-E040-9733-BFB286C969E1}"/>
                </a:ext>
              </a:extLst>
            </p:cNvPr>
            <p:cNvPicPr/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68525" y="41011006"/>
              <a:ext cx="2377168" cy="1031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63084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Column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68B4DD1-A163-F3C9-6D98-7E54A11F29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96614-460E-1799-6802-FE77AE07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21" y="549275"/>
            <a:ext cx="5140744" cy="10720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4CA07FF-E871-756C-945D-A81102C7E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812486"/>
            <a:ext cx="5148540" cy="4334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A2930C-C7C7-6465-057E-CE77C0F20C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3167" y="6445113"/>
            <a:ext cx="1649408" cy="135336"/>
          </a:xfrm>
          <a:prstGeom prst="rect">
            <a:avLst/>
          </a:prstGeom>
        </p:spPr>
      </p:pic>
      <p:sp>
        <p:nvSpPr>
          <p:cNvPr id="5" name="Date Placeholder 12">
            <a:extLst>
              <a:ext uri="{FF2B5EF4-FFF2-40B4-BE49-F238E27FC236}">
                <a16:creationId xmlns:a16="http://schemas.microsoft.com/office/drawing/2014/main" id="{47FF0981-5A9B-ACEF-E33B-176AD02A9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3813" y="6402513"/>
            <a:ext cx="873125" cy="271337"/>
          </a:xfrm>
        </p:spPr>
        <p:txBody>
          <a:bodyPr/>
          <a:lstStyle/>
          <a:p>
            <a:fld id="{1FE87832-63D6-2747-BA64-AADCB3D6A93F}" type="datetime1">
              <a:rPr lang="en-AU" smtClean="0"/>
              <a:t>3/11/2025</a:t>
            </a:fld>
            <a:endParaRPr lang="en-AU" dirty="0"/>
          </a:p>
        </p:txBody>
      </p:sp>
      <p:sp>
        <p:nvSpPr>
          <p:cNvPr id="7" name="Footer Placeholder 13">
            <a:extLst>
              <a:ext uri="{FF2B5EF4-FFF2-40B4-BE49-F238E27FC236}">
                <a16:creationId xmlns:a16="http://schemas.microsoft.com/office/drawing/2014/main" id="{5EE64A54-00C6-CB2E-4E0B-D4C19BF18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573" y="6402513"/>
            <a:ext cx="7254240" cy="271337"/>
          </a:xfrm>
        </p:spPr>
        <p:txBody>
          <a:bodyPr/>
          <a:lstStyle/>
          <a:p>
            <a:r>
              <a:rPr lang="en-AU" dirty="0"/>
              <a:t>Footer</a:t>
            </a:r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7B3362AF-BF96-EEAA-0603-86073DD6CF79}"/>
              </a:ext>
            </a:extLst>
          </p:cNvPr>
          <p:cNvSpPr txBox="1">
            <a:spLocks/>
          </p:cNvSpPr>
          <p:nvPr userDrawn="1"/>
        </p:nvSpPr>
        <p:spPr>
          <a:xfrm>
            <a:off x="8991600" y="6402513"/>
            <a:ext cx="566007" cy="2713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7F27FE-EB83-954C-914F-C146E07F0A2F}" type="slidenum">
              <a:rPr lang="en-AU" smtClean="0"/>
              <a:pPr algn="r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7311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CDC84C3-DEF5-FA93-6B41-62FA8867A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75" y="1812486"/>
            <a:ext cx="5148537" cy="4334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96614-460E-1799-6802-FE77AE07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070" y="549275"/>
            <a:ext cx="5140744" cy="10720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68B4DD1-A163-F3C9-6D98-7E54A11F29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B1CD4-D169-7FC8-4512-196011B809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3167" y="6445113"/>
            <a:ext cx="1649408" cy="135336"/>
          </a:xfrm>
          <a:prstGeom prst="rect">
            <a:avLst/>
          </a:prstGeom>
        </p:spPr>
      </p:pic>
      <p:sp>
        <p:nvSpPr>
          <p:cNvPr id="7" name="Date Placeholder 12">
            <a:extLst>
              <a:ext uri="{FF2B5EF4-FFF2-40B4-BE49-F238E27FC236}">
                <a16:creationId xmlns:a16="http://schemas.microsoft.com/office/drawing/2014/main" id="{D5EEB8D3-A548-0546-226A-2A69E5527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3813" y="6402513"/>
            <a:ext cx="873125" cy="271337"/>
          </a:xfrm>
        </p:spPr>
        <p:txBody>
          <a:bodyPr/>
          <a:lstStyle/>
          <a:p>
            <a:fld id="{1FE87832-63D6-2747-BA64-AADCB3D6A93F}" type="datetime1">
              <a:rPr lang="en-AU" smtClean="0"/>
              <a:t>3/11/2025</a:t>
            </a:fld>
            <a:endParaRPr lang="en-AU" dirty="0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9C4634BA-6EAB-E702-7220-0F2F8310E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573" y="6402513"/>
            <a:ext cx="7254240" cy="271337"/>
          </a:xfrm>
        </p:spPr>
        <p:txBody>
          <a:bodyPr/>
          <a:lstStyle/>
          <a:p>
            <a:r>
              <a:rPr lang="en-AU" dirty="0"/>
              <a:t>Footer</a:t>
            </a:r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B7C5A64-2F97-9820-499C-13502B24AB86}"/>
              </a:ext>
            </a:extLst>
          </p:cNvPr>
          <p:cNvSpPr txBox="1">
            <a:spLocks/>
          </p:cNvSpPr>
          <p:nvPr userDrawn="1"/>
        </p:nvSpPr>
        <p:spPr>
          <a:xfrm>
            <a:off x="8991600" y="6402513"/>
            <a:ext cx="566007" cy="2713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7F27FE-EB83-954C-914F-C146E07F0A2F}" type="slidenum">
              <a:rPr lang="en-AU" smtClean="0"/>
              <a:pPr algn="r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1769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Column and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B9EF532A-ADA5-B780-EFFE-FEB5E8D7846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51141" y="0"/>
            <a:ext cx="8840859" cy="685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96614-460E-1799-6802-FE77AE07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549274"/>
            <a:ext cx="2618002" cy="274914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A7BEAEA-57D4-6152-D7F5-B1ACA45BF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3553690"/>
            <a:ext cx="2618001" cy="2593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72827-3151-F17D-87CC-BE7B622B33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3167" y="6445113"/>
            <a:ext cx="1649408" cy="135336"/>
          </a:xfrm>
          <a:prstGeom prst="rect">
            <a:avLst/>
          </a:prstGeom>
        </p:spPr>
      </p:pic>
      <p:sp>
        <p:nvSpPr>
          <p:cNvPr id="7" name="Date Placeholder 12">
            <a:extLst>
              <a:ext uri="{FF2B5EF4-FFF2-40B4-BE49-F238E27FC236}">
                <a16:creationId xmlns:a16="http://schemas.microsoft.com/office/drawing/2014/main" id="{AC2DCDC1-8E9C-AC33-D655-027D35F29B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3813" y="6402513"/>
            <a:ext cx="873125" cy="271337"/>
          </a:xfrm>
        </p:spPr>
        <p:txBody>
          <a:bodyPr/>
          <a:lstStyle/>
          <a:p>
            <a:fld id="{1FE87832-63D6-2747-BA64-AADCB3D6A93F}" type="datetime1">
              <a:rPr lang="en-AU" smtClean="0"/>
              <a:t>3/11/2025</a:t>
            </a:fld>
            <a:endParaRPr lang="en-AU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A9FA7DAE-1AA3-40DC-1D99-85794A02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573" y="6402513"/>
            <a:ext cx="7254240" cy="271337"/>
          </a:xfrm>
        </p:spPr>
        <p:txBody>
          <a:bodyPr/>
          <a:lstStyle/>
          <a:p>
            <a:r>
              <a:rPr lang="en-AU" dirty="0"/>
              <a:t>Footer</a:t>
            </a:r>
          </a:p>
        </p:txBody>
      </p:sp>
      <p:sp>
        <p:nvSpPr>
          <p:cNvPr id="12" name="Footer Placeholder 13">
            <a:extLst>
              <a:ext uri="{FF2B5EF4-FFF2-40B4-BE49-F238E27FC236}">
                <a16:creationId xmlns:a16="http://schemas.microsoft.com/office/drawing/2014/main" id="{5D9D56E9-BF31-350D-BA29-A9D16AF899B2}"/>
              </a:ext>
            </a:extLst>
          </p:cNvPr>
          <p:cNvSpPr txBox="1">
            <a:spLocks/>
          </p:cNvSpPr>
          <p:nvPr userDrawn="1"/>
        </p:nvSpPr>
        <p:spPr>
          <a:xfrm>
            <a:off x="8991600" y="6402513"/>
            <a:ext cx="566007" cy="2713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7F27FE-EB83-954C-914F-C146E07F0A2F}" type="slidenum">
              <a:rPr lang="en-AU" smtClean="0"/>
              <a:pPr algn="r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7863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9778EE-775E-4946-C0D2-C223DA3ABB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"/>
            <a:ext cx="12191999" cy="61472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BA1484-235B-81F4-208A-C1404CF21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3167" y="6445113"/>
            <a:ext cx="1649408" cy="135336"/>
          </a:xfrm>
          <a:prstGeom prst="rect">
            <a:avLst/>
          </a:prstGeom>
        </p:spPr>
      </p:pic>
      <p:sp>
        <p:nvSpPr>
          <p:cNvPr id="6" name="Date Placeholder 12">
            <a:extLst>
              <a:ext uri="{FF2B5EF4-FFF2-40B4-BE49-F238E27FC236}">
                <a16:creationId xmlns:a16="http://schemas.microsoft.com/office/drawing/2014/main" id="{3E712630-ABDF-0CF3-4CF7-1053C8124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3813" y="6402513"/>
            <a:ext cx="873125" cy="271337"/>
          </a:xfrm>
        </p:spPr>
        <p:txBody>
          <a:bodyPr/>
          <a:lstStyle/>
          <a:p>
            <a:fld id="{1FE87832-63D6-2747-BA64-AADCB3D6A93F}" type="datetime1">
              <a:rPr lang="en-AU" smtClean="0"/>
              <a:t>3/11/2025</a:t>
            </a:fld>
            <a:endParaRPr lang="en-AU" dirty="0"/>
          </a:p>
        </p:txBody>
      </p:sp>
      <p:sp>
        <p:nvSpPr>
          <p:cNvPr id="7" name="Footer Placeholder 13">
            <a:extLst>
              <a:ext uri="{FF2B5EF4-FFF2-40B4-BE49-F238E27FC236}">
                <a16:creationId xmlns:a16="http://schemas.microsoft.com/office/drawing/2014/main" id="{717D227A-44C1-14A5-4AE8-498A5452B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573" y="6402513"/>
            <a:ext cx="7254240" cy="271337"/>
          </a:xfrm>
        </p:spPr>
        <p:txBody>
          <a:bodyPr/>
          <a:lstStyle/>
          <a:p>
            <a:r>
              <a:rPr lang="en-AU" dirty="0"/>
              <a:t>Footer</a:t>
            </a:r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D212DACA-CEF7-0B02-30BC-501D27BBCCCF}"/>
              </a:ext>
            </a:extLst>
          </p:cNvPr>
          <p:cNvSpPr txBox="1">
            <a:spLocks/>
          </p:cNvSpPr>
          <p:nvPr userDrawn="1"/>
        </p:nvSpPr>
        <p:spPr>
          <a:xfrm>
            <a:off x="8991600" y="6402513"/>
            <a:ext cx="566007" cy="2713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7F27FE-EB83-954C-914F-C146E07F0A2F}" type="slidenum">
              <a:rPr lang="en-AU" smtClean="0"/>
              <a:pPr algn="r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81890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End">
    <p:bg>
      <p:bgPr>
        <a:solidFill>
          <a:schemeClr val="accent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9778EE-775E-4946-C0D2-C223DA3ABB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4" y="1812485"/>
            <a:ext cx="7164390" cy="41374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96614-460E-1799-6802-FE77AE07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549275"/>
            <a:ext cx="7164390" cy="10720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A0AF0BB-BFA4-A6C7-BC24-B8E8EFA93C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33520" y="1812485"/>
            <a:ext cx="3418693" cy="41374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A41C69-A391-9389-A387-D7C414DF2C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3167" y="6445113"/>
            <a:ext cx="1649408" cy="135336"/>
          </a:xfrm>
          <a:prstGeom prst="rect">
            <a:avLst/>
          </a:prstGeom>
        </p:spPr>
      </p:pic>
      <p:sp>
        <p:nvSpPr>
          <p:cNvPr id="8" name="Date Placeholder 12">
            <a:extLst>
              <a:ext uri="{FF2B5EF4-FFF2-40B4-BE49-F238E27FC236}">
                <a16:creationId xmlns:a16="http://schemas.microsoft.com/office/drawing/2014/main" id="{1A78D3AF-6606-DCB8-32B6-AA8DBF0E8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3813" y="6402513"/>
            <a:ext cx="873125" cy="271337"/>
          </a:xfrm>
        </p:spPr>
        <p:txBody>
          <a:bodyPr/>
          <a:lstStyle/>
          <a:p>
            <a:fld id="{1FE87832-63D6-2747-BA64-AADCB3D6A93F}" type="datetime1">
              <a:rPr lang="en-AU" smtClean="0"/>
              <a:t>3/11/2025</a:t>
            </a:fld>
            <a:endParaRPr lang="en-AU" dirty="0"/>
          </a:p>
        </p:txBody>
      </p:sp>
      <p:sp>
        <p:nvSpPr>
          <p:cNvPr id="10" name="Footer Placeholder 13">
            <a:extLst>
              <a:ext uri="{FF2B5EF4-FFF2-40B4-BE49-F238E27FC236}">
                <a16:creationId xmlns:a16="http://schemas.microsoft.com/office/drawing/2014/main" id="{4EC73D98-F87E-F457-B551-67A063D1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573" y="6402513"/>
            <a:ext cx="7254240" cy="271337"/>
          </a:xfrm>
        </p:spPr>
        <p:txBody>
          <a:bodyPr/>
          <a:lstStyle/>
          <a:p>
            <a:r>
              <a:rPr lang="en-AU" dirty="0"/>
              <a:t>Footer</a:t>
            </a:r>
          </a:p>
        </p:txBody>
      </p:sp>
      <p:sp>
        <p:nvSpPr>
          <p:cNvPr id="12" name="Footer Placeholder 13">
            <a:extLst>
              <a:ext uri="{FF2B5EF4-FFF2-40B4-BE49-F238E27FC236}">
                <a16:creationId xmlns:a16="http://schemas.microsoft.com/office/drawing/2014/main" id="{6DA261B0-AF79-7AE8-295E-6B2ADC469A35}"/>
              </a:ext>
            </a:extLst>
          </p:cNvPr>
          <p:cNvSpPr txBox="1">
            <a:spLocks/>
          </p:cNvSpPr>
          <p:nvPr userDrawn="1"/>
        </p:nvSpPr>
        <p:spPr>
          <a:xfrm>
            <a:off x="8991600" y="6402513"/>
            <a:ext cx="566007" cy="2713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7F27FE-EB83-954C-914F-C146E07F0A2F}" type="slidenum">
              <a:rPr lang="en-AU" smtClean="0"/>
              <a:pPr algn="r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21832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428EC0-E348-4D3F-54E8-AEAA677F04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3167" y="6445113"/>
            <a:ext cx="1649408" cy="135336"/>
          </a:xfrm>
          <a:prstGeom prst="rect">
            <a:avLst/>
          </a:prstGeom>
        </p:spPr>
      </p:pic>
      <p:sp>
        <p:nvSpPr>
          <p:cNvPr id="5" name="Date Placeholder 12">
            <a:extLst>
              <a:ext uri="{FF2B5EF4-FFF2-40B4-BE49-F238E27FC236}">
                <a16:creationId xmlns:a16="http://schemas.microsoft.com/office/drawing/2014/main" id="{A8FF5B74-04BF-DD5C-0BC1-57A7336F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3813" y="6402513"/>
            <a:ext cx="873125" cy="271337"/>
          </a:xfrm>
        </p:spPr>
        <p:txBody>
          <a:bodyPr/>
          <a:lstStyle/>
          <a:p>
            <a:fld id="{1FE87832-63D6-2747-BA64-AADCB3D6A93F}" type="datetime1">
              <a:rPr lang="en-AU" smtClean="0"/>
              <a:t>3/11/2025</a:t>
            </a:fld>
            <a:endParaRPr lang="en-AU" dirty="0"/>
          </a:p>
        </p:txBody>
      </p:sp>
      <p:sp>
        <p:nvSpPr>
          <p:cNvPr id="6" name="Footer Placeholder 13">
            <a:extLst>
              <a:ext uri="{FF2B5EF4-FFF2-40B4-BE49-F238E27FC236}">
                <a16:creationId xmlns:a16="http://schemas.microsoft.com/office/drawing/2014/main" id="{B57EAA76-FA22-F8CA-E688-C1E266026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573" y="6402513"/>
            <a:ext cx="7254240" cy="271337"/>
          </a:xfrm>
        </p:spPr>
        <p:txBody>
          <a:bodyPr/>
          <a:lstStyle/>
          <a:p>
            <a:r>
              <a:rPr lang="en-AU" dirty="0"/>
              <a:t>Footer</a:t>
            </a:r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069A90CB-FEEC-E03F-BBB8-D5B0B06C249C}"/>
              </a:ext>
            </a:extLst>
          </p:cNvPr>
          <p:cNvSpPr txBox="1">
            <a:spLocks/>
          </p:cNvSpPr>
          <p:nvPr userDrawn="1"/>
        </p:nvSpPr>
        <p:spPr>
          <a:xfrm>
            <a:off x="8991600" y="6402513"/>
            <a:ext cx="566007" cy="2713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B7F27FE-EB83-954C-914F-C146E07F0A2F}" type="slidenum">
              <a:rPr lang="en-AU" smtClean="0"/>
              <a:pPr algn="r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5084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4BF22959-384F-6CB4-4BE3-D8CEE7F1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3110" y="6402513"/>
            <a:ext cx="1944631" cy="271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32A45-CAC5-0B4A-A96C-297E4733CF5D}" type="datetime1">
              <a:rPr lang="en-AU" smtClean="0"/>
              <a:t>3/11/2025</a:t>
            </a:fld>
            <a:endParaRPr lang="en-AU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E5E7464-C785-C96F-BA22-5D1DBC11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427" y="6402513"/>
            <a:ext cx="7484342" cy="271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Footer</a:t>
            </a:r>
            <a:endParaRPr lang="en-AU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D7FA932-1A4C-B1FF-FF0D-62EF59740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7082" y="6402513"/>
            <a:ext cx="1047944" cy="271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C0E755-540E-4345-BF41-E88659968C0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8198145-8140-0F89-B031-71D38CFE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549275"/>
            <a:ext cx="11233147" cy="1072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46B82CA-25F1-FB01-6195-CF581533A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1812486"/>
            <a:ext cx="7403366" cy="4334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089F2E-171A-7F28-5698-B3B4330FC8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4" b="20510"/>
          <a:stretch/>
        </p:blipFill>
        <p:spPr>
          <a:xfrm>
            <a:off x="5269584" y="764916"/>
            <a:ext cx="6922416" cy="609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315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1E5E9-83EF-E147-A044-3F88514F2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9E226-84E4-254C-BE92-3B3B4C19E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AA51-B99A-AD41-ACBD-A803BC828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D121-2265-964C-B1A4-C5EB61BF6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52FAB-E988-6E4D-B373-F61D35AC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562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72F6-0035-9B42-BF85-99647B1CB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C1DDC-7C07-944C-AFE8-303DEB85F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871BB-2F71-6046-9BE0-682BBF3E88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D4F17-A997-B448-B246-DD6CE5C1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4E81-C4CF-3442-A7AB-1FBFA9714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108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4133-441C-8346-BF12-562BC570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64D04-3034-7F41-8756-BBA6FB24E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F6896-1053-AA4C-8D38-42D71559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3C7FB-A0E3-B249-8B4D-03F412649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31236-833E-3943-BE3F-D9962CBB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6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Dark MH M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79423" y="1628775"/>
            <a:ext cx="10872790" cy="206724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A76B0D-4AD6-4924-A50F-9292D470DC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4" y="3603113"/>
            <a:ext cx="10872790" cy="922338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FA90E1-B562-7FC5-AC7B-3E8A22F01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3" y="603112"/>
            <a:ext cx="2836033" cy="611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6310C0-DB04-E7BB-F9ED-87F78D2186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9382" y="6022125"/>
            <a:ext cx="1229766" cy="359625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2C17437-CD0F-6135-17B3-4F028EB2DB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5793231"/>
            <a:ext cx="7164388" cy="706558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Picture 1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A509996-1365-882D-FBE7-A3D466B7E3C5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953" y="6048250"/>
            <a:ext cx="1268622" cy="36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922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7A239-6768-B24F-81E6-4A340582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098FC-58A5-9944-BD0E-FBFCF59F0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C0CAA-E6F4-EB4E-AE92-627F15804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2FA3C-9821-7544-8E11-A7E65D489F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11/3/25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84C76-0CDB-5840-B76D-B6C9A19B8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A5696-F483-EB43-A1B9-530FF995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512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15DB5-D477-114E-AA44-8E6996A3E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DF01F-347E-764A-9B23-CD9DBF3E2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F49CE-00BB-404B-8113-92367376B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9626A-0994-9B47-BEBA-256F46420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7A53E1-5DAA-5E47-9980-8C20E6D35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A9220F-BC56-6B42-8BEE-BE9DBD80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11/3/25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29DC82-D9A5-AA43-8960-A952CD6D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1B0AEB-01B6-3446-8FDA-22CF0AE2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575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6C9DB-8D28-5B4C-8E17-C228CF8B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2A23A-1F03-7A4B-91FB-ED9DC4D1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11/3/25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03E60-A5E7-D846-9750-E807887B4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87F82-91E9-DF49-8ED5-CDEA3EF91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208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98006-9FBF-3546-8978-DA7A98D6D8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11/3/25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A419E1-5CBA-E449-BFB3-315CAF58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A0E8C-9F32-D24B-BE7E-E4AECBF2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91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4DAE5-DC53-0843-8A21-DCB5E314E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7EAB8-15C7-564E-9232-75F89CC51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684F3-DA91-F046-9B52-F9FEF9ECC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F9069-35AE-0F4A-989A-7F171A08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11/3/25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14FD5-12A8-A749-9161-39262D2A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7F386-77DB-8741-98A2-11E78E8C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758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B755F-1411-F645-B256-7CDDAFCC5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E86835-D4FC-0243-9EAD-23CD68635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1A2A0-0805-6047-8AEA-BE83715E4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9CF9E-BDE1-BF4B-89E6-2D6F83A7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11/3/25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ACEEC-E6A0-3340-A9EA-655059FE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89F6A-BD08-B140-9A79-20A3E4E9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22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5349-E8A2-104D-BB5A-941995AB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92E579-7E0F-6449-ACB3-4010AF586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E5F39-28E8-F14D-99B8-3C94B5CDA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BB395-C8C5-9341-A7D0-7A396D04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632A6-4F6D-5143-A8AA-4D60B03A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211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7298F5-E52C-2045-99FD-7489BDC92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62C9A0-6C0D-BD44-90F0-1B3B6949E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4FB64-8584-3440-8376-787AD6530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8A8A7-F3C9-294C-8264-AE278F9DE21C}" type="datetimeFigureOut">
              <a:rPr lang="en-US" smtClean="0"/>
              <a:t>11/3/25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C8BDD-881B-264F-B33C-DCFCA802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4769F-4145-A348-9C65-F1DE577A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386198-234A-A844-946D-564331AE7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2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- Dark MH M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79423" y="1628775"/>
            <a:ext cx="10872790" cy="206724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A76B0D-4AD6-4924-A50F-9292D470DC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4" y="3603113"/>
            <a:ext cx="10872790" cy="922338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FA90E1-B562-7FC5-AC7B-3E8A22F01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3" y="603112"/>
            <a:ext cx="2836033" cy="611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6310C0-DB04-E7BB-F9ED-87F78D2186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2809" y="6022125"/>
            <a:ext cx="1229766" cy="359625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2C17437-CD0F-6135-17B3-4F028EB2DB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5793231"/>
            <a:ext cx="7164388" cy="706558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784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Blue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6A9DB3-9D55-4DC0-F9DE-97FAEE4A580F}"/>
              </a:ext>
            </a:extLst>
          </p:cNvPr>
          <p:cNvSpPr/>
          <p:nvPr userDrawn="1"/>
        </p:nvSpPr>
        <p:spPr>
          <a:xfrm>
            <a:off x="0" y="5565774"/>
            <a:ext cx="12192000" cy="12922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5924550"/>
            <a:ext cx="2419650" cy="52136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79423" y="982662"/>
            <a:ext cx="8943977" cy="129222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A76B0D-4AD6-4924-A50F-9292D470DC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4" y="2368550"/>
            <a:ext cx="8943977" cy="922338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92B50-6099-EDC1-0366-3FE07A8B15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5098" y="6022125"/>
            <a:ext cx="1239560" cy="359625"/>
          </a:xfrm>
          <a:prstGeom prst="rect">
            <a:avLst/>
          </a:prstGeom>
        </p:spPr>
      </p:pic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971D607-8C03-2B27-7BFA-28DE5678D3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973" y="6022125"/>
            <a:ext cx="2367602" cy="36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8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Blue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6A9DB3-9D55-4DC0-F9DE-97FAEE4A580F}"/>
              </a:ext>
            </a:extLst>
          </p:cNvPr>
          <p:cNvSpPr/>
          <p:nvPr userDrawn="1"/>
        </p:nvSpPr>
        <p:spPr>
          <a:xfrm>
            <a:off x="0" y="5565774"/>
            <a:ext cx="12192000" cy="12922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5924550"/>
            <a:ext cx="2419650" cy="52136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79423" y="982662"/>
            <a:ext cx="8943977" cy="129222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A76B0D-4AD6-4924-A50F-9292D470DC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4" y="2368550"/>
            <a:ext cx="8943977" cy="922338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C259D7-7113-22A5-D6FC-205177623B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3462" y="6022125"/>
            <a:ext cx="1239560" cy="359625"/>
          </a:xfrm>
          <a:prstGeom prst="rect">
            <a:avLst/>
          </a:prstGeom>
        </p:spPr>
      </p:pic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4B72539-8905-B89B-F515-94A1D329AE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23" b="2206"/>
          <a:stretch/>
        </p:blipFill>
        <p:spPr>
          <a:xfrm>
            <a:off x="10453337" y="6022125"/>
            <a:ext cx="1299276" cy="3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- Blue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6A9DB3-9D55-4DC0-F9DE-97FAEE4A580F}"/>
              </a:ext>
            </a:extLst>
          </p:cNvPr>
          <p:cNvSpPr/>
          <p:nvPr userDrawn="1"/>
        </p:nvSpPr>
        <p:spPr>
          <a:xfrm>
            <a:off x="0" y="5565774"/>
            <a:ext cx="12192000" cy="12922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5924550"/>
            <a:ext cx="2419650" cy="52136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79423" y="982662"/>
            <a:ext cx="8943977" cy="129222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A76B0D-4AD6-4924-A50F-9292D470DC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4" y="2368550"/>
            <a:ext cx="8943977" cy="922338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C259D7-7113-22A5-D6FC-205177623B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3015" y="6022125"/>
            <a:ext cx="1239560" cy="3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0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70000">
              <a:schemeClr val="bg1"/>
            </a:gs>
            <a:gs pos="0">
              <a:schemeClr val="bg1">
                <a:lumMod val="95000"/>
              </a:schemeClr>
            </a:gs>
          </a:gsLst>
          <a:lin ang="76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4" y="728663"/>
            <a:ext cx="11233147" cy="8926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812486"/>
            <a:ext cx="11233148" cy="4334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FC316BEA-E28C-50F9-EB7A-5BD0BA356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83110" y="6402513"/>
            <a:ext cx="1868461" cy="2713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03ADE6C9-00A3-2041-BB82-251AA2B9588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A911397-559B-C46A-4218-898DCCC55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7" y="6402513"/>
            <a:ext cx="7484342" cy="2713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AU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420E6B79-33BA-3C86-279A-820D0FBD4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51571" y="6402513"/>
            <a:ext cx="1500641" cy="2713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AU" dirty="0"/>
              <a:t>Heart care reimagined</a:t>
            </a:r>
          </a:p>
        </p:txBody>
      </p:sp>
    </p:spTree>
    <p:extLst>
      <p:ext uri="{BB962C8B-B14F-4D97-AF65-F5344CB8AC3E}">
        <p14:creationId xmlns:p14="http://schemas.microsoft.com/office/powerpoint/2010/main" val="186006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01" r:id="rId7"/>
    <p:sldLayoutId id="2147483912" r:id="rId8"/>
    <p:sldLayoutId id="2147483913" r:id="rId9"/>
    <p:sldLayoutId id="2147483854" r:id="rId10"/>
    <p:sldLayoutId id="2147483856" r:id="rId11"/>
    <p:sldLayoutId id="2147483879" r:id="rId12"/>
    <p:sldLayoutId id="2147483905" r:id="rId13"/>
    <p:sldLayoutId id="2147483890" r:id="rId14"/>
    <p:sldLayoutId id="2147483872" r:id="rId15"/>
    <p:sldLayoutId id="2147483873" r:id="rId16"/>
    <p:sldLayoutId id="2147483892" r:id="rId17"/>
    <p:sldLayoutId id="2147483895" r:id="rId18"/>
    <p:sldLayoutId id="2147483904" r:id="rId19"/>
    <p:sldLayoutId id="2147483903" r:id="rId20"/>
    <p:sldLayoutId id="2147483902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orient="horz" pos="4020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pos="2457" userDrawn="1">
          <p15:clr>
            <a:srgbClr val="F26B43"/>
          </p15:clr>
        </p15:guide>
        <p15:guide id="7" pos="2638" userDrawn="1">
          <p15:clr>
            <a:srgbClr val="F26B43"/>
          </p15:clr>
        </p15:guide>
        <p15:guide id="8" pos="4815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orient="horz" pos="3748" userDrawn="1">
          <p15:clr>
            <a:srgbClr val="F26B43"/>
          </p15:clr>
        </p15:guide>
        <p15:guide id="11" pos="73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70000">
              <a:schemeClr val="bg1"/>
            </a:gs>
            <a:gs pos="0">
              <a:schemeClr val="bg1">
                <a:lumMod val="95000"/>
              </a:schemeClr>
            </a:gs>
          </a:gsLst>
          <a:lin ang="76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4" y="728663"/>
            <a:ext cx="11233147" cy="8926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812486"/>
            <a:ext cx="11233148" cy="4334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FC316BEA-E28C-50F9-EB7A-5BD0BA356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85066" y="6402513"/>
            <a:ext cx="1037494" cy="271337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13BEE925-74B0-E74D-BBA4-98A4F9B9E62C}" type="datetime1">
              <a:rPr lang="en-AU" smtClean="0"/>
              <a:t>3/11/2025</a:t>
            </a:fld>
            <a:endParaRPr lang="en-AU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A911397-559B-C46A-4218-898DCCC55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32739" y="6402513"/>
            <a:ext cx="1312862" cy="271337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AU" dirty="0"/>
              <a:t>Footer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9CB3053-077A-76FE-C639-5588243C21F5}"/>
              </a:ext>
            </a:extLst>
          </p:cNvPr>
          <p:cNvSpPr txBox="1">
            <a:spLocks/>
          </p:cNvSpPr>
          <p:nvPr userDrawn="1"/>
        </p:nvSpPr>
        <p:spPr>
          <a:xfrm>
            <a:off x="479424" y="6398924"/>
            <a:ext cx="7453314" cy="2713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384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932" r:id="rId18"/>
    <p:sldLayoutId id="2147483933" r:id="rId19"/>
    <p:sldLayoutId id="2147483934" r:id="rId20"/>
    <p:sldLayoutId id="2147483935" r:id="rId21"/>
    <p:sldLayoutId id="2147483936" r:id="rId22"/>
    <p:sldLayoutId id="2147483937" r:id="rId23"/>
    <p:sldLayoutId id="2147483938" r:id="rId24"/>
    <p:sldLayoutId id="2147483939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orient="horz" pos="459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7151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pos="2457">
          <p15:clr>
            <a:srgbClr val="F26B43"/>
          </p15:clr>
        </p15:guide>
        <p15:guide id="7" pos="2638">
          <p15:clr>
            <a:srgbClr val="F26B43"/>
          </p15:clr>
        </p15:guide>
        <p15:guide id="8" pos="4815">
          <p15:clr>
            <a:srgbClr val="F26B43"/>
          </p15:clr>
        </p15:guide>
        <p15:guide id="9" pos="4997">
          <p15:clr>
            <a:srgbClr val="F26B43"/>
          </p15:clr>
        </p15:guide>
        <p15:guide id="10" orient="horz" pos="3748">
          <p15:clr>
            <a:srgbClr val="F26B43"/>
          </p15:clr>
        </p15:guide>
        <p15:guide id="11" pos="737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22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6B83-E735-FBAE-C72E-395ED8D0A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3" y="1829191"/>
            <a:ext cx="10872790" cy="2067245"/>
          </a:xfrm>
        </p:spPr>
        <p:txBody>
          <a:bodyPr>
            <a:normAutofit fontScale="90000"/>
          </a:bodyPr>
          <a:lstStyle/>
          <a:p>
            <a:r>
              <a:rPr lang="en-GB" dirty="0"/>
              <a:t>Once-Weekly </a:t>
            </a:r>
            <a:r>
              <a:rPr lang="en-GB" dirty="0" err="1"/>
              <a:t>Tirzepatide</a:t>
            </a:r>
            <a:r>
              <a:rPr lang="en-GB" dirty="0"/>
              <a:t> Versus Dulaglutide for Heart Failure Outcomes in Patients With Type 2 Diabetes, ASCVD and History of Heart Failure: An Analysis of SURPASS-CVOT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4AA41-A420-ED9E-5D3C-5655F80272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4" y="4079101"/>
            <a:ext cx="10872790" cy="922338"/>
          </a:xfrm>
        </p:spPr>
        <p:txBody>
          <a:bodyPr/>
          <a:lstStyle/>
          <a:p>
            <a:r>
              <a:rPr lang="en-US" dirty="0"/>
              <a:t>Stephen J Nicholls</a:t>
            </a:r>
          </a:p>
        </p:txBody>
      </p:sp>
    </p:spTree>
    <p:extLst>
      <p:ext uri="{BB962C8B-B14F-4D97-AF65-F5344CB8AC3E}">
        <p14:creationId xmlns:p14="http://schemas.microsoft.com/office/powerpoint/2010/main" val="1774257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32DB6-2F15-E470-7A17-130378F2F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42EFD-4920-3EBB-6071-25908A101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36333"/>
            <a:ext cx="11256647" cy="1072056"/>
          </a:xfrm>
        </p:spPr>
        <p:txBody>
          <a:bodyPr/>
          <a:lstStyle/>
          <a:p>
            <a:r>
              <a:rPr lang="en-US" dirty="0"/>
              <a:t>Baseline Metabolic Risk Factors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C5117A-D6DB-8A74-1254-9AC548527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460111"/>
              </p:ext>
            </p:extLst>
          </p:nvPr>
        </p:nvGraphicFramePr>
        <p:xfrm>
          <a:off x="479426" y="1209674"/>
          <a:ext cx="11236324" cy="4740279"/>
        </p:xfrm>
        <a:graphic>
          <a:graphicData uri="http://schemas.openxmlformats.org/drawingml/2006/table">
            <a:tbl>
              <a:tblPr firstRow="1" bandRow="1"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1831">
                  <a:extLst>
                    <a:ext uri="{9D8B030D-6E8A-4147-A177-3AD203B41FA5}">
                      <a16:colId xmlns:a16="http://schemas.microsoft.com/office/drawing/2014/main" val="2542118811"/>
                    </a:ext>
                  </a:extLst>
                </a:gridCol>
                <a:gridCol w="1951831">
                  <a:extLst>
                    <a:ext uri="{9D8B030D-6E8A-4147-A177-3AD203B41FA5}">
                      <a16:colId xmlns:a16="http://schemas.microsoft.com/office/drawing/2014/main" val="898419669"/>
                    </a:ext>
                  </a:extLst>
                </a:gridCol>
                <a:gridCol w="1951831">
                  <a:extLst>
                    <a:ext uri="{9D8B030D-6E8A-4147-A177-3AD203B41FA5}">
                      <a16:colId xmlns:a16="http://schemas.microsoft.com/office/drawing/2014/main" val="791244737"/>
                    </a:ext>
                  </a:extLst>
                </a:gridCol>
                <a:gridCol w="1951831">
                  <a:extLst>
                    <a:ext uri="{9D8B030D-6E8A-4147-A177-3AD203B41FA5}">
                      <a16:colId xmlns:a16="http://schemas.microsoft.com/office/drawing/2014/main" val="1521415894"/>
                    </a:ext>
                  </a:extLst>
                </a:gridCol>
              </a:tblGrid>
              <a:tr h="406891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Characteristic</a:t>
                      </a:r>
                    </a:p>
                  </a:txBody>
                  <a:tcPr marL="91725" marR="91725" marT="45862" marB="4586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8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History of Heart Failure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8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 History of Heart Failure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204655"/>
                  </a:ext>
                </a:extLst>
              </a:tr>
              <a:tr h="671369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TZP </a:t>
                      </a:r>
                      <a:b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(N=1310)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Dula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(N=1368)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TZP</a:t>
                      </a:r>
                      <a:b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(N=5276)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Dula</a:t>
                      </a:r>
                    </a:p>
                    <a:p>
                      <a:pPr algn="ctr"/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(N=5211)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Weight, kg</a:t>
                      </a:r>
                    </a:p>
                  </a:txBody>
                  <a:tcPr marL="54864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95.9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96.7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91.8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91.4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8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Body mass index, kg/m</a:t>
                      </a:r>
                      <a:r>
                        <a:rPr lang="en-US" sz="1800" b="0" kern="100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864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33.5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33.6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32.4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32.3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8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Systolic blood pressure, mmHg</a:t>
                      </a:r>
                    </a:p>
                  </a:txBody>
                  <a:tcPr marL="54864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134.7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135.4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134.9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135.3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8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6350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Diastolic blood pressure, mmHg</a:t>
                      </a:r>
                    </a:p>
                  </a:txBody>
                  <a:tcPr marL="54864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77.8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78.4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77.6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77.7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8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HbA1c, %</a:t>
                      </a:r>
                    </a:p>
                  </a:txBody>
                  <a:tcPr marL="54864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8.43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8.40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8.40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8.38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8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LDL cholesterol, mg/dL</a:t>
                      </a:r>
                    </a:p>
                  </a:txBody>
                  <a:tcPr marL="54864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84.7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87.0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79.5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79.0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8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Triglycerides, mg/dL</a:t>
                      </a:r>
                    </a:p>
                  </a:txBody>
                  <a:tcPr marL="54864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203.7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194.7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194.9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192.8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710542"/>
                  </a:ext>
                </a:extLst>
              </a:tr>
              <a:tr h="4068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eGFR, mL/min/1.73 m</a:t>
                      </a:r>
                      <a:r>
                        <a:rPr lang="en-US" sz="1800" b="0" kern="100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864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71.9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74.9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80.1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80.4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739450"/>
                  </a:ext>
                </a:extLst>
              </a:tr>
              <a:tr h="4068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eGFR &lt;60 mL/min/1.73 m</a:t>
                      </a:r>
                      <a:r>
                        <a:rPr lang="en-US" sz="1800" b="0" kern="100" baseline="300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</a:p>
                  </a:txBody>
                  <a:tcPr marL="54864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33.3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27.9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20.9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20.1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982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749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015CB-B9B0-EA6F-232C-193FB4C36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3D2D89-E17F-C76C-E3F6-3F7FCBB5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23807"/>
            <a:ext cx="11256647" cy="1072056"/>
          </a:xfrm>
        </p:spPr>
        <p:txBody>
          <a:bodyPr/>
          <a:lstStyle/>
          <a:p>
            <a:r>
              <a:rPr lang="en-US" dirty="0"/>
              <a:t>Change from Baseline in HbA1c and Body Weight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9DC440B-D6D3-224B-4D3D-EE57D015CB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249240"/>
              </p:ext>
            </p:extLst>
          </p:nvPr>
        </p:nvGraphicFramePr>
        <p:xfrm>
          <a:off x="131425" y="882496"/>
          <a:ext cx="11877943" cy="4743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3" imgW="8798476" imgH="3513340" progId="Prism10.Document">
                  <p:embed/>
                </p:oleObj>
              </mc:Choice>
              <mc:Fallback>
                <p:oleObj name="Prism 10" r:id="rId3" imgW="8798476" imgH="3513340" progId="Prism10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9DC440B-D6D3-224B-4D3D-EE57D015CB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425" y="882496"/>
                        <a:ext cx="11877943" cy="4743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99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F2350-5533-0214-36F2-1DEB35932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789655-3EB7-AC45-3A9D-F3D1C479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23807"/>
            <a:ext cx="11256647" cy="1072056"/>
          </a:xfrm>
        </p:spPr>
        <p:txBody>
          <a:bodyPr/>
          <a:lstStyle/>
          <a:p>
            <a:r>
              <a:rPr lang="en-US" dirty="0"/>
              <a:t>Change from Baseline in Systolic Blood Pressure and eGFR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64A7AA5-F052-AFE8-63E8-2FB216D042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831573"/>
              </p:ext>
            </p:extLst>
          </p:nvPr>
        </p:nvGraphicFramePr>
        <p:xfrm>
          <a:off x="465434" y="1053999"/>
          <a:ext cx="5481619" cy="4746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3" imgW="3860295" imgH="3342678" progId="Prism10.Document">
                  <p:embed/>
                </p:oleObj>
              </mc:Choice>
              <mc:Fallback>
                <p:oleObj name="Prism 10" r:id="rId3" imgW="3860295" imgH="3342678" progId="Prism10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64A7AA5-F052-AFE8-63E8-2FB216D042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434" y="1053999"/>
                        <a:ext cx="5481619" cy="4746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4E6410E-474F-8B84-CABF-3B91105E9E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642468"/>
              </p:ext>
            </p:extLst>
          </p:nvPr>
        </p:nvGraphicFramePr>
        <p:xfrm>
          <a:off x="6186551" y="1061465"/>
          <a:ext cx="5670599" cy="4792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5" imgW="3965454" imgH="3351679" progId="Prism10.Document">
                  <p:embed/>
                </p:oleObj>
              </mc:Choice>
              <mc:Fallback>
                <p:oleObj name="Prism 10" r:id="rId5" imgW="3965454" imgH="3351679" progId="Prism10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4E6410E-474F-8B84-CABF-3B91105E9E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86551" y="1061465"/>
                        <a:ext cx="5670599" cy="4792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617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78C5C300-F39B-2013-597D-A22596FA7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23807"/>
            <a:ext cx="11256647" cy="1072056"/>
          </a:xfrm>
        </p:spPr>
        <p:txBody>
          <a:bodyPr/>
          <a:lstStyle/>
          <a:p>
            <a:r>
              <a:rPr lang="en-US" dirty="0"/>
              <a:t>Composite Heart Failure Endpoints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D6C9B1-E93A-E3C8-5078-DAA61435A283}"/>
              </a:ext>
            </a:extLst>
          </p:cNvPr>
          <p:cNvSpPr txBox="1"/>
          <p:nvPr/>
        </p:nvSpPr>
        <p:spPr>
          <a:xfrm>
            <a:off x="1582614" y="1010787"/>
            <a:ext cx="451338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>
              <a:buNone/>
            </a:pPr>
            <a:r>
              <a:rPr lang="en-US" b="1" noProof="0" dirty="0"/>
              <a:t>All-Cause Death or Hospitalization or Urgent Visits for Heart Failure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C7216F-B9CB-6D23-2B5E-66DFE51B8FBC}"/>
              </a:ext>
            </a:extLst>
          </p:cNvPr>
          <p:cNvSpPr txBox="1"/>
          <p:nvPr/>
        </p:nvSpPr>
        <p:spPr>
          <a:xfrm>
            <a:off x="6962958" y="1010787"/>
            <a:ext cx="4396154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>
              <a:buNone/>
            </a:pPr>
            <a:r>
              <a:rPr lang="en-US" b="1" noProof="0" dirty="0"/>
              <a:t>CV Death or Hospitalization or Urgent Visits for Heart Failure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C83A7FA-A627-4700-0C5F-40F2A5A7E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" r="13"/>
          <a:stretch/>
        </p:blipFill>
        <p:spPr>
          <a:xfrm>
            <a:off x="1012699" y="1750931"/>
            <a:ext cx="10202432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97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A553E-663F-2F65-F5C4-97A32D862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B3656189-8208-1FB4-B681-C42C6B58E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23807"/>
            <a:ext cx="11256647" cy="1072056"/>
          </a:xfrm>
        </p:spPr>
        <p:txBody>
          <a:bodyPr/>
          <a:lstStyle/>
          <a:p>
            <a:r>
              <a:rPr lang="en-US" dirty="0"/>
              <a:t>All-Cause Mortality and Heart Failure Events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5C2EDC-8AD3-87E5-601F-2067888D09FC}"/>
              </a:ext>
            </a:extLst>
          </p:cNvPr>
          <p:cNvSpPr txBox="1"/>
          <p:nvPr/>
        </p:nvSpPr>
        <p:spPr>
          <a:xfrm>
            <a:off x="997813" y="1010787"/>
            <a:ext cx="451338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>
              <a:buNone/>
            </a:pPr>
            <a:r>
              <a:rPr lang="en-US" b="1" noProof="0" dirty="0"/>
              <a:t>All-Cause Mortality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8501F-05F5-9939-0B91-BBF3D32C5129}"/>
              </a:ext>
            </a:extLst>
          </p:cNvPr>
          <p:cNvSpPr txBox="1"/>
          <p:nvPr/>
        </p:nvSpPr>
        <p:spPr>
          <a:xfrm>
            <a:off x="6601446" y="1010787"/>
            <a:ext cx="4396154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>
              <a:buNone/>
            </a:pPr>
            <a:r>
              <a:rPr lang="en-US" b="1" noProof="0" dirty="0"/>
              <a:t>Hospitalization or Urgent Visits for </a:t>
            </a:r>
            <a:br>
              <a:rPr lang="en-US" b="1" noProof="0" dirty="0"/>
            </a:br>
            <a:r>
              <a:rPr lang="en-US" b="1" noProof="0" dirty="0"/>
              <a:t>Heart Failure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0E15E54-77C2-A52C-C1E4-319453DBC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" r="13"/>
          <a:stretch/>
        </p:blipFill>
        <p:spPr>
          <a:xfrm>
            <a:off x="953324" y="1615743"/>
            <a:ext cx="9924184" cy="41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68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E3A4C-5883-AB2D-5FB2-7E5DC358C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9D7DDC-86FF-32D4-5705-7594A3DC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36333"/>
            <a:ext cx="11256647" cy="1072056"/>
          </a:xfrm>
        </p:spPr>
        <p:txBody>
          <a:bodyPr/>
          <a:lstStyle/>
          <a:p>
            <a:r>
              <a:rPr lang="en-US" dirty="0"/>
              <a:t>Key Clinical Endpoints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CEF9002-CF30-1018-849D-510ADF71A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358755"/>
              </p:ext>
            </p:extLst>
          </p:nvPr>
        </p:nvGraphicFramePr>
        <p:xfrm>
          <a:off x="479425" y="1210277"/>
          <a:ext cx="11232102" cy="4767601"/>
        </p:xfrm>
        <a:graphic>
          <a:graphicData uri="http://schemas.openxmlformats.org/drawingml/2006/table">
            <a:tbl>
              <a:tblPr firstRow="1" bandRow="1"/>
              <a:tblGrid>
                <a:gridCol w="298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2542118811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898419669"/>
                    </a:ext>
                  </a:extLst>
                </a:gridCol>
                <a:gridCol w="1801368">
                  <a:extLst>
                    <a:ext uri="{9D8B030D-6E8A-4147-A177-3AD203B41FA5}">
                      <a16:colId xmlns:a16="http://schemas.microsoft.com/office/drawing/2014/main" val="3905115438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791244737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1521415894"/>
                    </a:ext>
                  </a:extLst>
                </a:gridCol>
                <a:gridCol w="1801368">
                  <a:extLst>
                    <a:ext uri="{9D8B030D-6E8A-4147-A177-3AD203B41FA5}">
                      <a16:colId xmlns:a16="http://schemas.microsoft.com/office/drawing/2014/main" val="795977717"/>
                    </a:ext>
                  </a:extLst>
                </a:gridCol>
              </a:tblGrid>
              <a:tr h="338323">
                <a:tc rowSpan="2">
                  <a:txBody>
                    <a:bodyPr/>
                    <a:lstStyle/>
                    <a:p>
                      <a:pPr algn="ctr"/>
                      <a:r>
                        <a:rPr lang="en-GB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History of Heart Failure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19408" marR="119408" marT="27432" marB="2743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No History of Heart Failure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204655"/>
                  </a:ext>
                </a:extLst>
              </a:tr>
              <a:tr h="60100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dirty="0"/>
                    </a:p>
                  </a:txBody>
                  <a:tcPr marL="119408" marR="119408" marT="27432" marB="2743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TZP </a:t>
                      </a:r>
                      <a:br>
                        <a:rPr lang="en-GB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GB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(N=1310)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Dula (N=1368)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en-GB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GB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TZP</a:t>
                      </a:r>
                      <a:br>
                        <a:rPr lang="en-GB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GB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(N=5276)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Dula</a:t>
                      </a:r>
                    </a:p>
                    <a:p>
                      <a:pPr algn="ctr"/>
                      <a:r>
                        <a:rPr lang="en-GB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(N=5211)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HR </a:t>
                      </a:r>
                      <a:br>
                        <a:rPr lang="en-GB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GB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55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All-cause death or hospitalization or urgent visits for HF</a:t>
                      </a:r>
                    </a:p>
                  </a:txBody>
                  <a:tcPr marL="54864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18.2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21.5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0.83 (0.70-0.99)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9.7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0.88 (0.78-1.00)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318126"/>
                  </a:ext>
                </a:extLst>
              </a:tr>
              <a:tr h="546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800" b="1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 death or hospitalization or urgent visits for HF</a:t>
                      </a:r>
                    </a:p>
                  </a:txBody>
                  <a:tcPr marL="54864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14.4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16.7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0.85 (0.70-1.03)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0.96 (0.83-1.12)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2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800" b="1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All-cause death</a:t>
                      </a:r>
                    </a:p>
                  </a:txBody>
                  <a:tcPr marL="54864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16.7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0.80 (0.65-0.97)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0.86 (0.75-0.99)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327"/>
                  </a:ext>
                </a:extLst>
              </a:tr>
              <a:tr h="4522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800" b="1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 death</a:t>
                      </a:r>
                    </a:p>
                  </a:txBody>
                  <a:tcPr marL="54864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8.9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0.80 (0.63-1.02)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0.95 (0.80-1.13)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800" b="1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Hospitalization or urgent visits for HF</a:t>
                      </a:r>
                    </a:p>
                  </a:txBody>
                  <a:tcPr marL="54864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0.97 (0.73-1.27)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0.98 (0.74-1.30)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2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800" b="1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 death, MI or stroke</a:t>
                      </a:r>
                    </a:p>
                  </a:txBody>
                  <a:tcPr marL="54864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17.2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18.7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0.90 (0.76-1.08)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11.6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0.93 (0.83-1.04)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800" b="1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 death, MI, stroke, coronary revascularization</a:t>
                      </a:r>
                    </a:p>
                  </a:txBody>
                  <a:tcPr marL="54864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20.5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24.7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0.81 (0.69-0.95)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15.5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16.9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0.91 (0.83-1.00)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241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E7E4F-F97D-F703-17A5-A09C39A85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BF6A3A-B062-AD07-0F03-0F29894C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23807"/>
            <a:ext cx="11256647" cy="1072056"/>
          </a:xfrm>
        </p:spPr>
        <p:txBody>
          <a:bodyPr/>
          <a:lstStyle/>
          <a:p>
            <a:r>
              <a:rPr lang="en-US" dirty="0"/>
              <a:t>Change from Baseline in eGFR in High and Very-High Risk CKD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BF3E3EA-023E-94BD-6AE0-4C42A445F6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731461"/>
              </p:ext>
            </p:extLst>
          </p:nvPr>
        </p:nvGraphicFramePr>
        <p:xfrm>
          <a:off x="512696" y="984165"/>
          <a:ext cx="5965825" cy="471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3" imgW="3977699" imgH="3145225" progId="Prism10.Document">
                  <p:embed/>
                </p:oleObj>
              </mc:Choice>
              <mc:Fallback>
                <p:oleObj name="Prism 10" r:id="rId3" imgW="3977699" imgH="3145225" progId="Prism10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BF3E3EA-023E-94BD-6AE0-4C42A445F6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696" y="984165"/>
                        <a:ext cx="5965825" cy="471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336174C-64DD-0FB7-973D-59E05CA219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550861"/>
              </p:ext>
            </p:extLst>
          </p:nvPr>
        </p:nvGraphicFramePr>
        <p:xfrm>
          <a:off x="6248400" y="985117"/>
          <a:ext cx="5965825" cy="47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5" imgW="3977699" imgH="3136221" progId="Prism10.Document">
                  <p:embed/>
                </p:oleObj>
              </mc:Choice>
              <mc:Fallback>
                <p:oleObj name="Prism 10" r:id="rId5" imgW="3977699" imgH="3136221" progId="Prism10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36174C-64DD-0FB7-973D-59E05CA219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48400" y="985117"/>
                        <a:ext cx="5965825" cy="470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706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B0970-3F76-96EC-C953-5557638FC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B51A76-A1B3-4274-D072-B12C31E9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23807"/>
            <a:ext cx="11256647" cy="1072056"/>
          </a:xfrm>
        </p:spPr>
        <p:txBody>
          <a:bodyPr/>
          <a:lstStyle/>
          <a:p>
            <a:r>
              <a:rPr lang="en-US" dirty="0"/>
              <a:t>SGLT2 Inhibitor Initiation Post-Baseline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9370026-F74E-7FAB-9EE4-E4B17AF299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734487"/>
              </p:ext>
            </p:extLst>
          </p:nvPr>
        </p:nvGraphicFramePr>
        <p:xfrm>
          <a:off x="524057" y="1184308"/>
          <a:ext cx="5588000" cy="435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3" imgW="3725964" imgH="2902842" progId="Prism10.Document">
                  <p:embed/>
                </p:oleObj>
              </mc:Choice>
              <mc:Fallback>
                <p:oleObj name="Prism 10" r:id="rId3" imgW="3725964" imgH="2902842" progId="Prism10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9370026-F74E-7FAB-9EE4-E4B17AF299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4057" y="1184308"/>
                        <a:ext cx="5588000" cy="435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747C589-4C4C-B65A-E93C-16131F975D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072781"/>
              </p:ext>
            </p:extLst>
          </p:nvPr>
        </p:nvGraphicFramePr>
        <p:xfrm>
          <a:off x="6296207" y="1184308"/>
          <a:ext cx="5588000" cy="435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5" imgW="3725964" imgH="2902842" progId="Prism10.Document">
                  <p:embed/>
                </p:oleObj>
              </mc:Choice>
              <mc:Fallback>
                <p:oleObj name="Prism 10" r:id="rId5" imgW="3725964" imgH="2902842" progId="Prism10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747C589-4C4C-B65A-E93C-16131F975D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96207" y="1184308"/>
                        <a:ext cx="5588000" cy="435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080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FCC7E-386F-0E42-F41A-92607F808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B69592-1A94-2A0C-ECAC-6AD0EB6E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23807"/>
            <a:ext cx="11256647" cy="1072056"/>
          </a:xfrm>
        </p:spPr>
        <p:txBody>
          <a:bodyPr/>
          <a:lstStyle/>
          <a:p>
            <a:r>
              <a:rPr lang="en-US" dirty="0"/>
              <a:t>Patient Reported Outcomes: Transformed Total Score of APPADL at Baseline and Month 48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644BF5-0A20-457E-7D3A-FDF970B99F44}"/>
              </a:ext>
            </a:extLst>
          </p:cNvPr>
          <p:cNvGrpSpPr/>
          <p:nvPr/>
        </p:nvGrpSpPr>
        <p:grpSpPr>
          <a:xfrm>
            <a:off x="4766532" y="1304924"/>
            <a:ext cx="2910137" cy="319360"/>
            <a:chOff x="4485373" y="1355302"/>
            <a:chExt cx="2812196" cy="3374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1B84D2-A682-9593-0DF0-8304A8863D30}"/>
                </a:ext>
              </a:extLst>
            </p:cNvPr>
            <p:cNvSpPr/>
            <p:nvPr/>
          </p:nvSpPr>
          <p:spPr>
            <a:xfrm>
              <a:off x="4485373" y="1468696"/>
              <a:ext cx="201168" cy="109728"/>
            </a:xfrm>
            <a:prstGeom prst="rect">
              <a:avLst/>
            </a:prstGeom>
            <a:solidFill>
              <a:srgbClr val="0C37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2C28FF-FAD6-0A66-BC14-18F4C683FFCF}"/>
                </a:ext>
              </a:extLst>
            </p:cNvPr>
            <p:cNvSpPr/>
            <p:nvPr/>
          </p:nvSpPr>
          <p:spPr>
            <a:xfrm>
              <a:off x="5736106" y="1470387"/>
              <a:ext cx="201168" cy="109728"/>
            </a:xfrm>
            <a:prstGeom prst="rect">
              <a:avLst/>
            </a:pr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EA220A-A9A3-28F5-ADC9-A7DEF613544D}"/>
                </a:ext>
              </a:extLst>
            </p:cNvPr>
            <p:cNvSpPr txBox="1"/>
            <p:nvPr/>
          </p:nvSpPr>
          <p:spPr>
            <a:xfrm>
              <a:off x="4686541" y="1358160"/>
              <a:ext cx="9655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noProof="0" dirty="0"/>
                <a:t>TZP MTD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F673F7A-73AE-6F7F-0E3B-199D6DA95EF4}"/>
                </a:ext>
              </a:extLst>
            </p:cNvPr>
            <p:cNvSpPr txBox="1"/>
            <p:nvPr/>
          </p:nvSpPr>
          <p:spPr>
            <a:xfrm>
              <a:off x="5946899" y="1355302"/>
              <a:ext cx="1350670" cy="337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noProof="0" dirty="0"/>
                <a:t>Dula 1.5 mg</a:t>
              </a:r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DC43C19-14D3-53F3-9908-8E6E7DEB88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61740"/>
              </p:ext>
            </p:extLst>
          </p:nvPr>
        </p:nvGraphicFramePr>
        <p:xfrm>
          <a:off x="856587" y="1593373"/>
          <a:ext cx="4805208" cy="4472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3" imgW="7627314" imgH="7099770" progId="Prism10.Document">
                  <p:embed/>
                </p:oleObj>
              </mc:Choice>
              <mc:Fallback>
                <p:oleObj name="Prism 10" r:id="rId3" imgW="7627314" imgH="7099770" progId="Prism10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DC43C19-14D3-53F3-9908-8E6E7DEB88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6587" y="1593373"/>
                        <a:ext cx="4805208" cy="4472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2A277B8-F204-3D87-B21C-8950AA6CB9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761172"/>
              </p:ext>
            </p:extLst>
          </p:nvPr>
        </p:nvGraphicFramePr>
        <p:xfrm>
          <a:off x="6628667" y="1606370"/>
          <a:ext cx="4805208" cy="4466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5" imgW="7627314" imgH="7090408" progId="Prism10.Document">
                  <p:embed/>
                </p:oleObj>
              </mc:Choice>
              <mc:Fallback>
                <p:oleObj name="Prism 10" r:id="rId5" imgW="7627314" imgH="7090408" progId="Prism10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2A277B8-F204-3D87-B21C-8950AA6CB9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28667" y="1606370"/>
                        <a:ext cx="4805208" cy="4466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345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E3FFC-5E4F-70CA-7918-1C429E354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5C30C7-1BC2-3F13-CBCB-DDCC4A7A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23807"/>
            <a:ext cx="11256647" cy="1072056"/>
          </a:xfrm>
        </p:spPr>
        <p:txBody>
          <a:bodyPr/>
          <a:lstStyle/>
          <a:p>
            <a:r>
              <a:rPr lang="en-US" dirty="0"/>
              <a:t>Patient Reported Outcomes: EQ-5D-5L VAS Score at Baseline and Month 48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1AEE2E-4AAA-704A-39AB-6EED40287AF2}"/>
              </a:ext>
            </a:extLst>
          </p:cNvPr>
          <p:cNvGrpSpPr/>
          <p:nvPr/>
        </p:nvGrpSpPr>
        <p:grpSpPr>
          <a:xfrm>
            <a:off x="4766532" y="1304924"/>
            <a:ext cx="2910137" cy="319360"/>
            <a:chOff x="4485373" y="1355302"/>
            <a:chExt cx="2812196" cy="3374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96A040-55B7-44F2-7B2F-2B8434D90576}"/>
                </a:ext>
              </a:extLst>
            </p:cNvPr>
            <p:cNvSpPr/>
            <p:nvPr/>
          </p:nvSpPr>
          <p:spPr>
            <a:xfrm>
              <a:off x="4485373" y="1468696"/>
              <a:ext cx="201168" cy="109728"/>
            </a:xfrm>
            <a:prstGeom prst="rect">
              <a:avLst/>
            </a:prstGeom>
            <a:solidFill>
              <a:srgbClr val="0C37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D9AD6C-050E-02E2-229C-3F589D411253}"/>
                </a:ext>
              </a:extLst>
            </p:cNvPr>
            <p:cNvSpPr/>
            <p:nvPr/>
          </p:nvSpPr>
          <p:spPr>
            <a:xfrm>
              <a:off x="5736106" y="1470387"/>
              <a:ext cx="201168" cy="109728"/>
            </a:xfrm>
            <a:prstGeom prst="rect">
              <a:avLst/>
            </a:pr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B7BB66-B0DF-2693-D389-84DA84E7B37E}"/>
                </a:ext>
              </a:extLst>
            </p:cNvPr>
            <p:cNvSpPr txBox="1"/>
            <p:nvPr/>
          </p:nvSpPr>
          <p:spPr>
            <a:xfrm>
              <a:off x="4686541" y="1358160"/>
              <a:ext cx="9655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noProof="0" dirty="0"/>
                <a:t>TZP MTD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6F80A4-E216-791A-09B1-8F88E0E55272}"/>
                </a:ext>
              </a:extLst>
            </p:cNvPr>
            <p:cNvSpPr txBox="1"/>
            <p:nvPr/>
          </p:nvSpPr>
          <p:spPr>
            <a:xfrm>
              <a:off x="5946899" y="1355302"/>
              <a:ext cx="1350670" cy="337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noProof="0" dirty="0"/>
                <a:t>Dula 1.5 mg</a:t>
              </a:r>
            </a:p>
          </p:txBody>
        </p:sp>
      </p:grp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E478E86-EC16-0CEC-DCE9-24D9346A93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501219"/>
              </p:ext>
            </p:extLst>
          </p:nvPr>
        </p:nvGraphicFramePr>
        <p:xfrm>
          <a:off x="850271" y="1597805"/>
          <a:ext cx="4807250" cy="4472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3" imgW="7630556" imgH="7099770" progId="Prism10.Document">
                  <p:embed/>
                </p:oleObj>
              </mc:Choice>
              <mc:Fallback>
                <p:oleObj name="Prism 10" r:id="rId3" imgW="7630556" imgH="7099770" progId="Prism10.Document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E478E86-EC16-0CEC-DCE9-24D9346A93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0271" y="1597805"/>
                        <a:ext cx="4807250" cy="4472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CBD33E7-3CCC-7EFE-835C-08F400C40D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222515"/>
              </p:ext>
            </p:extLst>
          </p:nvPr>
        </p:nvGraphicFramePr>
        <p:xfrm>
          <a:off x="6614085" y="1601347"/>
          <a:ext cx="4807250" cy="4466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5" imgW="7630556" imgH="7090408" progId="Prism10.Document">
                  <p:embed/>
                </p:oleObj>
              </mc:Choice>
              <mc:Fallback>
                <p:oleObj name="Prism 10" r:id="rId5" imgW="7630556" imgH="7090408" progId="Prism10.Document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CBD33E7-3CCC-7EFE-835C-08F400C40D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14085" y="1601347"/>
                        <a:ext cx="4807250" cy="4466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281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6FFBA0-DEBB-DFA7-1D94-6D17338A91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4" y="1812485"/>
            <a:ext cx="10908046" cy="4137465"/>
          </a:xfrm>
        </p:spPr>
        <p:txBody>
          <a:bodyPr/>
          <a:lstStyle/>
          <a:p>
            <a:r>
              <a:rPr lang="en-AU" sz="2800" dirty="0"/>
              <a:t>Research support: AstraZeneca, </a:t>
            </a:r>
            <a:r>
              <a:rPr lang="en-AU" sz="2800" dirty="0" err="1"/>
              <a:t>Cyclarity</a:t>
            </a:r>
            <a:r>
              <a:rPr lang="en-AU" sz="2800" dirty="0"/>
              <a:t>, </a:t>
            </a:r>
            <a:r>
              <a:rPr lang="en-AU" sz="2800" dirty="0" err="1"/>
              <a:t>NewAmsterdam</a:t>
            </a:r>
            <a:r>
              <a:rPr lang="en-AU" sz="2800" dirty="0"/>
              <a:t> Pharma, Amgen, </a:t>
            </a:r>
            <a:r>
              <a:rPr lang="en-AU" sz="2800" dirty="0" err="1"/>
              <a:t>Anthera</a:t>
            </a:r>
            <a:r>
              <a:rPr lang="en-AU" sz="2800" dirty="0"/>
              <a:t>, Eli Lilly, Esperion, Novartis, </a:t>
            </a:r>
            <a:r>
              <a:rPr lang="en-AU" sz="2800" dirty="0" err="1"/>
              <a:t>Cerenis</a:t>
            </a:r>
            <a:r>
              <a:rPr lang="en-AU" sz="2800" dirty="0"/>
              <a:t>, The Medicines Company, </a:t>
            </a:r>
            <a:r>
              <a:rPr lang="en-AU" sz="2800" dirty="0" err="1"/>
              <a:t>Resverlogix</a:t>
            </a:r>
            <a:r>
              <a:rPr lang="en-AU" sz="2800" dirty="0"/>
              <a:t>, </a:t>
            </a:r>
            <a:r>
              <a:rPr lang="en-AU" sz="2800" dirty="0" err="1"/>
              <a:t>InfraReDx</a:t>
            </a:r>
            <a:r>
              <a:rPr lang="en-AU" sz="2800" dirty="0"/>
              <a:t>, Roche, Sanofi-Regeneron </a:t>
            </a:r>
            <a:br>
              <a:rPr lang="en-AU" sz="2800" dirty="0"/>
            </a:br>
            <a:r>
              <a:rPr lang="en-AU" sz="2800" dirty="0"/>
              <a:t>and </a:t>
            </a:r>
            <a:r>
              <a:rPr lang="en-AU" sz="2800" dirty="0" err="1"/>
              <a:t>Liposcience</a:t>
            </a:r>
            <a:endParaRPr lang="en-AU" sz="2800" dirty="0"/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Consulting and honoraria: AstraZeneca,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Abcentra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Amarin,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Akcea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Arrowhead,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Cyclarity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Eli Lilly,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Anthera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Omthera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Merck, Takeda,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Resverlogix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Sanofi-Regeneron, CSL Behring, Esperion, Boehringer Ingelheim,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Vaxxinity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Scribe Therapeutics,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Sequiris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SURPASS-CVOT was sponsored by Eli Lilly &amp; Company</a:t>
            </a:r>
          </a:p>
          <a:p>
            <a:endParaRPr lang="en-AU" dirty="0"/>
          </a:p>
          <a:p>
            <a:endParaRPr lang="en-AU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959FA3-C120-B592-2AC7-E49EB0284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728663"/>
            <a:ext cx="11256647" cy="892668"/>
          </a:xfrm>
        </p:spPr>
        <p:txBody>
          <a:bodyPr/>
          <a:lstStyle/>
          <a:p>
            <a:r>
              <a:rPr lang="en-AU" dirty="0"/>
              <a:t>Disclosures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03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39F9C-679A-D519-CDD7-BF65BCE64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5D8BE2-4DD5-F2C5-711C-C16A879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36333"/>
            <a:ext cx="11256647" cy="1072056"/>
          </a:xfrm>
        </p:spPr>
        <p:txBody>
          <a:bodyPr/>
          <a:lstStyle/>
          <a:p>
            <a:r>
              <a:rPr lang="en-US" dirty="0"/>
              <a:t>Safety Overview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86264C-647D-7D2C-ED19-B1E6F420F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447852"/>
              </p:ext>
            </p:extLst>
          </p:nvPr>
        </p:nvGraphicFramePr>
        <p:xfrm>
          <a:off x="479425" y="1218274"/>
          <a:ext cx="11233148" cy="4740069"/>
        </p:xfrm>
        <a:graphic>
          <a:graphicData uri="http://schemas.openxmlformats.org/drawingml/2006/table">
            <a:tbl>
              <a:tblPr firstRow="1" bandRow="1"/>
              <a:tblGrid>
                <a:gridCol w="3433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9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9948">
                  <a:extLst>
                    <a:ext uri="{9D8B030D-6E8A-4147-A177-3AD203B41FA5}">
                      <a16:colId xmlns:a16="http://schemas.microsoft.com/office/drawing/2014/main" val="4044786374"/>
                    </a:ext>
                  </a:extLst>
                </a:gridCol>
                <a:gridCol w="1949948">
                  <a:extLst>
                    <a:ext uri="{9D8B030D-6E8A-4147-A177-3AD203B41FA5}">
                      <a16:colId xmlns:a16="http://schemas.microsoft.com/office/drawing/2014/main" val="1745979674"/>
                    </a:ext>
                  </a:extLst>
                </a:gridCol>
                <a:gridCol w="1949948">
                  <a:extLst>
                    <a:ext uri="{9D8B030D-6E8A-4147-A177-3AD203B41FA5}">
                      <a16:colId xmlns:a16="http://schemas.microsoft.com/office/drawing/2014/main" val="2990374624"/>
                    </a:ext>
                  </a:extLst>
                </a:gridCol>
              </a:tblGrid>
              <a:tr h="259509">
                <a:tc rowSpan="2">
                  <a:txBody>
                    <a:bodyPr/>
                    <a:lstStyle/>
                    <a:p>
                      <a:pPr algn="l"/>
                      <a:r>
                        <a:rPr lang="en-GB" sz="14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Participants, %</a:t>
                      </a:r>
                    </a:p>
                  </a:txBody>
                  <a:tcPr marL="119408" marR="11940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Heart Failure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No Heart Failure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104207"/>
                  </a:ext>
                </a:extLst>
              </a:tr>
              <a:tr h="259509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dirty="0"/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4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TZP MTD </a:t>
                      </a:r>
                      <a:br>
                        <a:rPr lang="en-GB" sz="14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GB" sz="14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(N=1325)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Dula 1.5 mg </a:t>
                      </a:r>
                      <a:br>
                        <a:rPr lang="en-GB" sz="14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GB" sz="14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(N=1379)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TZP MTD </a:t>
                      </a:r>
                      <a:br>
                        <a:rPr lang="en-GB" sz="14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GB" sz="14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(N=5322)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Dula 1.5 mg </a:t>
                      </a:r>
                      <a:br>
                        <a:rPr lang="en-GB" sz="14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GB" sz="14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(N=5268)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855">
                <a:tc>
                  <a:txBody>
                    <a:bodyPr/>
                    <a:lstStyle/>
                    <a:p>
                      <a:pPr algn="l"/>
                      <a:r>
                        <a:rPr lang="en-US" sz="1400" b="1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Any TEAE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strike="noStrike" kern="1200" baseline="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 pitchFamily="34" charset="0"/>
                        </a:rPr>
                        <a:t>90.7</a:t>
                      </a:r>
                      <a:endParaRPr lang="en-GB" sz="1400" b="0" strike="noStrike" kern="1200" baseline="0" noProof="0" dirty="0">
                        <a:solidFill>
                          <a:schemeClr val="tx1"/>
                        </a:solidFill>
                        <a:latin typeface="Arial" panose="020B0604020202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strike="noStrike" kern="1200" baseline="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 pitchFamily="34" charset="0"/>
                        </a:rPr>
                        <a:t>90.4</a:t>
                      </a:r>
                      <a:endParaRPr lang="en-GB" sz="1400" b="0" strike="noStrike" kern="1200" baseline="0" noProof="0" dirty="0">
                        <a:solidFill>
                          <a:schemeClr val="tx1"/>
                        </a:solidFill>
                        <a:latin typeface="Arial" panose="020B0604020202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strike="noStrike" kern="1200" baseline="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 pitchFamily="34" charset="0"/>
                        </a:rPr>
                        <a:t>89.3</a:t>
                      </a:r>
                      <a:endParaRPr lang="en-GB" sz="1400" b="0" strike="noStrike" kern="1200" baseline="0" noProof="0" dirty="0">
                        <a:solidFill>
                          <a:schemeClr val="tx1"/>
                        </a:solidFill>
                        <a:latin typeface="Arial" panose="020B0604020202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strike="noStrike" kern="1200" baseline="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 pitchFamily="34" charset="0"/>
                        </a:rPr>
                        <a:t>88.2</a:t>
                      </a:r>
                      <a:endParaRPr lang="en-GB" sz="1400" b="0" strike="noStrike" kern="1200" baseline="0" noProof="0" dirty="0">
                        <a:solidFill>
                          <a:schemeClr val="tx1"/>
                        </a:solidFill>
                        <a:latin typeface="Arial" panose="020B0604020202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615421"/>
                  </a:ext>
                </a:extLst>
              </a:tr>
              <a:tr h="129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 b="1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Participants with </a:t>
                      </a:r>
                      <a:r>
                        <a:rPr lang="en-US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≥1 </a:t>
                      </a:r>
                      <a:r>
                        <a:rPr lang="en-US" sz="1400" b="1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SAE</a:t>
                      </a:r>
                      <a:endParaRPr lang="en-US" sz="1400" b="1" baseline="30000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kern="1200" baseline="0" noProof="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 pitchFamily="34" charset="0"/>
                        </a:rPr>
                        <a:t>35.1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37.6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31.0</a:t>
                      </a:r>
                      <a:endParaRPr lang="en-US" sz="1400" b="0" strike="noStrike" baseline="0" noProof="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30.4</a:t>
                      </a:r>
                      <a:endParaRPr lang="en-US" sz="1400" b="0" strike="noStrike" baseline="0" noProof="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 b="1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AEs leading to study drug discontinuation</a:t>
                      </a:r>
                      <a:endParaRPr lang="en-US" sz="1400" b="1" strike="sngStrike" baseline="0" noProof="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kern="1200" baseline="0" noProof="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 pitchFamily="34" charset="0"/>
                        </a:rPr>
                        <a:t>20.9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19.9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18.2</a:t>
                      </a:r>
                      <a:endParaRPr lang="en-US" sz="1400" b="0" strike="noStrike" baseline="0" noProof="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15.9</a:t>
                      </a:r>
                      <a:endParaRPr lang="en-US" sz="1400" b="0" strike="noStrike" baseline="0" noProof="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755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+mn-lt"/>
                          <a:cs typeface="Arial" panose="020B0604020202020204" pitchFamily="34" charset="0"/>
                        </a:rPr>
                        <a:t>TEAEs occurring in ≥1% of participants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strike="noStrike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strike="noStrike" noProof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052205"/>
                  </a:ext>
                </a:extLst>
              </a:tr>
              <a:tr h="129755">
                <a:tc>
                  <a:txBody>
                    <a:bodyPr/>
                    <a:lstStyle/>
                    <a:p>
                      <a:pPr marL="0" indent="177800" algn="l"/>
                      <a:r>
                        <a:rPr lang="en-US" sz="1400" b="1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Nausea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trike="noStrike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23.9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trike="noStrike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21.5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trike="noStrike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25.4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22.6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14630"/>
                  </a:ext>
                </a:extLst>
              </a:tr>
              <a:tr h="129755">
                <a:tc>
                  <a:txBody>
                    <a:bodyPr/>
                    <a:lstStyle/>
                    <a:p>
                      <a:pPr marL="0" indent="177800" algn="l"/>
                      <a:r>
                        <a:rPr lang="en-US" sz="1400" b="1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Diarrhea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trike="noStrike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24.5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trike="noStrike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17.2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trike="noStrike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24.9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19.6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795602"/>
                  </a:ext>
                </a:extLst>
              </a:tr>
              <a:tr h="129755">
                <a:tc>
                  <a:txBody>
                    <a:bodyPr/>
                    <a:lstStyle/>
                    <a:p>
                      <a:pPr marL="0" indent="177800" algn="l"/>
                      <a:r>
                        <a:rPr lang="en-US" sz="1400" b="1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COVID-19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14.0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15.2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17.0</a:t>
                      </a:r>
                      <a:endParaRPr lang="en-US" sz="1400" b="0" strike="noStrike" baseline="0" noProof="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16.5</a:t>
                      </a:r>
                      <a:endParaRPr lang="en-US" sz="1400" b="0" strike="noStrike" baseline="0" noProof="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689845"/>
                  </a:ext>
                </a:extLst>
              </a:tr>
              <a:tr h="129755">
                <a:tc>
                  <a:txBody>
                    <a:bodyPr/>
                    <a:lstStyle/>
                    <a:p>
                      <a:pPr marL="0" indent="177800" algn="l"/>
                      <a:r>
                        <a:rPr lang="en-US" sz="1400" b="1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Decreased appetite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trike="noStrike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19.2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trike="noStrike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9.2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16.6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9.9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123328"/>
                  </a:ext>
                </a:extLst>
              </a:tr>
              <a:tr h="129755">
                <a:tc>
                  <a:txBody>
                    <a:bodyPr/>
                    <a:lstStyle/>
                    <a:p>
                      <a:pPr marL="0" indent="177800" algn="l"/>
                      <a:r>
                        <a:rPr lang="en-US" sz="1400" b="1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Constipation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trike="noStrike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11.4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trike="noStrike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9.3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13.0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12.2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082309"/>
                  </a:ext>
                </a:extLst>
              </a:tr>
              <a:tr h="129755">
                <a:tc>
                  <a:txBody>
                    <a:bodyPr/>
                    <a:lstStyle/>
                    <a:p>
                      <a:pPr marL="0" indent="177800" algn="l"/>
                      <a:r>
                        <a:rPr lang="en-US" sz="1400" b="1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Vomiting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trike="noStrike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10.6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trike="noStrike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11.9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10.2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217424"/>
                  </a:ext>
                </a:extLst>
              </a:tr>
              <a:tr h="129755">
                <a:tc>
                  <a:txBody>
                    <a:bodyPr/>
                    <a:lstStyle/>
                    <a:p>
                      <a:pPr marL="0" indent="177800" algn="l"/>
                      <a:r>
                        <a:rPr lang="en-US" sz="1400" b="1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Dyspepsia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trike="noStrike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9.9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trike="noStrike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7.3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baseline="0" noProof="0" dirty="0">
                          <a:solidFill>
                            <a:srgbClr val="2015FF"/>
                          </a:solidFill>
                          <a:latin typeface="+mn-lt"/>
                          <a:cs typeface="Arial" panose="020B0604020202020204" pitchFamily="34" charset="0"/>
                        </a:rPr>
                        <a:t>8.4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336271"/>
                  </a:ext>
                </a:extLst>
              </a:tr>
              <a:tr h="129755">
                <a:tc>
                  <a:txBody>
                    <a:bodyPr/>
                    <a:lstStyle/>
                    <a:p>
                      <a:pPr marL="0" indent="177800" algn="l"/>
                      <a:r>
                        <a:rPr lang="en-US" sz="1400" b="1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Urinary tract infection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7.8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6.7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7.6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990666"/>
                  </a:ext>
                </a:extLst>
              </a:tr>
              <a:tr h="129755">
                <a:tc>
                  <a:txBody>
                    <a:bodyPr/>
                    <a:lstStyle/>
                    <a:p>
                      <a:pPr marL="0" indent="177800" algn="l"/>
                      <a:r>
                        <a:rPr lang="en-US" sz="1400" b="1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Dizziness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7.1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53632"/>
                  </a:ext>
                </a:extLst>
              </a:tr>
              <a:tr h="129755">
                <a:tc>
                  <a:txBody>
                    <a:bodyPr/>
                    <a:lstStyle/>
                    <a:p>
                      <a:pPr marL="0" indent="177800" algn="l"/>
                      <a:r>
                        <a:rPr lang="en-US" sz="1400" b="1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Arthralgia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5.8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6.4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378279"/>
                  </a:ext>
                </a:extLst>
              </a:tr>
              <a:tr h="129755">
                <a:tc>
                  <a:txBody>
                    <a:bodyPr/>
                    <a:lstStyle/>
                    <a:p>
                      <a:pPr marL="0" indent="177800" algn="l"/>
                      <a:r>
                        <a:rPr lang="en-US" sz="1400" b="1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Cataract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6.4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5.7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53325"/>
                  </a:ext>
                </a:extLst>
              </a:tr>
              <a:tr h="129755">
                <a:tc>
                  <a:txBody>
                    <a:bodyPr/>
                    <a:lstStyle/>
                    <a:p>
                      <a:pPr marL="0" indent="177800" algn="l"/>
                      <a:r>
                        <a:rPr lang="en-US" sz="1400" b="1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Back pain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4.8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6.2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277394"/>
                  </a:ext>
                </a:extLst>
              </a:tr>
              <a:tr h="129755">
                <a:tc>
                  <a:txBody>
                    <a:bodyPr/>
                    <a:lstStyle/>
                    <a:p>
                      <a:pPr marL="0" indent="177800" algn="l"/>
                      <a:r>
                        <a:rPr lang="en-US" sz="1400" b="1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Nasopharyngitis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6.9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388320"/>
                  </a:ext>
                </a:extLst>
              </a:tr>
              <a:tr h="129755">
                <a:tc>
                  <a:txBody>
                    <a:bodyPr/>
                    <a:lstStyle/>
                    <a:p>
                      <a:pPr marL="0" indent="177800" algn="l"/>
                      <a:r>
                        <a:rPr lang="en-US" sz="1400" b="1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Hypertension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4.7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baseline="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6.2</a:t>
                      </a:r>
                    </a:p>
                  </a:txBody>
                  <a:tcPr marL="119408" marR="1194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727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393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68C35-A165-3237-BC26-C93F6FABD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D96601-F42F-914C-8D1A-E5F69A82F5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46C849-7441-3173-4D7D-C1167681E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22263"/>
            <a:ext cx="11256647" cy="892668"/>
          </a:xfrm>
        </p:spPr>
        <p:txBody>
          <a:bodyPr/>
          <a:lstStyle/>
          <a:p>
            <a:r>
              <a:rPr lang="en-AU" dirty="0"/>
              <a:t>Limitations</a:t>
            </a:r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DC8EDCB-15CD-9D5E-0E7A-013E487DFCFB}"/>
              </a:ext>
            </a:extLst>
          </p:cNvPr>
          <p:cNvSpPr txBox="1">
            <a:spLocks/>
          </p:cNvSpPr>
          <p:nvPr/>
        </p:nvSpPr>
        <p:spPr>
          <a:xfrm>
            <a:off x="631824" y="1964885"/>
            <a:ext cx="11256648" cy="413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800" dirty="0"/>
          </a:p>
          <a:p>
            <a:endParaRPr lang="en-AU" dirty="0"/>
          </a:p>
          <a:p>
            <a:endParaRPr lang="en-AU" dirty="0"/>
          </a:p>
          <a:p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1181B2B-0826-2493-D367-F131FC822CCF}"/>
              </a:ext>
            </a:extLst>
          </p:cNvPr>
          <p:cNvSpPr txBox="1">
            <a:spLocks/>
          </p:cNvSpPr>
          <p:nvPr/>
        </p:nvSpPr>
        <p:spPr>
          <a:xfrm>
            <a:off x="466724" y="1222209"/>
            <a:ext cx="11256648" cy="486109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SURPASS-CVOT demonstrated non-inferiority for the primary endpoint and all subsequent analyses should be considered exploratory</a:t>
            </a:r>
          </a:p>
          <a:p>
            <a:r>
              <a:rPr lang="en-AU" sz="2400" dirty="0"/>
              <a:t>SURPASS-CVOT was not a heart failure trial, accordingly ejection fraction, BNP levels or underlying cause of heart failure is not known</a:t>
            </a:r>
          </a:p>
          <a:p>
            <a:r>
              <a:rPr lang="en-AU" sz="2400" dirty="0"/>
              <a:t>The impact of disproportionately greater use of SGLT2 inhibitors during the trial in the dulaglutide group remains to be determined</a:t>
            </a:r>
          </a:p>
          <a:p>
            <a:r>
              <a:rPr lang="en-AU" sz="2400" dirty="0"/>
              <a:t>The profile of sex, race and geographical representation of patients may limit the generalizability of the findings</a:t>
            </a:r>
          </a:p>
          <a:p>
            <a:r>
              <a:rPr lang="en-AU" sz="2400" dirty="0"/>
              <a:t>The mechanism underlying potential benefits of incretin targeted agents on HF outcomes remains to be determined</a:t>
            </a:r>
          </a:p>
          <a:p>
            <a:r>
              <a:rPr lang="en-US" sz="2400" dirty="0"/>
              <a:t>SURPASS-CVOT was an active comparator trial and did not involve a direct comparison with placebo</a:t>
            </a:r>
          </a:p>
          <a:p>
            <a:pPr marL="0" indent="0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016006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43784-6AF3-6B71-26D2-B8C5B5751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3674AF-0F7F-E5D9-59E8-6EAF59538D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4CFC8-DCCB-1A32-3520-48A1FA0F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22263"/>
            <a:ext cx="11256647" cy="892668"/>
          </a:xfrm>
        </p:spPr>
        <p:txBody>
          <a:bodyPr/>
          <a:lstStyle/>
          <a:p>
            <a:r>
              <a:rPr lang="en-US" dirty="0"/>
              <a:t>Conclusion</a:t>
            </a:r>
            <a:r>
              <a:rPr lang="en-AU" dirty="0"/>
              <a:t>s</a:t>
            </a:r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5811C52-481B-5408-CC19-335456856065}"/>
              </a:ext>
            </a:extLst>
          </p:cNvPr>
          <p:cNvSpPr txBox="1">
            <a:spLocks/>
          </p:cNvSpPr>
          <p:nvPr/>
        </p:nvSpPr>
        <p:spPr>
          <a:xfrm>
            <a:off x="631824" y="1964885"/>
            <a:ext cx="11256648" cy="413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800" dirty="0"/>
          </a:p>
          <a:p>
            <a:endParaRPr lang="en-AU" dirty="0"/>
          </a:p>
          <a:p>
            <a:endParaRPr lang="en-AU" dirty="0"/>
          </a:p>
          <a:p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78FF756-34F0-418E-664B-41027823A638}"/>
              </a:ext>
            </a:extLst>
          </p:cNvPr>
          <p:cNvSpPr txBox="1">
            <a:spLocks/>
          </p:cNvSpPr>
          <p:nvPr/>
        </p:nvSpPr>
        <p:spPr>
          <a:xfrm>
            <a:off x="466724" y="1222209"/>
            <a:ext cx="11256648" cy="486109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Treatment with </a:t>
            </a:r>
            <a:r>
              <a:rPr lang="en-US" sz="2400" dirty="0" err="1"/>
              <a:t>tirzepatide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was non-inferior compared with dulaglutide on the composite endpoint of cardiovascular death and HF events</a:t>
            </a:r>
          </a:p>
          <a:p>
            <a:pPr lvl="1"/>
            <a:r>
              <a:rPr lang="en-US" sz="2000" dirty="0"/>
              <a:t>was superior to both a putative placebo and indirect comparison with placebo treated patients from REWIND on the composite endpoint of cardiovascular death and HF events</a:t>
            </a:r>
          </a:p>
          <a:p>
            <a:pPr lvl="1"/>
            <a:r>
              <a:rPr lang="en-US" sz="2000" dirty="0"/>
              <a:t>was superior to dulaglutide on the composite endpoint of all-cause death and HF events in patients with and without a prior history of HF</a:t>
            </a:r>
          </a:p>
          <a:p>
            <a:pPr lvl="1"/>
            <a:r>
              <a:rPr lang="en-US" sz="2000" dirty="0"/>
              <a:t>had favorable effects on HbA1c, body weight, blood pressure and eGFR compared with dulaglutide in patients with and without a prior history of HF</a:t>
            </a:r>
          </a:p>
          <a:p>
            <a:r>
              <a:rPr lang="en-US" sz="2400" dirty="0"/>
              <a:t>Safety outcomes were similar in the </a:t>
            </a:r>
            <a:r>
              <a:rPr lang="en-US" sz="2400" dirty="0" err="1"/>
              <a:t>tirzepatide</a:t>
            </a:r>
            <a:r>
              <a:rPr lang="en-US" sz="2400" dirty="0"/>
              <a:t> and dulaglutide groups, however an increase in GI adverse events was observed with TZP in patients with and without a prior history of HF</a:t>
            </a:r>
          </a:p>
          <a:p>
            <a:r>
              <a:rPr lang="en-US" sz="2400" dirty="0"/>
              <a:t>Overall, SURPASS-CVOT demonstrated potentially favorable effects of TZP on HF outcomes in patients with and without a prior history of HF</a:t>
            </a:r>
          </a:p>
          <a:p>
            <a:pPr marL="0" indent="0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770391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FDED4-5311-3F24-181E-967FC7100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417A90-D020-653B-121E-DFB9802D0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42542"/>
            <a:ext cx="11256647" cy="1072056"/>
          </a:xfrm>
        </p:spPr>
        <p:txBody>
          <a:bodyPr/>
          <a:lstStyle/>
          <a:p>
            <a:r>
              <a:rPr lang="en-US" dirty="0"/>
              <a:t>Final Comment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4519409-9B86-9B09-754E-00C7E28BC370}"/>
              </a:ext>
            </a:extLst>
          </p:cNvPr>
          <p:cNvSpPr txBox="1">
            <a:spLocks/>
          </p:cNvSpPr>
          <p:nvPr/>
        </p:nvSpPr>
        <p:spPr>
          <a:xfrm>
            <a:off x="466724" y="1222209"/>
            <a:ext cx="11256648" cy="486109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The finding that </a:t>
            </a:r>
            <a:r>
              <a:rPr lang="en-GB" sz="2400" dirty="0" err="1"/>
              <a:t>tirzepatide</a:t>
            </a:r>
            <a:r>
              <a:rPr lang="en-GB" sz="2400" dirty="0"/>
              <a:t> was comparable to dulaglutide on a range of cardiovascular outcomes and had </a:t>
            </a:r>
            <a:r>
              <a:rPr lang="en-GB" sz="2400" dirty="0" err="1"/>
              <a:t>favorable</a:t>
            </a:r>
            <a:r>
              <a:rPr lang="en-GB" sz="2400" dirty="0"/>
              <a:t> effects on mortality and an expanded MACE endpoint including coronary revascularization in patients with and without a history of heart failure further establishes this as a potential therapeutic option for the treatment of patients with type 2 diabetes and atherosclerotic cardiovascular disease </a:t>
            </a:r>
            <a:endParaRPr lang="en-GB" sz="2400" b="1" dirty="0">
              <a:highlight>
                <a:srgbClr val="00FFFF"/>
              </a:highlight>
            </a:endParaRPr>
          </a:p>
          <a:p>
            <a:pPr marL="0" indent="0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52530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CAA3C-6C70-3E61-315D-5FBDEF501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64506D-15DC-600F-C64D-F74F64465C7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1CB7B7-1582-3D05-101C-E99B48E2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22263"/>
            <a:ext cx="11256647" cy="892668"/>
          </a:xfrm>
        </p:spPr>
        <p:txBody>
          <a:bodyPr/>
          <a:lstStyle/>
          <a:p>
            <a:r>
              <a:rPr lang="en-AU" dirty="0"/>
              <a:t>GLP-1 Receptor Agonists and Cardiovascular Outcomes</a:t>
            </a:r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67DFF03-F765-A41D-840B-E6F5A2C24AB3}"/>
              </a:ext>
            </a:extLst>
          </p:cNvPr>
          <p:cNvSpPr txBox="1">
            <a:spLocks/>
          </p:cNvSpPr>
          <p:nvPr/>
        </p:nvSpPr>
        <p:spPr>
          <a:xfrm>
            <a:off x="631824" y="1964885"/>
            <a:ext cx="11256648" cy="413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800" dirty="0"/>
          </a:p>
          <a:p>
            <a:endParaRPr lang="en-AU" dirty="0"/>
          </a:p>
          <a:p>
            <a:endParaRPr lang="en-AU" dirty="0"/>
          </a:p>
          <a:p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D0DEF5-49A3-D60A-821B-38F3A298BB3E}"/>
              </a:ext>
            </a:extLst>
          </p:cNvPr>
          <p:cNvSpPr txBox="1">
            <a:spLocks/>
          </p:cNvSpPr>
          <p:nvPr/>
        </p:nvSpPr>
        <p:spPr>
          <a:xfrm>
            <a:off x="466724" y="1088858"/>
            <a:ext cx="11256648" cy="4991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AU" sz="2800" dirty="0"/>
              <a:t>GLP-1 receptor agonists (GLP-1RA) reduce major adverse cardiovascular events (MACE) in high-risk patients with type 2 diabetes, chronic kidney disease or obesity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These benefits have been extended to the setting of heart failure with improvements in six-minute walk distance and quality of life in patients with obesity associated heart failure with preserved ejection fraction 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HFpEF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 and a lower rate of hospitalization for heart failure</a:t>
            </a:r>
            <a:endParaRPr lang="en-AU" sz="2800" dirty="0"/>
          </a:p>
          <a:p>
            <a:pPr>
              <a:spcAft>
                <a:spcPts val="1200"/>
              </a:spcAft>
            </a:pPr>
            <a:r>
              <a:rPr lang="en-AU" sz="2800" dirty="0"/>
              <a:t>The findings of these studies have been integrated into clinical guidelines that support their increasing use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357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2AB93-24BA-11E2-4DD5-3DE67097B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F756B1-1C4A-C919-44B9-959D6B64D4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1C5BD1-BDEB-6028-20E0-09FD220F5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22263"/>
            <a:ext cx="11256647" cy="892668"/>
          </a:xfrm>
        </p:spPr>
        <p:txBody>
          <a:bodyPr/>
          <a:lstStyle/>
          <a:p>
            <a:r>
              <a:rPr lang="en-AU" dirty="0" err="1"/>
              <a:t>Tirzepatide</a:t>
            </a:r>
            <a:r>
              <a:rPr lang="en-AU" dirty="0"/>
              <a:t> and Cardiovascular Outcomes</a:t>
            </a:r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B9028AD-F810-A869-C116-5738A3860D94}"/>
              </a:ext>
            </a:extLst>
          </p:cNvPr>
          <p:cNvSpPr txBox="1">
            <a:spLocks/>
          </p:cNvSpPr>
          <p:nvPr/>
        </p:nvSpPr>
        <p:spPr>
          <a:xfrm>
            <a:off x="631824" y="1964885"/>
            <a:ext cx="11256648" cy="413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800" dirty="0"/>
          </a:p>
          <a:p>
            <a:endParaRPr lang="en-AU" dirty="0"/>
          </a:p>
          <a:p>
            <a:endParaRPr lang="en-AU" dirty="0"/>
          </a:p>
          <a:p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4D0DB64-05BF-A6E7-338A-5443BF7A076B}"/>
              </a:ext>
            </a:extLst>
          </p:cNvPr>
          <p:cNvSpPr txBox="1">
            <a:spLocks/>
          </p:cNvSpPr>
          <p:nvPr/>
        </p:nvSpPr>
        <p:spPr>
          <a:xfrm>
            <a:off x="466724" y="1088858"/>
            <a:ext cx="11256648" cy="4991099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AU" sz="2800" dirty="0" err="1"/>
              <a:t>Tirzepatide</a:t>
            </a:r>
            <a:r>
              <a:rPr lang="en-AU" sz="2800" dirty="0"/>
              <a:t> is a dual agonist at the GLP-1 and GIP receptors with incremental benefits on </a:t>
            </a:r>
            <a:r>
              <a:rPr lang="en-AU" sz="2800" dirty="0" err="1"/>
              <a:t>glycemic</a:t>
            </a:r>
            <a:r>
              <a:rPr lang="en-AU" sz="2800" dirty="0"/>
              <a:t> control, weight loss and associated metabolic risk factors in comparison with selective GLP-1RAs</a:t>
            </a:r>
          </a:p>
          <a:p>
            <a:pPr>
              <a:spcAft>
                <a:spcPts val="1200"/>
              </a:spcAft>
            </a:pPr>
            <a:r>
              <a:rPr lang="en-US" sz="2800" dirty="0" err="1">
                <a:ea typeface="ＭＳ Ｐゴシック" charset="0"/>
                <a:cs typeface="ＭＳ Ｐゴシック" charset="0"/>
              </a:rPr>
              <a:t>Tirzepatide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produced favorable effects on quality of life, six-minute walk distance and the composite of cardiovascular death or heart failure events in patients with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HFpEF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and obesity</a:t>
            </a:r>
            <a:endParaRPr lang="en-AU" sz="2800" dirty="0"/>
          </a:p>
          <a:p>
            <a:pPr>
              <a:spcAft>
                <a:spcPts val="1200"/>
              </a:spcAft>
            </a:pPr>
            <a:r>
              <a:rPr lang="en-AU" sz="2800" dirty="0"/>
              <a:t>SURPASS-CVOT demonstrated that </a:t>
            </a:r>
            <a:r>
              <a:rPr lang="en-AU" sz="2800" dirty="0" err="1"/>
              <a:t>tirzepatide</a:t>
            </a:r>
            <a:r>
              <a:rPr lang="en-AU" sz="2800" dirty="0"/>
              <a:t> was non-inferior to dulaglutide and superior to a putative placebo on MACE</a:t>
            </a:r>
          </a:p>
          <a:p>
            <a:pPr>
              <a:spcAft>
                <a:spcPts val="1200"/>
              </a:spcAft>
            </a:pPr>
            <a:r>
              <a:rPr lang="en-AU" sz="2800" dirty="0">
                <a:ea typeface="ＭＳ Ｐゴシック" charset="0"/>
                <a:cs typeface="ＭＳ Ｐゴシック" charset="0"/>
              </a:rPr>
              <a:t>This pre-specified analysis investigated outcomes in patients with and without a prior history of heart failure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352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5EA48C1-DB4B-9BDF-E0D4-3CD0C9938D8C}"/>
              </a:ext>
            </a:extLst>
          </p:cNvPr>
          <p:cNvGrpSpPr/>
          <p:nvPr/>
        </p:nvGrpSpPr>
        <p:grpSpPr>
          <a:xfrm>
            <a:off x="3942942" y="1278164"/>
            <a:ext cx="7958852" cy="4549217"/>
            <a:chOff x="606364" y="1514947"/>
            <a:chExt cx="11559873" cy="3488428"/>
          </a:xfrm>
        </p:grpSpPr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B8939F81-B6EE-4751-F5F2-084C29F1C8AF}"/>
                </a:ext>
              </a:extLst>
            </p:cNvPr>
            <p:cNvSpPr txBox="1"/>
            <p:nvPr/>
          </p:nvSpPr>
          <p:spPr>
            <a:xfrm>
              <a:off x="10370214" y="2253507"/>
              <a:ext cx="1796023" cy="5947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noProof="0" dirty="0">
                  <a:latin typeface="Arial" panose="020B0604020202020204" pitchFamily="34" charset="0"/>
                  <a:cs typeface="Arial" panose="020B0604020202020204" pitchFamily="34" charset="0"/>
                </a:rPr>
                <a:t>Median duration of study follow-up</a:t>
              </a:r>
              <a:br>
                <a:rPr lang="en-US" noProof="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noProof="0" dirty="0">
                  <a:latin typeface="Arial" panose="020B0604020202020204" pitchFamily="34" charset="0"/>
                  <a:cs typeface="Arial" panose="020B0604020202020204" pitchFamily="34" charset="0"/>
                </a:rPr>
                <a:t>=4 years</a:t>
              </a:r>
              <a:endParaRPr lang="en-US" b="1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28FE9DE-46E5-A6CB-C34E-1527773897BF}"/>
                </a:ext>
              </a:extLst>
            </p:cNvPr>
            <p:cNvCxnSpPr/>
            <p:nvPr/>
          </p:nvCxnSpPr>
          <p:spPr>
            <a:xfrm>
              <a:off x="10324323" y="1692809"/>
              <a:ext cx="0" cy="22053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EBA485E-F690-4A9F-5A84-FF198385876B}"/>
                </a:ext>
              </a:extLst>
            </p:cNvPr>
            <p:cNvCxnSpPr>
              <a:cxnSpLocks/>
            </p:cNvCxnSpPr>
            <p:nvPr/>
          </p:nvCxnSpPr>
          <p:spPr>
            <a:xfrm>
              <a:off x="1106630" y="3898127"/>
              <a:ext cx="922053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E3CFDA8-1745-2E09-31A6-5C8652915840}"/>
                </a:ext>
              </a:extLst>
            </p:cNvPr>
            <p:cNvCxnSpPr/>
            <p:nvPr/>
          </p:nvCxnSpPr>
          <p:spPr>
            <a:xfrm>
              <a:off x="1106630" y="3898127"/>
              <a:ext cx="0" cy="701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2E99F9-0F83-5DD4-FDE1-E34BFA2200BA}"/>
                </a:ext>
              </a:extLst>
            </p:cNvPr>
            <p:cNvCxnSpPr/>
            <p:nvPr/>
          </p:nvCxnSpPr>
          <p:spPr>
            <a:xfrm>
              <a:off x="1766026" y="3898127"/>
              <a:ext cx="0" cy="701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AB330C7-49C0-81E3-4A17-3E6B335DF781}"/>
                </a:ext>
              </a:extLst>
            </p:cNvPr>
            <p:cNvCxnSpPr/>
            <p:nvPr/>
          </p:nvCxnSpPr>
          <p:spPr>
            <a:xfrm>
              <a:off x="2526867" y="3898127"/>
              <a:ext cx="0" cy="701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91E734F-28A2-5975-9377-5CFA27FFEAF8}"/>
                </a:ext>
              </a:extLst>
            </p:cNvPr>
            <p:cNvCxnSpPr/>
            <p:nvPr/>
          </p:nvCxnSpPr>
          <p:spPr>
            <a:xfrm>
              <a:off x="3321524" y="3898127"/>
              <a:ext cx="0" cy="701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E983B9D-67DA-30D0-6153-6F08779FE4ED}"/>
                </a:ext>
              </a:extLst>
            </p:cNvPr>
            <p:cNvCxnSpPr/>
            <p:nvPr/>
          </p:nvCxnSpPr>
          <p:spPr>
            <a:xfrm>
              <a:off x="4116180" y="3898127"/>
              <a:ext cx="0" cy="701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22C73D8-A29F-CFEB-3B9D-5F2F37338DAE}"/>
                </a:ext>
              </a:extLst>
            </p:cNvPr>
            <p:cNvCxnSpPr/>
            <p:nvPr/>
          </p:nvCxnSpPr>
          <p:spPr>
            <a:xfrm>
              <a:off x="4910837" y="3898127"/>
              <a:ext cx="0" cy="701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F7AADEE-F280-BC6F-FF78-52273E348A75}"/>
                </a:ext>
              </a:extLst>
            </p:cNvPr>
            <p:cNvCxnSpPr/>
            <p:nvPr/>
          </p:nvCxnSpPr>
          <p:spPr>
            <a:xfrm>
              <a:off x="5705494" y="3898127"/>
              <a:ext cx="0" cy="701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59D8FA8-D8B3-D763-83C0-9C14FE617BD3}"/>
                </a:ext>
              </a:extLst>
            </p:cNvPr>
            <p:cNvCxnSpPr/>
            <p:nvPr/>
          </p:nvCxnSpPr>
          <p:spPr>
            <a:xfrm>
              <a:off x="6500150" y="3898127"/>
              <a:ext cx="0" cy="701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13587E0-14ED-92CA-5823-1521FCF960BD}"/>
                </a:ext>
              </a:extLst>
            </p:cNvPr>
            <p:cNvCxnSpPr/>
            <p:nvPr/>
          </p:nvCxnSpPr>
          <p:spPr>
            <a:xfrm>
              <a:off x="7294807" y="3898127"/>
              <a:ext cx="0" cy="701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003116A-CC3D-4971-3A3B-86509FD9724D}"/>
                </a:ext>
              </a:extLst>
            </p:cNvPr>
            <p:cNvCxnSpPr/>
            <p:nvPr/>
          </p:nvCxnSpPr>
          <p:spPr>
            <a:xfrm>
              <a:off x="10324322" y="3898127"/>
              <a:ext cx="0" cy="701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286C434-9A3D-EAD6-3FC7-6E6D541F2755}"/>
                </a:ext>
              </a:extLst>
            </p:cNvPr>
            <p:cNvCxnSpPr>
              <a:cxnSpLocks/>
            </p:cNvCxnSpPr>
            <p:nvPr/>
          </p:nvCxnSpPr>
          <p:spPr>
            <a:xfrm>
              <a:off x="2526867" y="1715861"/>
              <a:ext cx="0" cy="2176014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2E57E2-1D49-69AC-6712-D3BEC2261B6E}"/>
                </a:ext>
              </a:extLst>
            </p:cNvPr>
            <p:cNvCxnSpPr>
              <a:cxnSpLocks/>
            </p:cNvCxnSpPr>
            <p:nvPr/>
          </p:nvCxnSpPr>
          <p:spPr>
            <a:xfrm>
              <a:off x="2509839" y="4194758"/>
              <a:ext cx="0" cy="249127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7FCE27-D8B4-9E85-C5F4-E12EB7629130}"/>
                </a:ext>
              </a:extLst>
            </p:cNvPr>
            <p:cNvSpPr txBox="1"/>
            <p:nvPr/>
          </p:nvSpPr>
          <p:spPr>
            <a:xfrm>
              <a:off x="1379145" y="4446482"/>
              <a:ext cx="2261391" cy="496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b="1" noProof="0" dirty="0">
                  <a:latin typeface="Arial" panose="020B0604020202020204" pitchFamily="34" charset="0"/>
                  <a:cs typeface="Arial" panose="020B0604020202020204" pitchFamily="34" charset="0"/>
                </a:rPr>
                <a:t>Randomization</a:t>
              </a:r>
            </a:p>
            <a:p>
              <a:pPr algn="ctr">
                <a:lnSpc>
                  <a:spcPct val="90000"/>
                </a:lnSpc>
              </a:pPr>
              <a:r>
                <a:rPr lang="en-US" noProof="0" dirty="0">
                  <a:latin typeface="Arial" panose="020B0604020202020204" pitchFamily="34" charset="0"/>
                  <a:cs typeface="Arial" panose="020B0604020202020204" pitchFamily="34" charset="0"/>
                </a:rPr>
                <a:t>(1:1)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8724FB-286E-4870-7961-76EBCE755EB8}"/>
                </a:ext>
              </a:extLst>
            </p:cNvPr>
            <p:cNvSpPr txBox="1"/>
            <p:nvPr/>
          </p:nvSpPr>
          <p:spPr>
            <a:xfrm>
              <a:off x="606364" y="4011562"/>
              <a:ext cx="932896" cy="2973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noProof="0" dirty="0"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</a:p>
            <a:p>
              <a:pPr algn="ctr">
                <a:lnSpc>
                  <a:spcPct val="90000"/>
                </a:lnSpc>
              </a:pPr>
              <a:r>
                <a:rPr lang="en-US" b="1" noProof="0" dirty="0">
                  <a:latin typeface="Arial" panose="020B0604020202020204" pitchFamily="34" charset="0"/>
                  <a:cs typeface="Arial" panose="020B0604020202020204" pitchFamily="34" charset="0"/>
                </a:rPr>
                <a:t>Weeks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C0362A-FE24-7D31-929A-CC8C58A7BD23}"/>
                </a:ext>
              </a:extLst>
            </p:cNvPr>
            <p:cNvSpPr txBox="1"/>
            <p:nvPr/>
          </p:nvSpPr>
          <p:spPr>
            <a:xfrm>
              <a:off x="1257309" y="4011562"/>
              <a:ext cx="932896" cy="1486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noProof="0" dirty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endParaRPr lang="en-US" b="1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B4F6C27-ED9D-9072-4C4C-56DC51EB1779}"/>
                </a:ext>
              </a:extLst>
            </p:cNvPr>
            <p:cNvSpPr txBox="1"/>
            <p:nvPr/>
          </p:nvSpPr>
          <p:spPr>
            <a:xfrm>
              <a:off x="2060422" y="4011562"/>
              <a:ext cx="932896" cy="1486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noProof="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b="1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1097AC-7844-EFA8-3E47-C1A7409650DF}"/>
                </a:ext>
              </a:extLst>
            </p:cNvPr>
            <p:cNvSpPr txBox="1"/>
            <p:nvPr/>
          </p:nvSpPr>
          <p:spPr>
            <a:xfrm>
              <a:off x="2855079" y="4011562"/>
              <a:ext cx="932896" cy="1486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noProof="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b="1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B56352-BC61-9267-94AC-85F1E2804D9D}"/>
                </a:ext>
              </a:extLst>
            </p:cNvPr>
            <p:cNvSpPr txBox="1"/>
            <p:nvPr/>
          </p:nvSpPr>
          <p:spPr>
            <a:xfrm>
              <a:off x="3649736" y="4011562"/>
              <a:ext cx="932896" cy="1486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noProof="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b="1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A239C1-305E-AA33-1630-318EAEDC93CF}"/>
                </a:ext>
              </a:extLst>
            </p:cNvPr>
            <p:cNvSpPr txBox="1"/>
            <p:nvPr/>
          </p:nvSpPr>
          <p:spPr>
            <a:xfrm>
              <a:off x="4444392" y="4011562"/>
              <a:ext cx="932896" cy="1486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noProof="0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b="1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6B83C22-2F16-1CBB-9A70-AB6FFF76C029}"/>
                </a:ext>
              </a:extLst>
            </p:cNvPr>
            <p:cNvSpPr txBox="1"/>
            <p:nvPr/>
          </p:nvSpPr>
          <p:spPr>
            <a:xfrm>
              <a:off x="5239049" y="4011562"/>
              <a:ext cx="932896" cy="1486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noProof="0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endParaRPr lang="en-US" b="1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83095BA-09FA-3B87-730A-5C8AAE96F3F8}"/>
                </a:ext>
              </a:extLst>
            </p:cNvPr>
            <p:cNvSpPr txBox="1"/>
            <p:nvPr/>
          </p:nvSpPr>
          <p:spPr>
            <a:xfrm>
              <a:off x="6033705" y="4011562"/>
              <a:ext cx="932896" cy="1486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noProof="0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b="1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1C8AE90-16B7-8B30-7C9C-F2A888569478}"/>
                </a:ext>
              </a:extLst>
            </p:cNvPr>
            <p:cNvSpPr txBox="1"/>
            <p:nvPr/>
          </p:nvSpPr>
          <p:spPr>
            <a:xfrm>
              <a:off x="6828362" y="4011562"/>
              <a:ext cx="932896" cy="1486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noProof="0" dirty="0"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  <a:endParaRPr lang="en-US" b="1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21FBB22-999E-8E45-7316-AC92FEF1B4F4}"/>
                </a:ext>
              </a:extLst>
            </p:cNvPr>
            <p:cNvSpPr txBox="1"/>
            <p:nvPr/>
          </p:nvSpPr>
          <p:spPr>
            <a:xfrm>
              <a:off x="7461161" y="4011562"/>
              <a:ext cx="2725280" cy="2973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noProof="0" dirty="0">
                  <a:latin typeface="Arial" panose="020B0604020202020204" pitchFamily="34" charset="0"/>
                  <a:cs typeface="Arial" panose="020B0604020202020204" pitchFamily="34" charset="0"/>
                </a:rPr>
                <a:t>Visits continue every</a:t>
              </a:r>
              <a:br>
                <a:rPr lang="en-US" noProof="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noProof="0" dirty="0">
                  <a:latin typeface="Arial" panose="020B0604020202020204" pitchFamily="34" charset="0"/>
                  <a:cs typeface="Arial" panose="020B0604020202020204" pitchFamily="34" charset="0"/>
                </a:rPr>
                <a:t>3 months</a:t>
              </a:r>
              <a:endParaRPr lang="en-US" b="1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967C09D-A582-8FD5-8DED-D64F81971485}"/>
                </a:ext>
              </a:extLst>
            </p:cNvPr>
            <p:cNvCxnSpPr>
              <a:cxnSpLocks/>
            </p:cNvCxnSpPr>
            <p:nvPr/>
          </p:nvCxnSpPr>
          <p:spPr>
            <a:xfrm>
              <a:off x="10324323" y="4034790"/>
              <a:ext cx="0" cy="38862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F2852A3-0B07-3EFB-3296-4C990FF08045}"/>
                </a:ext>
              </a:extLst>
            </p:cNvPr>
            <p:cNvSpPr txBox="1"/>
            <p:nvPr/>
          </p:nvSpPr>
          <p:spPr>
            <a:xfrm>
              <a:off x="9193627" y="4507100"/>
              <a:ext cx="2261391" cy="496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b="1" noProof="0" dirty="0">
                  <a:latin typeface="Arial" panose="020B0604020202020204" pitchFamily="34" charset="0"/>
                  <a:cs typeface="Arial" panose="020B0604020202020204" pitchFamily="34" charset="0"/>
                </a:rPr>
                <a:t>Primary Endpoint</a:t>
              </a:r>
            </a:p>
            <a:p>
              <a:pPr algn="ctr">
                <a:lnSpc>
                  <a:spcPct val="90000"/>
                </a:lnSpc>
              </a:pPr>
              <a:r>
                <a:rPr lang="en-US" noProof="0" dirty="0">
                  <a:latin typeface="Arial" panose="020B0604020202020204" pitchFamily="34" charset="0"/>
                  <a:cs typeface="Arial" panose="020B0604020202020204" pitchFamily="34" charset="0"/>
                </a:rPr>
                <a:t>(end of treatment)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B8BCCBC-D80B-25AB-9E59-4C3F48574B85}"/>
                </a:ext>
              </a:extLst>
            </p:cNvPr>
            <p:cNvSpPr txBox="1"/>
            <p:nvPr/>
          </p:nvSpPr>
          <p:spPr>
            <a:xfrm>
              <a:off x="1089721" y="2557695"/>
              <a:ext cx="1454057" cy="1486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b="1" noProof="0" dirty="0">
                  <a:latin typeface="Arial" panose="020B0604020202020204" pitchFamily="34" charset="0"/>
                  <a:cs typeface="Arial" panose="020B0604020202020204" pitchFamily="34" charset="0"/>
                </a:rPr>
                <a:t>Screening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ED9E0A0-2306-20A5-C260-42D89F43744E}"/>
                </a:ext>
              </a:extLst>
            </p:cNvPr>
            <p:cNvSpPr txBox="1"/>
            <p:nvPr/>
          </p:nvSpPr>
          <p:spPr>
            <a:xfrm>
              <a:off x="2543778" y="1514947"/>
              <a:ext cx="4751025" cy="2973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b="1" noProof="0" dirty="0">
                  <a:latin typeface="Arial" panose="020B0604020202020204" pitchFamily="34" charset="0"/>
                  <a:cs typeface="Arial" panose="020B0604020202020204" pitchFamily="34" charset="0"/>
                </a:rPr>
                <a:t>Dulaglutide 1.5 mg QW</a:t>
              </a:r>
              <a:br>
                <a:rPr lang="en-US" b="1" noProof="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noProof="0" dirty="0">
                  <a:latin typeface="Arial" panose="020B0604020202020204" pitchFamily="34" charset="0"/>
                  <a:cs typeface="Arial" panose="020B0604020202020204" pitchFamily="34" charset="0"/>
                </a:rPr>
                <a:t>(with sham dose escalation)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B4D720F-7481-25D2-C8AB-A2C9B7C0F224}"/>
                </a:ext>
              </a:extLst>
            </p:cNvPr>
            <p:cNvSpPr/>
            <p:nvPr/>
          </p:nvSpPr>
          <p:spPr>
            <a:xfrm>
              <a:off x="7379444" y="1843832"/>
              <a:ext cx="2876466" cy="281960"/>
            </a:xfrm>
            <a:prstGeom prst="roundRect">
              <a:avLst/>
            </a:pr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300" b="1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Dulaglutide 1.5 mg QW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993528E-11DA-D85E-6774-6401ED182DA0}"/>
                </a:ext>
              </a:extLst>
            </p:cNvPr>
            <p:cNvSpPr/>
            <p:nvPr/>
          </p:nvSpPr>
          <p:spPr>
            <a:xfrm>
              <a:off x="7379444" y="2401665"/>
              <a:ext cx="2876466" cy="281960"/>
            </a:xfrm>
            <a:prstGeom prst="roundRect">
              <a:avLst/>
            </a:prstGeom>
            <a:solidFill>
              <a:srgbClr val="0C37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1300" b="1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Tirzepatide MTD QW</a:t>
              </a:r>
            </a:p>
          </p:txBody>
        </p:sp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36D1077D-5A8F-51D1-5AD4-9FA672ACD1A5}"/>
                </a:ext>
              </a:extLst>
            </p:cNvPr>
            <p:cNvSpPr/>
            <p:nvPr/>
          </p:nvSpPr>
          <p:spPr>
            <a:xfrm>
              <a:off x="2584814" y="1843832"/>
              <a:ext cx="4762919" cy="257441"/>
            </a:xfrm>
            <a:prstGeom prst="rightArrow">
              <a:avLst/>
            </a:prstGeom>
            <a:solidFill>
              <a:srgbClr val="5A5A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sz="1200" noProof="0" dirty="0">
                <a:solidFill>
                  <a:schemeClr val="bg1"/>
                </a:solidFill>
                <a:latin typeface="Ringside Book" panose="02000500000000000000" pitchFamily="2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034C5BD-2188-DCC6-0E06-6781F6BF23C5}"/>
                </a:ext>
              </a:extLst>
            </p:cNvPr>
            <p:cNvGrpSpPr/>
            <p:nvPr/>
          </p:nvGrpSpPr>
          <p:grpSpPr>
            <a:xfrm>
              <a:off x="2557841" y="3312291"/>
              <a:ext cx="822414" cy="457526"/>
              <a:chOff x="2454971" y="3452137"/>
              <a:chExt cx="822414" cy="457526"/>
            </a:xfrm>
          </p:grpSpPr>
          <p:sp>
            <p:nvSpPr>
              <p:cNvPr id="56" name="TextBox 56">
                <a:extLst>
                  <a:ext uri="{FF2B5EF4-FFF2-40B4-BE49-F238E27FC236}">
                    <a16:creationId xmlns:a16="http://schemas.microsoft.com/office/drawing/2014/main" id="{93D3211D-351B-B0E1-06B8-1F7FDA9162F2}"/>
                  </a:ext>
                </a:extLst>
              </p:cNvPr>
              <p:cNvSpPr txBox="1"/>
              <p:nvPr/>
            </p:nvSpPr>
            <p:spPr>
              <a:xfrm>
                <a:off x="2454971" y="3452137"/>
                <a:ext cx="763684" cy="1168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US" sz="1100" b="1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2.5 mg</a:t>
                </a:r>
              </a:p>
            </p:txBody>
          </p:sp>
          <p:sp>
            <p:nvSpPr>
              <p:cNvPr id="57" name="Arrow: Right 56">
                <a:extLst>
                  <a:ext uri="{FF2B5EF4-FFF2-40B4-BE49-F238E27FC236}">
                    <a16:creationId xmlns:a16="http://schemas.microsoft.com/office/drawing/2014/main" id="{913AC6AD-17BA-7EB7-A406-AEE74EA8B75E}"/>
                  </a:ext>
                </a:extLst>
              </p:cNvPr>
              <p:cNvSpPr/>
              <p:nvPr/>
            </p:nvSpPr>
            <p:spPr>
              <a:xfrm>
                <a:off x="2472964" y="3652085"/>
                <a:ext cx="804421" cy="257578"/>
              </a:xfrm>
              <a:prstGeom prst="rightArrow">
                <a:avLst/>
              </a:prstGeom>
              <a:solidFill>
                <a:srgbClr val="44BB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sz="1200" noProof="0" dirty="0">
                  <a:solidFill>
                    <a:schemeClr val="bg1"/>
                  </a:solidFill>
                  <a:latin typeface="Ringside Book" panose="02000500000000000000" pitchFamily="2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BF2007C-3EBD-4DE8-8FEA-4CE7F6330F9C}"/>
                </a:ext>
              </a:extLst>
            </p:cNvPr>
            <p:cNvGrpSpPr/>
            <p:nvPr/>
          </p:nvGrpSpPr>
          <p:grpSpPr>
            <a:xfrm>
              <a:off x="3352498" y="3123005"/>
              <a:ext cx="822414" cy="457526"/>
              <a:chOff x="2454971" y="3452137"/>
              <a:chExt cx="822414" cy="457526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B66EDBF-CEEA-1616-96C8-FBCAE4A1F7F3}"/>
                  </a:ext>
                </a:extLst>
              </p:cNvPr>
              <p:cNvSpPr txBox="1"/>
              <p:nvPr/>
            </p:nvSpPr>
            <p:spPr>
              <a:xfrm>
                <a:off x="2454971" y="3452137"/>
                <a:ext cx="763684" cy="1168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US" sz="1100" b="1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5 mg</a:t>
                </a:r>
              </a:p>
            </p:txBody>
          </p:sp>
          <p:sp>
            <p:nvSpPr>
              <p:cNvPr id="55" name="Arrow: Right 54">
                <a:extLst>
                  <a:ext uri="{FF2B5EF4-FFF2-40B4-BE49-F238E27FC236}">
                    <a16:creationId xmlns:a16="http://schemas.microsoft.com/office/drawing/2014/main" id="{D9B20DBD-3D86-CBB1-65F5-A8597212FE15}"/>
                  </a:ext>
                </a:extLst>
              </p:cNvPr>
              <p:cNvSpPr/>
              <p:nvPr/>
            </p:nvSpPr>
            <p:spPr>
              <a:xfrm>
                <a:off x="2472964" y="3652085"/>
                <a:ext cx="804421" cy="257578"/>
              </a:xfrm>
              <a:prstGeom prst="rightArrow">
                <a:avLst/>
              </a:prstGeom>
              <a:solidFill>
                <a:srgbClr val="44BB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sz="1200" noProof="0" dirty="0">
                  <a:solidFill>
                    <a:schemeClr val="bg1"/>
                  </a:solidFill>
                  <a:latin typeface="Ringside Book" panose="02000500000000000000" pitchFamily="2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4961E68-4E34-6DCB-EF52-D7969755785B}"/>
                </a:ext>
              </a:extLst>
            </p:cNvPr>
            <p:cNvGrpSpPr/>
            <p:nvPr/>
          </p:nvGrpSpPr>
          <p:grpSpPr>
            <a:xfrm>
              <a:off x="4154945" y="2979546"/>
              <a:ext cx="822414" cy="457526"/>
              <a:chOff x="2454971" y="3452137"/>
              <a:chExt cx="822414" cy="457526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D879C77-F63E-E796-EDFF-AEC03FDDDF50}"/>
                  </a:ext>
                </a:extLst>
              </p:cNvPr>
              <p:cNvSpPr txBox="1"/>
              <p:nvPr/>
            </p:nvSpPr>
            <p:spPr>
              <a:xfrm>
                <a:off x="2454971" y="3452137"/>
                <a:ext cx="763684" cy="1168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US" sz="1100" b="1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7.5 mg</a:t>
                </a:r>
              </a:p>
            </p:txBody>
          </p:sp>
          <p:sp>
            <p:nvSpPr>
              <p:cNvPr id="53" name="Arrow: Right 52">
                <a:extLst>
                  <a:ext uri="{FF2B5EF4-FFF2-40B4-BE49-F238E27FC236}">
                    <a16:creationId xmlns:a16="http://schemas.microsoft.com/office/drawing/2014/main" id="{B794240F-47F9-80F2-B0E7-F2EB009067D2}"/>
                  </a:ext>
                </a:extLst>
              </p:cNvPr>
              <p:cNvSpPr/>
              <p:nvPr/>
            </p:nvSpPr>
            <p:spPr>
              <a:xfrm>
                <a:off x="2472964" y="3652085"/>
                <a:ext cx="804421" cy="257578"/>
              </a:xfrm>
              <a:prstGeom prst="rightArrow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sz="1200" noProof="0" dirty="0">
                  <a:solidFill>
                    <a:schemeClr val="bg1"/>
                  </a:solidFill>
                  <a:latin typeface="Ringside Book" panose="02000500000000000000" pitchFamily="2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79595B7-73C6-7291-6EA2-FC5EB9C273DF}"/>
                </a:ext>
              </a:extLst>
            </p:cNvPr>
            <p:cNvGrpSpPr/>
            <p:nvPr/>
          </p:nvGrpSpPr>
          <p:grpSpPr>
            <a:xfrm>
              <a:off x="4944824" y="2831628"/>
              <a:ext cx="822414" cy="457526"/>
              <a:chOff x="2454971" y="3452137"/>
              <a:chExt cx="822414" cy="457526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71829CE-4B87-E8E7-0E02-7D8D2A9D82D2}"/>
                  </a:ext>
                </a:extLst>
              </p:cNvPr>
              <p:cNvSpPr txBox="1"/>
              <p:nvPr/>
            </p:nvSpPr>
            <p:spPr>
              <a:xfrm>
                <a:off x="2454971" y="3452137"/>
                <a:ext cx="763684" cy="1168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US" sz="1100" b="1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10 mg</a:t>
                </a:r>
              </a:p>
            </p:txBody>
          </p:sp>
          <p:sp>
            <p:nvSpPr>
              <p:cNvPr id="51" name="Arrow: Right 50">
                <a:extLst>
                  <a:ext uri="{FF2B5EF4-FFF2-40B4-BE49-F238E27FC236}">
                    <a16:creationId xmlns:a16="http://schemas.microsoft.com/office/drawing/2014/main" id="{28582F97-7496-1869-CC42-40AD7420E333}"/>
                  </a:ext>
                </a:extLst>
              </p:cNvPr>
              <p:cNvSpPr/>
              <p:nvPr/>
            </p:nvSpPr>
            <p:spPr>
              <a:xfrm>
                <a:off x="2472964" y="3652085"/>
                <a:ext cx="804421" cy="257578"/>
              </a:xfrm>
              <a:prstGeom prst="rightArrow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sz="1200" noProof="0" dirty="0">
                  <a:solidFill>
                    <a:schemeClr val="bg1"/>
                  </a:solidFill>
                  <a:latin typeface="Ringside Book" panose="02000500000000000000" pitchFamily="2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78F6201-EE61-AF84-0C68-5ECAA96D460A}"/>
                </a:ext>
              </a:extLst>
            </p:cNvPr>
            <p:cNvGrpSpPr/>
            <p:nvPr/>
          </p:nvGrpSpPr>
          <p:grpSpPr>
            <a:xfrm>
              <a:off x="5747401" y="2652984"/>
              <a:ext cx="822414" cy="457526"/>
              <a:chOff x="2454971" y="3452137"/>
              <a:chExt cx="822414" cy="457526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9009460-9715-9FA9-10EF-5B7CE012EF37}"/>
                  </a:ext>
                </a:extLst>
              </p:cNvPr>
              <p:cNvSpPr txBox="1"/>
              <p:nvPr/>
            </p:nvSpPr>
            <p:spPr>
              <a:xfrm>
                <a:off x="2454971" y="3452137"/>
                <a:ext cx="763684" cy="1168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US" sz="1100" b="1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12.5 mg</a:t>
                </a:r>
              </a:p>
            </p:txBody>
          </p:sp>
          <p:sp>
            <p:nvSpPr>
              <p:cNvPr id="49" name="Arrow: Right 48">
                <a:extLst>
                  <a:ext uri="{FF2B5EF4-FFF2-40B4-BE49-F238E27FC236}">
                    <a16:creationId xmlns:a16="http://schemas.microsoft.com/office/drawing/2014/main" id="{CD7FA6A8-D2B2-90FA-4E62-0C25F8F50ABC}"/>
                  </a:ext>
                </a:extLst>
              </p:cNvPr>
              <p:cNvSpPr/>
              <p:nvPr/>
            </p:nvSpPr>
            <p:spPr>
              <a:xfrm>
                <a:off x="2472964" y="3652085"/>
                <a:ext cx="804421" cy="257578"/>
              </a:xfrm>
              <a:prstGeom prst="rightArrow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sz="1200" noProof="0" dirty="0">
                  <a:solidFill>
                    <a:schemeClr val="bg1"/>
                  </a:solidFill>
                  <a:latin typeface="Ringside Book" panose="02000500000000000000" pitchFamily="2" charset="0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1947C98-C1E2-9295-18CD-3279804CDC13}"/>
                </a:ext>
              </a:extLst>
            </p:cNvPr>
            <p:cNvGrpSpPr/>
            <p:nvPr/>
          </p:nvGrpSpPr>
          <p:grpSpPr>
            <a:xfrm>
              <a:off x="6549978" y="2494136"/>
              <a:ext cx="822414" cy="457526"/>
              <a:chOff x="2454971" y="3452137"/>
              <a:chExt cx="822414" cy="457526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F70CD52-37E6-F4D1-55CD-4A7ACC42964B}"/>
                  </a:ext>
                </a:extLst>
              </p:cNvPr>
              <p:cNvSpPr txBox="1"/>
              <p:nvPr/>
            </p:nvSpPr>
            <p:spPr>
              <a:xfrm>
                <a:off x="2454971" y="3452137"/>
                <a:ext cx="763684" cy="1168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US" sz="1100" b="1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15 mg</a:t>
                </a:r>
              </a:p>
            </p:txBody>
          </p:sp>
          <p:sp>
            <p:nvSpPr>
              <p:cNvPr id="47" name="Arrow: Right 46">
                <a:extLst>
                  <a:ext uri="{FF2B5EF4-FFF2-40B4-BE49-F238E27FC236}">
                    <a16:creationId xmlns:a16="http://schemas.microsoft.com/office/drawing/2014/main" id="{FCFCFF8B-0C6D-BCEE-8861-106101DFE5C6}"/>
                  </a:ext>
                </a:extLst>
              </p:cNvPr>
              <p:cNvSpPr/>
              <p:nvPr/>
            </p:nvSpPr>
            <p:spPr>
              <a:xfrm>
                <a:off x="2472964" y="3652085"/>
                <a:ext cx="804421" cy="257578"/>
              </a:xfrm>
              <a:prstGeom prst="rightArrow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sz="1200" noProof="0" dirty="0">
                  <a:solidFill>
                    <a:schemeClr val="bg1"/>
                  </a:solidFill>
                  <a:latin typeface="Ringside Book" panose="02000500000000000000" pitchFamily="2" charset="0"/>
                </a:endParaRPr>
              </a:p>
            </p:txBody>
          </p:sp>
        </p:grpSp>
      </p:grpSp>
      <p:sp>
        <p:nvSpPr>
          <p:cNvPr id="58" name="Title 2">
            <a:extLst>
              <a:ext uri="{FF2B5EF4-FFF2-40B4-BE49-F238E27FC236}">
                <a16:creationId xmlns:a16="http://schemas.microsoft.com/office/drawing/2014/main" id="{43123724-96B7-AC92-BFD3-02718254B5DF}"/>
              </a:ext>
            </a:extLst>
          </p:cNvPr>
          <p:cNvSpPr txBox="1">
            <a:spLocks/>
          </p:cNvSpPr>
          <p:nvPr/>
        </p:nvSpPr>
        <p:spPr>
          <a:xfrm>
            <a:off x="479424" y="322263"/>
            <a:ext cx="11256647" cy="8926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62261"/>
                </a:solidFill>
              </a:rPr>
              <a:t>Study</a:t>
            </a:r>
            <a:r>
              <a:rPr lang="en-US" dirty="0"/>
              <a:t> Design</a:t>
            </a:r>
          </a:p>
        </p:txBody>
      </p:sp>
      <p:sp>
        <p:nvSpPr>
          <p:cNvPr id="59" name="Content Placeholder 1">
            <a:extLst>
              <a:ext uri="{FF2B5EF4-FFF2-40B4-BE49-F238E27FC236}">
                <a16:creationId xmlns:a16="http://schemas.microsoft.com/office/drawing/2014/main" id="{5EAED466-AB40-84A6-7D62-16FB0B679088}"/>
              </a:ext>
            </a:extLst>
          </p:cNvPr>
          <p:cNvSpPr txBox="1">
            <a:spLocks/>
          </p:cNvSpPr>
          <p:nvPr/>
        </p:nvSpPr>
        <p:spPr>
          <a:xfrm>
            <a:off x="466724" y="1098383"/>
            <a:ext cx="3436323" cy="4749967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226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Key Inclusion Criteria</a:t>
            </a:r>
            <a:endParaRPr lang="en-GB" sz="2400" dirty="0">
              <a:solidFill>
                <a:srgbClr val="262261"/>
              </a:solidFill>
              <a:cs typeface="Arial" panose="020B0604020202020204" pitchFamily="34" charset="0"/>
            </a:endParaRPr>
          </a:p>
          <a:p>
            <a:r>
              <a:rPr lang="en-GB" sz="2400" dirty="0">
                <a:cs typeface="Arial" panose="020B0604020202020204" pitchFamily="34" charset="0"/>
              </a:rPr>
              <a:t>≥40 years</a:t>
            </a:r>
          </a:p>
          <a:p>
            <a:r>
              <a:rPr lang="en-GB" sz="2400" dirty="0">
                <a:cs typeface="Arial" panose="020B0604020202020204" pitchFamily="34" charset="0"/>
              </a:rPr>
              <a:t>Diagnosis of type 2 diabetes</a:t>
            </a:r>
          </a:p>
          <a:p>
            <a:r>
              <a:rPr lang="en-GB" sz="2400" dirty="0">
                <a:cs typeface="Arial" panose="020B0604020202020204" pitchFamily="34" charset="0"/>
              </a:rPr>
              <a:t>Established ASCVD</a:t>
            </a:r>
          </a:p>
          <a:p>
            <a:r>
              <a:rPr lang="en-GB" sz="2400" dirty="0">
                <a:cs typeface="Arial" panose="020B0604020202020204" pitchFamily="34" charset="0"/>
              </a:rPr>
              <a:t>HbA1c ≥7% and ≤10.5%</a:t>
            </a:r>
          </a:p>
          <a:p>
            <a:r>
              <a:rPr lang="en-GB" sz="2400" dirty="0">
                <a:cs typeface="Arial" panose="020B0604020202020204" pitchFamily="34" charset="0"/>
              </a:rPr>
              <a:t>Body mass index </a:t>
            </a:r>
            <a:br>
              <a:rPr lang="en-GB" sz="2400" dirty="0">
                <a:cs typeface="Arial" panose="020B0604020202020204" pitchFamily="34" charset="0"/>
              </a:rPr>
            </a:br>
            <a:r>
              <a:rPr lang="en-GB" sz="2400" dirty="0">
                <a:cs typeface="Arial" panose="020B0604020202020204" pitchFamily="34" charset="0"/>
              </a:rPr>
              <a:t>≥25 kg/m</a:t>
            </a:r>
            <a:r>
              <a:rPr lang="en-GB" sz="2400" baseline="30000" dirty="0">
                <a:cs typeface="Arial" panose="020B0604020202020204" pitchFamily="34" charset="0"/>
              </a:rPr>
              <a:t>2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83536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B8439-D809-E939-6AB5-962AAA93A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8C2872D9-85B1-4A6D-E6FD-6FDB450C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22263"/>
            <a:ext cx="11256647" cy="892668"/>
          </a:xfrm>
        </p:spPr>
        <p:txBody>
          <a:bodyPr/>
          <a:lstStyle/>
          <a:p>
            <a:r>
              <a:rPr lang="en-AU" dirty="0"/>
              <a:t>SURPASS-CVOT Heart Failure Outcomes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3E3963-637F-011D-388D-20D2CCC2C1B3}"/>
              </a:ext>
            </a:extLst>
          </p:cNvPr>
          <p:cNvSpPr txBox="1"/>
          <p:nvPr/>
        </p:nvSpPr>
        <p:spPr>
          <a:xfrm>
            <a:off x="435937" y="1082145"/>
            <a:ext cx="5305644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1" algn="ctr" defTabSz="3603746" eaLnBrk="0" fontAlgn="base" hangingPunct="0">
              <a:spcAft>
                <a:spcPct val="0"/>
              </a:spcAft>
              <a:buClr>
                <a:srgbClr val="E1251B"/>
              </a:buClr>
            </a:pPr>
            <a:r>
              <a:rPr lang="en-US" sz="2000" b="1" dirty="0">
                <a:latin typeface="Arial" charset="0"/>
              </a:rPr>
              <a:t>SURPASS-CVOT:</a:t>
            </a:r>
          </a:p>
          <a:p>
            <a:pPr marL="0" lvl="1" algn="ctr" defTabSz="3603746" eaLnBrk="0" fontAlgn="base" hangingPunct="0">
              <a:spcAft>
                <a:spcPct val="0"/>
              </a:spcAft>
              <a:buClr>
                <a:srgbClr val="E1251B"/>
              </a:buClr>
            </a:pPr>
            <a:r>
              <a:rPr lang="en-US" sz="2000" b="1" dirty="0" err="1">
                <a:latin typeface="Arial" charset="0"/>
              </a:rPr>
              <a:t>Tirzepatide</a:t>
            </a:r>
            <a:r>
              <a:rPr lang="en-US" sz="2000" b="1" dirty="0">
                <a:latin typeface="Arial" charset="0"/>
              </a:rPr>
              <a:t> vs. Dulaglutide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432DF8-5486-5AF5-EC60-85D1853C0BF0}"/>
              </a:ext>
            </a:extLst>
          </p:cNvPr>
          <p:cNvSpPr txBox="1"/>
          <p:nvPr/>
        </p:nvSpPr>
        <p:spPr>
          <a:xfrm>
            <a:off x="7208874" y="1082145"/>
            <a:ext cx="4625163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Arial" charset="0"/>
              </a:rPr>
              <a:t>Indirect Comparison: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latin typeface="Arial" charset="0"/>
              </a:rPr>
              <a:t>Tirzepatide</a:t>
            </a:r>
            <a:r>
              <a:rPr lang="en-US" sz="2000" b="1" dirty="0">
                <a:latin typeface="Arial" charset="0"/>
              </a:rPr>
              <a:t> vs. Placebo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D6099C-9267-A08C-0029-D279A3629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51" y="1711842"/>
            <a:ext cx="11663189" cy="423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2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57D42-F2B0-CD90-E0FD-48468A0BF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531D3F-AB0C-A11A-5C21-33056C38C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143" y="6858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DFD4050-8164-9397-4252-CC827B4D5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22263"/>
            <a:ext cx="11256647" cy="892668"/>
          </a:xfrm>
        </p:spPr>
        <p:txBody>
          <a:bodyPr/>
          <a:lstStyle/>
          <a:p>
            <a:r>
              <a:rPr lang="en-US" dirty="0"/>
              <a:t>SURPASS-CVOT Mortality 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43C254-1702-AE69-A02D-5ADE74030AC8}"/>
              </a:ext>
            </a:extLst>
          </p:cNvPr>
          <p:cNvSpPr txBox="1"/>
          <p:nvPr/>
        </p:nvSpPr>
        <p:spPr>
          <a:xfrm>
            <a:off x="1336431" y="1111860"/>
            <a:ext cx="4513384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>
              <a:buNone/>
            </a:pPr>
            <a:r>
              <a:rPr lang="en-US" b="1" noProof="0" dirty="0"/>
              <a:t>All-Cause Mortality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74D065-2BFA-2CF8-5704-0020A166479F}"/>
              </a:ext>
            </a:extLst>
          </p:cNvPr>
          <p:cNvSpPr txBox="1"/>
          <p:nvPr/>
        </p:nvSpPr>
        <p:spPr>
          <a:xfrm>
            <a:off x="6916614" y="1172362"/>
            <a:ext cx="459544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>
              <a:buNone/>
            </a:pPr>
            <a:r>
              <a:rPr lang="en-US" b="1" noProof="0" dirty="0"/>
              <a:t>Non-Cardiovascular Death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7392D2B-DFC8-DBA5-8CED-B06244631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" b="6"/>
          <a:stretch/>
        </p:blipFill>
        <p:spPr>
          <a:xfrm>
            <a:off x="541866" y="1438639"/>
            <a:ext cx="11088885" cy="449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17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7CAE3-6F4F-FB27-79D9-325995FC4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17B542-96A6-7583-3F2C-04080E5C4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36333"/>
            <a:ext cx="11256647" cy="1072056"/>
          </a:xfrm>
        </p:spPr>
        <p:txBody>
          <a:bodyPr/>
          <a:lstStyle/>
          <a:p>
            <a:r>
              <a:rPr lang="en-US" dirty="0"/>
              <a:t>Baseline Characteristics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C2FA85-39D4-0110-FC53-A45F04578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00206"/>
              </p:ext>
            </p:extLst>
          </p:nvPr>
        </p:nvGraphicFramePr>
        <p:xfrm>
          <a:off x="479426" y="1209674"/>
          <a:ext cx="11236324" cy="4740273"/>
        </p:xfrm>
        <a:graphic>
          <a:graphicData uri="http://schemas.openxmlformats.org/drawingml/2006/table">
            <a:tbl>
              <a:tblPr firstRow="1" bandRow="1"/>
              <a:tblGrid>
                <a:gridCol w="329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6121">
                  <a:extLst>
                    <a:ext uri="{9D8B030D-6E8A-4147-A177-3AD203B41FA5}">
                      <a16:colId xmlns:a16="http://schemas.microsoft.com/office/drawing/2014/main" val="2542118811"/>
                    </a:ext>
                  </a:extLst>
                </a:gridCol>
                <a:gridCol w="1986121">
                  <a:extLst>
                    <a:ext uri="{9D8B030D-6E8A-4147-A177-3AD203B41FA5}">
                      <a16:colId xmlns:a16="http://schemas.microsoft.com/office/drawing/2014/main" val="898419669"/>
                    </a:ext>
                  </a:extLst>
                </a:gridCol>
                <a:gridCol w="1986121">
                  <a:extLst>
                    <a:ext uri="{9D8B030D-6E8A-4147-A177-3AD203B41FA5}">
                      <a16:colId xmlns:a16="http://schemas.microsoft.com/office/drawing/2014/main" val="791244737"/>
                    </a:ext>
                  </a:extLst>
                </a:gridCol>
                <a:gridCol w="1986121">
                  <a:extLst>
                    <a:ext uri="{9D8B030D-6E8A-4147-A177-3AD203B41FA5}">
                      <a16:colId xmlns:a16="http://schemas.microsoft.com/office/drawing/2014/main" val="1521415894"/>
                    </a:ext>
                  </a:extLst>
                </a:gridCol>
              </a:tblGrid>
              <a:tr h="445096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Demographic and Clinical Characteristics</a:t>
                      </a:r>
                    </a:p>
                  </a:txBody>
                  <a:tcPr marL="91725" marR="91725" marT="45862" marB="4586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8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History of Heart Failure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8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 History of Heart Failure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204655"/>
                  </a:ext>
                </a:extLst>
              </a:tr>
              <a:tr h="734409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TZP </a:t>
                      </a:r>
                      <a:b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(N=1310)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Dula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(N=1368)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TZP</a:t>
                      </a:r>
                      <a:b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(N=5276)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Dula</a:t>
                      </a:r>
                    </a:p>
                    <a:p>
                      <a:pPr algn="ctr"/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(N=5211)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</a:rPr>
                        <a:t>Age, years</a:t>
                      </a:r>
                      <a:endParaRPr lang="en-US" sz="1800" b="0" kern="100" noProof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05" marR="551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64.8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64.7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63.8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64.0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Female, %</a:t>
                      </a:r>
                    </a:p>
                  </a:txBody>
                  <a:tcPr marL="54864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28.3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29.8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28.8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29.1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White, %</a:t>
                      </a:r>
                    </a:p>
                  </a:txBody>
                  <a:tcPr marL="54864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88.4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87.8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79.8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79.7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 MI, %</a:t>
                      </a:r>
                    </a:p>
                  </a:txBody>
                  <a:tcPr marL="54864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57.8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57.8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44.4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44.7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 stroke, %</a:t>
                      </a:r>
                    </a:p>
                  </a:txBody>
                  <a:tcPr marL="54864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20.5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19.1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18.7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19.4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Peripheral artery disease, %</a:t>
                      </a:r>
                    </a:p>
                  </a:txBody>
                  <a:tcPr marL="54864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26.8</a:t>
                      </a:r>
                      <a:endParaRPr lang="en-US" sz="1800" b="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28.5</a:t>
                      </a:r>
                      <a:endParaRPr lang="en-US" sz="1800" b="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24.8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24.6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09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Hypertension, %</a:t>
                      </a:r>
                    </a:p>
                  </a:txBody>
                  <a:tcPr marL="54864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95.2</a:t>
                      </a:r>
                      <a:endParaRPr lang="en-US" sz="1800" b="0" baseline="0" noProof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96.0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88.7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710542"/>
                  </a:ext>
                </a:extLst>
              </a:tr>
              <a:tr h="44509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Diabetes duration, years</a:t>
                      </a:r>
                    </a:p>
                  </a:txBody>
                  <a:tcPr marL="54864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14.8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14.5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14.8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14.7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73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525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CDBD5-CC25-B76A-B366-042FCBCD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7DAE55-6CD6-69B7-A0A8-BBFD4FC05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36333"/>
            <a:ext cx="11256647" cy="1072056"/>
          </a:xfrm>
        </p:spPr>
        <p:txBody>
          <a:bodyPr/>
          <a:lstStyle/>
          <a:p>
            <a:r>
              <a:rPr lang="en-US" dirty="0"/>
              <a:t>Baseline Medication Use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CFAC90-AD1D-92A4-CCB2-AABC07D9A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438392"/>
              </p:ext>
            </p:extLst>
          </p:nvPr>
        </p:nvGraphicFramePr>
        <p:xfrm>
          <a:off x="479426" y="1209675"/>
          <a:ext cx="11236324" cy="4864608"/>
        </p:xfrm>
        <a:graphic>
          <a:graphicData uri="http://schemas.openxmlformats.org/drawingml/2006/table">
            <a:tbl>
              <a:tblPr firstRow="1" bandRow="1"/>
              <a:tblGrid>
                <a:gridCol w="329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6121">
                  <a:extLst>
                    <a:ext uri="{9D8B030D-6E8A-4147-A177-3AD203B41FA5}">
                      <a16:colId xmlns:a16="http://schemas.microsoft.com/office/drawing/2014/main" val="2542118811"/>
                    </a:ext>
                  </a:extLst>
                </a:gridCol>
                <a:gridCol w="1986121">
                  <a:extLst>
                    <a:ext uri="{9D8B030D-6E8A-4147-A177-3AD203B41FA5}">
                      <a16:colId xmlns:a16="http://schemas.microsoft.com/office/drawing/2014/main" val="898419669"/>
                    </a:ext>
                  </a:extLst>
                </a:gridCol>
                <a:gridCol w="1986121">
                  <a:extLst>
                    <a:ext uri="{9D8B030D-6E8A-4147-A177-3AD203B41FA5}">
                      <a16:colId xmlns:a16="http://schemas.microsoft.com/office/drawing/2014/main" val="791244737"/>
                    </a:ext>
                  </a:extLst>
                </a:gridCol>
                <a:gridCol w="1986121">
                  <a:extLst>
                    <a:ext uri="{9D8B030D-6E8A-4147-A177-3AD203B41FA5}">
                      <a16:colId xmlns:a16="http://schemas.microsoft.com/office/drawing/2014/main" val="1521415894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Treatment</a:t>
                      </a:r>
                    </a:p>
                  </a:txBody>
                  <a:tcPr marL="91725" marR="91725" marT="45862" marB="4586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8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History of Heart Failure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8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 History of Heart Failure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204655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TZP </a:t>
                      </a:r>
                      <a:b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(N=1310)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Dula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(N=1368)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TZP</a:t>
                      </a:r>
                      <a:b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(N=5276)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Dula</a:t>
                      </a:r>
                    </a:p>
                    <a:p>
                      <a:pPr algn="ctr"/>
                      <a:r>
                        <a:rPr lang="en-US" sz="1800" b="1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(N=5211)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Statin, %</a:t>
                      </a:r>
                    </a:p>
                  </a:txBody>
                  <a:tcPr marL="54864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88.3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85.8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85.5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85.6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Beta-blockers, %</a:t>
                      </a:r>
                    </a:p>
                  </a:txBody>
                  <a:tcPr marL="54864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78.7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77.9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62.2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61.6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912838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 inhibitor, %</a:t>
                      </a:r>
                    </a:p>
                  </a:txBody>
                  <a:tcPr marL="54864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43.1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44.2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39.6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38.1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Angiotensin receptor blocker, %</a:t>
                      </a:r>
                    </a:p>
                  </a:txBody>
                  <a:tcPr marL="54864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41.3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40.1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39.7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41.1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6350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Mineralocorticoid receptor antagonist, %</a:t>
                      </a:r>
                    </a:p>
                  </a:txBody>
                  <a:tcPr marL="54864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25.5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23.2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Loop diuretic, %</a:t>
                      </a:r>
                    </a:p>
                  </a:txBody>
                  <a:tcPr marL="54864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45.5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41.2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17.0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15.8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Thiazide diuretic, %</a:t>
                      </a:r>
                    </a:p>
                  </a:txBody>
                  <a:tcPr marL="54864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14.3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Metformin, %</a:t>
                      </a:r>
                    </a:p>
                  </a:txBody>
                  <a:tcPr marL="54864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77.4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78.7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82.0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82.5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710542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SGLT2 inhibitor, %</a:t>
                      </a:r>
                    </a:p>
                  </a:txBody>
                  <a:tcPr marL="54864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31.1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30.1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30.2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31.0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73945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8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Insulin, %</a:t>
                      </a:r>
                    </a:p>
                  </a:txBody>
                  <a:tcPr marL="54864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51.1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48.7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49.0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48.2</a:t>
                      </a:r>
                    </a:p>
                  </a:txBody>
                  <a:tcPr marL="119408" marR="119408" marT="27432" marB="274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982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900116"/>
      </p:ext>
    </p:extLst>
  </p:cSld>
  <p:clrMapOvr>
    <a:masterClrMapping/>
  </p:clrMapOvr>
</p:sld>
</file>

<file path=ppt/theme/theme1.xml><?xml version="1.0" encoding="utf-8"?>
<a:theme xmlns:a="http://schemas.openxmlformats.org/drawingml/2006/main" name="Monash Health PowerPoint Template 2025">
  <a:themeElements>
    <a:clrScheme name="VHH">
      <a:dk1>
        <a:srgbClr val="000000"/>
      </a:dk1>
      <a:lt1>
        <a:srgbClr val="FFFFFF"/>
      </a:lt1>
      <a:dk2>
        <a:srgbClr val="262261"/>
      </a:dk2>
      <a:lt2>
        <a:srgbClr val="EFEEED"/>
      </a:lt2>
      <a:accent1>
        <a:srgbClr val="F58220"/>
      </a:accent1>
      <a:accent2>
        <a:srgbClr val="E8E3DD"/>
      </a:accent2>
      <a:accent3>
        <a:srgbClr val="191919"/>
      </a:accent3>
      <a:accent4>
        <a:srgbClr val="3281B3"/>
      </a:accent4>
      <a:accent5>
        <a:srgbClr val="EDE8E5"/>
      </a:accent5>
      <a:accent6>
        <a:srgbClr val="A0A1A2"/>
      </a:accent6>
      <a:hlink>
        <a:srgbClr val="262261"/>
      </a:hlink>
      <a:folHlink>
        <a:srgbClr val="F5822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A797107-BDB2-BA45-8AAC-C59C2855C791}" vid="{97F9BB8F-7B22-4B41-9625-E627A13AF932}"/>
    </a:ext>
  </a:extLst>
</a:theme>
</file>

<file path=ppt/theme/theme2.xml><?xml version="1.0" encoding="utf-8"?>
<a:theme xmlns:a="http://schemas.openxmlformats.org/drawingml/2006/main" name="1_Monash Health PowerPoint Template 2025">
  <a:themeElements>
    <a:clrScheme name="VHH">
      <a:dk1>
        <a:srgbClr val="000000"/>
      </a:dk1>
      <a:lt1>
        <a:srgbClr val="FFFFFF"/>
      </a:lt1>
      <a:dk2>
        <a:srgbClr val="262261"/>
      </a:dk2>
      <a:lt2>
        <a:srgbClr val="EFEEED"/>
      </a:lt2>
      <a:accent1>
        <a:srgbClr val="F58220"/>
      </a:accent1>
      <a:accent2>
        <a:srgbClr val="E8E3DD"/>
      </a:accent2>
      <a:accent3>
        <a:srgbClr val="191919"/>
      </a:accent3>
      <a:accent4>
        <a:srgbClr val="3281B3"/>
      </a:accent4>
      <a:accent5>
        <a:srgbClr val="EDE8E5"/>
      </a:accent5>
      <a:accent6>
        <a:srgbClr val="A0A1A2"/>
      </a:accent6>
      <a:hlink>
        <a:srgbClr val="262261"/>
      </a:hlink>
      <a:folHlink>
        <a:srgbClr val="F5822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HH PPT Corporate Template - v05" id="{474A609D-AE2D-1140-A01C-E042DB3BE94D}" vid="{92FD90ED-DA23-4343-B004-C1B1CCF0EAEF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26fc0d-1db3-4ac9-8f9d-28d8d7fea4d9" xsi:nil="true"/>
    <SharedWithUsers xmlns="2c26fc0d-1db3-4ac9-8f9d-28d8d7fea4d9">
      <UserInfo>
        <DisplayName>David Bloxham</DisplayName>
        <AccountId>15</AccountId>
        <AccountType/>
      </UserInfo>
      <UserInfo>
        <DisplayName>Chris Meekin</DisplayName>
        <AccountId>17</AccountId>
        <AccountType/>
      </UserInfo>
    </SharedWithUsers>
    <lcf76f155ced4ddcb4097134ff3c332f xmlns="44db3a07-1958-461c-83ac-22126bd1ca2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99120152C3FF448B7E095D6444B223" ma:contentTypeVersion="16" ma:contentTypeDescription="Create a new document." ma:contentTypeScope="" ma:versionID="36f9a7b268cb3a889838bda443be146c">
  <xsd:schema xmlns:xsd="http://www.w3.org/2001/XMLSchema" xmlns:xs="http://www.w3.org/2001/XMLSchema" xmlns:p="http://schemas.microsoft.com/office/2006/metadata/properties" xmlns:ns2="44db3a07-1958-461c-83ac-22126bd1ca28" xmlns:ns3="2c26fc0d-1db3-4ac9-8f9d-28d8d7fea4d9" targetNamespace="http://schemas.microsoft.com/office/2006/metadata/properties" ma:root="true" ma:fieldsID="7e00700ca5a9ab24910a6635f770ca28" ns2:_="" ns3:_="">
    <xsd:import namespace="44db3a07-1958-461c-83ac-22126bd1ca28"/>
    <xsd:import namespace="2c26fc0d-1db3-4ac9-8f9d-28d8d7fea4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db3a07-1958-461c-83ac-22126bd1ca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0e8c867-016e-4e7e-ac72-082d690dc7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26fc0d-1db3-4ac9-8f9d-28d8d7fea4d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ef36b0b-303f-4968-9f07-ee4c5c0c3dfb}" ma:internalName="TaxCatchAll" ma:showField="CatchAllData" ma:web="2c26fc0d-1db3-4ac9-8f9d-28d8d7fea4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298E1B-FB00-4F7B-B814-03AF86CDAC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EDCF57-3850-4F92-AD04-4E4C0B81282D}">
  <ds:schemaRefs>
    <ds:schemaRef ds:uri="http://schemas.microsoft.com/office/2006/documentManagement/types"/>
    <ds:schemaRef ds:uri="http://purl.org/dc/dcmitype/"/>
    <ds:schemaRef ds:uri="http://purl.org/dc/elements/1.1/"/>
    <ds:schemaRef ds:uri="44db3a07-1958-461c-83ac-22126bd1ca28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2c26fc0d-1db3-4ac9-8f9d-28d8d7fea4d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63DACDB-CC60-41B0-9EB0-B7B3F96BA6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db3a07-1958-461c-83ac-22126bd1ca28"/>
    <ds:schemaRef ds:uri="2c26fc0d-1db3-4ac9-8f9d-28d8d7fea4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849ae2b-dc4c-4b26-9f7a-658a985905b7}" enabled="0" method="" siteId="{7849ae2b-dc4c-4b26-9f7a-658a985905b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Monash Health PowerPoint Template 2025</Template>
  <TotalTime>34247</TotalTime>
  <Words>1562</Words>
  <Application>Microsoft Macintosh PowerPoint</Application>
  <PresentationFormat>Widescreen</PresentationFormat>
  <Paragraphs>448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ＭＳ Ｐゴシック</vt:lpstr>
      <vt:lpstr>Aptos</vt:lpstr>
      <vt:lpstr>Aptos Display</vt:lpstr>
      <vt:lpstr>Aptos SemiBold</vt:lpstr>
      <vt:lpstr>Arial</vt:lpstr>
      <vt:lpstr>Calibri</vt:lpstr>
      <vt:lpstr>Ringside Book</vt:lpstr>
      <vt:lpstr>Monash Health PowerPoint Template 2025</vt:lpstr>
      <vt:lpstr>1_Monash Health PowerPoint Template 2025</vt:lpstr>
      <vt:lpstr>Custom Design</vt:lpstr>
      <vt:lpstr>Prism 10</vt:lpstr>
      <vt:lpstr>Once-Weekly Tirzepatide Versus Dulaglutide for Heart Failure Outcomes in Patients With Type 2 Diabetes, ASCVD and History of Heart Failure: An Analysis of SURPASS-CVOT</vt:lpstr>
      <vt:lpstr>Disclosures</vt:lpstr>
      <vt:lpstr>GLP-1 Receptor Agonists and Cardiovascular Outcomes</vt:lpstr>
      <vt:lpstr>Tirzepatide and Cardiovascular Outcomes</vt:lpstr>
      <vt:lpstr>PowerPoint Presentation</vt:lpstr>
      <vt:lpstr>SURPASS-CVOT Heart Failure Outcomes</vt:lpstr>
      <vt:lpstr>SURPASS-CVOT Mortality Outcomes</vt:lpstr>
      <vt:lpstr>Baseline Characteristics</vt:lpstr>
      <vt:lpstr>Baseline Medication Use</vt:lpstr>
      <vt:lpstr>Baseline Metabolic Risk Factors</vt:lpstr>
      <vt:lpstr>Change from Baseline in HbA1c and Body Weight</vt:lpstr>
      <vt:lpstr>Change from Baseline in Systolic Blood Pressure and eGFR</vt:lpstr>
      <vt:lpstr>Composite Heart Failure Endpoints</vt:lpstr>
      <vt:lpstr>All-Cause Mortality and Heart Failure Events</vt:lpstr>
      <vt:lpstr>Key Clinical Endpoints</vt:lpstr>
      <vt:lpstr>Change from Baseline in eGFR in High and Very-High Risk CKD</vt:lpstr>
      <vt:lpstr>SGLT2 Inhibitor Initiation Post-Baseline</vt:lpstr>
      <vt:lpstr>Patient Reported Outcomes: Transformed Total Score of APPADL at Baseline and Month 48</vt:lpstr>
      <vt:lpstr>Patient Reported Outcomes: EQ-5D-5L VAS Score at Baseline and Month 48</vt:lpstr>
      <vt:lpstr>Safety Overview</vt:lpstr>
      <vt:lpstr>Limitations</vt:lpstr>
      <vt:lpstr>Conclusions</vt:lpstr>
      <vt:lpstr>Final Comment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 Nicholls</dc:creator>
  <cp:lastModifiedBy>Stephen Nicholls</cp:lastModifiedBy>
  <cp:revision>26</cp:revision>
  <cp:lastPrinted>2019-02-08T01:59:12Z</cp:lastPrinted>
  <dcterms:created xsi:type="dcterms:W3CDTF">2025-07-11T01:52:55Z</dcterms:created>
  <dcterms:modified xsi:type="dcterms:W3CDTF">2025-11-07T08:52:09Z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0x0101008199120152C3FF448B7E095D6444B223</vt:lpwstr>
  </property>
  <property fmtid="{D5CDD505-2E9C-101B-9397-08002B2CF9AE}" pid="3" name="MediaServiceImageTags">
    <vt:lpwstr/>
  </property>
</Properties>
</file>