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7" r:id="rId2"/>
    <p:sldId id="309" r:id="rId3"/>
    <p:sldId id="312" r:id="rId4"/>
    <p:sldId id="314" r:id="rId5"/>
    <p:sldId id="315" r:id="rId6"/>
    <p:sldId id="347" r:id="rId7"/>
    <p:sldId id="338" r:id="rId8"/>
    <p:sldId id="321" r:id="rId9"/>
    <p:sldId id="322" r:id="rId10"/>
    <p:sldId id="339" r:id="rId11"/>
    <p:sldId id="323" r:id="rId12"/>
    <p:sldId id="324" r:id="rId13"/>
    <p:sldId id="326" r:id="rId14"/>
    <p:sldId id="327" r:id="rId15"/>
    <p:sldId id="328" r:id="rId16"/>
    <p:sldId id="341" r:id="rId17"/>
    <p:sldId id="342" r:id="rId18"/>
    <p:sldId id="343" r:id="rId19"/>
    <p:sldId id="336" r:id="rId20"/>
    <p:sldId id="332" r:id="rId21"/>
    <p:sldId id="333" r:id="rId22"/>
    <p:sldId id="320" r:id="rId23"/>
    <p:sldId id="345" r:id="rId24"/>
    <p:sldId id="27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89B0C5F4-A315-7640-ABE1-4F0DE1FE9CAB}">
          <p14:sldIdLst>
            <p14:sldId id="297"/>
            <p14:sldId id="309"/>
            <p14:sldId id="312"/>
            <p14:sldId id="314"/>
            <p14:sldId id="315"/>
            <p14:sldId id="347"/>
            <p14:sldId id="338"/>
            <p14:sldId id="321"/>
            <p14:sldId id="322"/>
            <p14:sldId id="339"/>
            <p14:sldId id="323"/>
            <p14:sldId id="324"/>
            <p14:sldId id="326"/>
            <p14:sldId id="327"/>
            <p14:sldId id="328"/>
            <p14:sldId id="341"/>
            <p14:sldId id="342"/>
            <p14:sldId id="343"/>
            <p14:sldId id="336"/>
            <p14:sldId id="332"/>
            <p14:sldId id="333"/>
            <p14:sldId id="320"/>
            <p14:sldId id="34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pos="4445" userDrawn="1">
          <p15:clr>
            <a:srgbClr val="A4A3A4"/>
          </p15:clr>
        </p15:guide>
        <p15:guide id="2" pos="5443" userDrawn="1">
          <p15:clr>
            <a:srgbClr val="A4A3A4"/>
          </p15:clr>
        </p15:guide>
        <p15:guide id="3" pos="1406" userDrawn="1">
          <p15:clr>
            <a:srgbClr val="A4A3A4"/>
          </p15:clr>
        </p15:guide>
        <p15:guide id="4" pos="5488" userDrawn="1">
          <p15:clr>
            <a:srgbClr val="A4A3A4"/>
          </p15:clr>
        </p15:guide>
        <p15:guide id="5" orient="horz" pos="962" userDrawn="1">
          <p15:clr>
            <a:srgbClr val="A4A3A4"/>
          </p15:clr>
        </p15:guide>
        <p15:guide id="6" orient="horz" pos="2164" userDrawn="1">
          <p15:clr>
            <a:srgbClr val="A4A3A4"/>
          </p15:clr>
        </p15:guide>
        <p15:guide id="7" orient="horz" pos="15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5F5FE7"/>
    <a:srgbClr val="CCFF66"/>
    <a:srgbClr val="C10E20"/>
    <a:srgbClr val="3451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05AB1-6981-A546-9B80-4C6778AB406C}" v="2" dt="2025-05-08T17:12:4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3"/>
    <p:restoredTop sz="90534" autoAdjust="0"/>
  </p:normalViewPr>
  <p:slideViewPr>
    <p:cSldViewPr snapToGrid="0" snapToObjects="1">
      <p:cViewPr varScale="1">
        <p:scale>
          <a:sx n="146" d="100"/>
          <a:sy n="146" d="100"/>
        </p:scale>
        <p:origin x="1291" y="86"/>
      </p:cViewPr>
      <p:guideLst>
        <p:guide pos="4445"/>
        <p:guide pos="5443"/>
        <p:guide pos="1406"/>
        <p:guide pos="5488"/>
        <p:guide orient="horz" pos="962"/>
        <p:guide orient="horz" pos="2164"/>
        <p:guide orient="horz" pos="157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0823165741_tp_box_2" providerId="OAuth2" clId="{7D9C912D-6BA5-BE41-B3AD-06B495B7379A}"/>
    <pc:docChg chg="undo custSel modMainMaster">
      <pc:chgData name="" userId="20823165741_tp_box_2" providerId="OAuth2" clId="{7D9C912D-6BA5-BE41-B3AD-06B495B7379A}" dt="2025-04-23T21:35:48.277" v="4" actId="14826"/>
      <pc:docMkLst>
        <pc:docMk/>
      </pc:docMkLst>
      <pc:sldMasterChg chg="modSldLayout">
        <pc:chgData name="" userId="20823165741_tp_box_2" providerId="OAuth2" clId="{7D9C912D-6BA5-BE41-B3AD-06B495B7379A}" dt="2025-04-23T21:35:48.277" v="4" actId="14826"/>
        <pc:sldMasterMkLst>
          <pc:docMk/>
          <pc:sldMasterMk cId="2950695720" sldId="2147483660"/>
        </pc:sldMasterMkLst>
        <pc:sldLayoutChg chg="modSp mod">
          <pc:chgData name="" userId="20823165741_tp_box_2" providerId="OAuth2" clId="{7D9C912D-6BA5-BE41-B3AD-06B495B7379A}" dt="2025-04-23T21:35:21.559" v="2" actId="14826"/>
          <pc:sldLayoutMkLst>
            <pc:docMk/>
            <pc:sldMasterMk cId="2950695720" sldId="2147483660"/>
            <pc:sldLayoutMk cId="2753448230" sldId="2147483661"/>
          </pc:sldLayoutMkLst>
          <pc:picChg chg="mod">
            <ac:chgData name="" userId="20823165741_tp_box_2" providerId="OAuth2" clId="{7D9C912D-6BA5-BE41-B3AD-06B495B7379A}" dt="2025-04-23T21:35:21.559" v="2" actId="14826"/>
            <ac:picMkLst>
              <pc:docMk/>
              <pc:sldMasterMk cId="2950695720" sldId="2147483660"/>
              <pc:sldLayoutMk cId="2753448230" sldId="2147483661"/>
              <ac:picMk id="3" creationId="{1F96157B-11C9-D6DC-8750-C54931318DF5}"/>
            </ac:picMkLst>
          </pc:picChg>
        </pc:sldLayoutChg>
        <pc:sldLayoutChg chg="modSp">
          <pc:chgData name="" userId="20823165741_tp_box_2" providerId="OAuth2" clId="{7D9C912D-6BA5-BE41-B3AD-06B495B7379A}" dt="2025-04-23T21:35:31.211" v="3" actId="14826"/>
          <pc:sldLayoutMkLst>
            <pc:docMk/>
            <pc:sldMasterMk cId="2950695720" sldId="2147483660"/>
            <pc:sldLayoutMk cId="2462922523" sldId="2147483670"/>
          </pc:sldLayoutMkLst>
          <pc:picChg chg="mod">
            <ac:chgData name="" userId="20823165741_tp_box_2" providerId="OAuth2" clId="{7D9C912D-6BA5-BE41-B3AD-06B495B7379A}" dt="2025-04-23T21:35:31.211" v="3" actId="14826"/>
            <ac:picMkLst>
              <pc:docMk/>
              <pc:sldMasterMk cId="2950695720" sldId="2147483660"/>
              <pc:sldLayoutMk cId="2462922523" sldId="2147483670"/>
              <ac:picMk id="3" creationId="{C6B7319B-3D00-2D26-7045-DF4E239B3548}"/>
            </ac:picMkLst>
          </pc:picChg>
        </pc:sldLayoutChg>
        <pc:sldLayoutChg chg="modSp">
          <pc:chgData name="" userId="20823165741_tp_box_2" providerId="OAuth2" clId="{7D9C912D-6BA5-BE41-B3AD-06B495B7379A}" dt="2025-04-23T21:35:48.277" v="4" actId="14826"/>
          <pc:sldLayoutMkLst>
            <pc:docMk/>
            <pc:sldMasterMk cId="2950695720" sldId="2147483660"/>
            <pc:sldLayoutMk cId="2683733315" sldId="2147483685"/>
          </pc:sldLayoutMkLst>
          <pc:picChg chg="mod">
            <ac:chgData name="" userId="20823165741_tp_box_2" providerId="OAuth2" clId="{7D9C912D-6BA5-BE41-B3AD-06B495B7379A}" dt="2025-04-23T21:35:48.277" v="4" actId="14826"/>
            <ac:picMkLst>
              <pc:docMk/>
              <pc:sldMasterMk cId="2950695720" sldId="2147483660"/>
              <pc:sldLayoutMk cId="2683733315" sldId="2147483685"/>
              <ac:picMk id="8" creationId="{5532E949-322C-B247-93CB-48C35CC0A301}"/>
            </ac:picMkLst>
          </pc:picChg>
        </pc:sldLayoutChg>
      </pc:sldMasterChg>
    </pc:docChg>
  </pc:docChgLst>
  <pc:docChgLst>
    <pc:chgData userId="20823165741_tp_box_2" providerId="OAuth2" clId="{67105AB1-6981-A546-9B80-4C6778AB406C}"/>
    <pc:docChg chg="undo custSel modMainMaster">
      <pc:chgData name="" userId="20823165741_tp_box_2" providerId="OAuth2" clId="{67105AB1-6981-A546-9B80-4C6778AB406C}" dt="2025-05-08T17:12:53.853" v="5" actId="207"/>
      <pc:docMkLst>
        <pc:docMk/>
      </pc:docMkLst>
      <pc:sldMasterChg chg="modSldLayout">
        <pc:chgData name="" userId="20823165741_tp_box_2" providerId="OAuth2" clId="{67105AB1-6981-A546-9B80-4C6778AB406C}" dt="2025-05-08T17:12:53.853" v="5" actId="207"/>
        <pc:sldMasterMkLst>
          <pc:docMk/>
          <pc:sldMasterMk cId="2950695720" sldId="2147483660"/>
        </pc:sldMasterMkLst>
        <pc:sldLayoutChg chg="addSp delSp modSp mod">
          <pc:chgData name="" userId="20823165741_tp_box_2" providerId="OAuth2" clId="{67105AB1-6981-A546-9B80-4C6778AB406C}" dt="2025-05-08T17:12:53.853" v="5" actId="207"/>
          <pc:sldLayoutMkLst>
            <pc:docMk/>
            <pc:sldMasterMk cId="2950695720" sldId="2147483660"/>
            <pc:sldLayoutMk cId="2753448230" sldId="2147483661"/>
          </pc:sldLayoutMkLst>
          <pc:spChg chg="add mod">
            <ac:chgData name="" userId="20823165741_tp_box_2" providerId="OAuth2" clId="{67105AB1-6981-A546-9B80-4C6778AB406C}" dt="2025-05-08T17:12:53.853" v="5" actId="207"/>
            <ac:spMkLst>
              <pc:docMk/>
              <pc:sldMasterMk cId="2950695720" sldId="2147483660"/>
              <pc:sldLayoutMk cId="2753448230" sldId="2147483661"/>
              <ac:spMk id="4" creationId="{FB2618F7-8B9A-3E31-72AC-B7BE77E31F13}"/>
            </ac:spMkLst>
          </pc:spChg>
          <pc:spChg chg="del">
            <ac:chgData name="" userId="20823165741_tp_box_2" providerId="OAuth2" clId="{67105AB1-6981-A546-9B80-4C6778AB406C}" dt="2025-05-08T17:12:28.050" v="0" actId="478"/>
            <ac:spMkLst>
              <pc:docMk/>
              <pc:sldMasterMk cId="2950695720" sldId="2147483660"/>
              <pc:sldLayoutMk cId="2753448230" sldId="2147483661"/>
              <ac:spMk id="12" creationId="{2C3599D1-C8F1-AE10-0489-0C315C72766D}"/>
            </ac:spMkLst>
          </pc:spChg>
          <pc:picChg chg="add mod">
            <ac:chgData name="" userId="20823165741_tp_box_2" providerId="OAuth2" clId="{67105AB1-6981-A546-9B80-4C6778AB406C}" dt="2025-05-08T17:12:29.857" v="1"/>
            <ac:picMkLst>
              <pc:docMk/>
              <pc:sldMasterMk cId="2950695720" sldId="2147483660"/>
              <pc:sldLayoutMk cId="2753448230" sldId="2147483661"/>
              <ac:picMk id="2" creationId="{4F543127-9FDD-C95C-982D-10F09690B7E4}"/>
            </ac:picMkLst>
          </pc:picChg>
          <pc:picChg chg="mod">
            <ac:chgData name="" userId="20823165741_tp_box_2" providerId="OAuth2" clId="{67105AB1-6981-A546-9B80-4C6778AB406C}" dt="2025-05-08T17:12:44.690" v="4" actId="167"/>
            <ac:picMkLst>
              <pc:docMk/>
              <pc:sldMasterMk cId="2950695720" sldId="2147483660"/>
              <pc:sldLayoutMk cId="2753448230" sldId="2147483661"/>
              <ac:picMk id="3" creationId="{1F96157B-11C9-D6DC-8750-C54931318DF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D2D93-8703-F275-E6AD-C4A00BDE97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E0A0C-5DF0-2508-F618-099276405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6F13-2EF1-8641-A22D-4C3265C6FB1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3426C-578C-1C65-8CBC-3E444761C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E0831-6407-672B-F1A0-BBD1CCEDE0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0111-FE5F-DE44-97F4-05E258531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5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91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3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46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82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5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7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2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2A037-C84C-817A-D309-A4CD1CDFC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22FB1F-9DF9-74F3-6DDC-8D192988D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FB9B603-CFB4-FAA7-4DCD-7F5E1C7E3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BFE900-8DD2-9FA8-FD7A-BC96920DB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76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22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3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62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42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6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6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4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5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8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4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3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8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1F96157B-11C9-D6DC-8750-C54931318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AHA Logo" descr="Logo&#10;&#10;Description automatically generated">
            <a:extLst>
              <a:ext uri="{FF2B5EF4-FFF2-40B4-BE49-F238E27FC236}">
                <a16:creationId xmlns:a16="http://schemas.microsoft.com/office/drawing/2014/main" id="{2B3697C3-0036-5549-A91B-324D999E26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22" y="4186936"/>
            <a:ext cx="1164473" cy="631145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93922" y="1392872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93922" y="34040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Logo Placeholder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93923" y="487900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pic>
        <p:nvPicPr>
          <p:cNvPr id="2" name="Scientific Sessions Logo" descr="A picture containing text&#10;&#10;Description automatically generated">
            <a:extLst>
              <a:ext uri="{FF2B5EF4-FFF2-40B4-BE49-F238E27FC236}">
                <a16:creationId xmlns:a16="http://schemas.microsoft.com/office/drawing/2014/main" id="{4F543127-9FDD-C95C-982D-10F09690B7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851" y="319942"/>
            <a:ext cx="1599934" cy="507410"/>
          </a:xfrm>
          <a:prstGeom prst="rect">
            <a:avLst/>
          </a:prstGeom>
        </p:spPr>
      </p:pic>
      <p:sp>
        <p:nvSpPr>
          <p:cNvPr id="4" name="#AHA24">
            <a:extLst>
              <a:ext uri="{FF2B5EF4-FFF2-40B4-BE49-F238E27FC236}">
                <a16:creationId xmlns:a16="http://schemas.microsoft.com/office/drawing/2014/main" id="{FB2618F7-8B9A-3E31-72AC-B7BE77E31F13}"/>
              </a:ext>
            </a:extLst>
          </p:cNvPr>
          <p:cNvSpPr txBox="1">
            <a:spLocks/>
          </p:cNvSpPr>
          <p:nvPr userDrawn="1"/>
        </p:nvSpPr>
        <p:spPr>
          <a:xfrm>
            <a:off x="7357626" y="4764643"/>
            <a:ext cx="1348385" cy="25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>
              <a:lnSpc>
                <a:spcPts val="0"/>
              </a:lnSpc>
            </a:pPr>
            <a:r>
              <a:rPr lang="en-US" sz="1400" i="0" dirty="0">
                <a:solidFill>
                  <a:schemeClr val="accent1"/>
                </a:solidFill>
                <a:latin typeface="+mn-lt"/>
              </a:rPr>
              <a:t>#AHA25</a:t>
            </a:r>
          </a:p>
        </p:txBody>
      </p:sp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ub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 Subhead 2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Footer Logo 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Body Copy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 Placeholder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Straight Line Connector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5" name="Bottom Border">
            <a:extLst>
              <a:ext uri="{FF2B5EF4-FFF2-40B4-BE49-F238E27FC236}">
                <a16:creationId xmlns:a16="http://schemas.microsoft.com/office/drawing/2014/main" id="{AB0B32BF-3044-3F9E-91F2-76D10059453E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Placeholder Box 1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8" name="Content Placeholder Box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Box 3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Footer 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Vertical Line Connector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3" name="Subhead Section Number 1 with a Circle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Body Copy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head Section Number 2 with a Circle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Body Copy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ubhead Section Number 3 with a Circle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Body Copy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Subhead Section Number 4 with a Circle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Body Copy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Red Rectangle at Footer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 Placeholder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45" name="Straight Line Connector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0" name="Red Bottom Bar Footer Background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Line Connector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HA Centennial Branded Background Image">
            <a:extLst>
              <a:ext uri="{FF2B5EF4-FFF2-40B4-BE49-F238E27FC236}">
                <a16:creationId xmlns:a16="http://schemas.microsoft.com/office/drawing/2014/main" id="{C6B7319B-3D00-2D26-7045-DF4E239B3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1472" y="0"/>
            <a:ext cx="9205472" cy="5178078"/>
          </a:xfrm>
          <a:prstGeom prst="rect">
            <a:avLst/>
          </a:prstGeom>
        </p:spPr>
      </p:pic>
      <p:sp>
        <p:nvSpPr>
          <p:cNvPr id="13" name="#AHA24">
            <a:extLst>
              <a:ext uri="{FF2B5EF4-FFF2-40B4-BE49-F238E27FC236}">
                <a16:creationId xmlns:a16="http://schemas.microsoft.com/office/drawing/2014/main" id="{91AE4E72-D6CE-B9DA-2CE2-14D35DA3D062}"/>
              </a:ext>
            </a:extLst>
          </p:cNvPr>
          <p:cNvSpPr txBox="1">
            <a:spLocks/>
          </p:cNvSpPr>
          <p:nvPr userDrawn="1"/>
        </p:nvSpPr>
        <p:spPr>
          <a:xfrm>
            <a:off x="493924" y="4506214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000" b="0" i="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</a:rPr>
              <a:t>AHA25</a:t>
            </a:r>
          </a:p>
        </p:txBody>
      </p:sp>
      <p:sp>
        <p:nvSpPr>
          <p:cNvPr id="17" name="Section Number" descr="Section number">
            <a:extLst>
              <a:ext uri="{FF2B5EF4-FFF2-40B4-BE49-F238E27FC236}">
                <a16:creationId xmlns:a16="http://schemas.microsoft.com/office/drawing/2014/main" id="{3AB1FEA1-9B68-F95B-5D90-13F2C14953A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5602" y="1445693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Section Title" descr="Section title ">
            <a:extLst>
              <a:ext uri="{FF2B5EF4-FFF2-40B4-BE49-F238E27FC236}">
                <a16:creationId xmlns:a16="http://schemas.microsoft.com/office/drawing/2014/main" id="{7F56B85B-9113-0166-079D-DDAE66D6200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164349" y="1626884"/>
            <a:ext cx="4583923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5" name="Page Titl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8" name="Footer Placeholder 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Text Placeholder in footer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 Placeholder in footer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3" name="Vertical Line Connector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D262A0-E4B9-5C94-995B-FC7B30B97B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2823" y="-1"/>
            <a:ext cx="6051176" cy="5143502"/>
          </a:xfrm>
          <a:custGeom>
            <a:avLst/>
            <a:gdLst>
              <a:gd name="connsiteX0" fmla="*/ 1585503 w 6051176"/>
              <a:gd name="connsiteY0" fmla="*/ 0 h 5143502"/>
              <a:gd name="connsiteX1" fmla="*/ 2092009 w 6051176"/>
              <a:gd name="connsiteY1" fmla="*/ 0 h 5143502"/>
              <a:gd name="connsiteX2" fmla="*/ 2522315 w 6051176"/>
              <a:gd name="connsiteY2" fmla="*/ 0 h 5143502"/>
              <a:gd name="connsiteX3" fmla="*/ 3047439 w 6051176"/>
              <a:gd name="connsiteY3" fmla="*/ 0 h 5143502"/>
              <a:gd name="connsiteX4" fmla="*/ 3258110 w 6051176"/>
              <a:gd name="connsiteY4" fmla="*/ 0 h 5143502"/>
              <a:gd name="connsiteX5" fmla="*/ 3877235 w 6051176"/>
              <a:gd name="connsiteY5" fmla="*/ 0 h 5143502"/>
              <a:gd name="connsiteX6" fmla="*/ 3877235 w 6051176"/>
              <a:gd name="connsiteY6" fmla="*/ 1 h 5143502"/>
              <a:gd name="connsiteX7" fmla="*/ 6051176 w 6051176"/>
              <a:gd name="connsiteY7" fmla="*/ 1 h 5143502"/>
              <a:gd name="connsiteX8" fmla="*/ 6051176 w 6051176"/>
              <a:gd name="connsiteY8" fmla="*/ 5143501 h 5143502"/>
              <a:gd name="connsiteX9" fmla="*/ 4940099 w 6051176"/>
              <a:gd name="connsiteY9" fmla="*/ 5143501 h 5143502"/>
              <a:gd name="connsiteX10" fmla="*/ 4940099 w 6051176"/>
              <a:gd name="connsiteY10" fmla="*/ 5143502 h 5143502"/>
              <a:gd name="connsiteX11" fmla="*/ 546847 w 6051176"/>
              <a:gd name="connsiteY11" fmla="*/ 5143502 h 5143502"/>
              <a:gd name="connsiteX12" fmla="*/ 546849 w 6051176"/>
              <a:gd name="connsiteY12" fmla="*/ 5143500 h 5143502"/>
              <a:gd name="connsiteX13" fmla="*/ 525124 w 6051176"/>
              <a:gd name="connsiteY13" fmla="*/ 5143500 h 5143502"/>
              <a:gd name="connsiteX14" fmla="*/ 506506 w 6051176"/>
              <a:gd name="connsiteY14" fmla="*/ 5143500 h 5143502"/>
              <a:gd name="connsiteX15" fmla="*/ 0 w 6051176"/>
              <a:gd name="connsiteY15" fmla="*/ 5143500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1176" h="5143502">
                <a:moveTo>
                  <a:pt x="1585503" y="0"/>
                </a:moveTo>
                <a:lnTo>
                  <a:pt x="2092009" y="0"/>
                </a:lnTo>
                <a:lnTo>
                  <a:pt x="2522315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1"/>
                </a:lnTo>
                <a:lnTo>
                  <a:pt x="6051176" y="1"/>
                </a:lnTo>
                <a:lnTo>
                  <a:pt x="6051176" y="5143501"/>
                </a:lnTo>
                <a:lnTo>
                  <a:pt x="4940099" y="5143501"/>
                </a:lnTo>
                <a:lnTo>
                  <a:pt x="4940099" y="5143502"/>
                </a:lnTo>
                <a:lnTo>
                  <a:pt x="546847" y="5143502"/>
                </a:lnTo>
                <a:lnTo>
                  <a:pt x="546849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Page Title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d Rectangle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ge Titl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  <p:sp>
        <p:nvSpPr>
          <p:cNvPr id="9" name="Body Copy Textbox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White Rectangle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98B131-CB9B-4EAA-C44D-8168D8D1EA01}"/>
              </a:ext>
            </a:extLst>
          </p:cNvPr>
          <p:cNvSpPr/>
          <p:nvPr userDrawn="1"/>
        </p:nvSpPr>
        <p:spPr>
          <a:xfrm>
            <a:off x="0" y="0"/>
            <a:ext cx="9143333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0E380C-C7B7-8D6B-DE0F-B6AF2B88402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66765" y="0"/>
            <a:ext cx="3877235" cy="5143500"/>
          </a:xfrm>
          <a:custGeom>
            <a:avLst/>
            <a:gdLst>
              <a:gd name="connsiteX0" fmla="*/ 2522315 w 3877235"/>
              <a:gd name="connsiteY0" fmla="*/ 0 h 5143500"/>
              <a:gd name="connsiteX1" fmla="*/ 3047439 w 3877235"/>
              <a:gd name="connsiteY1" fmla="*/ 0 h 5143500"/>
              <a:gd name="connsiteX2" fmla="*/ 3047439 w 3877235"/>
              <a:gd name="connsiteY2" fmla="*/ 0 h 5143500"/>
              <a:gd name="connsiteX3" fmla="*/ 3258110 w 3877235"/>
              <a:gd name="connsiteY3" fmla="*/ 0 h 5143500"/>
              <a:gd name="connsiteX4" fmla="*/ 3877235 w 3877235"/>
              <a:gd name="connsiteY4" fmla="*/ 0 h 5143500"/>
              <a:gd name="connsiteX5" fmla="*/ 3877235 w 3877235"/>
              <a:gd name="connsiteY5" fmla="*/ 5143500 h 5143500"/>
              <a:gd name="connsiteX6" fmla="*/ 1672607 w 3877235"/>
              <a:gd name="connsiteY6" fmla="*/ 5143500 h 5143500"/>
              <a:gd name="connsiteX7" fmla="*/ 1591235 w 3877235"/>
              <a:gd name="connsiteY7" fmla="*/ 5143500 h 5143500"/>
              <a:gd name="connsiteX8" fmla="*/ 1461936 w 3877235"/>
              <a:gd name="connsiteY8" fmla="*/ 5143500 h 5143500"/>
              <a:gd name="connsiteX9" fmla="*/ 1147483 w 3877235"/>
              <a:gd name="connsiteY9" fmla="*/ 5143500 h 5143500"/>
              <a:gd name="connsiteX10" fmla="*/ 1031630 w 3877235"/>
              <a:gd name="connsiteY10" fmla="*/ 5143500 h 5143500"/>
              <a:gd name="connsiteX11" fmla="*/ 936812 w 3877235"/>
              <a:gd name="connsiteY11" fmla="*/ 5143500 h 5143500"/>
              <a:gd name="connsiteX12" fmla="*/ 525124 w 3877235"/>
              <a:gd name="connsiteY12" fmla="*/ 5143500 h 5143500"/>
              <a:gd name="connsiteX13" fmla="*/ 506506 w 3877235"/>
              <a:gd name="connsiteY13" fmla="*/ 5143500 h 5143500"/>
              <a:gd name="connsiteX14" fmla="*/ 0 w 3877235"/>
              <a:gd name="connsiteY14" fmla="*/ 5143500 h 5143500"/>
              <a:gd name="connsiteX15" fmla="*/ 1585503 w 3877235"/>
              <a:gd name="connsiteY15" fmla="*/ 0 h 5143500"/>
              <a:gd name="connsiteX16" fmla="*/ 2092009 w 3877235"/>
              <a:gd name="connsiteY16" fmla="*/ 0 h 5143500"/>
              <a:gd name="connsiteX17" fmla="*/ 2092009 w 3877235"/>
              <a:gd name="connsiteY17" fmla="*/ 0 h 5143500"/>
              <a:gd name="connsiteX18" fmla="*/ 2522315 w 3877235"/>
              <a:gd name="connsiteY1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7235" h="5143500">
                <a:moveTo>
                  <a:pt x="2522315" y="0"/>
                </a:moveTo>
                <a:lnTo>
                  <a:pt x="3047439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5143500"/>
                </a:lnTo>
                <a:lnTo>
                  <a:pt x="1672607" y="5143500"/>
                </a:lnTo>
                <a:lnTo>
                  <a:pt x="1591235" y="5143500"/>
                </a:lnTo>
                <a:lnTo>
                  <a:pt x="1461936" y="5143500"/>
                </a:lnTo>
                <a:lnTo>
                  <a:pt x="1147483" y="5143500"/>
                </a:lnTo>
                <a:lnTo>
                  <a:pt x="1031630" y="5143500"/>
                </a:lnTo>
                <a:lnTo>
                  <a:pt x="936812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lnTo>
                  <a:pt x="1585503" y="0"/>
                </a:lnTo>
                <a:lnTo>
                  <a:pt x="2092009" y="0"/>
                </a:lnTo>
                <a:lnTo>
                  <a:pt x="2092009" y="0"/>
                </a:lnTo>
                <a:lnTo>
                  <a:pt x="252231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Arial bold at 12pts </a:t>
            </a:r>
          </a:p>
        </p:txBody>
      </p:sp>
      <p:sp>
        <p:nvSpPr>
          <p:cNvPr id="16" name="Bottom Red Bar in Footer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Vertical Line Connector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Text 1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Footer Text 2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9" name="Logo Placeholder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8" name="Straight Line Connector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Graphic">
            <a:extLst>
              <a:ext uri="{FF2B5EF4-FFF2-40B4-BE49-F238E27FC236}">
                <a16:creationId xmlns:a16="http://schemas.microsoft.com/office/drawing/2014/main" id="{5532E949-322C-B247-93CB-48C35CC0A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614" y="91974"/>
            <a:ext cx="4525513" cy="2354940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Line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651684" y="2524910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cientific Sessions Logo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84" y="2839617"/>
            <a:ext cx="1386658" cy="439768"/>
          </a:xfrm>
          <a:prstGeom prst="rect">
            <a:avLst/>
          </a:prstGeom>
        </p:spPr>
      </p:pic>
      <p:sp>
        <p:nvSpPr>
          <p:cNvPr id="9" name="#AHA24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2595153" y="2859415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1500" b="0" i="0" dirty="0">
                <a:solidFill>
                  <a:schemeClr val="tx1"/>
                </a:solidFill>
                <a:latin typeface="Arial" panose="020B0604020202020204" pitchFamily="34" charset="0"/>
              </a:rPr>
              <a:t>#AHA25</a:t>
            </a:r>
          </a:p>
        </p:txBody>
      </p:sp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91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6" name="Section Title 1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Section Title 2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Section Title 3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0" name="Section Title 4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Section Title 5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Section Title 6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Section Title 7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Section Title 8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Section Title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Section Title 10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1A8958F-202A-A1EA-9518-2F7D931134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66765" y="0"/>
            <a:ext cx="3877235" cy="5143500"/>
          </a:xfrm>
          <a:custGeom>
            <a:avLst/>
            <a:gdLst>
              <a:gd name="connsiteX0" fmla="*/ 2522315 w 3877235"/>
              <a:gd name="connsiteY0" fmla="*/ 0 h 5143500"/>
              <a:gd name="connsiteX1" fmla="*/ 3047439 w 3877235"/>
              <a:gd name="connsiteY1" fmla="*/ 0 h 5143500"/>
              <a:gd name="connsiteX2" fmla="*/ 3047439 w 3877235"/>
              <a:gd name="connsiteY2" fmla="*/ 0 h 5143500"/>
              <a:gd name="connsiteX3" fmla="*/ 3258110 w 3877235"/>
              <a:gd name="connsiteY3" fmla="*/ 0 h 5143500"/>
              <a:gd name="connsiteX4" fmla="*/ 3877235 w 3877235"/>
              <a:gd name="connsiteY4" fmla="*/ 0 h 5143500"/>
              <a:gd name="connsiteX5" fmla="*/ 3877235 w 3877235"/>
              <a:gd name="connsiteY5" fmla="*/ 5143500 h 5143500"/>
              <a:gd name="connsiteX6" fmla="*/ 1672607 w 3877235"/>
              <a:gd name="connsiteY6" fmla="*/ 5143500 h 5143500"/>
              <a:gd name="connsiteX7" fmla="*/ 1591235 w 3877235"/>
              <a:gd name="connsiteY7" fmla="*/ 5143500 h 5143500"/>
              <a:gd name="connsiteX8" fmla="*/ 1461936 w 3877235"/>
              <a:gd name="connsiteY8" fmla="*/ 5143500 h 5143500"/>
              <a:gd name="connsiteX9" fmla="*/ 1147483 w 3877235"/>
              <a:gd name="connsiteY9" fmla="*/ 5143500 h 5143500"/>
              <a:gd name="connsiteX10" fmla="*/ 1031630 w 3877235"/>
              <a:gd name="connsiteY10" fmla="*/ 5143500 h 5143500"/>
              <a:gd name="connsiteX11" fmla="*/ 936812 w 3877235"/>
              <a:gd name="connsiteY11" fmla="*/ 5143500 h 5143500"/>
              <a:gd name="connsiteX12" fmla="*/ 525124 w 3877235"/>
              <a:gd name="connsiteY12" fmla="*/ 5143500 h 5143500"/>
              <a:gd name="connsiteX13" fmla="*/ 506506 w 3877235"/>
              <a:gd name="connsiteY13" fmla="*/ 5143500 h 5143500"/>
              <a:gd name="connsiteX14" fmla="*/ 0 w 3877235"/>
              <a:gd name="connsiteY14" fmla="*/ 5143500 h 5143500"/>
              <a:gd name="connsiteX15" fmla="*/ 1585503 w 3877235"/>
              <a:gd name="connsiteY15" fmla="*/ 0 h 5143500"/>
              <a:gd name="connsiteX16" fmla="*/ 2092009 w 3877235"/>
              <a:gd name="connsiteY16" fmla="*/ 0 h 5143500"/>
              <a:gd name="connsiteX17" fmla="*/ 2092009 w 3877235"/>
              <a:gd name="connsiteY17" fmla="*/ 0 h 5143500"/>
              <a:gd name="connsiteX18" fmla="*/ 2522315 w 3877235"/>
              <a:gd name="connsiteY1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7235" h="5143500">
                <a:moveTo>
                  <a:pt x="2522315" y="0"/>
                </a:moveTo>
                <a:lnTo>
                  <a:pt x="3047439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5143500"/>
                </a:lnTo>
                <a:lnTo>
                  <a:pt x="1672607" y="5143500"/>
                </a:lnTo>
                <a:lnTo>
                  <a:pt x="1591235" y="5143500"/>
                </a:lnTo>
                <a:lnTo>
                  <a:pt x="1461936" y="5143500"/>
                </a:lnTo>
                <a:lnTo>
                  <a:pt x="1147483" y="5143500"/>
                </a:lnTo>
                <a:lnTo>
                  <a:pt x="1031630" y="5143500"/>
                </a:lnTo>
                <a:lnTo>
                  <a:pt x="936812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lnTo>
                  <a:pt x="1585503" y="0"/>
                </a:lnTo>
                <a:lnTo>
                  <a:pt x="2092009" y="0"/>
                </a:lnTo>
                <a:lnTo>
                  <a:pt x="2092009" y="0"/>
                </a:lnTo>
                <a:lnTo>
                  <a:pt x="252231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aker 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Speaker Name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11" name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Body Copy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7D779C-7B02-3CA6-4C3A-C61766686FC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 Photo" descr="Circle headshot 1">
            <a:extLst>
              <a:ext uri="{FF2B5EF4-FFF2-40B4-BE49-F238E27FC236}">
                <a16:creationId xmlns:a16="http://schemas.microsoft.com/office/drawing/2014/main" id="{DDB5D280-A138-2FE7-E723-8AAC3E6B2A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peaker name" descr="Speaker name 1">
            <a:extLst>
              <a:ext uri="{FF2B5EF4-FFF2-40B4-BE49-F238E27FC236}">
                <a16:creationId xmlns:a16="http://schemas.microsoft.com/office/drawing/2014/main" id="{C91924A7-4DB4-D752-7D3C-787A64EF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18" name="Job title" descr="Speaker title 1">
            <a:extLst>
              <a:ext uri="{FF2B5EF4-FFF2-40B4-BE49-F238E27FC236}">
                <a16:creationId xmlns:a16="http://schemas.microsoft.com/office/drawing/2014/main" id="{5C3247AE-5DBA-C8F5-9731-67947A3414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19" name="Horizontal Line 1">
            <a:extLst>
              <a:ext uri="{FF2B5EF4-FFF2-40B4-BE49-F238E27FC236}">
                <a16:creationId xmlns:a16="http://schemas.microsoft.com/office/drawing/2014/main" id="{C8F16978-3AE7-ECCD-252B-F10E6F3A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Textbox 1" descr="Content Textbox 1">
            <a:extLst>
              <a:ext uri="{FF2B5EF4-FFF2-40B4-BE49-F238E27FC236}">
                <a16:creationId xmlns:a16="http://schemas.microsoft.com/office/drawing/2014/main" id="{35F654C3-35BC-0892-6F93-35F6F55975B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2" name="Circle Photo 2" descr="Circle Headshot 2">
            <a:extLst>
              <a:ext uri="{FF2B5EF4-FFF2-40B4-BE49-F238E27FC236}">
                <a16:creationId xmlns:a16="http://schemas.microsoft.com/office/drawing/2014/main" id="{6D183BC3-63BE-7B5F-4CDB-8091B683B1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peaker name 2" descr="Speaker name ">
            <a:extLst>
              <a:ext uri="{FF2B5EF4-FFF2-40B4-BE49-F238E27FC236}">
                <a16:creationId xmlns:a16="http://schemas.microsoft.com/office/drawing/2014/main" id="{AD421897-73AD-93F2-49CF-B9CB2018B9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Speaker title 2" descr="Speaker title 2 ">
            <a:extLst>
              <a:ext uri="{FF2B5EF4-FFF2-40B4-BE49-F238E27FC236}">
                <a16:creationId xmlns:a16="http://schemas.microsoft.com/office/drawing/2014/main" id="{40AF8D05-600F-478C-6472-17B4560D6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25" name="Horizontal Line 2">
            <a:extLst>
              <a:ext uri="{FF2B5EF4-FFF2-40B4-BE49-F238E27FC236}">
                <a16:creationId xmlns:a16="http://schemas.microsoft.com/office/drawing/2014/main" id="{0C20B609-7C97-FEC6-4637-915429F8C9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Textbox 2" descr="Content Textbox 2 ">
            <a:extLst>
              <a:ext uri="{FF2B5EF4-FFF2-40B4-BE49-F238E27FC236}">
                <a16:creationId xmlns:a16="http://schemas.microsoft.com/office/drawing/2014/main" id="{3B7A4B7A-3A6A-F8DA-B8B0-D056D0D2A4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8" name="Footer Placeholder 1" descr="Footer placeholder 1">
            <a:extLst>
              <a:ext uri="{FF2B5EF4-FFF2-40B4-BE49-F238E27FC236}">
                <a16:creationId xmlns:a16="http://schemas.microsoft.com/office/drawing/2014/main" id="{0AA91F18-19A0-B0AE-DCCA-74A8D82E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Footer placeholder 2" descr="Footer placeholder 2">
            <a:extLst>
              <a:ext uri="{FF2B5EF4-FFF2-40B4-BE49-F238E27FC236}">
                <a16:creationId xmlns:a16="http://schemas.microsoft.com/office/drawing/2014/main" id="{228E91B6-8A9C-192A-25EA-49446C74C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0" name="Logo Placeholder" descr="Logo placeholder&#10;">
            <a:extLst>
              <a:ext uri="{FF2B5EF4-FFF2-40B4-BE49-F238E27FC236}">
                <a16:creationId xmlns:a16="http://schemas.microsoft.com/office/drawing/2014/main" id="{AE00430C-7066-EA0C-10B5-2CAF53A477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Vertical Line Connector">
            <a:extLst>
              <a:ext uri="{FF2B5EF4-FFF2-40B4-BE49-F238E27FC236}">
                <a16:creationId xmlns:a16="http://schemas.microsoft.com/office/drawing/2014/main" id="{79EECC78-D68C-AE45-0687-B08928712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" descr="Slide Number Placeholder ">
            <a:extLst>
              <a:ext uri="{FF2B5EF4-FFF2-40B4-BE49-F238E27FC236}">
                <a16:creationId xmlns:a16="http://schemas.microsoft.com/office/drawing/2014/main" id="{AD05AF25-FE00-A300-AC24-6EE1FD91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25-30PTS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Red Bottom Footer Bar 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Line Connector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81C69399-451C-8CFB-4036-4B872504B915}"/>
              </a:ext>
            </a:extLst>
          </p:cNvPr>
          <p:cNvSpPr/>
          <p:nvPr userDrawn="1"/>
        </p:nvSpPr>
        <p:spPr>
          <a:xfrm>
            <a:off x="4979892" y="-4578"/>
            <a:ext cx="4164108" cy="5148078"/>
          </a:xfrm>
          <a:custGeom>
            <a:avLst/>
            <a:gdLst>
              <a:gd name="connsiteX0" fmla="*/ 0 w 4164108"/>
              <a:gd name="connsiteY0" fmla="*/ 0 h 5148078"/>
              <a:gd name="connsiteX1" fmla="*/ 3877235 w 4164108"/>
              <a:gd name="connsiteY1" fmla="*/ 0 h 5148078"/>
              <a:gd name="connsiteX2" fmla="*/ 3875837 w 4164108"/>
              <a:gd name="connsiteY2" fmla="*/ 4578 h 5148078"/>
              <a:gd name="connsiteX3" fmla="*/ 4164108 w 4164108"/>
              <a:gd name="connsiteY3" fmla="*/ 4578 h 5148078"/>
              <a:gd name="connsiteX4" fmla="*/ 4164108 w 4164108"/>
              <a:gd name="connsiteY4" fmla="*/ 5148078 h 5148078"/>
              <a:gd name="connsiteX5" fmla="*/ 2305520 w 4164108"/>
              <a:gd name="connsiteY5" fmla="*/ 5148078 h 5148078"/>
              <a:gd name="connsiteX6" fmla="*/ 2057402 w 4164108"/>
              <a:gd name="connsiteY6" fmla="*/ 5148078 h 5148078"/>
              <a:gd name="connsiteX7" fmla="*/ 1571715 w 4164108"/>
              <a:gd name="connsiteY7" fmla="*/ 5148078 h 514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4108" h="5148078">
                <a:moveTo>
                  <a:pt x="0" y="0"/>
                </a:moveTo>
                <a:lnTo>
                  <a:pt x="3877235" y="0"/>
                </a:lnTo>
                <a:lnTo>
                  <a:pt x="3875837" y="4578"/>
                </a:lnTo>
                <a:lnTo>
                  <a:pt x="4164108" y="4578"/>
                </a:lnTo>
                <a:lnTo>
                  <a:pt x="4164108" y="5148078"/>
                </a:lnTo>
                <a:lnTo>
                  <a:pt x="2305520" y="5148078"/>
                </a:lnTo>
                <a:lnTo>
                  <a:pt x="2057402" y="5148078"/>
                </a:lnTo>
                <a:lnTo>
                  <a:pt x="1571715" y="51480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 in foot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9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701" r:id="rId13"/>
    <p:sldLayoutId id="2147483673" r:id="rId14"/>
    <p:sldLayoutId id="2147483674" r:id="rId15"/>
    <p:sldLayoutId id="2147483680" r:id="rId16"/>
    <p:sldLayoutId id="2147483700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  <p:sldLayoutId id="2147483702" r:id="rId29"/>
    <p:sldLayoutId id="2147483703" r:id="rId30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t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B6462B-EC60-C6FE-CD1E-2302E9583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467" y="3549272"/>
            <a:ext cx="7118598" cy="1066954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600" b="1" kern="0" dirty="0">
                <a:cs typeface="Arial" charset="0"/>
              </a:rPr>
              <a:t>Jung-Sun Kim,</a:t>
            </a:r>
            <a:r>
              <a:rPr lang="en-US" altLang="ko-KR" sz="1600" b="1" kern="0" dirty="0">
                <a:ea typeface="Osaka" charset="-128"/>
                <a:cs typeface="Arial" charset="0"/>
              </a:rPr>
              <a:t> MD, </a:t>
            </a:r>
            <a:r>
              <a:rPr lang="en-US" altLang="ko-KR" sz="1600" b="1" kern="0" dirty="0" err="1">
                <a:ea typeface="Osaka" charset="-128"/>
                <a:cs typeface="Arial" charset="0"/>
              </a:rPr>
              <a:t>Ph</a:t>
            </a:r>
            <a:r>
              <a:rPr lang="en-US" altLang="ko-KR" sz="1600" b="1" kern="0" dirty="0">
                <a:ea typeface="Osaka" charset="-128"/>
                <a:cs typeface="Arial" charset="0"/>
              </a:rPr>
              <a:t> D, FESC and Hui-Nam Pak, MD, </a:t>
            </a:r>
            <a:r>
              <a:rPr lang="en-US" altLang="ko-KR" sz="1600" b="1" kern="0" dirty="0" err="1">
                <a:ea typeface="Osaka" charset="-128"/>
                <a:cs typeface="Arial" charset="0"/>
              </a:rPr>
              <a:t>Ph</a:t>
            </a:r>
            <a:r>
              <a:rPr lang="en-US" altLang="ko-KR" sz="1600" b="1" kern="0" dirty="0">
                <a:ea typeface="Osaka" charset="-128"/>
                <a:cs typeface="Arial" charset="0"/>
              </a:rPr>
              <a:t> D</a:t>
            </a:r>
          </a:p>
          <a:p>
            <a:pPr algn="ctr">
              <a:spcBef>
                <a:spcPct val="0"/>
              </a:spcBef>
            </a:pPr>
            <a:r>
              <a:rPr lang="en-US" altLang="ko-KR" sz="1600" b="1" kern="0" dirty="0">
                <a:ea typeface="Osaka" charset="-128"/>
                <a:cs typeface="Arial" charset="0"/>
              </a:rPr>
              <a:t>On </a:t>
            </a:r>
            <a:r>
              <a:rPr lang="en-US" altLang="ko-KR" sz="1600" b="1" kern="0" dirty="0" smtClean="0">
                <a:ea typeface="Osaka" charset="-128"/>
                <a:cs typeface="Arial" charset="0"/>
              </a:rPr>
              <a:t>behalf </a:t>
            </a:r>
            <a:r>
              <a:rPr lang="en-US" altLang="ko-KR" sz="1600" b="1" kern="0" dirty="0">
                <a:ea typeface="Osaka" charset="-128"/>
                <a:cs typeface="Arial" charset="0"/>
              </a:rPr>
              <a:t>of Investigators</a:t>
            </a:r>
          </a:p>
          <a:p>
            <a:pPr algn="ctr">
              <a:spcBef>
                <a:spcPct val="0"/>
              </a:spcBef>
            </a:pPr>
            <a:endParaRPr lang="en-US" altLang="ko-KR" sz="1000" b="1" kern="0" dirty="0">
              <a:ea typeface="Osaka" charset="-128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altLang="ko-KR" sz="1600" b="1" kern="0" dirty="0">
                <a:ea typeface="Osaka" charset="-128"/>
                <a:cs typeface="Arial" charset="0"/>
              </a:rPr>
              <a:t>Division of Cardiology, Severance Hospital </a:t>
            </a:r>
          </a:p>
          <a:p>
            <a:pPr algn="ctr">
              <a:spcBef>
                <a:spcPct val="0"/>
              </a:spcBef>
            </a:pPr>
            <a:r>
              <a:rPr lang="en-US" altLang="ko-KR" sz="1600" b="1" kern="0" dirty="0" err="1">
                <a:ea typeface="Osaka" charset="-128"/>
                <a:cs typeface="Arial" charset="0"/>
              </a:rPr>
              <a:t>Yonsei</a:t>
            </a:r>
            <a:r>
              <a:rPr lang="en-US" altLang="ko-KR" sz="1600" b="1" kern="0" dirty="0">
                <a:ea typeface="Osaka" charset="-128"/>
                <a:cs typeface="Arial" charset="0"/>
              </a:rPr>
              <a:t> University College of Medicine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164E9-B500-ACFE-1E19-C3CCED4B9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42" y="1549291"/>
            <a:ext cx="6640646" cy="19898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Appropriate Duration of Antiplatelet and Thrombotic Strategy after 12 Months in Patients with Atrial Fibrillation Treated with Drug-Eluting Stents (</a:t>
            </a:r>
            <a:r>
              <a:rPr lang="en-US" altLang="ko-KR" sz="2400" i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ADAPT AF-DES</a:t>
            </a:r>
            <a:r>
              <a:rPr lang="en-US" altLang="ko-KR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1" b="31749"/>
          <a:stretch/>
        </p:blipFill>
        <p:spPr>
          <a:xfrm>
            <a:off x="727513" y="315690"/>
            <a:ext cx="1889563" cy="808916"/>
          </a:xfrm>
          <a:prstGeom prst="rect">
            <a:avLst/>
          </a:prstGeom>
        </p:spPr>
      </p:pic>
      <p:pic>
        <p:nvPicPr>
          <p:cNvPr id="5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D4015-2488-D254-2CA6-B112D29C5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C486A-BEFE-4384-8572-E2BAEDE5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101237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Baseline characteristics (1)</a:t>
            </a:r>
            <a:endParaRPr lang="ko-KR" altLang="en-US" sz="240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83E64B-78B5-9733-F50E-2DEB12BA0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2B15E38-C6D2-3EB8-6E59-B9C726BAAC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DA52C85-9091-3919-718E-02F8AF8B7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4A1A5DA1-D59A-8B62-B302-A3FE481F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1F16B88-C1EE-03A3-4D4E-C80309AEC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73682"/>
              </p:ext>
            </p:extLst>
          </p:nvPr>
        </p:nvGraphicFramePr>
        <p:xfrm>
          <a:off x="319760" y="578670"/>
          <a:ext cx="8336186" cy="40709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59860">
                  <a:extLst>
                    <a:ext uri="{9D8B030D-6E8A-4147-A177-3AD203B41FA5}">
                      <a16:colId xmlns:a16="http://schemas.microsoft.com/office/drawing/2014/main" val="3923383306"/>
                    </a:ext>
                  </a:extLst>
                </a:gridCol>
                <a:gridCol w="2038163">
                  <a:extLst>
                    <a:ext uri="{9D8B030D-6E8A-4147-A177-3AD203B41FA5}">
                      <a16:colId xmlns:a16="http://schemas.microsoft.com/office/drawing/2014/main" val="1732627421"/>
                    </a:ext>
                  </a:extLst>
                </a:gridCol>
                <a:gridCol w="2038163">
                  <a:extLst>
                    <a:ext uri="{9D8B030D-6E8A-4147-A177-3AD203B41FA5}">
                      <a16:colId xmlns:a16="http://schemas.microsoft.com/office/drawing/2014/main" val="649865723"/>
                    </a:ext>
                  </a:extLst>
                </a:gridCol>
              </a:tblGrid>
              <a:tr h="457520">
                <a:tc>
                  <a:txBody>
                    <a:bodyPr/>
                    <a:lstStyle/>
                    <a:p>
                      <a:pPr algn="just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solidFill>
                            <a:schemeClr val="tx1"/>
                          </a:solidFill>
                          <a:effectLst/>
                        </a:rPr>
                        <a:t>Characteristics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NOAC monotherapy</a:t>
                      </a:r>
                      <a:endParaRPr lang="ko-KR" sz="1050" kern="100" dirty="0">
                        <a:effectLst/>
                      </a:endParaRP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(N=482)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Combination therapy</a:t>
                      </a:r>
                      <a:endParaRPr lang="ko-KR" sz="1050" kern="100" dirty="0">
                        <a:effectLst/>
                      </a:endParaRP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(N=478)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13096891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Age — yr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  <a:latin typeface="+mn-lt"/>
                        </a:rPr>
                        <a:t>71.0±8.4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  <a:latin typeface="+mn-lt"/>
                        </a:rPr>
                        <a:t>71.2±8.7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17707638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Male sex — no. (%)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372 (77.2)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383 (80.1)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2905199959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Body mass index — </a:t>
                      </a:r>
                      <a:r>
                        <a:rPr lang="en-GB" sz="1050" b="0" kern="0" dirty="0">
                          <a:solidFill>
                            <a:schemeClr val="tx1"/>
                          </a:solidFill>
                          <a:effectLst/>
                        </a:rPr>
                        <a:t>kg/m</a:t>
                      </a:r>
                      <a:r>
                        <a:rPr lang="en-GB" sz="1050" b="0" kern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25.2±3.4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>
                          <a:effectLst/>
                        </a:rPr>
                        <a:t>24.9±3.3</a:t>
                      </a:r>
                      <a:endParaRPr lang="ko-KR" sz="105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2828351650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Hypertension — no. (%)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346 (71.8)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338 (70.7)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3794004796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Diabetes mellitus — no. (%)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192 (39.8)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179 (37.4)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3895656849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Chronic kidney disease — no. (%)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56 (11.6)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48 (10.0)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032407290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</a:rPr>
                        <a:t> Heart failure — </a:t>
                      </a: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no. (%) 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86 (17.8)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>
                          <a:effectLst/>
                        </a:rPr>
                        <a:t>87 (18.2)</a:t>
                      </a:r>
                      <a:endParaRPr lang="ko-KR" sz="105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3898586797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CHA</a:t>
                      </a:r>
                      <a:r>
                        <a:rPr lang="en-GB" sz="1050" b="0" kern="1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DS</a:t>
                      </a:r>
                      <a:r>
                        <a:rPr lang="en-GB" sz="1050" b="0" kern="1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-VASc score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 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 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3285513618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   Mean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4.1±1.4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4.1±1.3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1174095496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GB" altLang="ko-KR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Median </a:t>
                      </a:r>
                      <a:r>
                        <a:rPr lang="en-US" altLang="ko-KR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— </a:t>
                      </a:r>
                      <a:r>
                        <a:rPr lang="en-GB" altLang="ko-KR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IQR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4 (3–5)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4 (3–5)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2325946863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HAS-BLED score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 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 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1297781837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   Mean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2.7±0.9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2.8±0.9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020223590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0" kern="1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GB" altLang="ko-KR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Median </a:t>
                      </a:r>
                      <a:r>
                        <a:rPr lang="en-US" altLang="ko-KR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— </a:t>
                      </a:r>
                      <a:r>
                        <a:rPr lang="en-GB" altLang="ko-KR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IQR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3 (2–3)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3 (2–3)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2745494733"/>
                  </a:ext>
                </a:extLst>
              </a:tr>
              <a:tr h="231547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CHA</a:t>
                      </a:r>
                      <a:r>
                        <a:rPr lang="en-GB" sz="1050" b="0" kern="1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2</a:t>
                      </a: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DS</a:t>
                      </a:r>
                      <a:r>
                        <a:rPr lang="en-GB" sz="1050" b="0" kern="1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2</a:t>
                      </a: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-VA score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 </a:t>
                      </a:r>
                      <a:endParaRPr lang="ko-KR" sz="1050" b="0" kern="10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 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extLst>
                  <a:ext uri="{0D108BD9-81ED-4DB2-BD59-A6C34878D82A}">
                    <a16:rowId xmlns:a16="http://schemas.microsoft.com/office/drawing/2014/main" val="2013800197"/>
                  </a:ext>
                </a:extLst>
              </a:tr>
              <a:tr h="231547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  Mean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3.9±1.2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3.9±1.3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extLst>
                  <a:ext uri="{0D108BD9-81ED-4DB2-BD59-A6C34878D82A}">
                    <a16:rowId xmlns:a16="http://schemas.microsoft.com/office/drawing/2014/main" val="862581745"/>
                  </a:ext>
                </a:extLst>
              </a:tr>
              <a:tr h="231547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  Median </a:t>
                      </a: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— </a:t>
                      </a: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IQR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4 (3–4)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4 (3–5)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extLst>
                  <a:ext uri="{0D108BD9-81ED-4DB2-BD59-A6C34878D82A}">
                    <a16:rowId xmlns:a16="http://schemas.microsoft.com/office/drawing/2014/main" val="3299032882"/>
                  </a:ext>
                </a:extLst>
              </a:tr>
            </a:tbl>
          </a:graphicData>
        </a:graphic>
      </p:graphicFrame>
      <p:pic>
        <p:nvPicPr>
          <p:cNvPr id="10" name="그림 개체 틀 3">
            <a:extLst>
              <a:ext uri="{FF2B5EF4-FFF2-40B4-BE49-F238E27FC236}">
                <a16:creationId xmlns:a16="http://schemas.microsoft.com/office/drawing/2014/main" id="{37FD0373-F8F6-923D-3E04-C6CEA58BC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9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11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165913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Baseline characteristics (2) </a:t>
            </a:r>
            <a:endParaRPr lang="ko-KR" altLang="en-US" sz="2400" dirty="0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67046"/>
              </p:ext>
            </p:extLst>
          </p:nvPr>
        </p:nvGraphicFramePr>
        <p:xfrm>
          <a:off x="319760" y="839673"/>
          <a:ext cx="8336186" cy="346415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59860">
                  <a:extLst>
                    <a:ext uri="{9D8B030D-6E8A-4147-A177-3AD203B41FA5}">
                      <a16:colId xmlns:a16="http://schemas.microsoft.com/office/drawing/2014/main" val="3923383306"/>
                    </a:ext>
                  </a:extLst>
                </a:gridCol>
                <a:gridCol w="2038163">
                  <a:extLst>
                    <a:ext uri="{9D8B030D-6E8A-4147-A177-3AD203B41FA5}">
                      <a16:colId xmlns:a16="http://schemas.microsoft.com/office/drawing/2014/main" val="1732627421"/>
                    </a:ext>
                  </a:extLst>
                </a:gridCol>
                <a:gridCol w="2038163">
                  <a:extLst>
                    <a:ext uri="{9D8B030D-6E8A-4147-A177-3AD203B41FA5}">
                      <a16:colId xmlns:a16="http://schemas.microsoft.com/office/drawing/2014/main" val="649865723"/>
                    </a:ext>
                  </a:extLst>
                </a:gridCol>
              </a:tblGrid>
              <a:tr h="44015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solidFill>
                            <a:schemeClr val="tx1"/>
                          </a:solidFill>
                          <a:effectLst/>
                        </a:rPr>
                        <a:t>Characteristics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NOAC monotherapy</a:t>
                      </a:r>
                      <a:endParaRPr lang="ko-KR" sz="1050" kern="100" dirty="0">
                        <a:effectLst/>
                      </a:endParaRP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(N=482)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Combination therapy</a:t>
                      </a:r>
                      <a:endParaRPr lang="ko-KR" sz="1050" kern="100" dirty="0">
                        <a:effectLst/>
                      </a:endParaRP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(N=478)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130968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Acute coronary syndrome at index PCI </a:t>
                      </a:r>
                      <a:r>
                        <a:rPr lang="en-GB" altLang="ko-KR" sz="1050" b="0" kern="100" dirty="0">
                          <a:solidFill>
                            <a:schemeClr val="tx1"/>
                          </a:solidFill>
                          <a:effectLst/>
                        </a:rPr>
                        <a:t>— no. (%)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312 (64.7)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310 (64.9)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0324072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Prior myocardial infarction </a:t>
                      </a:r>
                      <a:r>
                        <a:rPr lang="en-GB" altLang="ko-KR" sz="1050" b="0" kern="100" dirty="0">
                          <a:solidFill>
                            <a:schemeClr val="tx1"/>
                          </a:solidFill>
                          <a:effectLst/>
                        </a:rPr>
                        <a:t>— no. (%)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167 (34.6)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172 (36.0)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39770272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Prior coronary bypass graft surgery </a:t>
                      </a:r>
                      <a:r>
                        <a:rPr lang="en-GB" altLang="ko-KR" sz="1050" b="0" kern="100" dirty="0">
                          <a:solidFill>
                            <a:schemeClr val="tx1"/>
                          </a:solidFill>
                          <a:effectLst/>
                        </a:rPr>
                        <a:t>— no. (%)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 (1.7)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 (3.4)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9017488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Left ventricular ejection fraction, % 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  <a:latin typeface="+mn-lt"/>
                        </a:rPr>
                        <a:t>58.8±10.7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  <a:latin typeface="+mn-lt"/>
                        </a:rPr>
                        <a:t>57.9±11.2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36551484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Type of atrial fibrillation 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o-KR" sz="105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23259468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    Paroxysmal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183 (38.0)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190 (39.7)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12977818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    Persistent or permanent 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985" marR="6985" marT="6985" marB="7175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299 (62.0)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288 (60.3)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0202235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NOAC type 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27454947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   Apixaban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294 (61.0)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299 (62.6)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20138001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   Rivaroxaban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166 (34.4)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156 (32.6)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8625817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   Edoxaban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 (3.9)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 (4.8)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32990328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   Warfarin </a:t>
                      </a: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 (0.6)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862910973"/>
                  </a:ext>
                </a:extLst>
              </a:tr>
            </a:tbl>
          </a:graphicData>
        </a:graphic>
      </p:graphicFrame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9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11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194431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Complex </a:t>
            </a:r>
            <a:r>
              <a:rPr lang="en-US" altLang="ko-KR" sz="2400" dirty="0" err="1"/>
              <a:t>Pci</a:t>
            </a:r>
            <a:r>
              <a:rPr lang="en-US" altLang="ko-KR" sz="2400" dirty="0"/>
              <a:t> characteristics 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9FFDADC-E860-15C8-6428-A360DEB3D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28486"/>
              </p:ext>
            </p:extLst>
          </p:nvPr>
        </p:nvGraphicFramePr>
        <p:xfrm>
          <a:off x="319760" y="969213"/>
          <a:ext cx="8336186" cy="31680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59860">
                  <a:extLst>
                    <a:ext uri="{9D8B030D-6E8A-4147-A177-3AD203B41FA5}">
                      <a16:colId xmlns:a16="http://schemas.microsoft.com/office/drawing/2014/main" val="3923383306"/>
                    </a:ext>
                  </a:extLst>
                </a:gridCol>
                <a:gridCol w="2038163">
                  <a:extLst>
                    <a:ext uri="{9D8B030D-6E8A-4147-A177-3AD203B41FA5}">
                      <a16:colId xmlns:a16="http://schemas.microsoft.com/office/drawing/2014/main" val="1732627421"/>
                    </a:ext>
                  </a:extLst>
                </a:gridCol>
                <a:gridCol w="2038163">
                  <a:extLst>
                    <a:ext uri="{9D8B030D-6E8A-4147-A177-3AD203B41FA5}">
                      <a16:colId xmlns:a16="http://schemas.microsoft.com/office/drawing/2014/main" val="64986572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just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solidFill>
                            <a:schemeClr val="tx1"/>
                          </a:solidFill>
                          <a:effectLst/>
                        </a:rPr>
                        <a:t>Characteristics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NOAC monotherapy</a:t>
                      </a:r>
                      <a:endParaRPr lang="ko-KR" sz="1050" kern="100" dirty="0">
                        <a:effectLst/>
                      </a:endParaRP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(N=482)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Combination therapy</a:t>
                      </a:r>
                      <a:endParaRPr lang="ko-KR" sz="1050" kern="100" dirty="0">
                        <a:effectLst/>
                      </a:endParaRP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50" kern="100" dirty="0">
                          <a:effectLst/>
                        </a:rPr>
                        <a:t>(N=478)</a:t>
                      </a:r>
                      <a:endParaRPr lang="ko-KR" sz="105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1309689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Complex PCI 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no. (%)</a:t>
                      </a:r>
                      <a:endParaRPr lang="ko-KR" sz="1050" b="1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126 (26.1)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121 (25.3)</a:t>
                      </a:r>
                      <a:endParaRPr lang="ko-KR" sz="1050" b="0" kern="10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40324072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≥3 stents implanted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52 (10.8)</a:t>
                      </a:r>
                      <a:endParaRPr lang="ko-KR" sz="1050" b="0" kern="10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45 (9.4)</a:t>
                      </a:r>
                      <a:endParaRPr lang="ko-KR" sz="1050" b="0" kern="10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39770272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≥3 lesions treated 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22 (4.6)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18 (3.8)</a:t>
                      </a:r>
                      <a:endParaRPr lang="ko-KR" sz="1050" b="0" kern="10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9017488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Bifurcation with 2 stents implanted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13 (2.7)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12 (2.5)</a:t>
                      </a:r>
                      <a:endParaRPr lang="ko-KR" sz="1050" b="0" kern="10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36551484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Total stent length, ≥60 mm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70 (14.5)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72 (15.1)</a:t>
                      </a:r>
                      <a:endParaRPr lang="ko-KR" sz="1050" b="0" kern="10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23259468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Left main lesion treated 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28 (5.8)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34 (7.1)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2977818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Chronic total occlusion 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34 (7.1)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26 (5.4)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40202235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Without complex PCI feature 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 no. (%)</a:t>
                      </a:r>
                      <a:endParaRPr lang="ko-KR" sz="1050" b="1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356 (73.9)</a:t>
                      </a:r>
                      <a:endParaRPr lang="ko-KR" sz="1050" b="0" kern="10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Mangal" panose="02040503050203030202" pitchFamily="18" charset="0"/>
                        </a:rPr>
                        <a:t>357 (74.7)</a:t>
                      </a:r>
                      <a:endParaRPr lang="ko-KR" sz="105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Mangal" panose="02040503050203030202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2745494733"/>
                  </a:ext>
                </a:extLst>
              </a:tr>
            </a:tbl>
          </a:graphicData>
        </a:graphic>
      </p:graphicFrame>
      <p:sp>
        <p:nvSpPr>
          <p:cNvPr id="9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10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989" y="4267200"/>
            <a:ext cx="843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median time between PCI and randomization was </a:t>
            </a:r>
            <a:r>
              <a:rPr lang="en-US" altLang="ko-KR" sz="1400" b="1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32.8 months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(interquartile range, 15.1 to 73.5)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142077"/>
            <a:ext cx="822211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Primary endpoint: </a:t>
            </a:r>
            <a:r>
              <a:rPr lang="en-US" altLang="ko-KR" sz="1800" dirty="0"/>
              <a:t>net adverse clinical event</a:t>
            </a:r>
            <a:endParaRPr lang="ko-KR" altLang="en-US" sz="18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3" name="Line 10">
            <a:extLst>
              <a:ext uri="{FF2B5EF4-FFF2-40B4-BE49-F238E27FC236}">
                <a16:creationId xmlns:a16="http://schemas.microsoft.com/office/drawing/2014/main" id="{FFD89EF1-FE9B-5BC0-D548-7696D6C7054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237045" y="706756"/>
            <a:ext cx="0" cy="262982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19">
            <a:extLst>
              <a:ext uri="{FF2B5EF4-FFF2-40B4-BE49-F238E27FC236}">
                <a16:creationId xmlns:a16="http://schemas.microsoft.com/office/drawing/2014/main" id="{0D838EB2-E6B1-35A3-0EC7-1063F4A6330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122007" y="3336576"/>
            <a:ext cx="65381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468BA69-5563-5A7A-0A66-0C87F3411D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6445" y="554476"/>
            <a:ext cx="383272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45B419A1-5868-2983-C78D-4EBC8F89F64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122007" y="706756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BED76BE-4B0D-99D5-6705-9A06ED993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6445" y="1080778"/>
            <a:ext cx="383272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2581E8B7-8EA6-465C-1FCA-BCF44DD5F9B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122007" y="1233058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72B69-54DC-2DD2-566B-D9AB08EF02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6445" y="1607080"/>
            <a:ext cx="383272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18A3191F-9402-08B2-568E-1E2C0156E5D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122007" y="1759360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035E87EA-530D-1788-C9D0-2085BB5AD3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6445" y="2133380"/>
            <a:ext cx="383272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5DD7B6F5-0F81-519E-2888-C8C14643693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122007" y="2285660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6A8BE8E-74D7-0FA5-465E-E2E18BBE4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6445" y="2659682"/>
            <a:ext cx="383272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D3F045AD-FCD3-E872-08E2-40816B6EA39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122007" y="2811962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BBC72BD8-A021-F646-889E-76E1D230D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6445" y="3185984"/>
            <a:ext cx="383272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33CFCC23-58A0-4BBB-043C-E98676D1163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661360" y="3332184"/>
            <a:ext cx="0" cy="997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CA95D99-B1CC-0C3C-2F66-4F6D3BE62B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55514" y="3388636"/>
            <a:ext cx="211695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7A704D0A-F400-1518-222C-08576AA3F46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055364" y="3332184"/>
            <a:ext cx="0" cy="997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42422DA1-2955-38B7-1C36-50F855BC32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02441" y="3388636"/>
            <a:ext cx="105849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F773722A-454F-CAEB-03B9-D6E820A253A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449363" y="3332184"/>
            <a:ext cx="0" cy="997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CC093B77-362E-7AD8-184E-34AEE250BB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6440" y="3388636"/>
            <a:ext cx="105849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4C507F2C-D1EA-E281-E196-7BDF36A53D9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843358" y="3332184"/>
            <a:ext cx="0" cy="997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CB31235-4003-0A74-A3B7-DEAECB7B0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0435" y="3388636"/>
            <a:ext cx="105849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FB227333-24AD-21B2-7F31-6C9D58AB56C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237423" y="3332184"/>
            <a:ext cx="0" cy="997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FA6E7064-45F0-14F0-B5CF-EAC3064D7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84498" y="3388636"/>
            <a:ext cx="105849" cy="3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803BFAA0-3F36-A1D2-9875-288A5FDC6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65444" y="1120311"/>
            <a:ext cx="2549763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latinLnBrk="0"/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Hazard ratio, 0.54 (95.2% CI</a:t>
            </a:r>
            <a:r>
              <a:rPr lang="en-US" altLang="ko-KR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0.37–0.77</a:t>
            </a:r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latinLnBrk="0"/>
            <a:r>
              <a:rPr lang="en-US" altLang="ko-KR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P&lt;0.001 for noninferiority</a:t>
            </a:r>
          </a:p>
          <a:p>
            <a:pPr lvl="0" latinLnBrk="0"/>
            <a:r>
              <a:rPr lang="en-US" altLang="ko-KR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P&lt;0.001 for superiority</a:t>
            </a:r>
            <a:endParaRPr kumimoji="0" lang="ko-KR" altLang="ko-K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D0110D7-CBC9-7D96-0FD4-C861F30A70EC}"/>
              </a:ext>
            </a:extLst>
          </p:cNvPr>
          <p:cNvGrpSpPr/>
          <p:nvPr/>
        </p:nvGrpSpPr>
        <p:grpSpPr>
          <a:xfrm>
            <a:off x="626018" y="1222788"/>
            <a:ext cx="8165249" cy="3114659"/>
            <a:chOff x="626018" y="1222788"/>
            <a:chExt cx="8165249" cy="3114659"/>
          </a:xfrm>
        </p:grpSpPr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FFA3510B-D3DD-A712-903A-86929651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390" y="3676524"/>
              <a:ext cx="18579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Months since Randomization</a:t>
              </a:r>
              <a:endPara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0723D34E-1DFC-CA18-7EE1-964F4771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18" y="3825804"/>
              <a:ext cx="628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No. at Risk</a:t>
              </a:r>
              <a:endParaRPr kumimoji="0" lang="ko-KR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30">
              <a:extLst>
                <a:ext uri="{FF2B5EF4-FFF2-40B4-BE49-F238E27FC236}">
                  <a16:creationId xmlns:a16="http://schemas.microsoft.com/office/drawing/2014/main" id="{E2A19E8E-30AA-7E8D-4D4D-EE535AD0B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18" y="3997229"/>
              <a:ext cx="12118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1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Combination therapy</a:t>
              </a:r>
              <a:endParaRPr kumimoji="0" lang="ko-KR" altLang="ko-KR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C6133BD7-E30E-9715-5909-ED98A4C9A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18" y="4168170"/>
              <a:ext cx="11525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latinLnBrk="0"/>
              <a:r>
                <a:rPr lang="en-US" altLang="ko-KR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NOAC monotherapy</a:t>
              </a:r>
              <a:endParaRPr lang="ko-KR" altLang="ko-KR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4FE00498-6C03-A8CF-5CF6-40633A7222E2}"/>
                </a:ext>
              </a:extLst>
            </p:cNvPr>
            <p:cNvGrpSpPr/>
            <p:nvPr/>
          </p:nvGrpSpPr>
          <p:grpSpPr>
            <a:xfrm>
              <a:off x="2101577" y="4004923"/>
              <a:ext cx="262435" cy="324829"/>
              <a:chOff x="2101577" y="4004923"/>
              <a:chExt cx="262435" cy="324829"/>
            </a:xfrm>
          </p:grpSpPr>
          <p:sp>
            <p:nvSpPr>
              <p:cNvPr id="54" name="Rectangle 41">
                <a:extLst>
                  <a:ext uri="{FF2B5EF4-FFF2-40B4-BE49-F238E27FC236}">
                    <a16:creationId xmlns:a16="http://schemas.microsoft.com/office/drawing/2014/main" id="{85887C30-2A2A-0D17-3FAD-A84212772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577" y="4004923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478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41">
                <a:extLst>
                  <a:ext uri="{FF2B5EF4-FFF2-40B4-BE49-F238E27FC236}">
                    <a16:creationId xmlns:a16="http://schemas.microsoft.com/office/drawing/2014/main" id="{66DE1604-93BA-41B9-880D-014F6B081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579" y="4175864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482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2A2267A3-EE95-16F7-AC39-52CFCD75917D}"/>
                </a:ext>
              </a:extLst>
            </p:cNvPr>
            <p:cNvGrpSpPr/>
            <p:nvPr/>
          </p:nvGrpSpPr>
          <p:grpSpPr>
            <a:xfrm>
              <a:off x="3708393" y="4004923"/>
              <a:ext cx="262433" cy="324829"/>
              <a:chOff x="3662156" y="4004923"/>
              <a:chExt cx="262433" cy="324829"/>
            </a:xfrm>
          </p:grpSpPr>
          <p:sp>
            <p:nvSpPr>
              <p:cNvPr id="55" name="Rectangle 42">
                <a:extLst>
                  <a:ext uri="{FF2B5EF4-FFF2-40B4-BE49-F238E27FC236}">
                    <a16:creationId xmlns:a16="http://schemas.microsoft.com/office/drawing/2014/main" id="{CBD67644-CA22-4EC5-4DB8-7790768C4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156" y="4004923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42">
                <a:extLst>
                  <a:ext uri="{FF2B5EF4-FFF2-40B4-BE49-F238E27FC236}">
                    <a16:creationId xmlns:a16="http://schemas.microsoft.com/office/drawing/2014/main" id="{8458FDBC-EE2B-B9A0-59BD-B6A610E00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156" y="4175864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476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71372937-1CF9-5016-3F2C-9CE1C9601D20}"/>
                </a:ext>
              </a:extLst>
            </p:cNvPr>
            <p:cNvGrpSpPr/>
            <p:nvPr/>
          </p:nvGrpSpPr>
          <p:grpSpPr>
            <a:xfrm>
              <a:off x="5315207" y="4004923"/>
              <a:ext cx="262433" cy="324829"/>
              <a:chOff x="5299356" y="4004923"/>
              <a:chExt cx="262433" cy="324829"/>
            </a:xfrm>
          </p:grpSpPr>
          <p:sp>
            <p:nvSpPr>
              <p:cNvPr id="56" name="Rectangle 43">
                <a:extLst>
                  <a:ext uri="{FF2B5EF4-FFF2-40B4-BE49-F238E27FC236}">
                    <a16:creationId xmlns:a16="http://schemas.microsoft.com/office/drawing/2014/main" id="{F15FE7C7-0EFB-63C2-3B81-C2808080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9356" y="4004923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446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43">
                <a:extLst>
                  <a:ext uri="{FF2B5EF4-FFF2-40B4-BE49-F238E27FC236}">
                    <a16:creationId xmlns:a16="http://schemas.microsoft.com/office/drawing/2014/main" id="{7896AED9-108E-F84E-E27C-18FFE789C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9356" y="4175864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464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BCAE7BE5-A166-87C2-14DD-3B03D0F728C9}"/>
                </a:ext>
              </a:extLst>
            </p:cNvPr>
            <p:cNvGrpSpPr/>
            <p:nvPr/>
          </p:nvGrpSpPr>
          <p:grpSpPr>
            <a:xfrm>
              <a:off x="6922021" y="4004923"/>
              <a:ext cx="262433" cy="324829"/>
              <a:chOff x="6937614" y="4004923"/>
              <a:chExt cx="262433" cy="324829"/>
            </a:xfrm>
          </p:grpSpPr>
          <p:sp>
            <p:nvSpPr>
              <p:cNvPr id="57" name="Rectangle 44">
                <a:extLst>
                  <a:ext uri="{FF2B5EF4-FFF2-40B4-BE49-F238E27FC236}">
                    <a16:creationId xmlns:a16="http://schemas.microsoft.com/office/drawing/2014/main" id="{AAC3A274-854B-6208-0B65-A3A693617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614" y="4004923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435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44">
                <a:extLst>
                  <a:ext uri="{FF2B5EF4-FFF2-40B4-BE49-F238E27FC236}">
                    <a16:creationId xmlns:a16="http://schemas.microsoft.com/office/drawing/2014/main" id="{8A44E5AF-CF4A-06C5-93AD-D2914A0A2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614" y="4175864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452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0BBC3C7-450B-3C63-AD90-CC8B8CE86C59}"/>
                </a:ext>
              </a:extLst>
            </p:cNvPr>
            <p:cNvGrpSpPr/>
            <p:nvPr/>
          </p:nvGrpSpPr>
          <p:grpSpPr>
            <a:xfrm>
              <a:off x="8528834" y="4004923"/>
              <a:ext cx="262433" cy="324829"/>
              <a:chOff x="8528834" y="4004923"/>
              <a:chExt cx="262433" cy="324829"/>
            </a:xfrm>
          </p:grpSpPr>
          <p:sp>
            <p:nvSpPr>
              <p:cNvPr id="58" name="Rectangle 45">
                <a:extLst>
                  <a:ext uri="{FF2B5EF4-FFF2-40B4-BE49-F238E27FC236}">
                    <a16:creationId xmlns:a16="http://schemas.microsoft.com/office/drawing/2014/main" id="{4167F4C6-A94B-D3CD-ED2B-5EB9639E6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8834" y="4004923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394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45">
                <a:extLst>
                  <a:ext uri="{FF2B5EF4-FFF2-40B4-BE49-F238E27FC236}">
                    <a16:creationId xmlns:a16="http://schemas.microsoft.com/office/drawing/2014/main" id="{728726C0-EE71-AD9E-E376-9FABA69B1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8834" y="4175864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434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4" name="Rectangle 31">
              <a:extLst>
                <a:ext uri="{FF2B5EF4-FFF2-40B4-BE49-F238E27FC236}">
                  <a16:creationId xmlns:a16="http://schemas.microsoft.com/office/drawing/2014/main" id="{B92818EE-91F8-792F-06CC-268D0964D4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6817" y="1938561"/>
              <a:ext cx="16162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Cumulative Incidence (%)</a:t>
              </a:r>
              <a:endPara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68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2230644" y="1351143"/>
            <a:ext cx="6445044" cy="1985433"/>
            <a:chOff x="2230644" y="1351143"/>
            <a:chExt cx="6445044" cy="1985433"/>
          </a:xfrm>
        </p:grpSpPr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449417D6-0596-CC27-41F0-B35B229BC541}"/>
                </a:ext>
              </a:extLst>
            </p:cNvPr>
            <p:cNvGrpSpPr/>
            <p:nvPr/>
          </p:nvGrpSpPr>
          <p:grpSpPr>
            <a:xfrm>
              <a:off x="2230644" y="1537458"/>
              <a:ext cx="6408637" cy="1799118"/>
              <a:chOff x="2230644" y="1537458"/>
              <a:chExt cx="6408637" cy="1799118"/>
            </a:xfrm>
          </p:grpSpPr>
          <p:sp>
            <p:nvSpPr>
              <p:cNvPr id="33" name="Rectangle 30">
                <a:extLst>
                  <a:ext uri="{FF2B5EF4-FFF2-40B4-BE49-F238E27FC236}">
                    <a16:creationId xmlns:a16="http://schemas.microsoft.com/office/drawing/2014/main" id="{10F486A8-BBA1-3E21-CA34-81AF2BC29D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83568" y="1731141"/>
                <a:ext cx="1273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1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Combination therapy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1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(NOAC </a:t>
                </a:r>
                <a:r>
                  <a:rPr lang="en-US" altLang="ko-KR" sz="11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clopidogrel)</a:t>
                </a:r>
                <a:endParaRPr kumimoji="0" lang="ko-KR" altLang="ko-KR" sz="11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pl44">
                <a:extLst>
                  <a:ext uri="{FF2B5EF4-FFF2-40B4-BE49-F238E27FC236}">
                    <a16:creationId xmlns:a16="http://schemas.microsoft.com/office/drawing/2014/main" id="{1B08A0D0-B5EB-8867-0E76-1E33E02B76D0}"/>
                  </a:ext>
                </a:extLst>
              </p:cNvPr>
              <p:cNvSpPr/>
              <p:nvPr/>
            </p:nvSpPr>
            <p:spPr>
              <a:xfrm>
                <a:off x="2230644" y="1537458"/>
                <a:ext cx="6408637" cy="1799118"/>
              </a:xfrm>
              <a:custGeom>
                <a:avLst/>
                <a:gdLst/>
                <a:ahLst/>
                <a:cxnLst/>
                <a:rect l="0" t="0" r="0" b="0"/>
                <a:pathLst>
                  <a:path w="5321433" h="2026284">
                    <a:moveTo>
                      <a:pt x="0" y="2026284"/>
                    </a:moveTo>
                    <a:lnTo>
                      <a:pt x="87475" y="2026284"/>
                    </a:lnTo>
                    <a:lnTo>
                      <a:pt x="87475" y="2001592"/>
                    </a:lnTo>
                    <a:lnTo>
                      <a:pt x="102054" y="2001592"/>
                    </a:lnTo>
                    <a:lnTo>
                      <a:pt x="102054" y="1976899"/>
                    </a:lnTo>
                    <a:lnTo>
                      <a:pt x="174951" y="1976899"/>
                    </a:lnTo>
                    <a:lnTo>
                      <a:pt x="174951" y="1952207"/>
                    </a:lnTo>
                    <a:lnTo>
                      <a:pt x="320743" y="1952207"/>
                    </a:lnTo>
                    <a:lnTo>
                      <a:pt x="320743" y="1927514"/>
                    </a:lnTo>
                    <a:lnTo>
                      <a:pt x="685225" y="1927514"/>
                    </a:lnTo>
                    <a:lnTo>
                      <a:pt x="685225" y="1902822"/>
                    </a:lnTo>
                    <a:lnTo>
                      <a:pt x="816439" y="1902822"/>
                    </a:lnTo>
                    <a:lnTo>
                      <a:pt x="816439" y="1878129"/>
                    </a:lnTo>
                    <a:lnTo>
                      <a:pt x="860176" y="1878129"/>
                    </a:lnTo>
                    <a:lnTo>
                      <a:pt x="860176" y="1853437"/>
                    </a:lnTo>
                    <a:lnTo>
                      <a:pt x="918493" y="1853437"/>
                    </a:lnTo>
                    <a:lnTo>
                      <a:pt x="918493" y="1828745"/>
                    </a:lnTo>
                    <a:lnTo>
                      <a:pt x="1035128" y="1828745"/>
                    </a:lnTo>
                    <a:lnTo>
                      <a:pt x="1035128" y="1804052"/>
                    </a:lnTo>
                    <a:lnTo>
                      <a:pt x="1064286" y="1804052"/>
                    </a:lnTo>
                    <a:lnTo>
                      <a:pt x="1064286" y="1779360"/>
                    </a:lnTo>
                    <a:lnTo>
                      <a:pt x="1137183" y="1779360"/>
                    </a:lnTo>
                    <a:lnTo>
                      <a:pt x="1137183" y="1754667"/>
                    </a:lnTo>
                    <a:lnTo>
                      <a:pt x="1224658" y="1754667"/>
                    </a:lnTo>
                    <a:lnTo>
                      <a:pt x="1224658" y="1729975"/>
                    </a:lnTo>
                    <a:lnTo>
                      <a:pt x="1326713" y="1729975"/>
                    </a:lnTo>
                    <a:lnTo>
                      <a:pt x="1326713" y="1705282"/>
                    </a:lnTo>
                    <a:lnTo>
                      <a:pt x="1530823" y="1705282"/>
                    </a:lnTo>
                    <a:lnTo>
                      <a:pt x="1530823" y="1680590"/>
                    </a:lnTo>
                    <a:lnTo>
                      <a:pt x="1720353" y="1680590"/>
                    </a:lnTo>
                    <a:lnTo>
                      <a:pt x="1720353" y="1655897"/>
                    </a:lnTo>
                    <a:lnTo>
                      <a:pt x="1880725" y="1655897"/>
                    </a:lnTo>
                    <a:lnTo>
                      <a:pt x="1880725" y="1631205"/>
                    </a:lnTo>
                    <a:lnTo>
                      <a:pt x="1939042" y="1631205"/>
                    </a:lnTo>
                    <a:lnTo>
                      <a:pt x="1939042" y="1581820"/>
                    </a:lnTo>
                    <a:lnTo>
                      <a:pt x="1968201" y="1581820"/>
                    </a:lnTo>
                    <a:lnTo>
                      <a:pt x="1968201" y="1557128"/>
                    </a:lnTo>
                    <a:lnTo>
                      <a:pt x="2055677" y="1557128"/>
                    </a:lnTo>
                    <a:lnTo>
                      <a:pt x="2055677" y="1532435"/>
                    </a:lnTo>
                    <a:lnTo>
                      <a:pt x="2143152" y="1532435"/>
                    </a:lnTo>
                    <a:lnTo>
                      <a:pt x="2143152" y="1507743"/>
                    </a:lnTo>
                    <a:lnTo>
                      <a:pt x="2347262" y="1507743"/>
                    </a:lnTo>
                    <a:lnTo>
                      <a:pt x="2347262" y="1483050"/>
                    </a:lnTo>
                    <a:lnTo>
                      <a:pt x="2449317" y="1483050"/>
                    </a:lnTo>
                    <a:lnTo>
                      <a:pt x="2449317" y="1458358"/>
                    </a:lnTo>
                    <a:lnTo>
                      <a:pt x="2478475" y="1458358"/>
                    </a:lnTo>
                    <a:lnTo>
                      <a:pt x="2478475" y="1433666"/>
                    </a:lnTo>
                    <a:lnTo>
                      <a:pt x="2507634" y="1433666"/>
                    </a:lnTo>
                    <a:lnTo>
                      <a:pt x="2507634" y="1408973"/>
                    </a:lnTo>
                    <a:lnTo>
                      <a:pt x="2551372" y="1408973"/>
                    </a:lnTo>
                    <a:lnTo>
                      <a:pt x="2551372" y="1310203"/>
                    </a:lnTo>
                    <a:lnTo>
                      <a:pt x="2580530" y="1310203"/>
                    </a:lnTo>
                    <a:lnTo>
                      <a:pt x="2580530" y="1285511"/>
                    </a:lnTo>
                    <a:lnTo>
                      <a:pt x="2624268" y="1285511"/>
                    </a:lnTo>
                    <a:lnTo>
                      <a:pt x="2624268" y="1260818"/>
                    </a:lnTo>
                    <a:lnTo>
                      <a:pt x="2653427" y="1260818"/>
                    </a:lnTo>
                    <a:lnTo>
                      <a:pt x="2653427" y="1236126"/>
                    </a:lnTo>
                    <a:lnTo>
                      <a:pt x="2668006" y="1236126"/>
                    </a:lnTo>
                    <a:lnTo>
                      <a:pt x="2668006" y="1211434"/>
                    </a:lnTo>
                    <a:lnTo>
                      <a:pt x="2755481" y="1211434"/>
                    </a:lnTo>
                    <a:lnTo>
                      <a:pt x="2755481" y="1186741"/>
                    </a:lnTo>
                    <a:lnTo>
                      <a:pt x="2799219" y="1186741"/>
                    </a:lnTo>
                    <a:lnTo>
                      <a:pt x="2799219" y="1162049"/>
                    </a:lnTo>
                    <a:lnTo>
                      <a:pt x="2915853" y="1162049"/>
                    </a:lnTo>
                    <a:lnTo>
                      <a:pt x="2915853" y="1137356"/>
                    </a:lnTo>
                    <a:lnTo>
                      <a:pt x="2930433" y="1137356"/>
                    </a:lnTo>
                    <a:lnTo>
                      <a:pt x="2930433" y="1112664"/>
                    </a:lnTo>
                    <a:lnTo>
                      <a:pt x="3017908" y="1112664"/>
                    </a:lnTo>
                    <a:lnTo>
                      <a:pt x="3017908" y="1087971"/>
                    </a:lnTo>
                    <a:lnTo>
                      <a:pt x="3076225" y="1087971"/>
                    </a:lnTo>
                    <a:lnTo>
                      <a:pt x="3076225" y="1063279"/>
                    </a:lnTo>
                    <a:lnTo>
                      <a:pt x="3455286" y="1063279"/>
                    </a:lnTo>
                    <a:lnTo>
                      <a:pt x="3455286" y="1038586"/>
                    </a:lnTo>
                    <a:lnTo>
                      <a:pt x="3878085" y="1038586"/>
                    </a:lnTo>
                    <a:lnTo>
                      <a:pt x="3878085" y="989202"/>
                    </a:lnTo>
                    <a:lnTo>
                      <a:pt x="3965561" y="989202"/>
                    </a:lnTo>
                    <a:lnTo>
                      <a:pt x="3965561" y="964509"/>
                    </a:lnTo>
                    <a:lnTo>
                      <a:pt x="4198829" y="964509"/>
                    </a:lnTo>
                    <a:lnTo>
                      <a:pt x="4198829" y="939817"/>
                    </a:lnTo>
                    <a:lnTo>
                      <a:pt x="4213408" y="939817"/>
                    </a:lnTo>
                    <a:lnTo>
                      <a:pt x="4213408" y="915124"/>
                    </a:lnTo>
                    <a:lnTo>
                      <a:pt x="4257146" y="915124"/>
                    </a:lnTo>
                    <a:lnTo>
                      <a:pt x="4257146" y="890432"/>
                    </a:lnTo>
                    <a:lnTo>
                      <a:pt x="4359201" y="890432"/>
                    </a:lnTo>
                    <a:lnTo>
                      <a:pt x="4359201" y="841047"/>
                    </a:lnTo>
                    <a:lnTo>
                      <a:pt x="4563311" y="841047"/>
                    </a:lnTo>
                    <a:lnTo>
                      <a:pt x="4563311" y="791662"/>
                    </a:lnTo>
                    <a:lnTo>
                      <a:pt x="4577890" y="791662"/>
                    </a:lnTo>
                    <a:lnTo>
                      <a:pt x="4577890" y="766970"/>
                    </a:lnTo>
                    <a:lnTo>
                      <a:pt x="4592469" y="766970"/>
                    </a:lnTo>
                    <a:lnTo>
                      <a:pt x="4592469" y="742277"/>
                    </a:lnTo>
                    <a:lnTo>
                      <a:pt x="4621628" y="742277"/>
                    </a:lnTo>
                    <a:lnTo>
                      <a:pt x="4621628" y="717585"/>
                    </a:lnTo>
                    <a:lnTo>
                      <a:pt x="4679945" y="717585"/>
                    </a:lnTo>
                    <a:lnTo>
                      <a:pt x="4679945" y="668200"/>
                    </a:lnTo>
                    <a:lnTo>
                      <a:pt x="4694524" y="668200"/>
                    </a:lnTo>
                    <a:lnTo>
                      <a:pt x="4694524" y="643507"/>
                    </a:lnTo>
                    <a:lnTo>
                      <a:pt x="4723683" y="643507"/>
                    </a:lnTo>
                    <a:lnTo>
                      <a:pt x="4723683" y="618815"/>
                    </a:lnTo>
                    <a:lnTo>
                      <a:pt x="4796579" y="618815"/>
                    </a:lnTo>
                    <a:lnTo>
                      <a:pt x="4796579" y="594123"/>
                    </a:lnTo>
                    <a:lnTo>
                      <a:pt x="4913213" y="594123"/>
                    </a:lnTo>
                    <a:lnTo>
                      <a:pt x="4913213" y="569430"/>
                    </a:lnTo>
                    <a:lnTo>
                      <a:pt x="4927793" y="569430"/>
                    </a:lnTo>
                    <a:lnTo>
                      <a:pt x="4927793" y="544738"/>
                    </a:lnTo>
                    <a:lnTo>
                      <a:pt x="4942372" y="544738"/>
                    </a:lnTo>
                    <a:lnTo>
                      <a:pt x="4942372" y="520045"/>
                    </a:lnTo>
                    <a:lnTo>
                      <a:pt x="5000689" y="520045"/>
                    </a:lnTo>
                    <a:lnTo>
                      <a:pt x="5000689" y="495353"/>
                    </a:lnTo>
                    <a:lnTo>
                      <a:pt x="5015268" y="495353"/>
                    </a:lnTo>
                    <a:lnTo>
                      <a:pt x="5015268" y="470660"/>
                    </a:lnTo>
                    <a:lnTo>
                      <a:pt x="5073585" y="470660"/>
                    </a:lnTo>
                    <a:lnTo>
                      <a:pt x="5073585" y="470660"/>
                    </a:lnTo>
                    <a:lnTo>
                      <a:pt x="5088165" y="470660"/>
                    </a:lnTo>
                    <a:lnTo>
                      <a:pt x="5088165" y="421156"/>
                    </a:lnTo>
                    <a:lnTo>
                      <a:pt x="5102744" y="421156"/>
                    </a:lnTo>
                    <a:lnTo>
                      <a:pt x="5102744" y="322148"/>
                    </a:lnTo>
                    <a:lnTo>
                      <a:pt x="5146482" y="322148"/>
                    </a:lnTo>
                    <a:lnTo>
                      <a:pt x="5146482" y="272644"/>
                    </a:lnTo>
                    <a:lnTo>
                      <a:pt x="5161061" y="272644"/>
                    </a:lnTo>
                    <a:lnTo>
                      <a:pt x="5161061" y="247892"/>
                    </a:lnTo>
                    <a:lnTo>
                      <a:pt x="5175640" y="247892"/>
                    </a:lnTo>
                    <a:lnTo>
                      <a:pt x="5175640" y="173635"/>
                    </a:lnTo>
                    <a:lnTo>
                      <a:pt x="5204799" y="173635"/>
                    </a:lnTo>
                    <a:lnTo>
                      <a:pt x="5204799" y="148883"/>
                    </a:lnTo>
                    <a:lnTo>
                      <a:pt x="5219378" y="148883"/>
                    </a:lnTo>
                    <a:lnTo>
                      <a:pt x="5219378" y="124069"/>
                    </a:lnTo>
                    <a:lnTo>
                      <a:pt x="5248537" y="124069"/>
                    </a:lnTo>
                    <a:lnTo>
                      <a:pt x="5248537" y="24813"/>
                    </a:lnTo>
                    <a:lnTo>
                      <a:pt x="5292274" y="24813"/>
                    </a:lnTo>
                    <a:lnTo>
                      <a:pt x="5292274" y="0"/>
                    </a:lnTo>
                    <a:lnTo>
                      <a:pt x="5321433" y="0"/>
                    </a:lnTo>
                    <a:lnTo>
                      <a:pt x="5321433" y="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916360" y="1351143"/>
              <a:ext cx="759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C00000"/>
                  </a:solidFill>
                </a:rPr>
                <a:t>17.2 %</a:t>
              </a:r>
              <a:endParaRPr lang="ko-KR" altLang="en-US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2230644" y="2166681"/>
            <a:ext cx="6445044" cy="1169895"/>
            <a:chOff x="2230644" y="2166681"/>
            <a:chExt cx="6445044" cy="1169895"/>
          </a:xfrm>
        </p:grpSpPr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B10B63CF-CA48-44CC-DF0E-AB1D320733BB}"/>
                </a:ext>
              </a:extLst>
            </p:cNvPr>
            <p:cNvGrpSpPr/>
            <p:nvPr/>
          </p:nvGrpSpPr>
          <p:grpSpPr>
            <a:xfrm>
              <a:off x="2230644" y="2335894"/>
              <a:ext cx="6445044" cy="1000682"/>
              <a:chOff x="2230644" y="2335894"/>
              <a:chExt cx="6445044" cy="1000682"/>
            </a:xfrm>
          </p:grpSpPr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CC800BAB-83DA-AD77-3552-44787DEDB5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95877" y="2715279"/>
                <a:ext cx="117981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100" b="1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NOAC monotherapy</a:t>
                </a:r>
                <a:endParaRPr kumimoji="0" lang="ko-KR" altLang="ko-KR" sz="11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pl45">
                <a:extLst>
                  <a:ext uri="{FF2B5EF4-FFF2-40B4-BE49-F238E27FC236}">
                    <a16:creationId xmlns:a16="http://schemas.microsoft.com/office/drawing/2014/main" id="{D0F05A98-E19D-BF62-E441-00DC362EC852}"/>
                  </a:ext>
                </a:extLst>
              </p:cNvPr>
              <p:cNvSpPr/>
              <p:nvPr/>
            </p:nvSpPr>
            <p:spPr>
              <a:xfrm>
                <a:off x="2230644" y="2335894"/>
                <a:ext cx="6408637" cy="1000682"/>
              </a:xfrm>
              <a:custGeom>
                <a:avLst/>
                <a:gdLst/>
                <a:ahLst/>
                <a:cxnLst/>
                <a:rect l="0" t="0" r="0" b="0"/>
                <a:pathLst>
                  <a:path w="5321433" h="1127032">
                    <a:moveTo>
                      <a:pt x="0" y="1127032"/>
                    </a:moveTo>
                    <a:lnTo>
                      <a:pt x="335323" y="1127032"/>
                    </a:lnTo>
                    <a:lnTo>
                      <a:pt x="335323" y="1102545"/>
                    </a:lnTo>
                    <a:lnTo>
                      <a:pt x="626908" y="1102545"/>
                    </a:lnTo>
                    <a:lnTo>
                      <a:pt x="626908" y="1078057"/>
                    </a:lnTo>
                    <a:lnTo>
                      <a:pt x="772701" y="1078057"/>
                    </a:lnTo>
                    <a:lnTo>
                      <a:pt x="772701" y="1053570"/>
                    </a:lnTo>
                    <a:lnTo>
                      <a:pt x="1093445" y="1053570"/>
                    </a:lnTo>
                    <a:lnTo>
                      <a:pt x="1093445" y="1029082"/>
                    </a:lnTo>
                    <a:lnTo>
                      <a:pt x="1297555" y="1029082"/>
                    </a:lnTo>
                    <a:lnTo>
                      <a:pt x="1297555" y="1004595"/>
                    </a:lnTo>
                    <a:lnTo>
                      <a:pt x="1312134" y="1004595"/>
                    </a:lnTo>
                    <a:lnTo>
                      <a:pt x="1312134" y="980107"/>
                    </a:lnTo>
                    <a:lnTo>
                      <a:pt x="1399609" y="980107"/>
                    </a:lnTo>
                    <a:lnTo>
                      <a:pt x="1399609" y="955620"/>
                    </a:lnTo>
                    <a:lnTo>
                      <a:pt x="1414189" y="955620"/>
                    </a:lnTo>
                    <a:lnTo>
                      <a:pt x="1414189" y="931132"/>
                    </a:lnTo>
                    <a:lnTo>
                      <a:pt x="1443347" y="931132"/>
                    </a:lnTo>
                    <a:lnTo>
                      <a:pt x="1443347" y="906645"/>
                    </a:lnTo>
                    <a:lnTo>
                      <a:pt x="1647457" y="906645"/>
                    </a:lnTo>
                    <a:lnTo>
                      <a:pt x="1647457" y="882157"/>
                    </a:lnTo>
                    <a:lnTo>
                      <a:pt x="1734933" y="882157"/>
                    </a:lnTo>
                    <a:lnTo>
                      <a:pt x="1734933" y="857670"/>
                    </a:lnTo>
                    <a:lnTo>
                      <a:pt x="2157731" y="857670"/>
                    </a:lnTo>
                    <a:lnTo>
                      <a:pt x="2157731" y="833182"/>
                    </a:lnTo>
                    <a:lnTo>
                      <a:pt x="2288945" y="833182"/>
                    </a:lnTo>
                    <a:lnTo>
                      <a:pt x="2288945" y="784207"/>
                    </a:lnTo>
                    <a:lnTo>
                      <a:pt x="2551372" y="784207"/>
                    </a:lnTo>
                    <a:lnTo>
                      <a:pt x="2551372" y="710744"/>
                    </a:lnTo>
                    <a:lnTo>
                      <a:pt x="2653427" y="710744"/>
                    </a:lnTo>
                    <a:lnTo>
                      <a:pt x="2653427" y="686257"/>
                    </a:lnTo>
                    <a:lnTo>
                      <a:pt x="2682585" y="686257"/>
                    </a:lnTo>
                    <a:lnTo>
                      <a:pt x="2682585" y="661769"/>
                    </a:lnTo>
                    <a:lnTo>
                      <a:pt x="2711744" y="661769"/>
                    </a:lnTo>
                    <a:lnTo>
                      <a:pt x="2711744" y="637282"/>
                    </a:lnTo>
                    <a:lnTo>
                      <a:pt x="2770061" y="637282"/>
                    </a:lnTo>
                    <a:lnTo>
                      <a:pt x="2770061" y="612794"/>
                    </a:lnTo>
                    <a:lnTo>
                      <a:pt x="2799219" y="612794"/>
                    </a:lnTo>
                    <a:lnTo>
                      <a:pt x="2799219" y="588307"/>
                    </a:lnTo>
                    <a:lnTo>
                      <a:pt x="2842957" y="588307"/>
                    </a:lnTo>
                    <a:lnTo>
                      <a:pt x="2842957" y="539332"/>
                    </a:lnTo>
                    <a:lnTo>
                      <a:pt x="2857536" y="539332"/>
                    </a:lnTo>
                    <a:lnTo>
                      <a:pt x="2857536" y="514844"/>
                    </a:lnTo>
                    <a:lnTo>
                      <a:pt x="2974171" y="514844"/>
                    </a:lnTo>
                    <a:lnTo>
                      <a:pt x="2974171" y="490357"/>
                    </a:lnTo>
                    <a:lnTo>
                      <a:pt x="3119963" y="490357"/>
                    </a:lnTo>
                    <a:lnTo>
                      <a:pt x="3119963" y="465869"/>
                    </a:lnTo>
                    <a:lnTo>
                      <a:pt x="3134542" y="465869"/>
                    </a:lnTo>
                    <a:lnTo>
                      <a:pt x="3134542" y="441382"/>
                    </a:lnTo>
                    <a:lnTo>
                      <a:pt x="3673975" y="441382"/>
                    </a:lnTo>
                    <a:lnTo>
                      <a:pt x="3673975" y="416894"/>
                    </a:lnTo>
                    <a:lnTo>
                      <a:pt x="3863506" y="416894"/>
                    </a:lnTo>
                    <a:lnTo>
                      <a:pt x="3863506" y="392407"/>
                    </a:lnTo>
                    <a:lnTo>
                      <a:pt x="4315463" y="392407"/>
                    </a:lnTo>
                    <a:lnTo>
                      <a:pt x="4315463" y="367919"/>
                    </a:lnTo>
                    <a:lnTo>
                      <a:pt x="4534152" y="367919"/>
                    </a:lnTo>
                    <a:lnTo>
                      <a:pt x="4534152" y="343432"/>
                    </a:lnTo>
                    <a:lnTo>
                      <a:pt x="4592469" y="343432"/>
                    </a:lnTo>
                    <a:lnTo>
                      <a:pt x="4592469" y="318944"/>
                    </a:lnTo>
                    <a:lnTo>
                      <a:pt x="4607049" y="318944"/>
                    </a:lnTo>
                    <a:lnTo>
                      <a:pt x="4607049" y="294456"/>
                    </a:lnTo>
                    <a:lnTo>
                      <a:pt x="4811159" y="294456"/>
                    </a:lnTo>
                    <a:lnTo>
                      <a:pt x="4811159" y="245481"/>
                    </a:lnTo>
                    <a:lnTo>
                      <a:pt x="4898634" y="245481"/>
                    </a:lnTo>
                    <a:lnTo>
                      <a:pt x="4898634" y="245481"/>
                    </a:lnTo>
                    <a:lnTo>
                      <a:pt x="5000689" y="245481"/>
                    </a:lnTo>
                    <a:lnTo>
                      <a:pt x="5000689" y="220939"/>
                    </a:lnTo>
                    <a:lnTo>
                      <a:pt x="5044427" y="220939"/>
                    </a:lnTo>
                    <a:lnTo>
                      <a:pt x="5044427" y="196396"/>
                    </a:lnTo>
                    <a:lnTo>
                      <a:pt x="5161061" y="196396"/>
                    </a:lnTo>
                    <a:lnTo>
                      <a:pt x="5161061" y="171854"/>
                    </a:lnTo>
                    <a:lnTo>
                      <a:pt x="5204799" y="171854"/>
                    </a:lnTo>
                    <a:lnTo>
                      <a:pt x="5204799" y="147311"/>
                    </a:lnTo>
                    <a:lnTo>
                      <a:pt x="5233957" y="147311"/>
                    </a:lnTo>
                    <a:lnTo>
                      <a:pt x="5233957" y="98226"/>
                    </a:lnTo>
                    <a:lnTo>
                      <a:pt x="5248537" y="98226"/>
                    </a:lnTo>
                    <a:lnTo>
                      <a:pt x="5248537" y="24598"/>
                    </a:lnTo>
                    <a:lnTo>
                      <a:pt x="5292274" y="24598"/>
                    </a:lnTo>
                    <a:lnTo>
                      <a:pt x="5292274" y="0"/>
                    </a:lnTo>
                    <a:lnTo>
                      <a:pt x="5321433" y="0"/>
                    </a:lnTo>
                    <a:lnTo>
                      <a:pt x="5321433" y="0"/>
                    </a:lnTo>
                  </a:path>
                </a:pathLst>
              </a:custGeom>
              <a:noFill/>
              <a:ln w="19050" cap="flat">
                <a:solidFill>
                  <a:srgbClr val="4C7FC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8015369" y="2166681"/>
              <a:ext cx="6239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0070C0"/>
                  </a:solidFill>
                </a:rPr>
                <a:t>9.6 %</a:t>
              </a:r>
              <a:endParaRPr lang="ko-KR" altLang="en-US" sz="1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3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3904" y="37712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Key secondary endpoint: </a:t>
            </a:r>
            <a:br>
              <a:rPr lang="en-US" altLang="ko-KR" sz="2400" dirty="0"/>
            </a:br>
            <a:r>
              <a:rPr lang="en-US" altLang="ko-KR" sz="1600" dirty="0"/>
              <a:t>major bleeding or clinically relevant </a:t>
            </a:r>
            <a:r>
              <a:rPr lang="en-US" altLang="ko-KR" sz="1600" dirty="0" err="1"/>
              <a:t>nonmajor</a:t>
            </a:r>
            <a:r>
              <a:rPr lang="en-US" altLang="ko-KR" sz="1600" dirty="0"/>
              <a:t> bleeding </a:t>
            </a:r>
            <a:endParaRPr lang="ko-KR" altLang="en-US" sz="1600" dirty="0"/>
          </a:p>
        </p:txBody>
      </p:sp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9" name="Line 10">
            <a:extLst>
              <a:ext uri="{FF2B5EF4-FFF2-40B4-BE49-F238E27FC236}">
                <a16:creationId xmlns:a16="http://schemas.microsoft.com/office/drawing/2014/main" id="{46B9EB42-AB3A-6DCC-D372-F29E2CAA4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9425" y="1043763"/>
            <a:ext cx="0" cy="214004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97810A7B-9C91-7279-2F3D-B3A0F34D8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9423" y="3183803"/>
            <a:ext cx="642306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C4F65847-3E80-352F-8648-89C861E6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825" y="919844"/>
            <a:ext cx="383272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722B01DD-C2D7-0D2D-6C93-A8E684CFA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387" y="1043763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6BA71EF4-FAA4-D245-A1FA-51A0A45F6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825" y="1455197"/>
            <a:ext cx="383272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603F6E0-1FA0-B472-9254-3B5B1B426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387" y="1579116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044EB515-465A-0367-6C32-3730DCA8C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825" y="1990550"/>
            <a:ext cx="383272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2FA1392-90C2-23A7-CDA4-D32EC58D3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387" y="2114469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9DF97A33-2E10-A3A9-1D66-E3CA2E0AD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825" y="2525903"/>
            <a:ext cx="383272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FD8B3025-916B-EA81-3DDC-A465E40B0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387" y="2649822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E3063F0A-AF36-14F4-4E5F-A5F3E4D4E1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53740" y="3180230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AA30F953-DFEA-E7E7-CDCB-DF5762EC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894" y="3226168"/>
            <a:ext cx="211695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FCD2B0FC-1F28-B0DF-68C2-08AE368114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7744" y="3180230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B8117690-9373-2D0F-A035-FCCF37266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821" y="3226168"/>
            <a:ext cx="105849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3D718F25-EF47-9442-3B95-E41C5E646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1743" y="3180230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A33E746-50AA-9E05-13CC-91EE40D3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820" y="3226168"/>
            <a:ext cx="105849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55A45B36-2F61-5B2C-23B5-12B6D0E953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5738" y="3180230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77A92F6A-F172-7798-5901-AFE3F9EA5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815" y="3226168"/>
            <a:ext cx="105849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391F334F-EEAF-B459-E992-8F3F8E7E04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9803" y="3180230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41B7FC2F-5843-BABE-A600-4BC043D9C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878" y="3226168"/>
            <a:ext cx="105849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08F54024-5090-E976-0900-615DC69E9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825" y="3061258"/>
            <a:ext cx="383272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18">
            <a:extLst>
              <a:ext uri="{FF2B5EF4-FFF2-40B4-BE49-F238E27FC236}">
                <a16:creationId xmlns:a16="http://schemas.microsoft.com/office/drawing/2014/main" id="{FD00C1B0-312F-E19B-CA0F-211C95D43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387" y="3183803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27471E5C-9E91-6895-F429-7AC70A11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956" y="1261571"/>
            <a:ext cx="2804739" cy="225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latinLnBrk="0"/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Hazard ratio, 0.38 (95% CI</a:t>
            </a:r>
            <a:r>
              <a:rPr lang="en-US" altLang="ko-KR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0.24–0.60</a:t>
            </a:r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42532BD-D716-62F3-5F3F-F82E264190F5}"/>
              </a:ext>
            </a:extLst>
          </p:cNvPr>
          <p:cNvGrpSpPr/>
          <p:nvPr/>
        </p:nvGrpSpPr>
        <p:grpSpPr>
          <a:xfrm>
            <a:off x="626018" y="1222788"/>
            <a:ext cx="8132617" cy="3114659"/>
            <a:chOff x="626018" y="1222788"/>
            <a:chExt cx="8132617" cy="3114659"/>
          </a:xfrm>
        </p:grpSpPr>
        <p:sp>
          <p:nvSpPr>
            <p:cNvPr id="47" name="Rectangle 30">
              <a:extLst>
                <a:ext uri="{FF2B5EF4-FFF2-40B4-BE49-F238E27FC236}">
                  <a16:creationId xmlns:a16="http://schemas.microsoft.com/office/drawing/2014/main" id="{BBFC57D6-5CF8-8089-247B-4C47F0918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390" y="3676524"/>
              <a:ext cx="18579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Months since Randomization</a:t>
              </a:r>
              <a:endPara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8CB9CB2B-2401-F85B-62ED-C329DD81A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18" y="3825804"/>
              <a:ext cx="628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No. at Risk</a:t>
              </a:r>
              <a:endParaRPr kumimoji="0" lang="ko-KR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585BB780-E9DB-8020-C5D5-17CDCEDFF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18" y="3997229"/>
              <a:ext cx="12118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1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Combination therapy</a:t>
              </a:r>
              <a:endParaRPr kumimoji="0" lang="ko-KR" altLang="ko-KR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30">
              <a:extLst>
                <a:ext uri="{FF2B5EF4-FFF2-40B4-BE49-F238E27FC236}">
                  <a16:creationId xmlns:a16="http://schemas.microsoft.com/office/drawing/2014/main" id="{266AF819-D978-4823-58B1-8C98AEA7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18" y="4168170"/>
              <a:ext cx="11525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latinLnBrk="0"/>
              <a:r>
                <a:rPr lang="en-US" altLang="ko-KR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NOAC monotherapy</a:t>
              </a:r>
              <a:endParaRPr lang="ko-KR" altLang="ko-KR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687E7FA4-C800-44B2-74C1-FF09C5C06218}"/>
                </a:ext>
              </a:extLst>
            </p:cNvPr>
            <p:cNvGrpSpPr/>
            <p:nvPr/>
          </p:nvGrpSpPr>
          <p:grpSpPr>
            <a:xfrm>
              <a:off x="2101577" y="4004923"/>
              <a:ext cx="262435" cy="324829"/>
              <a:chOff x="2101577" y="4004923"/>
              <a:chExt cx="262435" cy="324829"/>
            </a:xfrm>
          </p:grpSpPr>
          <p:sp>
            <p:nvSpPr>
              <p:cNvPr id="65" name="Rectangle 41">
                <a:extLst>
                  <a:ext uri="{FF2B5EF4-FFF2-40B4-BE49-F238E27FC236}">
                    <a16:creationId xmlns:a16="http://schemas.microsoft.com/office/drawing/2014/main" id="{4948D029-C4FC-E1B9-B02F-3A72CD653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577" y="4004923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478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41">
                <a:extLst>
                  <a:ext uri="{FF2B5EF4-FFF2-40B4-BE49-F238E27FC236}">
                    <a16:creationId xmlns:a16="http://schemas.microsoft.com/office/drawing/2014/main" id="{4F5E503B-0094-8A5C-F2E9-6E023AA90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579" y="4175864"/>
                <a:ext cx="26243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482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E91465FB-C3B6-38BA-70FE-C98437A369E8}"/>
                </a:ext>
              </a:extLst>
            </p:cNvPr>
            <p:cNvGrpSpPr/>
            <p:nvPr/>
          </p:nvGrpSpPr>
          <p:grpSpPr>
            <a:xfrm>
              <a:off x="3741025" y="4004923"/>
              <a:ext cx="197169" cy="324829"/>
              <a:chOff x="3694788" y="4004923"/>
              <a:chExt cx="197169" cy="324829"/>
            </a:xfrm>
          </p:grpSpPr>
          <p:sp>
            <p:nvSpPr>
              <p:cNvPr id="63" name="Rectangle 42">
                <a:extLst>
                  <a:ext uri="{FF2B5EF4-FFF2-40B4-BE49-F238E27FC236}">
                    <a16:creationId xmlns:a16="http://schemas.microsoft.com/office/drawing/2014/main" id="{1656C170-65CF-993B-711E-AFFAEECE3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788" y="4004923"/>
                <a:ext cx="19716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42">
                <a:extLst>
                  <a:ext uri="{FF2B5EF4-FFF2-40B4-BE49-F238E27FC236}">
                    <a16:creationId xmlns:a16="http://schemas.microsoft.com/office/drawing/2014/main" id="{36A2DB33-122A-F653-9DEE-4D8A91E70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788" y="4175864"/>
                <a:ext cx="19716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478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E973B6A0-9B54-7636-B5BC-9BD17C75D8E2}"/>
                </a:ext>
              </a:extLst>
            </p:cNvPr>
            <p:cNvGrpSpPr/>
            <p:nvPr/>
          </p:nvGrpSpPr>
          <p:grpSpPr>
            <a:xfrm>
              <a:off x="5347839" y="4004923"/>
              <a:ext cx="197169" cy="324829"/>
              <a:chOff x="5331988" y="4004923"/>
              <a:chExt cx="197169" cy="324829"/>
            </a:xfrm>
          </p:grpSpPr>
          <p:sp>
            <p:nvSpPr>
              <p:cNvPr id="61" name="Rectangle 43">
                <a:extLst>
                  <a:ext uri="{FF2B5EF4-FFF2-40B4-BE49-F238E27FC236}">
                    <a16:creationId xmlns:a16="http://schemas.microsoft.com/office/drawing/2014/main" id="{874A861C-5EB7-21FF-C71D-45FB63F15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1988" y="4004923"/>
                <a:ext cx="19716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448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43">
                <a:extLst>
                  <a:ext uri="{FF2B5EF4-FFF2-40B4-BE49-F238E27FC236}">
                    <a16:creationId xmlns:a16="http://schemas.microsoft.com/office/drawing/2014/main" id="{6559FEBD-7584-CF80-E97D-559E050C2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1988" y="4175864"/>
                <a:ext cx="19716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469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7AC2E479-FB1A-A2CE-531F-475AF51F6476}"/>
                </a:ext>
              </a:extLst>
            </p:cNvPr>
            <p:cNvGrpSpPr/>
            <p:nvPr/>
          </p:nvGrpSpPr>
          <p:grpSpPr>
            <a:xfrm>
              <a:off x="6954653" y="4004923"/>
              <a:ext cx="197169" cy="324829"/>
              <a:chOff x="6970246" y="4004923"/>
              <a:chExt cx="197169" cy="324829"/>
            </a:xfrm>
          </p:grpSpPr>
          <p:sp>
            <p:nvSpPr>
              <p:cNvPr id="59" name="Rectangle 44">
                <a:extLst>
                  <a:ext uri="{FF2B5EF4-FFF2-40B4-BE49-F238E27FC236}">
                    <a16:creationId xmlns:a16="http://schemas.microsoft.com/office/drawing/2014/main" id="{78881E4F-83A4-A6EA-5BC1-559CA70C6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0246" y="4004923"/>
                <a:ext cx="19716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436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44">
                <a:extLst>
                  <a:ext uri="{FF2B5EF4-FFF2-40B4-BE49-F238E27FC236}">
                    <a16:creationId xmlns:a16="http://schemas.microsoft.com/office/drawing/2014/main" id="{0594F6A2-7936-FC0D-58F7-9941CA0ED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0246" y="4175864"/>
                <a:ext cx="19716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457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7F1C8469-E7D0-FFAB-DA26-1450F3C2CD94}"/>
                </a:ext>
              </a:extLst>
            </p:cNvPr>
            <p:cNvGrpSpPr/>
            <p:nvPr/>
          </p:nvGrpSpPr>
          <p:grpSpPr>
            <a:xfrm>
              <a:off x="8561465" y="4004923"/>
              <a:ext cx="197170" cy="324829"/>
              <a:chOff x="8561465" y="4004923"/>
              <a:chExt cx="197170" cy="324829"/>
            </a:xfrm>
          </p:grpSpPr>
          <p:sp>
            <p:nvSpPr>
              <p:cNvPr id="57" name="Rectangle 45">
                <a:extLst>
                  <a:ext uri="{FF2B5EF4-FFF2-40B4-BE49-F238E27FC236}">
                    <a16:creationId xmlns:a16="http://schemas.microsoft.com/office/drawing/2014/main" id="{0CD459B6-EFA0-B0CB-0540-7FD5E5399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1465" y="4004923"/>
                <a:ext cx="19717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400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45">
                <a:extLst>
                  <a:ext uri="{FF2B5EF4-FFF2-40B4-BE49-F238E27FC236}">
                    <a16:creationId xmlns:a16="http://schemas.microsoft.com/office/drawing/2014/main" id="{3074602E-0143-BB8E-247A-4ED32E8BE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1465" y="4175864"/>
                <a:ext cx="19717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443</a:t>
                </a:r>
                <a:endPara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7057460F-CBB2-CEE0-8885-AB3BAE13FD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6817" y="1938561"/>
              <a:ext cx="16162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Cumulative Incidence (%)</a:t>
              </a:r>
              <a:endParaRPr kumimoji="0" lang="ko-KR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72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229425" y="1599635"/>
            <a:ext cx="6415775" cy="1584168"/>
            <a:chOff x="2229425" y="1599635"/>
            <a:chExt cx="6415775" cy="1584168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F78EB1C0-5B3E-45F4-DE40-43150A8CB677}"/>
                </a:ext>
              </a:extLst>
            </p:cNvPr>
            <p:cNvGrpSpPr/>
            <p:nvPr/>
          </p:nvGrpSpPr>
          <p:grpSpPr>
            <a:xfrm>
              <a:off x="2229425" y="1731141"/>
              <a:ext cx="6415775" cy="1452662"/>
              <a:chOff x="2229425" y="1731141"/>
              <a:chExt cx="6415775" cy="1452662"/>
            </a:xfrm>
          </p:grpSpPr>
          <p:sp>
            <p:nvSpPr>
              <p:cNvPr id="67" name="Rectangle 30">
                <a:extLst>
                  <a:ext uri="{FF2B5EF4-FFF2-40B4-BE49-F238E27FC236}">
                    <a16:creationId xmlns:a16="http://schemas.microsoft.com/office/drawing/2014/main" id="{854143B7-786F-0C40-DC21-F3F3615549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83568" y="1731141"/>
                <a:ext cx="1273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1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Combination therapy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1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(NOAC </a:t>
                </a:r>
                <a:r>
                  <a:rPr lang="en-US" altLang="ko-KR" sz="11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clopidogrel)</a:t>
                </a:r>
                <a:endParaRPr kumimoji="0" lang="ko-KR" altLang="ko-KR" sz="11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pl44">
                <a:extLst>
                  <a:ext uri="{FF2B5EF4-FFF2-40B4-BE49-F238E27FC236}">
                    <a16:creationId xmlns:a16="http://schemas.microsoft.com/office/drawing/2014/main" id="{4601F672-4CA1-F3BF-1C2D-1263F366CBF2}"/>
                  </a:ext>
                </a:extLst>
              </p:cNvPr>
              <p:cNvSpPr/>
              <p:nvPr/>
            </p:nvSpPr>
            <p:spPr>
              <a:xfrm>
                <a:off x="2229425" y="1817674"/>
                <a:ext cx="6415775" cy="1366129"/>
              </a:xfrm>
              <a:custGeom>
                <a:avLst/>
                <a:gdLst/>
                <a:ahLst/>
                <a:cxnLst/>
                <a:rect l="0" t="0" r="0" b="0"/>
                <a:pathLst>
                  <a:path w="5321433" h="1945576">
                    <a:moveTo>
                      <a:pt x="0" y="1945576"/>
                    </a:moveTo>
                    <a:lnTo>
                      <a:pt x="87475" y="1945576"/>
                    </a:lnTo>
                    <a:lnTo>
                      <a:pt x="87475" y="1914710"/>
                    </a:lnTo>
                    <a:lnTo>
                      <a:pt x="174951" y="1914710"/>
                    </a:lnTo>
                    <a:lnTo>
                      <a:pt x="174951" y="1914710"/>
                    </a:lnTo>
                    <a:lnTo>
                      <a:pt x="320743" y="1914710"/>
                    </a:lnTo>
                    <a:lnTo>
                      <a:pt x="320743" y="1883845"/>
                    </a:lnTo>
                    <a:lnTo>
                      <a:pt x="685225" y="1883845"/>
                    </a:lnTo>
                    <a:lnTo>
                      <a:pt x="685225" y="1852979"/>
                    </a:lnTo>
                    <a:lnTo>
                      <a:pt x="816439" y="1852979"/>
                    </a:lnTo>
                    <a:lnTo>
                      <a:pt x="816439" y="1822113"/>
                    </a:lnTo>
                    <a:lnTo>
                      <a:pt x="860176" y="1822113"/>
                    </a:lnTo>
                    <a:lnTo>
                      <a:pt x="860176" y="1791248"/>
                    </a:lnTo>
                    <a:lnTo>
                      <a:pt x="918493" y="1791248"/>
                    </a:lnTo>
                    <a:lnTo>
                      <a:pt x="918493" y="1760382"/>
                    </a:lnTo>
                    <a:lnTo>
                      <a:pt x="1035128" y="1760382"/>
                    </a:lnTo>
                    <a:lnTo>
                      <a:pt x="1035128" y="1729517"/>
                    </a:lnTo>
                    <a:lnTo>
                      <a:pt x="1064286" y="1729517"/>
                    </a:lnTo>
                    <a:lnTo>
                      <a:pt x="1064286" y="1698651"/>
                    </a:lnTo>
                    <a:lnTo>
                      <a:pt x="1224658" y="1698651"/>
                    </a:lnTo>
                    <a:lnTo>
                      <a:pt x="1224658" y="1667786"/>
                    </a:lnTo>
                    <a:lnTo>
                      <a:pt x="1326713" y="1667786"/>
                    </a:lnTo>
                    <a:lnTo>
                      <a:pt x="1326713" y="1636920"/>
                    </a:lnTo>
                    <a:lnTo>
                      <a:pt x="1530823" y="1636920"/>
                    </a:lnTo>
                    <a:lnTo>
                      <a:pt x="1530823" y="1606055"/>
                    </a:lnTo>
                    <a:lnTo>
                      <a:pt x="1720353" y="1606055"/>
                    </a:lnTo>
                    <a:lnTo>
                      <a:pt x="1720353" y="1575189"/>
                    </a:lnTo>
                    <a:lnTo>
                      <a:pt x="1880725" y="1575189"/>
                    </a:lnTo>
                    <a:lnTo>
                      <a:pt x="1880725" y="1544323"/>
                    </a:lnTo>
                    <a:lnTo>
                      <a:pt x="1939042" y="1544323"/>
                    </a:lnTo>
                    <a:lnTo>
                      <a:pt x="1939042" y="1482592"/>
                    </a:lnTo>
                    <a:lnTo>
                      <a:pt x="1968201" y="1482592"/>
                    </a:lnTo>
                    <a:lnTo>
                      <a:pt x="1968201" y="1451727"/>
                    </a:lnTo>
                    <a:lnTo>
                      <a:pt x="2055677" y="1451727"/>
                    </a:lnTo>
                    <a:lnTo>
                      <a:pt x="2055677" y="1451727"/>
                    </a:lnTo>
                    <a:lnTo>
                      <a:pt x="2143152" y="1451727"/>
                    </a:lnTo>
                    <a:lnTo>
                      <a:pt x="2143152" y="1420861"/>
                    </a:lnTo>
                    <a:lnTo>
                      <a:pt x="2347262" y="1420861"/>
                    </a:lnTo>
                    <a:lnTo>
                      <a:pt x="2347262" y="1389996"/>
                    </a:lnTo>
                    <a:lnTo>
                      <a:pt x="2449317" y="1389996"/>
                    </a:lnTo>
                    <a:lnTo>
                      <a:pt x="2449317" y="1359130"/>
                    </a:lnTo>
                    <a:lnTo>
                      <a:pt x="2478475" y="1359130"/>
                    </a:lnTo>
                    <a:lnTo>
                      <a:pt x="2478475" y="1328265"/>
                    </a:lnTo>
                    <a:lnTo>
                      <a:pt x="2507634" y="1328265"/>
                    </a:lnTo>
                    <a:lnTo>
                      <a:pt x="2507634" y="1297399"/>
                    </a:lnTo>
                    <a:lnTo>
                      <a:pt x="2551372" y="1297399"/>
                    </a:lnTo>
                    <a:lnTo>
                      <a:pt x="2551372" y="1173937"/>
                    </a:lnTo>
                    <a:lnTo>
                      <a:pt x="2580530" y="1173937"/>
                    </a:lnTo>
                    <a:lnTo>
                      <a:pt x="2580530" y="1143071"/>
                    </a:lnTo>
                    <a:lnTo>
                      <a:pt x="2624268" y="1143071"/>
                    </a:lnTo>
                    <a:lnTo>
                      <a:pt x="2624268" y="1112206"/>
                    </a:lnTo>
                    <a:lnTo>
                      <a:pt x="2653427" y="1112206"/>
                    </a:lnTo>
                    <a:lnTo>
                      <a:pt x="2653427" y="1081340"/>
                    </a:lnTo>
                    <a:lnTo>
                      <a:pt x="2668006" y="1081340"/>
                    </a:lnTo>
                    <a:lnTo>
                      <a:pt x="2668006" y="1050475"/>
                    </a:lnTo>
                    <a:lnTo>
                      <a:pt x="2755481" y="1050475"/>
                    </a:lnTo>
                    <a:lnTo>
                      <a:pt x="2755481" y="1019609"/>
                    </a:lnTo>
                    <a:lnTo>
                      <a:pt x="2799219" y="1019609"/>
                    </a:lnTo>
                    <a:lnTo>
                      <a:pt x="2799219" y="988744"/>
                    </a:lnTo>
                    <a:lnTo>
                      <a:pt x="2915853" y="988744"/>
                    </a:lnTo>
                    <a:lnTo>
                      <a:pt x="2915853" y="957878"/>
                    </a:lnTo>
                    <a:lnTo>
                      <a:pt x="2930433" y="957878"/>
                    </a:lnTo>
                    <a:lnTo>
                      <a:pt x="2930433" y="927012"/>
                    </a:lnTo>
                    <a:lnTo>
                      <a:pt x="3017908" y="927012"/>
                    </a:lnTo>
                    <a:lnTo>
                      <a:pt x="3017908" y="927012"/>
                    </a:lnTo>
                    <a:lnTo>
                      <a:pt x="3076225" y="927012"/>
                    </a:lnTo>
                    <a:lnTo>
                      <a:pt x="3076225" y="896147"/>
                    </a:lnTo>
                    <a:lnTo>
                      <a:pt x="3163701" y="896147"/>
                    </a:lnTo>
                    <a:lnTo>
                      <a:pt x="3163701" y="865281"/>
                    </a:lnTo>
                    <a:lnTo>
                      <a:pt x="3455286" y="865281"/>
                    </a:lnTo>
                    <a:lnTo>
                      <a:pt x="3455286" y="834416"/>
                    </a:lnTo>
                    <a:lnTo>
                      <a:pt x="3878085" y="834416"/>
                    </a:lnTo>
                    <a:lnTo>
                      <a:pt x="3878085" y="772685"/>
                    </a:lnTo>
                    <a:lnTo>
                      <a:pt x="3965561" y="772685"/>
                    </a:lnTo>
                    <a:lnTo>
                      <a:pt x="3965561" y="741819"/>
                    </a:lnTo>
                    <a:lnTo>
                      <a:pt x="4198829" y="741819"/>
                    </a:lnTo>
                    <a:lnTo>
                      <a:pt x="4198829" y="741819"/>
                    </a:lnTo>
                    <a:lnTo>
                      <a:pt x="4213408" y="741819"/>
                    </a:lnTo>
                    <a:lnTo>
                      <a:pt x="4213408" y="710954"/>
                    </a:lnTo>
                    <a:lnTo>
                      <a:pt x="4257146" y="710954"/>
                    </a:lnTo>
                    <a:lnTo>
                      <a:pt x="4257146" y="680088"/>
                    </a:lnTo>
                    <a:lnTo>
                      <a:pt x="4359201" y="680088"/>
                    </a:lnTo>
                    <a:lnTo>
                      <a:pt x="4359201" y="649223"/>
                    </a:lnTo>
                    <a:lnTo>
                      <a:pt x="4563311" y="649223"/>
                    </a:lnTo>
                    <a:lnTo>
                      <a:pt x="4563311" y="587491"/>
                    </a:lnTo>
                    <a:lnTo>
                      <a:pt x="4592469" y="587491"/>
                    </a:lnTo>
                    <a:lnTo>
                      <a:pt x="4592469" y="556626"/>
                    </a:lnTo>
                    <a:lnTo>
                      <a:pt x="4621628" y="556626"/>
                    </a:lnTo>
                    <a:lnTo>
                      <a:pt x="4621628" y="525760"/>
                    </a:lnTo>
                    <a:lnTo>
                      <a:pt x="4679945" y="525760"/>
                    </a:lnTo>
                    <a:lnTo>
                      <a:pt x="4679945" y="494895"/>
                    </a:lnTo>
                    <a:lnTo>
                      <a:pt x="4694524" y="494895"/>
                    </a:lnTo>
                    <a:lnTo>
                      <a:pt x="4694524" y="464029"/>
                    </a:lnTo>
                    <a:lnTo>
                      <a:pt x="4723683" y="464029"/>
                    </a:lnTo>
                    <a:lnTo>
                      <a:pt x="4723683" y="433164"/>
                    </a:lnTo>
                    <a:lnTo>
                      <a:pt x="4796579" y="433164"/>
                    </a:lnTo>
                    <a:lnTo>
                      <a:pt x="4796579" y="402298"/>
                    </a:lnTo>
                    <a:lnTo>
                      <a:pt x="4913213" y="402298"/>
                    </a:lnTo>
                    <a:lnTo>
                      <a:pt x="4913213" y="402298"/>
                    </a:lnTo>
                    <a:lnTo>
                      <a:pt x="4927793" y="402298"/>
                    </a:lnTo>
                    <a:lnTo>
                      <a:pt x="4927793" y="371433"/>
                    </a:lnTo>
                    <a:lnTo>
                      <a:pt x="4942372" y="371433"/>
                    </a:lnTo>
                    <a:lnTo>
                      <a:pt x="4942372" y="371433"/>
                    </a:lnTo>
                    <a:lnTo>
                      <a:pt x="5000689" y="371433"/>
                    </a:lnTo>
                    <a:lnTo>
                      <a:pt x="5000689" y="340567"/>
                    </a:lnTo>
                    <a:lnTo>
                      <a:pt x="5015268" y="340567"/>
                    </a:lnTo>
                    <a:lnTo>
                      <a:pt x="5015268" y="340567"/>
                    </a:lnTo>
                    <a:lnTo>
                      <a:pt x="5073585" y="340567"/>
                    </a:lnTo>
                    <a:lnTo>
                      <a:pt x="5073585" y="340567"/>
                    </a:lnTo>
                    <a:lnTo>
                      <a:pt x="5088165" y="340567"/>
                    </a:lnTo>
                    <a:lnTo>
                      <a:pt x="5088165" y="278688"/>
                    </a:lnTo>
                    <a:lnTo>
                      <a:pt x="5102744" y="278688"/>
                    </a:lnTo>
                    <a:lnTo>
                      <a:pt x="5102744" y="216808"/>
                    </a:lnTo>
                    <a:lnTo>
                      <a:pt x="5146482" y="216808"/>
                    </a:lnTo>
                    <a:lnTo>
                      <a:pt x="5146482" y="185868"/>
                    </a:lnTo>
                    <a:lnTo>
                      <a:pt x="5161061" y="185868"/>
                    </a:lnTo>
                    <a:lnTo>
                      <a:pt x="5161061" y="154929"/>
                    </a:lnTo>
                    <a:lnTo>
                      <a:pt x="5175640" y="154929"/>
                    </a:lnTo>
                    <a:lnTo>
                      <a:pt x="5175640" y="123989"/>
                    </a:lnTo>
                    <a:lnTo>
                      <a:pt x="5204799" y="123989"/>
                    </a:lnTo>
                    <a:lnTo>
                      <a:pt x="5204799" y="93049"/>
                    </a:lnTo>
                    <a:lnTo>
                      <a:pt x="5219378" y="93049"/>
                    </a:lnTo>
                    <a:lnTo>
                      <a:pt x="5219378" y="62033"/>
                    </a:lnTo>
                    <a:lnTo>
                      <a:pt x="5248537" y="62033"/>
                    </a:lnTo>
                    <a:lnTo>
                      <a:pt x="5248537" y="0"/>
                    </a:lnTo>
                    <a:lnTo>
                      <a:pt x="5321433" y="0"/>
                    </a:lnTo>
                    <a:lnTo>
                      <a:pt x="5321433" y="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7884730" y="1599635"/>
              <a:ext cx="759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C00000"/>
                  </a:solidFill>
                </a:rPr>
                <a:t>13.2 %</a:t>
              </a:r>
              <a:endParaRPr lang="ko-KR" altLang="en-US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29425" y="2376885"/>
            <a:ext cx="6468459" cy="806918"/>
            <a:chOff x="2229425" y="2376885"/>
            <a:chExt cx="6468459" cy="806918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7460005D-F69A-2244-A079-9E7B8CF52DD2}"/>
                </a:ext>
              </a:extLst>
            </p:cNvPr>
            <p:cNvGrpSpPr/>
            <p:nvPr/>
          </p:nvGrpSpPr>
          <p:grpSpPr>
            <a:xfrm>
              <a:off x="2229425" y="2631808"/>
              <a:ext cx="6446263" cy="551995"/>
              <a:chOff x="2229425" y="2631808"/>
              <a:chExt cx="6446263" cy="551995"/>
            </a:xfrm>
          </p:grpSpPr>
          <p:sp>
            <p:nvSpPr>
              <p:cNvPr id="69" name="Rectangle 30">
                <a:extLst>
                  <a:ext uri="{FF2B5EF4-FFF2-40B4-BE49-F238E27FC236}">
                    <a16:creationId xmlns:a16="http://schemas.microsoft.com/office/drawing/2014/main" id="{14E34738-8CA7-FE10-D505-03D357866B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95877" y="2882957"/>
                <a:ext cx="117981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100" b="1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NOAC monotherapy</a:t>
                </a:r>
                <a:endParaRPr kumimoji="0" lang="ko-KR" altLang="ko-KR" sz="11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pl45">
                <a:extLst>
                  <a:ext uri="{FF2B5EF4-FFF2-40B4-BE49-F238E27FC236}">
                    <a16:creationId xmlns:a16="http://schemas.microsoft.com/office/drawing/2014/main" id="{69FA4C38-AE1E-4928-119F-AEC26AACC099}"/>
                  </a:ext>
                </a:extLst>
              </p:cNvPr>
              <p:cNvSpPr/>
              <p:nvPr/>
            </p:nvSpPr>
            <p:spPr>
              <a:xfrm>
                <a:off x="2229425" y="2631808"/>
                <a:ext cx="6415775" cy="551995"/>
              </a:xfrm>
              <a:custGeom>
                <a:avLst/>
                <a:gdLst/>
                <a:ahLst/>
                <a:cxnLst/>
                <a:rect l="0" t="0" r="0" b="0"/>
                <a:pathLst>
                  <a:path w="5321433" h="765639">
                    <a:moveTo>
                      <a:pt x="0" y="765639"/>
                    </a:moveTo>
                    <a:lnTo>
                      <a:pt x="335323" y="765639"/>
                    </a:lnTo>
                    <a:lnTo>
                      <a:pt x="335323" y="765639"/>
                    </a:lnTo>
                    <a:lnTo>
                      <a:pt x="772701" y="765639"/>
                    </a:lnTo>
                    <a:lnTo>
                      <a:pt x="772701" y="765639"/>
                    </a:lnTo>
                    <a:lnTo>
                      <a:pt x="1093445" y="765639"/>
                    </a:lnTo>
                    <a:lnTo>
                      <a:pt x="1093445" y="735030"/>
                    </a:lnTo>
                    <a:lnTo>
                      <a:pt x="1312134" y="735030"/>
                    </a:lnTo>
                    <a:lnTo>
                      <a:pt x="1312134" y="704420"/>
                    </a:lnTo>
                    <a:lnTo>
                      <a:pt x="1414189" y="704420"/>
                    </a:lnTo>
                    <a:lnTo>
                      <a:pt x="1414189" y="704420"/>
                    </a:lnTo>
                    <a:lnTo>
                      <a:pt x="1443347" y="704420"/>
                    </a:lnTo>
                    <a:lnTo>
                      <a:pt x="1443347" y="673811"/>
                    </a:lnTo>
                    <a:lnTo>
                      <a:pt x="1647457" y="673811"/>
                    </a:lnTo>
                    <a:lnTo>
                      <a:pt x="1647457" y="643202"/>
                    </a:lnTo>
                    <a:lnTo>
                      <a:pt x="2157731" y="643202"/>
                    </a:lnTo>
                    <a:lnTo>
                      <a:pt x="2157731" y="612592"/>
                    </a:lnTo>
                    <a:lnTo>
                      <a:pt x="2288945" y="612592"/>
                    </a:lnTo>
                    <a:lnTo>
                      <a:pt x="2288945" y="612592"/>
                    </a:lnTo>
                    <a:lnTo>
                      <a:pt x="2551372" y="612592"/>
                    </a:lnTo>
                    <a:lnTo>
                      <a:pt x="2551372" y="520764"/>
                    </a:lnTo>
                    <a:lnTo>
                      <a:pt x="2653427" y="520764"/>
                    </a:lnTo>
                    <a:lnTo>
                      <a:pt x="2653427" y="490155"/>
                    </a:lnTo>
                    <a:lnTo>
                      <a:pt x="2682585" y="490155"/>
                    </a:lnTo>
                    <a:lnTo>
                      <a:pt x="2682585" y="459545"/>
                    </a:lnTo>
                    <a:lnTo>
                      <a:pt x="2711744" y="459545"/>
                    </a:lnTo>
                    <a:lnTo>
                      <a:pt x="2711744" y="459545"/>
                    </a:lnTo>
                    <a:lnTo>
                      <a:pt x="2770061" y="459545"/>
                    </a:lnTo>
                    <a:lnTo>
                      <a:pt x="2770061" y="428936"/>
                    </a:lnTo>
                    <a:lnTo>
                      <a:pt x="2799219" y="428936"/>
                    </a:lnTo>
                    <a:lnTo>
                      <a:pt x="2799219" y="398326"/>
                    </a:lnTo>
                    <a:lnTo>
                      <a:pt x="2842957" y="398326"/>
                    </a:lnTo>
                    <a:lnTo>
                      <a:pt x="2842957" y="337107"/>
                    </a:lnTo>
                    <a:lnTo>
                      <a:pt x="2857536" y="337107"/>
                    </a:lnTo>
                    <a:lnTo>
                      <a:pt x="2857536" y="306498"/>
                    </a:lnTo>
                    <a:lnTo>
                      <a:pt x="2974171" y="306498"/>
                    </a:lnTo>
                    <a:lnTo>
                      <a:pt x="2974171" y="275889"/>
                    </a:lnTo>
                    <a:lnTo>
                      <a:pt x="3119963" y="275889"/>
                    </a:lnTo>
                    <a:lnTo>
                      <a:pt x="3119963" y="275889"/>
                    </a:lnTo>
                    <a:lnTo>
                      <a:pt x="3134542" y="275889"/>
                    </a:lnTo>
                    <a:lnTo>
                      <a:pt x="3134542" y="275889"/>
                    </a:lnTo>
                    <a:lnTo>
                      <a:pt x="3673975" y="275889"/>
                    </a:lnTo>
                    <a:lnTo>
                      <a:pt x="3673975" y="275889"/>
                    </a:lnTo>
                    <a:lnTo>
                      <a:pt x="3863506" y="275889"/>
                    </a:lnTo>
                    <a:lnTo>
                      <a:pt x="3863506" y="245279"/>
                    </a:lnTo>
                    <a:lnTo>
                      <a:pt x="4534152" y="245279"/>
                    </a:lnTo>
                    <a:lnTo>
                      <a:pt x="4534152" y="214670"/>
                    </a:lnTo>
                    <a:lnTo>
                      <a:pt x="4811159" y="214670"/>
                    </a:lnTo>
                    <a:lnTo>
                      <a:pt x="4811159" y="184060"/>
                    </a:lnTo>
                    <a:lnTo>
                      <a:pt x="4898634" y="184060"/>
                    </a:lnTo>
                    <a:lnTo>
                      <a:pt x="4898634" y="184060"/>
                    </a:lnTo>
                    <a:lnTo>
                      <a:pt x="5000689" y="184060"/>
                    </a:lnTo>
                    <a:lnTo>
                      <a:pt x="5000689" y="184060"/>
                    </a:lnTo>
                    <a:lnTo>
                      <a:pt x="5044427" y="184060"/>
                    </a:lnTo>
                    <a:lnTo>
                      <a:pt x="5044427" y="153384"/>
                    </a:lnTo>
                    <a:lnTo>
                      <a:pt x="5161061" y="153384"/>
                    </a:lnTo>
                    <a:lnTo>
                      <a:pt x="5161061" y="122707"/>
                    </a:lnTo>
                    <a:lnTo>
                      <a:pt x="5204799" y="122707"/>
                    </a:lnTo>
                    <a:lnTo>
                      <a:pt x="5204799" y="122707"/>
                    </a:lnTo>
                    <a:lnTo>
                      <a:pt x="5233957" y="122707"/>
                    </a:lnTo>
                    <a:lnTo>
                      <a:pt x="5233957" y="61353"/>
                    </a:lnTo>
                    <a:lnTo>
                      <a:pt x="5248537" y="61353"/>
                    </a:lnTo>
                    <a:lnTo>
                      <a:pt x="5248537" y="0"/>
                    </a:lnTo>
                    <a:lnTo>
                      <a:pt x="5292274" y="0"/>
                    </a:lnTo>
                    <a:lnTo>
                      <a:pt x="5292274" y="0"/>
                    </a:lnTo>
                    <a:lnTo>
                      <a:pt x="5321433" y="0"/>
                    </a:lnTo>
                    <a:lnTo>
                      <a:pt x="5321433" y="0"/>
                    </a:lnTo>
                  </a:path>
                </a:pathLst>
              </a:custGeom>
              <a:noFill/>
              <a:ln w="19050" cap="flat">
                <a:solidFill>
                  <a:srgbClr val="4C7FC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7938556" y="2376885"/>
              <a:ext cx="759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0070C0"/>
                  </a:solidFill>
                </a:rPr>
                <a:t>5.2 %</a:t>
              </a:r>
              <a:endParaRPr lang="ko-KR" altLang="en-US" sz="1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0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140816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Key</a:t>
            </a:r>
            <a:r>
              <a:rPr lang="en-US" altLang="ko-KR" sz="2800" dirty="0"/>
              <a:t> secondary endpoint</a:t>
            </a:r>
            <a:br>
              <a:rPr lang="en-US" altLang="ko-KR" sz="2800" dirty="0"/>
            </a:br>
            <a:r>
              <a:rPr lang="en-US" altLang="ko-KR" sz="1400" dirty="0"/>
              <a:t>a composite of </a:t>
            </a:r>
            <a:r>
              <a:rPr lang="en-US" altLang="ko-KR" sz="1400" dirty="0" err="1"/>
              <a:t>cV</a:t>
            </a:r>
            <a:r>
              <a:rPr lang="en-US" altLang="ko-KR" sz="1400" dirty="0"/>
              <a:t> death, MI, </a:t>
            </a:r>
            <a:r>
              <a:rPr lang="en-US" altLang="ko-KR" sz="1400" dirty="0" err="1"/>
              <a:t>st</a:t>
            </a:r>
            <a:r>
              <a:rPr lang="en-US" altLang="ko-KR" sz="1400" dirty="0"/>
              <a:t>, ischemic stroke, or systemic embolism </a:t>
            </a:r>
            <a:endParaRPr lang="ko-KR" altLang="en-US" sz="1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3" name="Line 10">
            <a:extLst>
              <a:ext uri="{FF2B5EF4-FFF2-40B4-BE49-F238E27FC236}">
                <a16:creationId xmlns:a16="http://schemas.microsoft.com/office/drawing/2014/main" id="{D86F235C-8725-6BB8-2079-1D87EF8EA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6960" y="1190185"/>
            <a:ext cx="0" cy="214004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Line 19">
            <a:extLst>
              <a:ext uri="{FF2B5EF4-FFF2-40B4-BE49-F238E27FC236}">
                <a16:creationId xmlns:a16="http://schemas.microsoft.com/office/drawing/2014/main" id="{F9826420-86A4-87B0-764F-40DA3FD87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595" y="3330225"/>
            <a:ext cx="65381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3547FBE-6B80-2B3C-8E24-DECD6DDCD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33" y="1113241"/>
            <a:ext cx="3832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ADCC3442-315F-9E8D-2346-559A8F320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595" y="1190185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1972282C-9859-608C-A9B9-634661B9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33" y="1541524"/>
            <a:ext cx="3832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EC58830D-CD0D-4763-6B6C-71A58C5E2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595" y="1618468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9A047-E9C7-ABB1-BBFD-5AE740B2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33" y="1969807"/>
            <a:ext cx="3832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A2A0B0C4-7EE6-636A-B62B-AC8A01351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595" y="2046751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0FD2F52-F06E-004D-12C5-EEDF506F3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33" y="2398089"/>
            <a:ext cx="3832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FB2513E1-4415-B14D-D7C7-F7D5045E4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595" y="2475033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6639AD0-DA24-7C29-E5D2-F475787E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33" y="2826372"/>
            <a:ext cx="3832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54670996-0081-53DF-8C8E-CB082E4C5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595" y="2903316"/>
            <a:ext cx="11503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B7BAACF-AFA4-8A09-5415-1911DDF91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33" y="3207680"/>
            <a:ext cx="383272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A43C6D16-C05E-C41C-B739-71881F2D1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61948" y="3326652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F261694A-2774-0011-A430-9F5DBF862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102" y="3372590"/>
            <a:ext cx="211695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A38E3C99-9AEB-6578-92A3-15CF7A63FD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5952" y="3326652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4234AEA2-AFB0-D959-ACCC-A7DB8384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029" y="3372590"/>
            <a:ext cx="105849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40EE5640-8ACF-C0EB-2EA3-727E150EB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9951" y="3326652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867CC173-1603-4655-7316-2B3DDB25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028" y="3372590"/>
            <a:ext cx="105849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593DAD90-11B3-F56B-2C87-5354095331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946" y="3326652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50FAB30-669E-24F5-92AD-B506E4F7E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023" y="3372590"/>
            <a:ext cx="105849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071B70E9-3EAE-3B0B-6486-5D676F3868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8011" y="3326652"/>
            <a:ext cx="0" cy="8114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B06F2CBB-047B-63ED-6B89-671D5DE7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086" y="3372590"/>
            <a:ext cx="105849" cy="2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50A5A6B7-4A1C-5DB7-9E54-1892EA530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625" y="1420703"/>
            <a:ext cx="2590915" cy="247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Hazard ratio, 0.84 (95% CI, 0.43–1.63)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6EF4FF3A-93B7-1BB8-0CC8-737D8FD5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390" y="3714624"/>
            <a:ext cx="18579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Months since Randomization</a:t>
            </a:r>
            <a:endParaRPr kumimoji="0" lang="ko-KR" altLang="ko-K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id="{47792E9E-E7C1-9D69-1737-29B400160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18" y="3863904"/>
            <a:ext cx="6283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 at Risk</a:t>
            </a:r>
            <a:endParaRPr kumimoji="0" lang="ko-KR" altLang="ko-K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30">
            <a:extLst>
              <a:ext uri="{FF2B5EF4-FFF2-40B4-BE49-F238E27FC236}">
                <a16:creationId xmlns:a16="http://schemas.microsoft.com/office/drawing/2014/main" id="{D91A9062-9E10-EAE9-DF6C-4A775E18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18" y="4035329"/>
            <a:ext cx="121187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Combination therapy</a:t>
            </a:r>
            <a:endParaRPr kumimoji="0" lang="ko-KR" altLang="ko-KR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5ADC659C-2143-B393-C7B7-C0BFEA31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18" y="4206270"/>
            <a:ext cx="11525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latinLnBrk="0"/>
            <a:r>
              <a:rPr lang="en-US" altLang="ko-K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NOAC monotherapy</a:t>
            </a:r>
            <a:endParaRPr lang="ko-KR" altLang="ko-K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B166BC6-C8CF-2DEF-3078-53A6D074C53B}"/>
              </a:ext>
            </a:extLst>
          </p:cNvPr>
          <p:cNvGrpSpPr/>
          <p:nvPr/>
        </p:nvGrpSpPr>
        <p:grpSpPr>
          <a:xfrm>
            <a:off x="2101577" y="4043023"/>
            <a:ext cx="262435" cy="324829"/>
            <a:chOff x="2101577" y="4004923"/>
            <a:chExt cx="262435" cy="324829"/>
          </a:xfrm>
        </p:grpSpPr>
        <p:sp>
          <p:nvSpPr>
            <p:cNvPr id="62" name="Rectangle 41">
              <a:extLst>
                <a:ext uri="{FF2B5EF4-FFF2-40B4-BE49-F238E27FC236}">
                  <a16:creationId xmlns:a16="http://schemas.microsoft.com/office/drawing/2014/main" id="{6D701A1D-F1F6-2CB3-AB3C-52CFCFCA4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577" y="4004923"/>
              <a:ext cx="2624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478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C0640D55-BC8B-225B-69F9-B9BD540E2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579" y="4175864"/>
              <a:ext cx="2624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482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0AAF884E-41F0-824B-5AA8-30A8F37695F9}"/>
              </a:ext>
            </a:extLst>
          </p:cNvPr>
          <p:cNvGrpSpPr/>
          <p:nvPr/>
        </p:nvGrpSpPr>
        <p:grpSpPr>
          <a:xfrm>
            <a:off x="3741024" y="4043023"/>
            <a:ext cx="197170" cy="324829"/>
            <a:chOff x="3694787" y="4004923"/>
            <a:chExt cx="197170" cy="324829"/>
          </a:xfrm>
        </p:grpSpPr>
        <p:sp>
          <p:nvSpPr>
            <p:cNvPr id="60" name="Rectangle 42">
              <a:extLst>
                <a:ext uri="{FF2B5EF4-FFF2-40B4-BE49-F238E27FC236}">
                  <a16:creationId xmlns:a16="http://schemas.microsoft.com/office/drawing/2014/main" id="{592AF6B5-D6A1-F78F-98E3-D7EEC6196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787" y="400492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74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42">
              <a:extLst>
                <a:ext uri="{FF2B5EF4-FFF2-40B4-BE49-F238E27FC236}">
                  <a16:creationId xmlns:a16="http://schemas.microsoft.com/office/drawing/2014/main" id="{AB36A122-C10D-C79E-0D72-6342E3ABD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788" y="4175864"/>
              <a:ext cx="19716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478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0AA3D8E-D93D-A514-FCDE-6916A89EC613}"/>
              </a:ext>
            </a:extLst>
          </p:cNvPr>
          <p:cNvGrpSpPr/>
          <p:nvPr/>
        </p:nvGrpSpPr>
        <p:grpSpPr>
          <a:xfrm>
            <a:off x="5347838" y="4043023"/>
            <a:ext cx="197170" cy="324829"/>
            <a:chOff x="5331987" y="4004923"/>
            <a:chExt cx="197170" cy="324829"/>
          </a:xfrm>
        </p:grpSpPr>
        <p:sp>
          <p:nvSpPr>
            <p:cNvPr id="58" name="Rectangle 43">
              <a:extLst>
                <a:ext uri="{FF2B5EF4-FFF2-40B4-BE49-F238E27FC236}">
                  <a16:creationId xmlns:a16="http://schemas.microsoft.com/office/drawing/2014/main" id="{F257688C-8F37-0991-040F-1274B1684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987" y="400492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472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43">
              <a:extLst>
                <a:ext uri="{FF2B5EF4-FFF2-40B4-BE49-F238E27FC236}">
                  <a16:creationId xmlns:a16="http://schemas.microsoft.com/office/drawing/2014/main" id="{062E97D2-61A2-CEF2-3498-7BE92AA1C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987" y="4175864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471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5358F93-F18D-DC9C-304A-41471AF838A4}"/>
              </a:ext>
            </a:extLst>
          </p:cNvPr>
          <p:cNvGrpSpPr/>
          <p:nvPr/>
        </p:nvGrpSpPr>
        <p:grpSpPr>
          <a:xfrm>
            <a:off x="6954652" y="4043023"/>
            <a:ext cx="197170" cy="324829"/>
            <a:chOff x="6970245" y="4004923"/>
            <a:chExt cx="197170" cy="324829"/>
          </a:xfrm>
        </p:grpSpPr>
        <p:sp>
          <p:nvSpPr>
            <p:cNvPr id="56" name="Rectangle 44">
              <a:extLst>
                <a:ext uri="{FF2B5EF4-FFF2-40B4-BE49-F238E27FC236}">
                  <a16:creationId xmlns:a16="http://schemas.microsoft.com/office/drawing/2014/main" id="{9999DAA5-17B3-0B53-7BE0-F63599CC7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0245" y="400492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469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44">
              <a:extLst>
                <a:ext uri="{FF2B5EF4-FFF2-40B4-BE49-F238E27FC236}">
                  <a16:creationId xmlns:a16="http://schemas.microsoft.com/office/drawing/2014/main" id="{6C969F98-D33A-AE3B-0863-3B4C2EB17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0246" y="4175864"/>
              <a:ext cx="19716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467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9F0CFA26-5866-7FE1-1884-DA033F1A739E}"/>
              </a:ext>
            </a:extLst>
          </p:cNvPr>
          <p:cNvGrpSpPr/>
          <p:nvPr/>
        </p:nvGrpSpPr>
        <p:grpSpPr>
          <a:xfrm>
            <a:off x="8561465" y="4043023"/>
            <a:ext cx="197170" cy="324829"/>
            <a:chOff x="8561465" y="4004923"/>
            <a:chExt cx="197170" cy="324829"/>
          </a:xfrm>
        </p:grpSpPr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7329C444-38A3-52CF-7313-E031B1435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1465" y="400492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448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08CAD2E4-8932-1DC8-1B83-BB09C3074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1465" y="4175864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457</a:t>
              </a:r>
              <a:endPara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ectangle 31">
            <a:extLst>
              <a:ext uri="{FF2B5EF4-FFF2-40B4-BE49-F238E27FC236}">
                <a16:creationId xmlns:a16="http://schemas.microsoft.com/office/drawing/2014/main" id="{E66FB819-76D9-AF96-6181-849467E9659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6817" y="2129061"/>
            <a:ext cx="16162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Cumulative Incidence (%)</a:t>
            </a:r>
            <a:endParaRPr kumimoji="0" lang="ko-KR" altLang="ko-K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65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236960" y="1763294"/>
            <a:ext cx="6423734" cy="1566931"/>
            <a:chOff x="2236960" y="1763294"/>
            <a:chExt cx="6423734" cy="1566931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2CF5B20E-6474-E9D6-210C-0F39F30B63DE}"/>
                </a:ext>
              </a:extLst>
            </p:cNvPr>
            <p:cNvGrpSpPr/>
            <p:nvPr/>
          </p:nvGrpSpPr>
          <p:grpSpPr>
            <a:xfrm>
              <a:off x="2236960" y="1901794"/>
              <a:ext cx="6423734" cy="1428431"/>
              <a:chOff x="2236960" y="1901794"/>
              <a:chExt cx="6423734" cy="1428431"/>
            </a:xfrm>
          </p:grpSpPr>
          <p:sp>
            <p:nvSpPr>
              <p:cNvPr id="41" name="Rectangle 30">
                <a:extLst>
                  <a:ext uri="{FF2B5EF4-FFF2-40B4-BE49-F238E27FC236}">
                    <a16:creationId xmlns:a16="http://schemas.microsoft.com/office/drawing/2014/main" id="{7B962E63-F95E-75EF-80C1-F5BB02FA32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18972" y="2121152"/>
                <a:ext cx="117981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100" b="1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NOAC monotherapy</a:t>
                </a:r>
                <a:endParaRPr kumimoji="0" lang="ko-KR" altLang="ko-KR" sz="11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E9F9E2D-4E20-B86F-09CD-72D70972C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960" y="1901794"/>
                <a:ext cx="6423734" cy="1428431"/>
              </a:xfrm>
              <a:custGeom>
                <a:avLst/>
                <a:gdLst>
                  <a:gd name="T0" fmla="*/ 0 w 874"/>
                  <a:gd name="T1" fmla="*/ 237 h 237"/>
                  <a:gd name="T2" fmla="*/ 55 w 874"/>
                  <a:gd name="T3" fmla="*/ 237 h 237"/>
                  <a:gd name="T4" fmla="*/ 55 w 874"/>
                  <a:gd name="T5" fmla="*/ 223 h 237"/>
                  <a:gd name="T6" fmla="*/ 103 w 874"/>
                  <a:gd name="T7" fmla="*/ 223 h 237"/>
                  <a:gd name="T8" fmla="*/ 103 w 874"/>
                  <a:gd name="T9" fmla="*/ 208 h 237"/>
                  <a:gd name="T10" fmla="*/ 127 w 874"/>
                  <a:gd name="T11" fmla="*/ 208 h 237"/>
                  <a:gd name="T12" fmla="*/ 127 w 874"/>
                  <a:gd name="T13" fmla="*/ 208 h 237"/>
                  <a:gd name="T14" fmla="*/ 213 w 874"/>
                  <a:gd name="T15" fmla="*/ 208 h 237"/>
                  <a:gd name="T16" fmla="*/ 213 w 874"/>
                  <a:gd name="T17" fmla="*/ 193 h 237"/>
                  <a:gd name="T18" fmla="*/ 230 w 874"/>
                  <a:gd name="T19" fmla="*/ 193 h 237"/>
                  <a:gd name="T20" fmla="*/ 230 w 874"/>
                  <a:gd name="T21" fmla="*/ 178 h 237"/>
                  <a:gd name="T22" fmla="*/ 232 w 874"/>
                  <a:gd name="T23" fmla="*/ 178 h 237"/>
                  <a:gd name="T24" fmla="*/ 232 w 874"/>
                  <a:gd name="T25" fmla="*/ 178 h 237"/>
                  <a:gd name="T26" fmla="*/ 285 w 874"/>
                  <a:gd name="T27" fmla="*/ 178 h 237"/>
                  <a:gd name="T28" fmla="*/ 285 w 874"/>
                  <a:gd name="T29" fmla="*/ 164 h 237"/>
                  <a:gd name="T30" fmla="*/ 330 w 874"/>
                  <a:gd name="T31" fmla="*/ 164 h 237"/>
                  <a:gd name="T32" fmla="*/ 330 w 874"/>
                  <a:gd name="T33" fmla="*/ 149 h 237"/>
                  <a:gd name="T34" fmla="*/ 376 w 874"/>
                  <a:gd name="T35" fmla="*/ 149 h 237"/>
                  <a:gd name="T36" fmla="*/ 376 w 874"/>
                  <a:gd name="T37" fmla="*/ 134 h 237"/>
                  <a:gd name="T38" fmla="*/ 419 w 874"/>
                  <a:gd name="T39" fmla="*/ 134 h 237"/>
                  <a:gd name="T40" fmla="*/ 419 w 874"/>
                  <a:gd name="T41" fmla="*/ 134 h 237"/>
                  <a:gd name="T42" fmla="*/ 445 w 874"/>
                  <a:gd name="T43" fmla="*/ 134 h 237"/>
                  <a:gd name="T44" fmla="*/ 445 w 874"/>
                  <a:gd name="T45" fmla="*/ 119 h 237"/>
                  <a:gd name="T46" fmla="*/ 513 w 874"/>
                  <a:gd name="T47" fmla="*/ 119 h 237"/>
                  <a:gd name="T48" fmla="*/ 513 w 874"/>
                  <a:gd name="T49" fmla="*/ 104 h 237"/>
                  <a:gd name="T50" fmla="*/ 515 w 874"/>
                  <a:gd name="T51" fmla="*/ 104 h 237"/>
                  <a:gd name="T52" fmla="*/ 515 w 874"/>
                  <a:gd name="T53" fmla="*/ 89 h 237"/>
                  <a:gd name="T54" fmla="*/ 604 w 874"/>
                  <a:gd name="T55" fmla="*/ 89 h 237"/>
                  <a:gd name="T56" fmla="*/ 604 w 874"/>
                  <a:gd name="T57" fmla="*/ 89 h 237"/>
                  <a:gd name="T58" fmla="*/ 709 w 874"/>
                  <a:gd name="T59" fmla="*/ 89 h 237"/>
                  <a:gd name="T60" fmla="*/ 709 w 874"/>
                  <a:gd name="T61" fmla="*/ 74 h 237"/>
                  <a:gd name="T62" fmla="*/ 755 w 874"/>
                  <a:gd name="T63" fmla="*/ 74 h 237"/>
                  <a:gd name="T64" fmla="*/ 755 w 874"/>
                  <a:gd name="T65" fmla="*/ 60 h 237"/>
                  <a:gd name="T66" fmla="*/ 757 w 874"/>
                  <a:gd name="T67" fmla="*/ 60 h 237"/>
                  <a:gd name="T68" fmla="*/ 757 w 874"/>
                  <a:gd name="T69" fmla="*/ 45 h 237"/>
                  <a:gd name="T70" fmla="*/ 791 w 874"/>
                  <a:gd name="T71" fmla="*/ 45 h 237"/>
                  <a:gd name="T72" fmla="*/ 791 w 874"/>
                  <a:gd name="T73" fmla="*/ 30 h 237"/>
                  <a:gd name="T74" fmla="*/ 805 w 874"/>
                  <a:gd name="T75" fmla="*/ 30 h 237"/>
                  <a:gd name="T76" fmla="*/ 805 w 874"/>
                  <a:gd name="T77" fmla="*/ 30 h 237"/>
                  <a:gd name="T78" fmla="*/ 822 w 874"/>
                  <a:gd name="T79" fmla="*/ 30 h 237"/>
                  <a:gd name="T80" fmla="*/ 822 w 874"/>
                  <a:gd name="T81" fmla="*/ 15 h 237"/>
                  <a:gd name="T82" fmla="*/ 855 w 874"/>
                  <a:gd name="T83" fmla="*/ 15 h 237"/>
                  <a:gd name="T84" fmla="*/ 855 w 874"/>
                  <a:gd name="T85" fmla="*/ 15 h 237"/>
                  <a:gd name="T86" fmla="*/ 862 w 874"/>
                  <a:gd name="T87" fmla="*/ 15 h 237"/>
                  <a:gd name="T88" fmla="*/ 862 w 874"/>
                  <a:gd name="T89" fmla="*/ 0 h 237"/>
                  <a:gd name="T90" fmla="*/ 870 w 874"/>
                  <a:gd name="T91" fmla="*/ 0 h 237"/>
                  <a:gd name="T92" fmla="*/ 870 w 874"/>
                  <a:gd name="T93" fmla="*/ 0 h 237"/>
                  <a:gd name="T94" fmla="*/ 874 w 874"/>
                  <a:gd name="T95" fmla="*/ 0 h 237"/>
                  <a:gd name="T96" fmla="*/ 874 w 874"/>
                  <a:gd name="T9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4" h="237">
                    <a:moveTo>
                      <a:pt x="0" y="237"/>
                    </a:moveTo>
                    <a:lnTo>
                      <a:pt x="55" y="237"/>
                    </a:lnTo>
                    <a:lnTo>
                      <a:pt x="55" y="223"/>
                    </a:lnTo>
                    <a:lnTo>
                      <a:pt x="103" y="223"/>
                    </a:lnTo>
                    <a:lnTo>
                      <a:pt x="103" y="208"/>
                    </a:lnTo>
                    <a:lnTo>
                      <a:pt x="127" y="208"/>
                    </a:lnTo>
                    <a:lnTo>
                      <a:pt x="127" y="208"/>
                    </a:lnTo>
                    <a:lnTo>
                      <a:pt x="213" y="208"/>
                    </a:lnTo>
                    <a:lnTo>
                      <a:pt x="213" y="193"/>
                    </a:lnTo>
                    <a:lnTo>
                      <a:pt x="230" y="193"/>
                    </a:lnTo>
                    <a:lnTo>
                      <a:pt x="230" y="178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85" y="178"/>
                    </a:lnTo>
                    <a:lnTo>
                      <a:pt x="285" y="164"/>
                    </a:lnTo>
                    <a:lnTo>
                      <a:pt x="330" y="164"/>
                    </a:lnTo>
                    <a:lnTo>
                      <a:pt x="330" y="149"/>
                    </a:lnTo>
                    <a:lnTo>
                      <a:pt x="376" y="149"/>
                    </a:lnTo>
                    <a:lnTo>
                      <a:pt x="376" y="134"/>
                    </a:lnTo>
                    <a:lnTo>
                      <a:pt x="419" y="134"/>
                    </a:lnTo>
                    <a:lnTo>
                      <a:pt x="419" y="134"/>
                    </a:lnTo>
                    <a:lnTo>
                      <a:pt x="445" y="134"/>
                    </a:lnTo>
                    <a:lnTo>
                      <a:pt x="445" y="119"/>
                    </a:lnTo>
                    <a:lnTo>
                      <a:pt x="513" y="119"/>
                    </a:lnTo>
                    <a:lnTo>
                      <a:pt x="513" y="104"/>
                    </a:lnTo>
                    <a:lnTo>
                      <a:pt x="515" y="104"/>
                    </a:lnTo>
                    <a:lnTo>
                      <a:pt x="515" y="89"/>
                    </a:lnTo>
                    <a:lnTo>
                      <a:pt x="604" y="89"/>
                    </a:lnTo>
                    <a:lnTo>
                      <a:pt x="604" y="89"/>
                    </a:lnTo>
                    <a:lnTo>
                      <a:pt x="709" y="89"/>
                    </a:lnTo>
                    <a:lnTo>
                      <a:pt x="709" y="74"/>
                    </a:lnTo>
                    <a:lnTo>
                      <a:pt x="755" y="74"/>
                    </a:lnTo>
                    <a:lnTo>
                      <a:pt x="755" y="60"/>
                    </a:lnTo>
                    <a:lnTo>
                      <a:pt x="757" y="60"/>
                    </a:lnTo>
                    <a:lnTo>
                      <a:pt x="757" y="45"/>
                    </a:lnTo>
                    <a:lnTo>
                      <a:pt x="791" y="45"/>
                    </a:lnTo>
                    <a:lnTo>
                      <a:pt x="791" y="30"/>
                    </a:lnTo>
                    <a:lnTo>
                      <a:pt x="805" y="30"/>
                    </a:lnTo>
                    <a:lnTo>
                      <a:pt x="805" y="30"/>
                    </a:lnTo>
                    <a:lnTo>
                      <a:pt x="822" y="30"/>
                    </a:lnTo>
                    <a:lnTo>
                      <a:pt x="822" y="15"/>
                    </a:lnTo>
                    <a:lnTo>
                      <a:pt x="855" y="15"/>
                    </a:lnTo>
                    <a:lnTo>
                      <a:pt x="855" y="15"/>
                    </a:lnTo>
                    <a:lnTo>
                      <a:pt x="862" y="15"/>
                    </a:lnTo>
                    <a:lnTo>
                      <a:pt x="862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4" y="0"/>
                    </a:lnTo>
                    <a:lnTo>
                      <a:pt x="874" y="0"/>
                    </a:lnTo>
                  </a:path>
                </a:pathLst>
              </a:custGeom>
              <a:noFill/>
              <a:ln w="19050" cap="flat">
                <a:solidFill>
                  <a:srgbClr val="4C7FC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544475" y="1763294"/>
              <a:ext cx="759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0070C0"/>
                  </a:solidFill>
                </a:rPr>
                <a:t>3.3 %</a:t>
              </a:r>
              <a:endParaRPr lang="ko-KR" altLang="en-US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2236960" y="1606135"/>
            <a:ext cx="6826171" cy="1724090"/>
            <a:chOff x="2236960" y="1606135"/>
            <a:chExt cx="6826171" cy="1724090"/>
          </a:xfrm>
        </p:grpSpPr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D49C0183-0A40-EF3F-EF89-32E08A17BEB3}"/>
                </a:ext>
              </a:extLst>
            </p:cNvPr>
            <p:cNvGrpSpPr/>
            <p:nvPr/>
          </p:nvGrpSpPr>
          <p:grpSpPr>
            <a:xfrm>
              <a:off x="2236960" y="1606135"/>
              <a:ext cx="6424988" cy="1724090"/>
              <a:chOff x="2236960" y="1606135"/>
              <a:chExt cx="6424988" cy="1724090"/>
            </a:xfrm>
          </p:grpSpPr>
          <p:sp>
            <p:nvSpPr>
              <p:cNvPr id="39" name="Rectangle 30">
                <a:extLst>
                  <a:ext uri="{FF2B5EF4-FFF2-40B4-BE49-F238E27FC236}">
                    <a16:creationId xmlns:a16="http://schemas.microsoft.com/office/drawing/2014/main" id="{24434D6F-4BB5-4566-54FB-062AB6C049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88196" y="2725675"/>
                <a:ext cx="1273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1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Combination therapy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1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(NOAC + clopidogrel)</a:t>
                </a: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A97E9880-034C-01F0-692D-E014507D2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960" y="1606135"/>
                <a:ext cx="6423734" cy="1724090"/>
              </a:xfrm>
              <a:custGeom>
                <a:avLst/>
                <a:gdLst>
                  <a:gd name="T0" fmla="*/ 0 w 874"/>
                  <a:gd name="T1" fmla="*/ 286 h 286"/>
                  <a:gd name="T2" fmla="*/ 17 w 874"/>
                  <a:gd name="T3" fmla="*/ 286 h 286"/>
                  <a:gd name="T4" fmla="*/ 17 w 874"/>
                  <a:gd name="T5" fmla="*/ 271 h 286"/>
                  <a:gd name="T6" fmla="*/ 29 w 874"/>
                  <a:gd name="T7" fmla="*/ 271 h 286"/>
                  <a:gd name="T8" fmla="*/ 29 w 874"/>
                  <a:gd name="T9" fmla="*/ 257 h 286"/>
                  <a:gd name="T10" fmla="*/ 187 w 874"/>
                  <a:gd name="T11" fmla="*/ 257 h 286"/>
                  <a:gd name="T12" fmla="*/ 187 w 874"/>
                  <a:gd name="T13" fmla="*/ 242 h 286"/>
                  <a:gd name="T14" fmla="*/ 218 w 874"/>
                  <a:gd name="T15" fmla="*/ 242 h 286"/>
                  <a:gd name="T16" fmla="*/ 218 w 874"/>
                  <a:gd name="T17" fmla="*/ 227 h 286"/>
                  <a:gd name="T18" fmla="*/ 338 w 874"/>
                  <a:gd name="T19" fmla="*/ 227 h 286"/>
                  <a:gd name="T20" fmla="*/ 338 w 874"/>
                  <a:gd name="T21" fmla="*/ 227 h 286"/>
                  <a:gd name="T22" fmla="*/ 402 w 874"/>
                  <a:gd name="T23" fmla="*/ 227 h 286"/>
                  <a:gd name="T24" fmla="*/ 402 w 874"/>
                  <a:gd name="T25" fmla="*/ 227 h 286"/>
                  <a:gd name="T26" fmla="*/ 496 w 874"/>
                  <a:gd name="T27" fmla="*/ 227 h 286"/>
                  <a:gd name="T28" fmla="*/ 496 w 874"/>
                  <a:gd name="T29" fmla="*/ 227 h 286"/>
                  <a:gd name="T30" fmla="*/ 498 w 874"/>
                  <a:gd name="T31" fmla="*/ 227 h 286"/>
                  <a:gd name="T32" fmla="*/ 498 w 874"/>
                  <a:gd name="T33" fmla="*/ 227 h 286"/>
                  <a:gd name="T34" fmla="*/ 520 w 874"/>
                  <a:gd name="T35" fmla="*/ 227 h 286"/>
                  <a:gd name="T36" fmla="*/ 520 w 874"/>
                  <a:gd name="T37" fmla="*/ 212 h 286"/>
                  <a:gd name="T38" fmla="*/ 568 w 874"/>
                  <a:gd name="T39" fmla="*/ 212 h 286"/>
                  <a:gd name="T40" fmla="*/ 568 w 874"/>
                  <a:gd name="T41" fmla="*/ 197 h 286"/>
                  <a:gd name="T42" fmla="*/ 690 w 874"/>
                  <a:gd name="T43" fmla="*/ 197 h 286"/>
                  <a:gd name="T44" fmla="*/ 690 w 874"/>
                  <a:gd name="T45" fmla="*/ 182 h 286"/>
                  <a:gd name="T46" fmla="*/ 716 w 874"/>
                  <a:gd name="T47" fmla="*/ 182 h 286"/>
                  <a:gd name="T48" fmla="*/ 716 w 874"/>
                  <a:gd name="T49" fmla="*/ 182 h 286"/>
                  <a:gd name="T50" fmla="*/ 752 w 874"/>
                  <a:gd name="T51" fmla="*/ 182 h 286"/>
                  <a:gd name="T52" fmla="*/ 752 w 874"/>
                  <a:gd name="T53" fmla="*/ 167 h 286"/>
                  <a:gd name="T54" fmla="*/ 769 w 874"/>
                  <a:gd name="T55" fmla="*/ 167 h 286"/>
                  <a:gd name="T56" fmla="*/ 769 w 874"/>
                  <a:gd name="T57" fmla="*/ 167 h 286"/>
                  <a:gd name="T58" fmla="*/ 807 w 874"/>
                  <a:gd name="T59" fmla="*/ 167 h 286"/>
                  <a:gd name="T60" fmla="*/ 807 w 874"/>
                  <a:gd name="T61" fmla="*/ 152 h 286"/>
                  <a:gd name="T62" fmla="*/ 812 w 874"/>
                  <a:gd name="T63" fmla="*/ 152 h 286"/>
                  <a:gd name="T64" fmla="*/ 812 w 874"/>
                  <a:gd name="T65" fmla="*/ 137 h 286"/>
                  <a:gd name="T66" fmla="*/ 824 w 874"/>
                  <a:gd name="T67" fmla="*/ 137 h 286"/>
                  <a:gd name="T68" fmla="*/ 824 w 874"/>
                  <a:gd name="T69" fmla="*/ 122 h 286"/>
                  <a:gd name="T70" fmla="*/ 834 w 874"/>
                  <a:gd name="T71" fmla="*/ 122 h 286"/>
                  <a:gd name="T72" fmla="*/ 834 w 874"/>
                  <a:gd name="T73" fmla="*/ 122 h 286"/>
                  <a:gd name="T74" fmla="*/ 838 w 874"/>
                  <a:gd name="T75" fmla="*/ 122 h 286"/>
                  <a:gd name="T76" fmla="*/ 838 w 874"/>
                  <a:gd name="T77" fmla="*/ 107 h 286"/>
                  <a:gd name="T78" fmla="*/ 843 w 874"/>
                  <a:gd name="T79" fmla="*/ 107 h 286"/>
                  <a:gd name="T80" fmla="*/ 843 w 874"/>
                  <a:gd name="T81" fmla="*/ 92 h 286"/>
                  <a:gd name="T82" fmla="*/ 846 w 874"/>
                  <a:gd name="T83" fmla="*/ 92 h 286"/>
                  <a:gd name="T84" fmla="*/ 846 w 874"/>
                  <a:gd name="T85" fmla="*/ 92 h 286"/>
                  <a:gd name="T86" fmla="*/ 850 w 874"/>
                  <a:gd name="T87" fmla="*/ 92 h 286"/>
                  <a:gd name="T88" fmla="*/ 850 w 874"/>
                  <a:gd name="T89" fmla="*/ 61 h 286"/>
                  <a:gd name="T90" fmla="*/ 855 w 874"/>
                  <a:gd name="T91" fmla="*/ 61 h 286"/>
                  <a:gd name="T92" fmla="*/ 855 w 874"/>
                  <a:gd name="T93" fmla="*/ 61 h 286"/>
                  <a:gd name="T94" fmla="*/ 858 w 874"/>
                  <a:gd name="T95" fmla="*/ 61 h 286"/>
                  <a:gd name="T96" fmla="*/ 858 w 874"/>
                  <a:gd name="T97" fmla="*/ 61 h 286"/>
                  <a:gd name="T98" fmla="*/ 862 w 874"/>
                  <a:gd name="T99" fmla="*/ 61 h 286"/>
                  <a:gd name="T100" fmla="*/ 862 w 874"/>
                  <a:gd name="T101" fmla="*/ 46 h 286"/>
                  <a:gd name="T102" fmla="*/ 867 w 874"/>
                  <a:gd name="T103" fmla="*/ 46 h 286"/>
                  <a:gd name="T104" fmla="*/ 867 w 874"/>
                  <a:gd name="T105" fmla="*/ 31 h 286"/>
                  <a:gd name="T106" fmla="*/ 870 w 874"/>
                  <a:gd name="T107" fmla="*/ 31 h 286"/>
                  <a:gd name="T108" fmla="*/ 870 w 874"/>
                  <a:gd name="T109" fmla="*/ 0 h 286"/>
                  <a:gd name="T110" fmla="*/ 874 w 874"/>
                  <a:gd name="T111" fmla="*/ 0 h 286"/>
                  <a:gd name="T112" fmla="*/ 874 w 874"/>
                  <a:gd name="T113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4" h="286">
                    <a:moveTo>
                      <a:pt x="0" y="286"/>
                    </a:moveTo>
                    <a:lnTo>
                      <a:pt x="17" y="286"/>
                    </a:lnTo>
                    <a:lnTo>
                      <a:pt x="17" y="271"/>
                    </a:lnTo>
                    <a:lnTo>
                      <a:pt x="29" y="271"/>
                    </a:lnTo>
                    <a:lnTo>
                      <a:pt x="29" y="257"/>
                    </a:lnTo>
                    <a:lnTo>
                      <a:pt x="187" y="257"/>
                    </a:lnTo>
                    <a:lnTo>
                      <a:pt x="187" y="242"/>
                    </a:lnTo>
                    <a:lnTo>
                      <a:pt x="218" y="242"/>
                    </a:lnTo>
                    <a:lnTo>
                      <a:pt x="218" y="227"/>
                    </a:lnTo>
                    <a:lnTo>
                      <a:pt x="338" y="227"/>
                    </a:lnTo>
                    <a:lnTo>
                      <a:pt x="338" y="227"/>
                    </a:lnTo>
                    <a:lnTo>
                      <a:pt x="402" y="227"/>
                    </a:lnTo>
                    <a:lnTo>
                      <a:pt x="402" y="227"/>
                    </a:lnTo>
                    <a:lnTo>
                      <a:pt x="496" y="227"/>
                    </a:lnTo>
                    <a:lnTo>
                      <a:pt x="496" y="227"/>
                    </a:lnTo>
                    <a:lnTo>
                      <a:pt x="498" y="227"/>
                    </a:lnTo>
                    <a:lnTo>
                      <a:pt x="498" y="227"/>
                    </a:lnTo>
                    <a:lnTo>
                      <a:pt x="520" y="227"/>
                    </a:lnTo>
                    <a:lnTo>
                      <a:pt x="520" y="212"/>
                    </a:lnTo>
                    <a:lnTo>
                      <a:pt x="568" y="212"/>
                    </a:lnTo>
                    <a:lnTo>
                      <a:pt x="568" y="197"/>
                    </a:lnTo>
                    <a:lnTo>
                      <a:pt x="690" y="197"/>
                    </a:lnTo>
                    <a:lnTo>
                      <a:pt x="690" y="182"/>
                    </a:lnTo>
                    <a:lnTo>
                      <a:pt x="716" y="182"/>
                    </a:lnTo>
                    <a:lnTo>
                      <a:pt x="716" y="182"/>
                    </a:lnTo>
                    <a:lnTo>
                      <a:pt x="752" y="182"/>
                    </a:lnTo>
                    <a:lnTo>
                      <a:pt x="752" y="167"/>
                    </a:lnTo>
                    <a:lnTo>
                      <a:pt x="769" y="167"/>
                    </a:lnTo>
                    <a:lnTo>
                      <a:pt x="769" y="167"/>
                    </a:lnTo>
                    <a:lnTo>
                      <a:pt x="807" y="167"/>
                    </a:lnTo>
                    <a:lnTo>
                      <a:pt x="807" y="152"/>
                    </a:lnTo>
                    <a:lnTo>
                      <a:pt x="812" y="152"/>
                    </a:lnTo>
                    <a:lnTo>
                      <a:pt x="812" y="137"/>
                    </a:lnTo>
                    <a:lnTo>
                      <a:pt x="824" y="137"/>
                    </a:lnTo>
                    <a:lnTo>
                      <a:pt x="824" y="122"/>
                    </a:lnTo>
                    <a:lnTo>
                      <a:pt x="834" y="122"/>
                    </a:lnTo>
                    <a:lnTo>
                      <a:pt x="834" y="122"/>
                    </a:lnTo>
                    <a:lnTo>
                      <a:pt x="838" y="122"/>
                    </a:lnTo>
                    <a:lnTo>
                      <a:pt x="838" y="107"/>
                    </a:lnTo>
                    <a:lnTo>
                      <a:pt x="843" y="107"/>
                    </a:lnTo>
                    <a:lnTo>
                      <a:pt x="843" y="92"/>
                    </a:lnTo>
                    <a:lnTo>
                      <a:pt x="846" y="92"/>
                    </a:lnTo>
                    <a:lnTo>
                      <a:pt x="846" y="92"/>
                    </a:lnTo>
                    <a:lnTo>
                      <a:pt x="850" y="92"/>
                    </a:lnTo>
                    <a:lnTo>
                      <a:pt x="850" y="61"/>
                    </a:lnTo>
                    <a:lnTo>
                      <a:pt x="855" y="61"/>
                    </a:lnTo>
                    <a:lnTo>
                      <a:pt x="855" y="61"/>
                    </a:lnTo>
                    <a:lnTo>
                      <a:pt x="858" y="61"/>
                    </a:lnTo>
                    <a:lnTo>
                      <a:pt x="858" y="61"/>
                    </a:lnTo>
                    <a:lnTo>
                      <a:pt x="862" y="61"/>
                    </a:lnTo>
                    <a:lnTo>
                      <a:pt x="862" y="46"/>
                    </a:lnTo>
                    <a:lnTo>
                      <a:pt x="867" y="46"/>
                    </a:lnTo>
                    <a:lnTo>
                      <a:pt x="867" y="31"/>
                    </a:lnTo>
                    <a:lnTo>
                      <a:pt x="870" y="31"/>
                    </a:lnTo>
                    <a:lnTo>
                      <a:pt x="870" y="0"/>
                    </a:lnTo>
                    <a:lnTo>
                      <a:pt x="874" y="0"/>
                    </a:lnTo>
                    <a:lnTo>
                      <a:pt x="874" y="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8303803" y="2369553"/>
              <a:ext cx="759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C00000"/>
                  </a:solidFill>
                </a:rPr>
                <a:t>4.0 %</a:t>
              </a:r>
              <a:endParaRPr lang="ko-KR" altLang="en-US" sz="1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2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79123-B440-ABFC-A2F8-0F06CB6A0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4854C-0AAB-F3B0-0B9C-28EC190F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96" y="46484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Clinical outcomes</a:t>
            </a:r>
            <a:endParaRPr lang="ko-KR" altLang="en-US" sz="240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56FF7A3-D4D9-A0E9-4F39-6C11927AD6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0F57053-A1CD-C801-9F85-446866DEB1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E69AACBA-7C1F-8515-0571-0A4E2398C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5BBB0-73A1-954D-9854-C6F827AED9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2BB332D-8BDB-D5E3-27CE-3F761610B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53382"/>
              </p:ext>
            </p:extLst>
          </p:nvPr>
        </p:nvGraphicFramePr>
        <p:xfrm>
          <a:off x="372312" y="475573"/>
          <a:ext cx="8336189" cy="42086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06612">
                  <a:extLst>
                    <a:ext uri="{9D8B030D-6E8A-4147-A177-3AD203B41FA5}">
                      <a16:colId xmlns:a16="http://schemas.microsoft.com/office/drawing/2014/main" val="3923383306"/>
                    </a:ext>
                  </a:extLst>
                </a:gridCol>
                <a:gridCol w="1382111">
                  <a:extLst>
                    <a:ext uri="{9D8B030D-6E8A-4147-A177-3AD203B41FA5}">
                      <a16:colId xmlns:a16="http://schemas.microsoft.com/office/drawing/2014/main" val="1732627421"/>
                    </a:ext>
                  </a:extLst>
                </a:gridCol>
                <a:gridCol w="1471448">
                  <a:extLst>
                    <a:ext uri="{9D8B030D-6E8A-4147-A177-3AD203B41FA5}">
                      <a16:colId xmlns:a16="http://schemas.microsoft.com/office/drawing/2014/main" val="649865723"/>
                    </a:ext>
                  </a:extLst>
                </a:gridCol>
                <a:gridCol w="1198179">
                  <a:extLst>
                    <a:ext uri="{9D8B030D-6E8A-4147-A177-3AD203B41FA5}">
                      <a16:colId xmlns:a16="http://schemas.microsoft.com/office/drawing/2014/main" val="1235623881"/>
                    </a:ext>
                  </a:extLst>
                </a:gridCol>
                <a:gridCol w="1177839">
                  <a:extLst>
                    <a:ext uri="{9D8B030D-6E8A-4147-A177-3AD203B41FA5}">
                      <a16:colId xmlns:a16="http://schemas.microsoft.com/office/drawing/2014/main" val="581615893"/>
                    </a:ext>
                  </a:extLst>
                </a:gridCol>
              </a:tblGrid>
              <a:tr h="44015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Outcomes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  <a:latin typeface="+mn-lt"/>
                        </a:rPr>
                        <a:t>NOAC monotherapy</a:t>
                      </a:r>
                      <a:endParaRPr lang="ko-KR" sz="1000" kern="100" dirty="0">
                        <a:effectLst/>
                        <a:latin typeface="+mn-lt"/>
                      </a:endParaRP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  <a:latin typeface="+mn-lt"/>
                        </a:rPr>
                        <a:t>(N=482)</a:t>
                      </a:r>
                      <a:endParaRPr lang="ko-KR" sz="10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lt"/>
                        </a:rPr>
                        <a:t>Combination therapy</a:t>
                      </a:r>
                      <a:endParaRPr lang="ko-KR" sz="1000" kern="100" dirty="0">
                        <a:effectLst/>
                        <a:latin typeface="+mn-lt"/>
                      </a:endParaRP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effectLst/>
                          <a:latin typeface="+mn-lt"/>
                        </a:rPr>
                        <a:t>(N=478)</a:t>
                      </a:r>
                      <a:endParaRPr lang="ko-KR" sz="10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Differences</a:t>
                      </a:r>
                    </a:p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(95% CI)</a:t>
                      </a:r>
                      <a:endParaRPr lang="ko-KR" sz="10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HR (95% CI)</a:t>
                      </a:r>
                      <a:endParaRPr lang="ko-KR" sz="10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94" marR="3994" marT="3994" marB="41031" anchor="ctr"/>
                </a:tc>
                <a:extLst>
                  <a:ext uri="{0D108BD9-81ED-4DB2-BD59-A6C34878D82A}">
                    <a16:rowId xmlns:a16="http://schemas.microsoft.com/office/drawing/2014/main" val="413096891"/>
                  </a:ext>
                </a:extLst>
              </a:tr>
              <a:tr h="198370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Primary End Point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994" marR="3994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994" marR="3994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994" marR="3994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994" marR="3994" marT="7200" marB="7200"/>
                </a:tc>
                <a:extLst>
                  <a:ext uri="{0D108BD9-81ED-4DB2-BD59-A6C34878D82A}">
                    <a16:rowId xmlns:a16="http://schemas.microsoft.com/office/drawing/2014/main" val="417707638"/>
                  </a:ext>
                </a:extLst>
              </a:tr>
              <a:tr h="215832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Net adverse clinical events</a:t>
                      </a:r>
                      <a:r>
                        <a:rPr lang="en-US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§ 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46 (9.6)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82 (17.2)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-7.6 (-11.9 to -3.3)</a:t>
                      </a:r>
                      <a:r>
                        <a:rPr lang="en-US" altLang="ko-KR" sz="1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*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0.54 (0.37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0.77)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290519995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Secondary End Points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||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282835165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All-cause death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 (2.9)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 (4.0)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-1.1 (-3.4 to 1.2)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0.73 (0.37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1.46)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379400479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Cardiovascular death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 (1.5)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 (2.3)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-0.9 (-2.6 to 0.9)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0.63 (0.24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1.63)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389565684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Myocardial infarction 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 (0.8)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 (1.3)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-0.4 (-1.7 to 0.9)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0.66 (0.19–2.34)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403240729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Stent thrombosis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(0.4)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(0.4)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 (-0.8 to 0.8)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0.99 (0.14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7.02)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389858679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Systemic embolism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NA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NA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328551361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Stroke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 (1.0)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 (0.8)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0.2 (-1.0 to 1.4)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1.24 (0.33–4.64)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117409549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Ischemic event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 (1.0)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(0.4)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0.6 (-0.5 to 1.7)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2.49 (0.48–12.85)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232594686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Hemorrhagic event 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(0.4)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-0.4 (-1.0 to 0.2)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NA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129778183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Major or clinically relevant nonmajor bleeding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25 (5.2)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63 (13.2)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-8.0 (-11.6 to -4.4)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0.38 (0.24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–0.60)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4020223590"/>
                  </a:ext>
                </a:extLst>
              </a:tr>
              <a:tr h="241892">
                <a:tc>
                  <a:txBody>
                    <a:bodyPr/>
                    <a:lstStyle/>
                    <a:p>
                      <a:pPr marL="127000" indent="13335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Major bleeding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 (2.3)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29 (6.1)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-3.8 (-6.3 to -1.3)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0.37 (0.18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–0.74)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274549473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indent="13335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Clinically relevant nonmajor bleeding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 (2.9)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 (7.1)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-4.2 (-7.0 to -1.5)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0.40 (0.21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–0.74)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201380019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Composite of all-cause death, MI, stent thrombosis, stroke, systemic embolism, or ISTH major bleeding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33 (6.8)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49 (10.3)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-3.4 (-6.9 to 0.1)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0.66 (0.42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1.03)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86258174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127000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Composite of cardiovascular death, MI, stent thrombosis, stroke, or systemic embolism</a:t>
                      </a:r>
                      <a:endParaRPr lang="ko-KR" sz="1000" b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7200" marB="720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 (3.3)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780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 (4.0)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-0.7 (-3.0 to 1.7)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0.84 (0.43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–1.63)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195" marR="17780" marT="0" marB="71755"/>
                </a:tc>
                <a:extLst>
                  <a:ext uri="{0D108BD9-81ED-4DB2-BD59-A6C34878D82A}">
                    <a16:rowId xmlns:a16="http://schemas.microsoft.com/office/drawing/2014/main" val="3299032882"/>
                  </a:ext>
                </a:extLst>
              </a:tr>
            </a:tbl>
          </a:graphicData>
        </a:graphic>
      </p:graphicFrame>
      <p:pic>
        <p:nvPicPr>
          <p:cNvPr id="10" name="그림 개체 틀 3">
            <a:extLst>
              <a:ext uri="{FF2B5EF4-FFF2-40B4-BE49-F238E27FC236}">
                <a16:creationId xmlns:a16="http://schemas.microsoft.com/office/drawing/2014/main" id="{952F7016-437F-D4F0-0B55-BC37EAA6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9CE9D8-EFE0-4222-5610-99AEA47B639E}"/>
              </a:ext>
            </a:extLst>
          </p:cNvPr>
          <p:cNvSpPr txBox="1"/>
          <p:nvPr/>
        </p:nvSpPr>
        <p:spPr>
          <a:xfrm>
            <a:off x="1846141" y="4762071"/>
            <a:ext cx="420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* Accounting for the interim analysis, 95.2% CI was presented for primary end point. The prespecified noninferiority margin was 3.0 percentage points. P&lt;0.001 for noninferiority.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9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11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83263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subgroup </a:t>
            </a:r>
            <a:r>
              <a:rPr lang="en-US" altLang="ko-KR" sz="2400" dirty="0" smtClean="0"/>
              <a:t>analysis (1)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graphicFrame>
        <p:nvGraphicFramePr>
          <p:cNvPr id="30" name="내용 개체 틀 3">
            <a:extLst>
              <a:ext uri="{FF2B5EF4-FFF2-40B4-BE49-F238E27FC236}">
                <a16:creationId xmlns:a16="http://schemas.microsoft.com/office/drawing/2014/main" id="{D64847E9-2AF2-49D8-BBFE-42A04FC13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509451"/>
              </p:ext>
            </p:extLst>
          </p:nvPr>
        </p:nvGraphicFramePr>
        <p:xfrm>
          <a:off x="129537" y="660568"/>
          <a:ext cx="8884926" cy="3424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150">
                  <a:extLst>
                    <a:ext uri="{9D8B030D-6E8A-4147-A177-3AD203B41FA5}">
                      <a16:colId xmlns:a16="http://schemas.microsoft.com/office/drawing/2014/main" val="2202786777"/>
                    </a:ext>
                  </a:extLst>
                </a:gridCol>
                <a:gridCol w="1618873">
                  <a:extLst>
                    <a:ext uri="{9D8B030D-6E8A-4147-A177-3AD203B41FA5}">
                      <a16:colId xmlns:a16="http://schemas.microsoft.com/office/drawing/2014/main" val="1945651580"/>
                    </a:ext>
                  </a:extLst>
                </a:gridCol>
                <a:gridCol w="1618873">
                  <a:extLst>
                    <a:ext uri="{9D8B030D-6E8A-4147-A177-3AD203B41FA5}">
                      <a16:colId xmlns:a16="http://schemas.microsoft.com/office/drawing/2014/main" val="2023209024"/>
                    </a:ext>
                  </a:extLst>
                </a:gridCol>
                <a:gridCol w="2021491">
                  <a:extLst>
                    <a:ext uri="{9D8B030D-6E8A-4147-A177-3AD203B41FA5}">
                      <a16:colId xmlns:a16="http://schemas.microsoft.com/office/drawing/2014/main" val="3221902204"/>
                    </a:ext>
                  </a:extLst>
                </a:gridCol>
                <a:gridCol w="1381539">
                  <a:extLst>
                    <a:ext uri="{9D8B030D-6E8A-4147-A177-3AD203B41FA5}">
                      <a16:colId xmlns:a16="http://schemas.microsoft.com/office/drawing/2014/main" val="3135842210"/>
                    </a:ext>
                  </a:extLst>
                </a:gridCol>
              </a:tblGrid>
              <a:tr h="256819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Subgroup</a:t>
                      </a:r>
                      <a:endParaRPr lang="ko-KR" altLang="en-US" sz="11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6545" marB="65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i="1" dirty="0">
                          <a:latin typeface="+mn-lt"/>
                          <a:cs typeface="Calibri" panose="020F0502020204030204" pitchFamily="34" charset="0"/>
                        </a:rPr>
                        <a:t>No. of events /total no. of patients </a:t>
                      </a:r>
                    </a:p>
                    <a:p>
                      <a:pPr algn="ctr" latinLnBrk="1"/>
                      <a:r>
                        <a:rPr lang="en-US" altLang="ko-KR" sz="1000" b="0" i="1" dirty="0">
                          <a:latin typeface="+mn-lt"/>
                          <a:cs typeface="Calibri" panose="020F0502020204030204" pitchFamily="34" charset="0"/>
                        </a:rPr>
                        <a:t>(cumulative incidence, %)</a:t>
                      </a:r>
                      <a:endParaRPr lang="ko-KR" altLang="en-US" sz="1000" b="0" i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3273" marB="327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Hazard</a:t>
                      </a:r>
                      <a:r>
                        <a:rPr lang="en-US" altLang="ko-KR" sz="1000" b="1" baseline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Ratio (95.2% CI)</a:t>
                      </a:r>
                      <a:endParaRPr lang="ko-KR" altLang="en-US" sz="1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41564" marB="4156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115548"/>
                  </a:ext>
                </a:extLst>
              </a:tr>
              <a:tr h="255965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NOAC</a:t>
                      </a:r>
                    </a:p>
                    <a:p>
                      <a:pPr algn="ctr" latinLnBrk="1"/>
                      <a:r>
                        <a:rPr lang="en-US" altLang="ko-K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monotherapy </a:t>
                      </a: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latin typeface="+mn-lt"/>
                          <a:cs typeface="Calibri" panose="020F0502020204030204" pitchFamily="34" charset="0"/>
                        </a:rPr>
                        <a:t>Combination</a:t>
                      </a:r>
                    </a:p>
                    <a:p>
                      <a:pPr algn="ctr" latinLnBrk="1"/>
                      <a:r>
                        <a:rPr lang="en-US" altLang="ko-KR" sz="1050" b="1" dirty="0">
                          <a:latin typeface="+mn-lt"/>
                          <a:cs typeface="Calibri" panose="020F0502020204030204" pitchFamily="34" charset="0"/>
                        </a:rPr>
                        <a:t>therapy</a:t>
                      </a:r>
                      <a:endParaRPr lang="ko-KR" altLang="en-US" sz="105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767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patients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46/482 (9.6)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82/478 (17.2)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0.54 (0.37-0.77)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5645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ko-KR" altLang="en-US" sz="105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47943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&lt;</a:t>
                      </a:r>
                      <a:r>
                        <a:rPr lang="en-US" altLang="ko-KR" sz="1050" baseline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 years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28/299 (9.4)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39/285 (13.7)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0.67 (0.41-1.09)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5997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≥75 years 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18/183 (9.8)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43/193 (22.3)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0.41 (0.24-0.71)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17137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  <a:endParaRPr lang="ko-KR" altLang="en-US" sz="105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33519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Female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9/110 (8.2)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22/95(23.2)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0.32 (0.15-0.70)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48768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Male 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37/372 (9.9)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60/383(15.7)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0.62 (0.41-0.93)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71887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PCI before randomization</a:t>
                      </a:r>
                      <a:endParaRPr lang="ko-KR" altLang="en-US" sz="105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637223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&lt;24 months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20/184 (10.9)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31/199 (15.6)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0.69 (0.39-1.20)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3337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≥24 months 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26/298 (8.7)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51/279 (18.3)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0.45 (0.28-0.73)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46449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+mn-lt"/>
                          <a:cs typeface="Calibri" panose="020F0502020204030204" pitchFamily="34" charset="0"/>
                        </a:rPr>
                        <a:t>Clinical presentation at PCI</a:t>
                      </a:r>
                      <a:endParaRPr lang="ko-KR" altLang="en-US" sz="105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89837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Stable coronary artery disease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16/170 (9.4)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24/168 (14.3)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0.63 (0.33-1.18)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9016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Acute coronary syndrome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30/312 (9.6)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58/310 (18.7)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0.50 (0.32-0.77)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39402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of NOAC</a:t>
                      </a:r>
                      <a:endParaRPr lang="ko-KR" altLang="en-US" sz="105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6008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Apixaban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30/294 (10.2)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53/299 (17.7)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0.56 (0.36-0.87)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328948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Rivaroxaban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16/166 (9.6)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27/156 (17.3)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0.53 (0.29-0.98)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37284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   Edoxaban or Warfarin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0/22 (0.0)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lt"/>
                          <a:cs typeface="Calibri" panose="020F0502020204030204" pitchFamily="34" charset="0"/>
                        </a:rPr>
                        <a:t>2/23 (8.7)</a:t>
                      </a:r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i="0" dirty="0">
                          <a:latin typeface="+mn-lt"/>
                          <a:cs typeface="Calibri" panose="020F0502020204030204" pitchFamily="34" charset="0"/>
                        </a:rPr>
                        <a:t>N/A</a:t>
                      </a:r>
                      <a:endParaRPr lang="ko-KR" altLang="en-US" sz="1050" i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2340757"/>
                  </a:ext>
                </a:extLst>
              </a:tr>
            </a:tbl>
          </a:graphicData>
        </a:graphic>
      </p:graphicFrame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BDA57938-8CB7-DCA2-8C96-5D67EE0B9E49}"/>
              </a:ext>
            </a:extLst>
          </p:cNvPr>
          <p:cNvCxnSpPr>
            <a:cxnSpLocks/>
          </p:cNvCxnSpPr>
          <p:nvPr/>
        </p:nvCxnSpPr>
        <p:spPr>
          <a:xfrm flipV="1">
            <a:off x="6735725" y="1296660"/>
            <a:ext cx="0" cy="278878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60D256AE-7ED1-3D5B-67E2-281D991DDB7E}"/>
              </a:ext>
            </a:extLst>
          </p:cNvPr>
          <p:cNvCxnSpPr>
            <a:cxnSpLocks/>
          </p:cNvCxnSpPr>
          <p:nvPr/>
        </p:nvCxnSpPr>
        <p:spPr>
          <a:xfrm flipH="1">
            <a:off x="6895953" y="4339531"/>
            <a:ext cx="67320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sm"/>
            <a:tailEnd type="none" w="lg" len="lg"/>
          </a:ln>
          <a:effectLst/>
        </p:spPr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5F3CBE93-7C1B-07EE-A8A9-52216556DFB7}"/>
              </a:ext>
            </a:extLst>
          </p:cNvPr>
          <p:cNvCxnSpPr>
            <a:cxnSpLocks/>
          </p:cNvCxnSpPr>
          <p:nvPr/>
        </p:nvCxnSpPr>
        <p:spPr>
          <a:xfrm>
            <a:off x="5923213" y="4339531"/>
            <a:ext cx="67320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sm"/>
            <a:tailEnd type="non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8D4B6CA-36C0-9297-ABCB-047DE3346308}"/>
              </a:ext>
            </a:extLst>
          </p:cNvPr>
          <p:cNvSpPr txBox="1"/>
          <p:nvPr/>
        </p:nvSpPr>
        <p:spPr>
          <a:xfrm>
            <a:off x="4724400" y="4388061"/>
            <a:ext cx="1971660" cy="22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172715">
              <a:lnSpc>
                <a:spcPct val="80000"/>
              </a:lnSpc>
            </a:pPr>
            <a:r>
              <a:rPr lang="en-US" altLang="ko-KR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NOAC monotherapy Better</a:t>
            </a:r>
            <a:endParaRPr lang="ko-KR" altLang="en-US" sz="105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2DC946-7A4B-A321-CAB2-54865630C88F}"/>
              </a:ext>
            </a:extLst>
          </p:cNvPr>
          <p:cNvSpPr txBox="1"/>
          <p:nvPr/>
        </p:nvSpPr>
        <p:spPr>
          <a:xfrm>
            <a:off x="6788754" y="4388061"/>
            <a:ext cx="1760391" cy="22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715">
              <a:lnSpc>
                <a:spcPct val="80000"/>
              </a:lnSpc>
            </a:pPr>
            <a:r>
              <a:rPr lang="en-US" altLang="ko-KR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therapy Better</a:t>
            </a:r>
            <a:endParaRPr lang="ko-KR" altLang="en-US" sz="105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89A335-3A55-E6D5-0B66-80EEE70D9BEF}"/>
              </a:ext>
            </a:extLst>
          </p:cNvPr>
          <p:cNvSpPr txBox="1"/>
          <p:nvPr/>
        </p:nvSpPr>
        <p:spPr>
          <a:xfrm>
            <a:off x="5872864" y="4155252"/>
            <a:ext cx="504042" cy="161159"/>
          </a:xfrm>
          <a:prstGeom prst="rect">
            <a:avLst/>
          </a:prstGeom>
          <a:noFill/>
        </p:spPr>
        <p:txBody>
          <a:bodyPr wrap="square" lIns="3600" tIns="3600" rIns="3600" bIns="3600" rtlCol="0">
            <a:spAutoFit/>
          </a:bodyPr>
          <a:lstStyle/>
          <a:p>
            <a:pPr algn="ctr"/>
            <a:r>
              <a:rPr lang="en-US" altLang="ko-K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0.1</a:t>
            </a:r>
            <a:endParaRPr lang="ko-KR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6AFB46-F231-E900-4ABD-B7BE1FBB7926}"/>
              </a:ext>
            </a:extLst>
          </p:cNvPr>
          <p:cNvSpPr txBox="1"/>
          <p:nvPr/>
        </p:nvSpPr>
        <p:spPr>
          <a:xfrm>
            <a:off x="6483763" y="4155252"/>
            <a:ext cx="504042" cy="161159"/>
          </a:xfrm>
          <a:prstGeom prst="rect">
            <a:avLst/>
          </a:prstGeom>
          <a:noFill/>
        </p:spPr>
        <p:txBody>
          <a:bodyPr wrap="square" lIns="3600" tIns="3600" rIns="3600" bIns="3600" rtlCol="0">
            <a:spAutoFit/>
          </a:bodyPr>
          <a:lstStyle/>
          <a:p>
            <a:pPr algn="ctr"/>
            <a:r>
              <a:rPr lang="en-US" altLang="ko-K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11862-92F9-82A7-2EE6-81093A3B90C1}"/>
              </a:ext>
            </a:extLst>
          </p:cNvPr>
          <p:cNvSpPr txBox="1"/>
          <p:nvPr/>
        </p:nvSpPr>
        <p:spPr>
          <a:xfrm>
            <a:off x="7094662" y="4155252"/>
            <a:ext cx="504042" cy="161159"/>
          </a:xfrm>
          <a:prstGeom prst="rect">
            <a:avLst/>
          </a:prstGeom>
          <a:noFill/>
        </p:spPr>
        <p:txBody>
          <a:bodyPr wrap="square" lIns="3600" tIns="3600" rIns="3600" bIns="3600" rtlCol="0">
            <a:spAutoFit/>
          </a:bodyPr>
          <a:lstStyle/>
          <a:p>
            <a:pPr algn="ctr"/>
            <a:r>
              <a:rPr lang="en-US" altLang="ko-K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ko-KR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24">
            <a:extLst>
              <a:ext uri="{FF2B5EF4-FFF2-40B4-BE49-F238E27FC236}">
                <a16:creationId xmlns:a16="http://schemas.microsoft.com/office/drawing/2014/main" id="{F8B19FF4-E89E-2F5C-1802-672659EDE3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5725" y="4083634"/>
            <a:ext cx="0" cy="8114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1D5947B7-9914-48BD-6C12-E1D1ABA50C0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b="44640"/>
          <a:stretch>
            <a:fillRect/>
          </a:stretch>
        </p:blipFill>
        <p:spPr>
          <a:xfrm>
            <a:off x="6105913" y="1237296"/>
            <a:ext cx="1251268" cy="2790000"/>
          </a:xfrm>
          <a:prstGeom prst="rect">
            <a:avLst/>
          </a:prstGeom>
        </p:spPr>
      </p:pic>
      <p:sp>
        <p:nvSpPr>
          <p:cNvPr id="49" name="Line 24">
            <a:extLst>
              <a:ext uri="{FF2B5EF4-FFF2-40B4-BE49-F238E27FC236}">
                <a16:creationId xmlns:a16="http://schemas.microsoft.com/office/drawing/2014/main" id="{7EE1F4EA-FEB4-0B92-1240-76072B4788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8506" y="4083634"/>
            <a:ext cx="0" cy="8114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Line 24">
            <a:extLst>
              <a:ext uri="{FF2B5EF4-FFF2-40B4-BE49-F238E27FC236}">
                <a16:creationId xmlns:a16="http://schemas.microsoft.com/office/drawing/2014/main" id="{0CF3735C-0D6F-E0DF-00CF-39151329C0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47706" y="4083634"/>
            <a:ext cx="0" cy="8114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22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C06CE-6686-F5DE-451C-1B3A90B7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13A12-3D97-9879-72FB-FC408EB7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96" y="159042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subgroup </a:t>
            </a:r>
            <a:r>
              <a:rPr lang="en-US" altLang="ko-KR" sz="2400" dirty="0" smtClean="0"/>
              <a:t>analysis (2)</a:t>
            </a:r>
            <a:endParaRPr lang="ko-KR" altLang="en-US" sz="240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EE188F-6B34-F55D-1718-120F0542A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E290A76-1D4D-F150-0902-B24DD916CC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9F1EA2A-4978-4AE6-84EA-B7BCF9BCD6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290C9721-39DE-A235-AEE5-BF56776BA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그림 개체 틀 3">
            <a:extLst>
              <a:ext uri="{FF2B5EF4-FFF2-40B4-BE49-F238E27FC236}">
                <a16:creationId xmlns:a16="http://schemas.microsoft.com/office/drawing/2014/main" id="{76291B49-92A7-00F6-5F55-EA59C2B9A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graphicFrame>
        <p:nvGraphicFramePr>
          <p:cNvPr id="30" name="내용 개체 틀 3">
            <a:extLst>
              <a:ext uri="{FF2B5EF4-FFF2-40B4-BE49-F238E27FC236}">
                <a16:creationId xmlns:a16="http://schemas.microsoft.com/office/drawing/2014/main" id="{C779BE77-040B-5770-CFFA-CC6A8B177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141292"/>
              </p:ext>
            </p:extLst>
          </p:nvPr>
        </p:nvGraphicFramePr>
        <p:xfrm>
          <a:off x="129537" y="945771"/>
          <a:ext cx="8884926" cy="291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150">
                  <a:extLst>
                    <a:ext uri="{9D8B030D-6E8A-4147-A177-3AD203B41FA5}">
                      <a16:colId xmlns:a16="http://schemas.microsoft.com/office/drawing/2014/main" val="2202786777"/>
                    </a:ext>
                  </a:extLst>
                </a:gridCol>
                <a:gridCol w="1618873">
                  <a:extLst>
                    <a:ext uri="{9D8B030D-6E8A-4147-A177-3AD203B41FA5}">
                      <a16:colId xmlns:a16="http://schemas.microsoft.com/office/drawing/2014/main" val="1945651580"/>
                    </a:ext>
                  </a:extLst>
                </a:gridCol>
                <a:gridCol w="1618873">
                  <a:extLst>
                    <a:ext uri="{9D8B030D-6E8A-4147-A177-3AD203B41FA5}">
                      <a16:colId xmlns:a16="http://schemas.microsoft.com/office/drawing/2014/main" val="2023209024"/>
                    </a:ext>
                  </a:extLst>
                </a:gridCol>
                <a:gridCol w="2021491">
                  <a:extLst>
                    <a:ext uri="{9D8B030D-6E8A-4147-A177-3AD203B41FA5}">
                      <a16:colId xmlns:a16="http://schemas.microsoft.com/office/drawing/2014/main" val="3221902204"/>
                    </a:ext>
                  </a:extLst>
                </a:gridCol>
                <a:gridCol w="1381539">
                  <a:extLst>
                    <a:ext uri="{9D8B030D-6E8A-4147-A177-3AD203B41FA5}">
                      <a16:colId xmlns:a16="http://schemas.microsoft.com/office/drawing/2014/main" val="3135842210"/>
                    </a:ext>
                  </a:extLst>
                </a:gridCol>
              </a:tblGrid>
              <a:tr h="256819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Subgroup</a:t>
                      </a:r>
                      <a:endParaRPr lang="ko-KR" altLang="en-US" sz="11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3600" marT="6545" marB="65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i="1" dirty="0">
                          <a:latin typeface="+mn-lt"/>
                          <a:cs typeface="Calibri" panose="020F0502020204030204" pitchFamily="34" charset="0"/>
                        </a:rPr>
                        <a:t>No. of events /total no. of patients </a:t>
                      </a:r>
                    </a:p>
                    <a:p>
                      <a:pPr algn="ctr" latinLnBrk="1"/>
                      <a:r>
                        <a:rPr lang="en-US" altLang="ko-KR" sz="1000" b="0" i="1" dirty="0">
                          <a:latin typeface="+mn-lt"/>
                          <a:cs typeface="Calibri" panose="020F0502020204030204" pitchFamily="34" charset="0"/>
                        </a:rPr>
                        <a:t>(cumulative incidence, %)</a:t>
                      </a:r>
                      <a:endParaRPr lang="ko-KR" altLang="en-US" sz="1000" b="0" i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3273" marB="327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Hazard</a:t>
                      </a:r>
                      <a:r>
                        <a:rPr lang="en-US" altLang="ko-KR" sz="1000" b="1" baseline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Ratio (95.2% CI)</a:t>
                      </a:r>
                      <a:endParaRPr lang="ko-KR" altLang="en-US" sz="1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41564" marB="4156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115548"/>
                  </a:ext>
                </a:extLst>
              </a:tr>
              <a:tr h="255965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NOAC</a:t>
                      </a:r>
                    </a:p>
                    <a:p>
                      <a:pPr algn="ctr" latinLnBrk="1"/>
                      <a:r>
                        <a:rPr lang="en-US" altLang="ko-KR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monotherapy </a:t>
                      </a: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latin typeface="+mn-lt"/>
                          <a:cs typeface="Calibri" panose="020F0502020204030204" pitchFamily="34" charset="0"/>
                        </a:rPr>
                        <a:t>Combination</a:t>
                      </a:r>
                    </a:p>
                    <a:p>
                      <a:pPr algn="ctr" latinLnBrk="1"/>
                      <a:r>
                        <a:rPr lang="en-US" altLang="ko-KR" sz="1050" b="1" dirty="0">
                          <a:latin typeface="+mn-lt"/>
                          <a:cs typeface="Calibri" panose="020F0502020204030204" pitchFamily="34" charset="0"/>
                        </a:rPr>
                        <a:t>therapy</a:t>
                      </a:r>
                      <a:endParaRPr lang="ko-KR" altLang="en-US" sz="105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767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</a:t>
                      </a:r>
                      <a:r>
                        <a:rPr lang="en-US" altLang="ko-KR" sz="12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ko-KR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</a:t>
                      </a:r>
                      <a:r>
                        <a:rPr lang="en-US" altLang="ko-KR" sz="12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ko-KR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-VASc score</a:t>
                      </a:r>
                      <a:endParaRPr lang="ko-KR" alt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5645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≥4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31/322 (9.6)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59/301 (19.6)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 (0.30-0.72)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47943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&lt;4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15/160 (9.4)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23/177 (13.0)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 (0.38-1.38)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5997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HAS-BLED score</a:t>
                      </a:r>
                      <a:endParaRPr lang="ko-KR" alt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17137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≥3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30/314 (9.6)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54/318 (17.0)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 (0.35-0.84)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33519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&lt;3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16/168 (9.5)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28/160 (17.5)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0.53 (0.29-0.97)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48768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Complex PCI</a:t>
                      </a:r>
                      <a:endParaRPr lang="ko-KR" alt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71887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Yes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12/126 (9.5)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26/121 (21.5)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0.42 (0.21-0.83)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637223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No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34/356 (9.6)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56/357 (15.7)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 (0.39-0.90)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3337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 generation</a:t>
                      </a:r>
                      <a:endParaRPr lang="ko-KR" alt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46449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Second-</a:t>
                      </a:r>
                      <a:r>
                        <a:rPr lang="en-US" altLang="ko-KR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eneration 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21/205 (10.3)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36/214 (16.8)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 (0.34-1.01)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89837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Third-</a:t>
                      </a:r>
                      <a:r>
                        <a:rPr lang="en-US" altLang="ko-KR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eneration 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25/277 (9.0)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46/264 (17.4)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" marR="3600" marT="2032" marB="20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0.50 (0.31-0.81)</a:t>
                      </a:r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" marR="3600" marT="3600" marB="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901665"/>
                  </a:ext>
                </a:extLst>
              </a:tr>
            </a:tbl>
          </a:graphicData>
        </a:graphic>
      </p:graphicFrame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928EFCD9-42DF-2657-A106-232D9E911270}"/>
              </a:ext>
            </a:extLst>
          </p:cNvPr>
          <p:cNvCxnSpPr>
            <a:cxnSpLocks/>
          </p:cNvCxnSpPr>
          <p:nvPr/>
        </p:nvCxnSpPr>
        <p:spPr>
          <a:xfrm flipV="1">
            <a:off x="6735725" y="1581863"/>
            <a:ext cx="0" cy="228431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34B8461-19C8-8695-B62A-F48F23779C77}"/>
              </a:ext>
            </a:extLst>
          </p:cNvPr>
          <p:cNvGrpSpPr/>
          <p:nvPr/>
        </p:nvGrpSpPr>
        <p:grpSpPr>
          <a:xfrm>
            <a:off x="4724400" y="3969640"/>
            <a:ext cx="3824745" cy="457614"/>
            <a:chOff x="4587240" y="3631887"/>
            <a:chExt cx="3824745" cy="457614"/>
          </a:xfrm>
        </p:grpSpPr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4B8C989A-F306-19E6-8553-DE2A6C3979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8793" y="3816166"/>
              <a:ext cx="6732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triangle" w="med" len="sm"/>
              <a:tailEnd type="none" w="lg" len="lg"/>
            </a:ln>
            <a:effectLst/>
          </p:spPr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FDE6E919-85FC-549F-32CE-1300B44484D5}"/>
                </a:ext>
              </a:extLst>
            </p:cNvPr>
            <p:cNvCxnSpPr>
              <a:cxnSpLocks/>
            </p:cNvCxnSpPr>
            <p:nvPr/>
          </p:nvCxnSpPr>
          <p:spPr>
            <a:xfrm>
              <a:off x="5786053" y="3816166"/>
              <a:ext cx="6732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triangle" w="med" len="sm"/>
              <a:tailEnd type="none" w="lg" len="lg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B9C391-3DEA-071D-F9A5-DC4B2656B307}"/>
                </a:ext>
              </a:extLst>
            </p:cNvPr>
            <p:cNvSpPr txBox="1"/>
            <p:nvPr/>
          </p:nvSpPr>
          <p:spPr>
            <a:xfrm>
              <a:off x="4587240" y="3864696"/>
              <a:ext cx="1971660" cy="224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172715">
                <a:lnSpc>
                  <a:spcPct val="80000"/>
                </a:lnSpc>
              </a:pPr>
              <a:r>
                <a:rPr lang="en-US" altLang="ko-KR" sz="105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NOAC monotherapy Better</a:t>
              </a:r>
              <a:endParaRPr lang="ko-KR" altLang="en-US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53F5A9-7425-F580-1CF2-1A421CDC2155}"/>
                </a:ext>
              </a:extLst>
            </p:cNvPr>
            <p:cNvSpPr txBox="1"/>
            <p:nvPr/>
          </p:nvSpPr>
          <p:spPr>
            <a:xfrm>
              <a:off x="6651594" y="3864696"/>
              <a:ext cx="1760391" cy="224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715">
                <a:lnSpc>
                  <a:spcPct val="80000"/>
                </a:lnSpc>
              </a:pPr>
              <a:r>
                <a:rPr lang="en-US" altLang="ko-KR" sz="105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Combination therapy Better</a:t>
              </a:r>
              <a:endParaRPr lang="ko-KR" altLang="en-US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F483B7-AE3A-2405-B4F7-B02E2256FD30}"/>
                </a:ext>
              </a:extLst>
            </p:cNvPr>
            <p:cNvSpPr txBox="1"/>
            <p:nvPr/>
          </p:nvSpPr>
          <p:spPr>
            <a:xfrm>
              <a:off x="5735704" y="3631887"/>
              <a:ext cx="504042" cy="161159"/>
            </a:xfrm>
            <a:prstGeom prst="rect">
              <a:avLst/>
            </a:prstGeom>
            <a:noFill/>
          </p:spPr>
          <p:txBody>
            <a:bodyPr wrap="square" lIns="3600" tIns="3600" rIns="3600" bIns="3600" rtlCol="0">
              <a:spAutoFit/>
            </a:bodyPr>
            <a:lstStyle/>
            <a:p>
              <a:pPr algn="ctr"/>
              <a:r>
                <a:rPr lang="en-US" altLang="ko-KR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0.1</a:t>
              </a:r>
              <a:endParaRPr lang="ko-KR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A91870-B6B5-5EF0-D4B2-DD0CB7797DBF}"/>
                </a:ext>
              </a:extLst>
            </p:cNvPr>
            <p:cNvSpPr txBox="1"/>
            <p:nvPr/>
          </p:nvSpPr>
          <p:spPr>
            <a:xfrm>
              <a:off x="6346603" y="3631887"/>
              <a:ext cx="504042" cy="161159"/>
            </a:xfrm>
            <a:prstGeom prst="rect">
              <a:avLst/>
            </a:prstGeom>
            <a:noFill/>
          </p:spPr>
          <p:txBody>
            <a:bodyPr wrap="square" lIns="3600" tIns="3600" rIns="3600" bIns="3600" rtlCol="0">
              <a:spAutoFit/>
            </a:bodyPr>
            <a:lstStyle/>
            <a:p>
              <a:pPr algn="ctr"/>
              <a:r>
                <a:rPr lang="en-US" altLang="ko-KR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ko-KR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76DA79-E88A-7549-F834-D8C74CA62B07}"/>
                </a:ext>
              </a:extLst>
            </p:cNvPr>
            <p:cNvSpPr txBox="1"/>
            <p:nvPr/>
          </p:nvSpPr>
          <p:spPr>
            <a:xfrm>
              <a:off x="6957502" y="3631887"/>
              <a:ext cx="504042" cy="161159"/>
            </a:xfrm>
            <a:prstGeom prst="rect">
              <a:avLst/>
            </a:prstGeom>
            <a:noFill/>
          </p:spPr>
          <p:txBody>
            <a:bodyPr wrap="square" lIns="3600" tIns="3600" rIns="3600" bIns="3600" rtlCol="0">
              <a:spAutoFit/>
            </a:bodyPr>
            <a:lstStyle/>
            <a:p>
              <a:pPr algn="ctr"/>
              <a:r>
                <a:rPr lang="en-US" altLang="ko-KR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ko-KR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8" name="그림 47">
            <a:extLst>
              <a:ext uri="{FF2B5EF4-FFF2-40B4-BE49-F238E27FC236}">
                <a16:creationId xmlns:a16="http://schemas.microsoft.com/office/drawing/2014/main" id="{0FF331A7-4450-C6ED-826D-5A9404240E4E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t="60408" b="3399"/>
          <a:stretch>
            <a:fillRect/>
          </a:stretch>
        </p:blipFill>
        <p:spPr>
          <a:xfrm>
            <a:off x="6105913" y="1778176"/>
            <a:ext cx="1251268" cy="2088000"/>
          </a:xfrm>
          <a:prstGeom prst="rect">
            <a:avLst/>
          </a:prstGeom>
        </p:spPr>
      </p:pic>
      <p:sp>
        <p:nvSpPr>
          <p:cNvPr id="4" name="Line 24">
            <a:extLst>
              <a:ext uri="{FF2B5EF4-FFF2-40B4-BE49-F238E27FC236}">
                <a16:creationId xmlns:a16="http://schemas.microsoft.com/office/drawing/2014/main" id="{EA828482-1273-0E46-49A7-DF1FE85CA0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5725" y="3862425"/>
            <a:ext cx="0" cy="8114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B1D52CAB-F565-BEA7-E76A-4C85AE001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8506" y="3862425"/>
            <a:ext cx="0" cy="8114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24">
            <a:extLst>
              <a:ext uri="{FF2B5EF4-FFF2-40B4-BE49-F238E27FC236}">
                <a16:creationId xmlns:a16="http://schemas.microsoft.com/office/drawing/2014/main" id="{ECAD29C8-837D-9AC1-1122-C3B1A4F827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47706" y="3862425"/>
            <a:ext cx="0" cy="8114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23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267703"/>
            <a:ext cx="8571374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Study limitations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id="{F9F9746A-CD12-4B4F-8341-27C0213AE2CC}"/>
              </a:ext>
            </a:extLst>
          </p:cNvPr>
          <p:cNvSpPr txBox="1">
            <a:spLocks/>
          </p:cNvSpPr>
          <p:nvPr/>
        </p:nvSpPr>
        <p:spPr>
          <a:xfrm>
            <a:off x="437989" y="949495"/>
            <a:ext cx="8185749" cy="3556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en-US" altLang="ko-KR" sz="1500" dirty="0"/>
              <a:t>This was an open-label trial.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en-US" altLang="ko-KR" sz="1500" dirty="0"/>
              <a:t>As the trial was primarily designed for noninferiority, findings suggesting superiority should be interpreted with caution. 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en-US" altLang="ko-KR" sz="1500" dirty="0"/>
              <a:t>Since only apixaban and rivaroxaban were used in the trial, extrapolation of the results to other NOACs requires caution. 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en-US" altLang="ko-KR" sz="1500" dirty="0"/>
              <a:t>This trial included only East Asian participants from a single country, who may have different ischemic and bleeding risks compared with other populations. </a:t>
            </a:r>
          </a:p>
          <a:p>
            <a:pPr marL="179388" indent="-179388">
              <a:lnSpc>
                <a:spcPct val="120000"/>
              </a:lnSpc>
              <a:buFontTx/>
              <a:buChar char="-"/>
            </a:pPr>
            <a:r>
              <a:rPr lang="en-US" altLang="ko-KR" sz="1500" dirty="0"/>
              <a:t>The follow-up period was 1 year, which may be relatively short to reflect the longer-term effects of the two treatment strategies; consequently, prespecified secondary analyses with extended follow-up of up to 2 years are currently ongoing. </a:t>
            </a:r>
          </a:p>
          <a:p>
            <a:pPr>
              <a:lnSpc>
                <a:spcPct val="120000"/>
              </a:lnSpc>
            </a:pPr>
            <a:endParaRPr lang="ko-KR" altLang="en-US" sz="1500" dirty="0"/>
          </a:p>
        </p:txBody>
      </p:sp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9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DISCUSSION</a:t>
            </a:r>
          </a:p>
        </p:txBody>
      </p:sp>
      <p:pic>
        <p:nvPicPr>
          <p:cNvPr id="12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Text 2">
            <a:extLst>
              <a:ext uri="{FF2B5EF4-FFF2-40B4-BE49-F238E27FC236}">
                <a16:creationId xmlns:a16="http://schemas.microsoft.com/office/drawing/2014/main" id="{B00F1D70-3D98-EA2C-D245-0DA54CD2BA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object 7"/>
          <p:cNvSpPr txBox="1"/>
          <p:nvPr/>
        </p:nvSpPr>
        <p:spPr>
          <a:xfrm>
            <a:off x="437989" y="1031739"/>
            <a:ext cx="7983769" cy="166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en-US" sz="2000" b="1" i="1" u="sng" spc="-10" dirty="0">
                <a:cs typeface="Calibri"/>
              </a:rPr>
              <a:t>Jung-Sun Kim</a:t>
            </a:r>
            <a:r>
              <a:rPr lang="en-US" b="1" spc="-10" dirty="0">
                <a:cs typeface="Calibri"/>
              </a:rPr>
              <a:t>, MD, PhD:</a:t>
            </a:r>
          </a:p>
          <a:p>
            <a:pPr marL="12700" marR="5080">
              <a:lnSpc>
                <a:spcPct val="110000"/>
              </a:lnSpc>
              <a:spcBef>
                <a:spcPts val="100"/>
              </a:spcBef>
            </a:pPr>
            <a:endParaRPr lang="en-US" sz="500" b="1" spc="-1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altLang="ko-KR" sz="1600" b="1" spc="-10" dirty="0">
                <a:solidFill>
                  <a:srgbClr val="0070C0"/>
                </a:solidFill>
                <a:cs typeface="Calibri"/>
              </a:rPr>
              <a:t>R</a:t>
            </a:r>
            <a:r>
              <a:rPr lang="en-US" altLang="ko-KR" sz="1600" b="1" dirty="0">
                <a:solidFill>
                  <a:srgbClr val="0070C0"/>
                </a:solidFill>
              </a:rPr>
              <a:t>esearch grants </a:t>
            </a:r>
            <a:r>
              <a:rPr lang="en-US" altLang="ko-KR" sz="1600" b="1" dirty="0"/>
              <a:t>from </a:t>
            </a:r>
            <a:r>
              <a:rPr lang="en-US" altLang="ko-KR" sz="1600" b="1" dirty="0" err="1"/>
              <a:t>Samjin</a:t>
            </a:r>
            <a:r>
              <a:rPr lang="en-US" altLang="ko-KR" sz="1600" b="1" dirty="0"/>
              <a:t> Pharmaceutical, </a:t>
            </a:r>
            <a:r>
              <a:rPr lang="en-US" altLang="ko-KR" sz="1600" b="1" dirty="0" err="1"/>
              <a:t>Yuhan</a:t>
            </a:r>
            <a:r>
              <a:rPr lang="en-US" altLang="ko-KR" sz="1600" b="1" dirty="0"/>
              <a:t> Pharmaceutical, Daiichi-Sankyo, Biosensors, </a:t>
            </a:r>
            <a:r>
              <a:rPr lang="en-US" altLang="ko-KR" sz="1600" b="1" dirty="0" err="1"/>
              <a:t>Dio</a:t>
            </a:r>
            <a:r>
              <a:rPr lang="en-US" altLang="ko-KR" sz="1600" b="1" dirty="0"/>
              <a:t> Medical, and </a:t>
            </a:r>
            <a:r>
              <a:rPr lang="en-US" altLang="ko-KR" sz="1600" b="1" dirty="0" err="1"/>
              <a:t>Qualitech</a:t>
            </a:r>
            <a:r>
              <a:rPr lang="en-US" altLang="ko-KR" sz="1600" b="1" dirty="0"/>
              <a:t> Korea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altLang="ko-KR" sz="1600" b="1" dirty="0">
                <a:solidFill>
                  <a:srgbClr val="0070C0"/>
                </a:solidFill>
              </a:rPr>
              <a:t>Consultant</a:t>
            </a:r>
            <a:r>
              <a:rPr lang="en-US" altLang="ko-KR" sz="1600" b="1" dirty="0"/>
              <a:t> for Abbott Vascular and Philips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altLang="ko-KR" sz="1600" b="1" dirty="0">
                <a:solidFill>
                  <a:srgbClr val="0070C0"/>
                </a:solidFill>
              </a:rPr>
              <a:t>Financial interest </a:t>
            </a:r>
            <a:r>
              <a:rPr lang="en-US" altLang="ko-KR" sz="1600" b="1" dirty="0"/>
              <a:t>in </a:t>
            </a:r>
            <a:r>
              <a:rPr lang="en-US" altLang="ko-KR" sz="1600" b="1" dirty="0" err="1"/>
              <a:t>Raywatt</a:t>
            </a:r>
            <a:r>
              <a:rPr lang="en-US" altLang="ko-KR" sz="1600" b="1" dirty="0"/>
              <a:t> through stock ownership</a:t>
            </a:r>
            <a:endParaRPr sz="1600" b="1" dirty="0">
              <a:cs typeface="Calibri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434445" y="3247919"/>
            <a:ext cx="8420067" cy="603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95"/>
              </a:spcBef>
            </a:pPr>
            <a:r>
              <a:rPr sz="1600" b="1" dirty="0">
                <a:solidFill>
                  <a:srgbClr val="C10E20"/>
                </a:solidFill>
                <a:cs typeface="Arial"/>
              </a:rPr>
              <a:t>The </a:t>
            </a:r>
            <a:r>
              <a:rPr lang="en-US" sz="1600" b="1" dirty="0">
                <a:solidFill>
                  <a:srgbClr val="C10E20"/>
                </a:solidFill>
                <a:cs typeface="Arial"/>
              </a:rPr>
              <a:t>ADAPT AF-DES </a:t>
            </a:r>
            <a:r>
              <a:rPr sz="1600" b="1" spc="-5" dirty="0">
                <a:solidFill>
                  <a:srgbClr val="C10E20"/>
                </a:solidFill>
                <a:cs typeface="Arial"/>
              </a:rPr>
              <a:t>trial </a:t>
            </a:r>
            <a:r>
              <a:rPr sz="1600" b="1" dirty="0">
                <a:solidFill>
                  <a:srgbClr val="C10E20"/>
                </a:solidFill>
                <a:cs typeface="Arial"/>
              </a:rPr>
              <a:t>was </a:t>
            </a:r>
            <a:r>
              <a:rPr sz="1600" b="1" spc="-5" dirty="0">
                <a:solidFill>
                  <a:srgbClr val="C10E20"/>
                </a:solidFill>
                <a:cs typeface="Arial"/>
              </a:rPr>
              <a:t>funded by </a:t>
            </a:r>
            <a:r>
              <a:rPr lang="en-US" altLang="ko-KR" sz="1600" b="1" dirty="0">
                <a:solidFill>
                  <a:srgbClr val="C10E20"/>
                </a:solidFill>
                <a:ea typeface="맑은 고딕" panose="020B0503020000020004" pitchFamily="50" charset="-127"/>
              </a:rPr>
              <a:t>Cardiovascular Research Center (South Korea) and </a:t>
            </a:r>
            <a:r>
              <a:rPr lang="en-US" altLang="ko-KR" sz="1600" b="1" dirty="0" err="1">
                <a:solidFill>
                  <a:srgbClr val="C10E20"/>
                </a:solidFill>
                <a:ea typeface="맑은 고딕" panose="020B0503020000020004" pitchFamily="50" charset="-127"/>
              </a:rPr>
              <a:t>Samjin</a:t>
            </a:r>
            <a:r>
              <a:rPr lang="en-US" altLang="ko-KR" sz="1600" b="1" dirty="0">
                <a:solidFill>
                  <a:srgbClr val="C10E20"/>
                </a:solidFill>
                <a:ea typeface="맑은 고딕" panose="020B0503020000020004" pitchFamily="50" charset="-127"/>
              </a:rPr>
              <a:t> Pharmaceutical</a:t>
            </a:r>
            <a:endParaRPr sz="1600" b="1" dirty="0">
              <a:solidFill>
                <a:srgbClr val="C10E20"/>
              </a:solidFill>
              <a:cs typeface="Arial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F93782C-6036-2345-AAE4-6D60AA43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77" y="331771"/>
            <a:ext cx="8742961" cy="46313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10E20"/>
                </a:solidFill>
                <a:ea typeface="Champagne &amp; Limousines" charset="0"/>
                <a:cs typeface="Champagne &amp; Limousines" charset="0"/>
              </a:rPr>
              <a:t>Disclosure of Relevant Financial Relationships</a:t>
            </a: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pic>
        <p:nvPicPr>
          <p:cNvPr id="13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pic>
        <p:nvPicPr>
          <p:cNvPr id="14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892" y="262674"/>
            <a:ext cx="8436288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Summary for the Adapt </a:t>
            </a:r>
            <a:r>
              <a:rPr lang="en-US" altLang="ko-KR" sz="2400" dirty="0" err="1"/>
              <a:t>af</a:t>
            </a:r>
            <a:r>
              <a:rPr lang="en-US" altLang="ko-KR" sz="2400" dirty="0"/>
              <a:t>-des Trial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37989" y="914883"/>
            <a:ext cx="8380190" cy="3589283"/>
          </a:xfrm>
        </p:spPr>
        <p:txBody>
          <a:bodyPr>
            <a:normAutofit/>
          </a:bodyPr>
          <a:lstStyle/>
          <a:p>
            <a:pPr marL="179388" indent="-179388">
              <a:lnSpc>
                <a:spcPct val="130000"/>
              </a:lnSpc>
              <a:buFontTx/>
              <a:buChar char="-"/>
            </a:pPr>
            <a:r>
              <a:rPr lang="en-US" altLang="ko-KR" dirty="0" smtClean="0"/>
              <a:t>The </a:t>
            </a:r>
            <a:r>
              <a:rPr lang="en-US" altLang="ko-KR" dirty="0"/>
              <a:t>trial demonstrated </a:t>
            </a:r>
            <a:r>
              <a:rPr lang="en-US" altLang="ko-KR" i="1" u="sng" dirty="0"/>
              <a:t>noninferiority</a:t>
            </a:r>
            <a:r>
              <a:rPr lang="en-US" altLang="ko-KR" u="sng" dirty="0"/>
              <a:t> </a:t>
            </a:r>
            <a:r>
              <a:rPr lang="en-US" altLang="ko-KR" dirty="0"/>
              <a:t>of </a:t>
            </a:r>
            <a:r>
              <a:rPr lang="en-US" altLang="ko-KR" dirty="0">
                <a:solidFill>
                  <a:srgbClr val="FF0000"/>
                </a:solidFill>
              </a:rPr>
              <a:t>NOAC monotherapy</a:t>
            </a:r>
            <a:r>
              <a:rPr lang="en-US" altLang="ko-KR" dirty="0"/>
              <a:t>, as compared with combination </a:t>
            </a:r>
            <a:r>
              <a:rPr lang="en-US" altLang="ko-KR" dirty="0" smtClean="0"/>
              <a:t>therapy</a:t>
            </a:r>
            <a:r>
              <a:rPr lang="ko-KR" altLang="en-US" dirty="0"/>
              <a:t> </a:t>
            </a:r>
            <a:r>
              <a:rPr lang="en-US" altLang="ko-KR" dirty="0" smtClean="0">
                <a:solidFill>
                  <a:srgbClr val="0070C0"/>
                </a:solidFill>
              </a:rPr>
              <a:t>with </a:t>
            </a:r>
            <a:r>
              <a:rPr lang="en-US" altLang="ko-KR" dirty="0">
                <a:solidFill>
                  <a:srgbClr val="0070C0"/>
                </a:solidFill>
              </a:rPr>
              <a:t>a NOAC and </a:t>
            </a:r>
            <a:r>
              <a:rPr lang="en-US" altLang="ko-KR" dirty="0" err="1">
                <a:solidFill>
                  <a:srgbClr val="0070C0"/>
                </a:solidFill>
              </a:rPr>
              <a:t>clopidogrel</a:t>
            </a:r>
            <a:r>
              <a:rPr lang="en-US" altLang="ko-KR" dirty="0" smtClean="0"/>
              <a:t>, </a:t>
            </a:r>
            <a:r>
              <a:rPr lang="en-US" altLang="ko-KR" dirty="0"/>
              <a:t>for the composite of all-cause death, </a:t>
            </a:r>
            <a:r>
              <a:rPr lang="en-US" altLang="ko-KR" dirty="0" smtClean="0"/>
              <a:t>myocardial </a:t>
            </a:r>
            <a:r>
              <a:rPr lang="en-US" altLang="ko-KR" dirty="0"/>
              <a:t>infarction, stent thrombosis, stroke, systemic embolism, or major bleeding or clinically relevant nonmajor bleeding at 12 months. </a:t>
            </a:r>
            <a:endParaRPr lang="en-US" altLang="ko-KR" dirty="0" smtClean="0"/>
          </a:p>
          <a:p>
            <a:pPr marL="179388" indent="-179388">
              <a:lnSpc>
                <a:spcPct val="130000"/>
              </a:lnSpc>
              <a:buFontTx/>
              <a:buChar char="-"/>
            </a:pPr>
            <a:endParaRPr lang="en-US" altLang="ko-KR" sz="500" dirty="0"/>
          </a:p>
          <a:p>
            <a:pPr marL="179388" indent="-179388">
              <a:lnSpc>
                <a:spcPct val="130000"/>
              </a:lnSpc>
              <a:buFontTx/>
              <a:buChar char="-"/>
            </a:pPr>
            <a:r>
              <a:rPr lang="en-US" altLang="ko-KR" dirty="0" smtClean="0"/>
              <a:t>In </a:t>
            </a:r>
            <a:r>
              <a:rPr lang="en-US" altLang="ko-KR" dirty="0"/>
              <a:t>a prespecified analysis, NOAC monotherapy was also </a:t>
            </a:r>
            <a:r>
              <a:rPr lang="en-US" altLang="ko-KR" i="1" u="sng" dirty="0"/>
              <a:t>superior</a:t>
            </a:r>
            <a:r>
              <a:rPr lang="en-US" altLang="ko-KR" dirty="0"/>
              <a:t> to combination therapy for </a:t>
            </a:r>
            <a:r>
              <a:rPr lang="en-US" altLang="ko-KR" dirty="0" smtClean="0"/>
              <a:t>NACE.</a:t>
            </a:r>
          </a:p>
          <a:p>
            <a:pPr marL="179388" indent="-179388">
              <a:lnSpc>
                <a:spcPct val="130000"/>
              </a:lnSpc>
              <a:buFontTx/>
              <a:buChar char="-"/>
            </a:pPr>
            <a:endParaRPr lang="ko-KR" altLang="ko-KR" sz="500" dirty="0"/>
          </a:p>
          <a:p>
            <a:pPr marL="177800" indent="-177800">
              <a:lnSpc>
                <a:spcPct val="130000"/>
              </a:lnSpc>
            </a:pPr>
            <a:r>
              <a:rPr lang="en-US" altLang="ko-KR" dirty="0" smtClean="0"/>
              <a:t>- </a:t>
            </a:r>
            <a:r>
              <a:rPr lang="en-US" altLang="ko-KR" dirty="0"/>
              <a:t>The benefit was driven mainly by a marked reduction in bleeding, while ischemic outcomes remained comparable between the two groups.</a:t>
            </a:r>
            <a:endParaRPr lang="ko-KR" altLang="ko-KR" dirty="0"/>
          </a:p>
          <a:p>
            <a:pPr>
              <a:lnSpc>
                <a:spcPct val="130000"/>
              </a:lnSpc>
            </a:pPr>
            <a:endParaRPr lang="ko-KR" altLang="en-US" dirty="0"/>
          </a:p>
        </p:txBody>
      </p:sp>
      <p:pic>
        <p:nvPicPr>
          <p:cNvPr id="11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10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DISCUSSION</a:t>
            </a:r>
          </a:p>
        </p:txBody>
      </p:sp>
      <p:pic>
        <p:nvPicPr>
          <p:cNvPr id="12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2687" y="267703"/>
            <a:ext cx="8616676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Conclusion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44627" y="1080654"/>
            <a:ext cx="8121064" cy="23806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In the </a:t>
            </a:r>
            <a:r>
              <a:rPr lang="en-US" altLang="ko-KR" sz="1800" i="1" u="sng" dirty="0">
                <a:solidFill>
                  <a:srgbClr val="0070C0"/>
                </a:solidFill>
              </a:rPr>
              <a:t>ADAPT AF-DES </a:t>
            </a:r>
            <a:r>
              <a:rPr lang="en-US" altLang="ko-KR" dirty="0"/>
              <a:t>trial involving patients with AF and stable coronary artery disease more than one year after PCI </a:t>
            </a:r>
            <a:r>
              <a:rPr lang="en-US" altLang="ko-KR" dirty="0" smtClean="0"/>
              <a:t>with current generation </a:t>
            </a:r>
            <a:r>
              <a:rPr lang="en-US" altLang="ko-KR" dirty="0"/>
              <a:t>DES, NOAC monotherapy </a:t>
            </a:r>
            <a:r>
              <a:rPr lang="en-US" altLang="ko-KR" i="1" u="sng" dirty="0">
                <a:solidFill>
                  <a:srgbClr val="FF0000"/>
                </a:solidFill>
              </a:rPr>
              <a:t>was associated with a lower 12-month risk </a:t>
            </a:r>
            <a:r>
              <a:rPr lang="en-US" altLang="ko-KR" dirty="0"/>
              <a:t>of the composite of all-cause death, myocardial infarction, stent thrombosis, stroke, systemic embolism, or major or clinically relevant </a:t>
            </a:r>
            <a:r>
              <a:rPr lang="en-US" altLang="ko-KR" dirty="0" err="1"/>
              <a:t>nonmajor</a:t>
            </a:r>
            <a:r>
              <a:rPr lang="en-US" altLang="ko-KR" dirty="0"/>
              <a:t> bleeding than combination therapy.</a:t>
            </a:r>
            <a:endParaRPr lang="ko-KR" altLang="en-US" dirty="0"/>
          </a:p>
        </p:txBody>
      </p:sp>
      <p:pic>
        <p:nvPicPr>
          <p:cNvPr id="11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10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DISCUSSION</a:t>
            </a:r>
          </a:p>
        </p:txBody>
      </p:sp>
      <p:pic>
        <p:nvPicPr>
          <p:cNvPr id="12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103" y="289867"/>
            <a:ext cx="897583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/>
              <a:t>Thank </a:t>
            </a:r>
            <a:r>
              <a:rPr sz="1400" spc="-40" dirty="0"/>
              <a:t>You </a:t>
            </a:r>
            <a:r>
              <a:rPr sz="1400" dirty="0"/>
              <a:t>to the </a:t>
            </a:r>
            <a:r>
              <a:rPr lang="en-US" sz="1600" dirty="0">
                <a:solidFill>
                  <a:srgbClr val="FF0000"/>
                </a:solidFill>
              </a:rPr>
              <a:t>ADAPT AF-DES</a:t>
            </a:r>
            <a:r>
              <a:rPr sz="1600" spc="-5" dirty="0">
                <a:solidFill>
                  <a:srgbClr val="FF0000"/>
                </a:solidFill>
              </a:rPr>
              <a:t> </a:t>
            </a:r>
            <a:r>
              <a:rPr sz="1400" spc="-15" dirty="0"/>
              <a:t>Trial </a:t>
            </a:r>
            <a:r>
              <a:rPr sz="1400" spc="-20" dirty="0"/>
              <a:t>Team,</a:t>
            </a:r>
            <a:r>
              <a:rPr sz="1400" spc="15" dirty="0"/>
              <a:t> </a:t>
            </a:r>
            <a:r>
              <a:rPr sz="1400" spc="-15" dirty="0"/>
              <a:t>Investigators</a:t>
            </a:r>
            <a:r>
              <a:rPr lang="en-US" sz="1400" spc="-15" dirty="0"/>
              <a:t>, sites, and patients</a:t>
            </a:r>
            <a:endParaRPr sz="14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rcRect t="-1" r="2174" b="1287"/>
          <a:stretch/>
        </p:blipFill>
        <p:spPr>
          <a:xfrm>
            <a:off x="18916" y="874950"/>
            <a:ext cx="2183001" cy="403338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/>
          <a:srcRect l="32407" r="2171" b="1119"/>
          <a:stretch/>
        </p:blipFill>
        <p:spPr>
          <a:xfrm>
            <a:off x="2201614" y="862350"/>
            <a:ext cx="1308842" cy="404598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/>
          <a:srcRect l="33286" t="-1" r="2065" b="915"/>
          <a:stretch/>
        </p:blipFill>
        <p:spPr>
          <a:xfrm>
            <a:off x="3510456" y="868446"/>
            <a:ext cx="1282261" cy="402937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/>
          <a:srcRect l="32978" r="998" b="-119"/>
          <a:stretch/>
        </p:blipFill>
        <p:spPr>
          <a:xfrm>
            <a:off x="4792717" y="859185"/>
            <a:ext cx="1302475" cy="408067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7"/>
          <a:srcRect l="32295" r="1961" b="742"/>
          <a:stretch/>
        </p:blipFill>
        <p:spPr>
          <a:xfrm>
            <a:off x="6063138" y="874950"/>
            <a:ext cx="1425483" cy="404914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8"/>
          <a:srcRect l="30513" t="-2895" r="255" b="2895"/>
          <a:stretch/>
        </p:blipFill>
        <p:spPr>
          <a:xfrm>
            <a:off x="7483366" y="827654"/>
            <a:ext cx="1426610" cy="108926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0097" y="2191407"/>
            <a:ext cx="1652753" cy="155441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3599" y="3765724"/>
            <a:ext cx="1660401" cy="858828"/>
          </a:xfrm>
          <a:prstGeom prst="rect">
            <a:avLst/>
          </a:prstGeom>
        </p:spPr>
      </p:pic>
      <p:pic>
        <p:nvPicPr>
          <p:cNvPr id="13" name="그림 개체 틀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763804" y="4693447"/>
            <a:ext cx="995238" cy="3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rescription&#10;&#10;AI-generated content may be incorrect.">
            <a:extLst>
              <a:ext uri="{FF2B5EF4-FFF2-40B4-BE49-F238E27FC236}">
                <a16:creationId xmlns:a16="http://schemas.microsoft.com/office/drawing/2014/main" id="{A09C451D-D4B1-C10A-D2AF-7F3696E6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48"/>
          <a:stretch>
            <a:fillRect/>
          </a:stretch>
        </p:blipFill>
        <p:spPr>
          <a:xfrm>
            <a:off x="1106439" y="0"/>
            <a:ext cx="6119934" cy="4589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6081" y="46558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9E7C300-9920-28F7-9AAD-42FCC1CA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12" y="3866315"/>
            <a:ext cx="939546" cy="939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17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line">
            <a:extLst>
              <a:ext uri="{FF2B5EF4-FFF2-40B4-BE49-F238E27FC236}">
                <a16:creationId xmlns:a16="http://schemas.microsoft.com/office/drawing/2014/main" id="{7A3985C2-D180-DBC7-637D-892D0319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226"/>
            <a:ext cx="8477532" cy="235494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dirty="0"/>
              <a:t>Thank </a:t>
            </a:r>
            <a:r>
              <a:rPr lang="en-US" sz="3600" dirty="0" smtClean="0"/>
              <a:t>you for Your </a:t>
            </a:r>
            <a:r>
              <a:rPr lang="en-US" sz="3200" dirty="0" smtClean="0"/>
              <a:t>Attention</a:t>
            </a:r>
            <a:endParaRPr lang="en-US" sz="3600" dirty="0"/>
          </a:p>
        </p:txBody>
      </p:sp>
      <p:pic>
        <p:nvPicPr>
          <p:cNvPr id="3" name="그림 개체 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96115" y="248614"/>
            <a:ext cx="1969388" cy="7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267703"/>
            <a:ext cx="6877210" cy="47279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Background</a:t>
            </a:r>
            <a:endParaRPr lang="ko-KR" altLang="en-US" sz="24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23"/>
          </p:nvPr>
        </p:nvSpPr>
        <p:spPr>
          <a:xfrm>
            <a:off x="331077" y="830253"/>
            <a:ext cx="8439806" cy="355662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/>
              <a:t>Patients with AF require long-term anticoagulation therapy, while patients undergoing PCI with DES implantation are recommended antiplatelet therapy. However, combining anticoagulation and antiplatelet therapies increases the risk of bleeding.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altLang="ko-KR" sz="800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/>
              <a:t>To reduce bleeding complications, current guidelines recommend monotherapy with oral anticoagulants beyond 1 year after PCI, when the patients are stabilized.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altLang="ko-KR" sz="800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/>
              <a:t>However, evidence from randomized trials supporting this approach is limited </a:t>
            </a:r>
            <a:r>
              <a:rPr lang="en-US" altLang="ko-KR" dirty="0">
                <a:solidFill>
                  <a:srgbClr val="C00000"/>
                </a:solidFill>
              </a:rPr>
              <a:t>particularly in the context of the contemporary era of DES and AF management.</a:t>
            </a:r>
          </a:p>
          <a:p>
            <a:pPr>
              <a:lnSpc>
                <a:spcPct val="120000"/>
              </a:lnSpc>
            </a:pP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pic>
        <p:nvPicPr>
          <p:cNvPr id="11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</p:spPr>
        <p:txBody>
          <a:bodyPr/>
          <a:lstStyle/>
          <a:p>
            <a:r>
              <a:rPr lang="en-US" sz="1400" b="1" dirty="0">
                <a:latin typeface="+mj-lt"/>
              </a:rPr>
              <a:t>BACKGROUND</a:t>
            </a:r>
          </a:p>
        </p:txBody>
      </p:sp>
      <p:pic>
        <p:nvPicPr>
          <p:cNvPr id="12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296" y="272647"/>
            <a:ext cx="6877210" cy="47279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Objective of study</a:t>
            </a:r>
            <a:endParaRPr lang="ko-KR" altLang="en-US" sz="24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23"/>
          </p:nvPr>
        </p:nvSpPr>
        <p:spPr>
          <a:xfrm>
            <a:off x="444627" y="1080654"/>
            <a:ext cx="8177660" cy="1972261"/>
          </a:xfrm>
        </p:spPr>
        <p:txBody>
          <a:bodyPr>
            <a:noAutofit/>
          </a:bodyPr>
          <a:lstStyle/>
          <a:p>
            <a:r>
              <a:rPr lang="en-US" altLang="ko-KR" sz="1800" dirty="0"/>
              <a:t>- ADAPT AF-DES trial was designed to investigate </a:t>
            </a:r>
            <a:r>
              <a:rPr lang="en-US" altLang="ko-KR" sz="1800" dirty="0">
                <a:solidFill>
                  <a:srgbClr val="C00000"/>
                </a:solidFill>
              </a:rPr>
              <a:t>whether NOAC monotherapy </a:t>
            </a:r>
            <a:r>
              <a:rPr lang="en-US" altLang="ko-KR" sz="1800" dirty="0"/>
              <a:t>is </a:t>
            </a:r>
            <a:r>
              <a:rPr lang="en-US" altLang="ko-KR" sz="1800" i="1" dirty="0"/>
              <a:t>noninferior</a:t>
            </a:r>
            <a:r>
              <a:rPr lang="en-US" altLang="ko-KR" sz="1800" dirty="0"/>
              <a:t> to </a:t>
            </a:r>
            <a:r>
              <a:rPr lang="en-US" altLang="ko-KR" sz="1800" dirty="0">
                <a:solidFill>
                  <a:srgbClr val="0070C0"/>
                </a:solidFill>
              </a:rPr>
              <a:t>NOAC plus clopidogrel combination therapy</a:t>
            </a:r>
            <a:r>
              <a:rPr lang="en-US" altLang="ko-KR" sz="1800" dirty="0"/>
              <a:t> in patients with AF and stable coronary artery disease beyond 1 year after DES implantation.</a:t>
            </a:r>
            <a:endParaRPr lang="ko-KR" altLang="en-US" sz="18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11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</p:spPr>
        <p:txBody>
          <a:bodyPr/>
          <a:lstStyle/>
          <a:p>
            <a:r>
              <a:rPr lang="en-US" sz="1400" b="1" dirty="0">
                <a:latin typeface="+mj-lt"/>
              </a:rPr>
              <a:t>BACKGROUND</a:t>
            </a:r>
          </a:p>
        </p:txBody>
      </p:sp>
      <p:pic>
        <p:nvPicPr>
          <p:cNvPr id="12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2">
            <a:extLst>
              <a:ext uri="{FF2B5EF4-FFF2-40B4-BE49-F238E27FC236}">
                <a16:creationId xmlns:a16="http://schemas.microsoft.com/office/drawing/2014/main" id="{C96A8D08-801C-414B-ABED-C87800C34584}"/>
              </a:ext>
            </a:extLst>
          </p:cNvPr>
          <p:cNvSpPr txBox="1">
            <a:spLocks/>
          </p:cNvSpPr>
          <p:nvPr/>
        </p:nvSpPr>
        <p:spPr>
          <a:xfrm>
            <a:off x="294902" y="880136"/>
            <a:ext cx="8726109" cy="1248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Multicenter, randomized, open label, noninferiority trial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ko-KR" b="1" dirty="0"/>
              <a:t>At 32 centers in Korea</a:t>
            </a:r>
            <a:r>
              <a:rPr lang="en-US" altLang="ko-KR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ko-KR" b="1" dirty="0"/>
              <a:t>Enrollment period: April 2020 and May 2024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296" y="258069"/>
            <a:ext cx="6877210" cy="47279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Trial Design and population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b="1" dirty="0">
                <a:latin typeface="+mj-lt"/>
              </a:rPr>
              <a:t>METHOD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id="{6A91AB90-F3E0-41ED-9C0B-ADC21EDA9E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4902" y="2009738"/>
            <a:ext cx="4277099" cy="234165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/>
              <a:t>Inclusion criteria</a:t>
            </a:r>
          </a:p>
          <a:p>
            <a:pPr marL="342900" indent="-342900">
              <a:buAutoNum type="arabicParenBoth"/>
            </a:pPr>
            <a:r>
              <a:rPr lang="en-US" altLang="ko-KR" sz="1100" dirty="0"/>
              <a:t>Age ≥19 years</a:t>
            </a:r>
          </a:p>
          <a:p>
            <a:pPr marL="342900" indent="-342900">
              <a:buAutoNum type="arabicParenBoth"/>
            </a:pPr>
            <a:r>
              <a:rPr lang="en-US" altLang="ko-KR" sz="1100" dirty="0">
                <a:solidFill>
                  <a:srgbClr val="C00000"/>
                </a:solidFill>
                <a:effectLst/>
                <a:ea typeface="맑은 고딕" panose="020B0503020000020004" pitchFamily="50" charset="-127"/>
              </a:rPr>
              <a:t>Patients with AF and CHA</a:t>
            </a:r>
            <a:r>
              <a:rPr lang="en-US" altLang="ko-KR" sz="1100" baseline="-25000" dirty="0">
                <a:solidFill>
                  <a:srgbClr val="C00000"/>
                </a:solidFill>
                <a:effectLst/>
                <a:ea typeface="맑은 고딕" panose="020B0503020000020004" pitchFamily="50" charset="-127"/>
              </a:rPr>
              <a:t>2</a:t>
            </a:r>
            <a:r>
              <a:rPr lang="en-US" altLang="ko-KR" sz="1100" dirty="0">
                <a:solidFill>
                  <a:srgbClr val="C00000"/>
                </a:solidFill>
                <a:effectLst/>
                <a:ea typeface="맑은 고딕" panose="020B0503020000020004" pitchFamily="50" charset="-127"/>
              </a:rPr>
              <a:t>DS</a:t>
            </a:r>
            <a:r>
              <a:rPr lang="en-US" altLang="ko-KR" sz="1100" baseline="-25000" dirty="0">
                <a:solidFill>
                  <a:srgbClr val="C00000"/>
                </a:solidFill>
                <a:effectLst/>
                <a:ea typeface="맑은 고딕" panose="020B0503020000020004" pitchFamily="50" charset="-127"/>
              </a:rPr>
              <a:t>2</a:t>
            </a:r>
            <a:r>
              <a:rPr lang="en-US" altLang="ko-KR" sz="1100" dirty="0">
                <a:solidFill>
                  <a:srgbClr val="C00000"/>
                </a:solidFill>
                <a:effectLst/>
                <a:ea typeface="맑은 고딕" panose="020B0503020000020004" pitchFamily="50" charset="-127"/>
              </a:rPr>
              <a:t>-VASc score ≥2</a:t>
            </a:r>
          </a:p>
          <a:p>
            <a:pPr marL="342900" indent="-342900">
              <a:buAutoNum type="arabicParenBoth"/>
            </a:pPr>
            <a:r>
              <a:rPr lang="en-US" altLang="ko-KR" sz="1100" dirty="0">
                <a:solidFill>
                  <a:srgbClr val="C00000"/>
                </a:solidFill>
                <a:effectLst/>
                <a:ea typeface="맑은 고딕" panose="020B0503020000020004" pitchFamily="50" charset="-127"/>
              </a:rPr>
              <a:t>Patients who received DES implantation at least 12 months before enrollment</a:t>
            </a:r>
            <a:endParaRPr lang="en-US" altLang="ko-KR" sz="1100" dirty="0">
              <a:solidFill>
                <a:srgbClr val="C00000"/>
              </a:solidFill>
            </a:endParaRP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A9E076CD-5D1C-4A33-9BC8-0C9FAE6B2D25}"/>
              </a:ext>
            </a:extLst>
          </p:cNvPr>
          <p:cNvSpPr txBox="1">
            <a:spLocks/>
          </p:cNvSpPr>
          <p:nvPr/>
        </p:nvSpPr>
        <p:spPr>
          <a:xfrm>
            <a:off x="4588701" y="2013862"/>
            <a:ext cx="4277099" cy="2341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6600" dirty="0"/>
              <a:t>Key exclusion criteria</a:t>
            </a:r>
          </a:p>
          <a:p>
            <a:pPr marL="342900" indent="-342900">
              <a:buFontTx/>
              <a:buAutoNum type="arabicParenBoth"/>
            </a:pPr>
            <a:r>
              <a:rPr lang="en-US" altLang="ko-KR" sz="400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Age &gt;85 years</a:t>
            </a:r>
          </a:p>
          <a:p>
            <a:pPr marL="342900" indent="-342900">
              <a:buFontTx/>
              <a:buAutoNum type="arabicParenBoth"/>
            </a:pPr>
            <a:r>
              <a:rPr lang="en-US" altLang="ko-KR" sz="400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Requirement for anticoagulation therapy due to heart surgery with a mechanical prosthetic valve, moderate-to-severe mitral stenosis, or deep vein thrombosis</a:t>
            </a:r>
          </a:p>
          <a:p>
            <a:pPr marL="342900" indent="-342900">
              <a:buFontTx/>
              <a:buAutoNum type="arabicParenBoth"/>
            </a:pPr>
            <a:r>
              <a:rPr lang="en-US" altLang="ko-KR" sz="400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Patients who received first-generation DES implantation</a:t>
            </a:r>
          </a:p>
          <a:p>
            <a:pPr marL="342900" indent="-342900">
              <a:buFontTx/>
              <a:buAutoNum type="arabicParenBoth"/>
            </a:pPr>
            <a:r>
              <a:rPr lang="en-US" altLang="ko-KR" sz="400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History of coagulopathy, recurrent bleeding, or a hemoglobin level of &lt;10 g/dL</a:t>
            </a:r>
          </a:p>
          <a:p>
            <a:pPr marL="342900" indent="-342900">
              <a:buFontTx/>
              <a:buAutoNum type="arabicParenBoth"/>
            </a:pPr>
            <a:r>
              <a:rPr lang="en-US" altLang="ko-KR" sz="400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History of bleeding in intracranial system within 2 months</a:t>
            </a:r>
          </a:p>
          <a:p>
            <a:pPr marL="342900" indent="-342900">
              <a:buFontTx/>
              <a:buAutoNum type="arabicParenBoth"/>
            </a:pPr>
            <a:r>
              <a:rPr lang="en-US" altLang="ko-KR" sz="400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History of bleeding in gastrointestinal system within 3 months</a:t>
            </a:r>
          </a:p>
          <a:p>
            <a:pPr marL="342900" indent="-342900">
              <a:buFontTx/>
              <a:buAutoNum type="arabicParenBoth"/>
            </a:pPr>
            <a:r>
              <a:rPr lang="en-US" altLang="ko-KR" sz="400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Treatment-requiring gastrointestinal tumor</a:t>
            </a:r>
            <a:endParaRPr lang="en-US" altLang="ko-KR" sz="4000" dirty="0">
              <a:solidFill>
                <a:srgbClr val="000000"/>
              </a:solidFill>
              <a:ea typeface="맑은 고딕" panose="020B0503020000020004" pitchFamily="50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4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pic>
        <p:nvPicPr>
          <p:cNvPr id="15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296" y="121773"/>
            <a:ext cx="7537566" cy="472793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Randomization and follow-up plan</a:t>
            </a:r>
            <a:endParaRPr lang="ko-KR" altLang="en-US" sz="24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3" b="21033"/>
          <a:stretch>
            <a:fillRect/>
          </a:stretch>
        </p:blipFill>
        <p:spPr/>
      </p:pic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2E521C-DAF2-2393-987A-0C0300427F2F}"/>
              </a:ext>
            </a:extLst>
          </p:cNvPr>
          <p:cNvSpPr txBox="1"/>
          <p:nvPr/>
        </p:nvSpPr>
        <p:spPr>
          <a:xfrm>
            <a:off x="4091004" y="3274871"/>
            <a:ext cx="4474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* Superiority of primary endpoint would be tested in case of fulfillment of non-inferiority.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개체 틀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80608" y="4418350"/>
            <a:ext cx="2754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Lee SH, et al. Am Heart J 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2024;271:48–54 </a:t>
            </a:r>
            <a:endParaRPr lang="ko-KR" altLang="en-US" sz="1000" b="1" dirty="0"/>
          </a:p>
        </p:txBody>
      </p:sp>
      <p:sp>
        <p:nvSpPr>
          <p:cNvPr id="24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METHOD</a:t>
            </a:r>
          </a:p>
        </p:txBody>
      </p:sp>
      <p:pic>
        <p:nvPicPr>
          <p:cNvPr id="25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1264432" y="3378652"/>
            <a:ext cx="8616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Secondary Endpoints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sz="1000" dirty="0"/>
              <a:t>Individual components of the primary endpoint at 12 months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sz="1000" dirty="0"/>
              <a:t>A composite of major bleeding or clinically relevant </a:t>
            </a:r>
            <a:r>
              <a:rPr lang="en-US" altLang="ko-KR" sz="1000" dirty="0" err="1"/>
              <a:t>nonmajor</a:t>
            </a:r>
            <a:r>
              <a:rPr lang="en-US" altLang="ko-KR" sz="1000" dirty="0"/>
              <a:t> bleeding at 12 months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sz="1000" dirty="0"/>
              <a:t>A composite of all-cause death, MI, ST, stroke, systemic embolism, or major bleeding at 12 months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sz="1000" dirty="0"/>
              <a:t>A composite of cardiovascular death, MI, ST, ischemic stroke, or systemic embolism at 12 months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sz="1000" dirty="0">
                <a:solidFill>
                  <a:srgbClr val="000000"/>
                </a:solidFill>
                <a:ea typeface="맑은 고딕" panose="020B0503020000020004" pitchFamily="50" charset="-127"/>
              </a:rPr>
              <a:t>Net adverse clinical events at </a:t>
            </a:r>
            <a:r>
              <a:rPr lang="en-US" altLang="ko-KR" sz="1000" b="1" i="1" u="sng" dirty="0">
                <a:solidFill>
                  <a:srgbClr val="0070C0"/>
                </a:solidFill>
                <a:ea typeface="맑은 고딕" panose="020B0503020000020004" pitchFamily="50" charset="-127"/>
              </a:rPr>
              <a:t>24 months</a:t>
            </a:r>
            <a:endParaRPr lang="ko-KR" altLang="en-US" sz="900" b="1" i="1" u="sng" dirty="0">
              <a:solidFill>
                <a:srgbClr val="0070C0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2" y="594566"/>
            <a:ext cx="6122330" cy="2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198120"/>
            <a:ext cx="6877210" cy="472793"/>
          </a:xfrm>
        </p:spPr>
        <p:txBody>
          <a:bodyPr>
            <a:normAutofit/>
          </a:bodyPr>
          <a:lstStyle/>
          <a:p>
            <a:r>
              <a:rPr lang="en-US" altLang="ko-KR" dirty="0"/>
              <a:t>Statistical analysis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23"/>
          </p:nvPr>
        </p:nvSpPr>
        <p:spPr>
          <a:xfrm>
            <a:off x="444626" y="740496"/>
            <a:ext cx="8379613" cy="3887602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buSzPct val="100000"/>
            </a:pPr>
            <a:r>
              <a:rPr lang="en-US" altLang="ko-KR" sz="2500" dirty="0">
                <a:solidFill>
                  <a:srgbClr val="FF0000"/>
                </a:solidFill>
              </a:rPr>
              <a:t>Power Calculation</a:t>
            </a:r>
          </a:p>
          <a:p>
            <a:pPr marL="180975" lvl="0" indent="-180975">
              <a:lnSpc>
                <a:spcPct val="140000"/>
              </a:lnSpc>
              <a:spcBef>
                <a:spcPts val="296"/>
              </a:spcBef>
              <a:buSzPct val="100000"/>
              <a:buChar char="•"/>
            </a:pPr>
            <a:r>
              <a:rPr lang="en-US" altLang="ko-KR" sz="2300" dirty="0"/>
              <a:t>The incidence of the primary end point at 12 months was expected to be 18% (NOAC monotherapy) and 23% (combination therapy) </a:t>
            </a:r>
          </a:p>
          <a:p>
            <a:pPr marL="180975" lvl="0" indent="-180975">
              <a:lnSpc>
                <a:spcPct val="140000"/>
              </a:lnSpc>
              <a:spcBef>
                <a:spcPts val="296"/>
              </a:spcBef>
              <a:buSzPct val="100000"/>
              <a:buChar char="•"/>
            </a:pPr>
            <a:r>
              <a:rPr lang="en-US" altLang="ko-KR" sz="2300" dirty="0"/>
              <a:t>Noninferiority</a:t>
            </a:r>
            <a:r>
              <a:rPr lang="ko-KR" altLang="en-US" sz="2300" dirty="0"/>
              <a:t> </a:t>
            </a:r>
            <a:r>
              <a:rPr lang="en-US" altLang="ko-KR" sz="2300" dirty="0"/>
              <a:t>margin</a:t>
            </a:r>
            <a:r>
              <a:rPr lang="ko-KR" altLang="en-US" sz="2300" dirty="0"/>
              <a:t> </a:t>
            </a:r>
            <a:r>
              <a:rPr lang="en-US" altLang="ko-KR" sz="2300" dirty="0"/>
              <a:t>3 percentage points, one-sided type I error rate 2.5%, power 80%</a:t>
            </a:r>
          </a:p>
          <a:p>
            <a:pPr marL="180975" lvl="0" indent="-180975">
              <a:lnSpc>
                <a:spcPct val="140000"/>
              </a:lnSpc>
              <a:spcBef>
                <a:spcPts val="296"/>
              </a:spcBef>
              <a:buSzPct val="100000"/>
              <a:buChar char="•"/>
            </a:pPr>
            <a:r>
              <a:rPr lang="en-US" altLang="ko-KR" sz="2300" dirty="0"/>
              <a:t>A total of 960 patients required considering an attrition rate of 18%.</a:t>
            </a:r>
          </a:p>
          <a:p>
            <a:pPr marL="180975" lvl="0" indent="-180975">
              <a:lnSpc>
                <a:spcPct val="140000"/>
              </a:lnSpc>
              <a:spcBef>
                <a:spcPts val="296"/>
              </a:spcBef>
              <a:buSzPct val="100000"/>
              <a:buChar char="•"/>
            </a:pPr>
            <a:r>
              <a:rPr lang="en-US" altLang="ko-KR" sz="2300" dirty="0"/>
              <a:t>A preplanned interim analysis after enrollment of one-third of the estimated sample size. </a:t>
            </a:r>
          </a:p>
          <a:p>
            <a:pPr marL="523875" lvl="1" indent="-180975">
              <a:lnSpc>
                <a:spcPct val="140000"/>
              </a:lnSpc>
              <a:spcBef>
                <a:spcPts val="296"/>
              </a:spcBef>
              <a:buSzPct val="100000"/>
              <a:buChar char="•"/>
            </a:pPr>
            <a:r>
              <a:rPr lang="en-US" altLang="ko-KR" sz="1900" b="1" dirty="0"/>
              <a:t>Consumed type I error rate for interim analysis: two-sided 0.5%</a:t>
            </a:r>
          </a:p>
          <a:p>
            <a:pPr marL="523875" lvl="1" indent="-180975">
              <a:lnSpc>
                <a:spcPct val="140000"/>
              </a:lnSpc>
              <a:spcBef>
                <a:spcPts val="296"/>
              </a:spcBef>
              <a:buSzPct val="100000"/>
              <a:buChar char="•"/>
            </a:pPr>
            <a:r>
              <a:rPr lang="en-US" altLang="ko-KR" sz="1900" b="1" dirty="0"/>
              <a:t>Final type I error rate: one-sided 2.4% (according to the O’Brien–Fleming approach)</a:t>
            </a:r>
          </a:p>
          <a:p>
            <a:pPr lvl="0">
              <a:lnSpc>
                <a:spcPct val="140000"/>
              </a:lnSpc>
              <a:spcBef>
                <a:spcPts val="296"/>
              </a:spcBef>
              <a:buSzPct val="100000"/>
            </a:pPr>
            <a:r>
              <a:rPr lang="en-US" altLang="ko-KR" sz="2500" dirty="0">
                <a:solidFill>
                  <a:srgbClr val="FF0000"/>
                </a:solidFill>
              </a:rPr>
              <a:t>Statistical Analysis</a:t>
            </a:r>
          </a:p>
          <a:p>
            <a:pPr marL="180975" lvl="0" indent="-180975">
              <a:lnSpc>
                <a:spcPct val="140000"/>
              </a:lnSpc>
              <a:spcBef>
                <a:spcPts val="296"/>
              </a:spcBef>
              <a:buSzPct val="100000"/>
              <a:buChar char="•"/>
            </a:pPr>
            <a:r>
              <a:rPr lang="en-US" altLang="ko-KR" sz="2300" u="sng" dirty="0">
                <a:solidFill>
                  <a:srgbClr val="0070C0"/>
                </a:solidFill>
              </a:rPr>
              <a:t>Primary intention-to-treat analysis was performed to test noninferiority hypothesis and subsequent superiority.</a:t>
            </a:r>
          </a:p>
          <a:p>
            <a:pPr marL="180975" lvl="0" indent="-180975">
              <a:lnSpc>
                <a:spcPct val="140000"/>
              </a:lnSpc>
              <a:spcBef>
                <a:spcPts val="296"/>
              </a:spcBef>
              <a:buSzPct val="100000"/>
              <a:buChar char="•"/>
            </a:pPr>
            <a:r>
              <a:rPr lang="en-US" altLang="ko-KR" sz="2300" dirty="0"/>
              <a:t>Considering interim analysis, noninferiority was predetermined to be declared if the upper boundary of the one-sided 97.6% confidence intervals (CI) for difference in the incidence of the primary end point was &lt; 3.0 percentage points.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10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METHOD</a:t>
            </a:r>
          </a:p>
        </p:txBody>
      </p:sp>
      <p:pic>
        <p:nvPicPr>
          <p:cNvPr id="11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3904" y="178649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Participating Investigators and Trial Organization</a:t>
            </a:r>
            <a:endParaRPr lang="ko-KR" altLang="en-US" sz="20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23"/>
          </p:nvPr>
        </p:nvSpPr>
        <p:spPr>
          <a:xfrm>
            <a:off x="235612" y="678347"/>
            <a:ext cx="8633507" cy="3562313"/>
          </a:xfrm>
        </p:spPr>
        <p:txBody>
          <a:bodyPr>
            <a:normAutofit fontScale="55000" lnSpcReduction="20000"/>
          </a:bodyPr>
          <a:lstStyle/>
          <a:p>
            <a:r>
              <a:rPr lang="en-US" altLang="ko-KR" sz="2200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Participating principle Investigators (32 Sites in South Korea)</a:t>
            </a:r>
          </a:p>
          <a:p>
            <a:r>
              <a:rPr lang="en-US" altLang="ko-KR" sz="1500" dirty="0"/>
              <a:t>Jung-Sun Kim, Hui-Nam Pak (Severance Hospital, </a:t>
            </a:r>
            <a:r>
              <a:rPr lang="en-US" altLang="ko-KR" sz="1500" dirty="0" err="1"/>
              <a:t>Yonsei</a:t>
            </a:r>
            <a:r>
              <a:rPr lang="en-US" altLang="ko-KR" sz="1500" dirty="0"/>
              <a:t> University); Jung Ho </a:t>
            </a:r>
            <a:r>
              <a:rPr lang="en-US" altLang="ko-KR" sz="1500" dirty="0" err="1"/>
              <a:t>Heo</a:t>
            </a:r>
            <a:r>
              <a:rPr lang="en-US" altLang="ko-KR" sz="1500" dirty="0"/>
              <a:t> (</a:t>
            </a:r>
            <a:r>
              <a:rPr lang="en-US" altLang="ko-KR" sz="1500" dirty="0" err="1"/>
              <a:t>Kosin</a:t>
            </a:r>
            <a:r>
              <a:rPr lang="en-US" altLang="ko-KR" sz="1500" dirty="0"/>
              <a:t> University Gospel Hospital); Sung </a:t>
            </a:r>
            <a:r>
              <a:rPr lang="en-US" altLang="ko-KR" sz="1500" dirty="0" err="1"/>
              <a:t>Gyun</a:t>
            </a:r>
            <a:r>
              <a:rPr lang="en-US" altLang="ko-KR" sz="1500" dirty="0"/>
              <a:t> </a:t>
            </a:r>
            <a:r>
              <a:rPr lang="en-US" altLang="ko-KR" sz="1500" dirty="0" err="1"/>
              <a:t>Ahn</a:t>
            </a:r>
            <a:r>
              <a:rPr lang="en-US" altLang="ko-KR" sz="1500" dirty="0"/>
              <a:t> (</a:t>
            </a:r>
            <a:r>
              <a:rPr lang="en-US" altLang="ko-KR" sz="1500" dirty="0" err="1"/>
              <a:t>Wonju</a:t>
            </a:r>
            <a:r>
              <a:rPr lang="en-US" altLang="ko-KR" sz="1500" dirty="0"/>
              <a:t> Severance Christian Hospital); </a:t>
            </a:r>
            <a:r>
              <a:rPr lang="en-US" altLang="ko-KR" sz="1500" dirty="0" err="1"/>
              <a:t>Sanghoon</a:t>
            </a:r>
            <a:r>
              <a:rPr lang="en-US" altLang="ko-KR" sz="1500" dirty="0"/>
              <a:t> Shin (</a:t>
            </a:r>
            <a:r>
              <a:rPr lang="en-US" altLang="ko-KR" sz="1500" dirty="0" err="1"/>
              <a:t>Ewha</a:t>
            </a:r>
            <a:r>
              <a:rPr lang="en-US" altLang="ko-KR" sz="1500" dirty="0"/>
              <a:t> </a:t>
            </a:r>
            <a:r>
              <a:rPr lang="en-US" altLang="ko-KR" sz="1500" dirty="0" err="1"/>
              <a:t>Womans</a:t>
            </a:r>
            <a:r>
              <a:rPr lang="en-US" altLang="ko-KR" sz="1500" dirty="0"/>
              <a:t> University Seoul Hospital); </a:t>
            </a:r>
            <a:r>
              <a:rPr lang="en-US" altLang="ko-KR" sz="1500" dirty="0" err="1"/>
              <a:t>Joon</a:t>
            </a:r>
            <a:r>
              <a:rPr lang="en-US" altLang="ko-KR" sz="1500" dirty="0"/>
              <a:t>-Hyung </a:t>
            </a:r>
            <a:r>
              <a:rPr lang="en-US" altLang="ko-KR" sz="1500" dirty="0" err="1"/>
              <a:t>Doh</a:t>
            </a:r>
            <a:r>
              <a:rPr lang="en-US" altLang="ko-KR" sz="1500" dirty="0"/>
              <a:t> (</a:t>
            </a:r>
            <a:r>
              <a:rPr lang="en-US" altLang="ko-KR" sz="1500" dirty="0" err="1"/>
              <a:t>Ilsan</a:t>
            </a:r>
            <a:r>
              <a:rPr lang="en-US" altLang="ko-KR" sz="1500" dirty="0"/>
              <a:t> Paik Hospital); Ae-Young Her (</a:t>
            </a:r>
            <a:r>
              <a:rPr lang="en-US" altLang="ko-KR" sz="1500" dirty="0" err="1"/>
              <a:t>Kangwon</a:t>
            </a:r>
            <a:r>
              <a:rPr lang="en-US" altLang="ko-KR" sz="1500" dirty="0"/>
              <a:t> National University Hospital); </a:t>
            </a:r>
            <a:r>
              <a:rPr lang="en-US" altLang="ko-KR" sz="1500" dirty="0" err="1"/>
              <a:t>Byung-Ryul</a:t>
            </a:r>
            <a:r>
              <a:rPr lang="en-US" altLang="ko-KR" sz="1500" dirty="0"/>
              <a:t> Cho (</a:t>
            </a:r>
            <a:r>
              <a:rPr lang="en-US" altLang="ko-KR" sz="1500" dirty="0" err="1"/>
              <a:t>Kangwon</a:t>
            </a:r>
            <a:r>
              <a:rPr lang="en-US" altLang="ko-KR" sz="1500" dirty="0"/>
              <a:t> National University Hospital); </a:t>
            </a:r>
            <a:r>
              <a:rPr lang="en-US" altLang="ko-KR" sz="1500" dirty="0" err="1"/>
              <a:t>Gwang-Sil</a:t>
            </a:r>
            <a:r>
              <a:rPr lang="en-US" altLang="ko-KR" sz="1500" dirty="0"/>
              <a:t> Kim (</a:t>
            </a:r>
            <a:r>
              <a:rPr lang="en-US" altLang="ko-KR" sz="1500" dirty="0" err="1"/>
              <a:t>Sanggye</a:t>
            </a:r>
            <a:r>
              <a:rPr lang="en-US" altLang="ko-KR" sz="1500" dirty="0"/>
              <a:t> Paik Hospital); </a:t>
            </a:r>
            <a:r>
              <a:rPr lang="en-US" altLang="ko-KR" sz="1500" dirty="0" err="1"/>
              <a:t>Taek-Geun</a:t>
            </a:r>
            <a:r>
              <a:rPr lang="en-US" altLang="ko-KR" sz="1500" dirty="0"/>
              <a:t> Kwon (</a:t>
            </a:r>
            <a:r>
              <a:rPr lang="en-US" altLang="ko-KR" sz="1500" dirty="0" err="1"/>
              <a:t>Konyang</a:t>
            </a:r>
            <a:r>
              <a:rPr lang="en-US" altLang="ko-KR" sz="1500" dirty="0"/>
              <a:t> University Hospital); Sang-</a:t>
            </a:r>
            <a:r>
              <a:rPr lang="en-US" altLang="ko-KR" sz="1500" dirty="0" err="1"/>
              <a:t>Wook</a:t>
            </a:r>
            <a:r>
              <a:rPr lang="en-US" altLang="ko-KR" sz="1500" dirty="0"/>
              <a:t> Lim (CHA </a:t>
            </a:r>
            <a:r>
              <a:rPr lang="en-US" altLang="ko-KR" sz="1500" dirty="0" err="1"/>
              <a:t>Bundang</a:t>
            </a:r>
            <a:r>
              <a:rPr lang="en-US" altLang="ko-KR" sz="1500" dirty="0"/>
              <a:t> Medical Center); </a:t>
            </a:r>
            <a:r>
              <a:rPr lang="en-US" altLang="ko-KR" sz="1500" dirty="0" err="1"/>
              <a:t>Jaemin</a:t>
            </a:r>
            <a:r>
              <a:rPr lang="en-US" altLang="ko-KR" sz="1500" dirty="0"/>
              <a:t> Shim (Korea University </a:t>
            </a:r>
            <a:r>
              <a:rPr lang="en-US" altLang="ko-KR" sz="1500" dirty="0" err="1"/>
              <a:t>Anam</a:t>
            </a:r>
            <a:r>
              <a:rPr lang="en-US" altLang="ko-KR" sz="1500" dirty="0"/>
              <a:t> Hospital); Ji-Yong Jang (National Health Insurance Service </a:t>
            </a:r>
            <a:r>
              <a:rPr lang="en-US" altLang="ko-KR" sz="1500" dirty="0" err="1"/>
              <a:t>Ilsan</a:t>
            </a:r>
            <a:r>
              <a:rPr lang="en-US" altLang="ko-KR" sz="1500" dirty="0"/>
              <a:t> Hospital); </a:t>
            </a:r>
            <a:r>
              <a:rPr lang="en-US" altLang="ko-KR" sz="1500" dirty="0" err="1"/>
              <a:t>Kyounghoon</a:t>
            </a:r>
            <a:r>
              <a:rPr lang="en-US" altLang="ko-KR" sz="1500" dirty="0"/>
              <a:t> Lee (</a:t>
            </a:r>
            <a:r>
              <a:rPr lang="en-US" altLang="ko-KR" sz="1500" dirty="0" err="1"/>
              <a:t>Gachon</a:t>
            </a:r>
            <a:r>
              <a:rPr lang="en-US" altLang="ko-KR" sz="1500" dirty="0"/>
              <a:t> University Gil Medical Center); Yun-</a:t>
            </a:r>
            <a:r>
              <a:rPr lang="en-US" altLang="ko-KR" sz="1500" dirty="0" err="1"/>
              <a:t>Hyeong</a:t>
            </a:r>
            <a:r>
              <a:rPr lang="en-US" altLang="ko-KR" sz="1500" dirty="0"/>
              <a:t> Cho (</a:t>
            </a:r>
            <a:r>
              <a:rPr lang="en-US" altLang="ko-KR" sz="1500" dirty="0" err="1"/>
              <a:t>Myongji</a:t>
            </a:r>
            <a:r>
              <a:rPr lang="en-US" altLang="ko-KR" sz="1500" dirty="0"/>
              <a:t> Hospital); </a:t>
            </a:r>
            <a:r>
              <a:rPr lang="en-US" altLang="ko-KR" sz="1500" dirty="0" err="1"/>
              <a:t>Cheol</a:t>
            </a:r>
            <a:r>
              <a:rPr lang="en-US" altLang="ko-KR" sz="1500" dirty="0"/>
              <a:t> Ung Choi (Korea University </a:t>
            </a:r>
            <a:r>
              <a:rPr lang="en-US" altLang="ko-KR" sz="1500" dirty="0" err="1"/>
              <a:t>Guro</a:t>
            </a:r>
            <a:r>
              <a:rPr lang="en-US" altLang="ko-KR" sz="1500" dirty="0"/>
              <a:t> Hospital); Sang-</a:t>
            </a:r>
            <a:r>
              <a:rPr lang="en-US" altLang="ko-KR" sz="1500" dirty="0" err="1"/>
              <a:t>Rok</a:t>
            </a:r>
            <a:r>
              <a:rPr lang="en-US" altLang="ko-KR" sz="1500" dirty="0"/>
              <a:t> Lee (</a:t>
            </a:r>
            <a:r>
              <a:rPr lang="en-US" altLang="ko-KR" sz="1500" dirty="0" err="1"/>
              <a:t>Jeonbuk</a:t>
            </a:r>
            <a:r>
              <a:rPr lang="en-US" altLang="ko-KR" sz="1500" dirty="0"/>
              <a:t> National University Hospital); Hyung-Bok Park (Catholic </a:t>
            </a:r>
            <a:r>
              <a:rPr lang="en-US" altLang="ko-KR" sz="1500" dirty="0" err="1"/>
              <a:t>Kwandong</a:t>
            </a:r>
            <a:r>
              <a:rPr lang="en-US" altLang="ko-KR" sz="1500" dirty="0"/>
              <a:t> University International St. Mary's Hospital); Han </a:t>
            </a:r>
            <a:r>
              <a:rPr lang="en-US" altLang="ko-KR" sz="1500" dirty="0" err="1"/>
              <a:t>Cheol</a:t>
            </a:r>
            <a:r>
              <a:rPr lang="en-US" altLang="ko-KR" sz="1500" dirty="0"/>
              <a:t> Lee (Pusan National University Hospital); Seunghwan Kim (</a:t>
            </a:r>
            <a:r>
              <a:rPr lang="en-US" altLang="ko-KR" sz="1500" dirty="0" err="1"/>
              <a:t>Haeundae</a:t>
            </a:r>
            <a:r>
              <a:rPr lang="en-US" altLang="ko-KR" sz="1500" dirty="0"/>
              <a:t> Paik Hospital); </a:t>
            </a:r>
            <a:r>
              <a:rPr lang="en-US" altLang="ko-KR" sz="1500" dirty="0" err="1"/>
              <a:t>Kyeong</a:t>
            </a:r>
            <a:r>
              <a:rPr lang="en-US" altLang="ko-KR" sz="1500" dirty="0"/>
              <a:t> Ho Yun (</a:t>
            </a:r>
            <a:r>
              <a:rPr lang="en-US" altLang="ko-KR" sz="1500" dirty="0" err="1"/>
              <a:t>Wonkwang</a:t>
            </a:r>
            <a:r>
              <a:rPr lang="en-US" altLang="ko-KR" sz="1500" dirty="0"/>
              <a:t> University Hospital); Jong-</a:t>
            </a:r>
            <a:r>
              <a:rPr lang="en-US" altLang="ko-KR" sz="1500" dirty="0" err="1"/>
              <a:t>Hwa</a:t>
            </a:r>
            <a:r>
              <a:rPr lang="en-US" altLang="ko-KR" sz="1500" dirty="0"/>
              <a:t> </a:t>
            </a:r>
            <a:r>
              <a:rPr lang="en-US" altLang="ko-KR" sz="1500" dirty="0" err="1"/>
              <a:t>Ahn</a:t>
            </a:r>
            <a:r>
              <a:rPr lang="en-US" altLang="ko-KR" sz="1500" dirty="0"/>
              <a:t> (</a:t>
            </a:r>
            <a:r>
              <a:rPr lang="en-US" altLang="ko-KR" sz="1500" dirty="0" err="1"/>
              <a:t>Gyeongsang</a:t>
            </a:r>
            <a:r>
              <a:rPr lang="en-US" altLang="ko-KR" sz="1500" dirty="0"/>
              <a:t> National University Changwon Hospital); </a:t>
            </a:r>
            <a:r>
              <a:rPr lang="en-US" altLang="ko-KR" sz="1500" dirty="0" err="1"/>
              <a:t>Byoung</a:t>
            </a:r>
            <a:r>
              <a:rPr lang="en-US" altLang="ko-KR" sz="1500" dirty="0"/>
              <a:t>-Kwon Lee (Gangnam Severance Hospital); </a:t>
            </a:r>
            <a:r>
              <a:rPr lang="en-US" altLang="ko-KR" sz="1500" dirty="0" err="1"/>
              <a:t>Deok-Kyu</a:t>
            </a:r>
            <a:r>
              <a:rPr lang="en-US" altLang="ko-KR" sz="1500" dirty="0"/>
              <a:t> Cho (</a:t>
            </a:r>
            <a:r>
              <a:rPr lang="en-US" altLang="ko-KR" sz="1500" dirty="0" err="1"/>
              <a:t>ongin</a:t>
            </a:r>
            <a:r>
              <a:rPr lang="en-US" altLang="ko-KR" sz="1500" dirty="0"/>
              <a:t> Severance Hospital); Song-Yi Kim (</a:t>
            </a:r>
            <a:r>
              <a:rPr lang="en-US" altLang="ko-KR" sz="1500" dirty="0" err="1"/>
              <a:t>Jeju</a:t>
            </a:r>
            <a:r>
              <a:rPr lang="en-US" altLang="ko-KR" sz="1500" dirty="0"/>
              <a:t> National University Hospital); Ung Kim (</a:t>
            </a:r>
            <a:r>
              <a:rPr lang="en-US" altLang="ko-KR" sz="1500" dirty="0" err="1"/>
              <a:t>Yeungnam</a:t>
            </a:r>
            <a:r>
              <a:rPr lang="en-US" altLang="ko-KR" sz="1500" dirty="0"/>
              <a:t> University Medical Center); Tae Soo Kang (</a:t>
            </a:r>
            <a:r>
              <a:rPr lang="en-US" altLang="ko-KR" sz="1500" dirty="0" err="1"/>
              <a:t>Dankook</a:t>
            </a:r>
            <a:r>
              <a:rPr lang="en-US" altLang="ko-KR" sz="1500" dirty="0"/>
              <a:t> University Hospital); </a:t>
            </a:r>
            <a:r>
              <a:rPr lang="en-US" altLang="ko-KR" sz="1500" dirty="0" err="1"/>
              <a:t>Seong</a:t>
            </a:r>
            <a:r>
              <a:rPr lang="en-US" altLang="ko-KR" sz="1500" dirty="0"/>
              <a:t> </a:t>
            </a:r>
            <a:r>
              <a:rPr lang="en-US" altLang="ko-KR" sz="1500" dirty="0" err="1"/>
              <a:t>Huan</a:t>
            </a:r>
            <a:r>
              <a:rPr lang="en-US" altLang="ko-KR" sz="1500" dirty="0"/>
              <a:t> Choi (</a:t>
            </a:r>
            <a:r>
              <a:rPr lang="en-US" altLang="ko-KR" sz="1500" dirty="0" err="1"/>
              <a:t>Inha</a:t>
            </a:r>
            <a:r>
              <a:rPr lang="en-US" altLang="ko-KR" sz="1500" dirty="0"/>
              <a:t> University Hospital); Won-Ho Kim (</a:t>
            </a:r>
            <a:r>
              <a:rPr lang="en-US" altLang="ko-KR" sz="1500" dirty="0" err="1"/>
              <a:t>Eulji</a:t>
            </a:r>
            <a:r>
              <a:rPr lang="en-US" altLang="ko-KR" sz="1500" dirty="0"/>
              <a:t> University Hospital); Jin Bae Lee (Daegu Catholic University Hospital); Moo-Yong Rhee (</a:t>
            </a:r>
            <a:r>
              <a:rPr lang="en-US" altLang="ko-KR" sz="1500" dirty="0" err="1"/>
              <a:t>Dongguk</a:t>
            </a:r>
            <a:r>
              <a:rPr lang="en-US" altLang="ko-KR" sz="1500" dirty="0"/>
              <a:t> University </a:t>
            </a:r>
            <a:r>
              <a:rPr lang="en-US" altLang="ko-KR" sz="1500" dirty="0" err="1"/>
              <a:t>Ilsan</a:t>
            </a:r>
            <a:r>
              <a:rPr lang="en-US" altLang="ko-KR" sz="1500" dirty="0"/>
              <a:t> Hospital); Jin-Bae Kim (Kyung Hee University Hospital); Sang-Ho Jo (</a:t>
            </a:r>
            <a:r>
              <a:rPr lang="en-US" altLang="ko-KR" sz="1500" dirty="0" err="1"/>
              <a:t>Hallym</a:t>
            </a:r>
            <a:r>
              <a:rPr lang="en-US" altLang="ko-KR" sz="1500" dirty="0"/>
              <a:t> University Sacred Heart Hospital); </a:t>
            </a:r>
            <a:r>
              <a:rPr lang="en-US" altLang="ko-KR" sz="1500" dirty="0" err="1"/>
              <a:t>Dae</a:t>
            </a:r>
            <a:r>
              <a:rPr lang="en-US" altLang="ko-KR" sz="1500" dirty="0"/>
              <a:t> Woo Hyun (</a:t>
            </a:r>
            <a:r>
              <a:rPr lang="en-US" altLang="ko-KR" sz="1500" dirty="0" err="1"/>
              <a:t>Andong</a:t>
            </a:r>
            <a:r>
              <a:rPr lang="en-US" altLang="ko-KR" sz="1500" dirty="0"/>
              <a:t> General Hospital)</a:t>
            </a:r>
            <a:endParaRPr lang="en-US" altLang="ko-KR" sz="1100" dirty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  <a:p>
            <a:r>
              <a:rPr lang="en-US" altLang="ko-KR" sz="2200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Executive Committee</a:t>
            </a:r>
          </a:p>
          <a:p>
            <a:r>
              <a:rPr lang="en-US" altLang="ko-KR" sz="1800" dirty="0">
                <a:ea typeface="Calibri"/>
                <a:cs typeface="Calibri"/>
                <a:sym typeface="Calibri"/>
              </a:rPr>
              <a:t>Jung-Sun Kim (Trial PI) and Hui-Nam Pak (Trial PI)</a:t>
            </a:r>
          </a:p>
          <a:p>
            <a:r>
              <a:rPr lang="en-US" altLang="ko-KR" sz="2200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Steering Committee</a:t>
            </a:r>
          </a:p>
          <a:p>
            <a:r>
              <a:rPr lang="en-US" altLang="ko-KR" sz="1800" dirty="0">
                <a:ea typeface="Calibri"/>
                <a:cs typeface="Calibri"/>
                <a:sym typeface="Calibri"/>
              </a:rPr>
              <a:t>Seung-Jun Lee, Hee Tae Yu, Yong-</a:t>
            </a:r>
            <a:r>
              <a:rPr lang="en-US" altLang="ko-KR" sz="1800" dirty="0" err="1">
                <a:ea typeface="Calibri"/>
                <a:cs typeface="Calibri"/>
                <a:sym typeface="Calibri"/>
              </a:rPr>
              <a:t>Joon</a:t>
            </a:r>
            <a:r>
              <a:rPr lang="en-US" altLang="ko-KR" sz="1800" dirty="0">
                <a:ea typeface="Calibri"/>
                <a:cs typeface="Calibri"/>
                <a:sym typeface="Calibri"/>
              </a:rPr>
              <a:t> Lee and Sang-</a:t>
            </a:r>
            <a:r>
              <a:rPr lang="en-US" altLang="ko-KR" sz="1800" dirty="0" err="1">
                <a:ea typeface="Calibri"/>
                <a:cs typeface="Calibri"/>
                <a:sym typeface="Calibri"/>
              </a:rPr>
              <a:t>Hyup</a:t>
            </a:r>
            <a:r>
              <a:rPr lang="en-US" altLang="ko-KR" sz="1800" dirty="0">
                <a:ea typeface="Calibri"/>
                <a:cs typeface="Calibri"/>
                <a:sym typeface="Calibri"/>
              </a:rPr>
              <a:t> Lee</a:t>
            </a:r>
            <a:endParaRPr lang="en-US" altLang="ko-KR" sz="1800" dirty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  <a:p>
            <a:r>
              <a:rPr lang="en-US" altLang="ko-KR" sz="2200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Event Adjudication Committee</a:t>
            </a:r>
          </a:p>
          <a:p>
            <a:r>
              <a:rPr lang="en-US" altLang="ko-KR" sz="1800" dirty="0" err="1">
                <a:ea typeface="Calibri"/>
                <a:cs typeface="Calibri"/>
                <a:sym typeface="Calibri"/>
              </a:rPr>
              <a:t>Eui</a:t>
            </a:r>
            <a:r>
              <a:rPr lang="en-US" altLang="ko-KR" sz="1800" dirty="0">
                <a:ea typeface="Calibri"/>
                <a:cs typeface="Calibri"/>
                <a:sym typeface="Calibri"/>
              </a:rPr>
              <a:t>-Young Choi (Chair), Jung-Woo Son, </a:t>
            </a:r>
            <a:r>
              <a:rPr lang="en-US" altLang="ko-KR" sz="1800" dirty="0" err="1">
                <a:ea typeface="Calibri"/>
                <a:cs typeface="Calibri"/>
                <a:sym typeface="Calibri"/>
              </a:rPr>
              <a:t>Darae</a:t>
            </a:r>
            <a:r>
              <a:rPr lang="en-US" altLang="ko-KR" sz="1800" dirty="0">
                <a:ea typeface="Calibri"/>
                <a:cs typeface="Calibri"/>
                <a:sym typeface="Calibri"/>
              </a:rPr>
              <a:t> Kim, Chan </a:t>
            </a:r>
            <a:r>
              <a:rPr lang="en-US" altLang="ko-KR" sz="1800" dirty="0" err="1">
                <a:ea typeface="Calibri"/>
                <a:cs typeface="Calibri"/>
                <a:sym typeface="Calibri"/>
              </a:rPr>
              <a:t>Joo</a:t>
            </a:r>
            <a:r>
              <a:rPr lang="en-US" altLang="ko-KR" sz="1800" dirty="0">
                <a:ea typeface="Calibri"/>
                <a:cs typeface="Calibri"/>
                <a:sym typeface="Calibri"/>
              </a:rPr>
              <a:t> Lee and Young </a:t>
            </a:r>
            <a:r>
              <a:rPr lang="en-US" altLang="ko-KR" sz="1800" dirty="0" err="1">
                <a:ea typeface="Calibri"/>
                <a:cs typeface="Calibri"/>
                <a:sym typeface="Calibri"/>
              </a:rPr>
              <a:t>Dae</a:t>
            </a:r>
            <a:r>
              <a:rPr lang="en-US" altLang="ko-KR" sz="1800" dirty="0">
                <a:ea typeface="Calibri"/>
                <a:cs typeface="Calibri"/>
                <a:sym typeface="Calibri"/>
              </a:rPr>
              <a:t> Kim</a:t>
            </a:r>
            <a:endParaRPr lang="en-US" altLang="ko-KR" sz="2200" dirty="0">
              <a:ea typeface="Calibri"/>
              <a:cs typeface="Calibri"/>
              <a:sym typeface="Calibri"/>
            </a:endParaRPr>
          </a:p>
          <a:p>
            <a:r>
              <a:rPr lang="en-US" altLang="ko-KR" sz="2300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Data &amp; Safety Monitoring Board</a:t>
            </a:r>
          </a:p>
          <a:p>
            <a:r>
              <a:rPr lang="en-US" altLang="ko-KR" sz="1800" dirty="0" err="1">
                <a:ea typeface="Calibri"/>
                <a:cs typeface="Calibri"/>
                <a:sym typeface="Calibri"/>
              </a:rPr>
              <a:t>Seonghoon</a:t>
            </a:r>
            <a:r>
              <a:rPr lang="en-US" altLang="ko-KR" sz="1800" dirty="0">
                <a:ea typeface="Calibri"/>
                <a:cs typeface="Calibri"/>
                <a:sym typeface="Calibri"/>
              </a:rPr>
              <a:t> Choi (Chair), In-Jeong Cho, Wang Soo Lee, Se-Jung Yoon and Chi Young Shim</a:t>
            </a:r>
            <a:endParaRPr lang="ko-KR" altLang="en-US" sz="22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444626" y="4302809"/>
            <a:ext cx="8077712" cy="340158"/>
          </a:xfrm>
        </p:spPr>
        <p:txBody>
          <a:bodyPr>
            <a:normAutofit/>
          </a:bodyPr>
          <a:lstStyle/>
          <a:p>
            <a:pPr marL="12700">
              <a:lnSpc>
                <a:spcPct val="120000"/>
              </a:lnSpc>
              <a:spcBef>
                <a:spcPts val="95"/>
              </a:spcBef>
            </a:pPr>
            <a:r>
              <a:rPr lang="en-US" altLang="ko-KR" dirty="0">
                <a:solidFill>
                  <a:srgbClr val="C10E20"/>
                </a:solidFill>
                <a:latin typeface="+mj-lt"/>
                <a:ea typeface="Calibri"/>
                <a:cs typeface="Calibri"/>
                <a:sym typeface="Calibri"/>
              </a:rPr>
              <a:t>Trial Funding         </a:t>
            </a:r>
            <a:r>
              <a:rPr lang="en-US" altLang="ko-KR" dirty="0">
                <a:solidFill>
                  <a:schemeClr val="tx1"/>
                </a:solidFill>
                <a:ea typeface="맑은 고딕" panose="020B0503020000020004" pitchFamily="50" charset="-127"/>
              </a:rPr>
              <a:t>Cardiovascular Research Center (South Korea) and </a:t>
            </a:r>
            <a:r>
              <a:rPr lang="en-US" altLang="ko-KR" dirty="0" err="1">
                <a:solidFill>
                  <a:schemeClr val="tx1"/>
                </a:solidFill>
                <a:ea typeface="맑은 고딕" panose="020B0503020000020004" pitchFamily="50" charset="-127"/>
              </a:rPr>
              <a:t>Samjin</a:t>
            </a:r>
            <a:r>
              <a:rPr lang="en-US" altLang="ko-KR" dirty="0">
                <a:solidFill>
                  <a:schemeClr val="tx1"/>
                </a:solidFill>
                <a:ea typeface="맑은 고딕" panose="020B0503020000020004" pitchFamily="50" charset="-127"/>
              </a:rPr>
              <a:t> Pharmaceutical</a:t>
            </a:r>
            <a:endParaRPr lang="en-US" altLang="ko-KR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11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METHOD</a:t>
            </a:r>
          </a:p>
        </p:txBody>
      </p:sp>
      <p:pic>
        <p:nvPicPr>
          <p:cNvPr id="12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7989" y="78424"/>
            <a:ext cx="8835459" cy="472793"/>
          </a:xfrm>
        </p:spPr>
        <p:txBody>
          <a:bodyPr>
            <a:noAutofit/>
          </a:bodyPr>
          <a:lstStyle/>
          <a:p>
            <a:r>
              <a:rPr lang="en-US" altLang="ko-KR" dirty="0"/>
              <a:t>Patients disposition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3" name="그림 개체 틀 42"/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pic>
        <p:nvPicPr>
          <p:cNvPr id="10" name="그림 개체 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36204"/>
          <a:stretch/>
        </p:blipFill>
        <p:spPr>
          <a:xfrm>
            <a:off x="7431775" y="4741190"/>
            <a:ext cx="995238" cy="364598"/>
          </a:xfrm>
          <a:prstGeom prst="rect">
            <a:avLst/>
          </a:prstGeom>
        </p:spPr>
      </p:pic>
      <p:sp>
        <p:nvSpPr>
          <p:cNvPr id="3" name="Google Shape;242;p14">
            <a:extLst>
              <a:ext uri="{FF2B5EF4-FFF2-40B4-BE49-F238E27FC236}">
                <a16:creationId xmlns:a16="http://schemas.microsoft.com/office/drawing/2014/main" id="{B2DDF9A0-126F-1DD2-0869-71D857EA8F08}"/>
              </a:ext>
            </a:extLst>
          </p:cNvPr>
          <p:cNvSpPr/>
          <p:nvPr/>
        </p:nvSpPr>
        <p:spPr>
          <a:xfrm>
            <a:off x="3537691" y="631771"/>
            <a:ext cx="2069834" cy="29763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Screened (N=1283)</a:t>
            </a:r>
            <a:endParaRPr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4698B52-3F05-0D51-404E-89959A21B26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572608" y="929407"/>
            <a:ext cx="0" cy="61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242;p14">
            <a:extLst>
              <a:ext uri="{FF2B5EF4-FFF2-40B4-BE49-F238E27FC236}">
                <a16:creationId xmlns:a16="http://schemas.microsoft.com/office/drawing/2014/main" id="{A2AB53DF-91AB-6B7D-742B-2A87AC1064F0}"/>
              </a:ext>
            </a:extLst>
          </p:cNvPr>
          <p:cNvSpPr/>
          <p:nvPr/>
        </p:nvSpPr>
        <p:spPr>
          <a:xfrm>
            <a:off x="3537691" y="1551875"/>
            <a:ext cx="2069834" cy="29763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1:1 Randomized  (N=960)</a:t>
            </a:r>
            <a:endParaRPr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E67C2A0-81DB-CDA6-5ACB-98A0527A7962}"/>
              </a:ext>
            </a:extLst>
          </p:cNvPr>
          <p:cNvCxnSpPr>
            <a:cxnSpLocks/>
          </p:cNvCxnSpPr>
          <p:nvPr/>
        </p:nvCxnSpPr>
        <p:spPr>
          <a:xfrm>
            <a:off x="4572608" y="1241490"/>
            <a:ext cx="16135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42;p14">
            <a:extLst>
              <a:ext uri="{FF2B5EF4-FFF2-40B4-BE49-F238E27FC236}">
                <a16:creationId xmlns:a16="http://schemas.microsoft.com/office/drawing/2014/main" id="{C004D439-EFEE-DDEE-D19A-247000D6EB7F}"/>
              </a:ext>
            </a:extLst>
          </p:cNvPr>
          <p:cNvSpPr/>
          <p:nvPr/>
        </p:nvSpPr>
        <p:spPr>
          <a:xfrm>
            <a:off x="6186115" y="491600"/>
            <a:ext cx="2891979" cy="12299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Randomized (N=323)</a:t>
            </a:r>
          </a:p>
          <a:p>
            <a:pPr marL="171450" marR="0" lvl="0" indent="-1714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&gt;85yr (37), valvular disease (3), Bare-metal stent (12), 1</a:t>
            </a:r>
            <a:r>
              <a:rPr lang="en-US" sz="105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-generation DES</a:t>
            </a:r>
            <a:r>
              <a:rPr lang="en-US" sz="105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(80), prior ICH (5), recent GI bleeding (7), high-bleeding risk (24), malignancy (18), consent withdrawal</a:t>
            </a:r>
            <a:r>
              <a:rPr lang="en-US" sz="105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refusal (40), other reasons (97)</a:t>
            </a:r>
            <a:endParaRPr sz="1600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8F895338-DE17-3192-C601-247BAC6655D7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 flipH="1">
            <a:off x="2525897" y="1849511"/>
            <a:ext cx="2046711" cy="309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242;p14">
            <a:extLst>
              <a:ext uri="{FF2B5EF4-FFF2-40B4-BE49-F238E27FC236}">
                <a16:creationId xmlns:a16="http://schemas.microsoft.com/office/drawing/2014/main" id="{73528184-831B-2F1F-1D5D-2BBC23EE4E7F}"/>
              </a:ext>
            </a:extLst>
          </p:cNvPr>
          <p:cNvSpPr/>
          <p:nvPr/>
        </p:nvSpPr>
        <p:spPr>
          <a:xfrm>
            <a:off x="1388297" y="2158709"/>
            <a:ext cx="2275200" cy="297636"/>
          </a:xfrm>
          <a:prstGeom prst="roundRect">
            <a:avLst>
              <a:gd name="adj" fmla="val 16667"/>
            </a:avLst>
          </a:prstGeom>
          <a:solidFill>
            <a:srgbClr val="3366FF">
              <a:alpha val="29000"/>
            </a:srgbClr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NOAC monotherapy (N=482)</a:t>
            </a:r>
            <a:endParaRPr dirty="0"/>
          </a:p>
        </p:txBody>
      </p:sp>
      <p:sp>
        <p:nvSpPr>
          <p:cNvPr id="24" name="Google Shape;242;p14">
            <a:extLst>
              <a:ext uri="{FF2B5EF4-FFF2-40B4-BE49-F238E27FC236}">
                <a16:creationId xmlns:a16="http://schemas.microsoft.com/office/drawing/2014/main" id="{509AF3C0-3D13-34E2-4786-B53431BE635B}"/>
              </a:ext>
            </a:extLst>
          </p:cNvPr>
          <p:cNvSpPr/>
          <p:nvPr/>
        </p:nvSpPr>
        <p:spPr>
          <a:xfrm>
            <a:off x="5373012" y="2158709"/>
            <a:ext cx="2504499" cy="29763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  <a:alpha val="91000"/>
            </a:schemeClr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NOAC plus clopidogrel (N=478)</a:t>
            </a:r>
            <a:endParaRPr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C0E2736-8639-9019-F972-8668B6AF58FF}"/>
              </a:ext>
            </a:extLst>
          </p:cNvPr>
          <p:cNvCxnSpPr>
            <a:stCxn id="9" idx="2"/>
            <a:endCxn id="24" idx="0"/>
          </p:cNvCxnSpPr>
          <p:nvPr/>
        </p:nvCxnSpPr>
        <p:spPr>
          <a:xfrm>
            <a:off x="4572608" y="1849511"/>
            <a:ext cx="2052654" cy="309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242;p14">
            <a:extLst>
              <a:ext uri="{FF2B5EF4-FFF2-40B4-BE49-F238E27FC236}">
                <a16:creationId xmlns:a16="http://schemas.microsoft.com/office/drawing/2014/main" id="{DEB48FEC-1E81-11F4-B56F-1B91E891E56F}"/>
              </a:ext>
            </a:extLst>
          </p:cNvPr>
          <p:cNvSpPr/>
          <p:nvPr/>
        </p:nvSpPr>
        <p:spPr>
          <a:xfrm>
            <a:off x="1386680" y="3546621"/>
            <a:ext cx="2276817" cy="396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479 (99.4%) Completed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12-month follow-up</a:t>
            </a:r>
          </a:p>
        </p:txBody>
      </p:sp>
      <p:sp>
        <p:nvSpPr>
          <p:cNvPr id="31" name="Google Shape;242;p14">
            <a:extLst>
              <a:ext uri="{FF2B5EF4-FFF2-40B4-BE49-F238E27FC236}">
                <a16:creationId xmlns:a16="http://schemas.microsoft.com/office/drawing/2014/main" id="{5C78F927-1F0E-6DDA-6AD4-C17431449742}"/>
              </a:ext>
            </a:extLst>
          </p:cNvPr>
          <p:cNvSpPr/>
          <p:nvPr/>
        </p:nvSpPr>
        <p:spPr>
          <a:xfrm>
            <a:off x="1386680" y="4220928"/>
            <a:ext cx="2276817" cy="396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482 were included in the intention-to-treat analysis</a:t>
            </a:r>
            <a:endParaRPr dirty="0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74483B93-7DE6-DBF5-04EC-816DC0327CB2}"/>
              </a:ext>
            </a:extLst>
          </p:cNvPr>
          <p:cNvCxnSpPr>
            <a:cxnSpLocks/>
          </p:cNvCxnSpPr>
          <p:nvPr/>
        </p:nvCxnSpPr>
        <p:spPr>
          <a:xfrm>
            <a:off x="2525089" y="2456345"/>
            <a:ext cx="0" cy="1079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51;p14">
            <a:extLst>
              <a:ext uri="{FF2B5EF4-FFF2-40B4-BE49-F238E27FC236}">
                <a16:creationId xmlns:a16="http://schemas.microsoft.com/office/drawing/2014/main" id="{1EAABBD4-246B-F4C2-497E-64DDD3A64F46}"/>
              </a:ext>
            </a:extLst>
          </p:cNvPr>
          <p:cNvSpPr/>
          <p:nvPr/>
        </p:nvSpPr>
        <p:spPr>
          <a:xfrm>
            <a:off x="291414" y="2603867"/>
            <a:ext cx="2037074" cy="22901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8 Cross-over</a:t>
            </a:r>
            <a:endParaRPr dirty="0"/>
          </a:p>
        </p:txBody>
      </p:sp>
      <p:sp>
        <p:nvSpPr>
          <p:cNvPr id="40" name="Google Shape;259;p14">
            <a:extLst>
              <a:ext uri="{FF2B5EF4-FFF2-40B4-BE49-F238E27FC236}">
                <a16:creationId xmlns:a16="http://schemas.microsoft.com/office/drawing/2014/main" id="{8878CE16-0439-F9B6-D2EF-C138A9B85EAD}"/>
              </a:ext>
            </a:extLst>
          </p:cNvPr>
          <p:cNvSpPr/>
          <p:nvPr/>
        </p:nvSpPr>
        <p:spPr>
          <a:xfrm>
            <a:off x="291414" y="3001594"/>
            <a:ext cx="2037074" cy="33529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 </a:t>
            </a:r>
            <a:r>
              <a:rPr lang="en-US" altLang="ko-KR" sz="9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Were lost to follow-up </a:t>
            </a:r>
            <a:endParaRPr dirty="0"/>
          </a:p>
          <a:p>
            <a:pPr lvl="0"/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 </a:t>
            </a:r>
            <a:r>
              <a:rPr lang="en-US" altLang="ko-KR" sz="9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Withdrew consent 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811C5B3A-8B85-90E6-E9C2-7BC37A798B58}"/>
              </a:ext>
            </a:extLst>
          </p:cNvPr>
          <p:cNvCxnSpPr>
            <a:cxnSpLocks/>
          </p:cNvCxnSpPr>
          <p:nvPr/>
        </p:nvCxnSpPr>
        <p:spPr>
          <a:xfrm flipV="1">
            <a:off x="2328488" y="2718373"/>
            <a:ext cx="196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B37A2FF-9E7C-02AE-F3F8-7507B4A7F84E}"/>
              </a:ext>
            </a:extLst>
          </p:cNvPr>
          <p:cNvCxnSpPr>
            <a:cxnSpLocks/>
          </p:cNvCxnSpPr>
          <p:nvPr/>
        </p:nvCxnSpPr>
        <p:spPr>
          <a:xfrm flipV="1">
            <a:off x="2328488" y="3168430"/>
            <a:ext cx="196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9B738515-37B3-01B5-D60B-2D838876BB49}"/>
              </a:ext>
            </a:extLst>
          </p:cNvPr>
          <p:cNvCxnSpPr>
            <a:cxnSpLocks/>
          </p:cNvCxnSpPr>
          <p:nvPr/>
        </p:nvCxnSpPr>
        <p:spPr>
          <a:xfrm>
            <a:off x="2525089" y="3939847"/>
            <a:ext cx="0" cy="26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242;p14">
            <a:extLst>
              <a:ext uri="{FF2B5EF4-FFF2-40B4-BE49-F238E27FC236}">
                <a16:creationId xmlns:a16="http://schemas.microsoft.com/office/drawing/2014/main" id="{16E2C63F-A376-CB9B-5FF0-8C11CA1797EE}"/>
              </a:ext>
            </a:extLst>
          </p:cNvPr>
          <p:cNvSpPr/>
          <p:nvPr/>
        </p:nvSpPr>
        <p:spPr>
          <a:xfrm>
            <a:off x="5486853" y="3546621"/>
            <a:ext cx="2276817" cy="396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474 (99.2%) Completed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12-month follow-up</a:t>
            </a:r>
          </a:p>
        </p:txBody>
      </p:sp>
      <p:sp>
        <p:nvSpPr>
          <p:cNvPr id="54" name="Google Shape;242;p14">
            <a:extLst>
              <a:ext uri="{FF2B5EF4-FFF2-40B4-BE49-F238E27FC236}">
                <a16:creationId xmlns:a16="http://schemas.microsoft.com/office/drawing/2014/main" id="{2C4AEC4D-6F09-7EFE-E099-7C904F5952EB}"/>
              </a:ext>
            </a:extLst>
          </p:cNvPr>
          <p:cNvSpPr/>
          <p:nvPr/>
        </p:nvSpPr>
        <p:spPr>
          <a:xfrm>
            <a:off x="5486853" y="4220928"/>
            <a:ext cx="2276817" cy="396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478 were included in the intention-to-treat analysis</a:t>
            </a:r>
            <a:endParaRPr dirty="0"/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EBDB6655-CF63-CB7D-1F3E-54C33B8A4B00}"/>
              </a:ext>
            </a:extLst>
          </p:cNvPr>
          <p:cNvCxnSpPr>
            <a:cxnSpLocks/>
          </p:cNvCxnSpPr>
          <p:nvPr/>
        </p:nvCxnSpPr>
        <p:spPr>
          <a:xfrm>
            <a:off x="6625262" y="2456345"/>
            <a:ext cx="0" cy="1079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1DA65B21-DFF3-DA7F-F4E7-9A4F6292FEA2}"/>
              </a:ext>
            </a:extLst>
          </p:cNvPr>
          <p:cNvCxnSpPr>
            <a:cxnSpLocks/>
          </p:cNvCxnSpPr>
          <p:nvPr/>
        </p:nvCxnSpPr>
        <p:spPr>
          <a:xfrm flipV="1">
            <a:off x="6625262" y="2718373"/>
            <a:ext cx="196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6250CB6-4DAB-C78F-B8EC-F35E41B8428D}"/>
              </a:ext>
            </a:extLst>
          </p:cNvPr>
          <p:cNvCxnSpPr>
            <a:cxnSpLocks/>
          </p:cNvCxnSpPr>
          <p:nvPr/>
        </p:nvCxnSpPr>
        <p:spPr>
          <a:xfrm flipV="1">
            <a:off x="6625262" y="3168430"/>
            <a:ext cx="196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7F14BE7B-D308-9363-189B-30885AB4CBAB}"/>
              </a:ext>
            </a:extLst>
          </p:cNvPr>
          <p:cNvCxnSpPr>
            <a:cxnSpLocks/>
          </p:cNvCxnSpPr>
          <p:nvPr/>
        </p:nvCxnSpPr>
        <p:spPr>
          <a:xfrm>
            <a:off x="6625262" y="3939847"/>
            <a:ext cx="0" cy="26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251;p14">
            <a:extLst>
              <a:ext uri="{FF2B5EF4-FFF2-40B4-BE49-F238E27FC236}">
                <a16:creationId xmlns:a16="http://schemas.microsoft.com/office/drawing/2014/main" id="{1917B98B-E80C-F64B-3ABE-AD6F6E54C61D}"/>
              </a:ext>
            </a:extLst>
          </p:cNvPr>
          <p:cNvSpPr/>
          <p:nvPr/>
        </p:nvSpPr>
        <p:spPr>
          <a:xfrm>
            <a:off x="6830401" y="2603867"/>
            <a:ext cx="2037074" cy="22901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7 Cross-over</a:t>
            </a:r>
            <a:endParaRPr dirty="0"/>
          </a:p>
        </p:txBody>
      </p:sp>
      <p:sp>
        <p:nvSpPr>
          <p:cNvPr id="60" name="Google Shape;259;p14">
            <a:extLst>
              <a:ext uri="{FF2B5EF4-FFF2-40B4-BE49-F238E27FC236}">
                <a16:creationId xmlns:a16="http://schemas.microsoft.com/office/drawing/2014/main" id="{BF790C21-73FA-1DDE-9C28-DBCF30BBB62B}"/>
              </a:ext>
            </a:extLst>
          </p:cNvPr>
          <p:cNvSpPr/>
          <p:nvPr/>
        </p:nvSpPr>
        <p:spPr>
          <a:xfrm>
            <a:off x="6830401" y="3001594"/>
            <a:ext cx="2037074" cy="33529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 </a:t>
            </a:r>
            <a:r>
              <a:rPr lang="en-US" altLang="ko-KR" sz="9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Were lost to follow-up </a:t>
            </a:r>
            <a:endParaRPr dirty="0"/>
          </a:p>
          <a:p>
            <a:pPr lvl="0"/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 </a:t>
            </a:r>
            <a:r>
              <a:rPr lang="en-US" altLang="ko-KR" sz="9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Withdrew consent 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바닥글 개체 틀 4"/>
          <p:cNvSpPr txBox="1">
            <a:spLocks/>
          </p:cNvSpPr>
          <p:nvPr/>
        </p:nvSpPr>
        <p:spPr>
          <a:xfrm>
            <a:off x="590389" y="4798798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RESULTS</a:t>
            </a:r>
          </a:p>
        </p:txBody>
      </p:sp>
      <p:pic>
        <p:nvPicPr>
          <p:cNvPr id="35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2888</TotalTime>
  <Words>2949</Words>
  <Application>Microsoft Office PowerPoint</Application>
  <PresentationFormat>화면 슬라이드 쇼(16:9)</PresentationFormat>
  <Paragraphs>593</Paragraphs>
  <Slides>24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7" baseType="lpstr">
      <vt:lpstr>Aptos</vt:lpstr>
      <vt:lpstr>Champagne &amp; Limousines</vt:lpstr>
      <vt:lpstr>Mangal</vt:lpstr>
      <vt:lpstr>Osaka</vt:lpstr>
      <vt:lpstr>굴림</vt:lpstr>
      <vt:lpstr>맑은 고딕</vt:lpstr>
      <vt:lpstr>Arial</vt:lpstr>
      <vt:lpstr>Arial Black</vt:lpstr>
      <vt:lpstr>Calibri</vt:lpstr>
      <vt:lpstr>Symbol</vt:lpstr>
      <vt:lpstr>Times New Roman</vt:lpstr>
      <vt:lpstr>Wingdings</vt:lpstr>
      <vt:lpstr>Dark Background</vt:lpstr>
      <vt:lpstr>Appropriate Duration of Antiplatelet and Thrombotic Strategy after 12 Months in Patients with Atrial Fibrillation Treated with Drug-Eluting Stents (ADAPT AF-DES)</vt:lpstr>
      <vt:lpstr>Disclosure of Relevant Financial Relationships</vt:lpstr>
      <vt:lpstr>Background</vt:lpstr>
      <vt:lpstr>Objective of study</vt:lpstr>
      <vt:lpstr>Trial Design and population</vt:lpstr>
      <vt:lpstr>Randomization and follow-up plan</vt:lpstr>
      <vt:lpstr>Statistical analysis</vt:lpstr>
      <vt:lpstr>Participating Investigators and Trial Organization</vt:lpstr>
      <vt:lpstr>Patients disposition</vt:lpstr>
      <vt:lpstr>Baseline characteristics (1)</vt:lpstr>
      <vt:lpstr>Baseline characteristics (2) </vt:lpstr>
      <vt:lpstr>Complex Pci characteristics </vt:lpstr>
      <vt:lpstr>Primary endpoint: net adverse clinical event</vt:lpstr>
      <vt:lpstr>Key secondary endpoint:  major bleeding or clinically relevant nonmajor bleeding </vt:lpstr>
      <vt:lpstr>Key secondary endpoint a composite of cV death, MI, st, ischemic stroke, or systemic embolism </vt:lpstr>
      <vt:lpstr>Clinical outcomes</vt:lpstr>
      <vt:lpstr>subgroup analysis (1)</vt:lpstr>
      <vt:lpstr>subgroup analysis (2)</vt:lpstr>
      <vt:lpstr>Study limitations</vt:lpstr>
      <vt:lpstr>Summary for the Adapt af-des Trial</vt:lpstr>
      <vt:lpstr>Conclusion</vt:lpstr>
      <vt:lpstr>Thank You to the ADAPT AF-DES Trial Team, Investigators, sites, and patients</vt:lpstr>
      <vt:lpstr>PowerPoint 프레젠테이션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김중선(심장내과)</cp:lastModifiedBy>
  <cp:revision>395</cp:revision>
  <dcterms:created xsi:type="dcterms:W3CDTF">2020-08-20T15:39:54Z</dcterms:created>
  <dcterms:modified xsi:type="dcterms:W3CDTF">2025-11-05T07:47:57Z</dcterms:modified>
</cp:coreProperties>
</file>