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97" r:id="rId2"/>
    <p:sldId id="279" r:id="rId3"/>
    <p:sldId id="323" r:id="rId4"/>
    <p:sldId id="314" r:id="rId5"/>
    <p:sldId id="315" r:id="rId6"/>
    <p:sldId id="324" r:id="rId7"/>
    <p:sldId id="321" r:id="rId8"/>
    <p:sldId id="317" r:id="rId9"/>
    <p:sldId id="322" r:id="rId10"/>
    <p:sldId id="318" r:id="rId11"/>
    <p:sldId id="272"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9B0C5F4-A315-7640-ABE1-4F0DE1FE9CAB}">
          <p14:sldIdLst>
            <p14:sldId id="297"/>
            <p14:sldId id="279"/>
            <p14:sldId id="323"/>
            <p14:sldId id="314"/>
            <p14:sldId id="315"/>
            <p14:sldId id="324"/>
            <p14:sldId id="321"/>
            <p14:sldId id="317"/>
            <p14:sldId id="322"/>
            <p14:sldId id="318"/>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451A3"/>
    <a:srgbClr val="FFFFFF"/>
    <a:srgbClr val="C10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
    <p:restoredTop sz="90557" autoAdjust="0"/>
  </p:normalViewPr>
  <p:slideViewPr>
    <p:cSldViewPr snapToGrid="0" snapToObjects="1">
      <p:cViewPr varScale="1">
        <p:scale>
          <a:sx n="132" d="100"/>
          <a:sy n="132" d="100"/>
        </p:scale>
        <p:origin x="1428"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2D2D93-8703-F275-E6AD-C4A00BDE97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E0A0C-5DF0-2508-F618-099276405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46F13-2EF1-8641-A22D-4C3265C6FB12}" type="datetimeFigureOut">
              <a:rPr lang="en-US" smtClean="0"/>
              <a:t>11/4/2025</a:t>
            </a:fld>
            <a:endParaRPr lang="en-US"/>
          </a:p>
        </p:txBody>
      </p:sp>
      <p:sp>
        <p:nvSpPr>
          <p:cNvPr id="4" name="Footer Placeholder 3">
            <a:extLst>
              <a:ext uri="{FF2B5EF4-FFF2-40B4-BE49-F238E27FC236}">
                <a16:creationId xmlns:a16="http://schemas.microsoft.com/office/drawing/2014/main" id="{1A83426C-578C-1C65-8CBC-3E444761CA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7E0831-6407-672B-F1A0-BBD1CCEDE0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20111-FE5F-DE44-97F4-05E258531D0A}" type="slidenum">
              <a:rPr lang="en-US" smtClean="0"/>
              <a:t>‹#›</a:t>
            </a:fld>
            <a:endParaRPr lang="en-US"/>
          </a:p>
        </p:txBody>
      </p:sp>
    </p:spTree>
    <p:extLst>
      <p:ext uri="{BB962C8B-B14F-4D97-AF65-F5344CB8AC3E}">
        <p14:creationId xmlns:p14="http://schemas.microsoft.com/office/powerpoint/2010/main" val="26915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0480647-A374-2E40-8098-CFEA282B3582}" type="datetimeFigureOut">
              <a:rPr lang="en-US" smtClean="0"/>
              <a:pPr/>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BB1E8CF-6542-954F-8DA2-B9786D13B588}" type="slidenum">
              <a:rPr lang="en-US" smtClean="0"/>
              <a:pPr/>
              <a:t>‹#›</a:t>
            </a:fld>
            <a:endParaRPr lang="en-US" dirty="0"/>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linicaltrials.gov/study/NCT048058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hypothesized, first, that coronary vasomotor endotypes are prevalent in a post-angiography population with no obstructive coronary arteries and, second, compared with angiography-guided management, MRI-guided management changes the diagnosis and improves symptoms and health-related quality of life. </a:t>
            </a:r>
          </a:p>
          <a:p>
            <a:endParaRPr lang="en-US" dirty="0"/>
          </a:p>
          <a:p>
            <a:r>
              <a:rPr lang="en-US" dirty="0"/>
              <a:t>The hypotheses were assessed in the diagnostic study and the nested, randomized, double-blind trial.</a:t>
            </a:r>
          </a:p>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4</a:t>
            </a:fld>
            <a:endParaRPr lang="en-US" dirty="0"/>
          </a:p>
        </p:txBody>
      </p:sp>
    </p:spTree>
    <p:extLst>
      <p:ext uri="{BB962C8B-B14F-4D97-AF65-F5344CB8AC3E}">
        <p14:creationId xmlns:p14="http://schemas.microsoft.com/office/powerpoint/2010/main" val="73586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prospective, multicenter, parallel group, 1:1 randomized, controlled, double-blind superiority trial of stress perfusion cardiovascular MRI-guided management, compared to standard angiography-guided management, in patients with chest pain and nonobstructive coronary arteries. </a:t>
            </a:r>
          </a:p>
          <a:p>
            <a:r>
              <a:rPr lang="en-US" dirty="0"/>
              <a:t>The protocol was developed through peer review including individuals with lived experience. The trial design was guided by statisticians in the Robertson Centre for Biostatistics, University of Glasgow, an independent Clinical Trials Unit.</a:t>
            </a:r>
          </a:p>
          <a:p>
            <a:r>
              <a:rPr lang="en-US" dirty="0"/>
              <a:t>The study design involved two parts; first, a diagnostic study of coronary endotypes and second, a nested, randomized, controlled trial of the effects of inclusion of the myocardial blood flow results to inform the final diagnosis. </a:t>
            </a:r>
          </a:p>
          <a:p>
            <a:r>
              <a:rPr lang="en-US" dirty="0"/>
              <a:t>The trial was publicly registered before the first participant was enrolled: </a:t>
            </a:r>
            <a:r>
              <a:rPr lang="en-US" dirty="0">
                <a:hlinkClick r:id="rId3"/>
              </a:rPr>
              <a:t>https://clinicaltrials.gov/study/NCT04805814</a:t>
            </a:r>
            <a:r>
              <a:rPr lang="en-US" dirty="0"/>
              <a:t> </a:t>
            </a:r>
          </a:p>
          <a:p>
            <a:r>
              <a:rPr lang="en-US" dirty="0"/>
              <a:t>The participants and healthcare staff were blind to the myocardial blood flow results and the randomized group of individual participants.</a:t>
            </a:r>
          </a:p>
          <a:p>
            <a:r>
              <a:rPr lang="en-US" dirty="0"/>
              <a:t>Medical management was implemented by blinded clinicians in primary and secondary care. This design minimized bias that occurs with an open-label design when unblinded staff implement medical care which may be more or less intensive in the intervention group than in the control group. </a:t>
            </a:r>
            <a:endParaRPr lang="en-GB" dirty="0"/>
          </a:p>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5</a:t>
            </a:fld>
            <a:endParaRPr lang="en-US" dirty="0"/>
          </a:p>
        </p:txBody>
      </p:sp>
    </p:spTree>
    <p:extLst>
      <p:ext uri="{BB962C8B-B14F-4D97-AF65-F5344CB8AC3E}">
        <p14:creationId xmlns:p14="http://schemas.microsoft.com/office/powerpoint/2010/main" val="141284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three hospitals in the West of Scotland (population 2.5 million)</a:t>
            </a:r>
          </a:p>
          <a:p>
            <a:r>
              <a:rPr lang="en-US" dirty="0"/>
              <a:t>9 February 2021 - 18 August 2023: 273 outpatients who had undergone clinically-indicated invasive coronary angiography for investigation of chest pain and had a report of no obstructive coronary artery disease were prospectively were enrolled within three months of the angiogram. </a:t>
            </a:r>
          </a:p>
          <a:p>
            <a:pPr eaLnBrk="0" hangingPunct="0"/>
            <a:r>
              <a:rPr lang="en-US" b="1" dirty="0"/>
              <a:t>Stress/rest perfusion CMR imaging</a:t>
            </a:r>
            <a:endParaRPr lang="en-GB" dirty="0"/>
          </a:p>
          <a:p>
            <a:r>
              <a:rPr lang="en-US" dirty="0"/>
              <a:t>CMR imaging was performed at 1.5 Tesla using a standardized protocol. Vasodilator stress was achieved by intravenous infusion of adenosine at a dose of 140μg/kg/min for 4 min (increased to 210μg/kg/min for a further 2 minutes if no symptoms or less than 10% heart rate increase). Automated quantitative myocardial blood flow mapping was performed using the method described by Kellman et al.</a:t>
            </a:r>
          </a:p>
          <a:p>
            <a:r>
              <a:rPr lang="en-US" dirty="0"/>
              <a:t>The myocardial blood flow results were used by the imaging cardiologist to define the final according to diagnostic criteria. In the intervention group, these findings were used to revise the final diagnosis and stratify patients into sub-groups (endotypes: microvascular angina, vasospastic angina, non-cardiac chest pain, obstructive coronary artery disease). In the control group, the myocardial blood flow results were not used to revise the final diagnosis.</a:t>
            </a:r>
          </a:p>
          <a:p>
            <a:r>
              <a:rPr lang="en-US" dirty="0"/>
              <a:t>Any clinically significant incidental finding (cardiac or extra-cardiac) identified during CMR imaging was disclosed and the participant’s management followed standard care for this finding.</a:t>
            </a:r>
            <a:endParaRPr lang="en-GB" dirty="0"/>
          </a:p>
          <a:p>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6</a:t>
            </a:fld>
            <a:endParaRPr lang="en-US" dirty="0"/>
          </a:p>
        </p:txBody>
      </p:sp>
    </p:spTree>
    <p:extLst>
      <p:ext uri="{BB962C8B-B14F-4D97-AF65-F5344CB8AC3E}">
        <p14:creationId xmlns:p14="http://schemas.microsoft.com/office/powerpoint/2010/main" val="86931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Diagnostic study</a:t>
            </a:r>
          </a:p>
          <a:p>
            <a:r>
              <a:rPr lang="en-US" dirty="0"/>
              <a:t>The clinical diagnosis established by the invasive (attending) cardiologist post-angiography was recorded. This diagnosis was re-evaluated following stress perfusion CMR imaging.</a:t>
            </a:r>
          </a:p>
          <a:p>
            <a:r>
              <a:rPr lang="en-US" dirty="0"/>
              <a:t>The primary outcome of the diagnostic study was the reclassification of the initial diagnosis based on the angiogram.</a:t>
            </a:r>
          </a:p>
          <a:p>
            <a:r>
              <a:rPr lang="en-US" b="1" dirty="0"/>
              <a:t>Nested Randomized Trial</a:t>
            </a:r>
            <a:endParaRPr lang="en-GB" b="1" dirty="0"/>
          </a:p>
          <a:p>
            <a:r>
              <a:rPr lang="en-US" dirty="0"/>
              <a:t>Angina was assessed using the Seattle </a:t>
            </a:r>
            <a:r>
              <a:rPr lang="en-US" dirty="0" err="1"/>
              <a:t>Anqina</a:t>
            </a:r>
            <a:r>
              <a:rPr lang="en-US" dirty="0"/>
              <a:t> Questionnaire (SAQ) (primary outcome of the trial). </a:t>
            </a:r>
          </a:p>
          <a:p>
            <a:r>
              <a:rPr lang="en-US" dirty="0"/>
              <a:t>Health-related quality of life was assessed using the EuroQoL-5-dimension 5-level questionnaire (secondary outcome)</a:t>
            </a:r>
          </a:p>
          <a:p>
            <a:r>
              <a:rPr lang="en-US" dirty="0"/>
              <a:t>Follow-up continued until 1 September 2024, representing a median (interquartile range) follow-up period of 386 (371.0, 398.0) days and 383 (370.0, 396.0) days and in the intervention and control groups, respectively. Follow-up visits were completed in all participants at 6- and 12-months. Blinding effectiveness at twelve months post-randomization was prospectively assessed and confirmed in all (n=250) participants.</a:t>
            </a:r>
          </a:p>
          <a:p>
            <a:r>
              <a:rPr lang="en-US" dirty="0"/>
              <a:t>The statistical analysis plan was established before database lock. The results were analyzed by a statistician independent of the clinical team.</a:t>
            </a:r>
          </a:p>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7</a:t>
            </a:fld>
            <a:endParaRPr lang="en-US" dirty="0"/>
          </a:p>
        </p:txBody>
      </p:sp>
    </p:spTree>
    <p:extLst>
      <p:ext uri="{BB962C8B-B14F-4D97-AF65-F5344CB8AC3E}">
        <p14:creationId xmlns:p14="http://schemas.microsoft.com/office/powerpoint/2010/main" val="242870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SAQ @ 12 months</a:t>
            </a:r>
          </a:p>
          <a:p>
            <a:r>
              <a:rPr lang="en-US" dirty="0"/>
              <a:t>intervention 70.9</a:t>
            </a:r>
            <a:r>
              <a:rPr lang="en-US" dirty="0">
                <a:sym typeface="Symbol" panose="05050102010706020507" pitchFamily="18" charset="2"/>
              </a:rPr>
              <a:t></a:t>
            </a:r>
            <a:r>
              <a:rPr lang="en-US" dirty="0"/>
              <a:t>23.6 (21.7</a:t>
            </a:r>
            <a:r>
              <a:rPr lang="en-US" dirty="0">
                <a:sym typeface="Symbol" panose="05050102010706020507" pitchFamily="18" charset="2"/>
              </a:rPr>
              <a:t></a:t>
            </a:r>
            <a:r>
              <a:rPr lang="en-US" dirty="0"/>
              <a:t>22.6 change from baseline)</a:t>
            </a:r>
          </a:p>
          <a:p>
            <a:r>
              <a:rPr lang="en-US" dirty="0"/>
              <a:t>control 52.1</a:t>
            </a:r>
            <a:r>
              <a:rPr lang="en-US" dirty="0">
                <a:sym typeface="Symbol" panose="05050102010706020507" pitchFamily="18" charset="2"/>
              </a:rPr>
              <a:t></a:t>
            </a:r>
            <a:r>
              <a:rPr lang="en-US" dirty="0"/>
              <a:t>24.1 (-0.8</a:t>
            </a:r>
            <a:r>
              <a:rPr lang="en-US" dirty="0">
                <a:sym typeface="Symbol" panose="05050102010706020507" pitchFamily="18" charset="2"/>
              </a:rPr>
              <a:t></a:t>
            </a:r>
            <a:r>
              <a:rPr lang="en-US" dirty="0"/>
              <a:t>20.4 change from baseline) (adjusted mean difference: 20.9 [95% CI 15.8, 26.0])</a:t>
            </a:r>
          </a:p>
          <a:p>
            <a:r>
              <a:rPr lang="en-US" dirty="0"/>
              <a:t>Improvements also occurred in </a:t>
            </a:r>
            <a:r>
              <a:rPr lang="en-GB" dirty="0"/>
              <a:t>EuroQol </a:t>
            </a:r>
            <a:r>
              <a:rPr lang="en-US" dirty="0"/>
              <a:t>5-Dimension 5-Level questionnaire at 12 months (adjusted mean difference 0.09 [95% CI 0.04, 0.13]).</a:t>
            </a:r>
          </a:p>
          <a:p>
            <a:endParaRPr lang="en-US" dirty="0"/>
          </a:p>
          <a:p>
            <a:r>
              <a:rPr lang="en-US" dirty="0"/>
              <a:t>Intervention group, compared to in the control group, in keeping with the higher proportions of patients diagnosed with ANOCA endotypes, participants were more frequently prescribed antianginal drug therapy at the 12-months (83.9% vs 64.3%; p=0.001) and more frequently prescribed aspirin (77.4% vs 56.3%; p&lt;0.001) and statins (81.5% vs 61.9%; p=0.001).</a:t>
            </a:r>
            <a:endParaRPr lang="en-GB" dirty="0"/>
          </a:p>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pPr/>
              <a:t>9</a:t>
            </a:fld>
            <a:endParaRPr lang="en-US" dirty="0"/>
          </a:p>
        </p:txBody>
      </p:sp>
    </p:spTree>
    <p:extLst>
      <p:ext uri="{BB962C8B-B14F-4D97-AF65-F5344CB8AC3E}">
        <p14:creationId xmlns:p14="http://schemas.microsoft.com/office/powerpoint/2010/main" val="3265398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Background Image">
            <a:extLst>
              <a:ext uri="{FF2B5EF4-FFF2-40B4-BE49-F238E27FC236}">
                <a16:creationId xmlns:a16="http://schemas.microsoft.com/office/drawing/2014/main" id="{1F96157B-11C9-D6DC-8750-C54931318DF5}"/>
              </a:ext>
            </a:extLst>
          </p:cNvPr>
          <p:cNvPicPr>
            <a:picLocks noChangeAspect="1"/>
          </p:cNvPicPr>
          <p:nvPr userDrawn="1"/>
        </p:nvPicPr>
        <p:blipFill>
          <a:blip r:embed="rId2"/>
          <a:srcRect/>
          <a:stretch/>
        </p:blipFill>
        <p:spPr>
          <a:xfrm>
            <a:off x="0" y="0"/>
            <a:ext cx="9144000" cy="5143500"/>
          </a:xfrm>
          <a:prstGeom prst="rect">
            <a:avLst/>
          </a:prstGeom>
        </p:spPr>
      </p:pic>
      <p:pic>
        <p:nvPicPr>
          <p:cNvPr id="20" name="AHA Logo"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3922" y="4186936"/>
            <a:ext cx="1164473" cy="631145"/>
          </a:xfrm>
          <a:prstGeom prst="rect">
            <a:avLst/>
          </a:prstGeom>
        </p:spPr>
      </p:pic>
      <p:sp>
        <p:nvSpPr>
          <p:cNvPr id="9" name="Presentation Title">
            <a:extLst>
              <a:ext uri="{FF2B5EF4-FFF2-40B4-BE49-F238E27FC236}">
                <a16:creationId xmlns:a16="http://schemas.microsoft.com/office/drawing/2014/main" id="{B7FB9AEF-A2C3-1655-A7C0-E94911D5CEFD}"/>
              </a:ext>
            </a:extLst>
          </p:cNvPr>
          <p:cNvSpPr>
            <a:spLocks noGrp="1"/>
          </p:cNvSpPr>
          <p:nvPr userDrawn="1">
            <p:ph type="ctrTitle" hasCustomPrompt="1"/>
          </p:nvPr>
        </p:nvSpPr>
        <p:spPr>
          <a:xfrm>
            <a:off x="493922" y="1392872"/>
            <a:ext cx="4943632" cy="1989851"/>
          </a:xfrm>
        </p:spPr>
        <p:txBody>
          <a:bodyPr anchor="t">
            <a:normAutofit/>
          </a:bodyPr>
          <a:lstStyle>
            <a:lvl1pPr algn="l">
              <a:lnSpc>
                <a:spcPct val="110000"/>
              </a:lnSpc>
              <a:defRPr sz="3200" b="1" i="0" cap="all" baseline="0">
                <a:solidFill>
                  <a:schemeClr val="tx1"/>
                </a:solidFill>
                <a:latin typeface="+mj-lt"/>
              </a:defRPr>
            </a:lvl1pPr>
          </a:lstStyle>
          <a:p>
            <a:r>
              <a:rPr lang="en-US" dirty="0"/>
              <a:t>PRESENTATION TITLE Arial black ALL CAPS</a:t>
            </a:r>
          </a:p>
        </p:txBody>
      </p:sp>
      <p:sp>
        <p:nvSpPr>
          <p:cNvPr id="10" name="Subtitle">
            <a:extLst>
              <a:ext uri="{FF2B5EF4-FFF2-40B4-BE49-F238E27FC236}">
                <a16:creationId xmlns:a16="http://schemas.microsoft.com/office/drawing/2014/main" id="{2913BAD4-6B08-AD33-D98B-166C53B85B1E}"/>
              </a:ext>
            </a:extLst>
          </p:cNvPr>
          <p:cNvSpPr>
            <a:spLocks noGrp="1"/>
          </p:cNvSpPr>
          <p:nvPr userDrawn="1">
            <p:ph type="subTitle" idx="1" hasCustomPrompt="1"/>
          </p:nvPr>
        </p:nvSpPr>
        <p:spPr>
          <a:xfrm>
            <a:off x="493922" y="3404069"/>
            <a:ext cx="4943632" cy="409793"/>
          </a:xfrm>
        </p:spPr>
        <p:txBody>
          <a:bodyPr anchor="t"/>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sp>
        <p:nvSpPr>
          <p:cNvPr id="11" name="Logo Placeholder">
            <a:extLst>
              <a:ext uri="{FF2B5EF4-FFF2-40B4-BE49-F238E27FC236}">
                <a16:creationId xmlns:a16="http://schemas.microsoft.com/office/drawing/2014/main" id="{93A0C854-DD11-8BDB-128D-35B687EB7C66}"/>
              </a:ext>
            </a:extLst>
          </p:cNvPr>
          <p:cNvSpPr>
            <a:spLocks noGrp="1"/>
          </p:cNvSpPr>
          <p:nvPr userDrawn="1">
            <p:ph type="pic" sz="quarter" idx="10" hasCustomPrompt="1"/>
          </p:nvPr>
        </p:nvSpPr>
        <p:spPr>
          <a:xfrm>
            <a:off x="493923" y="487900"/>
            <a:ext cx="1873838" cy="678729"/>
          </a:xfrm>
        </p:spPr>
        <p:txBody>
          <a:bodyPr/>
          <a:lstStyle>
            <a:lvl1pPr>
              <a:defRPr>
                <a:solidFill>
                  <a:schemeClr val="tx1"/>
                </a:solidFill>
              </a:defRPr>
            </a:lvl1pPr>
          </a:lstStyle>
          <a:p>
            <a:r>
              <a:rPr lang="en-US" dirty="0"/>
              <a:t>Your Company Logo</a:t>
            </a:r>
          </a:p>
        </p:txBody>
      </p:sp>
      <p:pic>
        <p:nvPicPr>
          <p:cNvPr id="2" name="Scientific Sessions Logo" descr="A picture containing text&#10;&#10;Description automatically generated">
            <a:extLst>
              <a:ext uri="{FF2B5EF4-FFF2-40B4-BE49-F238E27FC236}">
                <a16:creationId xmlns:a16="http://schemas.microsoft.com/office/drawing/2014/main" id="{4F543127-9FDD-C95C-982D-10F09690B7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1851" y="319942"/>
            <a:ext cx="1599934" cy="507410"/>
          </a:xfrm>
          <a:prstGeom prst="rect">
            <a:avLst/>
          </a:prstGeom>
        </p:spPr>
      </p:pic>
      <p:sp>
        <p:nvSpPr>
          <p:cNvPr id="4" name="#AHA24">
            <a:extLst>
              <a:ext uri="{FF2B5EF4-FFF2-40B4-BE49-F238E27FC236}">
                <a16:creationId xmlns:a16="http://schemas.microsoft.com/office/drawing/2014/main" id="{FB2618F7-8B9A-3E31-72AC-B7BE77E31F13}"/>
              </a:ext>
            </a:extLst>
          </p:cNvPr>
          <p:cNvSpPr txBox="1">
            <a:spLocks/>
          </p:cNvSpPr>
          <p:nvPr userDrawn="1"/>
        </p:nvSpPr>
        <p:spPr>
          <a:xfrm>
            <a:off x="7357626" y="4764643"/>
            <a:ext cx="1348385" cy="259687"/>
          </a:xfrm>
          <a:prstGeom prst="rect">
            <a:avLst/>
          </a:prstGeom>
        </p:spPr>
        <p:txBody>
          <a:bodyPr vert="horz" lIns="91440" tIns="45720" rIns="91440" bIns="4572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lnSpc>
                <a:spcPts val="0"/>
              </a:lnSpc>
            </a:pPr>
            <a:r>
              <a:rPr lang="en-US" sz="1400" i="0" dirty="0">
                <a:solidFill>
                  <a:schemeClr val="accent1"/>
                </a:solidFill>
                <a:latin typeface="+mn-lt"/>
              </a:rPr>
              <a:t>#AHA25</a:t>
            </a:r>
          </a:p>
        </p:txBody>
      </p:sp>
    </p:spTree>
    <p:extLst>
      <p:ext uri="{BB962C8B-B14F-4D97-AF65-F5344CB8AC3E}">
        <p14:creationId xmlns:p14="http://schemas.microsoft.com/office/powerpoint/2010/main" val="2753448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13" name="Subtitle">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8" name="Sub Subhead 1">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3" name="Body Copy 1"/>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 Subhead 2">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4" name="Body Copy 2"/>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4" name="Footer Placeholder ">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8" name="Footer Placeholder 2">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7" name="Footer Logo ">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22" name="Primary Subhead">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Body Copy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1" name="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Body Copy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2" name="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Body Copy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7" name="Footer Text 1">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1" name="Footer Text 2">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0" name="Logo Placeholder">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9" name="Straight Line Connector">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hree Content - Dark">
    <p:bg>
      <p:bgRef idx="1001">
        <a:schemeClr val="bg1"/>
      </p:bgRef>
    </p:bg>
    <p:spTree>
      <p:nvGrpSpPr>
        <p:cNvPr id="1" name=""/>
        <p:cNvGrpSpPr/>
        <p:nvPr/>
      </p:nvGrpSpPr>
      <p:grpSpPr>
        <a:xfrm>
          <a:off x="0" y="0"/>
          <a:ext cx="0" cy="0"/>
          <a:chOff x="0" y="0"/>
          <a:chExt cx="0" cy="0"/>
        </a:xfrm>
      </p:grpSpPr>
      <p:sp>
        <p:nvSpPr>
          <p:cNvPr id="2" name="Headline" descr="Headline&#10;"/>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15" name="Primary Subhead" descr="Primary Subhead">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descr="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Content Textbox 1" descr="Content Textbox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econdary Subhead 2" descr="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Content Textbox 2" descr="Content Textbox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2" name="Secondary Subhead 3" descr="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Content Textbox 3" descr="Content Textbox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5" name="Bottom Border">
            <a:extLst>
              <a:ext uri="{FF2B5EF4-FFF2-40B4-BE49-F238E27FC236}">
                <a16:creationId xmlns:a16="http://schemas.microsoft.com/office/drawing/2014/main" id="{AB0B32BF-3044-3F9E-91F2-76D10059453E}"/>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Footer Text 1" descr="Footer Text 1">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21" name="Footer Text 2" descr="Footer Text 2">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latin typeface="+mn-lt"/>
              </a:defRPr>
            </a:lvl1pPr>
          </a:lstStyle>
          <a:p>
            <a:pPr lvl="0"/>
            <a:r>
              <a:rPr lang="en-US" dirty="0"/>
              <a:t>Sponsored by:</a:t>
            </a:r>
          </a:p>
        </p:txBody>
      </p:sp>
      <p:sp>
        <p:nvSpPr>
          <p:cNvPr id="20" name="Logo" descr="Logo&#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latin typeface="+mn-lt"/>
              </a:defRPr>
            </a:lvl1pPr>
          </a:lstStyle>
          <a:p>
            <a:r>
              <a:rPr lang="en-US" dirty="0"/>
              <a:t>Logo</a:t>
            </a:r>
          </a:p>
        </p:txBody>
      </p:sp>
      <p:sp>
        <p:nvSpPr>
          <p:cNvPr id="18" name="Slide Number " descr="Slide number">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19" name="Line Connector">
            <a:extLst>
              <a:ext uri="{FF2B5EF4-FFF2-40B4-BE49-F238E27FC236}">
                <a16:creationId xmlns:a16="http://schemas.microsoft.com/office/drawing/2014/main" id="{FD7797FB-A08E-2445-8AEA-6A04DABFD6DE}"/>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3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p:txBody>
          <a:bodyPr/>
          <a:lstStyle/>
          <a:p>
            <a:r>
              <a:rPr lang="en-US" dirty="0"/>
              <a:t>TITLE IS ALL CAPS AT 25-30PTS</a:t>
            </a:r>
          </a:p>
        </p:txBody>
      </p:sp>
      <p:sp>
        <p:nvSpPr>
          <p:cNvPr id="12" name="Subtitle">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3" name="Content Placeholder Box 1"/>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8" name="Content Placeholder Box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Box 3">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1">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Placeholder 2">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Footer Logo">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cxnSp>
        <p:nvCxnSpPr>
          <p:cNvPr id="15" name="Vertical Line Connector">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black ALL CAPS AT 20PTS</a:t>
            </a:r>
          </a:p>
        </p:txBody>
      </p:sp>
      <p:sp>
        <p:nvSpPr>
          <p:cNvPr id="3" name="Subhead Section Number 1 with a Circle"/>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8" name="Body Copy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head Section Number 2 with a Circle">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0" name="Body Copy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ubhead Section Number 3 with a Circle">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2" name="Body Copy 3">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3" name="Subhead Section Number 4 with a Circle">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14" name="Body Copy 4">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28" name="Red Rectangle at Footer">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Text 1">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47" name="Footer Text 2">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46" name="Logo Placeholder">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45" name="Straight Line Connector">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ist">
    <p:bg>
      <p:bgPr>
        <a:solidFill>
          <a:schemeClr val="bg1"/>
        </a:solidFill>
        <a:effectLst/>
      </p:bgPr>
    </p:bg>
    <p:spTree>
      <p:nvGrpSpPr>
        <p:cNvPr id="1" name=""/>
        <p:cNvGrpSpPr/>
        <p:nvPr/>
      </p:nvGrpSpPr>
      <p:grpSpPr>
        <a:xfrm>
          <a:off x="0" y="0"/>
          <a:ext cx="0" cy="0"/>
          <a:chOff x="0" y="0"/>
          <a:chExt cx="0" cy="0"/>
        </a:xfrm>
      </p:grpSpPr>
      <p:sp>
        <p:nvSpPr>
          <p:cNvPr id="2" name="Headline" descr="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BOLD ALL CAPS AT 20PTS</a:t>
            </a:r>
          </a:p>
        </p:txBody>
      </p:sp>
      <p:sp>
        <p:nvSpPr>
          <p:cNvPr id="8" name="Content Textbox 1" descr="Content Textbox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9" name="Content Textbox 2" descr="Content Textbox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1" name="Content Textbox 3" descr="Content Textbox 3">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4" name="Content Textbox 4" descr="Content Textbox 4">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0" name="Content Textbox 5" descr="Content Textbox 5">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2" name="Content Textbox 6" descr="Content Textbox 6">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Text 1" descr="Footer Text 1">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Footer Text 2" descr="Footer Text 2">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23" name="Logo" descr="Logo">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21" name="Straight Connector 20">
            <a:extLst>
              <a:ext uri="{FF2B5EF4-FFF2-40B4-BE49-F238E27FC236}">
                <a16:creationId xmlns:a16="http://schemas.microsoft.com/office/drawing/2014/main" id="{CCB08A2A-9341-7F45-84BF-DC878AC48552}"/>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5" descr="Slide number">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40517349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IS ALL CAPS AT 20PTS</a:t>
            </a:r>
          </a:p>
        </p:txBody>
      </p:sp>
      <p:sp>
        <p:nvSpPr>
          <p:cNvPr id="9" name="Body Copy 1">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Arial at 12pts</a:t>
            </a:r>
          </a:p>
        </p:txBody>
      </p:sp>
      <p:sp>
        <p:nvSpPr>
          <p:cNvPr id="3" name="Body Copy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10" name="Red Bottom Bar Footer Background">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Text 1">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Footer Text 2">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14" name="Logo">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3" name="Straight Line Connector">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3" name="AHA Centennial Branded Background Image">
            <a:extLst>
              <a:ext uri="{FF2B5EF4-FFF2-40B4-BE49-F238E27FC236}">
                <a16:creationId xmlns:a16="http://schemas.microsoft.com/office/drawing/2014/main" id="{C6B7319B-3D00-2D26-7045-DF4E239B3548}"/>
              </a:ext>
            </a:extLst>
          </p:cNvPr>
          <p:cNvPicPr>
            <a:picLocks noChangeAspect="1"/>
          </p:cNvPicPr>
          <p:nvPr userDrawn="1"/>
        </p:nvPicPr>
        <p:blipFill>
          <a:blip r:embed="rId2"/>
          <a:srcRect/>
          <a:stretch/>
        </p:blipFill>
        <p:spPr>
          <a:xfrm>
            <a:off x="-61472" y="0"/>
            <a:ext cx="9205472" cy="5178078"/>
          </a:xfrm>
          <a:prstGeom prst="rect">
            <a:avLst/>
          </a:prstGeom>
        </p:spPr>
      </p:pic>
      <p:sp>
        <p:nvSpPr>
          <p:cNvPr id="13" name="#AHA24">
            <a:extLst>
              <a:ext uri="{FF2B5EF4-FFF2-40B4-BE49-F238E27FC236}">
                <a16:creationId xmlns:a16="http://schemas.microsoft.com/office/drawing/2014/main" id="{91AE4E72-D6CE-B9DA-2CE2-14D35DA3D062}"/>
              </a:ext>
            </a:extLst>
          </p:cNvPr>
          <p:cNvSpPr txBox="1">
            <a:spLocks/>
          </p:cNvSpPr>
          <p:nvPr userDrawn="1"/>
        </p:nvSpPr>
        <p:spPr>
          <a:xfrm>
            <a:off x="493924" y="4506214"/>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bg1"/>
                </a:solidFill>
                <a:latin typeface="Arial" panose="020B0604020202020204" pitchFamily="34" charset="0"/>
              </a:rPr>
              <a:t>#</a:t>
            </a:r>
            <a:r>
              <a:rPr lang="en-US" sz="1600" b="0" i="0" dirty="0">
                <a:solidFill>
                  <a:schemeClr val="bg1"/>
                </a:solidFill>
                <a:latin typeface="Arial" panose="020B0604020202020204" pitchFamily="34" charset="0"/>
              </a:rPr>
              <a:t>AHA25</a:t>
            </a:r>
          </a:p>
        </p:txBody>
      </p:sp>
      <p:sp>
        <p:nvSpPr>
          <p:cNvPr id="17" name="Section Number" descr="Section number">
            <a:extLst>
              <a:ext uri="{FF2B5EF4-FFF2-40B4-BE49-F238E27FC236}">
                <a16:creationId xmlns:a16="http://schemas.microsoft.com/office/drawing/2014/main" id="{3AB1FEA1-9B68-F95B-5D90-13F2C14953A5}"/>
              </a:ext>
            </a:extLst>
          </p:cNvPr>
          <p:cNvSpPr>
            <a:spLocks noGrp="1"/>
          </p:cNvSpPr>
          <p:nvPr userDrawn="1">
            <p:ph type="body" sz="quarter" idx="11" hasCustomPrompt="1"/>
          </p:nvPr>
        </p:nvSpPr>
        <p:spPr>
          <a:xfrm>
            <a:off x="465602" y="1445693"/>
            <a:ext cx="1698747" cy="1653063"/>
          </a:xfrm>
        </p:spPr>
        <p:txBody>
          <a:bodyPr>
            <a:noAutofit/>
          </a:bodyPr>
          <a:lstStyle>
            <a:lvl1pPr algn="l">
              <a:defRPr sz="8000" b="1" i="0">
                <a:solidFill>
                  <a:schemeClr val="bg1"/>
                </a:solidFill>
                <a:latin typeface="Arial" panose="020B0604020202020204" pitchFamily="34" charset="0"/>
                <a:cs typeface="Arial" panose="020B0604020202020204" pitchFamily="34" charset="0"/>
              </a:defRPr>
            </a:lvl1pPr>
          </a:lstStyle>
          <a:p>
            <a:pPr lvl="0"/>
            <a:r>
              <a:rPr lang="en-US" dirty="0"/>
              <a:t>01</a:t>
            </a:r>
          </a:p>
        </p:txBody>
      </p:sp>
      <p:sp>
        <p:nvSpPr>
          <p:cNvPr id="15" name="Section Title" descr="Section title ">
            <a:extLst>
              <a:ext uri="{FF2B5EF4-FFF2-40B4-BE49-F238E27FC236}">
                <a16:creationId xmlns:a16="http://schemas.microsoft.com/office/drawing/2014/main" id="{7F56B85B-9113-0166-079D-DDAE66D62002}"/>
              </a:ext>
            </a:extLst>
          </p:cNvPr>
          <p:cNvSpPr>
            <a:spLocks noGrp="1"/>
          </p:cNvSpPr>
          <p:nvPr userDrawn="1">
            <p:ph type="ctrTitle" hasCustomPrompt="1"/>
          </p:nvPr>
        </p:nvSpPr>
        <p:spPr>
          <a:xfrm>
            <a:off x="2164349" y="1626884"/>
            <a:ext cx="4583923" cy="1530082"/>
          </a:xfrm>
        </p:spPr>
        <p:txBody>
          <a:bodyPr anchor="t">
            <a:normAutofit/>
          </a:bodyPr>
          <a:lstStyle>
            <a:lvl1pPr algn="l">
              <a:lnSpc>
                <a:spcPts val="4000"/>
              </a:lnSpc>
              <a:defRPr sz="3200" b="0" i="0" cap="all" baseline="0">
                <a:solidFill>
                  <a:schemeClr val="bg1"/>
                </a:solidFill>
                <a:latin typeface="+mj-lt"/>
              </a:defRPr>
            </a:lvl1pPr>
          </a:lstStyle>
          <a:p>
            <a:r>
              <a:rPr lang="en-US" dirty="0"/>
              <a:t>SECTION TITLE, ARIAL BLACK, ALL CAPS 32 PTS</a:t>
            </a:r>
          </a:p>
        </p:txBody>
      </p:sp>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Photo Placeholder"/>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15" name="Page Titl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8" name="Footer Placeholder ">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Text Placeholder in footer">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4" name="Logo Placeholder in footer">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23" name="Vertical Line Connector">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D262A0-E4B9-5C94-995B-FC7B30B97B32}"/>
              </a:ext>
            </a:extLst>
          </p:cNvPr>
          <p:cNvSpPr>
            <a:spLocks noGrp="1"/>
          </p:cNvSpPr>
          <p:nvPr>
            <p:ph type="pic" sz="quarter" idx="15"/>
          </p:nvPr>
        </p:nvSpPr>
        <p:spPr>
          <a:xfrm>
            <a:off x="3092823" y="-1"/>
            <a:ext cx="6051176" cy="5143502"/>
          </a:xfrm>
          <a:custGeom>
            <a:avLst/>
            <a:gdLst>
              <a:gd name="connsiteX0" fmla="*/ 1585503 w 6051176"/>
              <a:gd name="connsiteY0" fmla="*/ 0 h 5143502"/>
              <a:gd name="connsiteX1" fmla="*/ 2092009 w 6051176"/>
              <a:gd name="connsiteY1" fmla="*/ 0 h 5143502"/>
              <a:gd name="connsiteX2" fmla="*/ 2522315 w 6051176"/>
              <a:gd name="connsiteY2" fmla="*/ 0 h 5143502"/>
              <a:gd name="connsiteX3" fmla="*/ 3047439 w 6051176"/>
              <a:gd name="connsiteY3" fmla="*/ 0 h 5143502"/>
              <a:gd name="connsiteX4" fmla="*/ 3258110 w 6051176"/>
              <a:gd name="connsiteY4" fmla="*/ 0 h 5143502"/>
              <a:gd name="connsiteX5" fmla="*/ 3877235 w 6051176"/>
              <a:gd name="connsiteY5" fmla="*/ 0 h 5143502"/>
              <a:gd name="connsiteX6" fmla="*/ 3877235 w 6051176"/>
              <a:gd name="connsiteY6" fmla="*/ 1 h 5143502"/>
              <a:gd name="connsiteX7" fmla="*/ 6051176 w 6051176"/>
              <a:gd name="connsiteY7" fmla="*/ 1 h 5143502"/>
              <a:gd name="connsiteX8" fmla="*/ 6051176 w 6051176"/>
              <a:gd name="connsiteY8" fmla="*/ 5143501 h 5143502"/>
              <a:gd name="connsiteX9" fmla="*/ 4940099 w 6051176"/>
              <a:gd name="connsiteY9" fmla="*/ 5143501 h 5143502"/>
              <a:gd name="connsiteX10" fmla="*/ 4940099 w 6051176"/>
              <a:gd name="connsiteY10" fmla="*/ 5143502 h 5143502"/>
              <a:gd name="connsiteX11" fmla="*/ 546847 w 6051176"/>
              <a:gd name="connsiteY11" fmla="*/ 5143502 h 5143502"/>
              <a:gd name="connsiteX12" fmla="*/ 546849 w 6051176"/>
              <a:gd name="connsiteY12" fmla="*/ 5143500 h 5143502"/>
              <a:gd name="connsiteX13" fmla="*/ 525124 w 6051176"/>
              <a:gd name="connsiteY13" fmla="*/ 5143500 h 5143502"/>
              <a:gd name="connsiteX14" fmla="*/ 506506 w 6051176"/>
              <a:gd name="connsiteY14" fmla="*/ 5143500 h 5143502"/>
              <a:gd name="connsiteX15" fmla="*/ 0 w 6051176"/>
              <a:gd name="connsiteY15" fmla="*/ 5143500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1176" h="5143502">
                <a:moveTo>
                  <a:pt x="1585503" y="0"/>
                </a:moveTo>
                <a:lnTo>
                  <a:pt x="2092009" y="0"/>
                </a:lnTo>
                <a:lnTo>
                  <a:pt x="2522315" y="0"/>
                </a:lnTo>
                <a:lnTo>
                  <a:pt x="3047439" y="0"/>
                </a:lnTo>
                <a:lnTo>
                  <a:pt x="3258110" y="0"/>
                </a:lnTo>
                <a:lnTo>
                  <a:pt x="3877235" y="0"/>
                </a:lnTo>
                <a:lnTo>
                  <a:pt x="3877235" y="1"/>
                </a:lnTo>
                <a:lnTo>
                  <a:pt x="6051176" y="1"/>
                </a:lnTo>
                <a:lnTo>
                  <a:pt x="6051176" y="5143501"/>
                </a:lnTo>
                <a:lnTo>
                  <a:pt x="4940099" y="5143501"/>
                </a:lnTo>
                <a:lnTo>
                  <a:pt x="4940099" y="5143502"/>
                </a:lnTo>
                <a:lnTo>
                  <a:pt x="546847" y="5143502"/>
                </a:lnTo>
                <a:lnTo>
                  <a:pt x="546849" y="5143500"/>
                </a:lnTo>
                <a:lnTo>
                  <a:pt x="525124" y="5143500"/>
                </a:lnTo>
                <a:lnTo>
                  <a:pt x="506506" y="5143500"/>
                </a:lnTo>
                <a:lnTo>
                  <a:pt x="0" y="5143500"/>
                </a:lnTo>
                <a:close/>
              </a:path>
            </a:pathLst>
          </a:custGeom>
          <a:solidFill>
            <a:schemeClr val="bg2"/>
          </a:solidFill>
        </p:spPr>
        <p:txBody>
          <a:bodyPr wrap="square">
            <a:noAutofit/>
          </a:bodyPr>
          <a:lstStyle>
            <a:lvl1pPr algn="r">
              <a:defRPr/>
            </a:lvl1pPr>
          </a:lstStyle>
          <a:p>
            <a:endParaRPr lang="en-US"/>
          </a:p>
        </p:txBody>
      </p:sp>
      <p:sp>
        <p:nvSpPr>
          <p:cNvPr id="10" name="Page Title">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Arial at 12pts</a:t>
            </a:r>
          </a:p>
        </p:txBody>
      </p:sp>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1"/>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Red Rectangle">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ge Titl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
        <p:nvSpPr>
          <p:cNvPr id="9" name="Body Copy Textbox">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18" name="Picture Placeholder 2">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5" name="Picture Placeholder 3">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hoto Placeholder"/>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White Rectangle">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cap="all" baseline="0">
                <a:solidFill>
                  <a:schemeClr val="accent1"/>
                </a:solidFill>
                <a:latin typeface="+mn-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Arial bold at 12-14pts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lnSpc>
                <a:spcPct val="120000"/>
              </a:lnSpc>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Arial at 10pts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98B131-CB9B-4EAA-C44D-8168D8D1EA01}"/>
              </a:ext>
            </a:extLst>
          </p:cNvPr>
          <p:cNvSpPr/>
          <p:nvPr userDrawn="1"/>
        </p:nvSpPr>
        <p:spPr>
          <a:xfrm>
            <a:off x="0" y="0"/>
            <a:ext cx="9143333" cy="51435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60E380C-C7B7-8D6B-DE0F-B6AF2B884029}"/>
              </a:ext>
            </a:extLst>
          </p:cNvPr>
          <p:cNvSpPr>
            <a:spLocks noGrp="1"/>
          </p:cNvSpPr>
          <p:nvPr>
            <p:ph type="pic" sz="quarter" idx="28"/>
          </p:nvPr>
        </p:nvSpPr>
        <p:spPr>
          <a:xfrm>
            <a:off x="5266765" y="0"/>
            <a:ext cx="3877235" cy="5143500"/>
          </a:xfrm>
          <a:custGeom>
            <a:avLst/>
            <a:gdLst>
              <a:gd name="connsiteX0" fmla="*/ 2522315 w 3877235"/>
              <a:gd name="connsiteY0" fmla="*/ 0 h 5143500"/>
              <a:gd name="connsiteX1" fmla="*/ 3047439 w 3877235"/>
              <a:gd name="connsiteY1" fmla="*/ 0 h 5143500"/>
              <a:gd name="connsiteX2" fmla="*/ 3047439 w 3877235"/>
              <a:gd name="connsiteY2" fmla="*/ 0 h 5143500"/>
              <a:gd name="connsiteX3" fmla="*/ 3258110 w 3877235"/>
              <a:gd name="connsiteY3" fmla="*/ 0 h 5143500"/>
              <a:gd name="connsiteX4" fmla="*/ 3877235 w 3877235"/>
              <a:gd name="connsiteY4" fmla="*/ 0 h 5143500"/>
              <a:gd name="connsiteX5" fmla="*/ 3877235 w 3877235"/>
              <a:gd name="connsiteY5" fmla="*/ 5143500 h 5143500"/>
              <a:gd name="connsiteX6" fmla="*/ 1672607 w 3877235"/>
              <a:gd name="connsiteY6" fmla="*/ 5143500 h 5143500"/>
              <a:gd name="connsiteX7" fmla="*/ 1591235 w 3877235"/>
              <a:gd name="connsiteY7" fmla="*/ 5143500 h 5143500"/>
              <a:gd name="connsiteX8" fmla="*/ 1461936 w 3877235"/>
              <a:gd name="connsiteY8" fmla="*/ 5143500 h 5143500"/>
              <a:gd name="connsiteX9" fmla="*/ 1147483 w 3877235"/>
              <a:gd name="connsiteY9" fmla="*/ 5143500 h 5143500"/>
              <a:gd name="connsiteX10" fmla="*/ 1031630 w 3877235"/>
              <a:gd name="connsiteY10" fmla="*/ 5143500 h 5143500"/>
              <a:gd name="connsiteX11" fmla="*/ 936812 w 3877235"/>
              <a:gd name="connsiteY11" fmla="*/ 5143500 h 5143500"/>
              <a:gd name="connsiteX12" fmla="*/ 525124 w 3877235"/>
              <a:gd name="connsiteY12" fmla="*/ 5143500 h 5143500"/>
              <a:gd name="connsiteX13" fmla="*/ 506506 w 3877235"/>
              <a:gd name="connsiteY13" fmla="*/ 5143500 h 5143500"/>
              <a:gd name="connsiteX14" fmla="*/ 0 w 3877235"/>
              <a:gd name="connsiteY14" fmla="*/ 5143500 h 5143500"/>
              <a:gd name="connsiteX15" fmla="*/ 1585503 w 3877235"/>
              <a:gd name="connsiteY15" fmla="*/ 0 h 5143500"/>
              <a:gd name="connsiteX16" fmla="*/ 2092009 w 3877235"/>
              <a:gd name="connsiteY16" fmla="*/ 0 h 5143500"/>
              <a:gd name="connsiteX17" fmla="*/ 2092009 w 3877235"/>
              <a:gd name="connsiteY17" fmla="*/ 0 h 5143500"/>
              <a:gd name="connsiteX18" fmla="*/ 2522315 w 3877235"/>
              <a:gd name="connsiteY1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235" h="5143500">
                <a:moveTo>
                  <a:pt x="2522315" y="0"/>
                </a:moveTo>
                <a:lnTo>
                  <a:pt x="3047439" y="0"/>
                </a:lnTo>
                <a:lnTo>
                  <a:pt x="3047439" y="0"/>
                </a:lnTo>
                <a:lnTo>
                  <a:pt x="3258110" y="0"/>
                </a:lnTo>
                <a:lnTo>
                  <a:pt x="3877235" y="0"/>
                </a:lnTo>
                <a:lnTo>
                  <a:pt x="3877235" y="5143500"/>
                </a:lnTo>
                <a:lnTo>
                  <a:pt x="1672607" y="5143500"/>
                </a:lnTo>
                <a:lnTo>
                  <a:pt x="1591235" y="5143500"/>
                </a:lnTo>
                <a:lnTo>
                  <a:pt x="1461936" y="5143500"/>
                </a:lnTo>
                <a:lnTo>
                  <a:pt x="1147483" y="5143500"/>
                </a:lnTo>
                <a:lnTo>
                  <a:pt x="1031630" y="5143500"/>
                </a:lnTo>
                <a:lnTo>
                  <a:pt x="936812" y="5143500"/>
                </a:lnTo>
                <a:lnTo>
                  <a:pt x="525124" y="5143500"/>
                </a:lnTo>
                <a:lnTo>
                  <a:pt x="506506" y="5143500"/>
                </a:lnTo>
                <a:lnTo>
                  <a:pt x="0" y="5143500"/>
                </a:lnTo>
                <a:lnTo>
                  <a:pt x="1585503" y="0"/>
                </a:lnTo>
                <a:lnTo>
                  <a:pt x="2092009" y="0"/>
                </a:lnTo>
                <a:lnTo>
                  <a:pt x="2092009" y="0"/>
                </a:lnTo>
                <a:lnTo>
                  <a:pt x="2522315" y="0"/>
                </a:lnTo>
                <a:close/>
              </a:path>
            </a:pathLst>
          </a:custGeom>
          <a:solidFill>
            <a:schemeClr val="bg2"/>
          </a:solidFill>
        </p:spPr>
        <p:txBody>
          <a:bodyPr wrap="square">
            <a:noAutofit/>
          </a:bodyPr>
          <a:lstStyle>
            <a:lvl1pPr algn="r">
              <a:defRPr/>
            </a:lvl1pPr>
          </a:lstStyle>
          <a:p>
            <a:endParaRPr lang="en-US"/>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lnSpc>
                <a:spcPct val="110000"/>
              </a:lnSpc>
              <a:defRPr sz="2500" b="1" i="0" cap="all" baseline="0">
                <a:solidFill>
                  <a:schemeClr val="bg1"/>
                </a:solidFill>
                <a:latin typeface="+mj-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25 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7" name="Slide Number">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10" name="Subhead">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7" name="Caption">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Arial bold at 12pts </a:t>
            </a:r>
          </a:p>
        </p:txBody>
      </p:sp>
      <p:sp>
        <p:nvSpPr>
          <p:cNvPr id="16" name="Bottom Red Bar in Footer">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Text 1">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1" name="Footer Text 2">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0" name="Logo">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9" name="Vertical Line Connector">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Text 1">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0" name="Footer Text 2">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9" name="Logo Placeholder">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8" name="Straight Line Connector">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Background Graphic">
            <a:extLst>
              <a:ext uri="{FF2B5EF4-FFF2-40B4-BE49-F238E27FC236}">
                <a16:creationId xmlns:a16="http://schemas.microsoft.com/office/drawing/2014/main" id="{5532E949-322C-B247-93CB-48C35CC0A301}"/>
              </a:ext>
            </a:extLst>
          </p:cNvPr>
          <p:cNvPicPr>
            <a:picLocks noChangeAspect="1"/>
          </p:cNvPicPr>
          <p:nvPr userDrawn="1"/>
        </p:nvPicPr>
        <p:blipFill>
          <a:blip r:embed="rId2"/>
          <a:srcRect/>
          <a:stretch/>
        </p:blipFill>
        <p:spPr>
          <a:xfrm>
            <a:off x="0" y="0"/>
            <a:ext cx="9144000" cy="5143500"/>
          </a:xfrm>
          <a:prstGeom prst="rect">
            <a:avLst/>
          </a:prstGeom>
        </p:spPr>
      </p:pic>
      <p:sp>
        <p:nvSpPr>
          <p:cNvPr id="5" name="Thank You">
            <a:extLst>
              <a:ext uri="{FF2B5EF4-FFF2-40B4-BE49-F238E27FC236}">
                <a16:creationId xmlns:a16="http://schemas.microsoft.com/office/drawing/2014/main" id="{EDB74ED7-A2D1-DAB8-57FB-64C08F97A580}"/>
              </a:ext>
            </a:extLst>
          </p:cNvPr>
          <p:cNvSpPr>
            <a:spLocks noGrp="1"/>
          </p:cNvSpPr>
          <p:nvPr>
            <p:ph type="title" hasCustomPrompt="1"/>
          </p:nvPr>
        </p:nvSpPr>
        <p:spPr>
          <a:xfrm>
            <a:off x="530614" y="91974"/>
            <a:ext cx="4525513" cy="2354940"/>
          </a:xfrm>
        </p:spPr>
        <p:txBody>
          <a:bodyPr anchor="b">
            <a:noAutofit/>
          </a:bodyPr>
          <a:lstStyle>
            <a:lvl1pPr algn="l">
              <a:lnSpc>
                <a:spcPts val="4000"/>
              </a:lnSpc>
              <a:defRPr sz="4800" b="1" i="0">
                <a:solidFill>
                  <a:schemeClr val="tx1"/>
                </a:solidFill>
                <a:latin typeface="+mj-lt"/>
              </a:defRPr>
            </a:lvl1pPr>
          </a:lstStyle>
          <a:p>
            <a:r>
              <a:rPr lang="en-US" dirty="0"/>
              <a:t>CLICK TO EDIT MASTER TITLE STYLE</a:t>
            </a:r>
          </a:p>
        </p:txBody>
      </p:sp>
      <p:cxnSp>
        <p:nvCxnSpPr>
          <p:cNvPr id="7" name="Straight Connector Line">
            <a:extLst>
              <a:ext uri="{FF2B5EF4-FFF2-40B4-BE49-F238E27FC236}">
                <a16:creationId xmlns:a16="http://schemas.microsoft.com/office/drawing/2014/main" id="{979FFF99-5798-42F6-A83F-DDC0F6F65A9E}"/>
              </a:ext>
            </a:extLst>
          </p:cNvPr>
          <p:cNvCxnSpPr>
            <a:cxnSpLocks/>
          </p:cNvCxnSpPr>
          <p:nvPr userDrawn="1"/>
        </p:nvCxnSpPr>
        <p:spPr>
          <a:xfrm>
            <a:off x="651684" y="2524910"/>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Scientific Sessions Logo">
            <a:extLst>
              <a:ext uri="{FF2B5EF4-FFF2-40B4-BE49-F238E27FC236}">
                <a16:creationId xmlns:a16="http://schemas.microsoft.com/office/drawing/2014/main" id="{1BF2AF87-698A-AE4A-B2CE-BCF5841E8AD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51684" y="2839617"/>
            <a:ext cx="1386658" cy="439768"/>
          </a:xfrm>
          <a:prstGeom prst="rect">
            <a:avLst/>
          </a:prstGeom>
        </p:spPr>
      </p:pic>
      <p:sp>
        <p:nvSpPr>
          <p:cNvPr id="9" name="#AHA24">
            <a:extLst>
              <a:ext uri="{FF2B5EF4-FFF2-40B4-BE49-F238E27FC236}">
                <a16:creationId xmlns:a16="http://schemas.microsoft.com/office/drawing/2014/main" id="{5C0CC13C-42C2-5B49-990C-29ED9A2D3161}"/>
              </a:ext>
            </a:extLst>
          </p:cNvPr>
          <p:cNvSpPr txBox="1">
            <a:spLocks/>
          </p:cNvSpPr>
          <p:nvPr userDrawn="1"/>
        </p:nvSpPr>
        <p:spPr>
          <a:xfrm>
            <a:off x="2595153" y="2859415"/>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1500" b="0" i="0" dirty="0">
                <a:solidFill>
                  <a:schemeClr val="tx1"/>
                </a:solidFill>
                <a:latin typeface="Arial" panose="020B0604020202020204" pitchFamily="34" charset="0"/>
              </a:rPr>
              <a:t>#AHA25</a:t>
            </a:r>
          </a:p>
        </p:txBody>
      </p:sp>
    </p:spTree>
    <p:extLst>
      <p:ext uri="{BB962C8B-B14F-4D97-AF65-F5344CB8AC3E}">
        <p14:creationId xmlns:p14="http://schemas.microsoft.com/office/powerpoint/2010/main" val="26837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6" name="Section Title 1">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Section Title 2">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Section Title 3">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10" name="Section Title 4">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Section Title 5">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3" name="Section Title 6">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Section Title 7">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Section Title 8">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2" name="Section Title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25" name="Section Title 10">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sp>
        <p:nvSpPr>
          <p:cNvPr id="21" name="Picture Placeholder 20">
            <a:extLst>
              <a:ext uri="{FF2B5EF4-FFF2-40B4-BE49-F238E27FC236}">
                <a16:creationId xmlns:a16="http://schemas.microsoft.com/office/drawing/2014/main" id="{E1A8958F-202A-A1EA-9518-2F7D9311346B}"/>
              </a:ext>
            </a:extLst>
          </p:cNvPr>
          <p:cNvSpPr>
            <a:spLocks noGrp="1"/>
          </p:cNvSpPr>
          <p:nvPr>
            <p:ph type="pic" sz="quarter" idx="28"/>
          </p:nvPr>
        </p:nvSpPr>
        <p:spPr>
          <a:xfrm>
            <a:off x="5266765" y="0"/>
            <a:ext cx="3877235" cy="5143500"/>
          </a:xfrm>
          <a:custGeom>
            <a:avLst/>
            <a:gdLst>
              <a:gd name="connsiteX0" fmla="*/ 2522315 w 3877235"/>
              <a:gd name="connsiteY0" fmla="*/ 0 h 5143500"/>
              <a:gd name="connsiteX1" fmla="*/ 3047439 w 3877235"/>
              <a:gd name="connsiteY1" fmla="*/ 0 h 5143500"/>
              <a:gd name="connsiteX2" fmla="*/ 3047439 w 3877235"/>
              <a:gd name="connsiteY2" fmla="*/ 0 h 5143500"/>
              <a:gd name="connsiteX3" fmla="*/ 3258110 w 3877235"/>
              <a:gd name="connsiteY3" fmla="*/ 0 h 5143500"/>
              <a:gd name="connsiteX4" fmla="*/ 3877235 w 3877235"/>
              <a:gd name="connsiteY4" fmla="*/ 0 h 5143500"/>
              <a:gd name="connsiteX5" fmla="*/ 3877235 w 3877235"/>
              <a:gd name="connsiteY5" fmla="*/ 5143500 h 5143500"/>
              <a:gd name="connsiteX6" fmla="*/ 1672607 w 3877235"/>
              <a:gd name="connsiteY6" fmla="*/ 5143500 h 5143500"/>
              <a:gd name="connsiteX7" fmla="*/ 1591235 w 3877235"/>
              <a:gd name="connsiteY7" fmla="*/ 5143500 h 5143500"/>
              <a:gd name="connsiteX8" fmla="*/ 1461936 w 3877235"/>
              <a:gd name="connsiteY8" fmla="*/ 5143500 h 5143500"/>
              <a:gd name="connsiteX9" fmla="*/ 1147483 w 3877235"/>
              <a:gd name="connsiteY9" fmla="*/ 5143500 h 5143500"/>
              <a:gd name="connsiteX10" fmla="*/ 1031630 w 3877235"/>
              <a:gd name="connsiteY10" fmla="*/ 5143500 h 5143500"/>
              <a:gd name="connsiteX11" fmla="*/ 936812 w 3877235"/>
              <a:gd name="connsiteY11" fmla="*/ 5143500 h 5143500"/>
              <a:gd name="connsiteX12" fmla="*/ 525124 w 3877235"/>
              <a:gd name="connsiteY12" fmla="*/ 5143500 h 5143500"/>
              <a:gd name="connsiteX13" fmla="*/ 506506 w 3877235"/>
              <a:gd name="connsiteY13" fmla="*/ 5143500 h 5143500"/>
              <a:gd name="connsiteX14" fmla="*/ 0 w 3877235"/>
              <a:gd name="connsiteY14" fmla="*/ 5143500 h 5143500"/>
              <a:gd name="connsiteX15" fmla="*/ 1585503 w 3877235"/>
              <a:gd name="connsiteY15" fmla="*/ 0 h 5143500"/>
              <a:gd name="connsiteX16" fmla="*/ 2092009 w 3877235"/>
              <a:gd name="connsiteY16" fmla="*/ 0 h 5143500"/>
              <a:gd name="connsiteX17" fmla="*/ 2092009 w 3877235"/>
              <a:gd name="connsiteY17" fmla="*/ 0 h 5143500"/>
              <a:gd name="connsiteX18" fmla="*/ 2522315 w 3877235"/>
              <a:gd name="connsiteY1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235" h="5143500">
                <a:moveTo>
                  <a:pt x="2522315" y="0"/>
                </a:moveTo>
                <a:lnTo>
                  <a:pt x="3047439" y="0"/>
                </a:lnTo>
                <a:lnTo>
                  <a:pt x="3047439" y="0"/>
                </a:lnTo>
                <a:lnTo>
                  <a:pt x="3258110" y="0"/>
                </a:lnTo>
                <a:lnTo>
                  <a:pt x="3877235" y="0"/>
                </a:lnTo>
                <a:lnTo>
                  <a:pt x="3877235" y="5143500"/>
                </a:lnTo>
                <a:lnTo>
                  <a:pt x="1672607" y="5143500"/>
                </a:lnTo>
                <a:lnTo>
                  <a:pt x="1591235" y="5143500"/>
                </a:lnTo>
                <a:lnTo>
                  <a:pt x="1461936" y="5143500"/>
                </a:lnTo>
                <a:lnTo>
                  <a:pt x="1147483" y="5143500"/>
                </a:lnTo>
                <a:lnTo>
                  <a:pt x="1031630" y="5143500"/>
                </a:lnTo>
                <a:lnTo>
                  <a:pt x="936812" y="5143500"/>
                </a:lnTo>
                <a:lnTo>
                  <a:pt x="525124" y="5143500"/>
                </a:lnTo>
                <a:lnTo>
                  <a:pt x="506506" y="5143500"/>
                </a:lnTo>
                <a:lnTo>
                  <a:pt x="0" y="5143500"/>
                </a:lnTo>
                <a:lnTo>
                  <a:pt x="1585503" y="0"/>
                </a:lnTo>
                <a:lnTo>
                  <a:pt x="2092009" y="0"/>
                </a:lnTo>
                <a:lnTo>
                  <a:pt x="2092009" y="0"/>
                </a:lnTo>
                <a:lnTo>
                  <a:pt x="2522315" y="0"/>
                </a:lnTo>
                <a:close/>
              </a:path>
            </a:pathLst>
          </a:custGeom>
          <a:solidFill>
            <a:schemeClr val="bg2"/>
          </a:solidFill>
        </p:spPr>
        <p:txBody>
          <a:bodyPr wrap="square">
            <a:noAutofit/>
          </a:bodyPr>
          <a:lstStyle>
            <a:lvl1pPr algn="r">
              <a:defRPr/>
            </a:lvl1pPr>
          </a:lstStyle>
          <a:p>
            <a:endParaRPr lang="en-US"/>
          </a:p>
        </p:txBody>
      </p:sp>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6" name="Speaker Photo Placeholder">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sp>
        <p:nvSpPr>
          <p:cNvPr id="2" name="Speaker Name"/>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11" name="Speaker 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tx1"/>
                </a:solidFill>
              </a:defRPr>
            </a:lvl1pPr>
          </a:lstStyle>
          <a:p>
            <a:pPr lvl="0"/>
            <a:r>
              <a:rPr lang="en-US" dirty="0"/>
              <a:t>Speaker title</a:t>
            </a:r>
          </a:p>
        </p:txBody>
      </p:sp>
      <p:sp>
        <p:nvSpPr>
          <p:cNvPr id="4" name="Body Copy"/>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Arial at 12pts</a:t>
            </a:r>
          </a:p>
        </p:txBody>
      </p:sp>
      <p:sp>
        <p:nvSpPr>
          <p:cNvPr id="13" name="Footer Text 1">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Text 2">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6" name="Logo Placehold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15" name="Straight Line Connector">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eakers">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7D779C-7B02-3CA6-4C3A-C61766686FCC}"/>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Photo" descr="Circle headshot 1">
            <a:extLst>
              <a:ext uri="{FF2B5EF4-FFF2-40B4-BE49-F238E27FC236}">
                <a16:creationId xmlns:a16="http://schemas.microsoft.com/office/drawing/2014/main" id="{DDB5D280-A138-2FE7-E723-8AAC3E6B2A75}"/>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sp>
        <p:nvSpPr>
          <p:cNvPr id="12" name="Speaker name" descr="Speaker name 1">
            <a:extLst>
              <a:ext uri="{FF2B5EF4-FFF2-40B4-BE49-F238E27FC236}">
                <a16:creationId xmlns:a16="http://schemas.microsoft.com/office/drawing/2014/main" id="{C91924A7-4DB4-D752-7D3C-787A64EF1146}"/>
              </a:ext>
            </a:extLst>
          </p:cNvPr>
          <p:cNvSpPr>
            <a:spLocks noGrp="1"/>
          </p:cNvSpPr>
          <p:nvPr>
            <p:ph type="body" sz="quarter" idx="28" hasCustomPrompt="1"/>
          </p:nvPr>
        </p:nvSpPr>
        <p:spPr>
          <a:xfrm>
            <a:off x="1995616" y="1266736"/>
            <a:ext cx="2226318" cy="337157"/>
          </a:xfrm>
        </p:spPr>
        <p:txBody>
          <a:bodyPr>
            <a:normAutofit/>
          </a:bodyPr>
          <a:lstStyle>
            <a:lvl1pPr>
              <a:defRPr sz="1400" b="1" i="0" cap="all" baseline="0">
                <a:solidFill>
                  <a:schemeClr val="bg1"/>
                </a:solidFill>
                <a:latin typeface="+mj-lt"/>
              </a:defRPr>
            </a:lvl1pPr>
          </a:lstStyle>
          <a:p>
            <a:r>
              <a:rPr lang="en-US" dirty="0">
                <a:solidFill>
                  <a:schemeClr val="bg1"/>
                </a:solidFill>
              </a:rPr>
              <a:t>SPEAKER NAME</a:t>
            </a:r>
          </a:p>
        </p:txBody>
      </p:sp>
      <p:sp>
        <p:nvSpPr>
          <p:cNvPr id="18" name="Job title" descr="Speaker title 1">
            <a:extLst>
              <a:ext uri="{FF2B5EF4-FFF2-40B4-BE49-F238E27FC236}">
                <a16:creationId xmlns:a16="http://schemas.microsoft.com/office/drawing/2014/main" id="{5C3247AE-5DBA-C8F5-9731-67947A3414BE}"/>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cxnSp>
        <p:nvCxnSpPr>
          <p:cNvPr id="19" name="Horizontal Line 1">
            <a:extLst>
              <a:ext uri="{FF2B5EF4-FFF2-40B4-BE49-F238E27FC236}">
                <a16:creationId xmlns:a16="http://schemas.microsoft.com/office/drawing/2014/main" id="{C8F16978-3AE7-ECCD-252B-F10E6F3A8DBF}"/>
              </a:ext>
              <a:ext uri="{C183D7F6-B498-43B3-948B-1728B52AA6E4}">
                <adec:decorative xmlns:adec="http://schemas.microsoft.com/office/drawing/2017/decorative" val="1"/>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Textbox 1" descr="Content Textbox 1">
            <a:extLst>
              <a:ext uri="{FF2B5EF4-FFF2-40B4-BE49-F238E27FC236}">
                <a16:creationId xmlns:a16="http://schemas.microsoft.com/office/drawing/2014/main" id="{35F654C3-35BC-0892-6F93-35F6F55975BA}"/>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Arial at 10pts</a:t>
            </a:r>
          </a:p>
        </p:txBody>
      </p:sp>
      <p:sp>
        <p:nvSpPr>
          <p:cNvPr id="22" name="Circle Photo 2" descr="Circle Headshot 2">
            <a:extLst>
              <a:ext uri="{FF2B5EF4-FFF2-40B4-BE49-F238E27FC236}">
                <a16:creationId xmlns:a16="http://schemas.microsoft.com/office/drawing/2014/main" id="{6D183BC3-63BE-7B5F-4CDB-8091B683B16B}"/>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dirty="0"/>
          </a:p>
        </p:txBody>
      </p:sp>
      <p:sp>
        <p:nvSpPr>
          <p:cNvPr id="23" name="Speaker name 2" descr="Speaker name ">
            <a:extLst>
              <a:ext uri="{FF2B5EF4-FFF2-40B4-BE49-F238E27FC236}">
                <a16:creationId xmlns:a16="http://schemas.microsoft.com/office/drawing/2014/main" id="{AD421897-73AD-93F2-49CF-B9CB2018B9BB}"/>
              </a:ext>
            </a:extLst>
          </p:cNvPr>
          <p:cNvSpPr>
            <a:spLocks noGrp="1"/>
          </p:cNvSpPr>
          <p:nvPr>
            <p:ph type="body" sz="quarter" idx="29" hasCustomPrompt="1"/>
          </p:nvPr>
        </p:nvSpPr>
        <p:spPr>
          <a:xfrm>
            <a:off x="6623142" y="1247195"/>
            <a:ext cx="2226318" cy="376238"/>
          </a:xfrm>
        </p:spPr>
        <p:txBody>
          <a:bodyPr>
            <a:normAutofit/>
          </a:bodyPr>
          <a:lstStyle>
            <a:lvl1pPr>
              <a:defRPr sz="1400" b="1">
                <a:solidFill>
                  <a:schemeClr val="accent1"/>
                </a:solidFill>
                <a:latin typeface="+mj-lt"/>
              </a:defRPr>
            </a:lvl1pPr>
          </a:lstStyle>
          <a:p>
            <a:pPr lvl="0"/>
            <a:r>
              <a:rPr lang="en-US" dirty="0"/>
              <a:t>SPEAKER NAME</a:t>
            </a:r>
          </a:p>
        </p:txBody>
      </p:sp>
      <p:sp>
        <p:nvSpPr>
          <p:cNvPr id="24" name="Speaker title 2" descr="Speaker title 2 ">
            <a:extLst>
              <a:ext uri="{FF2B5EF4-FFF2-40B4-BE49-F238E27FC236}">
                <a16:creationId xmlns:a16="http://schemas.microsoft.com/office/drawing/2014/main" id="{40AF8D05-600F-478C-6472-17B4560D64BF}"/>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accent4"/>
                </a:solidFill>
              </a:defRPr>
            </a:lvl1pPr>
          </a:lstStyle>
          <a:p>
            <a:pPr lvl="0"/>
            <a:r>
              <a:rPr lang="en-US" dirty="0"/>
              <a:t>Speaker title</a:t>
            </a:r>
          </a:p>
        </p:txBody>
      </p:sp>
      <p:cxnSp>
        <p:nvCxnSpPr>
          <p:cNvPr id="25" name="Horizontal Line 2">
            <a:extLst>
              <a:ext uri="{FF2B5EF4-FFF2-40B4-BE49-F238E27FC236}">
                <a16:creationId xmlns:a16="http://schemas.microsoft.com/office/drawing/2014/main" id="{0C20B609-7C97-FEC6-4637-915429F8C973}"/>
              </a:ext>
              <a:ext uri="{C183D7F6-B498-43B3-948B-1728B52AA6E4}">
                <adec:decorative xmlns:adec="http://schemas.microsoft.com/office/drawing/2017/decorative" val="1"/>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Content Textbox 2" descr="Content Textbox 2 ">
            <a:extLst>
              <a:ext uri="{FF2B5EF4-FFF2-40B4-BE49-F238E27FC236}">
                <a16:creationId xmlns:a16="http://schemas.microsoft.com/office/drawing/2014/main" id="{3B7A4B7A-3A6A-F8DA-B8B0-D056D0D2A421}"/>
              </a:ext>
            </a:extLst>
          </p:cNvPr>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Arial at 10pts</a:t>
            </a:r>
          </a:p>
        </p:txBody>
      </p:sp>
      <p:sp>
        <p:nvSpPr>
          <p:cNvPr id="28" name="Footer Placeholder 1" descr="Footer placeholder 1">
            <a:extLst>
              <a:ext uri="{FF2B5EF4-FFF2-40B4-BE49-F238E27FC236}">
                <a16:creationId xmlns:a16="http://schemas.microsoft.com/office/drawing/2014/main" id="{0AA91F18-19A0-B0AE-DCCA-74A8D82E809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9" name="Footer placeholder 2" descr="Footer placeholder 2">
            <a:extLst>
              <a:ext uri="{FF2B5EF4-FFF2-40B4-BE49-F238E27FC236}">
                <a16:creationId xmlns:a16="http://schemas.microsoft.com/office/drawing/2014/main" id="{228E91B6-8A9C-192A-25EA-49446C74C593}"/>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30" name="Logo Placeholder" descr="Logo placeholder&#10;">
            <a:extLst>
              <a:ext uri="{FF2B5EF4-FFF2-40B4-BE49-F238E27FC236}">
                <a16:creationId xmlns:a16="http://schemas.microsoft.com/office/drawing/2014/main" id="{AE00430C-7066-EA0C-10B5-2CAF53A4775A}"/>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31" name="Vertical Line Connector">
            <a:extLst>
              <a:ext uri="{FF2B5EF4-FFF2-40B4-BE49-F238E27FC236}">
                <a16:creationId xmlns:a16="http://schemas.microsoft.com/office/drawing/2014/main" id="{79EECC78-D68C-AE45-0687-B089287121F6}"/>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Slide Number Placeholder " descr="Slide Number Placeholder ">
            <a:extLst>
              <a:ext uri="{FF2B5EF4-FFF2-40B4-BE49-F238E27FC236}">
                <a16:creationId xmlns:a16="http://schemas.microsoft.com/office/drawing/2014/main" id="{AD05AF25-FE00-A300-AC24-6EE1FD91A9B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4313993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latin typeface="+mn-lt"/>
              </a:defRPr>
            </a:lvl1pPr>
          </a:lstStyle>
          <a:p>
            <a:pPr lvl="0"/>
            <a:r>
              <a:rPr lang="en-US" dirty="0"/>
              <a:t>Sponsored by:</a:t>
            </a:r>
          </a:p>
        </p:txBody>
      </p:sp>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89" y="614723"/>
            <a:ext cx="6828720" cy="465932"/>
          </a:xfrm>
        </p:spPr>
        <p:txBody>
          <a:bodyPr/>
          <a:lstStyle>
            <a:lvl1pPr>
              <a:defRPr>
                <a:solidFill>
                  <a:schemeClr val="tx1"/>
                </a:solidFill>
              </a:defRPr>
            </a:lvl1pPr>
          </a:lstStyle>
          <a:p>
            <a:r>
              <a:rPr lang="en-US" dirty="0"/>
              <a:t>TITLE IS ALL CAPS AT 25-30PTS</a:t>
            </a:r>
          </a:p>
        </p:txBody>
      </p:sp>
      <p:sp>
        <p:nvSpPr>
          <p:cNvPr id="12" name="Subhead">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p:cNvSpPr>
            <a:spLocks noGrp="1"/>
          </p:cNvSpPr>
          <p:nvPr>
            <p:ph idx="1" hasCustomPrompt="1"/>
          </p:nvPr>
        </p:nvSpPr>
        <p:spPr>
          <a:xfrm>
            <a:off x="437990" y="1536807"/>
            <a:ext cx="5962810" cy="2868139"/>
          </a:xfrm>
        </p:spPr>
        <p:txBody>
          <a:bodyPr/>
          <a:lstStyle/>
          <a:p>
            <a:pPr lvl="0"/>
            <a:r>
              <a:rPr lang="en-US" dirty="0"/>
              <a:t>Body copy is Arial at 12pts</a:t>
            </a:r>
          </a:p>
        </p:txBody>
      </p:sp>
      <p:sp>
        <p:nvSpPr>
          <p:cNvPr id="13" name="Red Bottom Footer Bar ">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Text 1">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6" name="Footer Text 2">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5" name="Logo">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24" name="Straight Line Connector">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81C69399-451C-8CFB-4036-4B872504B915}"/>
              </a:ext>
            </a:extLst>
          </p:cNvPr>
          <p:cNvSpPr/>
          <p:nvPr userDrawn="1"/>
        </p:nvSpPr>
        <p:spPr>
          <a:xfrm>
            <a:off x="4979892" y="-4578"/>
            <a:ext cx="4164108" cy="5148078"/>
          </a:xfrm>
          <a:custGeom>
            <a:avLst/>
            <a:gdLst>
              <a:gd name="connsiteX0" fmla="*/ 0 w 4164108"/>
              <a:gd name="connsiteY0" fmla="*/ 0 h 5148078"/>
              <a:gd name="connsiteX1" fmla="*/ 3877235 w 4164108"/>
              <a:gd name="connsiteY1" fmla="*/ 0 h 5148078"/>
              <a:gd name="connsiteX2" fmla="*/ 3875837 w 4164108"/>
              <a:gd name="connsiteY2" fmla="*/ 4578 h 5148078"/>
              <a:gd name="connsiteX3" fmla="*/ 4164108 w 4164108"/>
              <a:gd name="connsiteY3" fmla="*/ 4578 h 5148078"/>
              <a:gd name="connsiteX4" fmla="*/ 4164108 w 4164108"/>
              <a:gd name="connsiteY4" fmla="*/ 5148078 h 5148078"/>
              <a:gd name="connsiteX5" fmla="*/ 2305520 w 4164108"/>
              <a:gd name="connsiteY5" fmla="*/ 5148078 h 5148078"/>
              <a:gd name="connsiteX6" fmla="*/ 2057402 w 4164108"/>
              <a:gd name="connsiteY6" fmla="*/ 5148078 h 5148078"/>
              <a:gd name="connsiteX7" fmla="*/ 1571715 w 4164108"/>
              <a:gd name="connsiteY7" fmla="*/ 5148078 h 514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4108" h="5148078">
                <a:moveTo>
                  <a:pt x="0" y="0"/>
                </a:moveTo>
                <a:lnTo>
                  <a:pt x="3877235" y="0"/>
                </a:lnTo>
                <a:lnTo>
                  <a:pt x="3875837" y="4578"/>
                </a:lnTo>
                <a:lnTo>
                  <a:pt x="4164108" y="4578"/>
                </a:lnTo>
                <a:lnTo>
                  <a:pt x="4164108" y="5148078"/>
                </a:lnTo>
                <a:lnTo>
                  <a:pt x="2305520" y="5148078"/>
                </a:lnTo>
                <a:lnTo>
                  <a:pt x="2057402" y="5148078"/>
                </a:lnTo>
                <a:lnTo>
                  <a:pt x="1571715" y="514807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Headline"/>
          <p:cNvSpPr>
            <a:spLocks noGrp="1"/>
          </p:cNvSpPr>
          <p:nvPr>
            <p:ph type="title" hasCustomPrompt="1"/>
          </p:nvPr>
        </p:nvSpPr>
        <p:spPr>
          <a:xfrm>
            <a:off x="437990" y="614723"/>
            <a:ext cx="4823557" cy="922084"/>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Body Copy"/>
          <p:cNvSpPr>
            <a:spLocks noGrp="1"/>
          </p:cNvSpPr>
          <p:nvPr>
            <p:ph idx="1" hasCustomPrompt="1"/>
          </p:nvPr>
        </p:nvSpPr>
        <p:spPr>
          <a:xfrm>
            <a:off x="437991" y="1536807"/>
            <a:ext cx="4823557" cy="3095915"/>
          </a:xfrm>
        </p:spPr>
        <p:txBody>
          <a:bodyPr/>
          <a:lstStyle/>
          <a:p>
            <a:pPr lvl="0"/>
            <a:r>
              <a:rPr lang="en-US" dirty="0"/>
              <a:t>Body copy is Arial at 12pts</a:t>
            </a:r>
          </a:p>
        </p:txBody>
      </p:sp>
      <p:sp>
        <p:nvSpPr>
          <p:cNvPr id="8" name="Body Copy 2">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11" name="Sub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1"/>
          <p:cNvSpPr>
            <a:spLocks noGrp="1"/>
          </p:cNvSpPr>
          <p:nvPr>
            <p:ph sz="half" idx="1" hasCustomPrompt="1"/>
          </p:nvPr>
        </p:nvSpPr>
        <p:spPr>
          <a:xfrm>
            <a:off x="437990" y="1540933"/>
            <a:ext cx="4010105" cy="3091790"/>
          </a:xfrm>
        </p:spPr>
        <p:txBody>
          <a:bodyPr/>
          <a:lstStyle/>
          <a:p>
            <a:pPr lvl="0"/>
            <a:r>
              <a:rPr lang="en-US" dirty="0"/>
              <a:t>Body copy is Arial at 12pts</a:t>
            </a:r>
          </a:p>
        </p:txBody>
      </p:sp>
      <p:sp>
        <p:nvSpPr>
          <p:cNvPr id="4" name="Body Copy 2"/>
          <p:cNvSpPr>
            <a:spLocks noGrp="1"/>
          </p:cNvSpPr>
          <p:nvPr>
            <p:ph sz="half" idx="2" hasCustomPrompt="1"/>
          </p:nvPr>
        </p:nvSpPr>
        <p:spPr>
          <a:xfrm>
            <a:off x="4710722" y="1540931"/>
            <a:ext cx="4010105" cy="3091791"/>
          </a:xfrm>
        </p:spPr>
        <p:txBody>
          <a:bodyPr/>
          <a:lstStyle/>
          <a:p>
            <a:pPr lvl="0"/>
            <a:r>
              <a:rPr lang="en-US" dirty="0"/>
              <a:t>Body copy is Arial at 12pts</a:t>
            </a:r>
          </a:p>
        </p:txBody>
      </p:sp>
      <p:sp>
        <p:nvSpPr>
          <p:cNvPr id="13" name="Footer Placeholder ">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Text Placeholder ">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Logo Placeholder in foot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9" r:id="rId5"/>
    <p:sldLayoutId id="2147483694" r:id="rId6"/>
    <p:sldLayoutId id="2147483662" r:id="rId7"/>
    <p:sldLayoutId id="2147483678" r:id="rId8"/>
    <p:sldLayoutId id="2147483664" r:id="rId9"/>
    <p:sldLayoutId id="2147483671" r:id="rId10"/>
    <p:sldLayoutId id="2147483672" r:id="rId11"/>
    <p:sldLayoutId id="2147483696" r:id="rId12"/>
    <p:sldLayoutId id="2147483701" r:id="rId13"/>
    <p:sldLayoutId id="2147483673" r:id="rId14"/>
    <p:sldLayoutId id="2147483674" r:id="rId15"/>
    <p:sldLayoutId id="2147483680" r:id="rId16"/>
    <p:sldLayoutId id="2147483700"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Lst>
  <p:hf hdr="0" dt="0"/>
  <p:txStyles>
    <p:title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hyperlink" Target="https://eur03.safelinks.protection.outlook.com/?url=https%3A%2F%2Fwww.nature.com%2Farticles%2Fs41591-025-04044-4&amp;data=05%7C02%7CColin.Berry%40glasgow.ac.uk%7C793e7ce423924dcda64e08de16ef45ef%7C6e725c29763a4f5081f22e254f0133c8%7C1%7C0%7C638973414116711953%7CUnknown%7CTWFpbGZsb3d8eyJFbXB0eU1hcGkiOnRydWUsIlYiOiIwLjAuMDAwMCIsIlAiOiJXaW4zMiIsIkFOIjoiTWFpbCIsIldUIjoyfQ%3D%3D%7C0%7C%7C%7C&amp;sdata=BpIkTCWHDsF4LJbOfm54M%2B2mKHrRlki1Y9FgoSPKfbY%3D&amp;reserved=0"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11.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e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1.jpg"/><Relationship Id="rId4" Type="http://schemas.openxmlformats.org/officeDocument/2006/relationships/hyperlink" Target="https://clinicaltrials.gov/study/NCT04805814"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B6462B-EC60-C6FE-CD1E-2302E9583077}"/>
              </a:ext>
            </a:extLst>
          </p:cNvPr>
          <p:cNvSpPr>
            <a:spLocks noGrp="1"/>
          </p:cNvSpPr>
          <p:nvPr>
            <p:ph type="subTitle" idx="1"/>
          </p:nvPr>
        </p:nvSpPr>
        <p:spPr>
          <a:xfrm>
            <a:off x="452977" y="3608965"/>
            <a:ext cx="7583741" cy="409793"/>
          </a:xfrm>
        </p:spPr>
        <p:txBody>
          <a:bodyPr>
            <a:noAutofit/>
          </a:bodyPr>
          <a:lstStyle/>
          <a:p>
            <a:r>
              <a:rPr lang="en-US" sz="1800" dirty="0"/>
              <a:t>Colin Berry, Professor of Cardiology, University of Glasgow</a:t>
            </a:r>
          </a:p>
        </p:txBody>
      </p:sp>
      <p:sp>
        <p:nvSpPr>
          <p:cNvPr id="2" name="Title 1">
            <a:extLst>
              <a:ext uri="{FF2B5EF4-FFF2-40B4-BE49-F238E27FC236}">
                <a16:creationId xmlns:a16="http://schemas.microsoft.com/office/drawing/2014/main" id="{F28164E9-B500-ACFE-1E19-C3CCED4B9557}"/>
              </a:ext>
            </a:extLst>
          </p:cNvPr>
          <p:cNvSpPr>
            <a:spLocks noGrp="1"/>
          </p:cNvSpPr>
          <p:nvPr>
            <p:ph type="ctrTitle"/>
          </p:nvPr>
        </p:nvSpPr>
        <p:spPr>
          <a:xfrm>
            <a:off x="452978" y="1414463"/>
            <a:ext cx="6329959" cy="1846175"/>
          </a:xfrm>
        </p:spPr>
        <p:txBody>
          <a:bodyPr>
            <a:normAutofit fontScale="90000"/>
          </a:bodyPr>
          <a:lstStyle/>
          <a:p>
            <a:r>
              <a:rPr lang="en-US" dirty="0"/>
              <a:t>The Coronary Microvascular Angina Cardiac Magnetic Resonance Imaging Trial</a:t>
            </a:r>
          </a:p>
        </p:txBody>
      </p:sp>
      <p:sp>
        <p:nvSpPr>
          <p:cNvPr id="4" name="TextBox 3">
            <a:extLst>
              <a:ext uri="{FF2B5EF4-FFF2-40B4-BE49-F238E27FC236}">
                <a16:creationId xmlns:a16="http://schemas.microsoft.com/office/drawing/2014/main" id="{6EB1D209-FC66-73BC-E0A4-345185E85E05}"/>
              </a:ext>
            </a:extLst>
          </p:cNvPr>
          <p:cNvSpPr txBox="1"/>
          <p:nvPr/>
        </p:nvSpPr>
        <p:spPr>
          <a:xfrm>
            <a:off x="452978" y="507206"/>
            <a:ext cx="2885726" cy="830997"/>
          </a:xfrm>
          <a:prstGeom prst="rect">
            <a:avLst/>
          </a:prstGeom>
          <a:noFill/>
        </p:spPr>
        <p:txBody>
          <a:bodyPr wrap="none" rtlCol="0">
            <a:spAutoFit/>
          </a:bodyPr>
          <a:lstStyle/>
          <a:p>
            <a:r>
              <a:rPr lang="en-US" sz="4800" dirty="0">
                <a:latin typeface="+mj-lt"/>
              </a:rPr>
              <a:t>CorCMR</a:t>
            </a:r>
          </a:p>
        </p:txBody>
      </p:sp>
      <p:pic>
        <p:nvPicPr>
          <p:cNvPr id="6" name="Picture 5" descr="Blue and white logo with text&#10;&#10;AI-generated content may be incorrect.">
            <a:extLst>
              <a:ext uri="{FF2B5EF4-FFF2-40B4-BE49-F238E27FC236}">
                <a16:creationId xmlns:a16="http://schemas.microsoft.com/office/drawing/2014/main" id="{3ED9DAC1-D972-F8B5-608F-66042F4F8F42}"/>
              </a:ext>
            </a:extLst>
          </p:cNvPr>
          <p:cNvPicPr>
            <a:picLocks noChangeAspect="1"/>
          </p:cNvPicPr>
          <p:nvPr/>
        </p:nvPicPr>
        <p:blipFill>
          <a:blip r:embed="rId2"/>
          <a:stretch>
            <a:fillRect/>
          </a:stretch>
        </p:blipFill>
        <p:spPr>
          <a:xfrm>
            <a:off x="5267363" y="4215127"/>
            <a:ext cx="748236" cy="748236"/>
          </a:xfrm>
          <a:prstGeom prst="rect">
            <a:avLst/>
          </a:prstGeom>
        </p:spPr>
      </p:pic>
      <p:pic>
        <p:nvPicPr>
          <p:cNvPr id="8" name="Picture 7" descr="Blue text on a black background&#10;&#10;AI-generated content may be incorrect.">
            <a:extLst>
              <a:ext uri="{FF2B5EF4-FFF2-40B4-BE49-F238E27FC236}">
                <a16:creationId xmlns:a16="http://schemas.microsoft.com/office/drawing/2014/main" id="{C38DB7DC-48FB-B1B1-F7A8-21854098D175}"/>
              </a:ext>
            </a:extLst>
          </p:cNvPr>
          <p:cNvPicPr>
            <a:picLocks noChangeAspect="1"/>
          </p:cNvPicPr>
          <p:nvPr/>
        </p:nvPicPr>
        <p:blipFill>
          <a:blip r:embed="rId3"/>
          <a:stretch>
            <a:fillRect/>
          </a:stretch>
        </p:blipFill>
        <p:spPr>
          <a:xfrm>
            <a:off x="4348330" y="4317027"/>
            <a:ext cx="815306" cy="564443"/>
          </a:xfrm>
          <a:prstGeom prst="rect">
            <a:avLst/>
          </a:prstGeom>
        </p:spPr>
      </p:pic>
      <p:pic>
        <p:nvPicPr>
          <p:cNvPr id="10" name="Picture 9" descr="A blue and white logo&#10;&#10;AI-generated content may be incorrect.">
            <a:extLst>
              <a:ext uri="{FF2B5EF4-FFF2-40B4-BE49-F238E27FC236}">
                <a16:creationId xmlns:a16="http://schemas.microsoft.com/office/drawing/2014/main" id="{4D37432E-EB2E-8605-0471-D4F232413237}"/>
              </a:ext>
            </a:extLst>
          </p:cNvPr>
          <p:cNvPicPr>
            <a:picLocks noChangeAspect="1"/>
          </p:cNvPicPr>
          <p:nvPr/>
        </p:nvPicPr>
        <p:blipFill>
          <a:blip r:embed="rId4"/>
          <a:stretch>
            <a:fillRect/>
          </a:stretch>
        </p:blipFill>
        <p:spPr>
          <a:xfrm>
            <a:off x="6082465" y="4288499"/>
            <a:ext cx="674864" cy="674864"/>
          </a:xfrm>
          <a:prstGeom prst="rect">
            <a:avLst/>
          </a:prstGeom>
        </p:spPr>
      </p:pic>
      <p:pic>
        <p:nvPicPr>
          <p:cNvPr id="12" name="Picture 11" descr="A close-up of a logo&#10;&#10;AI-generated content may be incorrect.">
            <a:extLst>
              <a:ext uri="{FF2B5EF4-FFF2-40B4-BE49-F238E27FC236}">
                <a16:creationId xmlns:a16="http://schemas.microsoft.com/office/drawing/2014/main" id="{4ECA3ECA-BEB8-3C5D-D47D-3ABD2E3352C3}"/>
              </a:ext>
            </a:extLst>
          </p:cNvPr>
          <p:cNvPicPr>
            <a:picLocks noChangeAspect="1"/>
          </p:cNvPicPr>
          <p:nvPr/>
        </p:nvPicPr>
        <p:blipFill>
          <a:blip r:embed="rId5"/>
          <a:stretch>
            <a:fillRect/>
          </a:stretch>
        </p:blipFill>
        <p:spPr>
          <a:xfrm>
            <a:off x="2406246" y="4303689"/>
            <a:ext cx="1838357" cy="571112"/>
          </a:xfrm>
          <a:prstGeom prst="rect">
            <a:avLst/>
          </a:prstGeom>
        </p:spPr>
      </p:pic>
      <p:pic>
        <p:nvPicPr>
          <p:cNvPr id="14" name="Picture 13" descr="A red heart with white text&#10;&#10;AI-generated content may be incorrect.">
            <a:extLst>
              <a:ext uri="{FF2B5EF4-FFF2-40B4-BE49-F238E27FC236}">
                <a16:creationId xmlns:a16="http://schemas.microsoft.com/office/drawing/2014/main" id="{FEC8BD1A-9238-25D1-5F97-D173D9B7E8B7}"/>
              </a:ext>
            </a:extLst>
          </p:cNvPr>
          <p:cNvPicPr>
            <a:picLocks noChangeAspect="1"/>
          </p:cNvPicPr>
          <p:nvPr/>
        </p:nvPicPr>
        <p:blipFill>
          <a:blip r:embed="rId6"/>
          <a:stretch>
            <a:fillRect/>
          </a:stretch>
        </p:blipFill>
        <p:spPr>
          <a:xfrm>
            <a:off x="6824195" y="4310358"/>
            <a:ext cx="434186" cy="564443"/>
          </a:xfrm>
          <a:prstGeom prst="rect">
            <a:avLst/>
          </a:prstGeom>
        </p:spPr>
      </p:pic>
    </p:spTree>
    <p:extLst>
      <p:ext uri="{BB962C8B-B14F-4D97-AF65-F5344CB8AC3E}">
        <p14:creationId xmlns:p14="http://schemas.microsoft.com/office/powerpoint/2010/main" val="177600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6F242-7DC4-C4D0-B4E7-24E786FF20FA}"/>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C22D3A0E-444B-8EC0-5DF1-691DE8E6A276}"/>
              </a:ext>
            </a:extLst>
          </p:cNvPr>
          <p:cNvSpPr>
            <a:spLocks noGrp="1"/>
          </p:cNvSpPr>
          <p:nvPr>
            <p:ph type="title"/>
          </p:nvPr>
        </p:nvSpPr>
        <p:spPr>
          <a:xfrm>
            <a:off x="389499" y="453918"/>
            <a:ext cx="6877210" cy="321610"/>
          </a:xfrm>
        </p:spPr>
        <p:txBody>
          <a:bodyPr>
            <a:normAutofit fontScale="90000"/>
          </a:bodyPr>
          <a:lstStyle/>
          <a:p>
            <a:r>
              <a:rPr lang="en-US" dirty="0"/>
              <a:t>conclusions</a:t>
            </a:r>
          </a:p>
        </p:txBody>
      </p:sp>
      <p:sp>
        <p:nvSpPr>
          <p:cNvPr id="5" name="Slide Number">
            <a:extLst>
              <a:ext uri="{FF2B5EF4-FFF2-40B4-BE49-F238E27FC236}">
                <a16:creationId xmlns:a16="http://schemas.microsoft.com/office/drawing/2014/main" id="{AAA2E5BE-B302-B647-AF4B-9F15F763D651}"/>
              </a:ext>
            </a:extLst>
          </p:cNvPr>
          <p:cNvSpPr>
            <a:spLocks noGrp="1"/>
          </p:cNvSpPr>
          <p:nvPr>
            <p:ph type="sldNum" sz="quarter" idx="4"/>
          </p:nvPr>
        </p:nvSpPr>
        <p:spPr/>
        <p:txBody>
          <a:bodyPr/>
          <a:lstStyle/>
          <a:p>
            <a:fld id="{0E35BBB0-73A1-954D-9854-C6F827AED934}" type="slidenum">
              <a:rPr lang="en-US" smtClean="0"/>
              <a:pPr/>
              <a:t>10</a:t>
            </a:fld>
            <a:endParaRPr lang="en-US" dirty="0"/>
          </a:p>
        </p:txBody>
      </p:sp>
      <p:sp>
        <p:nvSpPr>
          <p:cNvPr id="7" name="Body Copy">
            <a:extLst>
              <a:ext uri="{FF2B5EF4-FFF2-40B4-BE49-F238E27FC236}">
                <a16:creationId xmlns:a16="http://schemas.microsoft.com/office/drawing/2014/main" id="{DCB60302-BD25-90FA-A0C8-9D38631CCB22}"/>
              </a:ext>
            </a:extLst>
          </p:cNvPr>
          <p:cNvSpPr txBox="1">
            <a:spLocks/>
          </p:cNvSpPr>
          <p:nvPr/>
        </p:nvSpPr>
        <p:spPr>
          <a:xfrm>
            <a:off x="405401" y="899096"/>
            <a:ext cx="8176192" cy="3442318"/>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mj-lt"/>
              <a:buAutoNum type="arabicPeriod"/>
            </a:pPr>
            <a:r>
              <a:rPr lang="en-US" b="1" dirty="0">
                <a:solidFill>
                  <a:srgbClr val="C00000"/>
                </a:solidFill>
              </a:rPr>
              <a:t>In this randomized trial, disclosure of myocardial blood flow by stress CMR imaging in patients with chest pain and no obstructive coronary arteries improved diagnosing the cause of angina and clinical outcomes.</a:t>
            </a:r>
          </a:p>
          <a:p>
            <a:pPr marL="228600" indent="-228600">
              <a:buFont typeface="+mj-lt"/>
              <a:buAutoNum type="arabicPeriod"/>
            </a:pPr>
            <a:endParaRPr lang="en-US" dirty="0"/>
          </a:p>
          <a:p>
            <a:pPr marL="228600" indent="-228600">
              <a:buFont typeface="+mj-lt"/>
              <a:buAutoNum type="arabicPeriod"/>
            </a:pPr>
            <a:r>
              <a:rPr lang="en-US" dirty="0"/>
              <a:t>Following standard angiography, microvascular angina was commonly mis-diagnosed as non-cardiac chest pain. </a:t>
            </a:r>
          </a:p>
          <a:p>
            <a:pPr marL="228600" indent="-228600">
              <a:buFont typeface="+mj-lt"/>
              <a:buAutoNum type="arabicPeriod"/>
            </a:pPr>
            <a:endParaRPr lang="en-US" dirty="0"/>
          </a:p>
          <a:p>
            <a:pPr marL="228600" indent="-228600">
              <a:buFont typeface="+mj-lt"/>
              <a:buAutoNum type="arabicPeriod"/>
            </a:pPr>
            <a:r>
              <a:rPr lang="en-US" dirty="0"/>
              <a:t>Endotyping-informed therapy in the MRI-guided intervention group led to improvements in angina burden and health-related quality of life. </a:t>
            </a:r>
          </a:p>
          <a:p>
            <a:pPr marL="228600" indent="-228600">
              <a:buFont typeface="+mj-lt"/>
              <a:buAutoNum type="arabicPeriod"/>
            </a:pPr>
            <a:endParaRPr lang="en-US" dirty="0"/>
          </a:p>
          <a:p>
            <a:pPr marL="228600" indent="-228600">
              <a:buFont typeface="+mj-lt"/>
              <a:buAutoNum type="arabicPeriod"/>
            </a:pPr>
            <a:r>
              <a:rPr lang="en-US" dirty="0"/>
              <a:t>In patients with suspected angina and no obstructive coronary arteries, angiography without functional testing commonly results in misdiagnosis, worse angina and reduced health-related quality of life.</a:t>
            </a:r>
          </a:p>
          <a:p>
            <a:pPr marL="228600" indent="-228600">
              <a:buFont typeface="+mj-lt"/>
              <a:buAutoNum type="arabicPeriod"/>
            </a:pPr>
            <a:endParaRPr lang="en-US" dirty="0"/>
          </a:p>
          <a:p>
            <a:pPr marL="228600" indent="-228600">
              <a:buFont typeface="+mj-lt"/>
              <a:buAutoNum type="arabicPeriod"/>
            </a:pPr>
            <a:r>
              <a:rPr lang="en-US" dirty="0"/>
              <a:t>The results apply equally by sex.</a:t>
            </a:r>
          </a:p>
        </p:txBody>
      </p:sp>
      <p:pic>
        <p:nvPicPr>
          <p:cNvPr id="3" name="Picture 2" descr="Blue text on a black background&#10;&#10;AI-generated content may be incorrect.">
            <a:extLst>
              <a:ext uri="{FF2B5EF4-FFF2-40B4-BE49-F238E27FC236}">
                <a16:creationId xmlns:a16="http://schemas.microsoft.com/office/drawing/2014/main" id="{0ECFC7B9-A537-93EB-DB37-BB7D460599C4}"/>
              </a:ext>
            </a:extLst>
          </p:cNvPr>
          <p:cNvPicPr>
            <a:picLocks noChangeAspect="1"/>
          </p:cNvPicPr>
          <p:nvPr/>
        </p:nvPicPr>
        <p:blipFill>
          <a:blip r:embed="rId2"/>
          <a:stretch>
            <a:fillRect/>
          </a:stretch>
        </p:blipFill>
        <p:spPr>
          <a:xfrm>
            <a:off x="7820733" y="4696910"/>
            <a:ext cx="671258" cy="464717"/>
          </a:xfrm>
          <a:prstGeom prst="rect">
            <a:avLst/>
          </a:prstGeom>
          <a:solidFill>
            <a:schemeClr val="bg1"/>
          </a:solidFill>
        </p:spPr>
      </p:pic>
      <p:pic>
        <p:nvPicPr>
          <p:cNvPr id="4" name="Picture 3" descr="A close-up of a logo&#10;&#10;AI-generated content may be incorrect.">
            <a:extLst>
              <a:ext uri="{FF2B5EF4-FFF2-40B4-BE49-F238E27FC236}">
                <a16:creationId xmlns:a16="http://schemas.microsoft.com/office/drawing/2014/main" id="{AC9584FC-546F-3224-A29E-3A8F362E413B}"/>
              </a:ext>
            </a:extLst>
          </p:cNvPr>
          <p:cNvPicPr>
            <a:picLocks noChangeAspect="1"/>
          </p:cNvPicPr>
          <p:nvPr/>
        </p:nvPicPr>
        <p:blipFill>
          <a:blip r:embed="rId3"/>
          <a:stretch>
            <a:fillRect/>
          </a:stretch>
        </p:blipFill>
        <p:spPr>
          <a:xfrm>
            <a:off x="6021667" y="4702282"/>
            <a:ext cx="1461119" cy="453918"/>
          </a:xfrm>
          <a:prstGeom prst="rect">
            <a:avLst/>
          </a:prstGeom>
        </p:spPr>
      </p:pic>
      <p:pic>
        <p:nvPicPr>
          <p:cNvPr id="8" name="Picture 7" descr="A red heart with white text&#10;&#10;AI-generated content may be incorrect.">
            <a:extLst>
              <a:ext uri="{FF2B5EF4-FFF2-40B4-BE49-F238E27FC236}">
                <a16:creationId xmlns:a16="http://schemas.microsoft.com/office/drawing/2014/main" id="{0BFA6BBB-458B-A99F-2953-49C629248254}"/>
              </a:ext>
            </a:extLst>
          </p:cNvPr>
          <p:cNvPicPr>
            <a:picLocks noChangeAspect="1"/>
          </p:cNvPicPr>
          <p:nvPr/>
        </p:nvPicPr>
        <p:blipFill>
          <a:blip r:embed="rId4"/>
          <a:stretch>
            <a:fillRect/>
          </a:stretch>
        </p:blipFill>
        <p:spPr>
          <a:xfrm>
            <a:off x="7488992" y="4712235"/>
            <a:ext cx="331742" cy="431265"/>
          </a:xfrm>
          <a:prstGeom prst="rect">
            <a:avLst/>
          </a:prstGeom>
        </p:spPr>
      </p:pic>
      <p:sp>
        <p:nvSpPr>
          <p:cNvPr id="9" name="Footer Placeholder 1">
            <a:extLst>
              <a:ext uri="{FF2B5EF4-FFF2-40B4-BE49-F238E27FC236}">
                <a16:creationId xmlns:a16="http://schemas.microsoft.com/office/drawing/2014/main" id="{00D7C798-26A8-B60C-6052-49787F68A897}"/>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10" name="Twitter Icon" descr="Twitter Icon">
            <a:extLst>
              <a:ext uri="{FF2B5EF4-FFF2-40B4-BE49-F238E27FC236}">
                <a16:creationId xmlns:a16="http://schemas.microsoft.com/office/drawing/2014/main" id="{58D24E40-8DC6-9E83-2079-2ADED84C74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sp>
        <p:nvSpPr>
          <p:cNvPr id="11" name="TextBox 10">
            <a:extLst>
              <a:ext uri="{FF2B5EF4-FFF2-40B4-BE49-F238E27FC236}">
                <a16:creationId xmlns:a16="http://schemas.microsoft.com/office/drawing/2014/main" id="{CEC4E935-B1A8-A520-972A-263AE669A15D}"/>
              </a:ext>
            </a:extLst>
          </p:cNvPr>
          <p:cNvSpPr txBox="1"/>
          <p:nvPr/>
        </p:nvSpPr>
        <p:spPr>
          <a:xfrm>
            <a:off x="0" y="4151815"/>
            <a:ext cx="9143333" cy="523220"/>
          </a:xfrm>
          <a:prstGeom prst="rect">
            <a:avLst/>
          </a:prstGeom>
          <a:noFill/>
        </p:spPr>
        <p:txBody>
          <a:bodyPr wrap="square" rtlCol="0">
            <a:spAutoFit/>
          </a:bodyPr>
          <a:lstStyle/>
          <a:p>
            <a:pPr algn="ctr"/>
            <a:r>
              <a:rPr lang="en-GB" sz="1400" i="1" dirty="0"/>
              <a:t>Nature Medicine</a:t>
            </a:r>
            <a:r>
              <a:rPr lang="en-GB" sz="1400" dirty="0"/>
              <a:t>, 2025</a:t>
            </a:r>
          </a:p>
          <a:p>
            <a:pPr algn="ctr"/>
            <a:r>
              <a:rPr lang="en-US" sz="1400" dirty="0">
                <a:hlinkClick r:id="rId6" tooltip="Original URL: https://www.nature.com/articles/s41591-025-04044-4. Click or tap if you trust this link."/>
              </a:rPr>
              <a:t>https://www.nature.com/articles/s41591-025-04044-4</a:t>
            </a:r>
            <a:endParaRPr lang="en-US" sz="1400" dirty="0"/>
          </a:p>
        </p:txBody>
      </p:sp>
    </p:spTree>
    <p:extLst>
      <p:ext uri="{BB962C8B-B14F-4D97-AF65-F5344CB8AC3E}">
        <p14:creationId xmlns:p14="http://schemas.microsoft.com/office/powerpoint/2010/main" val="26645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7A3985C2-D180-DBC7-637D-892D03195E3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2657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84DA70CF-6886-E344-82E6-429809DCF5E7}"/>
              </a:ext>
            </a:extLst>
          </p:cNvPr>
          <p:cNvSpPr>
            <a:spLocks noGrp="1"/>
          </p:cNvSpPr>
          <p:nvPr>
            <p:ph type="title"/>
          </p:nvPr>
        </p:nvSpPr>
        <p:spPr>
          <a:xfrm>
            <a:off x="389499" y="453918"/>
            <a:ext cx="6877210" cy="321610"/>
          </a:xfrm>
        </p:spPr>
        <p:txBody>
          <a:bodyPr>
            <a:normAutofit fontScale="90000"/>
          </a:bodyPr>
          <a:lstStyle/>
          <a:p>
            <a:r>
              <a:rPr lang="en-US" dirty="0"/>
              <a:t>DISCLOSURES</a:t>
            </a:r>
          </a:p>
        </p:txBody>
      </p:sp>
      <p:sp>
        <p:nvSpPr>
          <p:cNvPr id="5" name="Slide Number">
            <a:extLst>
              <a:ext uri="{FF2B5EF4-FFF2-40B4-BE49-F238E27FC236}">
                <a16:creationId xmlns:a16="http://schemas.microsoft.com/office/drawing/2014/main" id="{9676837A-7147-1246-9080-21F85507516D}"/>
              </a:ext>
            </a:extLst>
          </p:cNvPr>
          <p:cNvSpPr>
            <a:spLocks noGrp="1"/>
          </p:cNvSpPr>
          <p:nvPr>
            <p:ph type="sldNum" sz="quarter" idx="4"/>
          </p:nvPr>
        </p:nvSpPr>
        <p:spPr/>
        <p:txBody>
          <a:bodyPr/>
          <a:lstStyle/>
          <a:p>
            <a:fld id="{0E35BBB0-73A1-954D-9854-C6F827AED934}" type="slidenum">
              <a:rPr lang="en-US" smtClean="0"/>
              <a:pPr/>
              <a:t>2</a:t>
            </a:fld>
            <a:endParaRPr lang="en-US" dirty="0"/>
          </a:p>
        </p:txBody>
      </p:sp>
      <p:sp>
        <p:nvSpPr>
          <p:cNvPr id="6" name="Subhead">
            <a:extLst>
              <a:ext uri="{FF2B5EF4-FFF2-40B4-BE49-F238E27FC236}">
                <a16:creationId xmlns:a16="http://schemas.microsoft.com/office/drawing/2014/main" id="{6EB67ED7-E170-30B4-1AE5-4FA29DDC1A6F}"/>
              </a:ext>
            </a:extLst>
          </p:cNvPr>
          <p:cNvSpPr>
            <a:spLocks noGrp="1"/>
          </p:cNvSpPr>
          <p:nvPr>
            <p:ph type="body" sz="quarter" idx="23"/>
          </p:nvPr>
        </p:nvSpPr>
        <p:spPr>
          <a:xfrm>
            <a:off x="390842" y="1006227"/>
            <a:ext cx="8047365" cy="321610"/>
          </a:xfrm>
        </p:spPr>
        <p:txBody>
          <a:bodyPr>
            <a:noAutofit/>
          </a:bodyPr>
          <a:lstStyle/>
          <a:p>
            <a:r>
              <a:rPr lang="en-US" sz="1200" dirty="0"/>
              <a:t>This study was funded by a peer-reviewed Project Grant from the British Heart Foundation (PG/19/28/34310).</a:t>
            </a:r>
          </a:p>
        </p:txBody>
      </p:sp>
      <p:sp>
        <p:nvSpPr>
          <p:cNvPr id="7" name="Body Copy">
            <a:extLst>
              <a:ext uri="{FF2B5EF4-FFF2-40B4-BE49-F238E27FC236}">
                <a16:creationId xmlns:a16="http://schemas.microsoft.com/office/drawing/2014/main" id="{D75C5B01-4044-BBB4-E8A5-E2DBCA3EC1D5}"/>
              </a:ext>
            </a:extLst>
          </p:cNvPr>
          <p:cNvSpPr txBox="1">
            <a:spLocks/>
          </p:cNvSpPr>
          <p:nvPr/>
        </p:nvSpPr>
        <p:spPr>
          <a:xfrm>
            <a:off x="384205" y="1536807"/>
            <a:ext cx="8054003" cy="2868139"/>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The University of Glasgow receives funding from the British Heart Foundation for research undertaken by Colin Berry (</a:t>
            </a:r>
            <a:r>
              <a:rPr lang="en-US" dirty="0"/>
              <a:t>RG/F/23/110104; PG/19/28/34310</a:t>
            </a:r>
            <a:r>
              <a:rPr lang="en-GB" dirty="0"/>
              <a:t>).</a:t>
            </a:r>
          </a:p>
          <a:p>
            <a:r>
              <a:rPr lang="en-GB" dirty="0"/>
              <a:t>Colin Berry is employed by the University of Glasgow which holds consultancy and research agreements for his work with Abbott Vascular, AskBio, AstraZeneca, Boehringer Ingelheim, CorFlow, Edwards Lifesciences, MAIA Pharmaceuticals, Merck, Servier, Novartis, Xylocor and Zoll Medical. </a:t>
            </a:r>
          </a:p>
          <a:p>
            <a:r>
              <a:rPr lang="en-GB" dirty="0"/>
              <a:t>These companies had no involvement in the CorCMR study.</a:t>
            </a:r>
            <a:endParaRPr lang="en-US" dirty="0"/>
          </a:p>
        </p:txBody>
      </p:sp>
      <p:pic>
        <p:nvPicPr>
          <p:cNvPr id="3" name="Twitter Icon" descr="Twitter Icon">
            <a:extLst>
              <a:ext uri="{FF2B5EF4-FFF2-40B4-BE49-F238E27FC236}">
                <a16:creationId xmlns:a16="http://schemas.microsoft.com/office/drawing/2014/main" id="{017DA0E6-E681-2779-234D-26985D3986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4" name="Picture 3" descr="Blue text on a black background&#10;&#10;AI-generated content may be incorrect.">
            <a:extLst>
              <a:ext uri="{FF2B5EF4-FFF2-40B4-BE49-F238E27FC236}">
                <a16:creationId xmlns:a16="http://schemas.microsoft.com/office/drawing/2014/main" id="{9B07068A-27A6-86CB-9ADF-1A02363B141A}"/>
              </a:ext>
            </a:extLst>
          </p:cNvPr>
          <p:cNvPicPr>
            <a:picLocks noChangeAspect="1"/>
          </p:cNvPicPr>
          <p:nvPr/>
        </p:nvPicPr>
        <p:blipFill>
          <a:blip r:embed="rId3"/>
          <a:stretch>
            <a:fillRect/>
          </a:stretch>
        </p:blipFill>
        <p:spPr>
          <a:xfrm>
            <a:off x="7820733" y="4696910"/>
            <a:ext cx="671258" cy="464717"/>
          </a:xfrm>
          <a:prstGeom prst="rect">
            <a:avLst/>
          </a:prstGeom>
          <a:solidFill>
            <a:schemeClr val="bg1"/>
          </a:solidFill>
        </p:spPr>
      </p:pic>
      <p:pic>
        <p:nvPicPr>
          <p:cNvPr id="8" name="Picture 7" descr="A close-up of a logo&#10;&#10;AI-generated content may be incorrect.">
            <a:extLst>
              <a:ext uri="{FF2B5EF4-FFF2-40B4-BE49-F238E27FC236}">
                <a16:creationId xmlns:a16="http://schemas.microsoft.com/office/drawing/2014/main" id="{86FC6E9B-55ED-702F-AF5F-03D5AEAE5360}"/>
              </a:ext>
            </a:extLst>
          </p:cNvPr>
          <p:cNvPicPr>
            <a:picLocks noChangeAspect="1"/>
          </p:cNvPicPr>
          <p:nvPr/>
        </p:nvPicPr>
        <p:blipFill>
          <a:blip r:embed="rId4"/>
          <a:stretch>
            <a:fillRect/>
          </a:stretch>
        </p:blipFill>
        <p:spPr>
          <a:xfrm>
            <a:off x="6015691" y="4702282"/>
            <a:ext cx="1461119" cy="453918"/>
          </a:xfrm>
          <a:prstGeom prst="rect">
            <a:avLst/>
          </a:prstGeom>
        </p:spPr>
      </p:pic>
      <p:pic>
        <p:nvPicPr>
          <p:cNvPr id="9" name="Picture 8" descr="A red heart with white text&#10;&#10;AI-generated content may be incorrect.">
            <a:extLst>
              <a:ext uri="{FF2B5EF4-FFF2-40B4-BE49-F238E27FC236}">
                <a16:creationId xmlns:a16="http://schemas.microsoft.com/office/drawing/2014/main" id="{11434473-BEBA-EEE0-4C7A-E5E2EEA3FC6F}"/>
              </a:ext>
            </a:extLst>
          </p:cNvPr>
          <p:cNvPicPr>
            <a:picLocks noChangeAspect="1"/>
          </p:cNvPicPr>
          <p:nvPr/>
        </p:nvPicPr>
        <p:blipFill>
          <a:blip r:embed="rId5"/>
          <a:stretch>
            <a:fillRect/>
          </a:stretch>
        </p:blipFill>
        <p:spPr>
          <a:xfrm>
            <a:off x="7488992" y="4712235"/>
            <a:ext cx="331742" cy="431265"/>
          </a:xfrm>
          <a:prstGeom prst="rect">
            <a:avLst/>
          </a:prstGeom>
        </p:spPr>
      </p:pic>
    </p:spTree>
    <p:extLst>
      <p:ext uri="{BB962C8B-B14F-4D97-AF65-F5344CB8AC3E}">
        <p14:creationId xmlns:p14="http://schemas.microsoft.com/office/powerpoint/2010/main" val="318528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2D36E-27DE-0809-382E-876827034BC0}"/>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sp>
        <p:nvSpPr>
          <p:cNvPr id="3" name="Slide Number Placeholder 2">
            <a:extLst>
              <a:ext uri="{FF2B5EF4-FFF2-40B4-BE49-F238E27FC236}">
                <a16:creationId xmlns:a16="http://schemas.microsoft.com/office/drawing/2014/main" id="{292EE716-2BB3-30BD-1E44-EB0C485B6230}"/>
              </a:ext>
            </a:extLst>
          </p:cNvPr>
          <p:cNvSpPr>
            <a:spLocks noGrp="1"/>
          </p:cNvSpPr>
          <p:nvPr>
            <p:ph type="sldNum" sz="quarter" idx="4"/>
          </p:nvPr>
        </p:nvSpPr>
        <p:spPr/>
        <p:txBody>
          <a:bodyPr/>
          <a:lstStyle/>
          <a:p>
            <a:fld id="{0E35BBB0-73A1-954D-9854-C6F827AED934}" type="slidenum">
              <a:rPr lang="en-US" smtClean="0"/>
              <a:pPr/>
              <a:t>3</a:t>
            </a:fld>
            <a:endParaRPr lang="en-US" dirty="0"/>
          </a:p>
        </p:txBody>
      </p:sp>
      <p:sp>
        <p:nvSpPr>
          <p:cNvPr id="6" name="Headline">
            <a:extLst>
              <a:ext uri="{FF2B5EF4-FFF2-40B4-BE49-F238E27FC236}">
                <a16:creationId xmlns:a16="http://schemas.microsoft.com/office/drawing/2014/main" id="{D4578BDF-7539-CDD8-AC84-36B870E269FC}"/>
              </a:ext>
            </a:extLst>
          </p:cNvPr>
          <p:cNvSpPr txBox="1">
            <a:spLocks/>
          </p:cNvSpPr>
          <p:nvPr/>
        </p:nvSpPr>
        <p:spPr>
          <a:xfrm>
            <a:off x="389499" y="101931"/>
            <a:ext cx="6877210" cy="459167"/>
          </a:xfrm>
          <a:prstGeom prst="rect">
            <a:avLst/>
          </a:prstGeom>
        </p:spPr>
        <p:txBody>
          <a:bodyPr>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r>
              <a:rPr lang="en-US" sz="2400" dirty="0"/>
              <a:t>BACKGROUND</a:t>
            </a:r>
          </a:p>
        </p:txBody>
      </p:sp>
      <p:sp>
        <p:nvSpPr>
          <p:cNvPr id="7" name="Body Copy">
            <a:extLst>
              <a:ext uri="{FF2B5EF4-FFF2-40B4-BE49-F238E27FC236}">
                <a16:creationId xmlns:a16="http://schemas.microsoft.com/office/drawing/2014/main" id="{EB729E2D-F503-B44A-5438-D18AAE7E6FE4}"/>
              </a:ext>
            </a:extLst>
          </p:cNvPr>
          <p:cNvSpPr txBox="1">
            <a:spLocks/>
          </p:cNvSpPr>
          <p:nvPr/>
        </p:nvSpPr>
        <p:spPr>
          <a:xfrm>
            <a:off x="389499" y="467342"/>
            <a:ext cx="8419408" cy="1107460"/>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Chest pain - second most common reason adults visit hospital emergency departments in the U.S., accounting for more than 6.5 million visits each year (about 1 in 20 ED visits). Four million outpatient visits annually (AHA, 2025).</a:t>
            </a:r>
          </a:p>
          <a:p>
            <a:r>
              <a:rPr lang="en-US" dirty="0"/>
              <a:t>Coronary angiogram </a:t>
            </a:r>
            <a:r>
              <a:rPr lang="en-US" dirty="0">
                <a:sym typeface="Symbol" panose="05050102010706020507" pitchFamily="18" charset="2"/>
              </a:rPr>
              <a:t></a:t>
            </a:r>
            <a:r>
              <a:rPr lang="en-US" dirty="0"/>
              <a:t> 4 million in Europe and United States annually.</a:t>
            </a:r>
          </a:p>
          <a:p>
            <a:r>
              <a:rPr lang="en-US"/>
              <a:t>Half </a:t>
            </a:r>
            <a:r>
              <a:rPr lang="en-US" dirty="0"/>
              <a:t>of patients have no obstructive coronary artery disease </a:t>
            </a:r>
            <a:r>
              <a:rPr lang="en-US" dirty="0">
                <a:sym typeface="Symbol" panose="05050102010706020507" pitchFamily="18" charset="2"/>
              </a:rPr>
              <a:t> r</a:t>
            </a:r>
            <a:r>
              <a:rPr lang="en-US" dirty="0"/>
              <a:t>epeated episodes of care.</a:t>
            </a:r>
            <a:endParaRPr lang="en-GB" dirty="0"/>
          </a:p>
        </p:txBody>
      </p:sp>
      <p:pic>
        <p:nvPicPr>
          <p:cNvPr id="8" name="Picture 7" descr="A screenshot of a cell phone&#10;&#10;Description automatically generated">
            <a:extLst>
              <a:ext uri="{FF2B5EF4-FFF2-40B4-BE49-F238E27FC236}">
                <a16:creationId xmlns:a16="http://schemas.microsoft.com/office/drawing/2014/main" id="{541C16B1-2333-50A7-1A36-6204BC1B61FF}"/>
              </a:ext>
            </a:extLst>
          </p:cNvPr>
          <p:cNvPicPr>
            <a:picLocks noChangeAspect="1"/>
          </p:cNvPicPr>
          <p:nvPr/>
        </p:nvPicPr>
        <p:blipFill>
          <a:blip r:embed="rId2"/>
          <a:stretch>
            <a:fillRect/>
          </a:stretch>
        </p:blipFill>
        <p:spPr>
          <a:xfrm>
            <a:off x="1276063" y="1594406"/>
            <a:ext cx="6648076" cy="2929309"/>
          </a:xfrm>
          <a:prstGeom prst="rect">
            <a:avLst/>
          </a:prstGeom>
        </p:spPr>
      </p:pic>
      <p:sp>
        <p:nvSpPr>
          <p:cNvPr id="9" name="TextBox 8">
            <a:extLst>
              <a:ext uri="{FF2B5EF4-FFF2-40B4-BE49-F238E27FC236}">
                <a16:creationId xmlns:a16="http://schemas.microsoft.com/office/drawing/2014/main" id="{001D937C-B3AF-FA40-6585-6FCE81D565D4}"/>
              </a:ext>
            </a:extLst>
          </p:cNvPr>
          <p:cNvSpPr txBox="1"/>
          <p:nvPr/>
        </p:nvSpPr>
        <p:spPr>
          <a:xfrm>
            <a:off x="0" y="4488934"/>
            <a:ext cx="9120143" cy="246221"/>
          </a:xfrm>
          <a:prstGeom prst="rect">
            <a:avLst/>
          </a:prstGeom>
          <a:noFill/>
        </p:spPr>
        <p:txBody>
          <a:bodyPr wrap="square" rtlCol="0">
            <a:spAutoFit/>
          </a:bodyPr>
          <a:lstStyle/>
          <a:p>
            <a:pPr algn="ctr"/>
            <a:r>
              <a:rPr lang="en-GB" sz="1000" dirty="0"/>
              <a:t>Ford TJ,  Berry C et al. CorMicA. JACC 2018</a:t>
            </a:r>
            <a:endParaRPr lang="en-US" sz="1000" dirty="0"/>
          </a:p>
        </p:txBody>
      </p:sp>
      <p:pic>
        <p:nvPicPr>
          <p:cNvPr id="10" name="Twitter Icon" descr="Twitter Icon">
            <a:extLst>
              <a:ext uri="{FF2B5EF4-FFF2-40B4-BE49-F238E27FC236}">
                <a16:creationId xmlns:a16="http://schemas.microsoft.com/office/drawing/2014/main" id="{DC3BEBBC-EEDD-91C3-1DC3-C430FBEEB4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noFill/>
        </p:spPr>
      </p:pic>
      <p:sp>
        <p:nvSpPr>
          <p:cNvPr id="11" name="TextBox 10">
            <a:extLst>
              <a:ext uri="{FF2B5EF4-FFF2-40B4-BE49-F238E27FC236}">
                <a16:creationId xmlns:a16="http://schemas.microsoft.com/office/drawing/2014/main" id="{F164197E-E5F3-18B1-EE37-2996E84B2CB4}"/>
              </a:ext>
            </a:extLst>
          </p:cNvPr>
          <p:cNvSpPr txBox="1"/>
          <p:nvPr/>
        </p:nvSpPr>
        <p:spPr>
          <a:xfrm>
            <a:off x="-9082" y="1485031"/>
            <a:ext cx="9144000" cy="646331"/>
          </a:xfrm>
          <a:prstGeom prst="rect">
            <a:avLst/>
          </a:prstGeom>
          <a:solidFill>
            <a:schemeClr val="bg1"/>
          </a:solidFill>
        </p:spPr>
        <p:txBody>
          <a:bodyPr wrap="square" rtlCol="0">
            <a:spAutoFit/>
          </a:bodyPr>
          <a:lstStyle/>
          <a:p>
            <a:pPr algn="ctr"/>
            <a:r>
              <a:rPr lang="en-GB" dirty="0"/>
              <a:t>CorMicA Trial</a:t>
            </a:r>
          </a:p>
          <a:p>
            <a:pPr algn="ctr"/>
            <a:r>
              <a:rPr lang="en-GB" dirty="0"/>
              <a:t>Invasive coronary function testing in suspected angina</a:t>
            </a:r>
            <a:endParaRPr lang="en-US" dirty="0"/>
          </a:p>
        </p:txBody>
      </p:sp>
      <p:pic>
        <p:nvPicPr>
          <p:cNvPr id="12" name="Twitter Icon" descr="Twitter Icon">
            <a:extLst>
              <a:ext uri="{FF2B5EF4-FFF2-40B4-BE49-F238E27FC236}">
                <a16:creationId xmlns:a16="http://schemas.microsoft.com/office/drawing/2014/main" id="{E3419E53-0A02-4F2D-4A81-7E91948EB7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13" name="Picture 12" descr="Blue text on a black background&#10;&#10;AI-generated content may be incorrect.">
            <a:extLst>
              <a:ext uri="{FF2B5EF4-FFF2-40B4-BE49-F238E27FC236}">
                <a16:creationId xmlns:a16="http://schemas.microsoft.com/office/drawing/2014/main" id="{42AC8D1E-EF0C-B9EB-FEAD-05387D1EADA3}"/>
              </a:ext>
            </a:extLst>
          </p:cNvPr>
          <p:cNvPicPr>
            <a:picLocks noChangeAspect="1"/>
          </p:cNvPicPr>
          <p:nvPr/>
        </p:nvPicPr>
        <p:blipFill>
          <a:blip r:embed="rId4"/>
          <a:stretch>
            <a:fillRect/>
          </a:stretch>
        </p:blipFill>
        <p:spPr>
          <a:xfrm>
            <a:off x="7820733" y="4696910"/>
            <a:ext cx="671258" cy="464717"/>
          </a:xfrm>
          <a:prstGeom prst="rect">
            <a:avLst/>
          </a:prstGeom>
          <a:solidFill>
            <a:schemeClr val="bg1"/>
          </a:solidFill>
        </p:spPr>
      </p:pic>
      <p:pic>
        <p:nvPicPr>
          <p:cNvPr id="14" name="Picture 13" descr="A close-up of a logo&#10;&#10;AI-generated content may be incorrect.">
            <a:extLst>
              <a:ext uri="{FF2B5EF4-FFF2-40B4-BE49-F238E27FC236}">
                <a16:creationId xmlns:a16="http://schemas.microsoft.com/office/drawing/2014/main" id="{6C84BCC1-5D27-B70C-211D-FB87207EF494}"/>
              </a:ext>
            </a:extLst>
          </p:cNvPr>
          <p:cNvPicPr>
            <a:picLocks noChangeAspect="1"/>
          </p:cNvPicPr>
          <p:nvPr/>
        </p:nvPicPr>
        <p:blipFill>
          <a:blip r:embed="rId5"/>
          <a:stretch>
            <a:fillRect/>
          </a:stretch>
        </p:blipFill>
        <p:spPr>
          <a:xfrm>
            <a:off x="6015691" y="4702282"/>
            <a:ext cx="1461119" cy="453918"/>
          </a:xfrm>
          <a:prstGeom prst="rect">
            <a:avLst/>
          </a:prstGeom>
        </p:spPr>
      </p:pic>
      <p:pic>
        <p:nvPicPr>
          <p:cNvPr id="15" name="Picture 14" descr="A red heart with white text&#10;&#10;AI-generated content may be incorrect.">
            <a:extLst>
              <a:ext uri="{FF2B5EF4-FFF2-40B4-BE49-F238E27FC236}">
                <a16:creationId xmlns:a16="http://schemas.microsoft.com/office/drawing/2014/main" id="{3A794D86-7D6A-5BA0-3CBA-97B6E1289537}"/>
              </a:ext>
            </a:extLst>
          </p:cNvPr>
          <p:cNvPicPr>
            <a:picLocks noChangeAspect="1"/>
          </p:cNvPicPr>
          <p:nvPr/>
        </p:nvPicPr>
        <p:blipFill>
          <a:blip r:embed="rId6"/>
          <a:stretch>
            <a:fillRect/>
          </a:stretch>
        </p:blipFill>
        <p:spPr>
          <a:xfrm>
            <a:off x="7488992" y="4712235"/>
            <a:ext cx="331742" cy="431265"/>
          </a:xfrm>
          <a:prstGeom prst="rect">
            <a:avLst/>
          </a:prstGeom>
        </p:spPr>
      </p:pic>
    </p:spTree>
    <p:extLst>
      <p:ext uri="{BB962C8B-B14F-4D97-AF65-F5344CB8AC3E}">
        <p14:creationId xmlns:p14="http://schemas.microsoft.com/office/powerpoint/2010/main" val="227189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977F-B7F9-F15B-8929-F30D0AB42AEF}"/>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6AC9CC3F-1EDE-1D5F-D63D-C9D307B96E6E}"/>
              </a:ext>
            </a:extLst>
          </p:cNvPr>
          <p:cNvSpPr>
            <a:spLocks noGrp="1"/>
          </p:cNvSpPr>
          <p:nvPr>
            <p:ph type="title"/>
          </p:nvPr>
        </p:nvSpPr>
        <p:spPr>
          <a:xfrm>
            <a:off x="389499" y="63246"/>
            <a:ext cx="6877210" cy="321610"/>
          </a:xfrm>
        </p:spPr>
        <p:txBody>
          <a:bodyPr>
            <a:normAutofit fontScale="90000"/>
          </a:bodyPr>
          <a:lstStyle/>
          <a:p>
            <a:r>
              <a:rPr lang="en-US" dirty="0"/>
              <a:t>STUDY QUESTION AND </a:t>
            </a:r>
            <a:r>
              <a:rPr lang="en-US" dirty="0" err="1"/>
              <a:t>HYPOTHESeS</a:t>
            </a:r>
            <a:endParaRPr lang="en-US" dirty="0"/>
          </a:p>
        </p:txBody>
      </p:sp>
      <p:sp>
        <p:nvSpPr>
          <p:cNvPr id="6" name="Subhead">
            <a:extLst>
              <a:ext uri="{FF2B5EF4-FFF2-40B4-BE49-F238E27FC236}">
                <a16:creationId xmlns:a16="http://schemas.microsoft.com/office/drawing/2014/main" id="{5315E6E3-AB51-3019-7251-EF99A9219DE3}"/>
              </a:ext>
            </a:extLst>
          </p:cNvPr>
          <p:cNvSpPr>
            <a:spLocks noGrp="1"/>
          </p:cNvSpPr>
          <p:nvPr>
            <p:ph type="body" sz="quarter" idx="23"/>
          </p:nvPr>
        </p:nvSpPr>
        <p:spPr>
          <a:xfrm>
            <a:off x="403682" y="435360"/>
            <a:ext cx="8127240" cy="321610"/>
          </a:xfrm>
        </p:spPr>
        <p:txBody>
          <a:bodyPr>
            <a:normAutofit fontScale="85000" lnSpcReduction="10000"/>
          </a:bodyPr>
          <a:lstStyle/>
          <a:p>
            <a:r>
              <a:rPr lang="en-US" dirty="0"/>
              <a:t>Q. Noninvasive Imaging Myocardial Blood Flow: Effects on Diagnosis and Health Status?</a:t>
            </a:r>
          </a:p>
        </p:txBody>
      </p:sp>
      <p:pic>
        <p:nvPicPr>
          <p:cNvPr id="4" name="Picture 3" descr="A diagram of a diagram of a system&#10;&#10;AI-generated content may be incorrect.">
            <a:extLst>
              <a:ext uri="{FF2B5EF4-FFF2-40B4-BE49-F238E27FC236}">
                <a16:creationId xmlns:a16="http://schemas.microsoft.com/office/drawing/2014/main" id="{ABF82CB5-5BC4-71FA-F60D-028A3BE9D0A5}"/>
              </a:ext>
            </a:extLst>
          </p:cNvPr>
          <p:cNvPicPr>
            <a:picLocks noChangeAspect="1"/>
          </p:cNvPicPr>
          <p:nvPr/>
        </p:nvPicPr>
        <p:blipFill>
          <a:blip r:embed="rId3"/>
          <a:stretch>
            <a:fillRect/>
          </a:stretch>
        </p:blipFill>
        <p:spPr>
          <a:xfrm>
            <a:off x="613077" y="1300148"/>
            <a:ext cx="7059149" cy="3089523"/>
          </a:xfrm>
          <a:prstGeom prst="rect">
            <a:avLst/>
          </a:prstGeom>
        </p:spPr>
      </p:pic>
      <p:sp>
        <p:nvSpPr>
          <p:cNvPr id="8" name="TextBox 7">
            <a:extLst>
              <a:ext uri="{FF2B5EF4-FFF2-40B4-BE49-F238E27FC236}">
                <a16:creationId xmlns:a16="http://schemas.microsoft.com/office/drawing/2014/main" id="{700A3DC4-2952-A510-E08B-5A455DF14487}"/>
              </a:ext>
            </a:extLst>
          </p:cNvPr>
          <p:cNvSpPr txBox="1"/>
          <p:nvPr/>
        </p:nvSpPr>
        <p:spPr>
          <a:xfrm>
            <a:off x="885320" y="2183595"/>
            <a:ext cx="2917786" cy="307777"/>
          </a:xfrm>
          <a:prstGeom prst="rect">
            <a:avLst/>
          </a:prstGeom>
          <a:noFill/>
        </p:spPr>
        <p:txBody>
          <a:bodyPr wrap="none" rtlCol="0">
            <a:spAutoFit/>
          </a:bodyPr>
          <a:lstStyle/>
          <a:p>
            <a:r>
              <a:rPr lang="en-US" sz="1400" dirty="0"/>
              <a:t>Angiogram			Stress MRI</a:t>
            </a:r>
            <a:endParaRPr lang="en-GB" sz="1400" dirty="0"/>
          </a:p>
        </p:txBody>
      </p:sp>
      <p:sp>
        <p:nvSpPr>
          <p:cNvPr id="9" name="TextBox 8">
            <a:extLst>
              <a:ext uri="{FF2B5EF4-FFF2-40B4-BE49-F238E27FC236}">
                <a16:creationId xmlns:a16="http://schemas.microsoft.com/office/drawing/2014/main" id="{994FAFED-8BBB-D1B6-EDF9-2AD2E4B5542F}"/>
              </a:ext>
            </a:extLst>
          </p:cNvPr>
          <p:cNvSpPr txBox="1"/>
          <p:nvPr/>
        </p:nvSpPr>
        <p:spPr>
          <a:xfrm>
            <a:off x="2232140" y="3455180"/>
            <a:ext cx="2038209" cy="461665"/>
          </a:xfrm>
          <a:prstGeom prst="rect">
            <a:avLst/>
          </a:prstGeom>
          <a:noFill/>
        </p:spPr>
        <p:txBody>
          <a:bodyPr wrap="square" rtlCol="0">
            <a:spAutoFit/>
          </a:bodyPr>
          <a:lstStyle/>
          <a:p>
            <a:pPr algn="ctr"/>
            <a:r>
              <a:rPr lang="en-US" sz="1200" dirty="0"/>
              <a:t>Myocardial blood flow map</a:t>
            </a:r>
          </a:p>
          <a:p>
            <a:pPr algn="ctr"/>
            <a:r>
              <a:rPr lang="en-US" sz="1200" dirty="0"/>
              <a:t>ml/min/g </a:t>
            </a:r>
            <a:endParaRPr lang="en-GB" sz="1200" dirty="0"/>
          </a:p>
        </p:txBody>
      </p:sp>
      <p:sp>
        <p:nvSpPr>
          <p:cNvPr id="10" name="TextBox 9">
            <a:extLst>
              <a:ext uri="{FF2B5EF4-FFF2-40B4-BE49-F238E27FC236}">
                <a16:creationId xmlns:a16="http://schemas.microsoft.com/office/drawing/2014/main" id="{9EAB7F7D-371C-4D8E-C9ED-7F4FB0466C10}"/>
              </a:ext>
            </a:extLst>
          </p:cNvPr>
          <p:cNvSpPr txBox="1"/>
          <p:nvPr/>
        </p:nvSpPr>
        <p:spPr>
          <a:xfrm>
            <a:off x="7694856" y="1598799"/>
            <a:ext cx="836066" cy="307777"/>
          </a:xfrm>
          <a:prstGeom prst="rect">
            <a:avLst/>
          </a:prstGeom>
          <a:noFill/>
        </p:spPr>
        <p:txBody>
          <a:bodyPr wrap="square">
            <a:spAutoFit/>
          </a:bodyPr>
          <a:lstStyle/>
          <a:p>
            <a:pPr algn="ctr"/>
            <a:r>
              <a:rPr lang="en-US" sz="1400" dirty="0">
                <a:solidFill>
                  <a:srgbClr val="3451A3"/>
                </a:solidFill>
              </a:rPr>
              <a:t>Blinded</a:t>
            </a:r>
          </a:p>
        </p:txBody>
      </p:sp>
      <p:sp>
        <p:nvSpPr>
          <p:cNvPr id="11" name="TextBox 10">
            <a:extLst>
              <a:ext uri="{FF2B5EF4-FFF2-40B4-BE49-F238E27FC236}">
                <a16:creationId xmlns:a16="http://schemas.microsoft.com/office/drawing/2014/main" id="{5D1BD849-57C1-1AE0-8221-6AA0665131BF}"/>
              </a:ext>
            </a:extLst>
          </p:cNvPr>
          <p:cNvSpPr txBox="1"/>
          <p:nvPr/>
        </p:nvSpPr>
        <p:spPr>
          <a:xfrm>
            <a:off x="7694855" y="3738640"/>
            <a:ext cx="836067" cy="307777"/>
          </a:xfrm>
          <a:prstGeom prst="rect">
            <a:avLst/>
          </a:prstGeom>
          <a:noFill/>
        </p:spPr>
        <p:txBody>
          <a:bodyPr wrap="square">
            <a:spAutoFit/>
          </a:bodyPr>
          <a:lstStyle/>
          <a:p>
            <a:pPr algn="ctr"/>
            <a:r>
              <a:rPr lang="en-US" sz="1400" dirty="0">
                <a:solidFill>
                  <a:srgbClr val="3451A3"/>
                </a:solidFill>
              </a:rPr>
              <a:t>Blinded</a:t>
            </a:r>
          </a:p>
        </p:txBody>
      </p:sp>
      <p:sp>
        <p:nvSpPr>
          <p:cNvPr id="12" name="TextBox 11">
            <a:extLst>
              <a:ext uri="{FF2B5EF4-FFF2-40B4-BE49-F238E27FC236}">
                <a16:creationId xmlns:a16="http://schemas.microsoft.com/office/drawing/2014/main" id="{1388BEC6-A534-4B49-2628-41054050563A}"/>
              </a:ext>
            </a:extLst>
          </p:cNvPr>
          <p:cNvSpPr txBox="1"/>
          <p:nvPr/>
        </p:nvSpPr>
        <p:spPr>
          <a:xfrm>
            <a:off x="2585808" y="3898038"/>
            <a:ext cx="1350168" cy="307777"/>
          </a:xfrm>
          <a:prstGeom prst="rect">
            <a:avLst/>
          </a:prstGeom>
          <a:noFill/>
        </p:spPr>
        <p:txBody>
          <a:bodyPr wrap="square">
            <a:spAutoFit/>
          </a:bodyPr>
          <a:lstStyle/>
          <a:p>
            <a:pPr algn="ctr"/>
            <a:r>
              <a:rPr lang="en-US" sz="1400" dirty="0">
                <a:solidFill>
                  <a:srgbClr val="3451A3"/>
                </a:solidFill>
              </a:rPr>
              <a:t>Blinded</a:t>
            </a:r>
          </a:p>
        </p:txBody>
      </p:sp>
      <p:sp>
        <p:nvSpPr>
          <p:cNvPr id="15" name="Body Copy">
            <a:extLst>
              <a:ext uri="{FF2B5EF4-FFF2-40B4-BE49-F238E27FC236}">
                <a16:creationId xmlns:a16="http://schemas.microsoft.com/office/drawing/2014/main" id="{B011FF94-7B57-C9CD-2366-BE54123DEABA}"/>
              </a:ext>
            </a:extLst>
          </p:cNvPr>
          <p:cNvSpPr txBox="1">
            <a:spLocks/>
          </p:cNvSpPr>
          <p:nvPr/>
        </p:nvSpPr>
        <p:spPr>
          <a:xfrm>
            <a:off x="329568" y="711054"/>
            <a:ext cx="8275468" cy="4017233"/>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arenR"/>
            </a:pPr>
            <a:r>
              <a:rPr lang="en-US" dirty="0"/>
              <a:t>Coronary functional endotypes are prevalent in a post-angiography chest pain population with no obstructive arteries.</a:t>
            </a:r>
          </a:p>
          <a:p>
            <a:pPr marL="228600" indent="-228600">
              <a:buAutoNum type="arabicParenR"/>
            </a:pPr>
            <a:r>
              <a:rPr lang="en-US" dirty="0"/>
              <a:t>Compared with angiography-guided management, stress CMR imaging-guided management changes the diagnosis and improves symptoms and health-related quality of life.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T</a:t>
            </a:r>
            <a:r>
              <a:rPr lang="en-US" dirty="0"/>
              <a:t>he hypotheses were assessed in a diagnostic study and the nested, randomized, double-blind trial.</a:t>
            </a:r>
          </a:p>
        </p:txBody>
      </p:sp>
      <p:sp>
        <p:nvSpPr>
          <p:cNvPr id="17" name="Slide Number Placeholder 2">
            <a:extLst>
              <a:ext uri="{FF2B5EF4-FFF2-40B4-BE49-F238E27FC236}">
                <a16:creationId xmlns:a16="http://schemas.microsoft.com/office/drawing/2014/main" id="{CA5CC7C4-E640-1D4E-CD9F-BAB8961088CE}"/>
              </a:ext>
            </a:extLst>
          </p:cNvPr>
          <p:cNvSpPr txBox="1">
            <a:spLocks/>
          </p:cNvSpPr>
          <p:nvPr/>
        </p:nvSpPr>
        <p:spPr>
          <a:xfrm>
            <a:off x="8565691" y="4767263"/>
            <a:ext cx="577642"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35BBB0-73A1-954D-9854-C6F827AED934}" type="slidenum">
              <a:rPr lang="en-US" smtClean="0"/>
              <a:pPr/>
              <a:t>4</a:t>
            </a:fld>
            <a:endParaRPr lang="en-US" dirty="0"/>
          </a:p>
        </p:txBody>
      </p:sp>
      <p:sp>
        <p:nvSpPr>
          <p:cNvPr id="19" name="Footer Placeholder 1">
            <a:extLst>
              <a:ext uri="{FF2B5EF4-FFF2-40B4-BE49-F238E27FC236}">
                <a16:creationId xmlns:a16="http://schemas.microsoft.com/office/drawing/2014/main" id="{EEFFB10B-BEF6-7CD7-AE14-0AE341271CDC}"/>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20" name="Twitter Icon" descr="Twitter Icon">
            <a:extLst>
              <a:ext uri="{FF2B5EF4-FFF2-40B4-BE49-F238E27FC236}">
                <a16:creationId xmlns:a16="http://schemas.microsoft.com/office/drawing/2014/main" id="{432E408A-55B9-54B0-0FF1-C8E85F9D52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21" name="Picture 20" descr="Blue text on a black background&#10;&#10;AI-generated content may be incorrect.">
            <a:extLst>
              <a:ext uri="{FF2B5EF4-FFF2-40B4-BE49-F238E27FC236}">
                <a16:creationId xmlns:a16="http://schemas.microsoft.com/office/drawing/2014/main" id="{19BAB881-40BB-BFC5-5818-892E9A4B5A9C}"/>
              </a:ext>
            </a:extLst>
          </p:cNvPr>
          <p:cNvPicPr>
            <a:picLocks noChangeAspect="1"/>
          </p:cNvPicPr>
          <p:nvPr/>
        </p:nvPicPr>
        <p:blipFill>
          <a:blip r:embed="rId5"/>
          <a:stretch>
            <a:fillRect/>
          </a:stretch>
        </p:blipFill>
        <p:spPr>
          <a:xfrm>
            <a:off x="7820733" y="4696910"/>
            <a:ext cx="671258" cy="464717"/>
          </a:xfrm>
          <a:prstGeom prst="rect">
            <a:avLst/>
          </a:prstGeom>
          <a:solidFill>
            <a:schemeClr val="bg1"/>
          </a:solidFill>
        </p:spPr>
      </p:pic>
      <p:pic>
        <p:nvPicPr>
          <p:cNvPr id="22" name="Picture 21" descr="A close-up of a logo&#10;&#10;AI-generated content may be incorrect.">
            <a:extLst>
              <a:ext uri="{FF2B5EF4-FFF2-40B4-BE49-F238E27FC236}">
                <a16:creationId xmlns:a16="http://schemas.microsoft.com/office/drawing/2014/main" id="{CD3C4951-73EA-848E-9FD0-8CC2DFEB2312}"/>
              </a:ext>
            </a:extLst>
          </p:cNvPr>
          <p:cNvPicPr>
            <a:picLocks noChangeAspect="1"/>
          </p:cNvPicPr>
          <p:nvPr/>
        </p:nvPicPr>
        <p:blipFill>
          <a:blip r:embed="rId6"/>
          <a:stretch>
            <a:fillRect/>
          </a:stretch>
        </p:blipFill>
        <p:spPr>
          <a:xfrm>
            <a:off x="6015691" y="4702282"/>
            <a:ext cx="1461119" cy="453918"/>
          </a:xfrm>
          <a:prstGeom prst="rect">
            <a:avLst/>
          </a:prstGeom>
        </p:spPr>
      </p:pic>
      <p:pic>
        <p:nvPicPr>
          <p:cNvPr id="23" name="Picture 22" descr="A red heart with white text&#10;&#10;AI-generated content may be incorrect.">
            <a:extLst>
              <a:ext uri="{FF2B5EF4-FFF2-40B4-BE49-F238E27FC236}">
                <a16:creationId xmlns:a16="http://schemas.microsoft.com/office/drawing/2014/main" id="{712FFF8E-1D0A-11EB-AD05-40E564710589}"/>
              </a:ext>
            </a:extLst>
          </p:cNvPr>
          <p:cNvPicPr>
            <a:picLocks noChangeAspect="1"/>
          </p:cNvPicPr>
          <p:nvPr/>
        </p:nvPicPr>
        <p:blipFill>
          <a:blip r:embed="rId7"/>
          <a:stretch>
            <a:fillRect/>
          </a:stretch>
        </p:blipFill>
        <p:spPr>
          <a:xfrm>
            <a:off x="7488992" y="4712235"/>
            <a:ext cx="331742" cy="431265"/>
          </a:xfrm>
          <a:prstGeom prst="rect">
            <a:avLst/>
          </a:prstGeom>
        </p:spPr>
      </p:pic>
    </p:spTree>
    <p:extLst>
      <p:ext uri="{BB962C8B-B14F-4D97-AF65-F5344CB8AC3E}">
        <p14:creationId xmlns:p14="http://schemas.microsoft.com/office/powerpoint/2010/main" val="418319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D25D-3057-1714-0FBE-FC085F1D8037}"/>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9CEBA7AE-3071-4881-5127-B34159E45424}"/>
              </a:ext>
            </a:extLst>
          </p:cNvPr>
          <p:cNvSpPr>
            <a:spLocks noGrp="1"/>
          </p:cNvSpPr>
          <p:nvPr>
            <p:ph type="title"/>
          </p:nvPr>
        </p:nvSpPr>
        <p:spPr>
          <a:xfrm>
            <a:off x="291884" y="305060"/>
            <a:ext cx="6877210" cy="321610"/>
          </a:xfrm>
        </p:spPr>
        <p:txBody>
          <a:bodyPr>
            <a:normAutofit fontScale="90000"/>
          </a:bodyPr>
          <a:lstStyle/>
          <a:p>
            <a:r>
              <a:rPr lang="en-US" dirty="0"/>
              <a:t>STUDY design</a:t>
            </a:r>
          </a:p>
        </p:txBody>
      </p:sp>
      <p:sp>
        <p:nvSpPr>
          <p:cNvPr id="5" name="Slide Number">
            <a:extLst>
              <a:ext uri="{FF2B5EF4-FFF2-40B4-BE49-F238E27FC236}">
                <a16:creationId xmlns:a16="http://schemas.microsoft.com/office/drawing/2014/main" id="{78E42695-8CEA-214F-1157-F0ECA233F0A4}"/>
              </a:ext>
            </a:extLst>
          </p:cNvPr>
          <p:cNvSpPr>
            <a:spLocks noGrp="1"/>
          </p:cNvSpPr>
          <p:nvPr>
            <p:ph type="sldNum" sz="quarter" idx="4"/>
          </p:nvPr>
        </p:nvSpPr>
        <p:spPr/>
        <p:txBody>
          <a:bodyPr/>
          <a:lstStyle/>
          <a:p>
            <a:fld id="{0E35BBB0-73A1-954D-9854-C6F827AED934}" type="slidenum">
              <a:rPr lang="en-US" smtClean="0"/>
              <a:pPr/>
              <a:t>5</a:t>
            </a:fld>
            <a:endParaRPr lang="en-US" dirty="0"/>
          </a:p>
        </p:txBody>
      </p:sp>
      <p:sp>
        <p:nvSpPr>
          <p:cNvPr id="7" name="Body Copy">
            <a:extLst>
              <a:ext uri="{FF2B5EF4-FFF2-40B4-BE49-F238E27FC236}">
                <a16:creationId xmlns:a16="http://schemas.microsoft.com/office/drawing/2014/main" id="{E75C2C3F-6951-4362-0CAF-A21085381A6E}"/>
              </a:ext>
            </a:extLst>
          </p:cNvPr>
          <p:cNvSpPr txBox="1">
            <a:spLocks/>
          </p:cNvSpPr>
          <p:nvPr/>
        </p:nvSpPr>
        <p:spPr>
          <a:xfrm>
            <a:off x="229521" y="968750"/>
            <a:ext cx="5006047" cy="3326967"/>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endParaRPr lang="en-US" dirty="0"/>
          </a:p>
          <a:p>
            <a:endParaRPr lang="en-US" dirty="0"/>
          </a:p>
          <a:p>
            <a:pPr marL="228600" indent="-228600">
              <a:buAutoNum type="arabicParenR"/>
            </a:pPr>
            <a:r>
              <a:rPr lang="en-US" dirty="0"/>
              <a:t>Diagnostic study of coronary endotypes revealed by CMR imaging</a:t>
            </a:r>
          </a:p>
          <a:p>
            <a:pPr marL="228600" indent="-228600">
              <a:buAutoNum type="arabicParenR"/>
            </a:pPr>
            <a:r>
              <a:rPr lang="en-US" dirty="0"/>
              <a:t>A nested, randomized, controlled trial of the effects of inclusion of the myocardial blood flow results to inform the final diagnosis. </a:t>
            </a:r>
          </a:p>
        </p:txBody>
      </p:sp>
      <p:sp>
        <p:nvSpPr>
          <p:cNvPr id="3" name="TextBox 2">
            <a:extLst>
              <a:ext uri="{FF2B5EF4-FFF2-40B4-BE49-F238E27FC236}">
                <a16:creationId xmlns:a16="http://schemas.microsoft.com/office/drawing/2014/main" id="{5AACD866-54B2-85F2-66BB-D4788FC17EC5}"/>
              </a:ext>
            </a:extLst>
          </p:cNvPr>
          <p:cNvSpPr txBox="1"/>
          <p:nvPr/>
        </p:nvSpPr>
        <p:spPr>
          <a:xfrm>
            <a:off x="5469684" y="4281323"/>
            <a:ext cx="3373095" cy="246221"/>
          </a:xfrm>
          <a:prstGeom prst="rect">
            <a:avLst/>
          </a:prstGeom>
          <a:noFill/>
        </p:spPr>
        <p:txBody>
          <a:bodyPr wrap="square" rtlCol="0">
            <a:spAutoFit/>
          </a:bodyPr>
          <a:lstStyle/>
          <a:p>
            <a:pPr algn="ctr"/>
            <a:r>
              <a:rPr lang="en-GB" sz="1000" dirty="0"/>
              <a:t>Bradley CP, Berry C, et al. Am Heart J 2023</a:t>
            </a:r>
            <a:endParaRPr lang="en-US" sz="1000" dirty="0"/>
          </a:p>
        </p:txBody>
      </p:sp>
      <p:pic>
        <p:nvPicPr>
          <p:cNvPr id="4" name="Picture 3">
            <a:extLst>
              <a:ext uri="{FF2B5EF4-FFF2-40B4-BE49-F238E27FC236}">
                <a16:creationId xmlns:a16="http://schemas.microsoft.com/office/drawing/2014/main" id="{593F0E8D-6419-D34B-EF09-50553413AB7F}"/>
              </a:ext>
            </a:extLst>
          </p:cNvPr>
          <p:cNvPicPr>
            <a:picLocks noChangeAspect="1"/>
          </p:cNvPicPr>
          <p:nvPr/>
        </p:nvPicPr>
        <p:blipFill>
          <a:blip r:embed="rId3"/>
          <a:stretch>
            <a:fillRect/>
          </a:stretch>
        </p:blipFill>
        <p:spPr>
          <a:xfrm>
            <a:off x="5412402" y="608461"/>
            <a:ext cx="3495697" cy="3465093"/>
          </a:xfrm>
          <a:prstGeom prst="rect">
            <a:avLst/>
          </a:prstGeom>
        </p:spPr>
      </p:pic>
      <p:sp>
        <p:nvSpPr>
          <p:cNvPr id="9" name="TextBox 8">
            <a:extLst>
              <a:ext uri="{FF2B5EF4-FFF2-40B4-BE49-F238E27FC236}">
                <a16:creationId xmlns:a16="http://schemas.microsoft.com/office/drawing/2014/main" id="{902D8BB9-CEFB-B962-1357-49E1CDB78094}"/>
              </a:ext>
            </a:extLst>
          </p:cNvPr>
          <p:cNvSpPr txBox="1"/>
          <p:nvPr/>
        </p:nvSpPr>
        <p:spPr>
          <a:xfrm>
            <a:off x="5437803" y="4090061"/>
            <a:ext cx="3404977" cy="246221"/>
          </a:xfrm>
          <a:prstGeom prst="rect">
            <a:avLst/>
          </a:prstGeom>
          <a:noFill/>
        </p:spPr>
        <p:txBody>
          <a:bodyPr wrap="square">
            <a:spAutoFit/>
          </a:bodyPr>
          <a:lstStyle/>
          <a:p>
            <a:pPr algn="ctr"/>
            <a:r>
              <a:rPr lang="en-US" sz="1000" dirty="0">
                <a:hlinkClick r:id="rId4"/>
              </a:rPr>
              <a:t>Clinicaltrials.gov NCT04805814</a:t>
            </a:r>
            <a:r>
              <a:rPr lang="en-US" sz="1000" dirty="0"/>
              <a:t> </a:t>
            </a:r>
          </a:p>
        </p:txBody>
      </p:sp>
      <p:pic>
        <p:nvPicPr>
          <p:cNvPr id="3074" name="Picture 2" descr="Double-blind-study-01">
            <a:extLst>
              <a:ext uri="{FF2B5EF4-FFF2-40B4-BE49-F238E27FC236}">
                <a16:creationId xmlns:a16="http://schemas.microsoft.com/office/drawing/2014/main" id="{263B9F91-5439-26F1-AD7F-D19FEA2CE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01" y="3202760"/>
            <a:ext cx="1641799" cy="985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630695-6474-3FFD-5429-47F74D491D5C}"/>
              </a:ext>
            </a:extLst>
          </p:cNvPr>
          <p:cNvSpPr txBox="1"/>
          <p:nvPr/>
        </p:nvSpPr>
        <p:spPr>
          <a:xfrm>
            <a:off x="1956961" y="3187467"/>
            <a:ext cx="3373095" cy="1015663"/>
          </a:xfrm>
          <a:prstGeom prst="rect">
            <a:avLst/>
          </a:prstGeom>
          <a:noFill/>
        </p:spPr>
        <p:txBody>
          <a:bodyPr wrap="square">
            <a:spAutoFit/>
          </a:bodyPr>
          <a:lstStyle/>
          <a:p>
            <a:r>
              <a:rPr lang="en-US" sz="1200" dirty="0"/>
              <a:t>The participants and healthcare staff were blind to the myocardial blood flow results and the randomized group of individual participants.</a:t>
            </a:r>
          </a:p>
          <a:p>
            <a:endParaRPr lang="en-US" sz="1200" dirty="0"/>
          </a:p>
          <a:p>
            <a:r>
              <a:rPr lang="en-US" sz="1200" dirty="0"/>
              <a:t>Independent Trials Unit – data, statistics</a:t>
            </a:r>
          </a:p>
        </p:txBody>
      </p:sp>
      <p:sp>
        <p:nvSpPr>
          <p:cNvPr id="13" name="TextBox 12">
            <a:extLst>
              <a:ext uri="{FF2B5EF4-FFF2-40B4-BE49-F238E27FC236}">
                <a16:creationId xmlns:a16="http://schemas.microsoft.com/office/drawing/2014/main" id="{B6C57B74-F83A-0793-81F0-B902978FA40E}"/>
              </a:ext>
            </a:extLst>
          </p:cNvPr>
          <p:cNvSpPr txBox="1"/>
          <p:nvPr/>
        </p:nvSpPr>
        <p:spPr>
          <a:xfrm>
            <a:off x="290676" y="4210730"/>
            <a:ext cx="1619056" cy="184666"/>
          </a:xfrm>
          <a:prstGeom prst="rect">
            <a:avLst/>
          </a:prstGeom>
          <a:noFill/>
        </p:spPr>
        <p:txBody>
          <a:bodyPr wrap="square">
            <a:spAutoFit/>
          </a:bodyPr>
          <a:lstStyle/>
          <a:p>
            <a:pPr algn="ctr"/>
            <a:r>
              <a:rPr lang="en-US" sz="600" dirty="0"/>
              <a:t>https://www.bachelorprint.com/</a:t>
            </a:r>
          </a:p>
        </p:txBody>
      </p:sp>
      <p:pic>
        <p:nvPicPr>
          <p:cNvPr id="15" name="Picture 14">
            <a:extLst>
              <a:ext uri="{FF2B5EF4-FFF2-40B4-BE49-F238E27FC236}">
                <a16:creationId xmlns:a16="http://schemas.microsoft.com/office/drawing/2014/main" id="{C620710D-606D-F6AE-CBC7-375A2D133176}"/>
              </a:ext>
            </a:extLst>
          </p:cNvPr>
          <p:cNvPicPr>
            <a:picLocks noChangeAspect="1"/>
          </p:cNvPicPr>
          <p:nvPr/>
        </p:nvPicPr>
        <p:blipFill>
          <a:blip r:embed="rId6"/>
          <a:stretch>
            <a:fillRect/>
          </a:stretch>
        </p:blipFill>
        <p:spPr>
          <a:xfrm>
            <a:off x="280043" y="898104"/>
            <a:ext cx="1707534" cy="1105029"/>
          </a:xfrm>
          <a:prstGeom prst="rect">
            <a:avLst/>
          </a:prstGeom>
        </p:spPr>
      </p:pic>
      <p:sp>
        <p:nvSpPr>
          <p:cNvPr id="17" name="TextBox 16">
            <a:extLst>
              <a:ext uri="{FF2B5EF4-FFF2-40B4-BE49-F238E27FC236}">
                <a16:creationId xmlns:a16="http://schemas.microsoft.com/office/drawing/2014/main" id="{3EA1C40F-E4C1-B518-5A7D-BEA8FE542FAB}"/>
              </a:ext>
            </a:extLst>
          </p:cNvPr>
          <p:cNvSpPr txBox="1"/>
          <p:nvPr/>
        </p:nvSpPr>
        <p:spPr>
          <a:xfrm>
            <a:off x="1909732" y="923625"/>
            <a:ext cx="3501157" cy="1015663"/>
          </a:xfrm>
          <a:prstGeom prst="rect">
            <a:avLst/>
          </a:prstGeom>
          <a:noFill/>
        </p:spPr>
        <p:txBody>
          <a:bodyPr wrap="square">
            <a:spAutoFit/>
          </a:bodyPr>
          <a:lstStyle/>
          <a:p>
            <a:r>
              <a:rPr lang="en-US" sz="1200" dirty="0"/>
              <a:t>Prospective, multicenter, parallel group, 1:1 randomized, double-blind superiority trial of stress CMR-guided management vs. angiography-guided management in patients with chest pain and nonobstructive coronary arteries. </a:t>
            </a:r>
          </a:p>
        </p:txBody>
      </p:sp>
      <p:sp>
        <p:nvSpPr>
          <p:cNvPr id="20" name="Footer Placeholder 1">
            <a:extLst>
              <a:ext uri="{FF2B5EF4-FFF2-40B4-BE49-F238E27FC236}">
                <a16:creationId xmlns:a16="http://schemas.microsoft.com/office/drawing/2014/main" id="{575CE8D5-64D8-5EA0-39A4-CD4A6049FC78}"/>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21" name="Twitter Icon" descr="Twitter Icon">
            <a:extLst>
              <a:ext uri="{FF2B5EF4-FFF2-40B4-BE49-F238E27FC236}">
                <a16:creationId xmlns:a16="http://schemas.microsoft.com/office/drawing/2014/main" id="{302B6A1D-4C19-08EA-3BB0-3E3B11593D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22" name="Picture 21" descr="Blue text on a black background&#10;&#10;AI-generated content may be incorrect.">
            <a:extLst>
              <a:ext uri="{FF2B5EF4-FFF2-40B4-BE49-F238E27FC236}">
                <a16:creationId xmlns:a16="http://schemas.microsoft.com/office/drawing/2014/main" id="{C54F7DAA-131F-170C-F448-DA6A44EEDE30}"/>
              </a:ext>
            </a:extLst>
          </p:cNvPr>
          <p:cNvPicPr>
            <a:picLocks noChangeAspect="1"/>
          </p:cNvPicPr>
          <p:nvPr/>
        </p:nvPicPr>
        <p:blipFill>
          <a:blip r:embed="rId8"/>
          <a:stretch>
            <a:fillRect/>
          </a:stretch>
        </p:blipFill>
        <p:spPr>
          <a:xfrm>
            <a:off x="7820733" y="4696910"/>
            <a:ext cx="671258" cy="464717"/>
          </a:xfrm>
          <a:prstGeom prst="rect">
            <a:avLst/>
          </a:prstGeom>
          <a:solidFill>
            <a:schemeClr val="bg1"/>
          </a:solidFill>
        </p:spPr>
      </p:pic>
      <p:pic>
        <p:nvPicPr>
          <p:cNvPr id="23" name="Picture 22" descr="A close-up of a logo&#10;&#10;AI-generated content may be incorrect.">
            <a:extLst>
              <a:ext uri="{FF2B5EF4-FFF2-40B4-BE49-F238E27FC236}">
                <a16:creationId xmlns:a16="http://schemas.microsoft.com/office/drawing/2014/main" id="{46A140B7-4D68-579C-E67D-ADC8EFFF04C6}"/>
              </a:ext>
            </a:extLst>
          </p:cNvPr>
          <p:cNvPicPr>
            <a:picLocks noChangeAspect="1"/>
          </p:cNvPicPr>
          <p:nvPr/>
        </p:nvPicPr>
        <p:blipFill>
          <a:blip r:embed="rId9"/>
          <a:stretch>
            <a:fillRect/>
          </a:stretch>
        </p:blipFill>
        <p:spPr>
          <a:xfrm>
            <a:off x="6015691" y="4702282"/>
            <a:ext cx="1461119" cy="453918"/>
          </a:xfrm>
          <a:prstGeom prst="rect">
            <a:avLst/>
          </a:prstGeom>
        </p:spPr>
      </p:pic>
      <p:pic>
        <p:nvPicPr>
          <p:cNvPr id="24" name="Picture 23" descr="A red heart with white text&#10;&#10;AI-generated content may be incorrect.">
            <a:extLst>
              <a:ext uri="{FF2B5EF4-FFF2-40B4-BE49-F238E27FC236}">
                <a16:creationId xmlns:a16="http://schemas.microsoft.com/office/drawing/2014/main" id="{FD51636B-9A6D-B9BF-C09E-33A53DEB0545}"/>
              </a:ext>
            </a:extLst>
          </p:cNvPr>
          <p:cNvPicPr>
            <a:picLocks noChangeAspect="1"/>
          </p:cNvPicPr>
          <p:nvPr/>
        </p:nvPicPr>
        <p:blipFill>
          <a:blip r:embed="rId10"/>
          <a:stretch>
            <a:fillRect/>
          </a:stretch>
        </p:blipFill>
        <p:spPr>
          <a:xfrm>
            <a:off x="7488992" y="4712235"/>
            <a:ext cx="331742" cy="431265"/>
          </a:xfrm>
          <a:prstGeom prst="rect">
            <a:avLst/>
          </a:prstGeom>
        </p:spPr>
      </p:pic>
    </p:spTree>
    <p:extLst>
      <p:ext uri="{BB962C8B-B14F-4D97-AF65-F5344CB8AC3E}">
        <p14:creationId xmlns:p14="http://schemas.microsoft.com/office/powerpoint/2010/main" val="269888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267DFE4-FEDA-B36E-C76E-2DB19771EB91}"/>
              </a:ext>
            </a:extLst>
          </p:cNvPr>
          <p:cNvSpPr>
            <a:spLocks noGrp="1"/>
          </p:cNvSpPr>
          <p:nvPr>
            <p:ph type="sldNum" sz="quarter" idx="4"/>
          </p:nvPr>
        </p:nvSpPr>
        <p:spPr/>
        <p:txBody>
          <a:bodyPr/>
          <a:lstStyle/>
          <a:p>
            <a:fld id="{0E35BBB0-73A1-954D-9854-C6F827AED934}" type="slidenum">
              <a:rPr lang="en-US" smtClean="0"/>
              <a:pPr/>
              <a:t>6</a:t>
            </a:fld>
            <a:endParaRPr lang="en-US" dirty="0"/>
          </a:p>
        </p:txBody>
      </p:sp>
      <p:sp>
        <p:nvSpPr>
          <p:cNvPr id="27" name="Subhead">
            <a:extLst>
              <a:ext uri="{FF2B5EF4-FFF2-40B4-BE49-F238E27FC236}">
                <a16:creationId xmlns:a16="http://schemas.microsoft.com/office/drawing/2014/main" id="{E8D077EC-4557-FD67-76CA-B46EED704092}"/>
              </a:ext>
            </a:extLst>
          </p:cNvPr>
          <p:cNvSpPr txBox="1">
            <a:spLocks/>
          </p:cNvSpPr>
          <p:nvPr/>
        </p:nvSpPr>
        <p:spPr>
          <a:xfrm>
            <a:off x="292369" y="367814"/>
            <a:ext cx="6822082" cy="321610"/>
          </a:xfrm>
          <a:prstGeom prst="rect">
            <a:avLst/>
          </a:prstGeom>
        </p:spPr>
        <p:txBody>
          <a:bodyPr>
            <a:normAutofit/>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MRI intervention</a:t>
            </a:r>
          </a:p>
        </p:txBody>
      </p:sp>
      <p:pic>
        <p:nvPicPr>
          <p:cNvPr id="30" name="Picture 29" descr="A diagram of a company&#10;&#10;AI-generated content may be incorrect.">
            <a:extLst>
              <a:ext uri="{FF2B5EF4-FFF2-40B4-BE49-F238E27FC236}">
                <a16:creationId xmlns:a16="http://schemas.microsoft.com/office/drawing/2014/main" id="{730560AE-9B3B-71B8-4BD2-D7CC7F16D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599" y="-124501"/>
            <a:ext cx="6462451" cy="4846839"/>
          </a:xfrm>
          <a:prstGeom prst="rect">
            <a:avLst/>
          </a:prstGeom>
        </p:spPr>
      </p:pic>
      <p:pic>
        <p:nvPicPr>
          <p:cNvPr id="31" name="Picture 30">
            <a:extLst>
              <a:ext uri="{FF2B5EF4-FFF2-40B4-BE49-F238E27FC236}">
                <a16:creationId xmlns:a16="http://schemas.microsoft.com/office/drawing/2014/main" id="{4215AC77-4CF5-EA4E-8AED-EEAC5B10A2BE}"/>
              </a:ext>
            </a:extLst>
          </p:cNvPr>
          <p:cNvPicPr>
            <a:picLocks noChangeAspect="1"/>
          </p:cNvPicPr>
          <p:nvPr/>
        </p:nvPicPr>
        <p:blipFill>
          <a:blip r:embed="rId4"/>
          <a:stretch>
            <a:fillRect/>
          </a:stretch>
        </p:blipFill>
        <p:spPr>
          <a:xfrm>
            <a:off x="-73214" y="-1495425"/>
            <a:ext cx="4663192" cy="6217763"/>
          </a:xfrm>
          <a:prstGeom prst="rect">
            <a:avLst/>
          </a:prstGeom>
        </p:spPr>
      </p:pic>
      <p:pic>
        <p:nvPicPr>
          <p:cNvPr id="32" name="Picture 31">
            <a:extLst>
              <a:ext uri="{FF2B5EF4-FFF2-40B4-BE49-F238E27FC236}">
                <a16:creationId xmlns:a16="http://schemas.microsoft.com/office/drawing/2014/main" id="{B171827C-4950-D6B4-03BC-DBF01601F2FF}"/>
              </a:ext>
            </a:extLst>
          </p:cNvPr>
          <p:cNvPicPr>
            <a:picLocks noChangeAspect="1"/>
          </p:cNvPicPr>
          <p:nvPr/>
        </p:nvPicPr>
        <p:blipFill>
          <a:blip r:embed="rId5"/>
          <a:stretch>
            <a:fillRect/>
          </a:stretch>
        </p:blipFill>
        <p:spPr>
          <a:xfrm>
            <a:off x="6217921" y="2185946"/>
            <a:ext cx="600922" cy="606013"/>
          </a:xfrm>
          <a:prstGeom prst="rect">
            <a:avLst/>
          </a:prstGeom>
          <a:ln w="38100">
            <a:solidFill>
              <a:srgbClr val="FF9933"/>
            </a:solidFill>
          </a:ln>
        </p:spPr>
      </p:pic>
      <p:sp>
        <p:nvSpPr>
          <p:cNvPr id="33" name="Headline">
            <a:extLst>
              <a:ext uri="{FF2B5EF4-FFF2-40B4-BE49-F238E27FC236}">
                <a16:creationId xmlns:a16="http://schemas.microsoft.com/office/drawing/2014/main" id="{210B9B96-E80F-96E1-9AD3-EC4DAA27FE3E}"/>
              </a:ext>
            </a:extLst>
          </p:cNvPr>
          <p:cNvSpPr txBox="1">
            <a:spLocks/>
          </p:cNvSpPr>
          <p:nvPr/>
        </p:nvSpPr>
        <p:spPr>
          <a:xfrm>
            <a:off x="237241" y="153612"/>
            <a:ext cx="6877210" cy="321610"/>
          </a:xfrm>
          <a:prstGeom prst="rect">
            <a:avLst/>
          </a:prstGeom>
        </p:spPr>
        <p:txBody>
          <a:bodyPr>
            <a:normAutofit fontScale="67500" lnSpcReduction="20000"/>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r>
              <a:rPr lang="en-US" dirty="0"/>
              <a:t>STUDY methods</a:t>
            </a:r>
          </a:p>
        </p:txBody>
      </p:sp>
      <p:sp>
        <p:nvSpPr>
          <p:cNvPr id="35" name="TextBox 34">
            <a:extLst>
              <a:ext uri="{FF2B5EF4-FFF2-40B4-BE49-F238E27FC236}">
                <a16:creationId xmlns:a16="http://schemas.microsoft.com/office/drawing/2014/main" id="{FC86A466-0123-E5BC-BB51-548ACC38FD5D}"/>
              </a:ext>
            </a:extLst>
          </p:cNvPr>
          <p:cNvSpPr txBox="1"/>
          <p:nvPr/>
        </p:nvSpPr>
        <p:spPr>
          <a:xfrm>
            <a:off x="237241" y="4376011"/>
            <a:ext cx="3776878" cy="246221"/>
          </a:xfrm>
          <a:prstGeom prst="rect">
            <a:avLst/>
          </a:prstGeom>
          <a:noFill/>
        </p:spPr>
        <p:txBody>
          <a:bodyPr wrap="square">
            <a:spAutoFit/>
          </a:bodyPr>
          <a:lstStyle/>
          <a:p>
            <a:r>
              <a:rPr lang="en-US" sz="1000" dirty="0"/>
              <a:t>Enrolment: 9 February 2021 - 18 August 2023</a:t>
            </a:r>
          </a:p>
        </p:txBody>
      </p:sp>
      <p:sp>
        <p:nvSpPr>
          <p:cNvPr id="39" name="TextBox 38">
            <a:extLst>
              <a:ext uri="{FF2B5EF4-FFF2-40B4-BE49-F238E27FC236}">
                <a16:creationId xmlns:a16="http://schemas.microsoft.com/office/drawing/2014/main" id="{70E34202-884B-C098-C044-69C88BB40E61}"/>
              </a:ext>
            </a:extLst>
          </p:cNvPr>
          <p:cNvSpPr txBox="1"/>
          <p:nvPr/>
        </p:nvSpPr>
        <p:spPr>
          <a:xfrm>
            <a:off x="237240" y="461494"/>
            <a:ext cx="1992641" cy="400110"/>
          </a:xfrm>
          <a:prstGeom prst="rect">
            <a:avLst/>
          </a:prstGeom>
          <a:noFill/>
        </p:spPr>
        <p:txBody>
          <a:bodyPr wrap="square">
            <a:spAutoFit/>
          </a:bodyPr>
          <a:lstStyle/>
          <a:p>
            <a:r>
              <a:rPr lang="en-US" sz="1000" dirty="0"/>
              <a:t>Scotland, UK</a:t>
            </a:r>
          </a:p>
          <a:p>
            <a:r>
              <a:rPr lang="en-US" sz="1000" dirty="0"/>
              <a:t>Hospital population, 2.5 million</a:t>
            </a:r>
          </a:p>
        </p:txBody>
      </p:sp>
      <p:sp>
        <p:nvSpPr>
          <p:cNvPr id="40" name="Footer Placeholder 1">
            <a:extLst>
              <a:ext uri="{FF2B5EF4-FFF2-40B4-BE49-F238E27FC236}">
                <a16:creationId xmlns:a16="http://schemas.microsoft.com/office/drawing/2014/main" id="{836D8AFC-2011-74EE-591F-633886B32795}"/>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41" name="Twitter Icon" descr="Twitter Icon">
            <a:extLst>
              <a:ext uri="{FF2B5EF4-FFF2-40B4-BE49-F238E27FC236}">
                <a16:creationId xmlns:a16="http://schemas.microsoft.com/office/drawing/2014/main" id="{884E05EE-4D7A-F8E6-E12E-2BBABD0129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42" name="Picture 41" descr="Blue text on a black background&#10;&#10;AI-generated content may be incorrect.">
            <a:extLst>
              <a:ext uri="{FF2B5EF4-FFF2-40B4-BE49-F238E27FC236}">
                <a16:creationId xmlns:a16="http://schemas.microsoft.com/office/drawing/2014/main" id="{CAF82929-C488-6FA6-04AB-8B52DCA8ABFD}"/>
              </a:ext>
            </a:extLst>
          </p:cNvPr>
          <p:cNvPicPr>
            <a:picLocks noChangeAspect="1"/>
          </p:cNvPicPr>
          <p:nvPr/>
        </p:nvPicPr>
        <p:blipFill>
          <a:blip r:embed="rId7"/>
          <a:stretch>
            <a:fillRect/>
          </a:stretch>
        </p:blipFill>
        <p:spPr>
          <a:xfrm>
            <a:off x="7806794" y="4707091"/>
            <a:ext cx="633477" cy="438561"/>
          </a:xfrm>
          <a:prstGeom prst="rect">
            <a:avLst/>
          </a:prstGeom>
          <a:solidFill>
            <a:schemeClr val="bg1"/>
          </a:solidFill>
        </p:spPr>
      </p:pic>
      <p:pic>
        <p:nvPicPr>
          <p:cNvPr id="43" name="Picture 42" descr="A close-up of a logo&#10;&#10;AI-generated content may be incorrect.">
            <a:extLst>
              <a:ext uri="{FF2B5EF4-FFF2-40B4-BE49-F238E27FC236}">
                <a16:creationId xmlns:a16="http://schemas.microsoft.com/office/drawing/2014/main" id="{FD07233A-EE46-C9DE-010C-892F4A555885}"/>
              </a:ext>
            </a:extLst>
          </p:cNvPr>
          <p:cNvPicPr>
            <a:picLocks noChangeAspect="1"/>
          </p:cNvPicPr>
          <p:nvPr/>
        </p:nvPicPr>
        <p:blipFill>
          <a:blip r:embed="rId8"/>
          <a:stretch>
            <a:fillRect/>
          </a:stretch>
        </p:blipFill>
        <p:spPr>
          <a:xfrm>
            <a:off x="6075451" y="4721392"/>
            <a:ext cx="1399601" cy="434807"/>
          </a:xfrm>
          <a:prstGeom prst="rect">
            <a:avLst/>
          </a:prstGeom>
        </p:spPr>
      </p:pic>
      <p:pic>
        <p:nvPicPr>
          <p:cNvPr id="44" name="Picture 43" descr="A red heart with white text&#10;&#10;AI-generated content may be incorrect.">
            <a:extLst>
              <a:ext uri="{FF2B5EF4-FFF2-40B4-BE49-F238E27FC236}">
                <a16:creationId xmlns:a16="http://schemas.microsoft.com/office/drawing/2014/main" id="{CFB57094-EA1D-514B-DD35-81653F3B4D9C}"/>
              </a:ext>
            </a:extLst>
          </p:cNvPr>
          <p:cNvPicPr>
            <a:picLocks noChangeAspect="1"/>
          </p:cNvPicPr>
          <p:nvPr/>
        </p:nvPicPr>
        <p:blipFill>
          <a:blip r:embed="rId9"/>
          <a:stretch>
            <a:fillRect/>
          </a:stretch>
        </p:blipFill>
        <p:spPr>
          <a:xfrm>
            <a:off x="7475052" y="4722338"/>
            <a:ext cx="331742" cy="431265"/>
          </a:xfrm>
          <a:prstGeom prst="rect">
            <a:avLst/>
          </a:prstGeom>
        </p:spPr>
      </p:pic>
    </p:spTree>
    <p:extLst>
      <p:ext uri="{BB962C8B-B14F-4D97-AF65-F5344CB8AC3E}">
        <p14:creationId xmlns:p14="http://schemas.microsoft.com/office/powerpoint/2010/main" val="136735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18FFD-4A03-ADEF-1827-9C6746EC2047}"/>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BB6AE062-220D-010C-2335-923E9E06C56B}"/>
              </a:ext>
            </a:extLst>
          </p:cNvPr>
          <p:cNvSpPr>
            <a:spLocks noGrp="1"/>
          </p:cNvSpPr>
          <p:nvPr>
            <p:ph type="title"/>
          </p:nvPr>
        </p:nvSpPr>
        <p:spPr>
          <a:xfrm>
            <a:off x="389499" y="251896"/>
            <a:ext cx="6877210" cy="321610"/>
          </a:xfrm>
        </p:spPr>
        <p:txBody>
          <a:bodyPr>
            <a:normAutofit fontScale="90000"/>
          </a:bodyPr>
          <a:lstStyle/>
          <a:p>
            <a:r>
              <a:rPr lang="en-US" dirty="0"/>
              <a:t>TRIAL OUTCOMES</a:t>
            </a:r>
          </a:p>
        </p:txBody>
      </p:sp>
      <p:sp>
        <p:nvSpPr>
          <p:cNvPr id="5" name="Slide Number">
            <a:extLst>
              <a:ext uri="{FF2B5EF4-FFF2-40B4-BE49-F238E27FC236}">
                <a16:creationId xmlns:a16="http://schemas.microsoft.com/office/drawing/2014/main" id="{A4B737B0-6727-99B4-D9DE-3F1DDA555FC1}"/>
              </a:ext>
            </a:extLst>
          </p:cNvPr>
          <p:cNvSpPr>
            <a:spLocks noGrp="1"/>
          </p:cNvSpPr>
          <p:nvPr>
            <p:ph type="sldNum" sz="quarter" idx="4"/>
          </p:nvPr>
        </p:nvSpPr>
        <p:spPr/>
        <p:txBody>
          <a:bodyPr/>
          <a:lstStyle/>
          <a:p>
            <a:fld id="{0E35BBB0-73A1-954D-9854-C6F827AED934}" type="slidenum">
              <a:rPr lang="en-US" smtClean="0"/>
              <a:pPr/>
              <a:t>7</a:t>
            </a:fld>
            <a:endParaRPr lang="en-US" dirty="0"/>
          </a:p>
        </p:txBody>
      </p:sp>
      <p:sp>
        <p:nvSpPr>
          <p:cNvPr id="7" name="Body Copy">
            <a:extLst>
              <a:ext uri="{FF2B5EF4-FFF2-40B4-BE49-F238E27FC236}">
                <a16:creationId xmlns:a16="http://schemas.microsoft.com/office/drawing/2014/main" id="{C004BD44-9D05-17DD-E480-AA9D0B075285}"/>
              </a:ext>
            </a:extLst>
          </p:cNvPr>
          <p:cNvSpPr txBox="1">
            <a:spLocks/>
          </p:cNvSpPr>
          <p:nvPr/>
        </p:nvSpPr>
        <p:spPr>
          <a:xfrm>
            <a:off x="2302605" y="748757"/>
            <a:ext cx="6442873" cy="3812409"/>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Diagnostic study</a:t>
            </a:r>
          </a:p>
          <a:p>
            <a:r>
              <a:rPr lang="en-US" dirty="0"/>
              <a:t>The primary outcome of the diagnostic study was the reclassification of the diagnosis after stress perfusion CMR imaging vs. the initial diagnosis based on the angiogram.</a:t>
            </a:r>
          </a:p>
          <a:p>
            <a:endParaRPr lang="en-US" dirty="0"/>
          </a:p>
          <a:p>
            <a:r>
              <a:rPr lang="en-US" b="1" dirty="0"/>
              <a:t>Nested Randomized Trial</a:t>
            </a:r>
            <a:endParaRPr lang="en-GB" b="1" dirty="0"/>
          </a:p>
          <a:p>
            <a:r>
              <a:rPr lang="en-US" dirty="0"/>
              <a:t>Angina was assessed using the Seattle </a:t>
            </a:r>
            <a:r>
              <a:rPr lang="en-US" dirty="0" err="1"/>
              <a:t>Anqina</a:t>
            </a:r>
            <a:r>
              <a:rPr lang="en-US" dirty="0"/>
              <a:t> Questionnaire (SAQ) (</a:t>
            </a:r>
            <a:r>
              <a:rPr lang="en-US" i="1" dirty="0"/>
              <a:t>primary outcome</a:t>
            </a:r>
            <a:r>
              <a:rPr lang="en-US" dirty="0"/>
              <a:t>). </a:t>
            </a:r>
          </a:p>
          <a:p>
            <a:r>
              <a:rPr lang="en-US" dirty="0"/>
              <a:t>Health-related quality of life was assessed using the EuroQoL-5-dimension 5-level questionnaire (</a:t>
            </a:r>
            <a:r>
              <a:rPr lang="en-US" i="1" dirty="0"/>
              <a:t>secondary outcome</a:t>
            </a:r>
            <a:r>
              <a:rPr lang="en-US" dirty="0"/>
              <a:t>).</a:t>
            </a:r>
          </a:p>
          <a:p>
            <a:r>
              <a:rPr lang="en-US" dirty="0"/>
              <a:t>Follow-up continued until 1 September 2024, median (interquartile range) 386 (371, 398) days and 383 (370, 396) days in the intervention and control groups, respectively. </a:t>
            </a:r>
          </a:p>
          <a:p>
            <a:r>
              <a:rPr lang="en-US" dirty="0"/>
              <a:t>Visits were completed in all (100%) participants at 6- and 12-months. </a:t>
            </a:r>
          </a:p>
          <a:p>
            <a:r>
              <a:rPr lang="en-US" dirty="0"/>
              <a:t>Blinding effectiveness at 12-months was prospectively assessed and confirmed in all (n=250) participants, followed by unblinding.</a:t>
            </a:r>
          </a:p>
          <a:p>
            <a:r>
              <a:rPr lang="en-US" dirty="0"/>
              <a:t>The statistical analysis plan was established before database lock. </a:t>
            </a:r>
          </a:p>
        </p:txBody>
      </p:sp>
      <p:pic>
        <p:nvPicPr>
          <p:cNvPr id="3" name="Picture 2">
            <a:extLst>
              <a:ext uri="{FF2B5EF4-FFF2-40B4-BE49-F238E27FC236}">
                <a16:creationId xmlns:a16="http://schemas.microsoft.com/office/drawing/2014/main" id="{E1B0A3CE-8BBE-B9FC-1861-89A52FAD495B}"/>
              </a:ext>
            </a:extLst>
          </p:cNvPr>
          <p:cNvPicPr>
            <a:picLocks noChangeAspect="1"/>
          </p:cNvPicPr>
          <p:nvPr/>
        </p:nvPicPr>
        <p:blipFill>
          <a:blip r:embed="rId3"/>
          <a:stretch>
            <a:fillRect/>
          </a:stretch>
        </p:blipFill>
        <p:spPr>
          <a:xfrm>
            <a:off x="467894" y="795549"/>
            <a:ext cx="1599739" cy="1035270"/>
          </a:xfrm>
          <a:prstGeom prst="rect">
            <a:avLst/>
          </a:prstGeom>
        </p:spPr>
      </p:pic>
      <p:pic>
        <p:nvPicPr>
          <p:cNvPr id="4" name="Picture 3">
            <a:extLst>
              <a:ext uri="{FF2B5EF4-FFF2-40B4-BE49-F238E27FC236}">
                <a16:creationId xmlns:a16="http://schemas.microsoft.com/office/drawing/2014/main" id="{2D0607D2-E18E-8C39-10F5-9B023860A5D7}"/>
              </a:ext>
            </a:extLst>
          </p:cNvPr>
          <p:cNvPicPr>
            <a:picLocks noChangeAspect="1"/>
          </p:cNvPicPr>
          <p:nvPr/>
        </p:nvPicPr>
        <p:blipFill>
          <a:blip r:embed="rId4"/>
          <a:stretch>
            <a:fillRect/>
          </a:stretch>
        </p:blipFill>
        <p:spPr>
          <a:xfrm>
            <a:off x="696655" y="2007637"/>
            <a:ext cx="1195756" cy="1235706"/>
          </a:xfrm>
          <a:prstGeom prst="rect">
            <a:avLst/>
          </a:prstGeom>
        </p:spPr>
      </p:pic>
      <p:pic>
        <p:nvPicPr>
          <p:cNvPr id="8" name="Picture 2" descr="Double-blind-study-01">
            <a:extLst>
              <a:ext uri="{FF2B5EF4-FFF2-40B4-BE49-F238E27FC236}">
                <a16:creationId xmlns:a16="http://schemas.microsoft.com/office/drawing/2014/main" id="{59605CD8-5485-3C74-2565-E5A19BB0D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45" y="3335701"/>
            <a:ext cx="1641799" cy="9850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25F0793-B5AE-3EB4-567D-0370F86847BF}"/>
              </a:ext>
            </a:extLst>
          </p:cNvPr>
          <p:cNvSpPr txBox="1"/>
          <p:nvPr/>
        </p:nvSpPr>
        <p:spPr>
          <a:xfrm>
            <a:off x="455979" y="4320780"/>
            <a:ext cx="1619056" cy="184666"/>
          </a:xfrm>
          <a:prstGeom prst="rect">
            <a:avLst/>
          </a:prstGeom>
          <a:noFill/>
        </p:spPr>
        <p:txBody>
          <a:bodyPr wrap="square">
            <a:spAutoFit/>
          </a:bodyPr>
          <a:lstStyle/>
          <a:p>
            <a:pPr algn="ctr"/>
            <a:r>
              <a:rPr lang="en-US" sz="600" dirty="0"/>
              <a:t>https://www.bachelorprint.com/</a:t>
            </a:r>
          </a:p>
        </p:txBody>
      </p:sp>
      <p:sp>
        <p:nvSpPr>
          <p:cNvPr id="12" name="Footer Placeholder 1">
            <a:extLst>
              <a:ext uri="{FF2B5EF4-FFF2-40B4-BE49-F238E27FC236}">
                <a16:creationId xmlns:a16="http://schemas.microsoft.com/office/drawing/2014/main" id="{BD5971F3-FE20-8C58-CDEB-E5ED7A422892}"/>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13" name="Twitter Icon" descr="Twitter Icon">
            <a:extLst>
              <a:ext uri="{FF2B5EF4-FFF2-40B4-BE49-F238E27FC236}">
                <a16:creationId xmlns:a16="http://schemas.microsoft.com/office/drawing/2014/main" id="{D06FC78E-EDC4-0EB9-DA56-B46AC6D92A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pic>
        <p:nvPicPr>
          <p:cNvPr id="17" name="Picture 16" descr="Blue text on a black background&#10;&#10;AI-generated content may be incorrect.">
            <a:extLst>
              <a:ext uri="{FF2B5EF4-FFF2-40B4-BE49-F238E27FC236}">
                <a16:creationId xmlns:a16="http://schemas.microsoft.com/office/drawing/2014/main" id="{3B25F917-9D9B-288D-EB7F-257D732450F7}"/>
              </a:ext>
            </a:extLst>
          </p:cNvPr>
          <p:cNvPicPr>
            <a:picLocks noChangeAspect="1"/>
          </p:cNvPicPr>
          <p:nvPr/>
        </p:nvPicPr>
        <p:blipFill>
          <a:blip r:embed="rId7"/>
          <a:stretch>
            <a:fillRect/>
          </a:stretch>
        </p:blipFill>
        <p:spPr>
          <a:xfrm>
            <a:off x="7820733" y="4696910"/>
            <a:ext cx="671258" cy="464717"/>
          </a:xfrm>
          <a:prstGeom prst="rect">
            <a:avLst/>
          </a:prstGeom>
          <a:solidFill>
            <a:schemeClr val="bg1"/>
          </a:solidFill>
        </p:spPr>
      </p:pic>
      <p:pic>
        <p:nvPicPr>
          <p:cNvPr id="18" name="Picture 17" descr="A close-up of a logo&#10;&#10;AI-generated content may be incorrect.">
            <a:extLst>
              <a:ext uri="{FF2B5EF4-FFF2-40B4-BE49-F238E27FC236}">
                <a16:creationId xmlns:a16="http://schemas.microsoft.com/office/drawing/2014/main" id="{E5FA101D-1A7B-FB59-2ADE-4F8CA9033D2C}"/>
              </a:ext>
            </a:extLst>
          </p:cNvPr>
          <p:cNvPicPr>
            <a:picLocks noChangeAspect="1"/>
          </p:cNvPicPr>
          <p:nvPr/>
        </p:nvPicPr>
        <p:blipFill>
          <a:blip r:embed="rId8"/>
          <a:stretch>
            <a:fillRect/>
          </a:stretch>
        </p:blipFill>
        <p:spPr>
          <a:xfrm>
            <a:off x="6021667" y="4702282"/>
            <a:ext cx="1461119" cy="453918"/>
          </a:xfrm>
          <a:prstGeom prst="rect">
            <a:avLst/>
          </a:prstGeom>
        </p:spPr>
      </p:pic>
      <p:pic>
        <p:nvPicPr>
          <p:cNvPr id="19" name="Picture 18" descr="A red heart with white text&#10;&#10;AI-generated content may be incorrect.">
            <a:extLst>
              <a:ext uri="{FF2B5EF4-FFF2-40B4-BE49-F238E27FC236}">
                <a16:creationId xmlns:a16="http://schemas.microsoft.com/office/drawing/2014/main" id="{D9F87955-FD82-44D3-9DBA-384F1D88049E}"/>
              </a:ext>
            </a:extLst>
          </p:cNvPr>
          <p:cNvPicPr>
            <a:picLocks noChangeAspect="1"/>
          </p:cNvPicPr>
          <p:nvPr/>
        </p:nvPicPr>
        <p:blipFill>
          <a:blip r:embed="rId9"/>
          <a:stretch>
            <a:fillRect/>
          </a:stretch>
        </p:blipFill>
        <p:spPr>
          <a:xfrm>
            <a:off x="7488992" y="4712235"/>
            <a:ext cx="331742" cy="431265"/>
          </a:xfrm>
          <a:prstGeom prst="rect">
            <a:avLst/>
          </a:prstGeom>
        </p:spPr>
      </p:pic>
    </p:spTree>
    <p:extLst>
      <p:ext uri="{BB962C8B-B14F-4D97-AF65-F5344CB8AC3E}">
        <p14:creationId xmlns:p14="http://schemas.microsoft.com/office/powerpoint/2010/main" val="210607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A746B-47ED-5F6F-070B-507139DEA851}"/>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0CECE945-6737-C89F-9DCD-E2AB6914C25F}"/>
              </a:ext>
            </a:extLst>
          </p:cNvPr>
          <p:cNvSpPr>
            <a:spLocks noGrp="1"/>
          </p:cNvSpPr>
          <p:nvPr>
            <p:ph type="title"/>
          </p:nvPr>
        </p:nvSpPr>
        <p:spPr>
          <a:xfrm>
            <a:off x="212075" y="91523"/>
            <a:ext cx="6877210" cy="321610"/>
          </a:xfrm>
        </p:spPr>
        <p:txBody>
          <a:bodyPr>
            <a:normAutofit fontScale="90000"/>
          </a:bodyPr>
          <a:lstStyle/>
          <a:p>
            <a:r>
              <a:rPr lang="en-US" dirty="0"/>
              <a:t>results</a:t>
            </a:r>
          </a:p>
        </p:txBody>
      </p:sp>
      <p:sp>
        <p:nvSpPr>
          <p:cNvPr id="5" name="Slide Number">
            <a:extLst>
              <a:ext uri="{FF2B5EF4-FFF2-40B4-BE49-F238E27FC236}">
                <a16:creationId xmlns:a16="http://schemas.microsoft.com/office/drawing/2014/main" id="{F39252E7-AC45-479F-C6B8-4620CB42498E}"/>
              </a:ext>
            </a:extLst>
          </p:cNvPr>
          <p:cNvSpPr>
            <a:spLocks noGrp="1"/>
          </p:cNvSpPr>
          <p:nvPr>
            <p:ph type="sldNum" sz="quarter" idx="4"/>
          </p:nvPr>
        </p:nvSpPr>
        <p:spPr/>
        <p:txBody>
          <a:bodyPr/>
          <a:lstStyle/>
          <a:p>
            <a:fld id="{0E35BBB0-73A1-954D-9854-C6F827AED934}" type="slidenum">
              <a:rPr lang="en-US" smtClean="0"/>
              <a:pPr/>
              <a:t>8</a:t>
            </a:fld>
            <a:endParaRPr lang="en-US" dirty="0"/>
          </a:p>
        </p:txBody>
      </p:sp>
      <p:sp>
        <p:nvSpPr>
          <p:cNvPr id="6" name="Subhead">
            <a:extLst>
              <a:ext uri="{FF2B5EF4-FFF2-40B4-BE49-F238E27FC236}">
                <a16:creationId xmlns:a16="http://schemas.microsoft.com/office/drawing/2014/main" id="{B9C711F5-C29A-8F71-2874-B684FF6A295F}"/>
              </a:ext>
            </a:extLst>
          </p:cNvPr>
          <p:cNvSpPr>
            <a:spLocks noGrp="1"/>
          </p:cNvSpPr>
          <p:nvPr>
            <p:ph type="body" sz="quarter" idx="23"/>
          </p:nvPr>
        </p:nvSpPr>
        <p:spPr>
          <a:xfrm>
            <a:off x="220026" y="456040"/>
            <a:ext cx="3963600" cy="321610"/>
          </a:xfrm>
        </p:spPr>
        <p:txBody>
          <a:bodyPr>
            <a:normAutofit fontScale="92500" lnSpcReduction="10000"/>
          </a:bodyPr>
          <a:lstStyle/>
          <a:p>
            <a:r>
              <a:rPr lang="en-US" dirty="0"/>
              <a:t>Diagnostic study</a:t>
            </a:r>
          </a:p>
        </p:txBody>
      </p:sp>
      <p:sp>
        <p:nvSpPr>
          <p:cNvPr id="7" name="Body Copy">
            <a:extLst>
              <a:ext uri="{FF2B5EF4-FFF2-40B4-BE49-F238E27FC236}">
                <a16:creationId xmlns:a16="http://schemas.microsoft.com/office/drawing/2014/main" id="{A872E4B9-A63A-51CF-2A1E-8E9C7B828BBE}"/>
              </a:ext>
            </a:extLst>
          </p:cNvPr>
          <p:cNvSpPr txBox="1">
            <a:spLocks/>
          </p:cNvSpPr>
          <p:nvPr/>
        </p:nvSpPr>
        <p:spPr>
          <a:xfrm>
            <a:off x="220026" y="714467"/>
            <a:ext cx="4170174" cy="3967380"/>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250 patients (mean age, 63.3 years, 51% female),    </a:t>
            </a:r>
            <a:r>
              <a:rPr lang="en-US" dirty="0"/>
              <a:t>chest pain and unobstructed coronary arteries included. </a:t>
            </a:r>
          </a:p>
          <a:p>
            <a:r>
              <a:rPr lang="en-US" b="1" dirty="0"/>
              <a:t>56 (22%) patients - previous coronary angiogram</a:t>
            </a:r>
            <a:r>
              <a:rPr lang="en-US" dirty="0"/>
              <a:t> </a:t>
            </a:r>
          </a:p>
          <a:p>
            <a:r>
              <a:rPr lang="en-US" dirty="0"/>
              <a:t>i.e., ≥ 2 angiograms.</a:t>
            </a:r>
          </a:p>
          <a:p>
            <a:r>
              <a:rPr lang="en-US" b="1" dirty="0"/>
              <a:t>14 (5.6%) patients - coronary function testing        </a:t>
            </a:r>
            <a:r>
              <a:rPr lang="en-US" dirty="0"/>
              <a:t>during invasive management.</a:t>
            </a:r>
          </a:p>
          <a:p>
            <a:r>
              <a:rPr lang="en-US" i="1" dirty="0"/>
              <a:t>After MRI </a:t>
            </a:r>
          </a:p>
          <a:p>
            <a:r>
              <a:rPr lang="en-US" b="1" dirty="0">
                <a:solidFill>
                  <a:srgbClr val="C00000"/>
                </a:solidFill>
              </a:rPr>
              <a:t>Reclassification of the initial diagnosis </a:t>
            </a:r>
            <a:r>
              <a:rPr lang="en-US" dirty="0"/>
              <a:t>based on the angiogram occurred in </a:t>
            </a:r>
            <a:r>
              <a:rPr lang="en-US" b="1" dirty="0">
                <a:solidFill>
                  <a:srgbClr val="C00000"/>
                </a:solidFill>
              </a:rPr>
              <a:t>131 (53.0%, [95% CI: 46.6%, 59.3%]; p&lt;0.001) patients</a:t>
            </a:r>
            <a:r>
              <a:rPr lang="en-US" dirty="0"/>
              <a:t>, indicating the primary outcome for the diagnostic study was met. </a:t>
            </a:r>
          </a:p>
          <a:p>
            <a:r>
              <a:rPr lang="en-US" i="1" dirty="0"/>
              <a:t>Incidental findings</a:t>
            </a:r>
          </a:p>
          <a:p>
            <a:r>
              <a:rPr lang="en-US" dirty="0"/>
              <a:t>Four patients: Myocarditis n=2, cardiomyopathy n=2</a:t>
            </a:r>
          </a:p>
          <a:p>
            <a:r>
              <a:rPr lang="en-US" i="1" dirty="0"/>
              <a:t>Safety</a:t>
            </a:r>
          </a:p>
          <a:p>
            <a:r>
              <a:rPr lang="en-US" dirty="0"/>
              <a:t>No adverse events related to stress MRI</a:t>
            </a:r>
          </a:p>
        </p:txBody>
      </p:sp>
      <p:pic>
        <p:nvPicPr>
          <p:cNvPr id="13" name="Picture 12" descr="A diagram of a patient's diagnosis&#10;&#10;AI-generated content may be incorrect.">
            <a:extLst>
              <a:ext uri="{FF2B5EF4-FFF2-40B4-BE49-F238E27FC236}">
                <a16:creationId xmlns:a16="http://schemas.microsoft.com/office/drawing/2014/main" id="{E82ED9E5-CAE8-0927-7D79-D9F352D309B4}"/>
              </a:ext>
            </a:extLst>
          </p:cNvPr>
          <p:cNvPicPr>
            <a:picLocks noChangeAspect="1"/>
          </p:cNvPicPr>
          <p:nvPr/>
        </p:nvPicPr>
        <p:blipFill>
          <a:blip r:embed="rId2"/>
          <a:stretch>
            <a:fillRect/>
          </a:stretch>
        </p:blipFill>
        <p:spPr>
          <a:xfrm>
            <a:off x="4410474" y="-96303"/>
            <a:ext cx="4756014" cy="4756014"/>
          </a:xfrm>
          <a:prstGeom prst="rect">
            <a:avLst/>
          </a:prstGeom>
        </p:spPr>
      </p:pic>
      <p:pic>
        <p:nvPicPr>
          <p:cNvPr id="4" name="Picture 3" descr="Blue text on a black background&#10;&#10;AI-generated content may be incorrect.">
            <a:extLst>
              <a:ext uri="{FF2B5EF4-FFF2-40B4-BE49-F238E27FC236}">
                <a16:creationId xmlns:a16="http://schemas.microsoft.com/office/drawing/2014/main" id="{D16DA554-B4F0-D13E-B3D3-3D6DDB5F9863}"/>
              </a:ext>
            </a:extLst>
          </p:cNvPr>
          <p:cNvPicPr>
            <a:picLocks noChangeAspect="1"/>
          </p:cNvPicPr>
          <p:nvPr/>
        </p:nvPicPr>
        <p:blipFill>
          <a:blip r:embed="rId3"/>
          <a:stretch>
            <a:fillRect/>
          </a:stretch>
        </p:blipFill>
        <p:spPr>
          <a:xfrm>
            <a:off x="7820733" y="4696910"/>
            <a:ext cx="671258" cy="464717"/>
          </a:xfrm>
          <a:prstGeom prst="rect">
            <a:avLst/>
          </a:prstGeom>
          <a:solidFill>
            <a:schemeClr val="bg1"/>
          </a:solidFill>
        </p:spPr>
      </p:pic>
      <p:pic>
        <p:nvPicPr>
          <p:cNvPr id="8" name="Picture 7" descr="A close-up of a logo&#10;&#10;AI-generated content may be incorrect.">
            <a:extLst>
              <a:ext uri="{FF2B5EF4-FFF2-40B4-BE49-F238E27FC236}">
                <a16:creationId xmlns:a16="http://schemas.microsoft.com/office/drawing/2014/main" id="{E7E06F27-BCF7-BCD7-6FB2-CEB3F0197B23}"/>
              </a:ext>
            </a:extLst>
          </p:cNvPr>
          <p:cNvPicPr>
            <a:picLocks noChangeAspect="1"/>
          </p:cNvPicPr>
          <p:nvPr/>
        </p:nvPicPr>
        <p:blipFill>
          <a:blip r:embed="rId4"/>
          <a:stretch>
            <a:fillRect/>
          </a:stretch>
        </p:blipFill>
        <p:spPr>
          <a:xfrm>
            <a:off x="6021667" y="4702282"/>
            <a:ext cx="1461119" cy="453918"/>
          </a:xfrm>
          <a:prstGeom prst="rect">
            <a:avLst/>
          </a:prstGeom>
        </p:spPr>
      </p:pic>
      <p:pic>
        <p:nvPicPr>
          <p:cNvPr id="9" name="Picture 8" descr="A red heart with white text&#10;&#10;AI-generated content may be incorrect.">
            <a:extLst>
              <a:ext uri="{FF2B5EF4-FFF2-40B4-BE49-F238E27FC236}">
                <a16:creationId xmlns:a16="http://schemas.microsoft.com/office/drawing/2014/main" id="{D9E13DB9-6F18-54C4-E67F-EA967A5F7202}"/>
              </a:ext>
            </a:extLst>
          </p:cNvPr>
          <p:cNvPicPr>
            <a:picLocks noChangeAspect="1"/>
          </p:cNvPicPr>
          <p:nvPr/>
        </p:nvPicPr>
        <p:blipFill>
          <a:blip r:embed="rId5"/>
          <a:stretch>
            <a:fillRect/>
          </a:stretch>
        </p:blipFill>
        <p:spPr>
          <a:xfrm>
            <a:off x="7488992" y="4712235"/>
            <a:ext cx="331742" cy="431265"/>
          </a:xfrm>
          <a:prstGeom prst="rect">
            <a:avLst/>
          </a:prstGeom>
        </p:spPr>
      </p:pic>
      <p:sp>
        <p:nvSpPr>
          <p:cNvPr id="10" name="Footer Placeholder 1">
            <a:extLst>
              <a:ext uri="{FF2B5EF4-FFF2-40B4-BE49-F238E27FC236}">
                <a16:creationId xmlns:a16="http://schemas.microsoft.com/office/drawing/2014/main" id="{F95F9747-88E5-4C0A-D13D-3C4AAFE4BD45}"/>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11" name="Twitter Icon" descr="Twitter Icon">
            <a:extLst>
              <a:ext uri="{FF2B5EF4-FFF2-40B4-BE49-F238E27FC236}">
                <a16:creationId xmlns:a16="http://schemas.microsoft.com/office/drawing/2014/main" id="{A50A0175-07C4-4CD1-7E5A-7B0B37BB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sp>
        <p:nvSpPr>
          <p:cNvPr id="12" name="TextBox 11">
            <a:extLst>
              <a:ext uri="{FF2B5EF4-FFF2-40B4-BE49-F238E27FC236}">
                <a16:creationId xmlns:a16="http://schemas.microsoft.com/office/drawing/2014/main" id="{ACD7EA9E-3C10-672D-96F0-DD5585F1458E}"/>
              </a:ext>
            </a:extLst>
          </p:cNvPr>
          <p:cNvSpPr txBox="1"/>
          <p:nvPr/>
        </p:nvSpPr>
        <p:spPr>
          <a:xfrm>
            <a:off x="4587902" y="4197363"/>
            <a:ext cx="1211654" cy="507831"/>
          </a:xfrm>
          <a:prstGeom prst="rect">
            <a:avLst/>
          </a:prstGeom>
          <a:solidFill>
            <a:schemeClr val="bg1"/>
          </a:solidFill>
        </p:spPr>
        <p:txBody>
          <a:bodyPr wrap="square" rtlCol="0">
            <a:spAutoFit/>
          </a:bodyPr>
          <a:lstStyle/>
          <a:p>
            <a:pPr algn="ctr"/>
            <a:r>
              <a:rPr lang="en-GB" sz="900" dirty="0"/>
              <a:t>Post-angiogram</a:t>
            </a:r>
          </a:p>
          <a:p>
            <a:pPr algn="ctr"/>
            <a:r>
              <a:rPr lang="en-GB" sz="900" dirty="0"/>
              <a:t>Pre-CMR</a:t>
            </a:r>
          </a:p>
          <a:p>
            <a:pPr algn="ctr"/>
            <a:r>
              <a:rPr lang="en-GB" sz="900" dirty="0"/>
              <a:t>Pre-randomisation</a:t>
            </a:r>
            <a:endParaRPr lang="en-US" sz="900" dirty="0"/>
          </a:p>
        </p:txBody>
      </p:sp>
      <p:sp>
        <p:nvSpPr>
          <p:cNvPr id="14" name="TextBox 13">
            <a:extLst>
              <a:ext uri="{FF2B5EF4-FFF2-40B4-BE49-F238E27FC236}">
                <a16:creationId xmlns:a16="http://schemas.microsoft.com/office/drawing/2014/main" id="{ADF19C9B-BDC8-7708-7287-74DE3BE582D9}"/>
              </a:ext>
            </a:extLst>
          </p:cNvPr>
          <p:cNvSpPr txBox="1"/>
          <p:nvPr/>
        </p:nvSpPr>
        <p:spPr>
          <a:xfrm>
            <a:off x="5649639" y="4204107"/>
            <a:ext cx="1211654" cy="369332"/>
          </a:xfrm>
          <a:prstGeom prst="rect">
            <a:avLst/>
          </a:prstGeom>
          <a:solidFill>
            <a:schemeClr val="bg1"/>
          </a:solidFill>
        </p:spPr>
        <p:txBody>
          <a:bodyPr wrap="square" rtlCol="0">
            <a:spAutoFit/>
          </a:bodyPr>
          <a:lstStyle/>
          <a:p>
            <a:pPr algn="ctr"/>
            <a:r>
              <a:rPr lang="en-GB" sz="900" dirty="0"/>
              <a:t>Post-CMR</a:t>
            </a:r>
          </a:p>
          <a:p>
            <a:pPr algn="ctr"/>
            <a:r>
              <a:rPr lang="en-GB" sz="900" dirty="0"/>
              <a:t>Post-randomization</a:t>
            </a:r>
            <a:endParaRPr lang="en-US" sz="900" dirty="0"/>
          </a:p>
        </p:txBody>
      </p:sp>
      <p:sp>
        <p:nvSpPr>
          <p:cNvPr id="15" name="TextBox 14">
            <a:extLst>
              <a:ext uri="{FF2B5EF4-FFF2-40B4-BE49-F238E27FC236}">
                <a16:creationId xmlns:a16="http://schemas.microsoft.com/office/drawing/2014/main" id="{A63C219D-203C-E4A6-6B37-795FD1F60963}"/>
              </a:ext>
            </a:extLst>
          </p:cNvPr>
          <p:cNvSpPr txBox="1"/>
          <p:nvPr/>
        </p:nvSpPr>
        <p:spPr>
          <a:xfrm>
            <a:off x="6841812" y="4193192"/>
            <a:ext cx="829350" cy="369332"/>
          </a:xfrm>
          <a:prstGeom prst="rect">
            <a:avLst/>
          </a:prstGeom>
          <a:solidFill>
            <a:schemeClr val="bg1"/>
          </a:solidFill>
        </p:spPr>
        <p:txBody>
          <a:bodyPr wrap="square" rtlCol="0">
            <a:spAutoFit/>
          </a:bodyPr>
          <a:lstStyle/>
          <a:p>
            <a:pPr algn="ctr"/>
            <a:r>
              <a:rPr lang="en-GB" sz="900" dirty="0"/>
              <a:t>True endotype</a:t>
            </a:r>
            <a:endParaRPr lang="en-US" sz="900" dirty="0"/>
          </a:p>
        </p:txBody>
      </p:sp>
      <p:sp>
        <p:nvSpPr>
          <p:cNvPr id="16" name="TextBox 15">
            <a:extLst>
              <a:ext uri="{FF2B5EF4-FFF2-40B4-BE49-F238E27FC236}">
                <a16:creationId xmlns:a16="http://schemas.microsoft.com/office/drawing/2014/main" id="{AE47D7CE-A710-A302-EAC2-C4753EF092F4}"/>
              </a:ext>
            </a:extLst>
          </p:cNvPr>
          <p:cNvSpPr txBox="1"/>
          <p:nvPr/>
        </p:nvSpPr>
        <p:spPr>
          <a:xfrm>
            <a:off x="7527232" y="4234696"/>
            <a:ext cx="1681871" cy="461665"/>
          </a:xfrm>
          <a:prstGeom prst="rect">
            <a:avLst/>
          </a:prstGeom>
          <a:noFill/>
        </p:spPr>
        <p:txBody>
          <a:bodyPr wrap="none" rtlCol="0">
            <a:spAutoFit/>
          </a:bodyPr>
          <a:lstStyle/>
          <a:p>
            <a:r>
              <a:rPr lang="en-GB" sz="600" dirty="0"/>
              <a:t>CAD – coronary artery disease </a:t>
            </a:r>
          </a:p>
          <a:p>
            <a:r>
              <a:rPr lang="en-GB" sz="600" dirty="0"/>
              <a:t>CMR – Cardiovascular magnetic resonance</a:t>
            </a:r>
          </a:p>
          <a:p>
            <a:r>
              <a:rPr lang="en-GB" sz="600" dirty="0"/>
              <a:t>Con – Control</a:t>
            </a:r>
          </a:p>
          <a:p>
            <a:r>
              <a:rPr lang="en-GB" sz="600" dirty="0"/>
              <a:t>Int – Intervention </a:t>
            </a:r>
            <a:endParaRPr lang="en-US" sz="600" dirty="0"/>
          </a:p>
        </p:txBody>
      </p:sp>
      <p:sp>
        <p:nvSpPr>
          <p:cNvPr id="18" name="TextBox 17">
            <a:extLst>
              <a:ext uri="{FF2B5EF4-FFF2-40B4-BE49-F238E27FC236}">
                <a16:creationId xmlns:a16="http://schemas.microsoft.com/office/drawing/2014/main" id="{5D0ECD3B-FC47-D030-FD25-987A1A8190A7}"/>
              </a:ext>
            </a:extLst>
          </p:cNvPr>
          <p:cNvSpPr txBox="1"/>
          <p:nvPr/>
        </p:nvSpPr>
        <p:spPr>
          <a:xfrm>
            <a:off x="4909930" y="4004170"/>
            <a:ext cx="712996" cy="246221"/>
          </a:xfrm>
          <a:prstGeom prst="rect">
            <a:avLst/>
          </a:prstGeom>
          <a:solidFill>
            <a:schemeClr val="bg1"/>
          </a:solidFill>
        </p:spPr>
        <p:txBody>
          <a:bodyPr wrap="square">
            <a:spAutoFit/>
          </a:bodyPr>
          <a:lstStyle/>
          <a:p>
            <a:r>
              <a:rPr lang="en-GB" sz="1000" dirty="0"/>
              <a:t>Int  Con</a:t>
            </a:r>
            <a:endParaRPr lang="en-US" sz="1000" dirty="0"/>
          </a:p>
        </p:txBody>
      </p:sp>
      <p:sp>
        <p:nvSpPr>
          <p:cNvPr id="19" name="TextBox 18">
            <a:extLst>
              <a:ext uri="{FF2B5EF4-FFF2-40B4-BE49-F238E27FC236}">
                <a16:creationId xmlns:a16="http://schemas.microsoft.com/office/drawing/2014/main" id="{A10110A2-EFE6-B9A5-41D7-411BDDA42861}"/>
              </a:ext>
            </a:extLst>
          </p:cNvPr>
          <p:cNvSpPr txBox="1"/>
          <p:nvPr/>
        </p:nvSpPr>
        <p:spPr>
          <a:xfrm>
            <a:off x="6061422" y="4009282"/>
            <a:ext cx="359793" cy="246221"/>
          </a:xfrm>
          <a:prstGeom prst="rect">
            <a:avLst/>
          </a:prstGeom>
          <a:solidFill>
            <a:schemeClr val="bg1"/>
          </a:solidFill>
        </p:spPr>
        <p:txBody>
          <a:bodyPr wrap="square">
            <a:spAutoFit/>
          </a:bodyPr>
          <a:lstStyle/>
          <a:p>
            <a:r>
              <a:rPr lang="en-GB" sz="1000" dirty="0"/>
              <a:t>Int</a:t>
            </a:r>
            <a:endParaRPr lang="en-US" sz="1000" dirty="0"/>
          </a:p>
        </p:txBody>
      </p:sp>
      <p:sp>
        <p:nvSpPr>
          <p:cNvPr id="20" name="TextBox 19">
            <a:extLst>
              <a:ext uri="{FF2B5EF4-FFF2-40B4-BE49-F238E27FC236}">
                <a16:creationId xmlns:a16="http://schemas.microsoft.com/office/drawing/2014/main" id="{C3EE49FB-52CD-7ED4-B82D-318C962C8E42}"/>
              </a:ext>
            </a:extLst>
          </p:cNvPr>
          <p:cNvSpPr txBox="1"/>
          <p:nvPr/>
        </p:nvSpPr>
        <p:spPr>
          <a:xfrm>
            <a:off x="6950215" y="4004170"/>
            <a:ext cx="712996" cy="246221"/>
          </a:xfrm>
          <a:prstGeom prst="rect">
            <a:avLst/>
          </a:prstGeom>
          <a:solidFill>
            <a:schemeClr val="bg1"/>
          </a:solidFill>
        </p:spPr>
        <p:txBody>
          <a:bodyPr wrap="square">
            <a:spAutoFit/>
          </a:bodyPr>
          <a:lstStyle/>
          <a:p>
            <a:r>
              <a:rPr lang="en-GB" sz="1000" dirty="0"/>
              <a:t>Int  Con</a:t>
            </a:r>
            <a:endParaRPr lang="en-US" sz="1000" dirty="0"/>
          </a:p>
        </p:txBody>
      </p:sp>
      <p:sp>
        <p:nvSpPr>
          <p:cNvPr id="21" name="TextBox 20">
            <a:extLst>
              <a:ext uri="{FF2B5EF4-FFF2-40B4-BE49-F238E27FC236}">
                <a16:creationId xmlns:a16="http://schemas.microsoft.com/office/drawing/2014/main" id="{46B6BE8C-C02B-A526-4455-032509E96A65}"/>
              </a:ext>
            </a:extLst>
          </p:cNvPr>
          <p:cNvSpPr txBox="1"/>
          <p:nvPr/>
        </p:nvSpPr>
        <p:spPr>
          <a:xfrm>
            <a:off x="4573403" y="28256"/>
            <a:ext cx="2352182" cy="246221"/>
          </a:xfrm>
          <a:prstGeom prst="rect">
            <a:avLst/>
          </a:prstGeom>
          <a:solidFill>
            <a:schemeClr val="bg1"/>
          </a:solidFill>
        </p:spPr>
        <p:txBody>
          <a:bodyPr wrap="square" rtlCol="0">
            <a:spAutoFit/>
          </a:bodyPr>
          <a:lstStyle/>
          <a:p>
            <a:pPr algn="ctr"/>
            <a:r>
              <a:rPr lang="en-GB" sz="1000" dirty="0"/>
              <a:t>Diagnosis at end of CMR imaging visit</a:t>
            </a:r>
            <a:endParaRPr lang="en-US" sz="1000" dirty="0"/>
          </a:p>
        </p:txBody>
      </p:sp>
    </p:spTree>
    <p:extLst>
      <p:ext uri="{BB962C8B-B14F-4D97-AF65-F5344CB8AC3E}">
        <p14:creationId xmlns:p14="http://schemas.microsoft.com/office/powerpoint/2010/main" val="237234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C5BD-645E-66DB-EBE2-AC1D791B653B}"/>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98AA81E6-93DD-6288-98F0-EBFDC9704CD5}"/>
              </a:ext>
            </a:extLst>
          </p:cNvPr>
          <p:cNvSpPr>
            <a:spLocks noGrp="1"/>
          </p:cNvSpPr>
          <p:nvPr>
            <p:ph type="title"/>
          </p:nvPr>
        </p:nvSpPr>
        <p:spPr>
          <a:xfrm>
            <a:off x="159737" y="71378"/>
            <a:ext cx="6877210" cy="321610"/>
          </a:xfrm>
        </p:spPr>
        <p:txBody>
          <a:bodyPr>
            <a:normAutofit fontScale="90000"/>
          </a:bodyPr>
          <a:lstStyle/>
          <a:p>
            <a:r>
              <a:rPr lang="en-US" dirty="0"/>
              <a:t>results</a:t>
            </a:r>
          </a:p>
        </p:txBody>
      </p:sp>
      <p:sp>
        <p:nvSpPr>
          <p:cNvPr id="5" name="Slide Number">
            <a:extLst>
              <a:ext uri="{FF2B5EF4-FFF2-40B4-BE49-F238E27FC236}">
                <a16:creationId xmlns:a16="http://schemas.microsoft.com/office/drawing/2014/main" id="{70D59AFA-4E46-7C0F-41B9-2ECA45390E68}"/>
              </a:ext>
            </a:extLst>
          </p:cNvPr>
          <p:cNvSpPr>
            <a:spLocks noGrp="1"/>
          </p:cNvSpPr>
          <p:nvPr>
            <p:ph type="sldNum" sz="quarter" idx="4"/>
          </p:nvPr>
        </p:nvSpPr>
        <p:spPr/>
        <p:txBody>
          <a:bodyPr/>
          <a:lstStyle/>
          <a:p>
            <a:fld id="{0E35BBB0-73A1-954D-9854-C6F827AED934}" type="slidenum">
              <a:rPr lang="en-US" smtClean="0"/>
              <a:pPr/>
              <a:t>9</a:t>
            </a:fld>
            <a:endParaRPr lang="en-US" dirty="0"/>
          </a:p>
        </p:txBody>
      </p:sp>
      <p:sp>
        <p:nvSpPr>
          <p:cNvPr id="7" name="Body Copy">
            <a:extLst>
              <a:ext uri="{FF2B5EF4-FFF2-40B4-BE49-F238E27FC236}">
                <a16:creationId xmlns:a16="http://schemas.microsoft.com/office/drawing/2014/main" id="{2705ED50-FD8C-F8A3-9C7F-0EAE9FD80B76}"/>
              </a:ext>
            </a:extLst>
          </p:cNvPr>
          <p:cNvSpPr txBox="1">
            <a:spLocks/>
          </p:cNvSpPr>
          <p:nvPr/>
        </p:nvSpPr>
        <p:spPr>
          <a:xfrm>
            <a:off x="159737" y="751603"/>
            <a:ext cx="3937820" cy="3879684"/>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b="1" dirty="0">
                <a:solidFill>
                  <a:srgbClr val="C00000"/>
                </a:solidFill>
                <a:sym typeface="Symbol" panose="05050102010706020507" pitchFamily="18" charset="2"/>
              </a:rPr>
              <a:t>Intervention vs Control</a:t>
            </a:r>
          </a:p>
          <a:p>
            <a:r>
              <a:rPr lang="en-US" b="1" dirty="0">
                <a:solidFill>
                  <a:srgbClr val="C00000"/>
                </a:solidFill>
                <a:sym typeface="Symbol" panose="05050102010706020507" pitchFamily="18" charset="2"/>
              </a:rPr>
              <a:t> </a:t>
            </a:r>
            <a:r>
              <a:rPr lang="en-US" b="1" dirty="0">
                <a:solidFill>
                  <a:srgbClr val="C00000"/>
                </a:solidFill>
              </a:rPr>
              <a:t>SAQ @ 12 months, </a:t>
            </a:r>
            <a:r>
              <a:rPr lang="en-US" b="1" i="1" dirty="0">
                <a:solidFill>
                  <a:srgbClr val="C00000"/>
                </a:solidFill>
              </a:rPr>
              <a:t>less angina</a:t>
            </a:r>
          </a:p>
          <a:p>
            <a:r>
              <a:rPr lang="en-US" dirty="0"/>
              <a:t>Intervention 70.9</a:t>
            </a:r>
            <a:r>
              <a:rPr lang="en-US" dirty="0">
                <a:sym typeface="Symbol" panose="05050102010706020507" pitchFamily="18" charset="2"/>
              </a:rPr>
              <a:t></a:t>
            </a:r>
            <a:r>
              <a:rPr lang="en-US" dirty="0"/>
              <a:t>23.6 (21.7</a:t>
            </a:r>
            <a:r>
              <a:rPr lang="en-US" dirty="0">
                <a:sym typeface="Symbol" panose="05050102010706020507" pitchFamily="18" charset="2"/>
              </a:rPr>
              <a:t></a:t>
            </a:r>
            <a:r>
              <a:rPr lang="en-US" dirty="0"/>
              <a:t>22.6 </a:t>
            </a:r>
            <a:r>
              <a:rPr lang="en-US" dirty="0">
                <a:sym typeface="Symbol" panose="05050102010706020507" pitchFamily="18" charset="2"/>
              </a:rPr>
              <a:t></a:t>
            </a:r>
            <a:r>
              <a:rPr lang="en-US" dirty="0"/>
              <a:t> from baseline)</a:t>
            </a:r>
          </a:p>
          <a:p>
            <a:r>
              <a:rPr lang="en-US" dirty="0"/>
              <a:t>Control 52.1</a:t>
            </a:r>
            <a:r>
              <a:rPr lang="en-US" dirty="0">
                <a:sym typeface="Symbol" panose="05050102010706020507" pitchFamily="18" charset="2"/>
              </a:rPr>
              <a:t></a:t>
            </a:r>
            <a:r>
              <a:rPr lang="en-US" dirty="0"/>
              <a:t>24.1 (-0.8</a:t>
            </a:r>
            <a:r>
              <a:rPr lang="en-US" dirty="0">
                <a:sym typeface="Symbol" panose="05050102010706020507" pitchFamily="18" charset="2"/>
              </a:rPr>
              <a:t></a:t>
            </a:r>
            <a:r>
              <a:rPr lang="en-US" dirty="0"/>
              <a:t>20.4 </a:t>
            </a:r>
            <a:r>
              <a:rPr lang="en-US" dirty="0">
                <a:sym typeface="Symbol" panose="05050102010706020507" pitchFamily="18" charset="2"/>
              </a:rPr>
              <a:t></a:t>
            </a:r>
            <a:r>
              <a:rPr lang="en-US" dirty="0"/>
              <a:t> from baseline)</a:t>
            </a:r>
          </a:p>
          <a:p>
            <a:r>
              <a:rPr lang="en-US" i="1" dirty="0"/>
              <a:t>Adjusted mean difference 20.9 [95% CI 15.8, 26.0]</a:t>
            </a:r>
          </a:p>
          <a:p>
            <a:endParaRPr lang="en-US" dirty="0"/>
          </a:p>
          <a:p>
            <a:r>
              <a:rPr lang="en-US" b="1" dirty="0">
                <a:solidFill>
                  <a:srgbClr val="C00000"/>
                </a:solidFill>
                <a:sym typeface="Symbol" panose="05050102010706020507" pitchFamily="18" charset="2"/>
              </a:rPr>
              <a:t> </a:t>
            </a:r>
            <a:r>
              <a:rPr lang="en-GB" b="1" dirty="0">
                <a:solidFill>
                  <a:srgbClr val="C00000"/>
                </a:solidFill>
              </a:rPr>
              <a:t>EuroQol </a:t>
            </a:r>
            <a:r>
              <a:rPr lang="en-US" b="1" dirty="0">
                <a:solidFill>
                  <a:srgbClr val="C00000"/>
                </a:solidFill>
              </a:rPr>
              <a:t>5D 5L @12 months, </a:t>
            </a:r>
            <a:r>
              <a:rPr lang="en-US" b="1" i="1" dirty="0">
                <a:solidFill>
                  <a:srgbClr val="C00000"/>
                </a:solidFill>
              </a:rPr>
              <a:t>improved QoL</a:t>
            </a:r>
          </a:p>
          <a:p>
            <a:r>
              <a:rPr lang="en-US" i="1" dirty="0"/>
              <a:t>Adjusted mean difference 0.09 [95% CI 0.04, 0.13]</a:t>
            </a:r>
          </a:p>
          <a:p>
            <a:endParaRPr lang="en-US" i="1" dirty="0"/>
          </a:p>
          <a:p>
            <a:r>
              <a:rPr lang="en-US" b="1" dirty="0">
                <a:solidFill>
                  <a:srgbClr val="C00000"/>
                </a:solidFill>
                <a:sym typeface="Symbol" panose="05050102010706020507" pitchFamily="18" charset="2"/>
              </a:rPr>
              <a:t> </a:t>
            </a:r>
            <a:r>
              <a:rPr lang="en-US" b="1" dirty="0">
                <a:solidFill>
                  <a:srgbClr val="C00000"/>
                </a:solidFill>
              </a:rPr>
              <a:t>Medical therapy @ 12 months</a:t>
            </a:r>
          </a:p>
          <a:p>
            <a:r>
              <a:rPr lang="en-US" dirty="0"/>
              <a:t>Anti-anginal medicines (84% vs 64%; p=0.001)</a:t>
            </a:r>
          </a:p>
          <a:p>
            <a:r>
              <a:rPr lang="en-US" dirty="0"/>
              <a:t>Aspirin (77 % vs 56%; p&lt;0.001)</a:t>
            </a:r>
          </a:p>
          <a:p>
            <a:r>
              <a:rPr lang="en-US" dirty="0"/>
              <a:t>Statins (82% vs 62%; p=0.001)</a:t>
            </a:r>
            <a:endParaRPr lang="en-GB" dirty="0"/>
          </a:p>
        </p:txBody>
      </p:sp>
      <p:pic>
        <p:nvPicPr>
          <p:cNvPr id="10" name="Picture 9" descr="A graph of a number of patients with disabilities&#10;&#10;AI-generated content may be incorrect.">
            <a:extLst>
              <a:ext uri="{FF2B5EF4-FFF2-40B4-BE49-F238E27FC236}">
                <a16:creationId xmlns:a16="http://schemas.microsoft.com/office/drawing/2014/main" id="{202F5C18-7B77-B98D-BCCD-C5A1BD87519A}"/>
              </a:ext>
            </a:extLst>
          </p:cNvPr>
          <p:cNvPicPr>
            <a:picLocks noChangeAspect="1"/>
          </p:cNvPicPr>
          <p:nvPr/>
        </p:nvPicPr>
        <p:blipFill>
          <a:blip r:embed="rId3"/>
          <a:stretch>
            <a:fillRect/>
          </a:stretch>
        </p:blipFill>
        <p:spPr>
          <a:xfrm>
            <a:off x="3753294" y="709401"/>
            <a:ext cx="5268137" cy="3951103"/>
          </a:xfrm>
          <a:prstGeom prst="rect">
            <a:avLst/>
          </a:prstGeom>
        </p:spPr>
      </p:pic>
      <p:sp>
        <p:nvSpPr>
          <p:cNvPr id="11" name="Subhead">
            <a:extLst>
              <a:ext uri="{FF2B5EF4-FFF2-40B4-BE49-F238E27FC236}">
                <a16:creationId xmlns:a16="http://schemas.microsoft.com/office/drawing/2014/main" id="{8956BC83-888C-4F38-DE82-7D35D705F19C}"/>
              </a:ext>
            </a:extLst>
          </p:cNvPr>
          <p:cNvSpPr txBox="1">
            <a:spLocks/>
          </p:cNvSpPr>
          <p:nvPr/>
        </p:nvSpPr>
        <p:spPr>
          <a:xfrm>
            <a:off x="159737" y="435445"/>
            <a:ext cx="8944907" cy="313072"/>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750"/>
              </a:spcBef>
              <a:buFontTx/>
              <a:buNone/>
              <a:defRPr sz="16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500" dirty="0"/>
              <a:t>Randomized, double-blind trial			       Intervention effect relative to control</a:t>
            </a:r>
          </a:p>
        </p:txBody>
      </p:sp>
      <p:cxnSp>
        <p:nvCxnSpPr>
          <p:cNvPr id="4" name="Straight Connector 3">
            <a:extLst>
              <a:ext uri="{FF2B5EF4-FFF2-40B4-BE49-F238E27FC236}">
                <a16:creationId xmlns:a16="http://schemas.microsoft.com/office/drawing/2014/main" id="{05FC5A74-45C0-541B-D4C5-0FE246392D1E}"/>
              </a:ext>
            </a:extLst>
          </p:cNvPr>
          <p:cNvCxnSpPr/>
          <p:nvPr/>
        </p:nvCxnSpPr>
        <p:spPr>
          <a:xfrm>
            <a:off x="5354968" y="1145760"/>
            <a:ext cx="0" cy="3104535"/>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6E8113E2-EA56-C737-6F8F-F820AC79F15D}"/>
              </a:ext>
            </a:extLst>
          </p:cNvPr>
          <p:cNvSpPr/>
          <p:nvPr/>
        </p:nvSpPr>
        <p:spPr>
          <a:xfrm>
            <a:off x="5479883" y="4326469"/>
            <a:ext cx="825224" cy="341986"/>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4C5FF0-71B6-1D85-FB44-B887F07B2E23}"/>
              </a:ext>
            </a:extLst>
          </p:cNvPr>
          <p:cNvSpPr/>
          <p:nvPr/>
        </p:nvSpPr>
        <p:spPr>
          <a:xfrm>
            <a:off x="3753294" y="2272780"/>
            <a:ext cx="233915" cy="7868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lue text on a black background&#10;&#10;AI-generated content may be incorrect.">
            <a:extLst>
              <a:ext uri="{FF2B5EF4-FFF2-40B4-BE49-F238E27FC236}">
                <a16:creationId xmlns:a16="http://schemas.microsoft.com/office/drawing/2014/main" id="{2F40CDE3-0AF5-8F01-CA53-A9A7C8A55461}"/>
              </a:ext>
            </a:extLst>
          </p:cNvPr>
          <p:cNvPicPr>
            <a:picLocks noChangeAspect="1"/>
          </p:cNvPicPr>
          <p:nvPr/>
        </p:nvPicPr>
        <p:blipFill>
          <a:blip r:embed="rId4"/>
          <a:stretch>
            <a:fillRect/>
          </a:stretch>
        </p:blipFill>
        <p:spPr>
          <a:xfrm>
            <a:off x="7820733" y="4696910"/>
            <a:ext cx="671258" cy="464717"/>
          </a:xfrm>
          <a:prstGeom prst="rect">
            <a:avLst/>
          </a:prstGeom>
          <a:solidFill>
            <a:schemeClr val="bg1"/>
          </a:solidFill>
        </p:spPr>
      </p:pic>
      <p:pic>
        <p:nvPicPr>
          <p:cNvPr id="12" name="Picture 11" descr="A close-up of a logo&#10;&#10;AI-generated content may be incorrect.">
            <a:extLst>
              <a:ext uri="{FF2B5EF4-FFF2-40B4-BE49-F238E27FC236}">
                <a16:creationId xmlns:a16="http://schemas.microsoft.com/office/drawing/2014/main" id="{B9E18EC0-0EDF-9A51-A25A-ABADCA6DFF47}"/>
              </a:ext>
            </a:extLst>
          </p:cNvPr>
          <p:cNvPicPr>
            <a:picLocks noChangeAspect="1"/>
          </p:cNvPicPr>
          <p:nvPr/>
        </p:nvPicPr>
        <p:blipFill>
          <a:blip r:embed="rId5"/>
          <a:stretch>
            <a:fillRect/>
          </a:stretch>
        </p:blipFill>
        <p:spPr>
          <a:xfrm>
            <a:off x="6021667" y="4702282"/>
            <a:ext cx="1461119" cy="453918"/>
          </a:xfrm>
          <a:prstGeom prst="rect">
            <a:avLst/>
          </a:prstGeom>
        </p:spPr>
      </p:pic>
      <p:pic>
        <p:nvPicPr>
          <p:cNvPr id="13" name="Picture 12" descr="A red heart with white text&#10;&#10;AI-generated content may be incorrect.">
            <a:extLst>
              <a:ext uri="{FF2B5EF4-FFF2-40B4-BE49-F238E27FC236}">
                <a16:creationId xmlns:a16="http://schemas.microsoft.com/office/drawing/2014/main" id="{A59C425C-93B7-6579-ADBF-95CAB61C8DFD}"/>
              </a:ext>
            </a:extLst>
          </p:cNvPr>
          <p:cNvPicPr>
            <a:picLocks noChangeAspect="1"/>
          </p:cNvPicPr>
          <p:nvPr/>
        </p:nvPicPr>
        <p:blipFill>
          <a:blip r:embed="rId6"/>
          <a:stretch>
            <a:fillRect/>
          </a:stretch>
        </p:blipFill>
        <p:spPr>
          <a:xfrm>
            <a:off x="7488992" y="4712235"/>
            <a:ext cx="331742" cy="431265"/>
          </a:xfrm>
          <a:prstGeom prst="rect">
            <a:avLst/>
          </a:prstGeom>
        </p:spPr>
      </p:pic>
      <p:sp>
        <p:nvSpPr>
          <p:cNvPr id="14" name="Footer Placeholder 1">
            <a:extLst>
              <a:ext uri="{FF2B5EF4-FFF2-40B4-BE49-F238E27FC236}">
                <a16:creationId xmlns:a16="http://schemas.microsoft.com/office/drawing/2014/main" id="{A563C3A9-8819-DF1E-776B-8361E7119CB5}"/>
              </a:ext>
            </a:extLst>
          </p:cNvPr>
          <p:cNvSpPr>
            <a:spLocks noGrp="1"/>
          </p:cNvSpPr>
          <p:nvPr>
            <p:ph type="ftr" sz="quarter" idx="3"/>
          </p:nvPr>
        </p:nvSpPr>
        <p:spPr>
          <a:xfrm>
            <a:off x="437989" y="4789385"/>
            <a:ext cx="5505611" cy="273844"/>
          </a:xfrm>
        </p:spPr>
        <p:txBody>
          <a:bodyPr/>
          <a:lstStyle/>
          <a:p>
            <a:r>
              <a:rPr lang="en-GB" sz="1200" dirty="0"/>
              <a:t>CorCMR trial</a:t>
            </a:r>
            <a:endParaRPr lang="en-US" sz="1200" dirty="0"/>
          </a:p>
        </p:txBody>
      </p:sp>
      <p:pic>
        <p:nvPicPr>
          <p:cNvPr id="15" name="Twitter Icon" descr="Twitter Icon">
            <a:extLst>
              <a:ext uri="{FF2B5EF4-FFF2-40B4-BE49-F238E27FC236}">
                <a16:creationId xmlns:a16="http://schemas.microsoft.com/office/drawing/2014/main" id="{5A570562-DC1A-BCDF-D4B8-F43781C655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20" y="4820490"/>
            <a:ext cx="259237" cy="213243"/>
          </a:xfrm>
          <a:prstGeom prst="rect">
            <a:avLst/>
          </a:prstGeom>
          <a:solidFill>
            <a:schemeClr val="bg1"/>
          </a:solidFill>
        </p:spPr>
      </p:pic>
    </p:spTree>
    <p:extLst>
      <p:ext uri="{BB962C8B-B14F-4D97-AF65-F5344CB8AC3E}">
        <p14:creationId xmlns:p14="http://schemas.microsoft.com/office/powerpoint/2010/main" val="3332781975"/>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2218</TotalTime>
  <Words>1859</Words>
  <Application>Microsoft Office PowerPoint</Application>
  <PresentationFormat>On-screen Show (16:9)</PresentationFormat>
  <Paragraphs>173</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Arial Black</vt:lpstr>
      <vt:lpstr>Symbol</vt:lpstr>
      <vt:lpstr>Dark Background</vt:lpstr>
      <vt:lpstr>The Coronary Microvascular Angina Cardiac Magnetic Resonance Imaging Trial</vt:lpstr>
      <vt:lpstr>DISCLOSURES</vt:lpstr>
      <vt:lpstr>PowerPoint Presentation</vt:lpstr>
      <vt:lpstr>STUDY QUESTION AND HYPOTHESeS</vt:lpstr>
      <vt:lpstr>STUDY design</vt:lpstr>
      <vt:lpstr>PowerPoint Presentation</vt:lpstr>
      <vt:lpstr>TRIAL OUTCOMES</vt:lpstr>
      <vt:lpstr>results</vt:lpstr>
      <vt:lpstr>results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Colin Berry</cp:lastModifiedBy>
  <cp:revision>244</cp:revision>
  <dcterms:created xsi:type="dcterms:W3CDTF">2020-08-20T15:39:54Z</dcterms:created>
  <dcterms:modified xsi:type="dcterms:W3CDTF">2025-11-04T19:30:20Z</dcterms:modified>
</cp:coreProperties>
</file>