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7" r:id="rId2"/>
    <p:sldId id="309" r:id="rId3"/>
    <p:sldId id="311" r:id="rId4"/>
    <p:sldId id="315" r:id="rId5"/>
    <p:sldId id="314" r:id="rId6"/>
    <p:sldId id="310" r:id="rId7"/>
    <p:sldId id="319" r:id="rId8"/>
    <p:sldId id="320" r:id="rId9"/>
    <p:sldId id="334" r:id="rId10"/>
    <p:sldId id="335" r:id="rId11"/>
    <p:sldId id="336" r:id="rId12"/>
    <p:sldId id="316" r:id="rId13"/>
    <p:sldId id="321" r:id="rId14"/>
    <p:sldId id="332" r:id="rId15"/>
    <p:sldId id="333" r:id="rId16"/>
    <p:sldId id="323" r:id="rId17"/>
    <p:sldId id="322" r:id="rId18"/>
    <p:sldId id="330" r:id="rId19"/>
    <p:sldId id="324" r:id="rId20"/>
    <p:sldId id="328" r:id="rId21"/>
    <p:sldId id="327" r:id="rId22"/>
    <p:sldId id="329" r:id="rId23"/>
    <p:sldId id="331" r:id="rId24"/>
    <p:sldId id="325" r:id="rId25"/>
    <p:sldId id="326"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3" d="100"/>
          <a:sy n="93"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BC7AD-D297-4093-980D-5B2A2BCF3657}"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635C1-299C-4CFC-869D-93F33130E109}" type="slidenum">
              <a:rPr lang="en-US" smtClean="0"/>
              <a:t>‹#›</a:t>
            </a:fld>
            <a:endParaRPr lang="en-US"/>
          </a:p>
        </p:txBody>
      </p:sp>
    </p:spTree>
    <p:extLst>
      <p:ext uri="{BB962C8B-B14F-4D97-AF65-F5344CB8AC3E}">
        <p14:creationId xmlns:p14="http://schemas.microsoft.com/office/powerpoint/2010/main" val="362077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B1E8CF-6542-954F-8DA2-B9786D13B5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971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103, 97, 104, 101</a:t>
            </a:r>
          </a:p>
        </p:txBody>
      </p:sp>
      <p:sp>
        <p:nvSpPr>
          <p:cNvPr id="4" name="Slide Number Placeholder 3"/>
          <p:cNvSpPr>
            <a:spLocks noGrp="1"/>
          </p:cNvSpPr>
          <p:nvPr>
            <p:ph type="sldNum" sz="quarter" idx="5"/>
          </p:nvPr>
        </p:nvSpPr>
        <p:spPr/>
        <p:txBody>
          <a:bodyPr/>
          <a:lstStyle/>
          <a:p>
            <a:fld id="{022635C1-299C-4CFC-869D-93F33130E109}" type="slidenum">
              <a:rPr lang="en-US" smtClean="0"/>
              <a:t>22</a:t>
            </a:fld>
            <a:endParaRPr lang="en-US"/>
          </a:p>
        </p:txBody>
      </p:sp>
    </p:spTree>
    <p:extLst>
      <p:ext uri="{BB962C8B-B14F-4D97-AF65-F5344CB8AC3E}">
        <p14:creationId xmlns:p14="http://schemas.microsoft.com/office/powerpoint/2010/main" val="412587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1AAF-F4C6-3333-23F7-2193DC2E9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7FE65-7EF1-4300-C048-C647C4A45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3BA72-E186-9896-4587-F9BE89B54EC8}"/>
              </a:ext>
            </a:extLst>
          </p:cNvPr>
          <p:cNvSpPr>
            <a:spLocks noGrp="1"/>
          </p:cNvSpPr>
          <p:nvPr>
            <p:ph type="body" idx="1"/>
          </p:nvPr>
        </p:nvSpPr>
        <p:spPr/>
        <p:txBody>
          <a:bodyPr/>
          <a:lstStyle/>
          <a:p>
            <a:r>
              <a:rPr lang="en-US" dirty="0"/>
              <a:t>103, 97, 104, 101</a:t>
            </a:r>
          </a:p>
        </p:txBody>
      </p:sp>
      <p:sp>
        <p:nvSpPr>
          <p:cNvPr id="4" name="Slide Number Placeholder 3">
            <a:extLst>
              <a:ext uri="{FF2B5EF4-FFF2-40B4-BE49-F238E27FC236}">
                <a16:creationId xmlns:a16="http://schemas.microsoft.com/office/drawing/2014/main" id="{7C021E6F-1929-2B5D-D4B9-DEE0AE4FDEAE}"/>
              </a:ext>
            </a:extLst>
          </p:cNvPr>
          <p:cNvSpPr>
            <a:spLocks noGrp="1"/>
          </p:cNvSpPr>
          <p:nvPr>
            <p:ph type="sldNum" sz="quarter" idx="5"/>
          </p:nvPr>
        </p:nvSpPr>
        <p:spPr/>
        <p:txBody>
          <a:bodyPr/>
          <a:lstStyle/>
          <a:p>
            <a:fld id="{022635C1-299C-4CFC-869D-93F33130E109}" type="slidenum">
              <a:rPr lang="en-US" smtClean="0"/>
              <a:t>23</a:t>
            </a:fld>
            <a:endParaRPr lang="en-US"/>
          </a:p>
        </p:txBody>
      </p:sp>
    </p:spTree>
    <p:extLst>
      <p:ext uri="{BB962C8B-B14F-4D97-AF65-F5344CB8AC3E}">
        <p14:creationId xmlns:p14="http://schemas.microsoft.com/office/powerpoint/2010/main" val="336460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635C1-299C-4CFC-869D-93F33130E109}" type="slidenum">
              <a:rPr lang="en-US" smtClean="0"/>
              <a:t>3</a:t>
            </a:fld>
            <a:endParaRPr lang="en-US"/>
          </a:p>
        </p:txBody>
      </p:sp>
    </p:spTree>
    <p:extLst>
      <p:ext uri="{BB962C8B-B14F-4D97-AF65-F5344CB8AC3E}">
        <p14:creationId xmlns:p14="http://schemas.microsoft.com/office/powerpoint/2010/main" val="128875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635C1-299C-4CFC-869D-93F33130E109}" type="slidenum">
              <a:rPr lang="en-US" smtClean="0"/>
              <a:t>4</a:t>
            </a:fld>
            <a:endParaRPr lang="en-US"/>
          </a:p>
        </p:txBody>
      </p:sp>
    </p:spTree>
    <p:extLst>
      <p:ext uri="{BB962C8B-B14F-4D97-AF65-F5344CB8AC3E}">
        <p14:creationId xmlns:p14="http://schemas.microsoft.com/office/powerpoint/2010/main" val="200494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635C1-299C-4CFC-869D-93F33130E109}" type="slidenum">
              <a:rPr lang="en-US" smtClean="0"/>
              <a:t>5</a:t>
            </a:fld>
            <a:endParaRPr lang="en-US"/>
          </a:p>
        </p:txBody>
      </p:sp>
    </p:spTree>
    <p:extLst>
      <p:ext uri="{BB962C8B-B14F-4D97-AF65-F5344CB8AC3E}">
        <p14:creationId xmlns:p14="http://schemas.microsoft.com/office/powerpoint/2010/main" val="224400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635C1-299C-4CFC-869D-93F33130E109}" type="slidenum">
              <a:rPr lang="en-US" smtClean="0"/>
              <a:t>8</a:t>
            </a:fld>
            <a:endParaRPr lang="en-US"/>
          </a:p>
        </p:txBody>
      </p:sp>
    </p:spTree>
    <p:extLst>
      <p:ext uri="{BB962C8B-B14F-4D97-AF65-F5344CB8AC3E}">
        <p14:creationId xmlns:p14="http://schemas.microsoft.com/office/powerpoint/2010/main" val="197164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62F9-2605-04D1-2C57-EA15638DB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71835-42D4-A043-3749-A53631197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E3D3F-E0ED-3EAF-D776-C6375F749B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A8A219-6155-0F82-0613-7B42B92C2F65}"/>
              </a:ext>
            </a:extLst>
          </p:cNvPr>
          <p:cNvSpPr>
            <a:spLocks noGrp="1"/>
          </p:cNvSpPr>
          <p:nvPr>
            <p:ph type="sldNum" sz="quarter" idx="5"/>
          </p:nvPr>
        </p:nvSpPr>
        <p:spPr/>
        <p:txBody>
          <a:bodyPr/>
          <a:lstStyle/>
          <a:p>
            <a:fld id="{022635C1-299C-4CFC-869D-93F33130E109}" type="slidenum">
              <a:rPr lang="en-US" smtClean="0"/>
              <a:t>9</a:t>
            </a:fld>
            <a:endParaRPr lang="en-US"/>
          </a:p>
        </p:txBody>
      </p:sp>
    </p:spTree>
    <p:extLst>
      <p:ext uri="{BB962C8B-B14F-4D97-AF65-F5344CB8AC3E}">
        <p14:creationId xmlns:p14="http://schemas.microsoft.com/office/powerpoint/2010/main" val="368381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6CDA8-EC77-7D9B-A81D-4E3131F53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2B493-EBCB-946C-071C-C962AFA20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DDE0D-5B31-A504-E41B-5BCC190FC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1AE88B-E071-8D13-636C-85775D192344}"/>
              </a:ext>
            </a:extLst>
          </p:cNvPr>
          <p:cNvSpPr>
            <a:spLocks noGrp="1"/>
          </p:cNvSpPr>
          <p:nvPr>
            <p:ph type="sldNum" sz="quarter" idx="5"/>
          </p:nvPr>
        </p:nvSpPr>
        <p:spPr/>
        <p:txBody>
          <a:bodyPr/>
          <a:lstStyle/>
          <a:p>
            <a:fld id="{022635C1-299C-4CFC-869D-93F33130E109}" type="slidenum">
              <a:rPr lang="en-US" smtClean="0"/>
              <a:t>10</a:t>
            </a:fld>
            <a:endParaRPr lang="en-US"/>
          </a:p>
        </p:txBody>
      </p:sp>
    </p:spTree>
    <p:extLst>
      <p:ext uri="{BB962C8B-B14F-4D97-AF65-F5344CB8AC3E}">
        <p14:creationId xmlns:p14="http://schemas.microsoft.com/office/powerpoint/2010/main" val="210747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028C-94E0-5F53-6B4B-249040118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65E17-01A7-D529-45F6-BBAD51887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56117-A883-2277-351C-22E7896F8A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3BAEB-ED5B-1FBB-85B6-BE137040015C}"/>
              </a:ext>
            </a:extLst>
          </p:cNvPr>
          <p:cNvSpPr>
            <a:spLocks noGrp="1"/>
          </p:cNvSpPr>
          <p:nvPr>
            <p:ph type="sldNum" sz="quarter" idx="5"/>
          </p:nvPr>
        </p:nvSpPr>
        <p:spPr/>
        <p:txBody>
          <a:bodyPr/>
          <a:lstStyle/>
          <a:p>
            <a:fld id="{022635C1-299C-4CFC-869D-93F33130E109}" type="slidenum">
              <a:rPr lang="en-US" smtClean="0"/>
              <a:t>11</a:t>
            </a:fld>
            <a:endParaRPr lang="en-US"/>
          </a:p>
        </p:txBody>
      </p:sp>
    </p:spTree>
    <p:extLst>
      <p:ext uri="{BB962C8B-B14F-4D97-AF65-F5344CB8AC3E}">
        <p14:creationId xmlns:p14="http://schemas.microsoft.com/office/powerpoint/2010/main" val="25708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635C1-299C-4CFC-869D-93F33130E109}" type="slidenum">
              <a:rPr lang="en-US" smtClean="0"/>
              <a:t>21</a:t>
            </a:fld>
            <a:endParaRPr lang="en-US"/>
          </a:p>
        </p:txBody>
      </p:sp>
    </p:spTree>
    <p:extLst>
      <p:ext uri="{BB962C8B-B14F-4D97-AF65-F5344CB8AC3E}">
        <p14:creationId xmlns:p14="http://schemas.microsoft.com/office/powerpoint/2010/main" val="1968581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1F96157B-11C9-D6DC-8750-C54931318DF5}"/>
              </a:ext>
            </a:extLst>
          </p:cNvPr>
          <p:cNvPicPr>
            <a:picLocks noChangeAspect="1"/>
          </p:cNvPicPr>
          <p:nvPr userDrawn="1"/>
        </p:nvPicPr>
        <p:blipFill>
          <a:blip r:embed="rId2"/>
          <a:srcRect/>
          <a:stretch/>
        </p:blipFill>
        <p:spPr>
          <a:xfrm>
            <a:off x="0" y="0"/>
            <a:ext cx="12192000" cy="6858000"/>
          </a:xfrm>
          <a:prstGeom prst="rect">
            <a:avLst/>
          </a:prstGeom>
        </p:spPr>
      </p:pic>
      <p:pic>
        <p:nvPicPr>
          <p:cNvPr id="20" name="AHA Logo"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8563" y="5582582"/>
            <a:ext cx="1552631" cy="841527"/>
          </a:xfrm>
          <a:prstGeom prst="rect">
            <a:avLst/>
          </a:prstGeom>
        </p:spPr>
      </p:pic>
      <p:sp>
        <p:nvSpPr>
          <p:cNvPr id="9" name="Presentation Title">
            <a:extLst>
              <a:ext uri="{FF2B5EF4-FFF2-40B4-BE49-F238E27FC236}">
                <a16:creationId xmlns:a16="http://schemas.microsoft.com/office/drawing/2014/main" id="{B7FB9AEF-A2C3-1655-A7C0-E94911D5CEFD}"/>
              </a:ext>
            </a:extLst>
          </p:cNvPr>
          <p:cNvSpPr>
            <a:spLocks noGrp="1"/>
          </p:cNvSpPr>
          <p:nvPr userDrawn="1">
            <p:ph type="ctrTitle" hasCustomPrompt="1"/>
          </p:nvPr>
        </p:nvSpPr>
        <p:spPr>
          <a:xfrm>
            <a:off x="658563" y="1857163"/>
            <a:ext cx="6591509" cy="2653135"/>
          </a:xfrm>
        </p:spPr>
        <p:txBody>
          <a:bodyPr anchor="t">
            <a:normAutofit/>
          </a:bodyPr>
          <a:lstStyle>
            <a:lvl1pPr algn="l">
              <a:lnSpc>
                <a:spcPct val="110000"/>
              </a:lnSpc>
              <a:defRPr sz="4267" b="1" i="0" cap="all" baseline="0">
                <a:solidFill>
                  <a:schemeClr val="tx1"/>
                </a:solidFill>
                <a:latin typeface="+mj-lt"/>
              </a:defRPr>
            </a:lvl1pPr>
          </a:lstStyle>
          <a:p>
            <a:r>
              <a:rPr lang="en-US" dirty="0"/>
              <a:t>PRESENTATION TITLE Arial black ALL CAPS</a:t>
            </a:r>
          </a:p>
        </p:txBody>
      </p:sp>
      <p:sp>
        <p:nvSpPr>
          <p:cNvPr id="10" name="Subtitle">
            <a:extLst>
              <a:ext uri="{FF2B5EF4-FFF2-40B4-BE49-F238E27FC236}">
                <a16:creationId xmlns:a16="http://schemas.microsoft.com/office/drawing/2014/main" id="{2913BAD4-6B08-AD33-D98B-166C53B85B1E}"/>
              </a:ext>
            </a:extLst>
          </p:cNvPr>
          <p:cNvSpPr>
            <a:spLocks noGrp="1"/>
          </p:cNvSpPr>
          <p:nvPr userDrawn="1">
            <p:ph type="subTitle" idx="1" hasCustomPrompt="1"/>
          </p:nvPr>
        </p:nvSpPr>
        <p:spPr>
          <a:xfrm>
            <a:off x="658563" y="4538759"/>
            <a:ext cx="6591509" cy="546391"/>
          </a:xfrm>
        </p:spPr>
        <p:txBody>
          <a:bodyPr anchor="t"/>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sp>
        <p:nvSpPr>
          <p:cNvPr id="11" name="Logo Placeholder">
            <a:extLst>
              <a:ext uri="{FF2B5EF4-FFF2-40B4-BE49-F238E27FC236}">
                <a16:creationId xmlns:a16="http://schemas.microsoft.com/office/drawing/2014/main" id="{93A0C854-DD11-8BDB-128D-35B687EB7C66}"/>
              </a:ext>
            </a:extLst>
          </p:cNvPr>
          <p:cNvSpPr>
            <a:spLocks noGrp="1"/>
          </p:cNvSpPr>
          <p:nvPr userDrawn="1">
            <p:ph type="pic" sz="quarter" idx="10" hasCustomPrompt="1"/>
          </p:nvPr>
        </p:nvSpPr>
        <p:spPr>
          <a:xfrm>
            <a:off x="658564" y="650534"/>
            <a:ext cx="2498451" cy="904972"/>
          </a:xfrm>
        </p:spPr>
        <p:txBody>
          <a:bodyPr/>
          <a:lstStyle>
            <a:lvl1pPr>
              <a:defRPr>
                <a:solidFill>
                  <a:schemeClr val="tx1"/>
                </a:solidFill>
              </a:defRPr>
            </a:lvl1pPr>
          </a:lstStyle>
          <a:p>
            <a:r>
              <a:rPr lang="en-US" dirty="0"/>
              <a:t>Your Company Logo</a:t>
            </a:r>
          </a:p>
        </p:txBody>
      </p:sp>
      <p:pic>
        <p:nvPicPr>
          <p:cNvPr id="2" name="Scientific Sessions Logo" descr="A picture containing text&#10;&#10;Description automatically generated">
            <a:extLst>
              <a:ext uri="{FF2B5EF4-FFF2-40B4-BE49-F238E27FC236}">
                <a16:creationId xmlns:a16="http://schemas.microsoft.com/office/drawing/2014/main" id="{4F543127-9FDD-C95C-982D-10F09690B7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42468" y="426589"/>
            <a:ext cx="2133245" cy="676547"/>
          </a:xfrm>
          <a:prstGeom prst="rect">
            <a:avLst/>
          </a:prstGeom>
        </p:spPr>
      </p:pic>
      <p:sp>
        <p:nvSpPr>
          <p:cNvPr id="4" name="#AHA24">
            <a:extLst>
              <a:ext uri="{FF2B5EF4-FFF2-40B4-BE49-F238E27FC236}">
                <a16:creationId xmlns:a16="http://schemas.microsoft.com/office/drawing/2014/main" id="{FB2618F7-8B9A-3E31-72AC-B7BE77E31F13}"/>
              </a:ext>
            </a:extLst>
          </p:cNvPr>
          <p:cNvSpPr txBox="1">
            <a:spLocks/>
          </p:cNvSpPr>
          <p:nvPr userDrawn="1"/>
        </p:nvSpPr>
        <p:spPr>
          <a:xfrm>
            <a:off x="9810169" y="6352858"/>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lnSpc>
                <a:spcPts val="0"/>
              </a:lnSpc>
            </a:pPr>
            <a:r>
              <a:rPr lang="en-US" sz="1867" i="0" dirty="0">
                <a:solidFill>
                  <a:schemeClr val="accent1"/>
                </a:solidFill>
                <a:latin typeface="+mn-lt"/>
              </a:rPr>
              <a:t>#AHA25</a:t>
            </a:r>
          </a:p>
        </p:txBody>
      </p:sp>
    </p:spTree>
    <p:extLst>
      <p:ext uri="{BB962C8B-B14F-4D97-AF65-F5344CB8AC3E}">
        <p14:creationId xmlns:p14="http://schemas.microsoft.com/office/powerpoint/2010/main" val="16770773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13" name="Subtitle">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8" name="Sub Subhead 1">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583987"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Arial bold at 14pts</a:t>
            </a:r>
          </a:p>
        </p:txBody>
      </p:sp>
      <p:sp>
        <p:nvSpPr>
          <p:cNvPr id="3" name="Body Copy 1"/>
          <p:cNvSpPr>
            <a:spLocks noGrp="1"/>
          </p:cNvSpPr>
          <p:nvPr>
            <p:ph sz="half" idx="1" hasCustomPrompt="1"/>
          </p:nvPr>
        </p:nvSpPr>
        <p:spPr>
          <a:xfrm>
            <a:off x="583987" y="2866146"/>
            <a:ext cx="5346807" cy="3310817"/>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9" name="Sub Subhead 2">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6280963"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Arial bold at 14pts</a:t>
            </a:r>
          </a:p>
        </p:txBody>
      </p:sp>
      <p:sp>
        <p:nvSpPr>
          <p:cNvPr id="4" name="Body Copy 2"/>
          <p:cNvSpPr>
            <a:spLocks noGrp="1"/>
          </p:cNvSpPr>
          <p:nvPr>
            <p:ph sz="half" idx="2" hasCustomPrompt="1"/>
          </p:nvPr>
        </p:nvSpPr>
        <p:spPr>
          <a:xfrm>
            <a:off x="6280963" y="2866144"/>
            <a:ext cx="5346807" cy="3310819"/>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4" name="Footer Placeholder ">
            <a:extLst>
              <a:ext uri="{FF2B5EF4-FFF2-40B4-BE49-F238E27FC236}">
                <a16:creationId xmlns:a16="http://schemas.microsoft.com/office/drawing/2014/main" id="{9CC32C2C-31DF-2F46-9F16-B24E13AB2D1E}"/>
              </a:ext>
            </a:extLst>
          </p:cNvPr>
          <p:cNvSpPr>
            <a:spLocks noGrp="1"/>
          </p:cNvSpPr>
          <p:nvPr>
            <p:ph type="ftr" sz="quarter" idx="14"/>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8" name="Footer Placeholder 2">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7" name="Footer Logo ">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51E718DA-AD40-AD44-96F9-28BF816909F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7150042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22" name="Primary Subhead">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9" name="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3" name="Body Copy 1"/>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11" name="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8" name="Body Copy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12" name="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4" name="Body Copy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17" name="Footer Text 1">
            <a:extLst>
              <a:ext uri="{FF2B5EF4-FFF2-40B4-BE49-F238E27FC236}">
                <a16:creationId xmlns:a16="http://schemas.microsoft.com/office/drawing/2014/main" id="{E8E69C78-53AB-1A4F-95D4-5A724053EE7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1" name="Footer Text 2">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20" name="Logo Placeholder">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cxnSp>
        <p:nvCxnSpPr>
          <p:cNvPr id="19" name="Straight Line Connector">
            <a:extLst>
              <a:ext uri="{FF2B5EF4-FFF2-40B4-BE49-F238E27FC236}">
                <a16:creationId xmlns:a16="http://schemas.microsoft.com/office/drawing/2014/main" id="{978E947B-51A0-2B4C-8987-3D7864C88FA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24FB4381-77B7-2D49-B182-BDBED84A951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8096714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spTree>
    <p:extLst>
      <p:ext uri="{BB962C8B-B14F-4D97-AF65-F5344CB8AC3E}">
        <p14:creationId xmlns:p14="http://schemas.microsoft.com/office/powerpoint/2010/main" val="22464838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hree Content - Dark">
    <p:bg>
      <p:bgRef idx="1001">
        <a:schemeClr val="bg1"/>
      </p:bgRef>
    </p:bg>
    <p:spTree>
      <p:nvGrpSpPr>
        <p:cNvPr id="1" name=""/>
        <p:cNvGrpSpPr/>
        <p:nvPr/>
      </p:nvGrpSpPr>
      <p:grpSpPr>
        <a:xfrm>
          <a:off x="0" y="0"/>
          <a:ext cx="0" cy="0"/>
          <a:chOff x="0" y="0"/>
          <a:chExt cx="0" cy="0"/>
        </a:xfrm>
      </p:grpSpPr>
      <p:sp>
        <p:nvSpPr>
          <p:cNvPr id="2" name="Headline" descr="Headline&#10;"/>
          <p:cNvSpPr>
            <a:spLocks noGrp="1"/>
          </p:cNvSpPr>
          <p:nvPr>
            <p:ph type="title" hasCustomPrompt="1"/>
          </p:nvPr>
        </p:nvSpPr>
        <p:spPr>
          <a:xfrm>
            <a:off x="583987" y="819631"/>
            <a:ext cx="11024027" cy="1434536"/>
          </a:xfrm>
        </p:spPr>
        <p:txBody>
          <a:bodyPr/>
          <a:lstStyle>
            <a:lvl1pPr>
              <a:defRPr>
                <a:solidFill>
                  <a:schemeClr val="tx1"/>
                </a:solidFill>
              </a:defRPr>
            </a:lvl1pPr>
          </a:lstStyle>
          <a:p>
            <a:r>
              <a:rPr lang="en-US" dirty="0"/>
              <a:t>TITLE IS ALL CAPS 25-30PTS</a:t>
            </a:r>
          </a:p>
        </p:txBody>
      </p:sp>
      <p:sp>
        <p:nvSpPr>
          <p:cNvPr id="15" name="Primary Subhead" descr="Primary Subhead">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9" name="Secondary Subhead 1" descr="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3" name="Content Textbox 1" descr="Content Textbox 1"/>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1" name="Secondary Subhead 2" descr="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8" name="Content Textbox 2" descr="Content Textbox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2" name="Secondary Subhead 3" descr="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4" name="Content Textbox 3" descr="Content Textbox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5" name="Bottom Border">
            <a:extLst>
              <a:ext uri="{FF2B5EF4-FFF2-40B4-BE49-F238E27FC236}">
                <a16:creationId xmlns:a16="http://schemas.microsoft.com/office/drawing/2014/main" id="{AB0B32BF-3044-3F9E-91F2-76D10059453E}"/>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n-lt"/>
            </a:endParaRPr>
          </a:p>
        </p:txBody>
      </p:sp>
      <p:sp>
        <p:nvSpPr>
          <p:cNvPr id="17" name="Footer Text 1" descr="Footer Text 1">
            <a:extLst>
              <a:ext uri="{FF2B5EF4-FFF2-40B4-BE49-F238E27FC236}">
                <a16:creationId xmlns:a16="http://schemas.microsoft.com/office/drawing/2014/main" id="{291A53FE-1EDA-434C-AD2D-43D7C1349E4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mn-lt"/>
              </a:defRPr>
            </a:lvl1pPr>
          </a:lstStyle>
          <a:p>
            <a:endParaRPr lang="en-US" dirty="0"/>
          </a:p>
        </p:txBody>
      </p:sp>
      <p:sp>
        <p:nvSpPr>
          <p:cNvPr id="21" name="Footer Text 2" descr="Footer Text 2">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latin typeface="+mn-lt"/>
              </a:defRPr>
            </a:lvl1pPr>
          </a:lstStyle>
          <a:p>
            <a:pPr lvl="0"/>
            <a:r>
              <a:rPr lang="en-US" dirty="0"/>
              <a:t>Sponsored by:</a:t>
            </a:r>
          </a:p>
        </p:txBody>
      </p:sp>
      <p:sp>
        <p:nvSpPr>
          <p:cNvPr id="20" name="Logo" descr="Logo&#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9902027" y="6356351"/>
            <a:ext cx="1326984" cy="365125"/>
          </a:xfrm>
        </p:spPr>
        <p:txBody>
          <a:bodyPr/>
          <a:lstStyle>
            <a:lvl1pPr>
              <a:defRPr>
                <a:solidFill>
                  <a:schemeClr val="tx1"/>
                </a:solidFill>
                <a:latin typeface="+mn-lt"/>
              </a:defRPr>
            </a:lvl1pPr>
          </a:lstStyle>
          <a:p>
            <a:r>
              <a:rPr lang="en-US" dirty="0"/>
              <a:t>Logo</a:t>
            </a:r>
          </a:p>
        </p:txBody>
      </p:sp>
      <p:sp>
        <p:nvSpPr>
          <p:cNvPr id="18" name="Slide Number " descr="Slide number">
            <a:extLst>
              <a:ext uri="{FF2B5EF4-FFF2-40B4-BE49-F238E27FC236}">
                <a16:creationId xmlns:a16="http://schemas.microsoft.com/office/drawing/2014/main" id="{76F9E6B8-8DB4-C240-ABC9-CE235C90403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mn-lt"/>
              </a:defRPr>
            </a:lvl1pPr>
          </a:lstStyle>
          <a:p>
            <a:fld id="{0E35BBB0-73A1-954D-9854-C6F827AED934}" type="slidenum">
              <a:rPr lang="en-US" smtClean="0"/>
              <a:pPr/>
              <a:t>‹#›</a:t>
            </a:fld>
            <a:endParaRPr lang="en-US" dirty="0"/>
          </a:p>
        </p:txBody>
      </p:sp>
      <p:cxnSp>
        <p:nvCxnSpPr>
          <p:cNvPr id="19" name="Line Connector">
            <a:extLst>
              <a:ext uri="{FF2B5EF4-FFF2-40B4-BE49-F238E27FC236}">
                <a16:creationId xmlns:a16="http://schemas.microsoft.com/office/drawing/2014/main" id="{FD7797FB-A08E-2445-8AEA-6A04DABFD6DE}"/>
              </a:ext>
              <a:ext uri="{C183D7F6-B498-43B3-948B-1728B52AA6E4}">
                <adec:decorative xmlns:adec="http://schemas.microsoft.com/office/drawing/2017/decorative" val="1"/>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5499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p:txBody>
          <a:bodyPr/>
          <a:lstStyle/>
          <a:p>
            <a:r>
              <a:rPr lang="en-US" dirty="0"/>
              <a:t>TITLE IS ALL CAPS AT 25-30PTS</a:t>
            </a:r>
          </a:p>
        </p:txBody>
      </p:sp>
      <p:sp>
        <p:nvSpPr>
          <p:cNvPr id="12" name="Subtitle">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3" name="Content Placeholder Box 1"/>
          <p:cNvSpPr>
            <a:spLocks noGrp="1"/>
          </p:cNvSpPr>
          <p:nvPr>
            <p:ph sz="half" idx="1" hasCustomPrompt="1"/>
          </p:nvPr>
        </p:nvSpPr>
        <p:spPr>
          <a:xfrm>
            <a:off x="673293"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8" name="Content Placeholder Box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451526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Box 3">
            <a:extLst>
              <a:ext uri="{FF2B5EF4-FFF2-40B4-BE49-F238E27FC236}">
                <a16:creationId xmlns:a16="http://schemas.microsoft.com/office/drawing/2014/main" id="{487B6099-C961-B743-A222-7C76DF372EC0}"/>
              </a:ext>
            </a:extLst>
          </p:cNvPr>
          <p:cNvSpPr>
            <a:spLocks noGrp="1"/>
          </p:cNvSpPr>
          <p:nvPr>
            <p:ph sz="half" idx="25" hasCustomPrompt="1"/>
          </p:nvPr>
        </p:nvSpPr>
        <p:spPr>
          <a:xfrm>
            <a:off x="848541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1">
            <a:extLst>
              <a:ext uri="{FF2B5EF4-FFF2-40B4-BE49-F238E27FC236}">
                <a16:creationId xmlns:a16="http://schemas.microsoft.com/office/drawing/2014/main" id="{86B82A6A-55B3-9D47-9DE3-33378D48456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7" name="Footer Placeholder 2">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6" name="Footer Logo">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9902025" y="6356351"/>
            <a:ext cx="1326976" cy="365125"/>
          </a:xfrm>
        </p:spPr>
        <p:txBody>
          <a:bodyPr/>
          <a:lstStyle>
            <a:lvl1pPr>
              <a:defRPr>
                <a:solidFill>
                  <a:schemeClr val="accent4"/>
                </a:solidFill>
              </a:defRPr>
            </a:lvl1pPr>
          </a:lstStyle>
          <a:p>
            <a:r>
              <a:rPr lang="en-US" dirty="0"/>
              <a:t>Logo</a:t>
            </a:r>
          </a:p>
        </p:txBody>
      </p:sp>
      <p:cxnSp>
        <p:nvCxnSpPr>
          <p:cNvPr id="15" name="Vertical Line Connector">
            <a:extLst>
              <a:ext uri="{FF2B5EF4-FFF2-40B4-BE49-F238E27FC236}">
                <a16:creationId xmlns:a16="http://schemas.microsoft.com/office/drawing/2014/main" id="{FFB29AEA-9063-F540-B560-B6DE4146B920}"/>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E1ED4A31-F45A-AD47-979B-DA3BA52F457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7298199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Arial black ALL CAPS AT 20PTS</a:t>
            </a:r>
          </a:p>
        </p:txBody>
      </p:sp>
      <p:sp>
        <p:nvSpPr>
          <p:cNvPr id="3" name="Subhead Section Number 1 with a Circle"/>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1</a:t>
            </a:r>
          </a:p>
        </p:txBody>
      </p:sp>
      <p:sp>
        <p:nvSpPr>
          <p:cNvPr id="8" name="Body Copy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9" name="Subhead Section Number 2 with a Circle">
            <a:extLst>
              <a:ext uri="{FF2B5EF4-FFF2-40B4-BE49-F238E27FC236}">
                <a16:creationId xmlns:a16="http://schemas.microsoft.com/office/drawing/2014/main" id="{4B16A25D-27F6-844F-B866-D1D8F748178B}"/>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2</a:t>
            </a:r>
          </a:p>
        </p:txBody>
      </p:sp>
      <p:sp>
        <p:nvSpPr>
          <p:cNvPr id="10" name="Body Copy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1" name="Subhead Section Number 3 with a Circle">
            <a:extLst>
              <a:ext uri="{FF2B5EF4-FFF2-40B4-BE49-F238E27FC236}">
                <a16:creationId xmlns:a16="http://schemas.microsoft.com/office/drawing/2014/main" id="{1313D73A-419F-CF44-A231-C8789EC6BF94}"/>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3</a:t>
            </a:r>
          </a:p>
        </p:txBody>
      </p:sp>
      <p:sp>
        <p:nvSpPr>
          <p:cNvPr id="12" name="Body Copy 3">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3" name="Subhead Section Number 4 with a Circle">
            <a:extLst>
              <a:ext uri="{FF2B5EF4-FFF2-40B4-BE49-F238E27FC236}">
                <a16:creationId xmlns:a16="http://schemas.microsoft.com/office/drawing/2014/main" id="{1E014EB3-3E20-0B43-BCC5-ADCA9FF75706}"/>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4</a:t>
            </a:r>
          </a:p>
        </p:txBody>
      </p:sp>
      <p:sp>
        <p:nvSpPr>
          <p:cNvPr id="14" name="Body Copy 4">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28" name="Red Rectangle at Footer">
            <a:extLst>
              <a:ext uri="{FF2B5EF4-FFF2-40B4-BE49-F238E27FC236}">
                <a16:creationId xmlns:a16="http://schemas.microsoft.com/office/drawing/2014/main" id="{FA1CDB2B-BA8C-1F4C-BD9D-A37069FF0311}"/>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Footer Text 1">
            <a:extLst>
              <a:ext uri="{FF2B5EF4-FFF2-40B4-BE49-F238E27FC236}">
                <a16:creationId xmlns:a16="http://schemas.microsoft.com/office/drawing/2014/main" id="{99D6B3EA-317A-7545-805F-3A5DEE3B726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47" name="Footer Text 2">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sp>
        <p:nvSpPr>
          <p:cNvPr id="46" name="Logo Placeholder">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cxnSp>
        <p:nvCxnSpPr>
          <p:cNvPr id="45" name="Straight Line Connector">
            <a:extLst>
              <a:ext uri="{FF2B5EF4-FFF2-40B4-BE49-F238E27FC236}">
                <a16:creationId xmlns:a16="http://schemas.microsoft.com/office/drawing/2014/main" id="{158F4B84-3B6A-3C4A-81E0-8BF5B683E47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a:extLst>
              <a:ext uri="{FF2B5EF4-FFF2-40B4-BE49-F238E27FC236}">
                <a16:creationId xmlns:a16="http://schemas.microsoft.com/office/drawing/2014/main" id="{063C635A-6153-9345-953B-68FCC3EA2D45}"/>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66798644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lstStyle>
            <a:lvl1pPr>
              <a:defRPr sz="1333"/>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9902027" y="6356351"/>
            <a:ext cx="1326984" cy="365125"/>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defRPr>
            </a:lvl1pPr>
          </a:lstStyle>
          <a:p>
            <a:pPr lvl="0"/>
            <a:r>
              <a:rPr lang="en-US" dirty="0"/>
              <a:t>Sponsored by:</a:t>
            </a:r>
          </a:p>
        </p:txBody>
      </p:sp>
    </p:spTree>
    <p:extLst>
      <p:ext uri="{BB962C8B-B14F-4D97-AF65-F5344CB8AC3E}">
        <p14:creationId xmlns:p14="http://schemas.microsoft.com/office/powerpoint/2010/main" val="104406578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List">
    <p:bg>
      <p:bgPr>
        <a:solidFill>
          <a:schemeClr val="bg1"/>
        </a:solidFill>
        <a:effectLst/>
      </p:bgPr>
    </p:bg>
    <p:spTree>
      <p:nvGrpSpPr>
        <p:cNvPr id="1" name=""/>
        <p:cNvGrpSpPr/>
        <p:nvPr/>
      </p:nvGrpSpPr>
      <p:grpSpPr>
        <a:xfrm>
          <a:off x="0" y="0"/>
          <a:ext cx="0" cy="0"/>
          <a:chOff x="0" y="0"/>
          <a:chExt cx="0" cy="0"/>
        </a:xfrm>
      </p:grpSpPr>
      <p:sp>
        <p:nvSpPr>
          <p:cNvPr id="2" name="Headline" descr="Headline"/>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Arial BOLD ALL CAPS AT 20PTS</a:t>
            </a:r>
          </a:p>
        </p:txBody>
      </p:sp>
      <p:sp>
        <p:nvSpPr>
          <p:cNvPr id="8" name="Content Textbox 1" descr="Content Textbox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76168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29" name="Content Textbox 2" descr="Content Textbox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4441860"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1" name="Content Textbox 3" descr="Content Textbox 3">
            <a:extLst>
              <a:ext uri="{FF2B5EF4-FFF2-40B4-BE49-F238E27FC236}">
                <a16:creationId xmlns:a16="http://schemas.microsoft.com/office/drawing/2014/main" id="{107B16FF-735F-A64A-B33C-54E56AE3B823}"/>
              </a:ext>
            </a:extLst>
          </p:cNvPr>
          <p:cNvSpPr>
            <a:spLocks noGrp="1"/>
          </p:cNvSpPr>
          <p:nvPr>
            <p:ph sz="half" idx="23" hasCustomPrompt="1"/>
          </p:nvPr>
        </p:nvSpPr>
        <p:spPr>
          <a:xfrm>
            <a:off x="812203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24" name="Content Textbox 4" descr="Content Textbox 4">
            <a:extLst>
              <a:ext uri="{FF2B5EF4-FFF2-40B4-BE49-F238E27FC236}">
                <a16:creationId xmlns:a16="http://schemas.microsoft.com/office/drawing/2014/main" id="{96E95F10-C34D-7F43-A256-A388515E73BA}"/>
              </a:ext>
            </a:extLst>
          </p:cNvPr>
          <p:cNvSpPr>
            <a:spLocks noGrp="1"/>
          </p:cNvSpPr>
          <p:nvPr>
            <p:ph sz="half" idx="20" hasCustomPrompt="1"/>
          </p:nvPr>
        </p:nvSpPr>
        <p:spPr>
          <a:xfrm>
            <a:off x="76168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0" name="Content Textbox 5" descr="Content Textbox 5">
            <a:extLst>
              <a:ext uri="{FF2B5EF4-FFF2-40B4-BE49-F238E27FC236}">
                <a16:creationId xmlns:a16="http://schemas.microsoft.com/office/drawing/2014/main" id="{528731D6-EC72-E441-8779-C46A2F54FA42}"/>
              </a:ext>
            </a:extLst>
          </p:cNvPr>
          <p:cNvSpPr>
            <a:spLocks noGrp="1"/>
          </p:cNvSpPr>
          <p:nvPr>
            <p:ph sz="half" idx="22" hasCustomPrompt="1"/>
          </p:nvPr>
        </p:nvSpPr>
        <p:spPr>
          <a:xfrm>
            <a:off x="4441860"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2" name="Content Textbox 6" descr="Content Textbox 6">
            <a:extLst>
              <a:ext uri="{FF2B5EF4-FFF2-40B4-BE49-F238E27FC236}">
                <a16:creationId xmlns:a16="http://schemas.microsoft.com/office/drawing/2014/main" id="{5426962D-170F-A74B-B88B-22AE085E85DF}"/>
              </a:ext>
            </a:extLst>
          </p:cNvPr>
          <p:cNvSpPr>
            <a:spLocks noGrp="1"/>
          </p:cNvSpPr>
          <p:nvPr>
            <p:ph sz="half" idx="24" hasCustomPrompt="1"/>
          </p:nvPr>
        </p:nvSpPr>
        <p:spPr>
          <a:xfrm>
            <a:off x="812203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564228" y="4424892"/>
            <a:ext cx="1097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42415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78991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oter Text 1" descr="Footer Text 1">
            <a:extLst>
              <a:ext uri="{FF2B5EF4-FFF2-40B4-BE49-F238E27FC236}">
                <a16:creationId xmlns:a16="http://schemas.microsoft.com/office/drawing/2014/main" id="{C2C53305-F3F2-584B-8515-1364A864DF3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5" name="Footer Text 2" descr="Footer Text 2">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latin typeface="+mn-lt"/>
              </a:defRPr>
            </a:lvl1pPr>
          </a:lstStyle>
          <a:p>
            <a:pPr lvl="0"/>
            <a:r>
              <a:rPr lang="en-US" dirty="0"/>
              <a:t>Sponsored by:</a:t>
            </a:r>
          </a:p>
        </p:txBody>
      </p:sp>
      <p:sp>
        <p:nvSpPr>
          <p:cNvPr id="23" name="Logo" descr="Logo">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9902026" y="6356351"/>
            <a:ext cx="1326980" cy="365125"/>
          </a:xfrm>
        </p:spPr>
        <p:txBody>
          <a:bodyPr/>
          <a:lstStyle>
            <a:lvl1pPr>
              <a:defRPr>
                <a:solidFill>
                  <a:schemeClr val="accent4"/>
                </a:solidFill>
                <a:latin typeface="+mn-lt"/>
              </a:defRPr>
            </a:lvl1pPr>
          </a:lstStyle>
          <a:p>
            <a:r>
              <a:rPr lang="en-US" dirty="0"/>
              <a:t>Logo</a:t>
            </a:r>
          </a:p>
        </p:txBody>
      </p:sp>
      <p:cxnSp>
        <p:nvCxnSpPr>
          <p:cNvPr id="21" name="Straight Connector 20">
            <a:extLst>
              <a:ext uri="{FF2B5EF4-FFF2-40B4-BE49-F238E27FC236}">
                <a16:creationId xmlns:a16="http://schemas.microsoft.com/office/drawing/2014/main" id="{CCB08A2A-9341-7F45-84BF-DC878AC48552}"/>
              </a:ext>
              <a:ext uri="{C183D7F6-B498-43B3-948B-1728B52AA6E4}">
                <adec:decorative xmlns:adec="http://schemas.microsoft.com/office/drawing/2017/decorative" val="1"/>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Slide Number Placeholder 5" descr="Slide number">
            <a:extLst>
              <a:ext uri="{FF2B5EF4-FFF2-40B4-BE49-F238E27FC236}">
                <a16:creationId xmlns:a16="http://schemas.microsoft.com/office/drawing/2014/main" id="{03F3A79D-DB6D-2F4B-9012-04674A7C055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92236166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sp>
        <p:nvSpPr>
          <p:cNvPr id="15" name="Headlin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a:solidFill>
                  <a:schemeClr val="tx1"/>
                </a:solidFill>
                <a:latin typeface="+mn-lt"/>
              </a:defRPr>
            </a:lvl1pPr>
          </a:lstStyle>
          <a:p>
            <a:pPr lvl="0"/>
            <a:r>
              <a:rPr lang="en-US" dirty="0"/>
              <a:t>HEADER TITLE IS ALL CAPS AT 20PTS</a:t>
            </a:r>
          </a:p>
        </p:txBody>
      </p:sp>
      <p:sp>
        <p:nvSpPr>
          <p:cNvPr id="9" name="Body Copy 1">
            <a:extLst>
              <a:ext uri="{FF2B5EF4-FFF2-40B4-BE49-F238E27FC236}">
                <a16:creationId xmlns:a16="http://schemas.microsoft.com/office/drawing/2014/main" id="{275FFA47-9D3C-304F-B1AD-52D413E045F7}"/>
              </a:ext>
            </a:extLst>
          </p:cNvPr>
          <p:cNvSpPr>
            <a:spLocks noGrp="1"/>
          </p:cNvSpPr>
          <p:nvPr>
            <p:ph sz="half" idx="13" hasCustomPrompt="1"/>
          </p:nvPr>
        </p:nvSpPr>
        <p:spPr>
          <a:xfrm>
            <a:off x="583988" y="2054578"/>
            <a:ext cx="3953795" cy="3984767"/>
          </a:xfrm>
        </p:spPr>
        <p:txBody>
          <a:bodyPr/>
          <a:lstStyle/>
          <a:p>
            <a:pPr lvl="0"/>
            <a:r>
              <a:rPr lang="en-US" dirty="0"/>
              <a:t>Body copy is Arial at 12pts</a:t>
            </a:r>
          </a:p>
        </p:txBody>
      </p:sp>
      <p:sp>
        <p:nvSpPr>
          <p:cNvPr id="3" name="Body Copy 2"/>
          <p:cNvSpPr>
            <a:spLocks noGrp="1"/>
          </p:cNvSpPr>
          <p:nvPr>
            <p:ph idx="1" hasCustomPrompt="1"/>
          </p:nvPr>
        </p:nvSpPr>
        <p:spPr>
          <a:xfrm>
            <a:off x="5183187" y="819632"/>
            <a:ext cx="6404324" cy="5219713"/>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Arial at 10pts</a:t>
            </a:r>
          </a:p>
        </p:txBody>
      </p:sp>
      <p:sp>
        <p:nvSpPr>
          <p:cNvPr id="10" name="Red Bottom Bar Footer Background">
            <a:extLst>
              <a:ext uri="{FF2B5EF4-FFF2-40B4-BE49-F238E27FC236}">
                <a16:creationId xmlns:a16="http://schemas.microsoft.com/office/drawing/2014/main" id="{91C36C70-6984-F844-9B89-610E280DB462}"/>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Footer Text 1">
            <a:extLst>
              <a:ext uri="{FF2B5EF4-FFF2-40B4-BE49-F238E27FC236}">
                <a16:creationId xmlns:a16="http://schemas.microsoft.com/office/drawing/2014/main" id="{66CE10C6-24F1-9C4E-90BB-62E54EF86F8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6" name="Footer Text 2">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sp>
        <p:nvSpPr>
          <p:cNvPr id="14" name="Logo">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cxnSp>
        <p:nvCxnSpPr>
          <p:cNvPr id="13" name="Straight Line Connector">
            <a:extLst>
              <a:ext uri="{FF2B5EF4-FFF2-40B4-BE49-F238E27FC236}">
                <a16:creationId xmlns:a16="http://schemas.microsoft.com/office/drawing/2014/main" id="{3A092D5A-A769-B149-BAC0-55CC99431EDA}"/>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32C9CE65-BF18-1343-810D-4388E77B801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22453744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3986" y="819631"/>
            <a:ext cx="5816815" cy="5123639"/>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spTree>
    <p:extLst>
      <p:ext uri="{BB962C8B-B14F-4D97-AF65-F5344CB8AC3E}">
        <p14:creationId xmlns:p14="http://schemas.microsoft.com/office/powerpoint/2010/main" val="42344192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3" name="AHA Centennial Branded Background Image">
            <a:extLst>
              <a:ext uri="{FF2B5EF4-FFF2-40B4-BE49-F238E27FC236}">
                <a16:creationId xmlns:a16="http://schemas.microsoft.com/office/drawing/2014/main" id="{C6B7319B-3D00-2D26-7045-DF4E239B3548}"/>
              </a:ext>
            </a:extLst>
          </p:cNvPr>
          <p:cNvPicPr>
            <a:picLocks noChangeAspect="1"/>
          </p:cNvPicPr>
          <p:nvPr userDrawn="1"/>
        </p:nvPicPr>
        <p:blipFill>
          <a:blip r:embed="rId2"/>
          <a:srcRect/>
          <a:stretch/>
        </p:blipFill>
        <p:spPr>
          <a:xfrm>
            <a:off x="-81963" y="0"/>
            <a:ext cx="12273963" cy="6904104"/>
          </a:xfrm>
          <a:prstGeom prst="rect">
            <a:avLst/>
          </a:prstGeom>
        </p:spPr>
      </p:pic>
      <p:sp>
        <p:nvSpPr>
          <p:cNvPr id="13" name="#AHA24">
            <a:extLst>
              <a:ext uri="{FF2B5EF4-FFF2-40B4-BE49-F238E27FC236}">
                <a16:creationId xmlns:a16="http://schemas.microsoft.com/office/drawing/2014/main" id="{91AE4E72-D6CE-B9DA-2CE2-14D35DA3D062}"/>
              </a:ext>
            </a:extLst>
          </p:cNvPr>
          <p:cNvSpPr txBox="1">
            <a:spLocks/>
          </p:cNvSpPr>
          <p:nvPr userDrawn="1"/>
        </p:nvSpPr>
        <p:spPr>
          <a:xfrm>
            <a:off x="658566" y="6008286"/>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667" b="0" i="0" dirty="0">
                <a:solidFill>
                  <a:schemeClr val="bg1"/>
                </a:solidFill>
                <a:latin typeface="Arial" panose="020B0604020202020204" pitchFamily="34" charset="0"/>
              </a:rPr>
              <a:t>#</a:t>
            </a:r>
            <a:r>
              <a:rPr lang="en-US" sz="2133" b="0" i="0" dirty="0">
                <a:solidFill>
                  <a:schemeClr val="bg1"/>
                </a:solidFill>
                <a:latin typeface="Arial" panose="020B0604020202020204" pitchFamily="34" charset="0"/>
              </a:rPr>
              <a:t>AHA25</a:t>
            </a:r>
          </a:p>
        </p:txBody>
      </p:sp>
      <p:sp>
        <p:nvSpPr>
          <p:cNvPr id="17" name="Section Number" descr="Section number">
            <a:extLst>
              <a:ext uri="{FF2B5EF4-FFF2-40B4-BE49-F238E27FC236}">
                <a16:creationId xmlns:a16="http://schemas.microsoft.com/office/drawing/2014/main" id="{3AB1FEA1-9B68-F95B-5D90-13F2C14953A5}"/>
              </a:ext>
            </a:extLst>
          </p:cNvPr>
          <p:cNvSpPr>
            <a:spLocks noGrp="1"/>
          </p:cNvSpPr>
          <p:nvPr userDrawn="1">
            <p:ph type="body" sz="quarter" idx="11" hasCustomPrompt="1"/>
          </p:nvPr>
        </p:nvSpPr>
        <p:spPr>
          <a:xfrm>
            <a:off x="620803" y="1927591"/>
            <a:ext cx="2264996" cy="2204084"/>
          </a:xfrm>
        </p:spPr>
        <p:txBody>
          <a:bodyPr>
            <a:noAutofit/>
          </a:bodyPr>
          <a:lstStyle>
            <a:lvl1pPr algn="l">
              <a:defRPr sz="10666" b="1" i="0">
                <a:solidFill>
                  <a:schemeClr val="bg1"/>
                </a:solidFill>
                <a:latin typeface="Arial" panose="020B0604020202020204" pitchFamily="34" charset="0"/>
                <a:cs typeface="Arial" panose="020B0604020202020204" pitchFamily="34" charset="0"/>
              </a:defRPr>
            </a:lvl1pPr>
          </a:lstStyle>
          <a:p>
            <a:pPr lvl="0"/>
            <a:r>
              <a:rPr lang="en-US" dirty="0"/>
              <a:t>01</a:t>
            </a:r>
          </a:p>
        </p:txBody>
      </p:sp>
      <p:sp>
        <p:nvSpPr>
          <p:cNvPr id="15" name="Section Title" descr="Section title ">
            <a:extLst>
              <a:ext uri="{FF2B5EF4-FFF2-40B4-BE49-F238E27FC236}">
                <a16:creationId xmlns:a16="http://schemas.microsoft.com/office/drawing/2014/main" id="{7F56B85B-9113-0166-079D-DDAE66D62002}"/>
              </a:ext>
            </a:extLst>
          </p:cNvPr>
          <p:cNvSpPr>
            <a:spLocks noGrp="1"/>
          </p:cNvSpPr>
          <p:nvPr userDrawn="1">
            <p:ph type="ctrTitle" hasCustomPrompt="1"/>
          </p:nvPr>
        </p:nvSpPr>
        <p:spPr>
          <a:xfrm>
            <a:off x="2885800" y="2169179"/>
            <a:ext cx="6111897" cy="2040109"/>
          </a:xfrm>
        </p:spPr>
        <p:txBody>
          <a:bodyPr anchor="t">
            <a:normAutofit/>
          </a:bodyPr>
          <a:lstStyle>
            <a:lvl1pPr algn="l">
              <a:lnSpc>
                <a:spcPts val="5333"/>
              </a:lnSpc>
              <a:defRPr sz="4267" b="0" i="0" cap="all" baseline="0">
                <a:solidFill>
                  <a:schemeClr val="bg1"/>
                </a:solidFill>
                <a:latin typeface="+mj-lt"/>
              </a:defRPr>
            </a:lvl1pPr>
          </a:lstStyle>
          <a:p>
            <a:r>
              <a:rPr lang="en-US" dirty="0"/>
              <a:t>SECTION TITLE, ARIAL BLACK, ALL CAPS 32 PTS</a:t>
            </a:r>
          </a:p>
        </p:txBody>
      </p:sp>
    </p:spTree>
    <p:extLst>
      <p:ext uri="{BB962C8B-B14F-4D97-AF65-F5344CB8AC3E}">
        <p14:creationId xmlns:p14="http://schemas.microsoft.com/office/powerpoint/2010/main" val="112962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sp>
        <p:nvSpPr>
          <p:cNvPr id="3" name="Photo Placeholder"/>
          <p:cNvSpPr>
            <a:spLocks noGrp="1"/>
          </p:cNvSpPr>
          <p:nvPr>
            <p:ph idx="1" hasCustomPrompt="1"/>
          </p:nvPr>
        </p:nvSpPr>
        <p:spPr>
          <a:xfrm>
            <a:off x="0" y="1"/>
            <a:ext cx="6981333" cy="6858000"/>
          </a:xfrm>
          <a:prstGeom prst="rect">
            <a:avLst/>
          </a:prstGeom>
          <a:solidFill>
            <a:schemeClr val="bg1">
              <a:lumMod val="85000"/>
            </a:schemeClr>
          </a:solidFill>
          <a:ln>
            <a:noFill/>
          </a:ln>
        </p:spPr>
        <p:txBody>
          <a:bodyPr anchor="t">
            <a:normAutofit/>
          </a:bodyPr>
          <a:lstStyle>
            <a:lvl1pPr algn="l">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Photo</a:t>
            </a:r>
          </a:p>
        </p:txBody>
      </p:sp>
      <p:sp>
        <p:nvSpPr>
          <p:cNvPr id="15" name="Page Titl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Arial at 12pts</a:t>
            </a:r>
          </a:p>
        </p:txBody>
      </p:sp>
      <p:sp>
        <p:nvSpPr>
          <p:cNvPr id="18" name="Footer Placeholder ">
            <a:extLst>
              <a:ext uri="{FF2B5EF4-FFF2-40B4-BE49-F238E27FC236}">
                <a16:creationId xmlns:a16="http://schemas.microsoft.com/office/drawing/2014/main" id="{F158AF67-9967-EF42-85B9-D848F8100E6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5" name="Text Placeholder in footer">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24" name="Logo Placeholder in footer">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cxnSp>
        <p:nvCxnSpPr>
          <p:cNvPr id="23" name="Vertical Line Connector">
            <a:extLst>
              <a:ext uri="{FF2B5EF4-FFF2-40B4-BE49-F238E27FC236}">
                <a16:creationId xmlns:a16="http://schemas.microsoft.com/office/drawing/2014/main" id="{B7DC13AB-CC8B-F449-8219-6093A5F4E89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2" name="Slide Number ">
            <a:extLst>
              <a:ext uri="{FF2B5EF4-FFF2-40B4-BE49-F238E27FC236}">
                <a16:creationId xmlns:a16="http://schemas.microsoft.com/office/drawing/2014/main" id="{EEEFBD87-2F27-B545-98FB-006AA9B34BD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26495066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D262A0-E4B9-5C94-995B-FC7B30B97B32}"/>
              </a:ext>
            </a:extLst>
          </p:cNvPr>
          <p:cNvSpPr>
            <a:spLocks noGrp="1"/>
          </p:cNvSpPr>
          <p:nvPr>
            <p:ph type="pic" sz="quarter" idx="15"/>
          </p:nvPr>
        </p:nvSpPr>
        <p:spPr>
          <a:xfrm>
            <a:off x="4123764" y="-2"/>
            <a:ext cx="8068235" cy="6858003"/>
          </a:xfrm>
          <a:custGeom>
            <a:avLst/>
            <a:gdLst>
              <a:gd name="connsiteX0" fmla="*/ 1585503 w 6051176"/>
              <a:gd name="connsiteY0" fmla="*/ 0 h 5143502"/>
              <a:gd name="connsiteX1" fmla="*/ 2092009 w 6051176"/>
              <a:gd name="connsiteY1" fmla="*/ 0 h 5143502"/>
              <a:gd name="connsiteX2" fmla="*/ 2522315 w 6051176"/>
              <a:gd name="connsiteY2" fmla="*/ 0 h 5143502"/>
              <a:gd name="connsiteX3" fmla="*/ 3047439 w 6051176"/>
              <a:gd name="connsiteY3" fmla="*/ 0 h 5143502"/>
              <a:gd name="connsiteX4" fmla="*/ 3258110 w 6051176"/>
              <a:gd name="connsiteY4" fmla="*/ 0 h 5143502"/>
              <a:gd name="connsiteX5" fmla="*/ 3877235 w 6051176"/>
              <a:gd name="connsiteY5" fmla="*/ 0 h 5143502"/>
              <a:gd name="connsiteX6" fmla="*/ 3877235 w 6051176"/>
              <a:gd name="connsiteY6" fmla="*/ 1 h 5143502"/>
              <a:gd name="connsiteX7" fmla="*/ 6051176 w 6051176"/>
              <a:gd name="connsiteY7" fmla="*/ 1 h 5143502"/>
              <a:gd name="connsiteX8" fmla="*/ 6051176 w 6051176"/>
              <a:gd name="connsiteY8" fmla="*/ 5143501 h 5143502"/>
              <a:gd name="connsiteX9" fmla="*/ 4940099 w 6051176"/>
              <a:gd name="connsiteY9" fmla="*/ 5143501 h 5143502"/>
              <a:gd name="connsiteX10" fmla="*/ 4940099 w 6051176"/>
              <a:gd name="connsiteY10" fmla="*/ 5143502 h 5143502"/>
              <a:gd name="connsiteX11" fmla="*/ 546847 w 6051176"/>
              <a:gd name="connsiteY11" fmla="*/ 5143502 h 5143502"/>
              <a:gd name="connsiteX12" fmla="*/ 546849 w 6051176"/>
              <a:gd name="connsiteY12" fmla="*/ 5143500 h 5143502"/>
              <a:gd name="connsiteX13" fmla="*/ 525124 w 6051176"/>
              <a:gd name="connsiteY13" fmla="*/ 5143500 h 5143502"/>
              <a:gd name="connsiteX14" fmla="*/ 506506 w 6051176"/>
              <a:gd name="connsiteY14" fmla="*/ 5143500 h 5143502"/>
              <a:gd name="connsiteX15" fmla="*/ 0 w 6051176"/>
              <a:gd name="connsiteY15" fmla="*/ 5143500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1176" h="5143502">
                <a:moveTo>
                  <a:pt x="1585503" y="0"/>
                </a:moveTo>
                <a:lnTo>
                  <a:pt x="2092009" y="0"/>
                </a:lnTo>
                <a:lnTo>
                  <a:pt x="2522315" y="0"/>
                </a:lnTo>
                <a:lnTo>
                  <a:pt x="3047439" y="0"/>
                </a:lnTo>
                <a:lnTo>
                  <a:pt x="3258110" y="0"/>
                </a:lnTo>
                <a:lnTo>
                  <a:pt x="3877235" y="0"/>
                </a:lnTo>
                <a:lnTo>
                  <a:pt x="3877235" y="1"/>
                </a:lnTo>
                <a:lnTo>
                  <a:pt x="6051176" y="1"/>
                </a:lnTo>
                <a:lnTo>
                  <a:pt x="6051176" y="5143501"/>
                </a:lnTo>
                <a:lnTo>
                  <a:pt x="4940099" y="5143501"/>
                </a:lnTo>
                <a:lnTo>
                  <a:pt x="4940099" y="5143502"/>
                </a:lnTo>
                <a:lnTo>
                  <a:pt x="546847" y="5143502"/>
                </a:lnTo>
                <a:lnTo>
                  <a:pt x="546849" y="5143500"/>
                </a:lnTo>
                <a:lnTo>
                  <a:pt x="525124" y="5143500"/>
                </a:lnTo>
                <a:lnTo>
                  <a:pt x="506506" y="5143500"/>
                </a:lnTo>
                <a:lnTo>
                  <a:pt x="0" y="5143500"/>
                </a:lnTo>
                <a:close/>
              </a:path>
            </a:pathLst>
          </a:custGeom>
          <a:solidFill>
            <a:schemeClr val="bg2"/>
          </a:solidFill>
        </p:spPr>
        <p:txBody>
          <a:bodyPr wrap="square">
            <a:noAutofit/>
          </a:bodyPr>
          <a:lstStyle>
            <a:lvl1pPr algn="r">
              <a:defRPr/>
            </a:lvl1pPr>
          </a:lstStyle>
          <a:p>
            <a:endParaRPr lang="en-US"/>
          </a:p>
        </p:txBody>
      </p:sp>
      <p:sp>
        <p:nvSpPr>
          <p:cNvPr id="10" name="Page Title">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583988" y="2054577"/>
            <a:ext cx="3953795" cy="4122387"/>
          </a:xfrm>
        </p:spPr>
        <p:txBody>
          <a:bodyPr/>
          <a:lstStyle>
            <a:lvl1pPr>
              <a:defRPr/>
            </a:lvl1pPr>
          </a:lstStyle>
          <a:p>
            <a:pPr lvl="0"/>
            <a:r>
              <a:rPr lang="en-US" dirty="0"/>
              <a:t>Body copy is Arial at 12pts</a:t>
            </a:r>
          </a:p>
        </p:txBody>
      </p:sp>
    </p:spTree>
    <p:extLst>
      <p:ext uri="{BB962C8B-B14F-4D97-AF65-F5344CB8AC3E}">
        <p14:creationId xmlns:p14="http://schemas.microsoft.com/office/powerpoint/2010/main" val="130549441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1"/>
          <p:cNvSpPr>
            <a:spLocks noGrp="1" noChangeAspect="1"/>
          </p:cNvSpPr>
          <p:nvPr>
            <p:ph type="pic" idx="1"/>
          </p:nvPr>
        </p:nvSpPr>
        <p:spPr>
          <a:xfrm>
            <a:off x="243841" y="245533"/>
            <a:ext cx="5066451" cy="6344356"/>
          </a:xfrm>
          <a:solidFill>
            <a:schemeClr val="bg2"/>
          </a:solidFill>
        </p:spPr>
        <p:txBody>
          <a:bodyPr anchor="t">
            <a:normAutofit/>
          </a:bodyPr>
          <a:lstStyle>
            <a:lvl1pPr marL="0" indent="0">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9" name="Red Rectangle">
            <a:extLst>
              <a:ext uri="{FF2B5EF4-FFF2-40B4-BE49-F238E27FC236}">
                <a16:creationId xmlns:a16="http://schemas.microsoft.com/office/drawing/2014/main" id="{22367E71-969D-4942-BCB8-C6EA3BEFC946}"/>
              </a:ext>
            </a:extLst>
          </p:cNvPr>
          <p:cNvSpPr/>
          <p:nvPr userDrawn="1"/>
        </p:nvSpPr>
        <p:spPr>
          <a:xfrm>
            <a:off x="5581225" y="245532"/>
            <a:ext cx="3048000" cy="30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age Titl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5799101" y="497417"/>
            <a:ext cx="2576551" cy="563739"/>
          </a:xfrm>
        </p:spPr>
        <p:txBody>
          <a:bodyPr>
            <a:noAutofit/>
          </a:bodyPr>
          <a:lstStyle>
            <a:lvl1pPr>
              <a:defRPr sz="1867" b="1">
                <a:solidFill>
                  <a:schemeClr val="bg1"/>
                </a:solidFill>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is bold at 12-14pts</a:t>
            </a:r>
          </a:p>
        </p:txBody>
      </p:sp>
      <p:sp>
        <p:nvSpPr>
          <p:cNvPr id="9" name="Body Copy Textbox">
            <a:extLst>
              <a:ext uri="{FF2B5EF4-FFF2-40B4-BE49-F238E27FC236}">
                <a16:creationId xmlns:a16="http://schemas.microsoft.com/office/drawing/2014/main" id="{43652382-1180-0543-BEF0-D1CEF8E16B27}"/>
              </a:ext>
            </a:extLst>
          </p:cNvPr>
          <p:cNvSpPr>
            <a:spLocks noGrp="1"/>
          </p:cNvSpPr>
          <p:nvPr>
            <p:ph sz="half" idx="13" hasCustomPrompt="1"/>
          </p:nvPr>
        </p:nvSpPr>
        <p:spPr>
          <a:xfrm>
            <a:off x="5799806" y="1200727"/>
            <a:ext cx="2576551" cy="1921164"/>
          </a:xfrm>
        </p:spPr>
        <p:txBody>
          <a:bodyPr>
            <a:normAutofit/>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Body copy at 10pts</a:t>
            </a:r>
          </a:p>
        </p:txBody>
      </p:sp>
      <p:sp>
        <p:nvSpPr>
          <p:cNvPr id="18" name="Picture Placeholder 2">
            <a:extLst>
              <a:ext uri="{FF2B5EF4-FFF2-40B4-BE49-F238E27FC236}">
                <a16:creationId xmlns:a16="http://schemas.microsoft.com/office/drawing/2014/main" id="{49294975-E3E6-C648-9CA2-6F190BDE5413}"/>
              </a:ext>
            </a:extLst>
          </p:cNvPr>
          <p:cNvSpPr>
            <a:spLocks noGrp="1"/>
          </p:cNvSpPr>
          <p:nvPr>
            <p:ph type="pic" sz="quarter" idx="17"/>
          </p:nvPr>
        </p:nvSpPr>
        <p:spPr>
          <a:xfrm>
            <a:off x="5581225" y="3541887"/>
            <a:ext cx="3048000" cy="3048000"/>
          </a:xfrm>
          <a:solidFill>
            <a:schemeClr val="bg2"/>
          </a:solidFill>
        </p:spPr>
        <p:txBody>
          <a:bodyPr/>
          <a:lstStyle/>
          <a:p>
            <a:endParaRPr lang="en-US"/>
          </a:p>
        </p:txBody>
      </p:sp>
      <p:sp>
        <p:nvSpPr>
          <p:cNvPr id="5" name="Picture Placeholder 3">
            <a:extLst>
              <a:ext uri="{FF2B5EF4-FFF2-40B4-BE49-F238E27FC236}">
                <a16:creationId xmlns:a16="http://schemas.microsoft.com/office/drawing/2014/main" id="{CA28BD7C-47CD-6745-8B8D-62BCC849D999}"/>
              </a:ext>
            </a:extLst>
          </p:cNvPr>
          <p:cNvSpPr>
            <a:spLocks noGrp="1"/>
          </p:cNvSpPr>
          <p:nvPr>
            <p:ph type="pic" sz="quarter" idx="14"/>
          </p:nvPr>
        </p:nvSpPr>
        <p:spPr>
          <a:xfrm>
            <a:off x="8900159" y="245532"/>
            <a:ext cx="3048000" cy="3048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8900159" y="3541887"/>
            <a:ext cx="3048000" cy="3048000"/>
          </a:xfrm>
          <a:solidFill>
            <a:schemeClr val="bg2"/>
          </a:solidFill>
        </p:spPr>
        <p:txBody>
          <a:bodyPr/>
          <a:lstStyle/>
          <a:p>
            <a:endParaRPr lang="en-US"/>
          </a:p>
        </p:txBody>
      </p:sp>
    </p:spTree>
    <p:extLst>
      <p:ext uri="{BB962C8B-B14F-4D97-AF65-F5344CB8AC3E}">
        <p14:creationId xmlns:p14="http://schemas.microsoft.com/office/powerpoint/2010/main" val="3246497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hoto Placeholder"/>
          <p:cNvSpPr>
            <a:spLocks noGrp="1" noChangeAspect="1"/>
          </p:cNvSpPr>
          <p:nvPr>
            <p:ph type="pic" idx="1" hasCustomPrompt="1"/>
          </p:nvPr>
        </p:nvSpPr>
        <p:spPr>
          <a:xfrm>
            <a:off x="243842" y="245533"/>
            <a:ext cx="11704317" cy="6344356"/>
          </a:xfrm>
          <a:solidFill>
            <a:schemeClr val="bg2"/>
          </a:solidFill>
        </p:spPr>
        <p:txBody>
          <a:bodyPr anchor="t">
            <a:normAutofit/>
          </a:bodyPr>
          <a:lstStyle>
            <a:lvl1pPr marL="0" indent="0" algn="l">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 &gt; right-click image &gt; send to back</a:t>
            </a:r>
          </a:p>
        </p:txBody>
      </p:sp>
      <p:sp>
        <p:nvSpPr>
          <p:cNvPr id="4" name="White Rectangle">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1016000" y="1295400"/>
            <a:ext cx="3048000" cy="4267200"/>
          </a:xfrm>
          <a:solidFill>
            <a:schemeClr val="bg1"/>
          </a:solidFill>
        </p:spPr>
        <p:txBody>
          <a:bodyPr/>
          <a:lstStyle/>
          <a:p>
            <a:r>
              <a:rPr lang="en-US" dirty="0"/>
              <a:t>Box</a:t>
            </a:r>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1260966" y="1624896"/>
            <a:ext cx="2576551" cy="902403"/>
          </a:xfrm>
        </p:spPr>
        <p:txBody>
          <a:bodyPr>
            <a:noAutofit/>
          </a:bodyPr>
          <a:lstStyle>
            <a:lvl1pPr>
              <a:defRPr sz="1867" b="1" i="0" cap="all" baseline="0">
                <a:solidFill>
                  <a:schemeClr val="accent1"/>
                </a:solidFill>
                <a:latin typeface="+mn-lt"/>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Title is Arial bold at 12-14pts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1261671" y="2527299"/>
            <a:ext cx="2576551" cy="2796115"/>
          </a:xfrm>
        </p:spPr>
        <p:txBody>
          <a:bodyPr>
            <a:normAutofit/>
          </a:bodyPr>
          <a:lstStyle>
            <a:lvl1pPr>
              <a:lnSpc>
                <a:spcPct val="120000"/>
              </a:lnSpc>
              <a:defRPr sz="1333">
                <a:solidFill>
                  <a:schemeClr val="tx1"/>
                </a:solidFill>
              </a:defRPr>
            </a:lvl1pPr>
            <a:lvl2pPr>
              <a:defRPr sz="1333">
                <a:solidFill>
                  <a:schemeClr val="tx1"/>
                </a:solidFill>
              </a:defRPr>
            </a:lvl2pPr>
            <a:lvl3pPr>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Body copy is Arial at 10pts</a:t>
            </a:r>
          </a:p>
        </p:txBody>
      </p:sp>
    </p:spTree>
    <p:extLst>
      <p:ext uri="{BB962C8B-B14F-4D97-AF65-F5344CB8AC3E}">
        <p14:creationId xmlns:p14="http://schemas.microsoft.com/office/powerpoint/2010/main" val="4177415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98B131-CB9B-4EAA-C44D-8168D8D1EA01}"/>
              </a:ext>
            </a:extLst>
          </p:cNvPr>
          <p:cNvSpPr/>
          <p:nvPr userDrawn="1"/>
        </p:nvSpPr>
        <p:spPr>
          <a:xfrm>
            <a:off x="1" y="1"/>
            <a:ext cx="12191111" cy="6858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Picture Placeholder 4">
            <a:extLst>
              <a:ext uri="{FF2B5EF4-FFF2-40B4-BE49-F238E27FC236}">
                <a16:creationId xmlns:a16="http://schemas.microsoft.com/office/drawing/2014/main" id="{160E380C-C7B7-8D6B-DE0F-B6AF2B884029}"/>
              </a:ext>
            </a:extLst>
          </p:cNvPr>
          <p:cNvSpPr>
            <a:spLocks noGrp="1"/>
          </p:cNvSpPr>
          <p:nvPr>
            <p:ph type="pic" sz="quarter" idx="28"/>
          </p:nvPr>
        </p:nvSpPr>
        <p:spPr>
          <a:xfrm>
            <a:off x="7022354" y="0"/>
            <a:ext cx="5169647" cy="6858000"/>
          </a:xfrm>
          <a:custGeom>
            <a:avLst/>
            <a:gdLst>
              <a:gd name="connsiteX0" fmla="*/ 2522315 w 3877235"/>
              <a:gd name="connsiteY0" fmla="*/ 0 h 5143500"/>
              <a:gd name="connsiteX1" fmla="*/ 3047439 w 3877235"/>
              <a:gd name="connsiteY1" fmla="*/ 0 h 5143500"/>
              <a:gd name="connsiteX2" fmla="*/ 3047439 w 3877235"/>
              <a:gd name="connsiteY2" fmla="*/ 0 h 5143500"/>
              <a:gd name="connsiteX3" fmla="*/ 3258110 w 3877235"/>
              <a:gd name="connsiteY3" fmla="*/ 0 h 5143500"/>
              <a:gd name="connsiteX4" fmla="*/ 3877235 w 3877235"/>
              <a:gd name="connsiteY4" fmla="*/ 0 h 5143500"/>
              <a:gd name="connsiteX5" fmla="*/ 3877235 w 3877235"/>
              <a:gd name="connsiteY5" fmla="*/ 5143500 h 5143500"/>
              <a:gd name="connsiteX6" fmla="*/ 1672607 w 3877235"/>
              <a:gd name="connsiteY6" fmla="*/ 5143500 h 5143500"/>
              <a:gd name="connsiteX7" fmla="*/ 1591235 w 3877235"/>
              <a:gd name="connsiteY7" fmla="*/ 5143500 h 5143500"/>
              <a:gd name="connsiteX8" fmla="*/ 1461936 w 3877235"/>
              <a:gd name="connsiteY8" fmla="*/ 5143500 h 5143500"/>
              <a:gd name="connsiteX9" fmla="*/ 1147483 w 3877235"/>
              <a:gd name="connsiteY9" fmla="*/ 5143500 h 5143500"/>
              <a:gd name="connsiteX10" fmla="*/ 1031630 w 3877235"/>
              <a:gd name="connsiteY10" fmla="*/ 5143500 h 5143500"/>
              <a:gd name="connsiteX11" fmla="*/ 936812 w 3877235"/>
              <a:gd name="connsiteY11" fmla="*/ 5143500 h 5143500"/>
              <a:gd name="connsiteX12" fmla="*/ 525124 w 3877235"/>
              <a:gd name="connsiteY12" fmla="*/ 5143500 h 5143500"/>
              <a:gd name="connsiteX13" fmla="*/ 506506 w 3877235"/>
              <a:gd name="connsiteY13" fmla="*/ 5143500 h 5143500"/>
              <a:gd name="connsiteX14" fmla="*/ 0 w 3877235"/>
              <a:gd name="connsiteY14" fmla="*/ 5143500 h 5143500"/>
              <a:gd name="connsiteX15" fmla="*/ 1585503 w 3877235"/>
              <a:gd name="connsiteY15" fmla="*/ 0 h 5143500"/>
              <a:gd name="connsiteX16" fmla="*/ 2092009 w 3877235"/>
              <a:gd name="connsiteY16" fmla="*/ 0 h 5143500"/>
              <a:gd name="connsiteX17" fmla="*/ 2092009 w 3877235"/>
              <a:gd name="connsiteY17" fmla="*/ 0 h 5143500"/>
              <a:gd name="connsiteX18" fmla="*/ 2522315 w 3877235"/>
              <a:gd name="connsiteY1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235" h="5143500">
                <a:moveTo>
                  <a:pt x="2522315" y="0"/>
                </a:moveTo>
                <a:lnTo>
                  <a:pt x="3047439" y="0"/>
                </a:lnTo>
                <a:lnTo>
                  <a:pt x="3047439" y="0"/>
                </a:lnTo>
                <a:lnTo>
                  <a:pt x="3258110" y="0"/>
                </a:lnTo>
                <a:lnTo>
                  <a:pt x="3877235" y="0"/>
                </a:lnTo>
                <a:lnTo>
                  <a:pt x="3877235" y="5143500"/>
                </a:lnTo>
                <a:lnTo>
                  <a:pt x="1672607" y="5143500"/>
                </a:lnTo>
                <a:lnTo>
                  <a:pt x="1591235" y="5143500"/>
                </a:lnTo>
                <a:lnTo>
                  <a:pt x="1461936" y="5143500"/>
                </a:lnTo>
                <a:lnTo>
                  <a:pt x="1147483" y="5143500"/>
                </a:lnTo>
                <a:lnTo>
                  <a:pt x="1031630" y="5143500"/>
                </a:lnTo>
                <a:lnTo>
                  <a:pt x="936812" y="5143500"/>
                </a:lnTo>
                <a:lnTo>
                  <a:pt x="525124" y="5143500"/>
                </a:lnTo>
                <a:lnTo>
                  <a:pt x="506506" y="5143500"/>
                </a:lnTo>
                <a:lnTo>
                  <a:pt x="0" y="5143500"/>
                </a:lnTo>
                <a:lnTo>
                  <a:pt x="1585503" y="0"/>
                </a:lnTo>
                <a:lnTo>
                  <a:pt x="2092009" y="0"/>
                </a:lnTo>
                <a:lnTo>
                  <a:pt x="2092009" y="0"/>
                </a:lnTo>
                <a:lnTo>
                  <a:pt x="2522315" y="0"/>
                </a:lnTo>
                <a:close/>
              </a:path>
            </a:pathLst>
          </a:custGeom>
          <a:solidFill>
            <a:schemeClr val="bg2"/>
          </a:solidFill>
        </p:spPr>
        <p:txBody>
          <a:bodyPr wrap="square">
            <a:noAutofit/>
          </a:bodyPr>
          <a:lstStyle>
            <a:lvl1pPr algn="r">
              <a:defRPr/>
            </a:lvl1pPr>
          </a:lstStyle>
          <a:p>
            <a:endParaRPr lang="en-US"/>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807176" y="992958"/>
            <a:ext cx="5904709" cy="1352549"/>
          </a:xfrm>
        </p:spPr>
        <p:txBody>
          <a:bodyPr anchor="t">
            <a:noAutofit/>
          </a:bodyPr>
          <a:lstStyle>
            <a:lvl1pPr algn="l">
              <a:lnSpc>
                <a:spcPct val="110000"/>
              </a:lnSpc>
              <a:defRPr sz="3333" b="1" i="0" cap="all" baseline="0">
                <a:solidFill>
                  <a:schemeClr val="bg1"/>
                </a:solidFill>
                <a:latin typeface="+mj-lt"/>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ALL CAPS AT 25 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807176" y="2486979"/>
            <a:ext cx="5904709" cy="3546176"/>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7" name="Slide Number">
            <a:extLst>
              <a:ext uri="{FF2B5EF4-FFF2-40B4-BE49-F238E27FC236}">
                <a16:creationId xmlns:a16="http://schemas.microsoft.com/office/drawing/2014/main" id="{6446692A-AFF5-BF40-844E-2040B93DC1A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267832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583987" y="819631"/>
            <a:ext cx="9169613" cy="1302680"/>
          </a:xfrm>
        </p:spPr>
        <p:txBody>
          <a:bodyPr/>
          <a:lstStyle/>
          <a:p>
            <a:r>
              <a:rPr lang="en-US" dirty="0"/>
              <a:t>TITLE IS ALL CAPS AT 25-30PTS</a:t>
            </a:r>
          </a:p>
        </p:txBody>
      </p:sp>
      <p:sp>
        <p:nvSpPr>
          <p:cNvPr id="10" name="Subhead">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7" name="Caption">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583987" y="5425947"/>
            <a:ext cx="7340813" cy="365127"/>
          </a:xfrm>
        </p:spPr>
        <p:txBody>
          <a:bodyPr/>
          <a:lstStyle>
            <a:lvl1pPr>
              <a:defRPr b="1">
                <a:solidFill>
                  <a:schemeClr val="accent4"/>
                </a:solidFill>
              </a:defRPr>
            </a:lvl1pPr>
          </a:lstStyle>
          <a:p>
            <a:pPr lvl="0"/>
            <a:r>
              <a:rPr lang="en-US" dirty="0"/>
              <a:t>Caption is Arial bold at 12pts </a:t>
            </a:r>
          </a:p>
        </p:txBody>
      </p:sp>
      <p:sp>
        <p:nvSpPr>
          <p:cNvPr id="16" name="Bottom Red Bar in Footer">
            <a:extLst>
              <a:ext uri="{FF2B5EF4-FFF2-40B4-BE49-F238E27FC236}">
                <a16:creationId xmlns:a16="http://schemas.microsoft.com/office/drawing/2014/main" id="{9E9AED67-7B86-D945-92A3-1DFD0097E80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ooter Text 1">
            <a:extLst>
              <a:ext uri="{FF2B5EF4-FFF2-40B4-BE49-F238E27FC236}">
                <a16:creationId xmlns:a16="http://schemas.microsoft.com/office/drawing/2014/main" id="{0F4EB02C-6FE6-1A47-8022-01232D33629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1" name="Footer Text 2">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sp>
        <p:nvSpPr>
          <p:cNvPr id="20" name="Logo">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cxnSp>
        <p:nvCxnSpPr>
          <p:cNvPr id="19" name="Vertical Line Connector">
            <a:extLst>
              <a:ext uri="{FF2B5EF4-FFF2-40B4-BE49-F238E27FC236}">
                <a16:creationId xmlns:a16="http://schemas.microsoft.com/office/drawing/2014/main" id="{E09C871F-FF2C-6445-9A92-4B74224E91E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6C8ED1C2-16C7-D946-9CE1-ADDDF3A5E0A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60263097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spTree>
    <p:extLst>
      <p:ext uri="{BB962C8B-B14F-4D97-AF65-F5344CB8AC3E}">
        <p14:creationId xmlns:p14="http://schemas.microsoft.com/office/powerpoint/2010/main" val="357398166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Footer Text 1">
            <a:extLst>
              <a:ext uri="{FF2B5EF4-FFF2-40B4-BE49-F238E27FC236}">
                <a16:creationId xmlns:a16="http://schemas.microsoft.com/office/drawing/2014/main" id="{DD3B4F64-CD41-0643-BB0C-5B4373946342}"/>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0" name="Footer Text 2">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9" name="Logo Placeholder">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cxnSp>
        <p:nvCxnSpPr>
          <p:cNvPr id="18" name="Straight Line Connector">
            <a:extLst>
              <a:ext uri="{FF2B5EF4-FFF2-40B4-BE49-F238E27FC236}">
                <a16:creationId xmlns:a16="http://schemas.microsoft.com/office/drawing/2014/main" id="{A175C9A7-D338-384F-B0FF-23DB68C57AF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3" name="Slide Number">
            <a:extLst>
              <a:ext uri="{FF2B5EF4-FFF2-40B4-BE49-F238E27FC236}">
                <a16:creationId xmlns:a16="http://schemas.microsoft.com/office/drawing/2014/main" id="{AC466D7F-068F-ED47-9AD2-C0C743931AC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36051869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Background Graphic">
            <a:extLst>
              <a:ext uri="{FF2B5EF4-FFF2-40B4-BE49-F238E27FC236}">
                <a16:creationId xmlns:a16="http://schemas.microsoft.com/office/drawing/2014/main" id="{5532E949-322C-B247-93CB-48C35CC0A301}"/>
              </a:ext>
            </a:extLst>
          </p:cNvPr>
          <p:cNvPicPr>
            <a:picLocks noChangeAspect="1"/>
          </p:cNvPicPr>
          <p:nvPr userDrawn="1"/>
        </p:nvPicPr>
        <p:blipFill>
          <a:blip r:embed="rId2"/>
          <a:srcRect/>
          <a:stretch/>
        </p:blipFill>
        <p:spPr>
          <a:xfrm>
            <a:off x="0" y="0"/>
            <a:ext cx="12192000" cy="6858000"/>
          </a:xfrm>
          <a:prstGeom prst="rect">
            <a:avLst/>
          </a:prstGeom>
        </p:spPr>
      </p:pic>
      <p:sp>
        <p:nvSpPr>
          <p:cNvPr id="5" name="Thank You">
            <a:extLst>
              <a:ext uri="{FF2B5EF4-FFF2-40B4-BE49-F238E27FC236}">
                <a16:creationId xmlns:a16="http://schemas.microsoft.com/office/drawing/2014/main" id="{EDB74ED7-A2D1-DAB8-57FB-64C08F97A580}"/>
              </a:ext>
            </a:extLst>
          </p:cNvPr>
          <p:cNvSpPr>
            <a:spLocks noGrp="1"/>
          </p:cNvSpPr>
          <p:nvPr>
            <p:ph type="title" hasCustomPrompt="1"/>
          </p:nvPr>
        </p:nvSpPr>
        <p:spPr>
          <a:xfrm>
            <a:off x="707486" y="122632"/>
            <a:ext cx="6034017" cy="3139920"/>
          </a:xfrm>
        </p:spPr>
        <p:txBody>
          <a:bodyPr anchor="b">
            <a:noAutofit/>
          </a:bodyPr>
          <a:lstStyle>
            <a:lvl1pPr algn="l">
              <a:lnSpc>
                <a:spcPts val="5333"/>
              </a:lnSpc>
              <a:defRPr sz="6400" b="1" i="0">
                <a:solidFill>
                  <a:schemeClr val="tx1"/>
                </a:solidFill>
                <a:latin typeface="+mj-lt"/>
              </a:defRPr>
            </a:lvl1pPr>
          </a:lstStyle>
          <a:p>
            <a:r>
              <a:rPr lang="en-US" dirty="0"/>
              <a:t>CLICK TO EDIT MASTER TITLE STYLE</a:t>
            </a:r>
          </a:p>
        </p:txBody>
      </p:sp>
      <p:cxnSp>
        <p:nvCxnSpPr>
          <p:cNvPr id="7" name="Straight Connector Line">
            <a:extLst>
              <a:ext uri="{FF2B5EF4-FFF2-40B4-BE49-F238E27FC236}">
                <a16:creationId xmlns:a16="http://schemas.microsoft.com/office/drawing/2014/main" id="{979FFF99-5798-42F6-A83F-DDC0F6F65A9E}"/>
              </a:ext>
            </a:extLst>
          </p:cNvPr>
          <p:cNvCxnSpPr>
            <a:cxnSpLocks/>
          </p:cNvCxnSpPr>
          <p:nvPr userDrawn="1"/>
        </p:nvCxnSpPr>
        <p:spPr>
          <a:xfrm>
            <a:off x="868912" y="3366547"/>
            <a:ext cx="547461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Scientific Sessions Logo">
            <a:extLst>
              <a:ext uri="{FF2B5EF4-FFF2-40B4-BE49-F238E27FC236}">
                <a16:creationId xmlns:a16="http://schemas.microsoft.com/office/drawing/2014/main" id="{1BF2AF87-698A-AE4A-B2CE-BCF5841E8A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8912" y="3786156"/>
            <a:ext cx="1848877" cy="586357"/>
          </a:xfrm>
          <a:prstGeom prst="rect">
            <a:avLst/>
          </a:prstGeom>
        </p:spPr>
      </p:pic>
      <p:sp>
        <p:nvSpPr>
          <p:cNvPr id="9" name="#AHA24">
            <a:extLst>
              <a:ext uri="{FF2B5EF4-FFF2-40B4-BE49-F238E27FC236}">
                <a16:creationId xmlns:a16="http://schemas.microsoft.com/office/drawing/2014/main" id="{5C0CC13C-42C2-5B49-990C-29ED9A2D3161}"/>
              </a:ext>
            </a:extLst>
          </p:cNvPr>
          <p:cNvSpPr txBox="1">
            <a:spLocks/>
          </p:cNvSpPr>
          <p:nvPr userDrawn="1"/>
        </p:nvSpPr>
        <p:spPr>
          <a:xfrm>
            <a:off x="3460205" y="3812554"/>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000" b="0" i="0" dirty="0">
                <a:solidFill>
                  <a:schemeClr val="tx1"/>
                </a:solidFill>
                <a:latin typeface="Arial" panose="020B0604020202020204" pitchFamily="34" charset="0"/>
              </a:rPr>
              <a:t>#AHA25</a:t>
            </a:r>
          </a:p>
        </p:txBody>
      </p:sp>
    </p:spTree>
    <p:extLst>
      <p:ext uri="{BB962C8B-B14F-4D97-AF65-F5344CB8AC3E}">
        <p14:creationId xmlns:p14="http://schemas.microsoft.com/office/powerpoint/2010/main" val="218190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967806" y="819631"/>
            <a:ext cx="5512013" cy="574516"/>
          </a:xfrm>
        </p:spPr>
        <p:txBody>
          <a:bodyPr/>
          <a:lstStyle>
            <a:lvl1pPr>
              <a:defRPr>
                <a:solidFill>
                  <a:schemeClr val="accent1"/>
                </a:solidFill>
              </a:defRPr>
            </a:lvl1pPr>
          </a:lstStyle>
          <a:p>
            <a:r>
              <a:rPr lang="en-US" dirty="0"/>
              <a:t>OVERVIEW</a:t>
            </a:r>
          </a:p>
        </p:txBody>
      </p:sp>
      <p:sp>
        <p:nvSpPr>
          <p:cNvPr id="16" name="Section Title 1">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967805" y="1760441"/>
            <a:ext cx="2740888" cy="574516"/>
          </a:xfrm>
        </p:spPr>
        <p:txBody>
          <a:bodyPr/>
          <a:lstStyle>
            <a:lvl1pPr>
              <a:defRPr b="1"/>
            </a:lvl1pPr>
          </a:lstStyle>
          <a:p>
            <a:pPr lvl="0"/>
            <a:r>
              <a:rPr lang="en-US" dirty="0"/>
              <a:t>Section Title</a:t>
            </a:r>
            <a:br>
              <a:rPr lang="en-US" dirty="0"/>
            </a:br>
            <a:r>
              <a:rPr lang="en-US" dirty="0"/>
              <a:t>Slide #</a:t>
            </a:r>
          </a:p>
        </p:txBody>
      </p:sp>
      <p:sp>
        <p:nvSpPr>
          <p:cNvPr id="17" name="Section Title 2">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967805" y="2569910"/>
            <a:ext cx="2740888" cy="574516"/>
          </a:xfrm>
        </p:spPr>
        <p:txBody>
          <a:bodyPr/>
          <a:lstStyle>
            <a:lvl1pPr>
              <a:defRPr b="1"/>
            </a:lvl1pPr>
          </a:lstStyle>
          <a:p>
            <a:pPr lvl="0"/>
            <a:r>
              <a:rPr lang="en-US" dirty="0"/>
              <a:t>Section Title</a:t>
            </a:r>
            <a:br>
              <a:rPr lang="en-US" dirty="0"/>
            </a:br>
            <a:r>
              <a:rPr lang="en-US" dirty="0"/>
              <a:t>Slide #</a:t>
            </a:r>
          </a:p>
        </p:txBody>
      </p:sp>
      <p:sp>
        <p:nvSpPr>
          <p:cNvPr id="18" name="Section Title 3">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967805" y="3379379"/>
            <a:ext cx="2740888" cy="574516"/>
          </a:xfrm>
        </p:spPr>
        <p:txBody>
          <a:bodyPr/>
          <a:lstStyle>
            <a:lvl1pPr>
              <a:defRPr b="1"/>
            </a:lvl1pPr>
          </a:lstStyle>
          <a:p>
            <a:pPr lvl="0"/>
            <a:r>
              <a:rPr lang="en-US" dirty="0"/>
              <a:t>Section Title</a:t>
            </a:r>
            <a:br>
              <a:rPr lang="en-US" dirty="0"/>
            </a:br>
            <a:r>
              <a:rPr lang="en-US" dirty="0"/>
              <a:t>Slide #</a:t>
            </a:r>
          </a:p>
        </p:txBody>
      </p:sp>
      <p:sp>
        <p:nvSpPr>
          <p:cNvPr id="10" name="Section Title 4">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969287" y="4186333"/>
            <a:ext cx="2740888" cy="574516"/>
          </a:xfrm>
        </p:spPr>
        <p:txBody>
          <a:bodyPr/>
          <a:lstStyle>
            <a:lvl1pPr>
              <a:defRPr b="1"/>
            </a:lvl1pPr>
          </a:lstStyle>
          <a:p>
            <a:pPr lvl="0"/>
            <a:r>
              <a:rPr lang="en-US" dirty="0"/>
              <a:t>Section Title</a:t>
            </a:r>
            <a:br>
              <a:rPr lang="en-US" dirty="0"/>
            </a:br>
            <a:r>
              <a:rPr lang="en-US" dirty="0"/>
              <a:t>Slide #</a:t>
            </a:r>
          </a:p>
        </p:txBody>
      </p:sp>
      <p:sp>
        <p:nvSpPr>
          <p:cNvPr id="11" name="Section Title 5">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969287" y="4995802"/>
            <a:ext cx="2740888" cy="574516"/>
          </a:xfrm>
        </p:spPr>
        <p:txBody>
          <a:bodyPr/>
          <a:lstStyle>
            <a:lvl1pPr>
              <a:defRPr b="1"/>
            </a:lvl1pPr>
          </a:lstStyle>
          <a:p>
            <a:pPr lvl="0"/>
            <a:r>
              <a:rPr lang="en-US" dirty="0"/>
              <a:t>Section Title</a:t>
            </a:r>
            <a:br>
              <a:rPr lang="en-US" dirty="0"/>
            </a:br>
            <a:r>
              <a:rPr lang="en-US" dirty="0"/>
              <a:t>Slide #</a:t>
            </a:r>
          </a:p>
        </p:txBody>
      </p:sp>
      <p:sp>
        <p:nvSpPr>
          <p:cNvPr id="13" name="Section Title 6">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4325601" y="1760441"/>
            <a:ext cx="2740888" cy="574516"/>
          </a:xfrm>
        </p:spPr>
        <p:txBody>
          <a:bodyPr/>
          <a:lstStyle>
            <a:lvl1pPr>
              <a:defRPr b="1"/>
            </a:lvl1pPr>
          </a:lstStyle>
          <a:p>
            <a:pPr lvl="0"/>
            <a:r>
              <a:rPr lang="en-US" dirty="0"/>
              <a:t>Section Title</a:t>
            </a:r>
            <a:br>
              <a:rPr lang="en-US" dirty="0"/>
            </a:br>
            <a:r>
              <a:rPr lang="en-US" dirty="0"/>
              <a:t>Slide #</a:t>
            </a:r>
          </a:p>
        </p:txBody>
      </p:sp>
      <p:sp>
        <p:nvSpPr>
          <p:cNvPr id="14" name="Section Title 7">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4325601" y="2569910"/>
            <a:ext cx="2740888" cy="574516"/>
          </a:xfrm>
        </p:spPr>
        <p:txBody>
          <a:bodyPr/>
          <a:lstStyle>
            <a:lvl1pPr>
              <a:defRPr b="1"/>
            </a:lvl1pPr>
          </a:lstStyle>
          <a:p>
            <a:pPr lvl="0"/>
            <a:r>
              <a:rPr lang="en-US" dirty="0"/>
              <a:t>Section Title</a:t>
            </a:r>
            <a:br>
              <a:rPr lang="en-US" dirty="0"/>
            </a:br>
            <a:r>
              <a:rPr lang="en-US" dirty="0"/>
              <a:t>Slide #</a:t>
            </a:r>
          </a:p>
        </p:txBody>
      </p:sp>
      <p:sp>
        <p:nvSpPr>
          <p:cNvPr id="15" name="Section Title 8">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4325601" y="3379379"/>
            <a:ext cx="2740888" cy="574516"/>
          </a:xfrm>
        </p:spPr>
        <p:txBody>
          <a:bodyPr/>
          <a:lstStyle>
            <a:lvl1pPr>
              <a:defRPr b="1"/>
            </a:lvl1pPr>
          </a:lstStyle>
          <a:p>
            <a:pPr lvl="0"/>
            <a:r>
              <a:rPr lang="en-US" dirty="0"/>
              <a:t>Section Title</a:t>
            </a:r>
            <a:br>
              <a:rPr lang="en-US" dirty="0"/>
            </a:br>
            <a:r>
              <a:rPr lang="en-US" dirty="0"/>
              <a:t>Slide #</a:t>
            </a:r>
          </a:p>
        </p:txBody>
      </p:sp>
      <p:sp>
        <p:nvSpPr>
          <p:cNvPr id="12" name="Section Title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4325601" y="4186333"/>
            <a:ext cx="2740888" cy="574516"/>
          </a:xfrm>
        </p:spPr>
        <p:txBody>
          <a:bodyPr/>
          <a:lstStyle>
            <a:lvl1pPr>
              <a:defRPr b="1"/>
            </a:lvl1pPr>
          </a:lstStyle>
          <a:p>
            <a:pPr lvl="0"/>
            <a:r>
              <a:rPr lang="en-US" dirty="0"/>
              <a:t>Section Title</a:t>
            </a:r>
            <a:br>
              <a:rPr lang="en-US" dirty="0"/>
            </a:br>
            <a:r>
              <a:rPr lang="en-US" dirty="0"/>
              <a:t>Slide #</a:t>
            </a:r>
          </a:p>
        </p:txBody>
      </p:sp>
      <p:sp>
        <p:nvSpPr>
          <p:cNvPr id="25" name="Section Title 10">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4325601" y="4988299"/>
            <a:ext cx="2740888" cy="574516"/>
          </a:xfrm>
        </p:spPr>
        <p:txBody>
          <a:bodyPr/>
          <a:lstStyle>
            <a:lvl1pPr>
              <a:defRPr b="1"/>
            </a:lvl1pPr>
          </a:lstStyle>
          <a:p>
            <a:pPr lvl="0"/>
            <a:r>
              <a:rPr lang="en-US" dirty="0"/>
              <a:t>Section Title</a:t>
            </a:r>
            <a:br>
              <a:rPr lang="en-US" dirty="0"/>
            </a:br>
            <a:r>
              <a:rPr lang="en-US" dirty="0"/>
              <a:t>Slide #</a:t>
            </a:r>
          </a:p>
        </p:txBody>
      </p:sp>
      <p:sp>
        <p:nvSpPr>
          <p:cNvPr id="21" name="Picture Placeholder 20">
            <a:extLst>
              <a:ext uri="{FF2B5EF4-FFF2-40B4-BE49-F238E27FC236}">
                <a16:creationId xmlns:a16="http://schemas.microsoft.com/office/drawing/2014/main" id="{E1A8958F-202A-A1EA-9518-2F7D9311346B}"/>
              </a:ext>
            </a:extLst>
          </p:cNvPr>
          <p:cNvSpPr>
            <a:spLocks noGrp="1"/>
          </p:cNvSpPr>
          <p:nvPr>
            <p:ph type="pic" sz="quarter" idx="28"/>
          </p:nvPr>
        </p:nvSpPr>
        <p:spPr>
          <a:xfrm>
            <a:off x="7022354" y="0"/>
            <a:ext cx="5169647" cy="6858000"/>
          </a:xfrm>
          <a:custGeom>
            <a:avLst/>
            <a:gdLst>
              <a:gd name="connsiteX0" fmla="*/ 2522315 w 3877235"/>
              <a:gd name="connsiteY0" fmla="*/ 0 h 5143500"/>
              <a:gd name="connsiteX1" fmla="*/ 3047439 w 3877235"/>
              <a:gd name="connsiteY1" fmla="*/ 0 h 5143500"/>
              <a:gd name="connsiteX2" fmla="*/ 3047439 w 3877235"/>
              <a:gd name="connsiteY2" fmla="*/ 0 h 5143500"/>
              <a:gd name="connsiteX3" fmla="*/ 3258110 w 3877235"/>
              <a:gd name="connsiteY3" fmla="*/ 0 h 5143500"/>
              <a:gd name="connsiteX4" fmla="*/ 3877235 w 3877235"/>
              <a:gd name="connsiteY4" fmla="*/ 0 h 5143500"/>
              <a:gd name="connsiteX5" fmla="*/ 3877235 w 3877235"/>
              <a:gd name="connsiteY5" fmla="*/ 5143500 h 5143500"/>
              <a:gd name="connsiteX6" fmla="*/ 1672607 w 3877235"/>
              <a:gd name="connsiteY6" fmla="*/ 5143500 h 5143500"/>
              <a:gd name="connsiteX7" fmla="*/ 1591235 w 3877235"/>
              <a:gd name="connsiteY7" fmla="*/ 5143500 h 5143500"/>
              <a:gd name="connsiteX8" fmla="*/ 1461936 w 3877235"/>
              <a:gd name="connsiteY8" fmla="*/ 5143500 h 5143500"/>
              <a:gd name="connsiteX9" fmla="*/ 1147483 w 3877235"/>
              <a:gd name="connsiteY9" fmla="*/ 5143500 h 5143500"/>
              <a:gd name="connsiteX10" fmla="*/ 1031630 w 3877235"/>
              <a:gd name="connsiteY10" fmla="*/ 5143500 h 5143500"/>
              <a:gd name="connsiteX11" fmla="*/ 936812 w 3877235"/>
              <a:gd name="connsiteY11" fmla="*/ 5143500 h 5143500"/>
              <a:gd name="connsiteX12" fmla="*/ 525124 w 3877235"/>
              <a:gd name="connsiteY12" fmla="*/ 5143500 h 5143500"/>
              <a:gd name="connsiteX13" fmla="*/ 506506 w 3877235"/>
              <a:gd name="connsiteY13" fmla="*/ 5143500 h 5143500"/>
              <a:gd name="connsiteX14" fmla="*/ 0 w 3877235"/>
              <a:gd name="connsiteY14" fmla="*/ 5143500 h 5143500"/>
              <a:gd name="connsiteX15" fmla="*/ 1585503 w 3877235"/>
              <a:gd name="connsiteY15" fmla="*/ 0 h 5143500"/>
              <a:gd name="connsiteX16" fmla="*/ 2092009 w 3877235"/>
              <a:gd name="connsiteY16" fmla="*/ 0 h 5143500"/>
              <a:gd name="connsiteX17" fmla="*/ 2092009 w 3877235"/>
              <a:gd name="connsiteY17" fmla="*/ 0 h 5143500"/>
              <a:gd name="connsiteX18" fmla="*/ 2522315 w 3877235"/>
              <a:gd name="connsiteY1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235" h="5143500">
                <a:moveTo>
                  <a:pt x="2522315" y="0"/>
                </a:moveTo>
                <a:lnTo>
                  <a:pt x="3047439" y="0"/>
                </a:lnTo>
                <a:lnTo>
                  <a:pt x="3047439" y="0"/>
                </a:lnTo>
                <a:lnTo>
                  <a:pt x="3258110" y="0"/>
                </a:lnTo>
                <a:lnTo>
                  <a:pt x="3877235" y="0"/>
                </a:lnTo>
                <a:lnTo>
                  <a:pt x="3877235" y="5143500"/>
                </a:lnTo>
                <a:lnTo>
                  <a:pt x="1672607" y="5143500"/>
                </a:lnTo>
                <a:lnTo>
                  <a:pt x="1591235" y="5143500"/>
                </a:lnTo>
                <a:lnTo>
                  <a:pt x="1461936" y="5143500"/>
                </a:lnTo>
                <a:lnTo>
                  <a:pt x="1147483" y="5143500"/>
                </a:lnTo>
                <a:lnTo>
                  <a:pt x="1031630" y="5143500"/>
                </a:lnTo>
                <a:lnTo>
                  <a:pt x="936812" y="5143500"/>
                </a:lnTo>
                <a:lnTo>
                  <a:pt x="525124" y="5143500"/>
                </a:lnTo>
                <a:lnTo>
                  <a:pt x="506506" y="5143500"/>
                </a:lnTo>
                <a:lnTo>
                  <a:pt x="0" y="5143500"/>
                </a:lnTo>
                <a:lnTo>
                  <a:pt x="1585503" y="0"/>
                </a:lnTo>
                <a:lnTo>
                  <a:pt x="2092009" y="0"/>
                </a:lnTo>
                <a:lnTo>
                  <a:pt x="2092009" y="0"/>
                </a:lnTo>
                <a:lnTo>
                  <a:pt x="2522315" y="0"/>
                </a:lnTo>
                <a:close/>
              </a:path>
            </a:pathLst>
          </a:custGeom>
          <a:solidFill>
            <a:schemeClr val="bg2"/>
          </a:solidFill>
        </p:spPr>
        <p:txBody>
          <a:bodyPr wrap="square">
            <a:noAutofit/>
          </a:bodyPr>
          <a:lstStyle>
            <a:lvl1pPr algn="r">
              <a:defRPr/>
            </a:lvl1pPr>
          </a:lstStyle>
          <a:p>
            <a:endParaRPr lang="en-US"/>
          </a:p>
        </p:txBody>
      </p:sp>
    </p:spTree>
    <p:extLst>
      <p:ext uri="{BB962C8B-B14F-4D97-AF65-F5344CB8AC3E}">
        <p14:creationId xmlns:p14="http://schemas.microsoft.com/office/powerpoint/2010/main" val="30037316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6" name="Speaker Photo Placeholder">
            <a:extLst>
              <a:ext uri="{FF2B5EF4-FFF2-40B4-BE49-F238E27FC236}">
                <a16:creationId xmlns:a16="http://schemas.microsoft.com/office/drawing/2014/main" id="{26E59B99-B64D-2B4E-852B-35C13E246745}"/>
              </a:ext>
            </a:extLst>
          </p:cNvPr>
          <p:cNvSpPr>
            <a:spLocks noGrp="1"/>
          </p:cNvSpPr>
          <p:nvPr>
            <p:ph type="pic" sz="quarter" idx="24"/>
          </p:nvPr>
        </p:nvSpPr>
        <p:spPr>
          <a:xfrm>
            <a:off x="-1543050" y="333189"/>
            <a:ext cx="5546065" cy="5546064"/>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sp>
        <p:nvSpPr>
          <p:cNvPr id="2" name="Speaker Name"/>
          <p:cNvSpPr>
            <a:spLocks noGrp="1"/>
          </p:cNvSpPr>
          <p:nvPr>
            <p:ph type="title" hasCustomPrompt="1"/>
          </p:nvPr>
        </p:nvSpPr>
        <p:spPr>
          <a:xfrm>
            <a:off x="4760652" y="1252215"/>
            <a:ext cx="4559195" cy="498659"/>
          </a:xfrm>
        </p:spPr>
        <p:txBody>
          <a:bodyPr anchor="t">
            <a:normAutofit/>
          </a:bodyPr>
          <a:lstStyle>
            <a:lvl1pPr>
              <a:defRPr sz="2667">
                <a:solidFill>
                  <a:schemeClr val="accent1"/>
                </a:solidFill>
              </a:defRPr>
            </a:lvl1pPr>
          </a:lstStyle>
          <a:p>
            <a:r>
              <a:rPr lang="en-US" dirty="0"/>
              <a:t>ONE SPEAKER</a:t>
            </a:r>
          </a:p>
        </p:txBody>
      </p:sp>
      <p:sp>
        <p:nvSpPr>
          <p:cNvPr id="11" name="Speaker 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760652" y="1805150"/>
            <a:ext cx="5366565" cy="428813"/>
          </a:xfrm>
        </p:spPr>
        <p:txBody>
          <a:bodyPr>
            <a:normAutofit/>
          </a:bodyPr>
          <a:lstStyle>
            <a:lvl1pPr>
              <a:defRPr sz="2000" b="1">
                <a:solidFill>
                  <a:schemeClr val="tx1"/>
                </a:solidFill>
              </a:defRPr>
            </a:lvl1pPr>
          </a:lstStyle>
          <a:p>
            <a:pPr lvl="0"/>
            <a:r>
              <a:rPr lang="en-US" dirty="0"/>
              <a:t>Speaker title</a:t>
            </a:r>
          </a:p>
        </p:txBody>
      </p:sp>
      <p:sp>
        <p:nvSpPr>
          <p:cNvPr id="4" name="Body Copy"/>
          <p:cNvSpPr>
            <a:spLocks noGrp="1"/>
          </p:cNvSpPr>
          <p:nvPr>
            <p:ph sz="half" idx="2" hasCustomPrompt="1"/>
          </p:nvPr>
        </p:nvSpPr>
        <p:spPr>
          <a:xfrm>
            <a:off x="4760651" y="2288239"/>
            <a:ext cx="6867119" cy="3127823"/>
          </a:xfrm>
        </p:spPr>
        <p:txBody>
          <a:bodyPr>
            <a:normAutofit/>
          </a:bodyPr>
          <a:lstStyle>
            <a:lvl1pPr>
              <a:defRPr sz="1333">
                <a:solidFill>
                  <a:schemeClr val="tx1"/>
                </a:solidFill>
              </a:defRPr>
            </a:lvl1pPr>
          </a:lstStyle>
          <a:p>
            <a:pPr lvl="0"/>
            <a:r>
              <a:rPr lang="en-US" dirty="0"/>
              <a:t>Body copy is Arial at 12pts</a:t>
            </a:r>
          </a:p>
        </p:txBody>
      </p:sp>
      <p:sp>
        <p:nvSpPr>
          <p:cNvPr id="13" name="Footer Text 1">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7" name="Footer Text 2">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latin typeface="+mn-lt"/>
              </a:defRPr>
            </a:lvl1pPr>
          </a:lstStyle>
          <a:p>
            <a:pPr lvl="0"/>
            <a:r>
              <a:rPr lang="en-US" dirty="0"/>
              <a:t>Sponsored by:</a:t>
            </a:r>
          </a:p>
        </p:txBody>
      </p:sp>
      <p:sp>
        <p:nvSpPr>
          <p:cNvPr id="16" name="Logo Placehold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latin typeface="+mn-lt"/>
              </a:defRPr>
            </a:lvl1pPr>
          </a:lstStyle>
          <a:p>
            <a:r>
              <a:rPr lang="en-US" dirty="0"/>
              <a:t>Logo</a:t>
            </a:r>
          </a:p>
        </p:txBody>
      </p:sp>
      <p:cxnSp>
        <p:nvCxnSpPr>
          <p:cNvPr id="15" name="Straight Line Connector">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41253549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peakers">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A7D779C-7B02-3CA6-4C3A-C61766686FCC}"/>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ircle Photo" descr="Circle headshot 1">
            <a:extLst>
              <a:ext uri="{FF2B5EF4-FFF2-40B4-BE49-F238E27FC236}">
                <a16:creationId xmlns:a16="http://schemas.microsoft.com/office/drawing/2014/main" id="{DDB5D280-A138-2FE7-E723-8AAC3E6B2A75}"/>
              </a:ext>
            </a:extLst>
          </p:cNvPr>
          <p:cNvSpPr>
            <a:spLocks noGrp="1"/>
          </p:cNvSpPr>
          <p:nvPr>
            <p:ph type="pic" sz="quarter" idx="27"/>
          </p:nvPr>
        </p:nvSpPr>
        <p:spPr>
          <a:xfrm>
            <a:off x="526091" y="634074"/>
            <a:ext cx="1729567" cy="1729567"/>
          </a:xfrm>
          <a:prstGeom prst="ellipse">
            <a:avLst/>
          </a:prstGeom>
          <a:ln>
            <a:solidFill>
              <a:schemeClr val="bg1"/>
            </a:solidFill>
          </a:ln>
        </p:spPr>
        <p:txBody>
          <a:bodyPr/>
          <a:lstStyle>
            <a:lvl1pPr>
              <a:defRPr>
                <a:solidFill>
                  <a:schemeClr val="bg1"/>
                </a:solidFill>
              </a:defRPr>
            </a:lvl1pPr>
          </a:lstStyle>
          <a:p>
            <a:endParaRPr lang="en-US"/>
          </a:p>
        </p:txBody>
      </p:sp>
      <p:sp>
        <p:nvSpPr>
          <p:cNvPr id="12" name="Speaker name" descr="Speaker name 1">
            <a:extLst>
              <a:ext uri="{FF2B5EF4-FFF2-40B4-BE49-F238E27FC236}">
                <a16:creationId xmlns:a16="http://schemas.microsoft.com/office/drawing/2014/main" id="{C91924A7-4DB4-D752-7D3C-787A64EF1146}"/>
              </a:ext>
            </a:extLst>
          </p:cNvPr>
          <p:cNvSpPr>
            <a:spLocks noGrp="1"/>
          </p:cNvSpPr>
          <p:nvPr>
            <p:ph type="body" sz="quarter" idx="28" hasCustomPrompt="1"/>
          </p:nvPr>
        </p:nvSpPr>
        <p:spPr>
          <a:xfrm>
            <a:off x="2660821" y="1688982"/>
            <a:ext cx="2968424" cy="449543"/>
          </a:xfrm>
        </p:spPr>
        <p:txBody>
          <a:bodyPr>
            <a:normAutofit/>
          </a:bodyPr>
          <a:lstStyle>
            <a:lvl1pPr>
              <a:defRPr sz="1867" b="1" i="0" cap="all" baseline="0">
                <a:solidFill>
                  <a:schemeClr val="bg1"/>
                </a:solidFill>
                <a:latin typeface="+mj-lt"/>
              </a:defRPr>
            </a:lvl1pPr>
          </a:lstStyle>
          <a:p>
            <a:r>
              <a:rPr lang="en-US" dirty="0">
                <a:solidFill>
                  <a:schemeClr val="bg1"/>
                </a:solidFill>
              </a:rPr>
              <a:t>SPEAKER NAME</a:t>
            </a:r>
          </a:p>
        </p:txBody>
      </p:sp>
      <p:sp>
        <p:nvSpPr>
          <p:cNvPr id="18" name="Job title" descr="Speaker title 1">
            <a:extLst>
              <a:ext uri="{FF2B5EF4-FFF2-40B4-BE49-F238E27FC236}">
                <a16:creationId xmlns:a16="http://schemas.microsoft.com/office/drawing/2014/main" id="{5C3247AE-5DBA-C8F5-9731-67947A3414BE}"/>
              </a:ext>
            </a:extLst>
          </p:cNvPr>
          <p:cNvSpPr>
            <a:spLocks noGrp="1"/>
          </p:cNvSpPr>
          <p:nvPr>
            <p:ph type="body" sz="quarter" idx="26" hasCustomPrompt="1"/>
          </p:nvPr>
        </p:nvSpPr>
        <p:spPr>
          <a:xfrm>
            <a:off x="2660821" y="2021306"/>
            <a:ext cx="2968424" cy="428813"/>
          </a:xfrm>
        </p:spPr>
        <p:txBody>
          <a:bodyPr>
            <a:normAutofit/>
          </a:bodyPr>
          <a:lstStyle>
            <a:lvl1pPr>
              <a:defRPr sz="1600" b="1">
                <a:solidFill>
                  <a:schemeClr val="bg1"/>
                </a:solidFill>
              </a:defRPr>
            </a:lvl1pPr>
          </a:lstStyle>
          <a:p>
            <a:pPr lvl="0"/>
            <a:r>
              <a:rPr lang="en-US" dirty="0"/>
              <a:t>Speaker title</a:t>
            </a:r>
          </a:p>
        </p:txBody>
      </p:sp>
      <p:cxnSp>
        <p:nvCxnSpPr>
          <p:cNvPr id="19" name="Horizontal Line 1">
            <a:extLst>
              <a:ext uri="{FF2B5EF4-FFF2-40B4-BE49-F238E27FC236}">
                <a16:creationId xmlns:a16="http://schemas.microsoft.com/office/drawing/2014/main" id="{C8F16978-3AE7-ECCD-252B-F10E6F3A8DBF}"/>
              </a:ext>
              <a:ext uri="{C183D7F6-B498-43B3-948B-1728B52AA6E4}">
                <adec:decorative xmlns:adec="http://schemas.microsoft.com/office/drawing/2017/decorative" val="1"/>
              </a:ext>
            </a:extLst>
          </p:cNvPr>
          <p:cNvCxnSpPr>
            <a:cxnSpLocks/>
          </p:cNvCxnSpPr>
          <p:nvPr userDrawn="1"/>
        </p:nvCxnSpPr>
        <p:spPr>
          <a:xfrm>
            <a:off x="439613" y="2624081"/>
            <a:ext cx="5189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Textbox 1" descr="Content Textbox 1">
            <a:extLst>
              <a:ext uri="{FF2B5EF4-FFF2-40B4-BE49-F238E27FC236}">
                <a16:creationId xmlns:a16="http://schemas.microsoft.com/office/drawing/2014/main" id="{35F654C3-35BC-0892-6F93-35F6F55975BA}"/>
              </a:ext>
            </a:extLst>
          </p:cNvPr>
          <p:cNvSpPr>
            <a:spLocks noGrp="1"/>
          </p:cNvSpPr>
          <p:nvPr>
            <p:ph sz="half" idx="25" hasCustomPrompt="1"/>
          </p:nvPr>
        </p:nvSpPr>
        <p:spPr>
          <a:xfrm>
            <a:off x="439613" y="2822224"/>
            <a:ext cx="5189633" cy="3211771"/>
          </a:xfrm>
        </p:spPr>
        <p:txBody>
          <a:bodyPr>
            <a:normAutofit/>
          </a:bodyPr>
          <a:lstStyle>
            <a:lvl1pPr>
              <a:defRPr sz="1333">
                <a:solidFill>
                  <a:schemeClr val="bg1"/>
                </a:solidFill>
              </a:defRPr>
            </a:lvl1pPr>
          </a:lstStyle>
          <a:p>
            <a:pPr lvl="0"/>
            <a:r>
              <a:rPr lang="en-US" dirty="0"/>
              <a:t>Bio copy is Arial at 10pts</a:t>
            </a:r>
          </a:p>
        </p:txBody>
      </p:sp>
      <p:sp>
        <p:nvSpPr>
          <p:cNvPr id="22" name="Circle Photo 2" descr="Circle Headshot 2">
            <a:extLst>
              <a:ext uri="{FF2B5EF4-FFF2-40B4-BE49-F238E27FC236}">
                <a16:creationId xmlns:a16="http://schemas.microsoft.com/office/drawing/2014/main" id="{6D183BC3-63BE-7B5F-4CDB-8091B683B16B}"/>
              </a:ext>
            </a:extLst>
          </p:cNvPr>
          <p:cNvSpPr>
            <a:spLocks noGrp="1"/>
          </p:cNvSpPr>
          <p:nvPr>
            <p:ph type="pic" sz="quarter" idx="24"/>
          </p:nvPr>
        </p:nvSpPr>
        <p:spPr>
          <a:xfrm>
            <a:off x="6696126" y="634074"/>
            <a:ext cx="1729567" cy="1729567"/>
          </a:xfrm>
          <a:prstGeom prst="ellipse">
            <a:avLst/>
          </a:prstGeom>
          <a:ln>
            <a:solidFill>
              <a:schemeClr val="accent1"/>
            </a:solidFill>
          </a:ln>
        </p:spPr>
        <p:txBody>
          <a:bodyPr/>
          <a:lstStyle/>
          <a:p>
            <a:endParaRPr lang="en-US" dirty="0"/>
          </a:p>
        </p:txBody>
      </p:sp>
      <p:sp>
        <p:nvSpPr>
          <p:cNvPr id="23" name="Speaker name 2" descr="Speaker name ">
            <a:extLst>
              <a:ext uri="{FF2B5EF4-FFF2-40B4-BE49-F238E27FC236}">
                <a16:creationId xmlns:a16="http://schemas.microsoft.com/office/drawing/2014/main" id="{AD421897-73AD-93F2-49CF-B9CB2018B9BB}"/>
              </a:ext>
            </a:extLst>
          </p:cNvPr>
          <p:cNvSpPr>
            <a:spLocks noGrp="1"/>
          </p:cNvSpPr>
          <p:nvPr>
            <p:ph type="body" sz="quarter" idx="29" hasCustomPrompt="1"/>
          </p:nvPr>
        </p:nvSpPr>
        <p:spPr>
          <a:xfrm>
            <a:off x="8830856" y="1662927"/>
            <a:ext cx="2968424" cy="501651"/>
          </a:xfrm>
        </p:spPr>
        <p:txBody>
          <a:bodyPr>
            <a:normAutofit/>
          </a:bodyPr>
          <a:lstStyle>
            <a:lvl1pPr>
              <a:defRPr sz="1867" b="1">
                <a:solidFill>
                  <a:schemeClr val="accent1"/>
                </a:solidFill>
                <a:latin typeface="+mj-lt"/>
              </a:defRPr>
            </a:lvl1pPr>
          </a:lstStyle>
          <a:p>
            <a:pPr lvl="0"/>
            <a:r>
              <a:rPr lang="en-US" dirty="0"/>
              <a:t>SPEAKER NAME</a:t>
            </a:r>
          </a:p>
        </p:txBody>
      </p:sp>
      <p:sp>
        <p:nvSpPr>
          <p:cNvPr id="24" name="Speaker title 2" descr="Speaker title 2 ">
            <a:extLst>
              <a:ext uri="{FF2B5EF4-FFF2-40B4-BE49-F238E27FC236}">
                <a16:creationId xmlns:a16="http://schemas.microsoft.com/office/drawing/2014/main" id="{40AF8D05-600F-478C-6472-17B4560D64BF}"/>
              </a:ext>
            </a:extLst>
          </p:cNvPr>
          <p:cNvSpPr>
            <a:spLocks noGrp="1"/>
          </p:cNvSpPr>
          <p:nvPr>
            <p:ph type="body" sz="quarter" idx="23" hasCustomPrompt="1"/>
          </p:nvPr>
        </p:nvSpPr>
        <p:spPr>
          <a:xfrm>
            <a:off x="8830856" y="2021306"/>
            <a:ext cx="2968424" cy="428813"/>
          </a:xfrm>
        </p:spPr>
        <p:txBody>
          <a:bodyPr>
            <a:normAutofit/>
          </a:bodyPr>
          <a:lstStyle>
            <a:lvl1pPr>
              <a:defRPr sz="1600" b="1">
                <a:solidFill>
                  <a:schemeClr val="accent4"/>
                </a:solidFill>
              </a:defRPr>
            </a:lvl1pPr>
          </a:lstStyle>
          <a:p>
            <a:pPr lvl="0"/>
            <a:r>
              <a:rPr lang="en-US" dirty="0"/>
              <a:t>Speaker title</a:t>
            </a:r>
          </a:p>
        </p:txBody>
      </p:sp>
      <p:cxnSp>
        <p:nvCxnSpPr>
          <p:cNvPr id="25" name="Horizontal Line 2">
            <a:extLst>
              <a:ext uri="{FF2B5EF4-FFF2-40B4-BE49-F238E27FC236}">
                <a16:creationId xmlns:a16="http://schemas.microsoft.com/office/drawing/2014/main" id="{0C20B609-7C97-FEC6-4637-915429F8C973}"/>
              </a:ext>
              <a:ext uri="{C183D7F6-B498-43B3-948B-1728B52AA6E4}">
                <adec:decorative xmlns:adec="http://schemas.microsoft.com/office/drawing/2017/decorative" val="1"/>
              </a:ext>
            </a:extLst>
          </p:cNvPr>
          <p:cNvCxnSpPr>
            <a:cxnSpLocks/>
          </p:cNvCxnSpPr>
          <p:nvPr userDrawn="1"/>
        </p:nvCxnSpPr>
        <p:spPr>
          <a:xfrm>
            <a:off x="6609648" y="2624081"/>
            <a:ext cx="5189633"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Content Textbox 2" descr="Content Textbox 2 ">
            <a:extLst>
              <a:ext uri="{FF2B5EF4-FFF2-40B4-BE49-F238E27FC236}">
                <a16:creationId xmlns:a16="http://schemas.microsoft.com/office/drawing/2014/main" id="{3B7A4B7A-3A6A-F8DA-B8B0-D056D0D2A421}"/>
              </a:ext>
            </a:extLst>
          </p:cNvPr>
          <p:cNvSpPr>
            <a:spLocks noGrp="1"/>
          </p:cNvSpPr>
          <p:nvPr>
            <p:ph sz="half" idx="2" hasCustomPrompt="1"/>
          </p:nvPr>
        </p:nvSpPr>
        <p:spPr>
          <a:xfrm>
            <a:off x="6609648" y="2822224"/>
            <a:ext cx="5189633" cy="3211771"/>
          </a:xfrm>
        </p:spPr>
        <p:txBody>
          <a:bodyPr>
            <a:normAutofit/>
          </a:bodyPr>
          <a:lstStyle>
            <a:lvl1pPr>
              <a:defRPr sz="1333">
                <a:solidFill>
                  <a:schemeClr val="tx1"/>
                </a:solidFill>
              </a:defRPr>
            </a:lvl1pPr>
          </a:lstStyle>
          <a:p>
            <a:pPr lvl="0"/>
            <a:r>
              <a:rPr lang="en-US" dirty="0"/>
              <a:t>Bio copy is Arial at 10pts</a:t>
            </a:r>
          </a:p>
        </p:txBody>
      </p:sp>
      <p:sp>
        <p:nvSpPr>
          <p:cNvPr id="28" name="Footer Placeholder 1" descr="Footer placeholder 1">
            <a:extLst>
              <a:ext uri="{FF2B5EF4-FFF2-40B4-BE49-F238E27FC236}">
                <a16:creationId xmlns:a16="http://schemas.microsoft.com/office/drawing/2014/main" id="{0AA91F18-19A0-B0AE-DCCA-74A8D82E809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9" name="Footer placeholder 2" descr="Footer placeholder 2">
            <a:extLst>
              <a:ext uri="{FF2B5EF4-FFF2-40B4-BE49-F238E27FC236}">
                <a16:creationId xmlns:a16="http://schemas.microsoft.com/office/drawing/2014/main" id="{228E91B6-8A9C-192A-25EA-49446C74C593}"/>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30" name="Logo Placeholder" descr="Logo placeholder&#10;">
            <a:extLst>
              <a:ext uri="{FF2B5EF4-FFF2-40B4-BE49-F238E27FC236}">
                <a16:creationId xmlns:a16="http://schemas.microsoft.com/office/drawing/2014/main" id="{AE00430C-7066-EA0C-10B5-2CAF53A4775A}"/>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cxnSp>
        <p:nvCxnSpPr>
          <p:cNvPr id="31" name="Vertical Line Connector">
            <a:extLst>
              <a:ext uri="{FF2B5EF4-FFF2-40B4-BE49-F238E27FC236}">
                <a16:creationId xmlns:a16="http://schemas.microsoft.com/office/drawing/2014/main" id="{79EECC78-D68C-AE45-0687-B089287121F6}"/>
              </a:ext>
              <a:ext uri="{C183D7F6-B498-43B3-948B-1728B52AA6E4}">
                <adec:decorative xmlns:adec="http://schemas.microsoft.com/office/drawing/2017/decorative" val="1"/>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Slide Number Placeholder " descr="Slide Number Placeholder ">
            <a:extLst>
              <a:ext uri="{FF2B5EF4-FFF2-40B4-BE49-F238E27FC236}">
                <a16:creationId xmlns:a16="http://schemas.microsoft.com/office/drawing/2014/main" id="{AD05AF25-FE00-A300-AC24-6EE1FD91A9B7}"/>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8789551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4194691" y="3598044"/>
            <a:ext cx="1537892" cy="153788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10072723" y="3598045"/>
            <a:ext cx="1537892" cy="1537884"/>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6456474" y="736112"/>
            <a:ext cx="1537892" cy="153484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578445" y="736112"/>
            <a:ext cx="1537892" cy="153484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583985" y="3454955"/>
            <a:ext cx="1104378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2247134" y="1431398"/>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2247135" y="1047018"/>
            <a:ext cx="3485448" cy="257653"/>
          </a:xfrm>
        </p:spPr>
        <p:txBody>
          <a:bodyPr>
            <a:normAutofit/>
          </a:bodyPr>
          <a:lstStyle>
            <a:lvl1pPr>
              <a:defRPr sz="1333"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2247136" y="736113"/>
            <a:ext cx="3485448" cy="303028"/>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586249" y="4293330"/>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586249" y="3908950"/>
            <a:ext cx="3485448" cy="257653"/>
          </a:xfrm>
        </p:spPr>
        <p:txBody>
          <a:bodyPr>
            <a:normAutofit/>
          </a:bodyPr>
          <a:lstStyle>
            <a:lvl1pPr>
              <a:defRPr sz="1333"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586251" y="3598045"/>
            <a:ext cx="3485448" cy="303028"/>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8125164" y="1431398"/>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8125164" y="1047018"/>
            <a:ext cx="3485448" cy="257653"/>
          </a:xfrm>
        </p:spPr>
        <p:txBody>
          <a:bodyPr>
            <a:normAutofit/>
          </a:bodyPr>
          <a:lstStyle>
            <a:lvl1pPr>
              <a:defRPr sz="1333"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8125165" y="736113"/>
            <a:ext cx="3485448" cy="303028"/>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6452340" y="4293330"/>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6452340" y="3908950"/>
            <a:ext cx="3485448" cy="257653"/>
          </a:xfrm>
        </p:spPr>
        <p:txBody>
          <a:bodyPr>
            <a:normAutofit/>
          </a:bodyPr>
          <a:lstStyle>
            <a:lvl1pPr>
              <a:defRPr sz="1333"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6452341" y="3598045"/>
            <a:ext cx="3485448" cy="303028"/>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6027063" y="593023"/>
            <a:ext cx="0" cy="54897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9902027" y="6356351"/>
            <a:ext cx="1326984" cy="365125"/>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latin typeface="+mn-lt"/>
              </a:defRPr>
            </a:lvl1pPr>
          </a:lstStyle>
          <a:p>
            <a:pPr lvl="0"/>
            <a:r>
              <a:rPr lang="en-US" dirty="0"/>
              <a:t>Sponsored by:</a:t>
            </a:r>
          </a:p>
        </p:txBody>
      </p:sp>
    </p:spTree>
    <p:extLst>
      <p:ext uri="{BB962C8B-B14F-4D97-AF65-F5344CB8AC3E}">
        <p14:creationId xmlns:p14="http://schemas.microsoft.com/office/powerpoint/2010/main" val="6076500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583985" y="819631"/>
            <a:ext cx="9104960" cy="621243"/>
          </a:xfrm>
        </p:spPr>
        <p:txBody>
          <a:bodyPr/>
          <a:lstStyle>
            <a:lvl1pPr>
              <a:defRPr>
                <a:solidFill>
                  <a:schemeClr val="tx1"/>
                </a:solidFill>
              </a:defRPr>
            </a:lvl1pPr>
          </a:lstStyle>
          <a:p>
            <a:r>
              <a:rPr lang="en-US" dirty="0"/>
              <a:t>TITLE IS ALL CAPS AT 25-30PTS</a:t>
            </a:r>
          </a:p>
        </p:txBody>
      </p:sp>
      <p:sp>
        <p:nvSpPr>
          <p:cNvPr id="12" name="Subhead">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Arial Bold at 16pt</a:t>
            </a:r>
          </a:p>
        </p:txBody>
      </p:sp>
      <p:sp>
        <p:nvSpPr>
          <p:cNvPr id="3" name="Body Copy"/>
          <p:cNvSpPr>
            <a:spLocks noGrp="1"/>
          </p:cNvSpPr>
          <p:nvPr>
            <p:ph idx="1" hasCustomPrompt="1"/>
          </p:nvPr>
        </p:nvSpPr>
        <p:spPr>
          <a:xfrm>
            <a:off x="583987" y="2049077"/>
            <a:ext cx="7950413" cy="3824185"/>
          </a:xfrm>
        </p:spPr>
        <p:txBody>
          <a:bodyPr/>
          <a:lstStyle/>
          <a:p>
            <a:pPr lvl="0"/>
            <a:r>
              <a:rPr lang="en-US" dirty="0"/>
              <a:t>Body copy is Arial at 12pts</a:t>
            </a:r>
          </a:p>
        </p:txBody>
      </p:sp>
      <p:sp>
        <p:nvSpPr>
          <p:cNvPr id="13" name="Red Bottom Footer Bar ">
            <a:extLst>
              <a:ext uri="{FF2B5EF4-FFF2-40B4-BE49-F238E27FC236}">
                <a16:creationId xmlns:a16="http://schemas.microsoft.com/office/drawing/2014/main" id="{4EA4FD0A-CC71-0E48-8282-25BE57F29E7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Footer Text 1">
            <a:extLst>
              <a:ext uri="{FF2B5EF4-FFF2-40B4-BE49-F238E27FC236}">
                <a16:creationId xmlns:a16="http://schemas.microsoft.com/office/drawing/2014/main" id="{B193F017-EA19-7442-9BB0-474F22193C0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6" name="Footer Text 2">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sp>
        <p:nvSpPr>
          <p:cNvPr id="25" name="Logo">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cxnSp>
        <p:nvCxnSpPr>
          <p:cNvPr id="24" name="Straight Line Connector">
            <a:extLst>
              <a:ext uri="{FF2B5EF4-FFF2-40B4-BE49-F238E27FC236}">
                <a16:creationId xmlns:a16="http://schemas.microsoft.com/office/drawing/2014/main" id="{A975C766-C30F-5445-9526-2CE36881A02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273F7D3E-5CDA-4840-AA44-2AB4E261E04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08225485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81C69399-451C-8CFB-4036-4B872504B915}"/>
              </a:ext>
            </a:extLst>
          </p:cNvPr>
          <p:cNvSpPr/>
          <p:nvPr userDrawn="1"/>
        </p:nvSpPr>
        <p:spPr>
          <a:xfrm>
            <a:off x="6639856" y="-6104"/>
            <a:ext cx="5552144" cy="6864104"/>
          </a:xfrm>
          <a:custGeom>
            <a:avLst/>
            <a:gdLst>
              <a:gd name="connsiteX0" fmla="*/ 0 w 4164108"/>
              <a:gd name="connsiteY0" fmla="*/ 0 h 5148078"/>
              <a:gd name="connsiteX1" fmla="*/ 3877235 w 4164108"/>
              <a:gd name="connsiteY1" fmla="*/ 0 h 5148078"/>
              <a:gd name="connsiteX2" fmla="*/ 3875837 w 4164108"/>
              <a:gd name="connsiteY2" fmla="*/ 4578 h 5148078"/>
              <a:gd name="connsiteX3" fmla="*/ 4164108 w 4164108"/>
              <a:gd name="connsiteY3" fmla="*/ 4578 h 5148078"/>
              <a:gd name="connsiteX4" fmla="*/ 4164108 w 4164108"/>
              <a:gd name="connsiteY4" fmla="*/ 5148078 h 5148078"/>
              <a:gd name="connsiteX5" fmla="*/ 2305520 w 4164108"/>
              <a:gd name="connsiteY5" fmla="*/ 5148078 h 5148078"/>
              <a:gd name="connsiteX6" fmla="*/ 2057402 w 4164108"/>
              <a:gd name="connsiteY6" fmla="*/ 5148078 h 5148078"/>
              <a:gd name="connsiteX7" fmla="*/ 1571715 w 4164108"/>
              <a:gd name="connsiteY7" fmla="*/ 5148078 h 514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4108" h="5148078">
                <a:moveTo>
                  <a:pt x="0" y="0"/>
                </a:moveTo>
                <a:lnTo>
                  <a:pt x="3877235" y="0"/>
                </a:lnTo>
                <a:lnTo>
                  <a:pt x="3875837" y="4578"/>
                </a:lnTo>
                <a:lnTo>
                  <a:pt x="4164108" y="4578"/>
                </a:lnTo>
                <a:lnTo>
                  <a:pt x="4164108" y="5148078"/>
                </a:lnTo>
                <a:lnTo>
                  <a:pt x="2305520" y="5148078"/>
                </a:lnTo>
                <a:lnTo>
                  <a:pt x="2057402" y="5148078"/>
                </a:lnTo>
                <a:lnTo>
                  <a:pt x="1571715" y="514807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Headline"/>
          <p:cNvSpPr>
            <a:spLocks noGrp="1"/>
          </p:cNvSpPr>
          <p:nvPr>
            <p:ph type="title" hasCustomPrompt="1"/>
          </p:nvPr>
        </p:nvSpPr>
        <p:spPr>
          <a:xfrm>
            <a:off x="583987" y="819631"/>
            <a:ext cx="6431409" cy="1229445"/>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Body Copy"/>
          <p:cNvSpPr>
            <a:spLocks noGrp="1"/>
          </p:cNvSpPr>
          <p:nvPr>
            <p:ph idx="1" hasCustomPrompt="1"/>
          </p:nvPr>
        </p:nvSpPr>
        <p:spPr>
          <a:xfrm>
            <a:off x="583989" y="2049077"/>
            <a:ext cx="6431409" cy="4127887"/>
          </a:xfrm>
        </p:spPr>
        <p:txBody>
          <a:bodyPr/>
          <a:lstStyle/>
          <a:p>
            <a:pPr lvl="0"/>
            <a:r>
              <a:rPr lang="en-US" dirty="0"/>
              <a:t>Body copy is Arial at 12pts</a:t>
            </a:r>
          </a:p>
        </p:txBody>
      </p:sp>
      <p:sp>
        <p:nvSpPr>
          <p:cNvPr id="8" name="Body Copy 2">
            <a:extLst>
              <a:ext uri="{FF2B5EF4-FFF2-40B4-BE49-F238E27FC236}">
                <a16:creationId xmlns:a16="http://schemas.microsoft.com/office/drawing/2014/main" id="{33BCCF38-2231-F649-A3B9-F89E71CCE29E}"/>
              </a:ext>
            </a:extLst>
          </p:cNvPr>
          <p:cNvSpPr>
            <a:spLocks noGrp="1"/>
          </p:cNvSpPr>
          <p:nvPr>
            <p:ph sz="quarter" idx="13"/>
          </p:nvPr>
        </p:nvSpPr>
        <p:spPr>
          <a:xfrm>
            <a:off x="8420101" y="819630"/>
            <a:ext cx="3187912" cy="5085871"/>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a:extLst>
              <a:ext uri="{FF2B5EF4-FFF2-40B4-BE49-F238E27FC236}">
                <a16:creationId xmlns:a16="http://schemas.microsoft.com/office/drawing/2014/main" id="{B03E27E2-3451-C846-B98C-5A73FA59756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b="0" i="0">
                <a:solidFill>
                  <a:schemeClr val="tx1">
                    <a:tint val="75000"/>
                  </a:schemeClr>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367595293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583987" y="819631"/>
            <a:ext cx="11024027" cy="1234944"/>
          </a:xfrm>
        </p:spPr>
        <p:txBody>
          <a:bodyPr/>
          <a:lstStyle/>
          <a:p>
            <a:r>
              <a:rPr lang="en-US" dirty="0"/>
              <a:t>TITLE IS ALL CAPS AT 25-30PTS</a:t>
            </a:r>
          </a:p>
        </p:txBody>
      </p:sp>
      <p:sp>
        <p:nvSpPr>
          <p:cNvPr id="11" name="Sub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Arial Bold at 16pt</a:t>
            </a:r>
          </a:p>
        </p:txBody>
      </p:sp>
      <p:sp>
        <p:nvSpPr>
          <p:cNvPr id="3" name="Body Copy 1"/>
          <p:cNvSpPr>
            <a:spLocks noGrp="1"/>
          </p:cNvSpPr>
          <p:nvPr>
            <p:ph sz="half" idx="1" hasCustomPrompt="1"/>
          </p:nvPr>
        </p:nvSpPr>
        <p:spPr>
          <a:xfrm>
            <a:off x="583987" y="2054577"/>
            <a:ext cx="5346807" cy="4122387"/>
          </a:xfrm>
        </p:spPr>
        <p:txBody>
          <a:bodyPr/>
          <a:lstStyle/>
          <a:p>
            <a:pPr lvl="0"/>
            <a:r>
              <a:rPr lang="en-US" dirty="0"/>
              <a:t>Body copy is Arial at 12pts</a:t>
            </a:r>
          </a:p>
        </p:txBody>
      </p:sp>
      <p:sp>
        <p:nvSpPr>
          <p:cNvPr id="4" name="Body Copy 2"/>
          <p:cNvSpPr>
            <a:spLocks noGrp="1"/>
          </p:cNvSpPr>
          <p:nvPr>
            <p:ph sz="half" idx="2" hasCustomPrompt="1"/>
          </p:nvPr>
        </p:nvSpPr>
        <p:spPr>
          <a:xfrm>
            <a:off x="6280963" y="2054575"/>
            <a:ext cx="5346807" cy="4122388"/>
          </a:xfrm>
        </p:spPr>
        <p:txBody>
          <a:bodyPr/>
          <a:lstStyle/>
          <a:p>
            <a:pPr lvl="0"/>
            <a:r>
              <a:rPr lang="en-US" dirty="0"/>
              <a:t>Body copy is Arial at 12pts</a:t>
            </a:r>
          </a:p>
        </p:txBody>
      </p:sp>
      <p:sp>
        <p:nvSpPr>
          <p:cNvPr id="13" name="Footer Placeholder ">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7" name="Text Placeholder ">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6" name="Logo Placeholder in foot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9414005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987" y="819632"/>
            <a:ext cx="11024027" cy="107576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583987" y="2049077"/>
            <a:ext cx="11024027" cy="4127887"/>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2615943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dt="0"/>
  <p:txStyles>
    <p:titleStyle>
      <a:lvl1pPr algn="l" defTabSz="914377" rtl="0" eaLnBrk="1" latinLnBrk="0" hangingPunct="1">
        <a:lnSpc>
          <a:spcPct val="100000"/>
        </a:lnSpc>
        <a:spcBef>
          <a:spcPct val="0"/>
        </a:spcBef>
        <a:buNone/>
        <a:defRPr sz="3333" b="1" i="0" kern="1200" cap="all" baseline="0">
          <a:solidFill>
            <a:schemeClr val="tx1"/>
          </a:solidFill>
          <a:latin typeface="+mj-lt"/>
          <a:ea typeface="+mj-ea"/>
          <a:cs typeface="+mj-cs"/>
        </a:defRPr>
      </a:lvl1pPr>
    </p:titleStyle>
    <p:bodyStyle>
      <a:lvl1pPr marL="0" indent="0" algn="l" defTabSz="914377" rtl="0" eaLnBrk="1" latinLnBrk="0" hangingPunct="1">
        <a:lnSpc>
          <a:spcPct val="110000"/>
        </a:lnSpc>
        <a:spcBef>
          <a:spcPts val="1000"/>
        </a:spcBef>
        <a:buFontTx/>
        <a:buNone/>
        <a:defRPr sz="1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B6462B-EC60-C6FE-CD1E-2302E9583077}"/>
              </a:ext>
            </a:extLst>
          </p:cNvPr>
          <p:cNvSpPr>
            <a:spLocks noGrp="1"/>
          </p:cNvSpPr>
          <p:nvPr>
            <p:ph type="subTitle" idx="1"/>
          </p:nvPr>
        </p:nvSpPr>
        <p:spPr>
          <a:xfrm>
            <a:off x="658563" y="4191674"/>
            <a:ext cx="9186747" cy="1114657"/>
          </a:xfrm>
        </p:spPr>
        <p:txBody>
          <a:bodyPr>
            <a:normAutofit fontScale="25000" lnSpcReduction="20000"/>
          </a:bodyPr>
          <a:lstStyle/>
          <a:p>
            <a:r>
              <a:rPr lang="en-US" sz="6133" dirty="0"/>
              <a:t>Amrish Deshmukh, Muazzum M Shah, Paul Kozlowski, Apurba Chakrabarti, Alex Turin, Kelly Arps, Michael Ghannam, Jackson J. Liang, Mohammed Saeed, Ryan Cunnane, Hamid Ghanbari, Rakesh Latchamsetty, Thomas Crawford,  Krit Jongnarangsin, Frank Pelosi Jr., Frank Bogun,  Aman Chugh, Fred Morady, Elif A Oral, Hakan Oral</a:t>
            </a:r>
            <a:endParaRPr lang="en-US" dirty="0"/>
          </a:p>
        </p:txBody>
      </p:sp>
      <p:sp>
        <p:nvSpPr>
          <p:cNvPr id="2" name="Title 1">
            <a:extLst>
              <a:ext uri="{FF2B5EF4-FFF2-40B4-BE49-F238E27FC236}">
                <a16:creationId xmlns:a16="http://schemas.microsoft.com/office/drawing/2014/main" id="{F28164E9-B500-ACFE-1E19-C3CCED4B9557}"/>
              </a:ext>
            </a:extLst>
          </p:cNvPr>
          <p:cNvSpPr>
            <a:spLocks noGrp="1"/>
          </p:cNvSpPr>
          <p:nvPr>
            <p:ph type="ctrTitle"/>
          </p:nvPr>
        </p:nvSpPr>
        <p:spPr>
          <a:xfrm>
            <a:off x="658563" y="1236777"/>
            <a:ext cx="6861637" cy="2653135"/>
          </a:xfrm>
        </p:spPr>
        <p:txBody>
          <a:bodyPr>
            <a:normAutofit fontScale="90000"/>
          </a:bodyPr>
          <a:lstStyle/>
          <a:p>
            <a:r>
              <a:rPr lang="en-US" sz="3333" dirty="0"/>
              <a:t>Metformin as an Adjunctive Therapy to Catheter Ablation of Atrial Fibrillation </a:t>
            </a:r>
            <a:br>
              <a:rPr lang="en-US" sz="3333" dirty="0"/>
            </a:br>
            <a:r>
              <a:rPr lang="en-US" sz="3333" dirty="0"/>
              <a:t>(META-AF)</a:t>
            </a:r>
          </a:p>
        </p:txBody>
      </p:sp>
      <p:pic>
        <p:nvPicPr>
          <p:cNvPr id="13" name="Picture 12">
            <a:extLst>
              <a:ext uri="{FF2B5EF4-FFF2-40B4-BE49-F238E27FC236}">
                <a16:creationId xmlns:a16="http://schemas.microsoft.com/office/drawing/2014/main" id="{6108602B-837E-1358-1CA7-D710862E1B55}"/>
              </a:ext>
            </a:extLst>
          </p:cNvPr>
          <p:cNvPicPr>
            <a:picLocks noChangeAspect="1"/>
          </p:cNvPicPr>
          <p:nvPr/>
        </p:nvPicPr>
        <p:blipFill>
          <a:blip r:embed="rId3"/>
          <a:stretch>
            <a:fillRect/>
          </a:stretch>
        </p:blipFill>
        <p:spPr>
          <a:xfrm>
            <a:off x="2505948" y="5664382"/>
            <a:ext cx="1371041" cy="787991"/>
          </a:xfrm>
          <a:prstGeom prst="rect">
            <a:avLst/>
          </a:prstGeom>
        </p:spPr>
      </p:pic>
    </p:spTree>
    <p:extLst>
      <p:ext uri="{BB962C8B-B14F-4D97-AF65-F5344CB8AC3E}">
        <p14:creationId xmlns:p14="http://schemas.microsoft.com/office/powerpoint/2010/main" val="177600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EF8F3-83C5-E13A-A136-257396DE6206}"/>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94A7DBB5-059F-7FF5-33C0-CD64B63AB3CC}"/>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8CD5AD7C-B670-E6BE-7911-9B02A2E9773C}"/>
              </a:ext>
            </a:extLst>
          </p:cNvPr>
          <p:cNvSpPr>
            <a:spLocks noGrp="1"/>
          </p:cNvSpPr>
          <p:nvPr>
            <p:ph type="sldNum" sz="quarter" idx="4"/>
          </p:nvPr>
        </p:nvSpPr>
        <p:spPr/>
        <p:txBody>
          <a:bodyPr/>
          <a:lstStyle/>
          <a:p>
            <a:fld id="{0E35BBB0-73A1-954D-9854-C6F827AED934}" type="slidenum">
              <a:rPr lang="en-US" smtClean="0"/>
              <a:pPr/>
              <a:t>10</a:t>
            </a:fld>
            <a:endParaRPr lang="en-US" dirty="0"/>
          </a:p>
        </p:txBody>
      </p:sp>
      <p:sp>
        <p:nvSpPr>
          <p:cNvPr id="9" name="Subhead">
            <a:extLst>
              <a:ext uri="{FF2B5EF4-FFF2-40B4-BE49-F238E27FC236}">
                <a16:creationId xmlns:a16="http://schemas.microsoft.com/office/drawing/2014/main" id="{B1F126B5-ECA3-CC21-7BEE-FC9DD098E598}"/>
              </a:ext>
            </a:extLst>
          </p:cNvPr>
          <p:cNvSpPr>
            <a:spLocks noGrp="1"/>
          </p:cNvSpPr>
          <p:nvPr>
            <p:ph type="body" sz="quarter" idx="23"/>
          </p:nvPr>
        </p:nvSpPr>
        <p:spPr>
          <a:xfrm>
            <a:off x="547750" y="1538978"/>
            <a:ext cx="11096500" cy="4618233"/>
          </a:xfrm>
        </p:spPr>
        <p:txBody>
          <a:bodyPr>
            <a:normAutofit/>
          </a:bodyPr>
          <a:lstStyle/>
          <a:p>
            <a:pPr marL="342900" indent="-342900">
              <a:buFont typeface="Arial" panose="020B0604020202020204" pitchFamily="34" charset="0"/>
              <a:buChar char="•"/>
            </a:pPr>
            <a:r>
              <a:rPr lang="en-US" sz="2800" dirty="0"/>
              <a:t>Intervention: </a:t>
            </a:r>
            <a:r>
              <a:rPr lang="en-US" sz="2800" b="0" dirty="0"/>
              <a:t>Metformin initiated 0-6 weeks prior to ablation </a:t>
            </a:r>
          </a:p>
          <a:p>
            <a:pPr marL="800089" lvl="1" indent="-342900">
              <a:buFont typeface="Arial" panose="020B0604020202020204" pitchFamily="34" charset="0"/>
              <a:buChar char="•"/>
            </a:pPr>
            <a:r>
              <a:rPr lang="en-US" sz="2267" dirty="0"/>
              <a:t>6-week titration to maximum tolerated dose </a:t>
            </a:r>
            <a:r>
              <a:rPr lang="en-US" sz="2100" dirty="0"/>
              <a:t>(1000 mg twice daily)</a:t>
            </a:r>
          </a:p>
          <a:p>
            <a:pPr marL="800089" lvl="1" indent="-342900">
              <a:buFont typeface="Arial" panose="020B0604020202020204" pitchFamily="34" charset="0"/>
              <a:buChar char="•"/>
            </a:pPr>
            <a:endParaRPr lang="en-US" sz="2267" b="0" dirty="0"/>
          </a:p>
          <a:p>
            <a:pPr marL="342900" indent="-342900">
              <a:buFont typeface="Arial" panose="020B0604020202020204" pitchFamily="34" charset="0"/>
              <a:buChar char="•"/>
            </a:pPr>
            <a:r>
              <a:rPr lang="en-US" sz="2800" dirty="0"/>
              <a:t>In all patients</a:t>
            </a:r>
            <a:r>
              <a:rPr lang="en-US" sz="2800" b="0" dirty="0"/>
              <a:t>:</a:t>
            </a:r>
          </a:p>
          <a:p>
            <a:pPr marL="800089" lvl="1" indent="-342900">
              <a:buFont typeface="Arial" panose="020B0604020202020204" pitchFamily="34" charset="0"/>
              <a:buChar char="•"/>
            </a:pPr>
            <a:r>
              <a:rPr lang="en-US" sz="2267" dirty="0"/>
              <a:t>Counseling for LRFM </a:t>
            </a:r>
            <a:r>
              <a:rPr lang="en-US" sz="2100" dirty="0"/>
              <a:t>(Weight loss, exercise, OSA, tobacco, EtOH)</a:t>
            </a:r>
          </a:p>
          <a:p>
            <a:pPr lvl="1"/>
            <a:endParaRPr lang="en-US" sz="2267" dirty="0"/>
          </a:p>
          <a:p>
            <a:pPr marL="800089" lvl="1" indent="-342900">
              <a:buFont typeface="Arial" panose="020B0604020202020204" pitchFamily="34" charset="0"/>
              <a:buChar char="•"/>
            </a:pPr>
            <a:r>
              <a:rPr lang="en-US" sz="2267" dirty="0"/>
              <a:t>Ablation targeting antral PVI</a:t>
            </a:r>
          </a:p>
          <a:p>
            <a:pPr marL="1257277" lvl="2" indent="-342900">
              <a:buFont typeface="Arial" panose="020B0604020202020204" pitchFamily="34" charset="0"/>
              <a:buChar char="•"/>
            </a:pPr>
            <a:r>
              <a:rPr lang="en-US" sz="2267" dirty="0"/>
              <a:t>Additional ablation and AADs per treating electrophysiologist</a:t>
            </a:r>
          </a:p>
          <a:p>
            <a:pPr marL="800089" lvl="1" indent="-342900">
              <a:buFont typeface="Arial" panose="020B0604020202020204" pitchFamily="34" charset="0"/>
              <a:buChar char="•"/>
            </a:pPr>
            <a:endParaRPr lang="en-US" sz="2267" dirty="0"/>
          </a:p>
          <a:p>
            <a:pPr lvl="1"/>
            <a:endParaRPr lang="en-US" sz="2800" dirty="0"/>
          </a:p>
        </p:txBody>
      </p:sp>
      <p:sp>
        <p:nvSpPr>
          <p:cNvPr id="13" name="Subhead">
            <a:extLst>
              <a:ext uri="{FF2B5EF4-FFF2-40B4-BE49-F238E27FC236}">
                <a16:creationId xmlns:a16="http://schemas.microsoft.com/office/drawing/2014/main" id="{9B4EF6FB-71E7-CAD3-9E0A-FDD5D4452EE1}"/>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Footer Text 1">
            <a:extLst>
              <a:ext uri="{FF2B5EF4-FFF2-40B4-BE49-F238E27FC236}">
                <a16:creationId xmlns:a16="http://schemas.microsoft.com/office/drawing/2014/main" id="{DFB510A3-45B9-54E3-D38A-05A19488C541}"/>
              </a:ext>
            </a:extLst>
          </p:cNvPr>
          <p:cNvSpPr>
            <a:spLocks noGrp="1"/>
          </p:cNvSpPr>
          <p:nvPr>
            <p:ph type="ftr" sz="quarter" idx="3"/>
          </p:nvPr>
        </p:nvSpPr>
        <p:spPr>
          <a:xfrm>
            <a:off x="583986" y="6308505"/>
            <a:ext cx="10250113" cy="538863"/>
          </a:xfrm>
        </p:spPr>
        <p:txBody>
          <a:bodyPr/>
          <a:lstStyle/>
          <a:p>
            <a:r>
              <a:rPr lang="en-US" sz="1000" dirty="0"/>
              <a:t>LRFM = Lifestyle and Risk Factor Modification</a:t>
            </a:r>
          </a:p>
          <a:p>
            <a:r>
              <a:rPr lang="en-US" sz="1000" dirty="0"/>
              <a:t>AAD = Antiarrhythmic medication</a:t>
            </a:r>
          </a:p>
        </p:txBody>
      </p:sp>
    </p:spTree>
    <p:extLst>
      <p:ext uri="{BB962C8B-B14F-4D97-AF65-F5344CB8AC3E}">
        <p14:creationId xmlns:p14="http://schemas.microsoft.com/office/powerpoint/2010/main" val="171149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91621-E087-98FA-D179-FE9CF671A7F7}"/>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D6E1F7F2-DEEB-C475-16D6-BFC8907C5AC3}"/>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02F0ECAB-03D9-7748-042B-4FD40197473F}"/>
              </a:ext>
            </a:extLst>
          </p:cNvPr>
          <p:cNvSpPr>
            <a:spLocks noGrp="1"/>
          </p:cNvSpPr>
          <p:nvPr>
            <p:ph type="sldNum" sz="quarter" idx="4"/>
          </p:nvPr>
        </p:nvSpPr>
        <p:spPr/>
        <p:txBody>
          <a:bodyPr/>
          <a:lstStyle/>
          <a:p>
            <a:fld id="{0E35BBB0-73A1-954D-9854-C6F827AED934}" type="slidenum">
              <a:rPr lang="en-US" smtClean="0"/>
              <a:pPr/>
              <a:t>11</a:t>
            </a:fld>
            <a:endParaRPr lang="en-US" dirty="0"/>
          </a:p>
        </p:txBody>
      </p:sp>
      <p:sp>
        <p:nvSpPr>
          <p:cNvPr id="9" name="Subhead">
            <a:extLst>
              <a:ext uri="{FF2B5EF4-FFF2-40B4-BE49-F238E27FC236}">
                <a16:creationId xmlns:a16="http://schemas.microsoft.com/office/drawing/2014/main" id="{DD0D60CA-7677-8654-3196-07F494044F46}"/>
              </a:ext>
            </a:extLst>
          </p:cNvPr>
          <p:cNvSpPr>
            <a:spLocks noGrp="1"/>
          </p:cNvSpPr>
          <p:nvPr>
            <p:ph type="body" sz="quarter" idx="23"/>
          </p:nvPr>
        </p:nvSpPr>
        <p:spPr>
          <a:xfrm>
            <a:off x="547750" y="1538978"/>
            <a:ext cx="11096500" cy="4618233"/>
          </a:xfrm>
        </p:spPr>
        <p:txBody>
          <a:bodyPr>
            <a:normAutofit/>
          </a:bodyPr>
          <a:lstStyle/>
          <a:p>
            <a:pPr marL="342900" indent="-342900">
              <a:buFont typeface="Arial" panose="020B0604020202020204" pitchFamily="34" charset="0"/>
              <a:buChar char="•"/>
            </a:pPr>
            <a:r>
              <a:rPr lang="en-US" sz="2800" dirty="0"/>
              <a:t>Intervention: </a:t>
            </a:r>
            <a:r>
              <a:rPr lang="en-US" sz="2800" b="0" dirty="0"/>
              <a:t>Metformin initiated 0-6 weeks prior to ablation </a:t>
            </a:r>
          </a:p>
          <a:p>
            <a:pPr marL="800089" lvl="1" indent="-342900">
              <a:buFont typeface="Arial" panose="020B0604020202020204" pitchFamily="34" charset="0"/>
              <a:buChar char="•"/>
            </a:pPr>
            <a:r>
              <a:rPr lang="en-US" sz="2267" dirty="0"/>
              <a:t>6-week titration to maximum tolerated dose </a:t>
            </a:r>
            <a:r>
              <a:rPr lang="en-US" sz="2100" dirty="0"/>
              <a:t>(1000 mg twice daily)</a:t>
            </a:r>
          </a:p>
          <a:p>
            <a:pPr marL="800089" lvl="1" indent="-342900">
              <a:buFont typeface="Arial" panose="020B0604020202020204" pitchFamily="34" charset="0"/>
              <a:buChar char="•"/>
            </a:pPr>
            <a:endParaRPr lang="en-US" sz="2267" b="0" dirty="0"/>
          </a:p>
          <a:p>
            <a:pPr marL="342900" indent="-342900">
              <a:buFont typeface="Arial" panose="020B0604020202020204" pitchFamily="34" charset="0"/>
              <a:buChar char="•"/>
            </a:pPr>
            <a:r>
              <a:rPr lang="en-US" sz="2800" dirty="0"/>
              <a:t>In all patients</a:t>
            </a:r>
            <a:r>
              <a:rPr lang="en-US" sz="2800" b="0" dirty="0"/>
              <a:t>:</a:t>
            </a:r>
          </a:p>
          <a:p>
            <a:pPr marL="800089" lvl="1" indent="-342900">
              <a:buFont typeface="Arial" panose="020B0604020202020204" pitchFamily="34" charset="0"/>
              <a:buChar char="•"/>
            </a:pPr>
            <a:r>
              <a:rPr lang="en-US" sz="2267" dirty="0"/>
              <a:t>Counseling for LRFM </a:t>
            </a:r>
            <a:r>
              <a:rPr lang="en-US" sz="2100" dirty="0"/>
              <a:t>(Weight loss, exercise, OSA, tobacco, EtOH)</a:t>
            </a:r>
          </a:p>
          <a:p>
            <a:pPr lvl="1"/>
            <a:endParaRPr lang="en-US" sz="2267" dirty="0"/>
          </a:p>
          <a:p>
            <a:pPr marL="800089" lvl="1" indent="-342900">
              <a:buFont typeface="Arial" panose="020B0604020202020204" pitchFamily="34" charset="0"/>
              <a:buChar char="•"/>
            </a:pPr>
            <a:r>
              <a:rPr lang="en-US" sz="2267" dirty="0"/>
              <a:t>Ablation targeting antral PVI</a:t>
            </a:r>
          </a:p>
          <a:p>
            <a:pPr marL="1257277" lvl="2" indent="-342900">
              <a:buFont typeface="Arial" panose="020B0604020202020204" pitchFamily="34" charset="0"/>
              <a:buChar char="•"/>
            </a:pPr>
            <a:r>
              <a:rPr lang="en-US" sz="2267" dirty="0"/>
              <a:t>Additional ablation and AADs per treating electrophysiologist</a:t>
            </a:r>
          </a:p>
          <a:p>
            <a:pPr marL="1257277" lvl="2" indent="-342900">
              <a:buFont typeface="Arial" panose="020B0604020202020204" pitchFamily="34" charset="0"/>
              <a:buChar char="•"/>
            </a:pPr>
            <a:endParaRPr lang="en-US" sz="2267" dirty="0"/>
          </a:p>
          <a:p>
            <a:pPr marL="800089" lvl="1" indent="-342900">
              <a:buFont typeface="Arial" panose="020B0604020202020204" pitchFamily="34" charset="0"/>
              <a:buChar char="•"/>
            </a:pPr>
            <a:r>
              <a:rPr lang="en-US" sz="2270" dirty="0"/>
              <a:t>Hand-held ECG device (AliveCor </a:t>
            </a:r>
            <a:r>
              <a:rPr lang="en-US" sz="2270" dirty="0" err="1"/>
              <a:t>KardiaMobile</a:t>
            </a:r>
            <a:r>
              <a:rPr lang="en-US" sz="2270" dirty="0"/>
              <a:t>)</a:t>
            </a:r>
          </a:p>
          <a:p>
            <a:pPr marL="1257277" lvl="2" indent="-342900">
              <a:buFont typeface="Arial" panose="020B0604020202020204" pitchFamily="34" charset="0"/>
              <a:buChar char="•"/>
            </a:pPr>
            <a:r>
              <a:rPr lang="en-US" sz="2270" dirty="0"/>
              <a:t>Symptoms, weekly, </a:t>
            </a:r>
            <a:r>
              <a:rPr lang="en-US" sz="2270"/>
              <a:t>or daily when </a:t>
            </a:r>
            <a:r>
              <a:rPr lang="en-US" sz="2270" dirty="0"/>
              <a:t>notified of AF</a:t>
            </a:r>
          </a:p>
          <a:p>
            <a:pPr marL="800089" lvl="1" indent="-342900">
              <a:buFont typeface="Arial" panose="020B0604020202020204" pitchFamily="34" charset="0"/>
              <a:buChar char="•"/>
            </a:pPr>
            <a:endParaRPr lang="en-US" sz="2267" dirty="0"/>
          </a:p>
          <a:p>
            <a:pPr lvl="1"/>
            <a:endParaRPr lang="en-US" sz="2800" dirty="0"/>
          </a:p>
        </p:txBody>
      </p:sp>
      <p:sp>
        <p:nvSpPr>
          <p:cNvPr id="13" name="Subhead">
            <a:extLst>
              <a:ext uri="{FF2B5EF4-FFF2-40B4-BE49-F238E27FC236}">
                <a16:creationId xmlns:a16="http://schemas.microsoft.com/office/drawing/2014/main" id="{457D0F44-B229-4CB5-8705-2C8174F01979}"/>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Footer Text 1">
            <a:extLst>
              <a:ext uri="{FF2B5EF4-FFF2-40B4-BE49-F238E27FC236}">
                <a16:creationId xmlns:a16="http://schemas.microsoft.com/office/drawing/2014/main" id="{29EF5E92-4608-F279-72B1-455AC7ED6BEB}"/>
              </a:ext>
            </a:extLst>
          </p:cNvPr>
          <p:cNvSpPr>
            <a:spLocks noGrp="1"/>
          </p:cNvSpPr>
          <p:nvPr>
            <p:ph type="ftr" sz="quarter" idx="3"/>
          </p:nvPr>
        </p:nvSpPr>
        <p:spPr>
          <a:xfrm>
            <a:off x="583986" y="6308505"/>
            <a:ext cx="10250113" cy="538863"/>
          </a:xfrm>
        </p:spPr>
        <p:txBody>
          <a:bodyPr/>
          <a:lstStyle/>
          <a:p>
            <a:r>
              <a:rPr lang="en-US" sz="1000" dirty="0"/>
              <a:t>LRFM = Lifestyle and Risk Factor Modification</a:t>
            </a:r>
          </a:p>
          <a:p>
            <a:r>
              <a:rPr lang="en-US" sz="1000" dirty="0"/>
              <a:t>AAD = Antiarrhythmic medication</a:t>
            </a:r>
          </a:p>
        </p:txBody>
      </p:sp>
    </p:spTree>
    <p:extLst>
      <p:ext uri="{BB962C8B-B14F-4D97-AF65-F5344CB8AC3E}">
        <p14:creationId xmlns:p14="http://schemas.microsoft.com/office/powerpoint/2010/main" val="402425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BC3F9-B374-C4AA-C5AC-99AD5F4F78A4}"/>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10E33270-E66C-7E05-2494-AB73B753D777}"/>
              </a:ext>
            </a:extLst>
          </p:cNvPr>
          <p:cNvSpPr>
            <a:spLocks noGrp="1"/>
          </p:cNvSpPr>
          <p:nvPr>
            <p:ph type="title"/>
          </p:nvPr>
        </p:nvSpPr>
        <p:spPr>
          <a:xfrm>
            <a:off x="583987" y="548640"/>
            <a:ext cx="9169613" cy="1302680"/>
          </a:xfrm>
        </p:spPr>
        <p:txBody>
          <a:bodyPr/>
          <a:lstStyle/>
          <a:p>
            <a:r>
              <a:rPr lang="en-US" dirty="0"/>
              <a:t>Outcomes</a:t>
            </a:r>
          </a:p>
        </p:txBody>
      </p:sp>
      <p:sp>
        <p:nvSpPr>
          <p:cNvPr id="5" name="Slide Number ">
            <a:extLst>
              <a:ext uri="{FF2B5EF4-FFF2-40B4-BE49-F238E27FC236}">
                <a16:creationId xmlns:a16="http://schemas.microsoft.com/office/drawing/2014/main" id="{8599CC42-F631-B45E-0B77-29C161A80221}"/>
              </a:ext>
            </a:extLst>
          </p:cNvPr>
          <p:cNvSpPr>
            <a:spLocks noGrp="1"/>
          </p:cNvSpPr>
          <p:nvPr>
            <p:ph type="sldNum" sz="quarter" idx="4"/>
          </p:nvPr>
        </p:nvSpPr>
        <p:spPr/>
        <p:txBody>
          <a:bodyPr/>
          <a:lstStyle/>
          <a:p>
            <a:fld id="{0E35BBB0-73A1-954D-9854-C6F827AED934}" type="slidenum">
              <a:rPr lang="en-US" smtClean="0"/>
              <a:pPr/>
              <a:t>12</a:t>
            </a:fld>
            <a:endParaRPr lang="en-US" dirty="0"/>
          </a:p>
        </p:txBody>
      </p:sp>
      <p:sp>
        <p:nvSpPr>
          <p:cNvPr id="9" name="Subhead">
            <a:extLst>
              <a:ext uri="{FF2B5EF4-FFF2-40B4-BE49-F238E27FC236}">
                <a16:creationId xmlns:a16="http://schemas.microsoft.com/office/drawing/2014/main" id="{0D4954A4-5E76-6960-D679-39A36F4EA8CE}"/>
              </a:ext>
            </a:extLst>
          </p:cNvPr>
          <p:cNvSpPr>
            <a:spLocks noGrp="1"/>
          </p:cNvSpPr>
          <p:nvPr>
            <p:ph type="body" sz="quarter" idx="23"/>
          </p:nvPr>
        </p:nvSpPr>
        <p:spPr>
          <a:xfrm>
            <a:off x="554394" y="1684963"/>
            <a:ext cx="10866528" cy="4428162"/>
          </a:xfrm>
        </p:spPr>
        <p:txBody>
          <a:bodyPr>
            <a:normAutofit/>
          </a:bodyPr>
          <a:lstStyle/>
          <a:p>
            <a:pPr marL="457200" indent="-457200">
              <a:buFont typeface="Arial" panose="020B0604020202020204" pitchFamily="34" charset="0"/>
              <a:buChar char="•"/>
            </a:pPr>
            <a:r>
              <a:rPr lang="en-US" sz="2800" dirty="0"/>
              <a:t>Primary Outcome</a:t>
            </a:r>
          </a:p>
          <a:p>
            <a:pPr marL="800089" lvl="1" indent="-342900">
              <a:buFont typeface="Arial" panose="020B0604020202020204" pitchFamily="34" charset="0"/>
              <a:buChar char="•"/>
            </a:pPr>
            <a:r>
              <a:rPr lang="en-US" sz="2200" dirty="0"/>
              <a:t>Atrial arrhythmia recurrence &gt; 30 s after a single procedure at 12 months after a 3-month blanking period</a:t>
            </a:r>
          </a:p>
          <a:p>
            <a:pPr marL="800089"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800" b="1" dirty="0"/>
              <a:t>Secondary Outcomes		</a:t>
            </a:r>
          </a:p>
          <a:p>
            <a:pPr marL="800089" lvl="1" indent="-342900">
              <a:buFont typeface="Arial" panose="020B0604020202020204" pitchFamily="34" charset="0"/>
              <a:buChar char="•"/>
            </a:pPr>
            <a:r>
              <a:rPr lang="en-US" sz="2200" dirty="0"/>
              <a:t>Atrial arrhythmia burden via patient self monitoring, event monitors, and CIED</a:t>
            </a:r>
          </a:p>
          <a:p>
            <a:pPr marL="800089" lvl="1" indent="-342900">
              <a:buFont typeface="Arial" panose="020B0604020202020204" pitchFamily="34" charset="0"/>
              <a:buChar char="•"/>
            </a:pPr>
            <a:r>
              <a:rPr lang="en-US" sz="2200" dirty="0"/>
              <a:t>Quality of life by Atrial Fibrillation Severity Scale (AFSS)</a:t>
            </a:r>
          </a:p>
          <a:p>
            <a:pPr marL="800089" lvl="1" indent="-342900">
              <a:buFont typeface="Arial" panose="020B0604020202020204" pitchFamily="34" charset="0"/>
              <a:buChar char="•"/>
            </a:pPr>
            <a:r>
              <a:rPr lang="en-US" sz="2200" dirty="0"/>
              <a:t>Change in weight</a:t>
            </a:r>
          </a:p>
          <a:p>
            <a:pPr marL="800089" lvl="1" indent="-342900">
              <a:buFont typeface="Arial" panose="020B0604020202020204" pitchFamily="34" charset="0"/>
              <a:buChar char="•"/>
            </a:pPr>
            <a:r>
              <a:rPr lang="en-US" sz="2200" dirty="0"/>
              <a:t>Change in HbA1c</a:t>
            </a:r>
          </a:p>
        </p:txBody>
      </p:sp>
      <p:sp>
        <p:nvSpPr>
          <p:cNvPr id="13" name="Subhead">
            <a:extLst>
              <a:ext uri="{FF2B5EF4-FFF2-40B4-BE49-F238E27FC236}">
                <a16:creationId xmlns:a16="http://schemas.microsoft.com/office/drawing/2014/main" id="{09690767-1244-A106-053C-21B5C85F66C9}"/>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Footer Text 1">
            <a:extLst>
              <a:ext uri="{FF2B5EF4-FFF2-40B4-BE49-F238E27FC236}">
                <a16:creationId xmlns:a16="http://schemas.microsoft.com/office/drawing/2014/main" id="{B320AA02-6538-D18A-49F6-E8F4C9D83409}"/>
              </a:ext>
            </a:extLst>
          </p:cNvPr>
          <p:cNvSpPr>
            <a:spLocks noGrp="1"/>
          </p:cNvSpPr>
          <p:nvPr>
            <p:ph type="ftr" sz="quarter" idx="3"/>
          </p:nvPr>
        </p:nvSpPr>
        <p:spPr>
          <a:xfrm>
            <a:off x="583986" y="6356351"/>
            <a:ext cx="10250113" cy="365125"/>
          </a:xfrm>
        </p:spPr>
        <p:txBody>
          <a:bodyPr/>
          <a:lstStyle/>
          <a:p>
            <a:r>
              <a:rPr lang="en-US" sz="1200" dirty="0"/>
              <a:t>CIED = Cardiac Implantable Electronic Device</a:t>
            </a:r>
          </a:p>
        </p:txBody>
      </p:sp>
    </p:spTree>
    <p:extLst>
      <p:ext uri="{BB962C8B-B14F-4D97-AF65-F5344CB8AC3E}">
        <p14:creationId xmlns:p14="http://schemas.microsoft.com/office/powerpoint/2010/main" val="170885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B17E-7D6C-F818-BCFC-F6A4E2642366}"/>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0B110A27-0910-FAFA-2BA4-6E6528DA6763}"/>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223979CB-BABC-7CFF-2D8D-9846C571CB6C}"/>
              </a:ext>
            </a:extLst>
          </p:cNvPr>
          <p:cNvSpPr>
            <a:spLocks noGrp="1"/>
          </p:cNvSpPr>
          <p:nvPr>
            <p:ph type="sldNum" sz="quarter" idx="4"/>
          </p:nvPr>
        </p:nvSpPr>
        <p:spPr/>
        <p:txBody>
          <a:bodyPr/>
          <a:lstStyle/>
          <a:p>
            <a:fld id="{0E35BBB0-73A1-954D-9854-C6F827AED934}" type="slidenum">
              <a:rPr lang="en-US" smtClean="0"/>
              <a:pPr/>
              <a:t>13</a:t>
            </a:fld>
            <a:endParaRPr lang="en-US" dirty="0"/>
          </a:p>
        </p:txBody>
      </p:sp>
      <p:sp>
        <p:nvSpPr>
          <p:cNvPr id="13" name="Subhead">
            <a:extLst>
              <a:ext uri="{FF2B5EF4-FFF2-40B4-BE49-F238E27FC236}">
                <a16:creationId xmlns:a16="http://schemas.microsoft.com/office/drawing/2014/main" id="{DA1A4BF1-ECCF-14E5-2B1C-4522AC250DA4}"/>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3D2B2B94-59FE-4AAB-56FC-660C7CA719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7108" y="734168"/>
            <a:ext cx="7297785" cy="5064286"/>
          </a:xfrm>
          <a:prstGeom prst="rect">
            <a:avLst/>
          </a:prstGeom>
          <a:noFill/>
          <a:ln>
            <a:noFill/>
          </a:ln>
        </p:spPr>
      </p:pic>
    </p:spTree>
    <p:extLst>
      <p:ext uri="{BB962C8B-B14F-4D97-AF65-F5344CB8AC3E}">
        <p14:creationId xmlns:p14="http://schemas.microsoft.com/office/powerpoint/2010/main" val="200665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169A-1828-D936-C6B8-42D12F0D7F50}"/>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049B5217-18DC-15DB-CC03-242705B5E990}"/>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860E8644-CD2D-23B9-9034-F8E8FB58A74F}"/>
              </a:ext>
            </a:extLst>
          </p:cNvPr>
          <p:cNvSpPr>
            <a:spLocks noGrp="1"/>
          </p:cNvSpPr>
          <p:nvPr>
            <p:ph type="sldNum" sz="quarter" idx="4"/>
          </p:nvPr>
        </p:nvSpPr>
        <p:spPr/>
        <p:txBody>
          <a:bodyPr/>
          <a:lstStyle/>
          <a:p>
            <a:fld id="{0E35BBB0-73A1-954D-9854-C6F827AED934}" type="slidenum">
              <a:rPr lang="en-US" smtClean="0"/>
              <a:pPr/>
              <a:t>14</a:t>
            </a:fld>
            <a:endParaRPr lang="en-US" dirty="0"/>
          </a:p>
        </p:txBody>
      </p:sp>
      <p:sp>
        <p:nvSpPr>
          <p:cNvPr id="13" name="Subhead">
            <a:extLst>
              <a:ext uri="{FF2B5EF4-FFF2-40B4-BE49-F238E27FC236}">
                <a16:creationId xmlns:a16="http://schemas.microsoft.com/office/drawing/2014/main" id="{D840987A-AFE8-B5EC-B7D4-A301E4CAA7C9}"/>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47DC0760-0857-449A-8270-AB9E22D83D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987" y="470020"/>
            <a:ext cx="11404561" cy="7914176"/>
          </a:xfrm>
          <a:prstGeom prst="rect">
            <a:avLst/>
          </a:prstGeom>
          <a:noFill/>
          <a:ln>
            <a:noFill/>
          </a:ln>
        </p:spPr>
      </p:pic>
    </p:spTree>
    <p:extLst>
      <p:ext uri="{BB962C8B-B14F-4D97-AF65-F5344CB8AC3E}">
        <p14:creationId xmlns:p14="http://schemas.microsoft.com/office/powerpoint/2010/main" val="19570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C1CB8-AB0A-5834-E867-80E089B703C7}"/>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BD9AD5F6-E139-61A8-54C0-23B80F565CDE}"/>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5ACECE67-98D5-B4E9-C38D-37F77C0B1DA1}"/>
              </a:ext>
            </a:extLst>
          </p:cNvPr>
          <p:cNvSpPr>
            <a:spLocks noGrp="1"/>
          </p:cNvSpPr>
          <p:nvPr>
            <p:ph type="sldNum" sz="quarter" idx="4"/>
          </p:nvPr>
        </p:nvSpPr>
        <p:spPr/>
        <p:txBody>
          <a:bodyPr/>
          <a:lstStyle/>
          <a:p>
            <a:fld id="{0E35BBB0-73A1-954D-9854-C6F827AED934}" type="slidenum">
              <a:rPr lang="en-US" smtClean="0"/>
              <a:pPr/>
              <a:t>15</a:t>
            </a:fld>
            <a:endParaRPr lang="en-US" dirty="0"/>
          </a:p>
        </p:txBody>
      </p:sp>
      <p:sp>
        <p:nvSpPr>
          <p:cNvPr id="13" name="Subhead">
            <a:extLst>
              <a:ext uri="{FF2B5EF4-FFF2-40B4-BE49-F238E27FC236}">
                <a16:creationId xmlns:a16="http://schemas.microsoft.com/office/drawing/2014/main" id="{735B58DE-7397-6CC4-8650-0C3A192F25D9}"/>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EE9AE542-8529-EC51-B6E1-16FE19F962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987" y="-2611830"/>
            <a:ext cx="11404561" cy="7914176"/>
          </a:xfrm>
          <a:prstGeom prst="rect">
            <a:avLst/>
          </a:prstGeom>
          <a:noFill/>
          <a:ln>
            <a:noFill/>
          </a:ln>
        </p:spPr>
      </p:pic>
    </p:spTree>
    <p:extLst>
      <p:ext uri="{BB962C8B-B14F-4D97-AF65-F5344CB8AC3E}">
        <p14:creationId xmlns:p14="http://schemas.microsoft.com/office/powerpoint/2010/main" val="2667481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8090-4CA4-0EB0-072A-3438181A785F}"/>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23DDFCF6-B88A-1ADE-878B-02D61BE3DE55}"/>
              </a:ext>
            </a:extLst>
          </p:cNvPr>
          <p:cNvSpPr>
            <a:spLocks noGrp="1"/>
          </p:cNvSpPr>
          <p:nvPr>
            <p:ph type="title"/>
          </p:nvPr>
        </p:nvSpPr>
        <p:spPr>
          <a:xfrm>
            <a:off x="583987" y="341886"/>
            <a:ext cx="9169613" cy="1302680"/>
          </a:xfrm>
        </p:spPr>
        <p:txBody>
          <a:bodyPr/>
          <a:lstStyle/>
          <a:p>
            <a:r>
              <a:rPr lang="en-US" dirty="0"/>
              <a:t>Baseline Characteristics</a:t>
            </a:r>
          </a:p>
        </p:txBody>
      </p:sp>
      <p:sp>
        <p:nvSpPr>
          <p:cNvPr id="5" name="Slide Number ">
            <a:extLst>
              <a:ext uri="{FF2B5EF4-FFF2-40B4-BE49-F238E27FC236}">
                <a16:creationId xmlns:a16="http://schemas.microsoft.com/office/drawing/2014/main" id="{810A6CB9-BAB4-C420-967D-455BD5B84892}"/>
              </a:ext>
            </a:extLst>
          </p:cNvPr>
          <p:cNvSpPr>
            <a:spLocks noGrp="1"/>
          </p:cNvSpPr>
          <p:nvPr>
            <p:ph type="sldNum" sz="quarter" idx="4"/>
          </p:nvPr>
        </p:nvSpPr>
        <p:spPr/>
        <p:txBody>
          <a:bodyPr/>
          <a:lstStyle/>
          <a:p>
            <a:fld id="{0E35BBB0-73A1-954D-9854-C6F827AED934}" type="slidenum">
              <a:rPr lang="en-US" smtClean="0"/>
              <a:pPr/>
              <a:t>16</a:t>
            </a:fld>
            <a:endParaRPr lang="en-US" dirty="0"/>
          </a:p>
        </p:txBody>
      </p:sp>
      <p:sp>
        <p:nvSpPr>
          <p:cNvPr id="13" name="Subhead">
            <a:extLst>
              <a:ext uri="{FF2B5EF4-FFF2-40B4-BE49-F238E27FC236}">
                <a16:creationId xmlns:a16="http://schemas.microsoft.com/office/drawing/2014/main" id="{5B36BBEE-44D9-2908-03F3-306D0C241F3E}"/>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3" name="Table 2">
            <a:extLst>
              <a:ext uri="{FF2B5EF4-FFF2-40B4-BE49-F238E27FC236}">
                <a16:creationId xmlns:a16="http://schemas.microsoft.com/office/drawing/2014/main" id="{30159F23-9A43-4E18-FF37-FFFA555643AA}"/>
              </a:ext>
            </a:extLst>
          </p:cNvPr>
          <p:cNvGraphicFramePr>
            <a:graphicFrameLocks noGrp="1"/>
          </p:cNvGraphicFramePr>
          <p:nvPr>
            <p:extLst>
              <p:ext uri="{D42A27DB-BD31-4B8C-83A1-F6EECF244321}">
                <p14:modId xmlns:p14="http://schemas.microsoft.com/office/powerpoint/2010/main" val="3346274250"/>
              </p:ext>
            </p:extLst>
          </p:nvPr>
        </p:nvGraphicFramePr>
        <p:xfrm>
          <a:off x="1412697" y="996594"/>
          <a:ext cx="8974475" cy="5109504"/>
        </p:xfrm>
        <a:graphic>
          <a:graphicData uri="http://schemas.openxmlformats.org/drawingml/2006/table">
            <a:tbl>
              <a:tblPr firstRow="1" firstCol="1" bandRow="1">
                <a:tableStyleId>{5C22544A-7EE6-4342-B048-85BDC9FD1C3A}</a:tableStyleId>
              </a:tblPr>
              <a:tblGrid>
                <a:gridCol w="2789433">
                  <a:extLst>
                    <a:ext uri="{9D8B030D-6E8A-4147-A177-3AD203B41FA5}">
                      <a16:colId xmlns:a16="http://schemas.microsoft.com/office/drawing/2014/main" val="2010160559"/>
                    </a:ext>
                  </a:extLst>
                </a:gridCol>
                <a:gridCol w="3802709">
                  <a:extLst>
                    <a:ext uri="{9D8B030D-6E8A-4147-A177-3AD203B41FA5}">
                      <a16:colId xmlns:a16="http://schemas.microsoft.com/office/drawing/2014/main" val="1944051539"/>
                    </a:ext>
                  </a:extLst>
                </a:gridCol>
                <a:gridCol w="2382333">
                  <a:extLst>
                    <a:ext uri="{9D8B030D-6E8A-4147-A177-3AD203B41FA5}">
                      <a16:colId xmlns:a16="http://schemas.microsoft.com/office/drawing/2014/main" val="1032773946"/>
                    </a:ext>
                  </a:extLst>
                </a:gridCol>
              </a:tblGrid>
              <a:tr h="636997">
                <a:tc>
                  <a:txBody>
                    <a:bodyPr/>
                    <a:lstStyle/>
                    <a:p>
                      <a:pPr marL="0" marR="0">
                        <a:lnSpc>
                          <a:spcPct val="150000"/>
                        </a:lnSpc>
                        <a:buNone/>
                      </a:pPr>
                      <a:r>
                        <a:rPr lang="en-US" sz="1200">
                          <a:effectLst/>
                        </a:rPr>
                        <a:t> </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00000"/>
                        </a:lnSpc>
                        <a:buNone/>
                      </a:pPr>
                      <a:r>
                        <a:rPr lang="en-US" sz="1800" dirty="0">
                          <a:effectLst/>
                        </a:rPr>
                        <a:t>Metformin + Ablation </a:t>
                      </a:r>
                    </a:p>
                    <a:p>
                      <a:pPr marL="0" marR="0" algn="ctr">
                        <a:lnSpc>
                          <a:spcPct val="100000"/>
                        </a:lnSpc>
                        <a:buNone/>
                      </a:pPr>
                      <a:r>
                        <a:rPr lang="en-US" sz="1800" dirty="0">
                          <a:effectLst/>
                        </a:rPr>
                        <a:t>(n=49)</a:t>
                      </a:r>
                      <a:endParaRPr lang="en-US" sz="1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00000"/>
                        </a:lnSpc>
                        <a:buNone/>
                      </a:pPr>
                      <a:r>
                        <a:rPr lang="en-US" sz="1800" b="1" kern="1200" dirty="0">
                          <a:solidFill>
                            <a:schemeClr val="lt1"/>
                          </a:solidFill>
                          <a:effectLst/>
                          <a:latin typeface="+mn-lt"/>
                          <a:ea typeface="+mn-ea"/>
                          <a:cs typeface="+mn-cs"/>
                        </a:rPr>
                        <a:t>Ablation </a:t>
                      </a:r>
                    </a:p>
                    <a:p>
                      <a:pPr marL="0" marR="0" algn="ctr">
                        <a:lnSpc>
                          <a:spcPct val="100000"/>
                        </a:lnSpc>
                        <a:buNone/>
                      </a:pPr>
                      <a:r>
                        <a:rPr lang="en-US" sz="1800" b="1" kern="1200" dirty="0">
                          <a:solidFill>
                            <a:schemeClr val="lt1"/>
                          </a:solidFill>
                          <a:effectLst/>
                          <a:latin typeface="+mn-lt"/>
                          <a:ea typeface="+mn-ea"/>
                          <a:cs typeface="+mn-cs"/>
                        </a:rPr>
                        <a:t>(n= 50)</a:t>
                      </a:r>
                    </a:p>
                  </a:txBody>
                  <a:tcPr marL="68580" marR="68580" marT="0" marB="0"/>
                </a:tc>
                <a:extLst>
                  <a:ext uri="{0D108BD9-81ED-4DB2-BD59-A6C34878D82A}">
                    <a16:rowId xmlns:a16="http://schemas.microsoft.com/office/drawing/2014/main" val="1642623584"/>
                  </a:ext>
                </a:extLst>
              </a:tr>
              <a:tr h="344039">
                <a:tc>
                  <a:txBody>
                    <a:bodyPr/>
                    <a:lstStyle/>
                    <a:p>
                      <a:pPr marL="0" marR="0">
                        <a:lnSpc>
                          <a:spcPct val="150000"/>
                        </a:lnSpc>
                        <a:buNone/>
                      </a:pPr>
                      <a:r>
                        <a:rPr lang="en-US" sz="1500" dirty="0">
                          <a:effectLst/>
                        </a:rPr>
                        <a:t>Age (years)</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62.0±8.2</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63.2±10.5</a:t>
                      </a:r>
                      <a:endParaRPr lang="en-US" sz="15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57559027"/>
                  </a:ext>
                </a:extLst>
              </a:tr>
              <a:tr h="344039">
                <a:tc>
                  <a:txBody>
                    <a:bodyPr/>
                    <a:lstStyle/>
                    <a:p>
                      <a:pPr marL="0" marR="0">
                        <a:lnSpc>
                          <a:spcPct val="150000"/>
                        </a:lnSpc>
                        <a:buNone/>
                      </a:pPr>
                      <a:r>
                        <a:rPr lang="en-US" sz="1500" dirty="0">
                          <a:effectLst/>
                        </a:rPr>
                        <a:t>Male (%)</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37 (76%)</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32 (64%)</a:t>
                      </a:r>
                      <a:endParaRPr lang="en-US" sz="15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472608758"/>
                  </a:ext>
                </a:extLst>
              </a:tr>
              <a:tr h="344039">
                <a:tc>
                  <a:txBody>
                    <a:bodyPr/>
                    <a:lstStyle/>
                    <a:p>
                      <a:pPr marL="0" marR="0">
                        <a:lnSpc>
                          <a:spcPct val="150000"/>
                        </a:lnSpc>
                        <a:buNone/>
                      </a:pPr>
                      <a:r>
                        <a:rPr lang="en-US" sz="1500">
                          <a:effectLst/>
                        </a:rPr>
                        <a:t>Body mass index (kg/m</a:t>
                      </a:r>
                      <a:r>
                        <a:rPr lang="en-US" sz="1500" baseline="30000">
                          <a:effectLst/>
                        </a:rPr>
                        <a:t>2</a:t>
                      </a:r>
                      <a:r>
                        <a:rPr lang="en-US" sz="1500">
                          <a:effectLst/>
                        </a:rPr>
                        <a:t>)</a:t>
                      </a:r>
                      <a:endParaRPr lang="en-US" sz="15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32.1±5.3</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32.8±5.5</a:t>
                      </a:r>
                      <a:endParaRPr lang="en-US" sz="15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561688703"/>
                  </a:ext>
                </a:extLst>
              </a:tr>
              <a:tr h="344039">
                <a:tc>
                  <a:txBody>
                    <a:bodyPr/>
                    <a:lstStyle/>
                    <a:p>
                      <a:pPr marL="0" marR="0">
                        <a:lnSpc>
                          <a:spcPct val="150000"/>
                        </a:lnSpc>
                        <a:buNone/>
                      </a:pPr>
                      <a:r>
                        <a:rPr lang="en-US" sz="1500" dirty="0">
                          <a:effectLst/>
                        </a:rPr>
                        <a:t>Hemoglobin A1c</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5.6±0.42</a:t>
                      </a:r>
                      <a:endParaRPr lang="en-US" sz="15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5.7±0.52</a:t>
                      </a:r>
                      <a:endParaRPr lang="en-US" sz="15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599153799"/>
                  </a:ext>
                </a:extLst>
              </a:tr>
              <a:tr h="344039">
                <a:tc>
                  <a:txBody>
                    <a:bodyPr/>
                    <a:lstStyle/>
                    <a:p>
                      <a:pPr marL="0" marR="0">
                        <a:lnSpc>
                          <a:spcPct val="150000"/>
                        </a:lnSpc>
                        <a:buNone/>
                      </a:pPr>
                      <a:r>
                        <a:rPr lang="en-US" sz="1500" dirty="0">
                          <a:effectLst/>
                        </a:rPr>
                        <a:t>Paroxysmal AF </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24 (49%)</a:t>
                      </a:r>
                      <a:endParaRPr lang="en-US" sz="15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22 (44%)</a:t>
                      </a:r>
                      <a:endParaRPr lang="en-US" sz="15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515027652"/>
                  </a:ext>
                </a:extLst>
              </a:tr>
              <a:tr h="344039">
                <a:tc>
                  <a:txBody>
                    <a:bodyPr/>
                    <a:lstStyle/>
                    <a:p>
                      <a:pPr marL="0" marR="0">
                        <a:lnSpc>
                          <a:spcPct val="150000"/>
                        </a:lnSpc>
                        <a:buNone/>
                      </a:pPr>
                      <a:r>
                        <a:rPr lang="en-US" sz="1500" dirty="0">
                          <a:effectLst/>
                        </a:rPr>
                        <a:t>Prior Ablation for AF</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13 (27%)</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9 (18%)</a:t>
                      </a:r>
                      <a:endParaRPr lang="en-US" sz="15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164507025"/>
                  </a:ext>
                </a:extLst>
              </a:tr>
              <a:tr h="344039">
                <a:tc>
                  <a:txBody>
                    <a:bodyPr/>
                    <a:lstStyle/>
                    <a:p>
                      <a:pPr marL="0" marR="0">
                        <a:lnSpc>
                          <a:spcPct val="150000"/>
                        </a:lnSpc>
                        <a:buNone/>
                      </a:pPr>
                      <a:r>
                        <a:rPr lang="en-US" sz="1500" dirty="0">
                          <a:effectLst/>
                        </a:rPr>
                        <a:t>Prior Cardioversion</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25 (51%)</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24 (48%)</a:t>
                      </a:r>
                      <a:endParaRPr lang="en-US" sz="15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36579769"/>
                  </a:ext>
                </a:extLst>
              </a:tr>
              <a:tr h="344039">
                <a:tc>
                  <a:txBody>
                    <a:bodyPr/>
                    <a:lstStyle/>
                    <a:p>
                      <a:pPr marL="0" marR="0">
                        <a:lnSpc>
                          <a:spcPct val="150000"/>
                        </a:lnSpc>
                        <a:buNone/>
                      </a:pPr>
                      <a:r>
                        <a:rPr lang="en-US" sz="1500" dirty="0">
                          <a:effectLst/>
                        </a:rPr>
                        <a:t>Heart Failure</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6 (12%)</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5 (10%)</a:t>
                      </a:r>
                      <a:endParaRPr lang="en-US" sz="15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874587975"/>
                  </a:ext>
                </a:extLst>
              </a:tr>
              <a:tr h="344039">
                <a:tc>
                  <a:txBody>
                    <a:bodyPr/>
                    <a:lstStyle/>
                    <a:p>
                      <a:pPr marL="0" marR="0">
                        <a:lnSpc>
                          <a:spcPct val="150000"/>
                        </a:lnSpc>
                        <a:buNone/>
                      </a:pPr>
                      <a:r>
                        <a:rPr lang="en-US" sz="1500" dirty="0">
                          <a:effectLst/>
                        </a:rPr>
                        <a:t>Hypertension</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36 (73%)</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37 (74%)</a:t>
                      </a:r>
                      <a:endParaRPr lang="en-US" sz="15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94060743"/>
                  </a:ext>
                </a:extLst>
              </a:tr>
              <a:tr h="344039">
                <a:tc>
                  <a:txBody>
                    <a:bodyPr/>
                    <a:lstStyle/>
                    <a:p>
                      <a:pPr marL="0" marR="0">
                        <a:lnSpc>
                          <a:spcPct val="150000"/>
                        </a:lnSpc>
                        <a:buNone/>
                      </a:pPr>
                      <a:r>
                        <a:rPr lang="en-US" sz="1500" dirty="0">
                          <a:effectLst/>
                        </a:rPr>
                        <a:t>Coronary artery disease</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15 (31%)</a:t>
                      </a:r>
                      <a:endParaRPr lang="en-US" sz="15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8 (16%)</a:t>
                      </a:r>
                      <a:endParaRPr lang="en-US" sz="15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731761146"/>
                  </a:ext>
                </a:extLst>
              </a:tr>
              <a:tr h="344039">
                <a:tc>
                  <a:txBody>
                    <a:bodyPr/>
                    <a:lstStyle/>
                    <a:p>
                      <a:pPr marL="0" marR="0">
                        <a:lnSpc>
                          <a:spcPct val="150000"/>
                        </a:lnSpc>
                        <a:buNone/>
                      </a:pPr>
                      <a:r>
                        <a:rPr lang="en-US" sz="1500" dirty="0">
                          <a:effectLst/>
                        </a:rPr>
                        <a:t>Obstructive sleep apnea</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33 (67%)</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33 (66%)</a:t>
                      </a:r>
                      <a:endParaRPr lang="en-US" sz="15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93226542"/>
                  </a:ext>
                </a:extLst>
              </a:tr>
              <a:tr h="344039">
                <a:tc>
                  <a:txBody>
                    <a:bodyPr/>
                    <a:lstStyle/>
                    <a:p>
                      <a:pPr marL="0" marR="0">
                        <a:lnSpc>
                          <a:spcPct val="150000"/>
                        </a:lnSpc>
                        <a:buNone/>
                      </a:pPr>
                      <a:r>
                        <a:rPr lang="en-US" sz="1500" dirty="0">
                          <a:effectLst/>
                        </a:rPr>
                        <a:t>Prior stroke</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6 (12%)</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6 (12%)</a:t>
                      </a:r>
                      <a:endParaRPr lang="en-US" sz="15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932486712"/>
                  </a:ext>
                </a:extLst>
              </a:tr>
              <a:tr h="344039">
                <a:tc>
                  <a:txBody>
                    <a:bodyPr/>
                    <a:lstStyle/>
                    <a:p>
                      <a:pPr marL="0" marR="0">
                        <a:lnSpc>
                          <a:spcPct val="150000"/>
                        </a:lnSpc>
                        <a:buNone/>
                      </a:pPr>
                      <a:r>
                        <a:rPr lang="en-US" sz="1500" dirty="0">
                          <a:effectLst/>
                        </a:rPr>
                        <a:t>Pre-Diabetes</a:t>
                      </a:r>
                      <a:endParaRPr lang="en-US" sz="15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a:effectLst/>
                        </a:rPr>
                        <a:t>18 (37%)</a:t>
                      </a:r>
                      <a:endParaRPr lang="en-US" sz="15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50000"/>
                        </a:lnSpc>
                        <a:buNone/>
                      </a:pPr>
                      <a:r>
                        <a:rPr lang="en-US" sz="1500" dirty="0">
                          <a:effectLst/>
                        </a:rPr>
                        <a:t>23 (46%)</a:t>
                      </a:r>
                      <a:endParaRPr lang="en-US" sz="15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309417249"/>
                  </a:ext>
                </a:extLst>
              </a:tr>
            </a:tbl>
          </a:graphicData>
        </a:graphic>
      </p:graphicFrame>
    </p:spTree>
    <p:extLst>
      <p:ext uri="{BB962C8B-B14F-4D97-AF65-F5344CB8AC3E}">
        <p14:creationId xmlns:p14="http://schemas.microsoft.com/office/powerpoint/2010/main" val="43569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60A10-0D51-72BE-C535-C24DF9E3298C}"/>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5CC7F323-927F-5A53-02D0-24B02917269E}"/>
              </a:ext>
            </a:extLst>
          </p:cNvPr>
          <p:cNvSpPr>
            <a:spLocks noGrp="1"/>
          </p:cNvSpPr>
          <p:nvPr>
            <p:ph type="title"/>
          </p:nvPr>
        </p:nvSpPr>
        <p:spPr>
          <a:xfrm>
            <a:off x="583987" y="341886"/>
            <a:ext cx="9169613" cy="1302680"/>
          </a:xfrm>
        </p:spPr>
        <p:txBody>
          <a:bodyPr/>
          <a:lstStyle/>
          <a:p>
            <a:r>
              <a:rPr lang="en-US" dirty="0"/>
              <a:t>Ablation Characteristics</a:t>
            </a:r>
          </a:p>
        </p:txBody>
      </p:sp>
      <p:sp>
        <p:nvSpPr>
          <p:cNvPr id="5" name="Slide Number ">
            <a:extLst>
              <a:ext uri="{FF2B5EF4-FFF2-40B4-BE49-F238E27FC236}">
                <a16:creationId xmlns:a16="http://schemas.microsoft.com/office/drawing/2014/main" id="{5E77981C-470C-0930-9D11-222F3F4594E7}"/>
              </a:ext>
            </a:extLst>
          </p:cNvPr>
          <p:cNvSpPr>
            <a:spLocks noGrp="1"/>
          </p:cNvSpPr>
          <p:nvPr>
            <p:ph type="sldNum" sz="quarter" idx="4"/>
          </p:nvPr>
        </p:nvSpPr>
        <p:spPr/>
        <p:txBody>
          <a:bodyPr/>
          <a:lstStyle/>
          <a:p>
            <a:fld id="{0E35BBB0-73A1-954D-9854-C6F827AED934}" type="slidenum">
              <a:rPr lang="en-US" smtClean="0"/>
              <a:pPr/>
              <a:t>17</a:t>
            </a:fld>
            <a:endParaRPr lang="en-US" dirty="0"/>
          </a:p>
        </p:txBody>
      </p:sp>
      <p:sp>
        <p:nvSpPr>
          <p:cNvPr id="13" name="Subhead">
            <a:extLst>
              <a:ext uri="{FF2B5EF4-FFF2-40B4-BE49-F238E27FC236}">
                <a16:creationId xmlns:a16="http://schemas.microsoft.com/office/drawing/2014/main" id="{50915390-0D26-8775-EE68-AF602BAE5C80}"/>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4" name="Table 3">
            <a:extLst>
              <a:ext uri="{FF2B5EF4-FFF2-40B4-BE49-F238E27FC236}">
                <a16:creationId xmlns:a16="http://schemas.microsoft.com/office/drawing/2014/main" id="{F1D8777A-3E8D-1058-37BA-7E7961C0631E}"/>
              </a:ext>
            </a:extLst>
          </p:cNvPr>
          <p:cNvGraphicFramePr>
            <a:graphicFrameLocks noGrp="1"/>
          </p:cNvGraphicFramePr>
          <p:nvPr>
            <p:extLst>
              <p:ext uri="{D42A27DB-BD31-4B8C-83A1-F6EECF244321}">
                <p14:modId xmlns:p14="http://schemas.microsoft.com/office/powerpoint/2010/main" val="1272296939"/>
              </p:ext>
            </p:extLst>
          </p:nvPr>
        </p:nvGraphicFramePr>
        <p:xfrm>
          <a:off x="1407560" y="1005083"/>
          <a:ext cx="9169612" cy="5125210"/>
        </p:xfrm>
        <a:graphic>
          <a:graphicData uri="http://schemas.openxmlformats.org/drawingml/2006/table">
            <a:tbl>
              <a:tblPr firstRow="1" firstCol="1" bandRow="1">
                <a:tableStyleId>{5C22544A-7EE6-4342-B048-85BDC9FD1C3A}</a:tableStyleId>
              </a:tblPr>
              <a:tblGrid>
                <a:gridCol w="3513761">
                  <a:extLst>
                    <a:ext uri="{9D8B030D-6E8A-4147-A177-3AD203B41FA5}">
                      <a16:colId xmlns:a16="http://schemas.microsoft.com/office/drawing/2014/main" val="2155817111"/>
                    </a:ext>
                  </a:extLst>
                </a:gridCol>
                <a:gridCol w="2441041">
                  <a:extLst>
                    <a:ext uri="{9D8B030D-6E8A-4147-A177-3AD203B41FA5}">
                      <a16:colId xmlns:a16="http://schemas.microsoft.com/office/drawing/2014/main" val="418944690"/>
                    </a:ext>
                  </a:extLst>
                </a:gridCol>
                <a:gridCol w="1960250">
                  <a:extLst>
                    <a:ext uri="{9D8B030D-6E8A-4147-A177-3AD203B41FA5}">
                      <a16:colId xmlns:a16="http://schemas.microsoft.com/office/drawing/2014/main" val="1801919542"/>
                    </a:ext>
                  </a:extLst>
                </a:gridCol>
                <a:gridCol w="1254560">
                  <a:extLst>
                    <a:ext uri="{9D8B030D-6E8A-4147-A177-3AD203B41FA5}">
                      <a16:colId xmlns:a16="http://schemas.microsoft.com/office/drawing/2014/main" val="2259678115"/>
                    </a:ext>
                  </a:extLst>
                </a:gridCol>
              </a:tblGrid>
              <a:tr h="502665">
                <a:tc>
                  <a:txBody>
                    <a:bodyPr/>
                    <a:lstStyle/>
                    <a:p>
                      <a:pPr marL="0" marR="0">
                        <a:lnSpc>
                          <a:spcPct val="150000"/>
                        </a:lnSpc>
                        <a:buNone/>
                      </a:pPr>
                      <a:r>
                        <a:rPr lang="en-US" sz="1600" dirty="0">
                          <a:effectLst/>
                        </a:rPr>
                        <a:t> </a:t>
                      </a:r>
                      <a:endParaRPr lang="en-US" sz="1600" dirty="0">
                        <a:effectLst/>
                        <a:latin typeface="Arial" panose="020B0604020202020204" pitchFamily="34" charset="0"/>
                        <a:ea typeface="+mn-ea"/>
                      </a:endParaRPr>
                    </a:p>
                  </a:txBody>
                  <a:tcPr marL="66865" marR="66865" marT="0" marB="0"/>
                </a:tc>
                <a:tc>
                  <a:txBody>
                    <a:bodyPr/>
                    <a:lstStyle/>
                    <a:p>
                      <a:pPr marL="0" marR="0" algn="ctr">
                        <a:lnSpc>
                          <a:spcPct val="100000"/>
                        </a:lnSpc>
                        <a:buNone/>
                      </a:pPr>
                      <a:r>
                        <a:rPr lang="en-US" sz="1800" dirty="0">
                          <a:effectLst/>
                        </a:rPr>
                        <a:t>Metformin + Ablation </a:t>
                      </a:r>
                    </a:p>
                    <a:p>
                      <a:pPr marL="0" marR="0" algn="ctr">
                        <a:lnSpc>
                          <a:spcPct val="100000"/>
                        </a:lnSpc>
                        <a:buNone/>
                      </a:pPr>
                      <a:r>
                        <a:rPr lang="en-US" sz="1800" dirty="0">
                          <a:effectLst/>
                        </a:rPr>
                        <a:t>(n=49)</a:t>
                      </a:r>
                      <a:endParaRPr lang="en-US" sz="1800" dirty="0">
                        <a:effectLst/>
                        <a:latin typeface="Arial" panose="020B0604020202020204" pitchFamily="34" charset="0"/>
                        <a:ea typeface="+mn-ea"/>
                      </a:endParaRPr>
                    </a:p>
                  </a:txBody>
                  <a:tcPr marL="66865" marR="66865" marT="0" marB="0"/>
                </a:tc>
                <a:tc>
                  <a:txBody>
                    <a:bodyPr/>
                    <a:lstStyle/>
                    <a:p>
                      <a:pPr marL="0" marR="0" algn="ctr">
                        <a:lnSpc>
                          <a:spcPct val="100000"/>
                        </a:lnSpc>
                        <a:buNone/>
                      </a:pPr>
                      <a:r>
                        <a:rPr lang="en-US" sz="1800" dirty="0">
                          <a:effectLst/>
                        </a:rPr>
                        <a:t>Ablation </a:t>
                      </a:r>
                    </a:p>
                    <a:p>
                      <a:pPr marL="0" marR="0" algn="ctr">
                        <a:lnSpc>
                          <a:spcPct val="100000"/>
                        </a:lnSpc>
                        <a:buNone/>
                      </a:pPr>
                      <a:r>
                        <a:rPr lang="en-US" sz="1800" dirty="0">
                          <a:effectLst/>
                        </a:rPr>
                        <a:t> (n=50)</a:t>
                      </a:r>
                      <a:endParaRPr lang="en-US" sz="1800" dirty="0">
                        <a:effectLst/>
                        <a:latin typeface="Arial" panose="020B0604020202020204" pitchFamily="34" charset="0"/>
                        <a:ea typeface="+mn-ea"/>
                      </a:endParaRPr>
                    </a:p>
                  </a:txBody>
                  <a:tcPr marL="66865" marR="66865" marT="0" marB="0"/>
                </a:tc>
                <a:tc>
                  <a:txBody>
                    <a:bodyPr/>
                    <a:lstStyle/>
                    <a:p>
                      <a:pPr marL="0" marR="0" algn="ctr">
                        <a:lnSpc>
                          <a:spcPct val="150000"/>
                        </a:lnSpc>
                        <a:buNone/>
                      </a:pPr>
                      <a:r>
                        <a:rPr lang="en-US" sz="1800" dirty="0">
                          <a:effectLst/>
                          <a:latin typeface="Arial" panose="020B0604020202020204" pitchFamily="34" charset="0"/>
                          <a:ea typeface="+mn-ea"/>
                        </a:rPr>
                        <a:t>p</a:t>
                      </a:r>
                    </a:p>
                  </a:txBody>
                  <a:tcPr marL="66865" marR="66865" marT="0" marB="0"/>
                </a:tc>
                <a:extLst>
                  <a:ext uri="{0D108BD9-81ED-4DB2-BD59-A6C34878D82A}">
                    <a16:rowId xmlns:a16="http://schemas.microsoft.com/office/drawing/2014/main" val="2644216633"/>
                  </a:ext>
                </a:extLst>
              </a:tr>
              <a:tr h="235205">
                <a:tc>
                  <a:txBody>
                    <a:bodyPr/>
                    <a:lstStyle/>
                    <a:p>
                      <a:pPr marL="0" marR="0">
                        <a:lnSpc>
                          <a:spcPct val="150000"/>
                        </a:lnSpc>
                        <a:buNone/>
                      </a:pPr>
                      <a:r>
                        <a:rPr lang="en-US" sz="1600" dirty="0">
                          <a:effectLst/>
                        </a:rPr>
                        <a:t>Ablation Energy</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 </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 </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a:effectLst/>
                        </a:rPr>
                        <a:t> </a:t>
                      </a:r>
                      <a:endParaRPr lang="en-US" sz="150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2511660255"/>
                  </a:ext>
                </a:extLst>
              </a:tr>
              <a:tr h="235205">
                <a:tc>
                  <a:txBody>
                    <a:bodyPr/>
                    <a:lstStyle/>
                    <a:p>
                      <a:pPr marL="0" marR="0">
                        <a:lnSpc>
                          <a:spcPct val="150000"/>
                        </a:lnSpc>
                        <a:buNone/>
                      </a:pPr>
                      <a:r>
                        <a:rPr lang="en-US" sz="1600" dirty="0">
                          <a:effectLst/>
                        </a:rPr>
                        <a:t>         Radiofrequency</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43 (88%)</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48 (96%)</a:t>
                      </a:r>
                      <a:endParaRPr lang="en-US" sz="1600">
                        <a:effectLst/>
                        <a:latin typeface="Arial" panose="020B0604020202020204" pitchFamily="34" charset="0"/>
                        <a:ea typeface="+mn-ea"/>
                      </a:endParaRPr>
                    </a:p>
                  </a:txBody>
                  <a:tcPr marL="66865" marR="66865" marT="0" marB="0" anchor="ctr"/>
                </a:tc>
                <a:tc rowSpan="3">
                  <a:txBody>
                    <a:bodyPr/>
                    <a:lstStyle/>
                    <a:p>
                      <a:pPr marL="0" marR="0" algn="ctr">
                        <a:lnSpc>
                          <a:spcPct val="150000"/>
                        </a:lnSpc>
                        <a:buNone/>
                      </a:pPr>
                      <a:r>
                        <a:rPr lang="en-US" sz="1500" dirty="0">
                          <a:effectLst/>
                        </a:rPr>
                        <a:t>0.17</a:t>
                      </a:r>
                      <a:endParaRPr lang="en-US" sz="1500" dirty="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3412834374"/>
                  </a:ext>
                </a:extLst>
              </a:tr>
              <a:tr h="235205">
                <a:tc>
                  <a:txBody>
                    <a:bodyPr/>
                    <a:lstStyle/>
                    <a:p>
                      <a:pPr marL="0" marR="0">
                        <a:lnSpc>
                          <a:spcPct val="150000"/>
                        </a:lnSpc>
                        <a:buNone/>
                      </a:pPr>
                      <a:r>
                        <a:rPr lang="en-US" sz="1600" dirty="0">
                          <a:effectLst/>
                        </a:rPr>
                        <a:t>         Cryoballoon</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2 (4%)</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2 (4%)</a:t>
                      </a:r>
                      <a:endParaRPr lang="en-US" sz="1600" dirty="0">
                        <a:effectLst/>
                        <a:latin typeface="Arial" panose="020B0604020202020204" pitchFamily="34" charset="0"/>
                        <a:ea typeface="+mn-ea"/>
                      </a:endParaRPr>
                    </a:p>
                  </a:txBody>
                  <a:tcPr marL="66865" marR="66865" marT="0" marB="0" anchor="ctr"/>
                </a:tc>
                <a:tc vMerge="1">
                  <a:txBody>
                    <a:bodyPr/>
                    <a:lstStyle/>
                    <a:p>
                      <a:endParaRPr lang="en-US"/>
                    </a:p>
                  </a:txBody>
                  <a:tcPr/>
                </a:tc>
                <a:extLst>
                  <a:ext uri="{0D108BD9-81ED-4DB2-BD59-A6C34878D82A}">
                    <a16:rowId xmlns:a16="http://schemas.microsoft.com/office/drawing/2014/main" val="4287412036"/>
                  </a:ext>
                </a:extLst>
              </a:tr>
              <a:tr h="235205">
                <a:tc>
                  <a:txBody>
                    <a:bodyPr/>
                    <a:lstStyle/>
                    <a:p>
                      <a:pPr marL="0" marR="0">
                        <a:lnSpc>
                          <a:spcPct val="150000"/>
                        </a:lnSpc>
                        <a:buNone/>
                      </a:pPr>
                      <a:r>
                        <a:rPr lang="en-US" sz="1600" dirty="0">
                          <a:effectLst/>
                        </a:rPr>
                        <a:t>         Pulsed field</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4 (8%)</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0 (0%)</a:t>
                      </a:r>
                      <a:endParaRPr lang="en-US" sz="1600">
                        <a:effectLst/>
                        <a:latin typeface="Arial" panose="020B0604020202020204" pitchFamily="34" charset="0"/>
                        <a:ea typeface="+mn-ea"/>
                      </a:endParaRPr>
                    </a:p>
                  </a:txBody>
                  <a:tcPr marL="66865" marR="66865" marT="0" marB="0" anchor="ctr"/>
                </a:tc>
                <a:tc vMerge="1">
                  <a:txBody>
                    <a:bodyPr/>
                    <a:lstStyle/>
                    <a:p>
                      <a:endParaRPr lang="en-US"/>
                    </a:p>
                  </a:txBody>
                  <a:tcPr/>
                </a:tc>
                <a:extLst>
                  <a:ext uri="{0D108BD9-81ED-4DB2-BD59-A6C34878D82A}">
                    <a16:rowId xmlns:a16="http://schemas.microsoft.com/office/drawing/2014/main" val="1883238605"/>
                  </a:ext>
                </a:extLst>
              </a:tr>
              <a:tr h="502665">
                <a:tc>
                  <a:txBody>
                    <a:bodyPr/>
                    <a:lstStyle/>
                    <a:p>
                      <a:pPr marL="0" marR="0">
                        <a:lnSpc>
                          <a:spcPct val="150000"/>
                        </a:lnSpc>
                        <a:buNone/>
                      </a:pPr>
                      <a:r>
                        <a:rPr lang="en-US" sz="1600" dirty="0">
                          <a:effectLst/>
                        </a:rPr>
                        <a:t>Pulmonary vein reconnection after prior ablation</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7 (14%)</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9 (18%)</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dirty="0">
                          <a:effectLst/>
                        </a:rPr>
                        <a:t>0.62</a:t>
                      </a:r>
                      <a:endParaRPr lang="en-US" sz="1500" dirty="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2655660052"/>
                  </a:ext>
                </a:extLst>
              </a:tr>
              <a:tr h="502665">
                <a:tc>
                  <a:txBody>
                    <a:bodyPr/>
                    <a:lstStyle/>
                    <a:p>
                      <a:pPr marL="0" marR="0">
                        <a:lnSpc>
                          <a:spcPct val="150000"/>
                        </a:lnSpc>
                        <a:buNone/>
                      </a:pPr>
                      <a:r>
                        <a:rPr lang="en-US" sz="1600" dirty="0">
                          <a:effectLst/>
                        </a:rPr>
                        <a:t>Pulmonary vein isolation</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48 (98%)</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50 (100%)</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dirty="0">
                          <a:effectLst/>
                        </a:rPr>
                        <a:t>0.5</a:t>
                      </a:r>
                      <a:endParaRPr lang="en-US" sz="1500" dirty="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1946261152"/>
                  </a:ext>
                </a:extLst>
              </a:tr>
              <a:tr h="235205">
                <a:tc>
                  <a:txBody>
                    <a:bodyPr/>
                    <a:lstStyle/>
                    <a:p>
                      <a:pPr marL="0" marR="0">
                        <a:lnSpc>
                          <a:spcPct val="150000"/>
                        </a:lnSpc>
                        <a:buNone/>
                      </a:pPr>
                      <a:r>
                        <a:rPr lang="en-US" sz="1600">
                          <a:effectLst/>
                        </a:rPr>
                        <a:t>LA posterior wall isolation</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10 (20%)</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15 (30%)</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a:effectLst/>
                        </a:rPr>
                        <a:t>0.27</a:t>
                      </a:r>
                      <a:endParaRPr lang="en-US" sz="150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1878362856"/>
                  </a:ext>
                </a:extLst>
              </a:tr>
              <a:tr h="502665">
                <a:tc>
                  <a:txBody>
                    <a:bodyPr/>
                    <a:lstStyle/>
                    <a:p>
                      <a:pPr marL="0" marR="0">
                        <a:lnSpc>
                          <a:spcPct val="150000"/>
                        </a:lnSpc>
                        <a:buNone/>
                      </a:pPr>
                      <a:r>
                        <a:rPr lang="en-US" sz="1600" dirty="0">
                          <a:effectLst/>
                        </a:rPr>
                        <a:t>Roof line w/o posterior wall</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7 (14%)</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4 (8%)</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dirty="0">
                          <a:effectLst/>
                        </a:rPr>
                        <a:t>0.32</a:t>
                      </a:r>
                      <a:endParaRPr lang="en-US" sz="1500" dirty="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4179030142"/>
                  </a:ext>
                </a:extLst>
              </a:tr>
              <a:tr h="235205">
                <a:tc>
                  <a:txBody>
                    <a:bodyPr/>
                    <a:lstStyle/>
                    <a:p>
                      <a:pPr marL="0" marR="0">
                        <a:lnSpc>
                          <a:spcPct val="150000"/>
                        </a:lnSpc>
                        <a:buNone/>
                      </a:pPr>
                      <a:r>
                        <a:rPr lang="en-US" sz="1600" dirty="0">
                          <a:effectLst/>
                        </a:rPr>
                        <a:t>Lateral mitral isthmus line</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4 (8%)</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4 (8%)</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dirty="0">
                          <a:effectLst/>
                        </a:rPr>
                        <a:t>0.98</a:t>
                      </a:r>
                      <a:endParaRPr lang="en-US" sz="1500" dirty="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510642167"/>
                  </a:ext>
                </a:extLst>
              </a:tr>
              <a:tr h="235205">
                <a:tc>
                  <a:txBody>
                    <a:bodyPr/>
                    <a:lstStyle/>
                    <a:p>
                      <a:pPr marL="0" marR="0">
                        <a:lnSpc>
                          <a:spcPct val="150000"/>
                        </a:lnSpc>
                        <a:buNone/>
                      </a:pPr>
                      <a:r>
                        <a:rPr lang="en-US" sz="1600">
                          <a:effectLst/>
                        </a:rPr>
                        <a:t>Cavotricuspid isthmus line</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14 (29%)</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14 (28%)</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dirty="0">
                          <a:effectLst/>
                        </a:rPr>
                        <a:t>0.95</a:t>
                      </a:r>
                      <a:endParaRPr lang="en-US" sz="1500" dirty="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2506348036"/>
                  </a:ext>
                </a:extLst>
              </a:tr>
              <a:tr h="235205">
                <a:tc>
                  <a:txBody>
                    <a:bodyPr/>
                    <a:lstStyle/>
                    <a:p>
                      <a:pPr marL="0" marR="0">
                        <a:lnSpc>
                          <a:spcPct val="150000"/>
                        </a:lnSpc>
                        <a:buNone/>
                      </a:pPr>
                      <a:r>
                        <a:rPr lang="en-US" sz="1600">
                          <a:effectLst/>
                        </a:rPr>
                        <a:t>Anterior left atrial line</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3 (6%)</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5 (10%)</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a:effectLst/>
                        </a:rPr>
                        <a:t>0.48</a:t>
                      </a:r>
                      <a:endParaRPr lang="en-US" sz="150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2368757619"/>
                  </a:ext>
                </a:extLst>
              </a:tr>
              <a:tr h="235205">
                <a:tc>
                  <a:txBody>
                    <a:bodyPr/>
                    <a:lstStyle/>
                    <a:p>
                      <a:pPr marL="0" marR="0">
                        <a:lnSpc>
                          <a:spcPct val="150000"/>
                        </a:lnSpc>
                        <a:buNone/>
                      </a:pPr>
                      <a:r>
                        <a:rPr lang="en-US" sz="1600">
                          <a:effectLst/>
                        </a:rPr>
                        <a:t>Vein of Marshall ethanol ablation</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a:effectLst/>
                        </a:rPr>
                        <a:t>0 (0%)</a:t>
                      </a:r>
                      <a:endParaRPr lang="en-US" sz="160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600" dirty="0">
                          <a:effectLst/>
                        </a:rPr>
                        <a:t>2 (4%)</a:t>
                      </a:r>
                      <a:endParaRPr lang="en-US" sz="1600" dirty="0">
                        <a:effectLst/>
                        <a:latin typeface="Arial" panose="020B0604020202020204" pitchFamily="34" charset="0"/>
                        <a:ea typeface="+mn-ea"/>
                      </a:endParaRPr>
                    </a:p>
                  </a:txBody>
                  <a:tcPr marL="66865" marR="66865" marT="0" marB="0" anchor="ctr"/>
                </a:tc>
                <a:tc>
                  <a:txBody>
                    <a:bodyPr/>
                    <a:lstStyle/>
                    <a:p>
                      <a:pPr marL="0" marR="0" algn="ctr">
                        <a:lnSpc>
                          <a:spcPct val="150000"/>
                        </a:lnSpc>
                        <a:buNone/>
                      </a:pPr>
                      <a:r>
                        <a:rPr lang="en-US" sz="1500" dirty="0">
                          <a:effectLst/>
                        </a:rPr>
                        <a:t>0.5</a:t>
                      </a:r>
                      <a:endParaRPr lang="en-US" sz="1500" dirty="0">
                        <a:effectLst/>
                        <a:latin typeface="Arial" panose="020B0604020202020204" pitchFamily="34" charset="0"/>
                        <a:ea typeface="+mn-ea"/>
                      </a:endParaRPr>
                    </a:p>
                  </a:txBody>
                  <a:tcPr marL="66865" marR="66865" marT="0" marB="0" anchor="ctr"/>
                </a:tc>
                <a:extLst>
                  <a:ext uri="{0D108BD9-81ED-4DB2-BD59-A6C34878D82A}">
                    <a16:rowId xmlns:a16="http://schemas.microsoft.com/office/drawing/2014/main" val="4188513303"/>
                  </a:ext>
                </a:extLst>
              </a:tr>
            </a:tbl>
          </a:graphicData>
        </a:graphic>
      </p:graphicFrame>
    </p:spTree>
    <p:extLst>
      <p:ext uri="{BB962C8B-B14F-4D97-AF65-F5344CB8AC3E}">
        <p14:creationId xmlns:p14="http://schemas.microsoft.com/office/powerpoint/2010/main" val="264744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84C3-30F4-70DE-CA89-BBAD4BC6B95A}"/>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E60F491E-44BD-D620-F758-58178A1605A5}"/>
              </a:ext>
            </a:extLst>
          </p:cNvPr>
          <p:cNvSpPr>
            <a:spLocks noGrp="1"/>
          </p:cNvSpPr>
          <p:nvPr>
            <p:ph type="title"/>
          </p:nvPr>
        </p:nvSpPr>
        <p:spPr>
          <a:xfrm>
            <a:off x="583987" y="341886"/>
            <a:ext cx="9169613" cy="1302680"/>
          </a:xfrm>
        </p:spPr>
        <p:txBody>
          <a:bodyPr/>
          <a:lstStyle/>
          <a:p>
            <a:r>
              <a:rPr lang="en-US" dirty="0"/>
              <a:t>Rhythm Monitoring</a:t>
            </a:r>
          </a:p>
        </p:txBody>
      </p:sp>
      <p:sp>
        <p:nvSpPr>
          <p:cNvPr id="5" name="Slide Number ">
            <a:extLst>
              <a:ext uri="{FF2B5EF4-FFF2-40B4-BE49-F238E27FC236}">
                <a16:creationId xmlns:a16="http://schemas.microsoft.com/office/drawing/2014/main" id="{EAFB424A-69CE-8B70-35B9-A309712899BD}"/>
              </a:ext>
            </a:extLst>
          </p:cNvPr>
          <p:cNvSpPr>
            <a:spLocks noGrp="1"/>
          </p:cNvSpPr>
          <p:nvPr>
            <p:ph type="sldNum" sz="quarter" idx="4"/>
          </p:nvPr>
        </p:nvSpPr>
        <p:spPr/>
        <p:txBody>
          <a:bodyPr/>
          <a:lstStyle/>
          <a:p>
            <a:fld id="{0E35BBB0-73A1-954D-9854-C6F827AED934}" type="slidenum">
              <a:rPr lang="en-US" smtClean="0"/>
              <a:pPr/>
              <a:t>18</a:t>
            </a:fld>
            <a:endParaRPr lang="en-US" dirty="0"/>
          </a:p>
        </p:txBody>
      </p:sp>
      <p:sp>
        <p:nvSpPr>
          <p:cNvPr id="13" name="Subhead">
            <a:extLst>
              <a:ext uri="{FF2B5EF4-FFF2-40B4-BE49-F238E27FC236}">
                <a16:creationId xmlns:a16="http://schemas.microsoft.com/office/drawing/2014/main" id="{26511790-A79C-42E3-DC9A-76CF4060EF50}"/>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3" name="Table 2">
            <a:extLst>
              <a:ext uri="{FF2B5EF4-FFF2-40B4-BE49-F238E27FC236}">
                <a16:creationId xmlns:a16="http://schemas.microsoft.com/office/drawing/2014/main" id="{4709263B-19F0-5AB3-8F66-4AF505CA2126}"/>
              </a:ext>
            </a:extLst>
          </p:cNvPr>
          <p:cNvGraphicFramePr>
            <a:graphicFrameLocks noGrp="1"/>
          </p:cNvGraphicFramePr>
          <p:nvPr>
            <p:extLst>
              <p:ext uri="{D42A27DB-BD31-4B8C-83A1-F6EECF244321}">
                <p14:modId xmlns:p14="http://schemas.microsoft.com/office/powerpoint/2010/main" val="1785185346"/>
              </p:ext>
            </p:extLst>
          </p:nvPr>
        </p:nvGraphicFramePr>
        <p:xfrm>
          <a:off x="861237" y="1440874"/>
          <a:ext cx="9867015" cy="4277155"/>
        </p:xfrm>
        <a:graphic>
          <a:graphicData uri="http://schemas.openxmlformats.org/drawingml/2006/table">
            <a:tbl>
              <a:tblPr firstRow="1" firstCol="1" bandRow="1">
                <a:tableStyleId>{5C22544A-7EE6-4342-B048-85BDC9FD1C3A}</a:tableStyleId>
              </a:tblPr>
              <a:tblGrid>
                <a:gridCol w="2944949">
                  <a:extLst>
                    <a:ext uri="{9D8B030D-6E8A-4147-A177-3AD203B41FA5}">
                      <a16:colId xmlns:a16="http://schemas.microsoft.com/office/drawing/2014/main" val="3470819138"/>
                    </a:ext>
                  </a:extLst>
                </a:gridCol>
                <a:gridCol w="2506688">
                  <a:extLst>
                    <a:ext uri="{9D8B030D-6E8A-4147-A177-3AD203B41FA5}">
                      <a16:colId xmlns:a16="http://schemas.microsoft.com/office/drawing/2014/main" val="1379610065"/>
                    </a:ext>
                  </a:extLst>
                </a:gridCol>
                <a:gridCol w="2207689">
                  <a:extLst>
                    <a:ext uri="{9D8B030D-6E8A-4147-A177-3AD203B41FA5}">
                      <a16:colId xmlns:a16="http://schemas.microsoft.com/office/drawing/2014/main" val="2425142692"/>
                    </a:ext>
                  </a:extLst>
                </a:gridCol>
                <a:gridCol w="2207689">
                  <a:extLst>
                    <a:ext uri="{9D8B030D-6E8A-4147-A177-3AD203B41FA5}">
                      <a16:colId xmlns:a16="http://schemas.microsoft.com/office/drawing/2014/main" val="1951556287"/>
                    </a:ext>
                  </a:extLst>
                </a:gridCol>
              </a:tblGrid>
              <a:tr h="1020563">
                <a:tc>
                  <a:txBody>
                    <a:bodyPr/>
                    <a:lstStyle/>
                    <a:p>
                      <a:pPr marL="0" marR="0" algn="ctr">
                        <a:lnSpc>
                          <a:spcPct val="115000"/>
                        </a:lnSpc>
                        <a:spcAft>
                          <a:spcPts val="800"/>
                        </a:spcAft>
                        <a:buNone/>
                      </a:pPr>
                      <a:r>
                        <a:rPr lang="en-US" sz="1800" u="none" strike="noStrike" kern="1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Aft>
                          <a:spcPts val="800"/>
                        </a:spcAft>
                        <a:buNone/>
                      </a:pPr>
                      <a:r>
                        <a:rPr lang="en-US" sz="1800" kern="100" dirty="0">
                          <a:effectLst/>
                        </a:rPr>
                        <a:t>Metformin + Ablation</a:t>
                      </a:r>
                    </a:p>
                    <a:p>
                      <a:pPr marL="0" marR="0" algn="ctr">
                        <a:lnSpc>
                          <a:spcPct val="115000"/>
                        </a:lnSpc>
                        <a:spcAft>
                          <a:spcPts val="800"/>
                        </a:spcAft>
                        <a:buNone/>
                      </a:pPr>
                      <a:r>
                        <a:rPr lang="en-US" sz="1800" kern="100" dirty="0">
                          <a:effectLst/>
                        </a:rPr>
                        <a:t>(n=49)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Aft>
                          <a:spcPts val="800"/>
                        </a:spcAft>
                        <a:buNone/>
                      </a:pPr>
                      <a:r>
                        <a:rPr lang="en-US" sz="1800" kern="100" dirty="0">
                          <a:effectLst/>
                        </a:rPr>
                        <a:t>Ablation</a:t>
                      </a:r>
                    </a:p>
                    <a:p>
                      <a:pPr marL="0" marR="0" algn="ctr">
                        <a:lnSpc>
                          <a:spcPct val="115000"/>
                        </a:lnSpc>
                        <a:spcAft>
                          <a:spcPts val="800"/>
                        </a:spcAft>
                        <a:buNone/>
                      </a:pPr>
                      <a:r>
                        <a:rPr lang="en-US" sz="1800" kern="100" dirty="0">
                          <a:effectLst/>
                        </a:rPr>
                        <a:t>(n= 50)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t>
                      </a:r>
                    </a:p>
                  </a:txBody>
                  <a:tcPr marL="68580" marR="68580" marT="0" marB="0"/>
                </a:tc>
                <a:extLst>
                  <a:ext uri="{0D108BD9-81ED-4DB2-BD59-A6C34878D82A}">
                    <a16:rowId xmlns:a16="http://schemas.microsoft.com/office/drawing/2014/main" val="4167719614"/>
                  </a:ext>
                </a:extLst>
              </a:tr>
              <a:tr h="754912">
                <a:tc>
                  <a:txBody>
                    <a:bodyPr/>
                    <a:lstStyle/>
                    <a:p>
                      <a:pPr marL="0" marR="0" algn="l">
                        <a:lnSpc>
                          <a:spcPct val="115000"/>
                        </a:lnSpc>
                        <a:spcAft>
                          <a:spcPts val="800"/>
                        </a:spcAft>
                        <a:buNone/>
                      </a:pPr>
                      <a:r>
                        <a:rPr lang="en-US" sz="1800" kern="100" dirty="0">
                          <a:effectLst/>
                        </a:rPr>
                        <a:t>Hand-held ECG transmissions/patient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dirty="0">
                          <a:effectLst/>
                        </a:rPr>
                        <a:t> 31 (IQR:5-62)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dirty="0">
                          <a:effectLst/>
                        </a:rPr>
                        <a:t>21 (IQR 0-66)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0.3</a:t>
                      </a:r>
                    </a:p>
                  </a:txBody>
                  <a:tcPr marL="68580" marR="68580" marT="0" marB="0" anchor="ctr"/>
                </a:tc>
                <a:extLst>
                  <a:ext uri="{0D108BD9-81ED-4DB2-BD59-A6C34878D82A}">
                    <a16:rowId xmlns:a16="http://schemas.microsoft.com/office/drawing/2014/main" val="1383617079"/>
                  </a:ext>
                </a:extLst>
              </a:tr>
              <a:tr h="791061">
                <a:tc>
                  <a:txBody>
                    <a:bodyPr/>
                    <a:lstStyle/>
                    <a:p>
                      <a:pPr marL="0" marR="0" algn="l">
                        <a:lnSpc>
                          <a:spcPct val="115000"/>
                        </a:lnSpc>
                        <a:spcAft>
                          <a:spcPts val="800"/>
                        </a:spcAft>
                        <a:buNone/>
                      </a:pPr>
                      <a:r>
                        <a:rPr lang="en-US" sz="1800" kern="100" dirty="0">
                          <a:effectLst/>
                        </a:rPr>
                        <a:t>CIED present post ablation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a:effectLst/>
                        </a:rPr>
                        <a:t>8 (16%)</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a:effectLst/>
                        </a:rPr>
                        <a:t>7 (14%)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0.7</a:t>
                      </a:r>
                    </a:p>
                  </a:txBody>
                  <a:tcPr marL="68580" marR="68580" marT="0" marB="0" anchor="ctr"/>
                </a:tc>
                <a:extLst>
                  <a:ext uri="{0D108BD9-81ED-4DB2-BD59-A6C34878D82A}">
                    <a16:rowId xmlns:a16="http://schemas.microsoft.com/office/drawing/2014/main" val="3312207898"/>
                  </a:ext>
                </a:extLst>
              </a:tr>
              <a:tr h="1077964">
                <a:tc>
                  <a:txBody>
                    <a:bodyPr/>
                    <a:lstStyle/>
                    <a:p>
                      <a:pPr marL="0" marR="0" algn="l">
                        <a:lnSpc>
                          <a:spcPct val="115000"/>
                        </a:lnSpc>
                        <a:spcAft>
                          <a:spcPts val="800"/>
                        </a:spcAft>
                        <a:buNone/>
                      </a:pPr>
                      <a:r>
                        <a:rPr lang="en-US" sz="1800" kern="100" dirty="0">
                          <a:effectLst/>
                        </a:rPr>
                        <a:t>Event Monitor use post ablation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a:effectLst/>
                        </a:rPr>
                        <a:t>23 (47%)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a:effectLst/>
                        </a:rPr>
                        <a:t>21 (42%)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0.6</a:t>
                      </a:r>
                    </a:p>
                  </a:txBody>
                  <a:tcPr marL="68580" marR="68580" marT="0" marB="0" anchor="ctr"/>
                </a:tc>
                <a:extLst>
                  <a:ext uri="{0D108BD9-81ED-4DB2-BD59-A6C34878D82A}">
                    <a16:rowId xmlns:a16="http://schemas.microsoft.com/office/drawing/2014/main" val="3913517563"/>
                  </a:ext>
                </a:extLst>
              </a:tr>
              <a:tr h="632655">
                <a:tc>
                  <a:txBody>
                    <a:bodyPr/>
                    <a:lstStyle/>
                    <a:p>
                      <a:pPr marL="457189" marR="0" lvl="1" algn="l">
                        <a:lnSpc>
                          <a:spcPct val="115000"/>
                        </a:lnSpc>
                        <a:spcAft>
                          <a:spcPts val="800"/>
                        </a:spcAft>
                        <a:buNone/>
                      </a:pPr>
                      <a:r>
                        <a:rPr lang="en-US" sz="1800" kern="100" dirty="0">
                          <a:effectLst/>
                        </a:rPr>
                        <a:t>Days of event monitoring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dirty="0">
                          <a:effectLst/>
                        </a:rPr>
                        <a:t>14 IQR: (14-14)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100" dirty="0">
                          <a:effectLst/>
                        </a:rPr>
                        <a:t>14 IQR: (14-27)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algn="ctr">
                        <a:lnSpc>
                          <a:spcPct val="115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5045930"/>
                  </a:ext>
                </a:extLst>
              </a:tr>
            </a:tbl>
          </a:graphicData>
        </a:graphic>
      </p:graphicFrame>
      <p:sp>
        <p:nvSpPr>
          <p:cNvPr id="6" name="Footer Text 1">
            <a:extLst>
              <a:ext uri="{FF2B5EF4-FFF2-40B4-BE49-F238E27FC236}">
                <a16:creationId xmlns:a16="http://schemas.microsoft.com/office/drawing/2014/main" id="{6F1C51CE-D96B-A494-571F-DD3D5ED30E35}"/>
              </a:ext>
            </a:extLst>
          </p:cNvPr>
          <p:cNvSpPr>
            <a:spLocks noGrp="1"/>
          </p:cNvSpPr>
          <p:nvPr>
            <p:ph type="ftr" sz="quarter" idx="3"/>
          </p:nvPr>
        </p:nvSpPr>
        <p:spPr>
          <a:xfrm>
            <a:off x="583986" y="6356351"/>
            <a:ext cx="10250113" cy="365125"/>
          </a:xfrm>
        </p:spPr>
        <p:txBody>
          <a:bodyPr/>
          <a:lstStyle/>
          <a:p>
            <a:r>
              <a:rPr lang="en-US" sz="1200" dirty="0"/>
              <a:t>IQR = Interquartile range</a:t>
            </a:r>
          </a:p>
        </p:txBody>
      </p:sp>
    </p:spTree>
    <p:extLst>
      <p:ext uri="{BB962C8B-B14F-4D97-AF65-F5344CB8AC3E}">
        <p14:creationId xmlns:p14="http://schemas.microsoft.com/office/powerpoint/2010/main" val="4153516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1B15E-66F2-3553-068D-196D6C5EF8E1}"/>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86D23864-A4CE-CAC6-CEB4-CD87283A5EC0}"/>
              </a:ext>
            </a:extLst>
          </p:cNvPr>
          <p:cNvPicPr>
            <a:picLocks noChangeAspect="1"/>
          </p:cNvPicPr>
          <p:nvPr/>
        </p:nvPicPr>
        <p:blipFill>
          <a:blip r:embed="rId2"/>
          <a:stretch>
            <a:fillRect/>
          </a:stretch>
        </p:blipFill>
        <p:spPr>
          <a:xfrm>
            <a:off x="1573534" y="1060815"/>
            <a:ext cx="9044932" cy="5195560"/>
          </a:xfrm>
          <a:prstGeom prst="rect">
            <a:avLst/>
          </a:prstGeom>
        </p:spPr>
      </p:pic>
      <p:sp>
        <p:nvSpPr>
          <p:cNvPr id="2" name="Headline">
            <a:extLst>
              <a:ext uri="{FF2B5EF4-FFF2-40B4-BE49-F238E27FC236}">
                <a16:creationId xmlns:a16="http://schemas.microsoft.com/office/drawing/2014/main" id="{FC8EF04D-5044-75EE-6E4C-7531A4597E50}"/>
              </a:ext>
            </a:extLst>
          </p:cNvPr>
          <p:cNvSpPr>
            <a:spLocks noGrp="1"/>
          </p:cNvSpPr>
          <p:nvPr>
            <p:ph type="title"/>
          </p:nvPr>
        </p:nvSpPr>
        <p:spPr>
          <a:xfrm>
            <a:off x="583987" y="341886"/>
            <a:ext cx="9169613" cy="1302680"/>
          </a:xfrm>
        </p:spPr>
        <p:txBody>
          <a:bodyPr/>
          <a:lstStyle/>
          <a:p>
            <a:r>
              <a:rPr lang="en-US" dirty="0"/>
              <a:t>Primary Outcome</a:t>
            </a:r>
          </a:p>
        </p:txBody>
      </p:sp>
      <p:sp>
        <p:nvSpPr>
          <p:cNvPr id="5" name="Slide Number ">
            <a:extLst>
              <a:ext uri="{FF2B5EF4-FFF2-40B4-BE49-F238E27FC236}">
                <a16:creationId xmlns:a16="http://schemas.microsoft.com/office/drawing/2014/main" id="{EB865F26-F066-43E2-B505-EF7F7157B5EA}"/>
              </a:ext>
            </a:extLst>
          </p:cNvPr>
          <p:cNvSpPr>
            <a:spLocks noGrp="1"/>
          </p:cNvSpPr>
          <p:nvPr>
            <p:ph type="sldNum" sz="quarter" idx="4"/>
          </p:nvPr>
        </p:nvSpPr>
        <p:spPr/>
        <p:txBody>
          <a:bodyPr/>
          <a:lstStyle/>
          <a:p>
            <a:fld id="{0E35BBB0-73A1-954D-9854-C6F827AED934}" type="slidenum">
              <a:rPr lang="en-US" smtClean="0"/>
              <a:pPr/>
              <a:t>19</a:t>
            </a:fld>
            <a:endParaRPr lang="en-US" dirty="0"/>
          </a:p>
        </p:txBody>
      </p:sp>
      <p:sp>
        <p:nvSpPr>
          <p:cNvPr id="13" name="Subhead">
            <a:extLst>
              <a:ext uri="{FF2B5EF4-FFF2-40B4-BE49-F238E27FC236}">
                <a16:creationId xmlns:a16="http://schemas.microsoft.com/office/drawing/2014/main" id="{C610A3D9-E3EE-096C-9D34-045059E218AA}"/>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TextBox 17">
            <a:extLst>
              <a:ext uri="{FF2B5EF4-FFF2-40B4-BE49-F238E27FC236}">
                <a16:creationId xmlns:a16="http://schemas.microsoft.com/office/drawing/2014/main" id="{4C7557A9-4717-7897-93A0-D67CE306CD85}"/>
              </a:ext>
            </a:extLst>
          </p:cNvPr>
          <p:cNvSpPr txBox="1"/>
          <p:nvPr/>
        </p:nvSpPr>
        <p:spPr>
          <a:xfrm>
            <a:off x="2351069" y="3755773"/>
            <a:ext cx="4176446" cy="430887"/>
          </a:xfrm>
          <a:prstGeom prst="rect">
            <a:avLst/>
          </a:prstGeom>
          <a:solidFill>
            <a:schemeClr val="bg1"/>
          </a:solidFill>
          <a:ln>
            <a:solidFill>
              <a:srgbClr val="C00000"/>
            </a:solidFill>
          </a:ln>
        </p:spPr>
        <p:txBody>
          <a:bodyPr wrap="square">
            <a:spAutoFit/>
          </a:bodyPr>
          <a:lstStyle/>
          <a:p>
            <a:pPr lvl="1"/>
            <a:r>
              <a:rPr lang="en-US" sz="2200" dirty="0">
                <a:effectLst/>
                <a:ea typeface="Arial" panose="020B0604020202020204" pitchFamily="34" charset="0"/>
              </a:rPr>
              <a:t>HR: 0.50 (0.2-0.9), </a:t>
            </a:r>
            <a:r>
              <a:rPr lang="en-US" sz="2200" i="1" dirty="0">
                <a:ea typeface="Arial" panose="020B0604020202020204" pitchFamily="34" charset="0"/>
              </a:rPr>
              <a:t>p</a:t>
            </a:r>
            <a:r>
              <a:rPr lang="en-US" sz="2200" dirty="0">
                <a:effectLst/>
                <a:ea typeface="Arial" panose="020B0604020202020204" pitchFamily="34" charset="0"/>
              </a:rPr>
              <a:t>=0.04</a:t>
            </a:r>
            <a:endParaRPr lang="en-US" sz="2200" dirty="0"/>
          </a:p>
        </p:txBody>
      </p:sp>
    </p:spTree>
    <p:extLst>
      <p:ext uri="{BB962C8B-B14F-4D97-AF65-F5344CB8AC3E}">
        <p14:creationId xmlns:p14="http://schemas.microsoft.com/office/powerpoint/2010/main" val="179367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84DA70CF-6886-E344-82E6-429809DCF5E7}"/>
              </a:ext>
            </a:extLst>
          </p:cNvPr>
          <p:cNvSpPr>
            <a:spLocks noGrp="1"/>
          </p:cNvSpPr>
          <p:nvPr>
            <p:ph type="title"/>
          </p:nvPr>
        </p:nvSpPr>
        <p:spPr>
          <a:xfrm>
            <a:off x="583987" y="548640"/>
            <a:ext cx="9169613" cy="1302680"/>
          </a:xfrm>
        </p:spPr>
        <p:txBody>
          <a:bodyPr/>
          <a:lstStyle/>
          <a:p>
            <a:r>
              <a:rPr lang="en-US" dirty="0"/>
              <a:t>Disclosures</a:t>
            </a:r>
          </a:p>
        </p:txBody>
      </p:sp>
      <p:sp>
        <p:nvSpPr>
          <p:cNvPr id="7" name="Subhead">
            <a:extLst>
              <a:ext uri="{FF2B5EF4-FFF2-40B4-BE49-F238E27FC236}">
                <a16:creationId xmlns:a16="http://schemas.microsoft.com/office/drawing/2014/main" id="{3BC1D31E-6C44-4BD6-1EE9-9EDCA40CC32B}"/>
              </a:ext>
            </a:extLst>
          </p:cNvPr>
          <p:cNvSpPr>
            <a:spLocks noGrp="1"/>
          </p:cNvSpPr>
          <p:nvPr>
            <p:ph type="body" sz="quarter" idx="23"/>
          </p:nvPr>
        </p:nvSpPr>
        <p:spPr>
          <a:xfrm>
            <a:off x="583986" y="1815881"/>
            <a:ext cx="9096109" cy="428813"/>
          </a:xfrm>
        </p:spPr>
        <p:txBody>
          <a:bodyPr>
            <a:normAutofit/>
          </a:bodyPr>
          <a:lstStyle/>
          <a:p>
            <a:pPr marL="342900" indent="-342900">
              <a:buFont typeface="Arial" panose="020B0604020202020204" pitchFamily="34" charset="0"/>
              <a:buChar char="•"/>
            </a:pPr>
            <a:r>
              <a:rPr lang="en-US" dirty="0"/>
              <a:t>Off label use of metformin in the treatment of atrial fibrillation (AF)</a:t>
            </a:r>
          </a:p>
        </p:txBody>
      </p:sp>
      <p:sp>
        <p:nvSpPr>
          <p:cNvPr id="5" name="Slide Number ">
            <a:extLst>
              <a:ext uri="{FF2B5EF4-FFF2-40B4-BE49-F238E27FC236}">
                <a16:creationId xmlns:a16="http://schemas.microsoft.com/office/drawing/2014/main" id="{9676837A-7147-1246-9080-21F85507516D}"/>
              </a:ext>
            </a:extLst>
          </p:cNvPr>
          <p:cNvSpPr>
            <a:spLocks noGrp="1"/>
          </p:cNvSpPr>
          <p:nvPr>
            <p:ph type="sldNum" sz="quarter" idx="4"/>
          </p:nvPr>
        </p:nvSpPr>
        <p:spPr/>
        <p:txBody>
          <a:bodyPr/>
          <a:lstStyle/>
          <a:p>
            <a:fld id="{0E35BBB0-73A1-954D-9854-C6F827AED934}" type="slidenum">
              <a:rPr lang="en-US" smtClean="0"/>
              <a:pPr/>
              <a:t>2</a:t>
            </a:fld>
            <a:endParaRPr lang="en-US" dirty="0"/>
          </a:p>
        </p:txBody>
      </p:sp>
    </p:spTree>
    <p:extLst>
      <p:ext uri="{BB962C8B-B14F-4D97-AF65-F5344CB8AC3E}">
        <p14:creationId xmlns:p14="http://schemas.microsoft.com/office/powerpoint/2010/main" val="125472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DEBA7-BD47-CA4B-575B-8E7477020E0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BB23ECF-D0AB-CEDB-CAD3-DD9EB0BB76F5}"/>
              </a:ext>
            </a:extLst>
          </p:cNvPr>
          <p:cNvPicPr>
            <a:picLocks noChangeAspect="1"/>
          </p:cNvPicPr>
          <p:nvPr/>
        </p:nvPicPr>
        <p:blipFill>
          <a:blip r:embed="rId2"/>
          <a:stretch>
            <a:fillRect/>
          </a:stretch>
        </p:blipFill>
        <p:spPr>
          <a:xfrm>
            <a:off x="1581872" y="1001730"/>
            <a:ext cx="9028257" cy="5193792"/>
          </a:xfrm>
          <a:prstGeom prst="rect">
            <a:avLst/>
          </a:prstGeom>
        </p:spPr>
      </p:pic>
      <p:sp>
        <p:nvSpPr>
          <p:cNvPr id="2" name="Headline">
            <a:extLst>
              <a:ext uri="{FF2B5EF4-FFF2-40B4-BE49-F238E27FC236}">
                <a16:creationId xmlns:a16="http://schemas.microsoft.com/office/drawing/2014/main" id="{38C96CEA-6E81-7839-01FB-6906CA9E3E70}"/>
              </a:ext>
            </a:extLst>
          </p:cNvPr>
          <p:cNvSpPr>
            <a:spLocks noGrp="1"/>
          </p:cNvSpPr>
          <p:nvPr>
            <p:ph type="title"/>
          </p:nvPr>
        </p:nvSpPr>
        <p:spPr>
          <a:xfrm>
            <a:off x="583987" y="341886"/>
            <a:ext cx="10933343" cy="1302680"/>
          </a:xfrm>
        </p:spPr>
        <p:txBody>
          <a:bodyPr/>
          <a:lstStyle/>
          <a:p>
            <a:r>
              <a:rPr lang="en-US" dirty="0"/>
              <a:t>Primary Outcome (1 Month Blanking)</a:t>
            </a:r>
          </a:p>
        </p:txBody>
      </p:sp>
      <p:sp>
        <p:nvSpPr>
          <p:cNvPr id="5" name="Slide Number ">
            <a:extLst>
              <a:ext uri="{FF2B5EF4-FFF2-40B4-BE49-F238E27FC236}">
                <a16:creationId xmlns:a16="http://schemas.microsoft.com/office/drawing/2014/main" id="{5608076B-6895-273B-0E0D-446E7D4B9461}"/>
              </a:ext>
            </a:extLst>
          </p:cNvPr>
          <p:cNvSpPr>
            <a:spLocks noGrp="1"/>
          </p:cNvSpPr>
          <p:nvPr>
            <p:ph type="sldNum" sz="quarter" idx="4"/>
          </p:nvPr>
        </p:nvSpPr>
        <p:spPr/>
        <p:txBody>
          <a:bodyPr/>
          <a:lstStyle/>
          <a:p>
            <a:fld id="{0E35BBB0-73A1-954D-9854-C6F827AED934}" type="slidenum">
              <a:rPr lang="en-US" smtClean="0"/>
              <a:pPr/>
              <a:t>20</a:t>
            </a:fld>
            <a:endParaRPr lang="en-US" dirty="0"/>
          </a:p>
        </p:txBody>
      </p:sp>
      <p:sp>
        <p:nvSpPr>
          <p:cNvPr id="13" name="Subhead">
            <a:extLst>
              <a:ext uri="{FF2B5EF4-FFF2-40B4-BE49-F238E27FC236}">
                <a16:creationId xmlns:a16="http://schemas.microsoft.com/office/drawing/2014/main" id="{AD66227B-8449-B071-3B62-3C9055F120C2}"/>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TextBox 17">
            <a:extLst>
              <a:ext uri="{FF2B5EF4-FFF2-40B4-BE49-F238E27FC236}">
                <a16:creationId xmlns:a16="http://schemas.microsoft.com/office/drawing/2014/main" id="{18698D8B-8DF0-4684-F19E-A24F6A3DFC0C}"/>
              </a:ext>
            </a:extLst>
          </p:cNvPr>
          <p:cNvSpPr txBox="1"/>
          <p:nvPr/>
        </p:nvSpPr>
        <p:spPr>
          <a:xfrm>
            <a:off x="2351069" y="3755773"/>
            <a:ext cx="4176446" cy="430887"/>
          </a:xfrm>
          <a:prstGeom prst="rect">
            <a:avLst/>
          </a:prstGeom>
          <a:solidFill>
            <a:schemeClr val="bg1"/>
          </a:solidFill>
          <a:ln>
            <a:solidFill>
              <a:srgbClr val="C00000"/>
            </a:solidFill>
          </a:ln>
        </p:spPr>
        <p:txBody>
          <a:bodyPr wrap="square">
            <a:spAutoFit/>
          </a:bodyPr>
          <a:lstStyle/>
          <a:p>
            <a:pPr lvl="1"/>
            <a:r>
              <a:rPr lang="en-US" sz="2200" dirty="0">
                <a:effectLst/>
                <a:ea typeface="Arial" panose="020B0604020202020204" pitchFamily="34" charset="0"/>
              </a:rPr>
              <a:t>HR: 0.45 (0.2-0.9), </a:t>
            </a:r>
            <a:r>
              <a:rPr lang="en-US" sz="2200" i="1" dirty="0">
                <a:ea typeface="Arial" panose="020B0604020202020204" pitchFamily="34" charset="0"/>
              </a:rPr>
              <a:t>p</a:t>
            </a:r>
            <a:r>
              <a:rPr lang="en-US" sz="2200" dirty="0">
                <a:effectLst/>
                <a:ea typeface="Arial" panose="020B0604020202020204" pitchFamily="34" charset="0"/>
              </a:rPr>
              <a:t>=0.02</a:t>
            </a:r>
            <a:endParaRPr lang="en-US" sz="2200" dirty="0"/>
          </a:p>
        </p:txBody>
      </p:sp>
    </p:spTree>
    <p:extLst>
      <p:ext uri="{BB962C8B-B14F-4D97-AF65-F5344CB8AC3E}">
        <p14:creationId xmlns:p14="http://schemas.microsoft.com/office/powerpoint/2010/main" val="91634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AFE1-BBA5-A123-13CA-0B44ABE782D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4955E98-6E14-A3F0-2666-0650C6BC4891}"/>
              </a:ext>
            </a:extLst>
          </p:cNvPr>
          <p:cNvPicPr>
            <a:picLocks noChangeAspect="1"/>
          </p:cNvPicPr>
          <p:nvPr/>
        </p:nvPicPr>
        <p:blipFill>
          <a:blip r:embed="rId3"/>
          <a:stretch>
            <a:fillRect/>
          </a:stretch>
        </p:blipFill>
        <p:spPr>
          <a:xfrm>
            <a:off x="1049980" y="768070"/>
            <a:ext cx="10092041" cy="5486400"/>
          </a:xfrm>
          <a:prstGeom prst="rect">
            <a:avLst/>
          </a:prstGeom>
        </p:spPr>
      </p:pic>
      <p:sp>
        <p:nvSpPr>
          <p:cNvPr id="2" name="Headline">
            <a:extLst>
              <a:ext uri="{FF2B5EF4-FFF2-40B4-BE49-F238E27FC236}">
                <a16:creationId xmlns:a16="http://schemas.microsoft.com/office/drawing/2014/main" id="{A44D62BC-8326-672A-C432-2592B6AA7D8E}"/>
              </a:ext>
            </a:extLst>
          </p:cNvPr>
          <p:cNvSpPr>
            <a:spLocks noGrp="1"/>
          </p:cNvSpPr>
          <p:nvPr>
            <p:ph type="title"/>
          </p:nvPr>
        </p:nvSpPr>
        <p:spPr>
          <a:xfrm>
            <a:off x="583987" y="341886"/>
            <a:ext cx="9169613" cy="1302680"/>
          </a:xfrm>
        </p:spPr>
        <p:txBody>
          <a:bodyPr/>
          <a:lstStyle/>
          <a:p>
            <a:r>
              <a:rPr lang="en-US" dirty="0"/>
              <a:t>Secondary Outcome: AF burden</a:t>
            </a:r>
          </a:p>
        </p:txBody>
      </p:sp>
      <p:sp>
        <p:nvSpPr>
          <p:cNvPr id="5" name="Slide Number ">
            <a:extLst>
              <a:ext uri="{FF2B5EF4-FFF2-40B4-BE49-F238E27FC236}">
                <a16:creationId xmlns:a16="http://schemas.microsoft.com/office/drawing/2014/main" id="{48B7BE50-02EF-B0B0-0823-2CD567BD42A5}"/>
              </a:ext>
            </a:extLst>
          </p:cNvPr>
          <p:cNvSpPr>
            <a:spLocks noGrp="1"/>
          </p:cNvSpPr>
          <p:nvPr>
            <p:ph type="sldNum" sz="quarter" idx="4"/>
          </p:nvPr>
        </p:nvSpPr>
        <p:spPr/>
        <p:txBody>
          <a:bodyPr/>
          <a:lstStyle/>
          <a:p>
            <a:fld id="{0E35BBB0-73A1-954D-9854-C6F827AED934}" type="slidenum">
              <a:rPr lang="en-US" smtClean="0"/>
              <a:pPr/>
              <a:t>21</a:t>
            </a:fld>
            <a:endParaRPr lang="en-US" dirty="0"/>
          </a:p>
        </p:txBody>
      </p:sp>
      <p:sp>
        <p:nvSpPr>
          <p:cNvPr id="13" name="Subhead">
            <a:extLst>
              <a:ext uri="{FF2B5EF4-FFF2-40B4-BE49-F238E27FC236}">
                <a16:creationId xmlns:a16="http://schemas.microsoft.com/office/drawing/2014/main" id="{5094CEF8-47AC-400B-8AC7-78677E664654}"/>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50DC295D-3FF6-17B7-3B1C-C8F356AC28FD}"/>
              </a:ext>
            </a:extLst>
          </p:cNvPr>
          <p:cNvSpPr txBox="1"/>
          <p:nvPr/>
        </p:nvSpPr>
        <p:spPr>
          <a:xfrm>
            <a:off x="3221664" y="1358682"/>
            <a:ext cx="1073889" cy="261610"/>
          </a:xfrm>
          <a:prstGeom prst="rect">
            <a:avLst/>
          </a:prstGeom>
          <a:noFill/>
        </p:spPr>
        <p:txBody>
          <a:bodyPr wrap="square" rtlCol="0">
            <a:spAutoFit/>
          </a:bodyPr>
          <a:lstStyle/>
          <a:p>
            <a:r>
              <a:rPr lang="en-US" sz="1100" dirty="0"/>
              <a:t>Average: 8%</a:t>
            </a:r>
          </a:p>
        </p:txBody>
      </p:sp>
      <p:sp>
        <p:nvSpPr>
          <p:cNvPr id="15" name="TextBox 14">
            <a:extLst>
              <a:ext uri="{FF2B5EF4-FFF2-40B4-BE49-F238E27FC236}">
                <a16:creationId xmlns:a16="http://schemas.microsoft.com/office/drawing/2014/main" id="{800E2E43-D13C-D7EB-7983-7EA092465DE2}"/>
              </a:ext>
            </a:extLst>
          </p:cNvPr>
          <p:cNvSpPr txBox="1"/>
          <p:nvPr/>
        </p:nvSpPr>
        <p:spPr>
          <a:xfrm>
            <a:off x="8307571" y="1357039"/>
            <a:ext cx="1073889" cy="261610"/>
          </a:xfrm>
          <a:prstGeom prst="rect">
            <a:avLst/>
          </a:prstGeom>
          <a:noFill/>
        </p:spPr>
        <p:txBody>
          <a:bodyPr wrap="square" rtlCol="0">
            <a:spAutoFit/>
          </a:bodyPr>
          <a:lstStyle/>
          <a:p>
            <a:r>
              <a:rPr lang="en-US" sz="1100" dirty="0"/>
              <a:t>Average: 16%</a:t>
            </a:r>
          </a:p>
        </p:txBody>
      </p:sp>
      <p:sp>
        <p:nvSpPr>
          <p:cNvPr id="16" name="TextBox 15">
            <a:extLst>
              <a:ext uri="{FF2B5EF4-FFF2-40B4-BE49-F238E27FC236}">
                <a16:creationId xmlns:a16="http://schemas.microsoft.com/office/drawing/2014/main" id="{63F36D3F-9BE7-DB03-39A1-2E68D15096CB}"/>
              </a:ext>
            </a:extLst>
          </p:cNvPr>
          <p:cNvSpPr txBox="1"/>
          <p:nvPr/>
        </p:nvSpPr>
        <p:spPr>
          <a:xfrm>
            <a:off x="5559055" y="5904407"/>
            <a:ext cx="1073889" cy="292388"/>
          </a:xfrm>
          <a:prstGeom prst="rect">
            <a:avLst/>
          </a:prstGeom>
          <a:noFill/>
          <a:ln>
            <a:solidFill>
              <a:schemeClr val="accent2"/>
            </a:solidFill>
          </a:ln>
        </p:spPr>
        <p:txBody>
          <a:bodyPr wrap="square" rtlCol="0">
            <a:spAutoFit/>
          </a:bodyPr>
          <a:lstStyle/>
          <a:p>
            <a:pPr algn="ctr"/>
            <a:r>
              <a:rPr lang="en-US" sz="1300" b="1" dirty="0"/>
              <a:t>p = 0.02</a:t>
            </a:r>
          </a:p>
        </p:txBody>
      </p:sp>
      <p:sp>
        <p:nvSpPr>
          <p:cNvPr id="3" name="TextBox 2">
            <a:extLst>
              <a:ext uri="{FF2B5EF4-FFF2-40B4-BE49-F238E27FC236}">
                <a16:creationId xmlns:a16="http://schemas.microsoft.com/office/drawing/2014/main" id="{B236EE7B-C3EE-6893-02BF-E03C785AF131}"/>
              </a:ext>
            </a:extLst>
          </p:cNvPr>
          <p:cNvSpPr txBox="1"/>
          <p:nvPr/>
        </p:nvSpPr>
        <p:spPr>
          <a:xfrm>
            <a:off x="2615608" y="6356351"/>
            <a:ext cx="6960783" cy="461665"/>
          </a:xfrm>
          <a:prstGeom prst="rect">
            <a:avLst/>
          </a:prstGeom>
          <a:noFill/>
        </p:spPr>
        <p:txBody>
          <a:bodyPr wrap="square" rtlCol="0">
            <a:spAutoFit/>
          </a:bodyPr>
          <a:lstStyle/>
          <a:p>
            <a:r>
              <a:rPr lang="en-US" sz="1200" b="1" dirty="0">
                <a:solidFill>
                  <a:schemeClr val="bg1"/>
                </a:solidFill>
              </a:rPr>
              <a:t>Antiarrhythmic medication use</a:t>
            </a:r>
            <a:r>
              <a:rPr lang="en-US" sz="1200" dirty="0">
                <a:solidFill>
                  <a:schemeClr val="bg1"/>
                </a:solidFill>
              </a:rPr>
              <a:t>:     8% (Metformin + Ablation)  vs. 18% (Ablation)</a:t>
            </a:r>
          </a:p>
          <a:p>
            <a:r>
              <a:rPr lang="en-US" sz="1200" b="1" dirty="0">
                <a:solidFill>
                  <a:schemeClr val="bg1"/>
                </a:solidFill>
              </a:rPr>
              <a:t>Repeat ablation or cardioversion</a:t>
            </a:r>
            <a:r>
              <a:rPr lang="en-US" sz="1200" dirty="0">
                <a:solidFill>
                  <a:schemeClr val="bg1"/>
                </a:solidFill>
              </a:rPr>
              <a:t>:  6% (Metformin + Ablation)  vs. 16% (Ablation)</a:t>
            </a:r>
          </a:p>
        </p:txBody>
      </p:sp>
    </p:spTree>
    <p:extLst>
      <p:ext uri="{BB962C8B-B14F-4D97-AF65-F5344CB8AC3E}">
        <p14:creationId xmlns:p14="http://schemas.microsoft.com/office/powerpoint/2010/main" val="84266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0368-C1F3-BB0A-5CEF-D28532BF640B}"/>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B09BC4D8-69D3-B0EE-075B-DAF68F29BEF4}"/>
              </a:ext>
            </a:extLst>
          </p:cNvPr>
          <p:cNvSpPr>
            <a:spLocks noGrp="1"/>
          </p:cNvSpPr>
          <p:nvPr>
            <p:ph type="title"/>
          </p:nvPr>
        </p:nvSpPr>
        <p:spPr>
          <a:xfrm>
            <a:off x="583987" y="341886"/>
            <a:ext cx="11143725" cy="1302680"/>
          </a:xfrm>
        </p:spPr>
        <p:txBody>
          <a:bodyPr/>
          <a:lstStyle/>
          <a:p>
            <a:r>
              <a:rPr lang="en-US" dirty="0"/>
              <a:t>Secondary Outcome: WEIGHT and HbA1c </a:t>
            </a:r>
          </a:p>
        </p:txBody>
      </p:sp>
      <p:sp>
        <p:nvSpPr>
          <p:cNvPr id="5" name="Slide Number ">
            <a:extLst>
              <a:ext uri="{FF2B5EF4-FFF2-40B4-BE49-F238E27FC236}">
                <a16:creationId xmlns:a16="http://schemas.microsoft.com/office/drawing/2014/main" id="{BC0C5146-FD92-ABE3-15E8-02949E9F20EB}"/>
              </a:ext>
            </a:extLst>
          </p:cNvPr>
          <p:cNvSpPr>
            <a:spLocks noGrp="1"/>
          </p:cNvSpPr>
          <p:nvPr>
            <p:ph type="sldNum" sz="quarter" idx="4"/>
          </p:nvPr>
        </p:nvSpPr>
        <p:spPr/>
        <p:txBody>
          <a:bodyPr/>
          <a:lstStyle/>
          <a:p>
            <a:fld id="{0E35BBB0-73A1-954D-9854-C6F827AED934}" type="slidenum">
              <a:rPr lang="en-US" smtClean="0"/>
              <a:pPr/>
              <a:t>22</a:t>
            </a:fld>
            <a:endParaRPr lang="en-US" dirty="0"/>
          </a:p>
        </p:txBody>
      </p:sp>
      <p:sp>
        <p:nvSpPr>
          <p:cNvPr id="13" name="Subhead">
            <a:extLst>
              <a:ext uri="{FF2B5EF4-FFF2-40B4-BE49-F238E27FC236}">
                <a16:creationId xmlns:a16="http://schemas.microsoft.com/office/drawing/2014/main" id="{5BB9736E-2404-5444-BE5A-9FAD54903004}"/>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14" name="Group 13">
            <a:extLst>
              <a:ext uri="{FF2B5EF4-FFF2-40B4-BE49-F238E27FC236}">
                <a16:creationId xmlns:a16="http://schemas.microsoft.com/office/drawing/2014/main" id="{199125D2-D978-814F-B5F3-8C1FF76738E3}"/>
              </a:ext>
            </a:extLst>
          </p:cNvPr>
          <p:cNvGrpSpPr/>
          <p:nvPr/>
        </p:nvGrpSpPr>
        <p:grpSpPr>
          <a:xfrm>
            <a:off x="339960" y="1353312"/>
            <a:ext cx="11512080" cy="4151376"/>
            <a:chOff x="150739" y="1543468"/>
            <a:chExt cx="11512080" cy="4151376"/>
          </a:xfrm>
        </p:grpSpPr>
        <p:pic>
          <p:nvPicPr>
            <p:cNvPr id="4" name="Picture 3">
              <a:extLst>
                <a:ext uri="{FF2B5EF4-FFF2-40B4-BE49-F238E27FC236}">
                  <a16:creationId xmlns:a16="http://schemas.microsoft.com/office/drawing/2014/main" id="{62FE9D1B-F96E-470B-7C46-356A3352F471}"/>
                </a:ext>
              </a:extLst>
            </p:cNvPr>
            <p:cNvPicPr>
              <a:picLocks noChangeAspect="1"/>
            </p:cNvPicPr>
            <p:nvPr/>
          </p:nvPicPr>
          <p:blipFill>
            <a:blip r:embed="rId3"/>
            <a:srcRect r="22212"/>
            <a:stretch>
              <a:fillRect/>
            </a:stretch>
          </p:blipFill>
          <p:spPr>
            <a:xfrm>
              <a:off x="6155849" y="1543468"/>
              <a:ext cx="5506970" cy="4151376"/>
            </a:xfrm>
            <a:prstGeom prst="rect">
              <a:avLst/>
            </a:prstGeom>
          </p:spPr>
        </p:pic>
        <p:pic>
          <p:nvPicPr>
            <p:cNvPr id="12" name="Picture 11">
              <a:extLst>
                <a:ext uri="{FF2B5EF4-FFF2-40B4-BE49-F238E27FC236}">
                  <a16:creationId xmlns:a16="http://schemas.microsoft.com/office/drawing/2014/main" id="{FFD2820B-CF7F-4982-662F-2E167E1C0F51}"/>
                </a:ext>
              </a:extLst>
            </p:cNvPr>
            <p:cNvPicPr>
              <a:picLocks noChangeAspect="1"/>
            </p:cNvPicPr>
            <p:nvPr/>
          </p:nvPicPr>
          <p:blipFill>
            <a:blip r:embed="rId4"/>
            <a:srcRect r="21848"/>
            <a:stretch>
              <a:fillRect/>
            </a:stretch>
          </p:blipFill>
          <p:spPr>
            <a:xfrm>
              <a:off x="150739" y="1543468"/>
              <a:ext cx="5384023" cy="4148518"/>
            </a:xfrm>
            <a:prstGeom prst="rect">
              <a:avLst/>
            </a:prstGeom>
          </p:spPr>
        </p:pic>
      </p:grpSp>
      <p:pic>
        <p:nvPicPr>
          <p:cNvPr id="16" name="Picture 15">
            <a:extLst>
              <a:ext uri="{FF2B5EF4-FFF2-40B4-BE49-F238E27FC236}">
                <a16:creationId xmlns:a16="http://schemas.microsoft.com/office/drawing/2014/main" id="{7234750C-2E22-BE05-F6A8-94DB8A970A0E}"/>
              </a:ext>
            </a:extLst>
          </p:cNvPr>
          <p:cNvPicPr>
            <a:picLocks noChangeAspect="1"/>
          </p:cNvPicPr>
          <p:nvPr/>
        </p:nvPicPr>
        <p:blipFill>
          <a:blip r:embed="rId4"/>
          <a:srcRect l="78000" t="39146" b="44949"/>
          <a:stretch>
            <a:fillRect/>
          </a:stretch>
        </p:blipFill>
        <p:spPr>
          <a:xfrm>
            <a:off x="5505949" y="5711087"/>
            <a:ext cx="1180102" cy="513759"/>
          </a:xfrm>
          <a:prstGeom prst="rect">
            <a:avLst/>
          </a:prstGeom>
        </p:spPr>
      </p:pic>
    </p:spTree>
    <p:extLst>
      <p:ext uri="{BB962C8B-B14F-4D97-AF65-F5344CB8AC3E}">
        <p14:creationId xmlns:p14="http://schemas.microsoft.com/office/powerpoint/2010/main" val="39443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80DE-D9E6-1794-7659-3C61D95689B7}"/>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907F2E1E-387A-E520-45E0-1C2FE8D0B927}"/>
              </a:ext>
            </a:extLst>
          </p:cNvPr>
          <p:cNvSpPr>
            <a:spLocks noGrp="1"/>
          </p:cNvSpPr>
          <p:nvPr>
            <p:ph type="title"/>
          </p:nvPr>
        </p:nvSpPr>
        <p:spPr>
          <a:xfrm>
            <a:off x="583987" y="341886"/>
            <a:ext cx="11143725" cy="1302680"/>
          </a:xfrm>
        </p:spPr>
        <p:txBody>
          <a:bodyPr/>
          <a:lstStyle/>
          <a:p>
            <a:r>
              <a:rPr lang="en-US" dirty="0"/>
              <a:t>Secondary Outcome: AFSS</a:t>
            </a:r>
          </a:p>
        </p:txBody>
      </p:sp>
      <p:sp>
        <p:nvSpPr>
          <p:cNvPr id="5" name="Slide Number ">
            <a:extLst>
              <a:ext uri="{FF2B5EF4-FFF2-40B4-BE49-F238E27FC236}">
                <a16:creationId xmlns:a16="http://schemas.microsoft.com/office/drawing/2014/main" id="{781FA1C9-204A-3408-911A-FF838193F4F5}"/>
              </a:ext>
            </a:extLst>
          </p:cNvPr>
          <p:cNvSpPr>
            <a:spLocks noGrp="1"/>
          </p:cNvSpPr>
          <p:nvPr>
            <p:ph type="sldNum" sz="quarter" idx="4"/>
          </p:nvPr>
        </p:nvSpPr>
        <p:spPr/>
        <p:txBody>
          <a:bodyPr/>
          <a:lstStyle/>
          <a:p>
            <a:fld id="{0E35BBB0-73A1-954D-9854-C6F827AED934}" type="slidenum">
              <a:rPr lang="en-US" smtClean="0"/>
              <a:pPr/>
              <a:t>23</a:t>
            </a:fld>
            <a:endParaRPr lang="en-US" dirty="0"/>
          </a:p>
        </p:txBody>
      </p:sp>
      <p:sp>
        <p:nvSpPr>
          <p:cNvPr id="13" name="Subhead">
            <a:extLst>
              <a:ext uri="{FF2B5EF4-FFF2-40B4-BE49-F238E27FC236}">
                <a16:creationId xmlns:a16="http://schemas.microsoft.com/office/drawing/2014/main" id="{BE1BF1E5-5A67-018A-1EC6-A0E374A22EDF}"/>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Footer Text 1">
            <a:extLst>
              <a:ext uri="{FF2B5EF4-FFF2-40B4-BE49-F238E27FC236}">
                <a16:creationId xmlns:a16="http://schemas.microsoft.com/office/drawing/2014/main" id="{AAC0862E-9E5A-4FC2-7DE7-3883FF2464F2}"/>
              </a:ext>
            </a:extLst>
          </p:cNvPr>
          <p:cNvSpPr>
            <a:spLocks noGrp="1"/>
          </p:cNvSpPr>
          <p:nvPr>
            <p:ph type="ftr" sz="quarter" idx="3"/>
          </p:nvPr>
        </p:nvSpPr>
        <p:spPr>
          <a:xfrm>
            <a:off x="583986" y="6356351"/>
            <a:ext cx="10250113" cy="365125"/>
          </a:xfrm>
        </p:spPr>
        <p:txBody>
          <a:bodyPr/>
          <a:lstStyle/>
          <a:p>
            <a:r>
              <a:rPr lang="en-US" sz="1200" dirty="0"/>
              <a:t>AFSS = Atrial Fibrillation Severity Scale</a:t>
            </a:r>
          </a:p>
        </p:txBody>
      </p:sp>
      <p:pic>
        <p:nvPicPr>
          <p:cNvPr id="14" name="Picture 13">
            <a:extLst>
              <a:ext uri="{FF2B5EF4-FFF2-40B4-BE49-F238E27FC236}">
                <a16:creationId xmlns:a16="http://schemas.microsoft.com/office/drawing/2014/main" id="{0151E00F-CF80-68CC-CBA8-8B2E3A4B8436}"/>
              </a:ext>
            </a:extLst>
          </p:cNvPr>
          <p:cNvPicPr>
            <a:picLocks noChangeAspect="1"/>
          </p:cNvPicPr>
          <p:nvPr/>
        </p:nvPicPr>
        <p:blipFill>
          <a:blip r:embed="rId3"/>
          <a:stretch>
            <a:fillRect/>
          </a:stretch>
        </p:blipFill>
        <p:spPr>
          <a:xfrm>
            <a:off x="1491529" y="1075511"/>
            <a:ext cx="9644877" cy="4874200"/>
          </a:xfrm>
          <a:prstGeom prst="rect">
            <a:avLst/>
          </a:prstGeom>
        </p:spPr>
      </p:pic>
    </p:spTree>
    <p:extLst>
      <p:ext uri="{BB962C8B-B14F-4D97-AF65-F5344CB8AC3E}">
        <p14:creationId xmlns:p14="http://schemas.microsoft.com/office/powerpoint/2010/main" val="146266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3A59-9F89-4711-BC84-2A84511BF9BE}"/>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D8CB33B9-E240-0E58-584A-943DAE23688D}"/>
              </a:ext>
            </a:extLst>
          </p:cNvPr>
          <p:cNvSpPr>
            <a:spLocks noGrp="1"/>
          </p:cNvSpPr>
          <p:nvPr>
            <p:ph type="title"/>
          </p:nvPr>
        </p:nvSpPr>
        <p:spPr>
          <a:xfrm>
            <a:off x="583987" y="341886"/>
            <a:ext cx="9169613" cy="1302680"/>
          </a:xfrm>
        </p:spPr>
        <p:txBody>
          <a:bodyPr/>
          <a:lstStyle/>
          <a:p>
            <a:r>
              <a:rPr lang="en-US" dirty="0"/>
              <a:t>LIMITATIONS</a:t>
            </a:r>
          </a:p>
        </p:txBody>
      </p:sp>
      <p:sp>
        <p:nvSpPr>
          <p:cNvPr id="5" name="Slide Number ">
            <a:extLst>
              <a:ext uri="{FF2B5EF4-FFF2-40B4-BE49-F238E27FC236}">
                <a16:creationId xmlns:a16="http://schemas.microsoft.com/office/drawing/2014/main" id="{8F20C40C-E80F-B21B-F1EF-DBDBF35506CC}"/>
              </a:ext>
            </a:extLst>
          </p:cNvPr>
          <p:cNvSpPr>
            <a:spLocks noGrp="1"/>
          </p:cNvSpPr>
          <p:nvPr>
            <p:ph type="sldNum" sz="quarter" idx="4"/>
          </p:nvPr>
        </p:nvSpPr>
        <p:spPr/>
        <p:txBody>
          <a:bodyPr/>
          <a:lstStyle/>
          <a:p>
            <a:fld id="{0E35BBB0-73A1-954D-9854-C6F827AED934}" type="slidenum">
              <a:rPr lang="en-US" smtClean="0"/>
              <a:pPr/>
              <a:t>24</a:t>
            </a:fld>
            <a:endParaRPr lang="en-US" dirty="0"/>
          </a:p>
        </p:txBody>
      </p:sp>
      <p:sp>
        <p:nvSpPr>
          <p:cNvPr id="13" name="Subhead">
            <a:extLst>
              <a:ext uri="{FF2B5EF4-FFF2-40B4-BE49-F238E27FC236}">
                <a16:creationId xmlns:a16="http://schemas.microsoft.com/office/drawing/2014/main" id="{4EDB895F-DFA3-0E4A-DD08-3616BF08501F}"/>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Subhead">
            <a:extLst>
              <a:ext uri="{FF2B5EF4-FFF2-40B4-BE49-F238E27FC236}">
                <a16:creationId xmlns:a16="http://schemas.microsoft.com/office/drawing/2014/main" id="{ED85902D-C4EA-B062-EC82-D0B03FB60C5D}"/>
              </a:ext>
            </a:extLst>
          </p:cNvPr>
          <p:cNvSpPr>
            <a:spLocks noGrp="1"/>
          </p:cNvSpPr>
          <p:nvPr>
            <p:ph type="body" sz="quarter" idx="23"/>
          </p:nvPr>
        </p:nvSpPr>
        <p:spPr>
          <a:xfrm>
            <a:off x="369869" y="1258584"/>
            <a:ext cx="11625209" cy="4854541"/>
          </a:xfrm>
        </p:spPr>
        <p:txBody>
          <a:bodyPr>
            <a:normAutofit/>
          </a:bodyPr>
          <a:lstStyle/>
          <a:p>
            <a:pPr marL="342900" indent="-342900">
              <a:buFont typeface="Arial" panose="020B0604020202020204" pitchFamily="34" charset="0"/>
              <a:buChar char="•"/>
            </a:pPr>
            <a:r>
              <a:rPr lang="en-US" sz="2500" b="0" dirty="0"/>
              <a:t>Open label intervention</a:t>
            </a:r>
          </a:p>
          <a:p>
            <a:pPr marL="342900" indent="-342900">
              <a:buFont typeface="Arial" panose="020B0604020202020204" pitchFamily="34" charset="0"/>
              <a:buChar char="•"/>
            </a:pPr>
            <a:endParaRPr lang="en-US" sz="2500" b="0" dirty="0"/>
          </a:p>
          <a:p>
            <a:pPr marL="342900" indent="-342900">
              <a:buFont typeface="Arial" panose="020B0604020202020204" pitchFamily="34" charset="0"/>
              <a:buChar char="•"/>
            </a:pPr>
            <a:r>
              <a:rPr lang="en-US" sz="2500" b="0" dirty="0"/>
              <a:t>Single center with majority of ablation via radiofrequency energy</a:t>
            </a:r>
          </a:p>
          <a:p>
            <a:pPr marL="342900" indent="-342900">
              <a:buFont typeface="Arial" panose="020B0604020202020204" pitchFamily="34" charset="0"/>
              <a:buChar char="•"/>
            </a:pPr>
            <a:endParaRPr lang="en-US" sz="2500" b="0" dirty="0"/>
          </a:p>
          <a:p>
            <a:pPr marL="342900" indent="-342900">
              <a:buFont typeface="Arial" panose="020B0604020202020204" pitchFamily="34" charset="0"/>
              <a:buChar char="•"/>
            </a:pPr>
            <a:r>
              <a:rPr lang="en-US" sz="2500" b="0" dirty="0"/>
              <a:t>Size limits precision regarding effect size </a:t>
            </a:r>
          </a:p>
          <a:p>
            <a:pPr marL="342900" indent="-342900">
              <a:buFont typeface="Arial" panose="020B0604020202020204" pitchFamily="34" charset="0"/>
              <a:buChar char="•"/>
            </a:pPr>
            <a:endParaRPr lang="en-US" sz="2500" b="0" dirty="0"/>
          </a:p>
          <a:p>
            <a:pPr marL="342900" indent="-342900">
              <a:buFont typeface="Arial" panose="020B0604020202020204" pitchFamily="34" charset="0"/>
              <a:buChar char="•"/>
            </a:pPr>
            <a:r>
              <a:rPr lang="en-US" sz="2500" b="0" dirty="0"/>
              <a:t>Study was not powered to detect difference in secondary endpoints</a:t>
            </a:r>
          </a:p>
          <a:p>
            <a:pPr marL="342900" indent="-342900">
              <a:buFont typeface="Arial" panose="020B0604020202020204" pitchFamily="34" charset="0"/>
              <a:buChar char="•"/>
            </a:pPr>
            <a:endParaRPr lang="en-US" sz="2500" b="0" dirty="0"/>
          </a:p>
          <a:p>
            <a:pPr marL="342900" indent="-342900">
              <a:buFont typeface="Arial" panose="020B0604020202020204" pitchFamily="34" charset="0"/>
              <a:buChar char="•"/>
            </a:pPr>
            <a:r>
              <a:rPr lang="en-US" sz="2500" b="0" dirty="0"/>
              <a:t>Longer term effect of treatment was not studied</a:t>
            </a:r>
          </a:p>
        </p:txBody>
      </p:sp>
    </p:spTree>
    <p:extLst>
      <p:ext uri="{BB962C8B-B14F-4D97-AF65-F5344CB8AC3E}">
        <p14:creationId xmlns:p14="http://schemas.microsoft.com/office/powerpoint/2010/main" val="3436263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2CB7B-A355-73BE-AD19-D22192C2B823}"/>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35A74EF5-64E2-9431-97DD-D30B57845849}"/>
              </a:ext>
            </a:extLst>
          </p:cNvPr>
          <p:cNvSpPr>
            <a:spLocks noGrp="1"/>
          </p:cNvSpPr>
          <p:nvPr>
            <p:ph type="title"/>
          </p:nvPr>
        </p:nvSpPr>
        <p:spPr>
          <a:xfrm>
            <a:off x="583987" y="341886"/>
            <a:ext cx="9169613" cy="1302680"/>
          </a:xfrm>
        </p:spPr>
        <p:txBody>
          <a:bodyPr/>
          <a:lstStyle/>
          <a:p>
            <a:r>
              <a:rPr lang="en-US" dirty="0"/>
              <a:t>Summary</a:t>
            </a:r>
          </a:p>
        </p:txBody>
      </p:sp>
      <p:sp>
        <p:nvSpPr>
          <p:cNvPr id="5" name="Slide Number ">
            <a:extLst>
              <a:ext uri="{FF2B5EF4-FFF2-40B4-BE49-F238E27FC236}">
                <a16:creationId xmlns:a16="http://schemas.microsoft.com/office/drawing/2014/main" id="{0D6989BB-9C1D-6781-81B2-A7FFC0D18578}"/>
              </a:ext>
            </a:extLst>
          </p:cNvPr>
          <p:cNvSpPr>
            <a:spLocks noGrp="1"/>
          </p:cNvSpPr>
          <p:nvPr>
            <p:ph type="sldNum" sz="quarter" idx="4"/>
          </p:nvPr>
        </p:nvSpPr>
        <p:spPr/>
        <p:txBody>
          <a:bodyPr/>
          <a:lstStyle/>
          <a:p>
            <a:fld id="{0E35BBB0-73A1-954D-9854-C6F827AED934}" type="slidenum">
              <a:rPr lang="en-US" smtClean="0"/>
              <a:pPr/>
              <a:t>25</a:t>
            </a:fld>
            <a:endParaRPr lang="en-US" dirty="0"/>
          </a:p>
        </p:txBody>
      </p:sp>
      <p:sp>
        <p:nvSpPr>
          <p:cNvPr id="13" name="Subhead">
            <a:extLst>
              <a:ext uri="{FF2B5EF4-FFF2-40B4-BE49-F238E27FC236}">
                <a16:creationId xmlns:a16="http://schemas.microsoft.com/office/drawing/2014/main" id="{E892DCBC-B9B6-2C48-8F03-DEBE77F7BE4E}"/>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Subhead">
            <a:extLst>
              <a:ext uri="{FF2B5EF4-FFF2-40B4-BE49-F238E27FC236}">
                <a16:creationId xmlns:a16="http://schemas.microsoft.com/office/drawing/2014/main" id="{F25214D9-8222-D440-C00C-47A7093F4A9F}"/>
              </a:ext>
            </a:extLst>
          </p:cNvPr>
          <p:cNvSpPr>
            <a:spLocks noGrp="1"/>
          </p:cNvSpPr>
          <p:nvPr>
            <p:ph type="body" sz="quarter" idx="23"/>
          </p:nvPr>
        </p:nvSpPr>
        <p:spPr>
          <a:xfrm>
            <a:off x="369869" y="1258584"/>
            <a:ext cx="11625209" cy="4854541"/>
          </a:xfrm>
        </p:spPr>
        <p:txBody>
          <a:bodyPr>
            <a:normAutofit/>
          </a:bodyPr>
          <a:lstStyle/>
          <a:p>
            <a:pPr marL="342900" indent="-342900">
              <a:buFont typeface="Arial" panose="020B0604020202020204" pitchFamily="34" charset="0"/>
              <a:buChar char="•"/>
            </a:pPr>
            <a:r>
              <a:rPr lang="en-US" sz="2500" b="0" dirty="0"/>
              <a:t>In patients with BMI ≥ 25 kg/m2 and without diabetes, metformin resulted in greater freedom from recurrent atrial arrhythmia and decreased AF burden</a:t>
            </a:r>
          </a:p>
          <a:p>
            <a:endParaRPr lang="en-US" sz="2500" b="0" dirty="0"/>
          </a:p>
          <a:p>
            <a:pPr marL="342900" indent="-342900">
              <a:buFont typeface="Arial" panose="020B0604020202020204" pitchFamily="34" charset="0"/>
              <a:buChar char="•"/>
            </a:pPr>
            <a:r>
              <a:rPr lang="en-US" sz="2500" b="0" dirty="0"/>
              <a:t>Metformin was well tolerated by a majority of patients</a:t>
            </a:r>
          </a:p>
          <a:p>
            <a:pPr marL="342900" indent="-342900">
              <a:buFont typeface="Arial" panose="020B0604020202020204" pitchFamily="34" charset="0"/>
              <a:buChar char="•"/>
            </a:pPr>
            <a:endParaRPr lang="en-US" sz="2500" b="0" dirty="0"/>
          </a:p>
          <a:p>
            <a:pPr marL="342900" indent="-342900">
              <a:buFont typeface="Arial" panose="020B0604020202020204" pitchFamily="34" charset="0"/>
              <a:buChar char="•"/>
            </a:pPr>
            <a:r>
              <a:rPr lang="en-US" sz="2500" b="0" dirty="0"/>
              <a:t>Large changes in weight and glycemic control were not observed with metformin treatment as compared to usual care</a:t>
            </a:r>
          </a:p>
        </p:txBody>
      </p:sp>
    </p:spTree>
    <p:extLst>
      <p:ext uri="{BB962C8B-B14F-4D97-AF65-F5344CB8AC3E}">
        <p14:creationId xmlns:p14="http://schemas.microsoft.com/office/powerpoint/2010/main" val="50769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line">
            <a:extLst>
              <a:ext uri="{FF2B5EF4-FFF2-40B4-BE49-F238E27FC236}">
                <a16:creationId xmlns:a16="http://schemas.microsoft.com/office/drawing/2014/main" id="{7A3985C2-D180-DBC7-637D-892D03195E39}"/>
              </a:ext>
            </a:extLst>
          </p:cNvPr>
          <p:cNvSpPr>
            <a:spLocks noGrp="1"/>
          </p:cNvSpPr>
          <p:nvPr>
            <p:ph type="title"/>
          </p:nvPr>
        </p:nvSpPr>
        <p:spPr/>
        <p:txBody>
          <a:bodyPr/>
          <a:lstStyle/>
          <a:p>
            <a:r>
              <a:rPr lang="en-US" dirty="0"/>
              <a:t>Thank you</a:t>
            </a:r>
          </a:p>
        </p:txBody>
      </p:sp>
      <p:sp>
        <p:nvSpPr>
          <p:cNvPr id="2" name="TextBox 1">
            <a:extLst>
              <a:ext uri="{FF2B5EF4-FFF2-40B4-BE49-F238E27FC236}">
                <a16:creationId xmlns:a16="http://schemas.microsoft.com/office/drawing/2014/main" id="{6B0BDAE9-8E02-984B-BE36-621B96C623F4}"/>
              </a:ext>
            </a:extLst>
          </p:cNvPr>
          <p:cNvSpPr txBox="1"/>
          <p:nvPr/>
        </p:nvSpPr>
        <p:spPr>
          <a:xfrm>
            <a:off x="852755" y="3429000"/>
            <a:ext cx="6034017"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Participants</a:t>
            </a:r>
          </a:p>
          <a:p>
            <a:pPr marL="285750" indent="-285750">
              <a:buFont typeface="Arial" panose="020B0604020202020204" pitchFamily="34" charset="0"/>
              <a:buChar char="•"/>
            </a:pPr>
            <a:r>
              <a:rPr lang="en-US" dirty="0"/>
              <a:t>Fischer Arrhythmia Fund</a:t>
            </a:r>
          </a:p>
          <a:p>
            <a:endParaRPr lang="en-US" dirty="0"/>
          </a:p>
        </p:txBody>
      </p:sp>
    </p:spTree>
    <p:extLst>
      <p:ext uri="{BB962C8B-B14F-4D97-AF65-F5344CB8AC3E}">
        <p14:creationId xmlns:p14="http://schemas.microsoft.com/office/powerpoint/2010/main" val="172657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2DA4-B312-0CBD-550C-DE62A8F0BD0F}"/>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72C92BE1-6689-31E4-012D-0DEB2180D433}"/>
              </a:ext>
            </a:extLst>
          </p:cNvPr>
          <p:cNvSpPr>
            <a:spLocks noGrp="1"/>
          </p:cNvSpPr>
          <p:nvPr>
            <p:ph type="title"/>
          </p:nvPr>
        </p:nvSpPr>
        <p:spPr>
          <a:xfrm>
            <a:off x="583987" y="548640"/>
            <a:ext cx="9169613" cy="1302680"/>
          </a:xfrm>
        </p:spPr>
        <p:txBody>
          <a:bodyPr/>
          <a:lstStyle/>
          <a:p>
            <a:r>
              <a:rPr lang="en-US" dirty="0"/>
              <a:t>Obesity and AF</a:t>
            </a:r>
          </a:p>
        </p:txBody>
      </p:sp>
      <p:sp>
        <p:nvSpPr>
          <p:cNvPr id="7" name="Subhead">
            <a:extLst>
              <a:ext uri="{FF2B5EF4-FFF2-40B4-BE49-F238E27FC236}">
                <a16:creationId xmlns:a16="http://schemas.microsoft.com/office/drawing/2014/main" id="{42C2FFC1-EBA8-84BE-0950-E6D4BA8C9F87}"/>
              </a:ext>
            </a:extLst>
          </p:cNvPr>
          <p:cNvSpPr>
            <a:spLocks noGrp="1"/>
          </p:cNvSpPr>
          <p:nvPr>
            <p:ph type="body" sz="quarter" idx="23"/>
          </p:nvPr>
        </p:nvSpPr>
        <p:spPr>
          <a:xfrm>
            <a:off x="385984" y="1337407"/>
            <a:ext cx="4854948" cy="4428162"/>
          </a:xfrm>
        </p:spPr>
        <p:txBody>
          <a:bodyPr>
            <a:normAutofit/>
          </a:bodyPr>
          <a:lstStyle/>
          <a:p>
            <a:endParaRPr lang="en-US" dirty="0"/>
          </a:p>
          <a:p>
            <a:pPr marL="342900" indent="-342900">
              <a:buFont typeface="Arial" panose="020B0604020202020204" pitchFamily="34" charset="0"/>
              <a:buChar char="•"/>
            </a:pPr>
            <a:r>
              <a:rPr lang="en-US" sz="2300" dirty="0"/>
              <a:t>Obesity is a common risk factor for AF</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 BMI is associated with</a:t>
            </a:r>
          </a:p>
          <a:p>
            <a:pPr marL="800089" lvl="1" indent="-342900">
              <a:buFont typeface="Arial" panose="020B0604020202020204" pitchFamily="34" charset="0"/>
              <a:buChar char="•"/>
            </a:pPr>
            <a:r>
              <a:rPr lang="en-US" sz="1900" dirty="0"/>
              <a:t>Risk of AF </a:t>
            </a:r>
          </a:p>
          <a:p>
            <a:pPr marL="800089" lvl="1" indent="-342900">
              <a:buFont typeface="Arial" panose="020B0604020202020204" pitchFamily="34" charset="0"/>
              <a:buChar char="•"/>
            </a:pPr>
            <a:r>
              <a:rPr lang="en-US" sz="1900" dirty="0"/>
              <a:t>Progression of AF</a:t>
            </a:r>
          </a:p>
          <a:p>
            <a:pPr marL="800089" lvl="1" indent="-342900">
              <a:buFont typeface="Arial" panose="020B0604020202020204" pitchFamily="34" charset="0"/>
              <a:buChar char="•"/>
            </a:pPr>
            <a:r>
              <a:rPr lang="en-US" sz="1900" dirty="0"/>
              <a:t>Failure of catheter ablation </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endParaRPr lang="en-US" dirty="0"/>
          </a:p>
        </p:txBody>
      </p:sp>
      <p:sp>
        <p:nvSpPr>
          <p:cNvPr id="5" name="Slide Number ">
            <a:extLst>
              <a:ext uri="{FF2B5EF4-FFF2-40B4-BE49-F238E27FC236}">
                <a16:creationId xmlns:a16="http://schemas.microsoft.com/office/drawing/2014/main" id="{C1D0A1C7-A42F-A983-769E-E9CB9B6A32C3}"/>
              </a:ext>
            </a:extLst>
          </p:cNvPr>
          <p:cNvSpPr>
            <a:spLocks noGrp="1"/>
          </p:cNvSpPr>
          <p:nvPr>
            <p:ph type="sldNum" sz="quarter" idx="4"/>
          </p:nvPr>
        </p:nvSpPr>
        <p:spPr/>
        <p:txBody>
          <a:bodyPr/>
          <a:lstStyle/>
          <a:p>
            <a:fld id="{0E35BBB0-73A1-954D-9854-C6F827AED934}" type="slidenum">
              <a:rPr lang="en-US" smtClean="0"/>
              <a:pPr/>
              <a:t>3</a:t>
            </a:fld>
            <a:endParaRPr lang="en-US" dirty="0"/>
          </a:p>
        </p:txBody>
      </p:sp>
      <p:sp>
        <p:nvSpPr>
          <p:cNvPr id="6" name="Footer Text 1">
            <a:extLst>
              <a:ext uri="{FF2B5EF4-FFF2-40B4-BE49-F238E27FC236}">
                <a16:creationId xmlns:a16="http://schemas.microsoft.com/office/drawing/2014/main" id="{73B69B09-70C0-13E6-9C17-3454FAE5CCA1}"/>
              </a:ext>
            </a:extLst>
          </p:cNvPr>
          <p:cNvSpPr>
            <a:spLocks noGrp="1"/>
          </p:cNvSpPr>
          <p:nvPr>
            <p:ph type="ftr" sz="quarter" idx="3"/>
          </p:nvPr>
        </p:nvSpPr>
        <p:spPr>
          <a:xfrm>
            <a:off x="583986" y="6453954"/>
            <a:ext cx="10250113" cy="365125"/>
          </a:xfrm>
        </p:spPr>
        <p:txBody>
          <a:bodyPr/>
          <a:lstStyle/>
          <a:p>
            <a:endParaRPr lang="en-US" sz="1000" dirty="0"/>
          </a:p>
          <a:p>
            <a:r>
              <a:rPr lang="en-US" sz="1000" dirty="0"/>
              <a:t>Wang TJ. Obesity and the Risk of New-Onset Atrial Fibrillation. </a:t>
            </a:r>
            <a:r>
              <a:rPr lang="en-US" sz="1000" i="1" dirty="0"/>
              <a:t>JAMA.</a:t>
            </a:r>
            <a:r>
              <a:rPr lang="en-US" sz="1000" dirty="0"/>
              <a:t> 2004</a:t>
            </a:r>
          </a:p>
          <a:p>
            <a:r>
              <a:rPr lang="en-US" sz="1000" dirty="0"/>
              <a:t>Tsang TS. Obesity as a risk factor for the progression of paroxysmal to permanent atrial fibrillation: a longitudinal cohort study of 21 years</a:t>
            </a:r>
            <a:r>
              <a:rPr lang="en-US" sz="1000" i="1" dirty="0"/>
              <a:t>. </a:t>
            </a:r>
            <a:r>
              <a:rPr lang="en-US" sz="1000" i="1" dirty="0" err="1"/>
              <a:t>Eur</a:t>
            </a:r>
            <a:r>
              <a:rPr lang="en-US" sz="1000" i="1" dirty="0"/>
              <a:t> Heart J</a:t>
            </a:r>
            <a:r>
              <a:rPr lang="en-US" sz="1000" dirty="0"/>
              <a:t>. 2008</a:t>
            </a:r>
          </a:p>
          <a:p>
            <a:r>
              <a:rPr lang="en-US" sz="1000" dirty="0"/>
              <a:t>Tønnesen J. Short- and long-term risk of atrial fibrillation recurrence after first time ablation according to body mass index: a nationwide Danish cohort study. Europace. 2023 </a:t>
            </a:r>
          </a:p>
          <a:p>
            <a:endParaRPr lang="en-US" sz="1000" dirty="0"/>
          </a:p>
          <a:p>
            <a:endParaRPr lang="en-US" dirty="0"/>
          </a:p>
        </p:txBody>
      </p:sp>
      <p:pic>
        <p:nvPicPr>
          <p:cNvPr id="4" name="Picture 3">
            <a:extLst>
              <a:ext uri="{FF2B5EF4-FFF2-40B4-BE49-F238E27FC236}">
                <a16:creationId xmlns:a16="http://schemas.microsoft.com/office/drawing/2014/main" id="{C9307925-E8BD-392F-B4B4-581551EF5464}"/>
              </a:ext>
            </a:extLst>
          </p:cNvPr>
          <p:cNvPicPr>
            <a:picLocks noChangeAspect="1"/>
          </p:cNvPicPr>
          <p:nvPr/>
        </p:nvPicPr>
        <p:blipFill>
          <a:blip r:embed="rId3"/>
          <a:srcRect l="5412" r="1415" b="20038"/>
          <a:stretch>
            <a:fillRect/>
          </a:stretch>
        </p:blipFill>
        <p:spPr>
          <a:xfrm>
            <a:off x="5266804" y="788812"/>
            <a:ext cx="6677912" cy="2781462"/>
          </a:xfrm>
          <a:prstGeom prst="rect">
            <a:avLst/>
          </a:prstGeom>
        </p:spPr>
      </p:pic>
      <p:pic>
        <p:nvPicPr>
          <p:cNvPr id="1036" name="Picture 12" descr="Figure 1">
            <a:extLst>
              <a:ext uri="{FF2B5EF4-FFF2-40B4-BE49-F238E27FC236}">
                <a16:creationId xmlns:a16="http://schemas.microsoft.com/office/drawing/2014/main" id="{6BB2F055-5ADA-CC7E-B464-359EBE792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596" y="3659424"/>
            <a:ext cx="3241164" cy="21118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zard ratios (95% CI) of recurrent AF by BMI. X-axis depicts BMI. Y-axis depicts HR (95% CI) of recurrent AF. AF, atrial fibrillation; BMI, body mass index; CI, confidence interval; HR, hazard ratio.">
            <a:extLst>
              <a:ext uri="{FF2B5EF4-FFF2-40B4-BE49-F238E27FC236}">
                <a16:creationId xmlns:a16="http://schemas.microsoft.com/office/drawing/2014/main" id="{A2DA1C70-608B-201C-B116-95DB8B65D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911" y="3659424"/>
            <a:ext cx="3275278" cy="211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4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DDE9-D4A6-CF3C-8C95-E23874593F0B}"/>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54798FF8-1F2C-6A4E-6E13-FAFCED0F6B90}"/>
              </a:ext>
            </a:extLst>
          </p:cNvPr>
          <p:cNvSpPr>
            <a:spLocks noGrp="1"/>
          </p:cNvSpPr>
          <p:nvPr>
            <p:ph type="title"/>
          </p:nvPr>
        </p:nvSpPr>
        <p:spPr>
          <a:xfrm>
            <a:off x="583987" y="548640"/>
            <a:ext cx="11236431" cy="1302680"/>
          </a:xfrm>
        </p:spPr>
        <p:txBody>
          <a:bodyPr/>
          <a:lstStyle/>
          <a:p>
            <a:r>
              <a:rPr lang="en-US" dirty="0"/>
              <a:t>Lifestyle and Risk Factor Modification</a:t>
            </a:r>
          </a:p>
        </p:txBody>
      </p:sp>
      <p:sp>
        <p:nvSpPr>
          <p:cNvPr id="5" name="Slide Number ">
            <a:extLst>
              <a:ext uri="{FF2B5EF4-FFF2-40B4-BE49-F238E27FC236}">
                <a16:creationId xmlns:a16="http://schemas.microsoft.com/office/drawing/2014/main" id="{0220A5F5-9E22-F912-7D8C-D88601558EFB}"/>
              </a:ext>
            </a:extLst>
          </p:cNvPr>
          <p:cNvSpPr>
            <a:spLocks noGrp="1"/>
          </p:cNvSpPr>
          <p:nvPr>
            <p:ph type="sldNum" sz="quarter" idx="4"/>
          </p:nvPr>
        </p:nvSpPr>
        <p:spPr/>
        <p:txBody>
          <a:bodyPr/>
          <a:lstStyle/>
          <a:p>
            <a:fld id="{0E35BBB0-73A1-954D-9854-C6F827AED934}" type="slidenum">
              <a:rPr lang="en-US" smtClean="0"/>
              <a:pPr/>
              <a:t>4</a:t>
            </a:fld>
            <a:endParaRPr lang="en-US" dirty="0"/>
          </a:p>
        </p:txBody>
      </p:sp>
      <p:sp>
        <p:nvSpPr>
          <p:cNvPr id="6" name="Footer Text 1">
            <a:extLst>
              <a:ext uri="{FF2B5EF4-FFF2-40B4-BE49-F238E27FC236}">
                <a16:creationId xmlns:a16="http://schemas.microsoft.com/office/drawing/2014/main" id="{3523791B-4137-2632-7E33-A25CEE5CB137}"/>
              </a:ext>
            </a:extLst>
          </p:cNvPr>
          <p:cNvSpPr>
            <a:spLocks noGrp="1"/>
          </p:cNvSpPr>
          <p:nvPr>
            <p:ph type="ftr" sz="quarter" idx="3"/>
          </p:nvPr>
        </p:nvSpPr>
        <p:spPr>
          <a:xfrm>
            <a:off x="583986" y="6308505"/>
            <a:ext cx="10250113" cy="538863"/>
          </a:xfrm>
        </p:spPr>
        <p:txBody>
          <a:bodyPr/>
          <a:lstStyle/>
          <a:p>
            <a:endParaRPr lang="en-US" sz="1000" dirty="0"/>
          </a:p>
          <a:p>
            <a:r>
              <a:rPr lang="en-US" sz="1000" dirty="0"/>
              <a:t>LRFM = Lifestyle and Risk Factor Modification</a:t>
            </a:r>
          </a:p>
          <a:p>
            <a:r>
              <a:rPr lang="en-US" sz="1000" dirty="0"/>
              <a:t>Chung MK.  Lifestyle and Risk Factor Modification for Reduction of Atrial Fibrillation: A Scientific Statement From the American Heart Association. </a:t>
            </a:r>
            <a:r>
              <a:rPr lang="en-US" sz="1000" i="1" dirty="0"/>
              <a:t>Circulation</a:t>
            </a:r>
            <a:r>
              <a:rPr lang="en-US" sz="1000" dirty="0"/>
              <a:t>. 2020</a:t>
            </a:r>
          </a:p>
          <a:p>
            <a:r>
              <a:rPr lang="en-US" sz="1000" dirty="0"/>
              <a:t>Pathak RK . Aggressive Risk Factor Reduction Study for Atrial Fibrillation Implications for Ablation Outcomes: The ARREST-AF Randomized Clinical Trial. JAMA </a:t>
            </a:r>
            <a:r>
              <a:rPr lang="en-US" sz="1000" dirty="0" err="1"/>
              <a:t>Cardiol</a:t>
            </a:r>
            <a:r>
              <a:rPr lang="en-US" sz="1000" dirty="0"/>
              <a:t>. 2025</a:t>
            </a:r>
          </a:p>
          <a:p>
            <a:endParaRPr lang="en-US" sz="1000" dirty="0"/>
          </a:p>
        </p:txBody>
      </p:sp>
      <p:grpSp>
        <p:nvGrpSpPr>
          <p:cNvPr id="7" name="Group 6">
            <a:extLst>
              <a:ext uri="{FF2B5EF4-FFF2-40B4-BE49-F238E27FC236}">
                <a16:creationId xmlns:a16="http://schemas.microsoft.com/office/drawing/2014/main" id="{CE1B9E9E-C7BB-B382-13D2-0D35BF4971C1}"/>
              </a:ext>
            </a:extLst>
          </p:cNvPr>
          <p:cNvGrpSpPr/>
          <p:nvPr/>
        </p:nvGrpSpPr>
        <p:grpSpPr>
          <a:xfrm>
            <a:off x="271187" y="1512867"/>
            <a:ext cx="11649626" cy="4304871"/>
            <a:chOff x="271187" y="1558837"/>
            <a:chExt cx="11649626" cy="4304871"/>
          </a:xfrm>
        </p:grpSpPr>
        <p:pic>
          <p:nvPicPr>
            <p:cNvPr id="9" name="Picture 8">
              <a:extLst>
                <a:ext uri="{FF2B5EF4-FFF2-40B4-BE49-F238E27FC236}">
                  <a16:creationId xmlns:a16="http://schemas.microsoft.com/office/drawing/2014/main" id="{7F0AC790-8E61-E0C0-460C-63FDD9C1CF6C}"/>
                </a:ext>
              </a:extLst>
            </p:cNvPr>
            <p:cNvPicPr>
              <a:picLocks noChangeAspect="1"/>
            </p:cNvPicPr>
            <p:nvPr/>
          </p:nvPicPr>
          <p:blipFill>
            <a:blip r:embed="rId3"/>
            <a:stretch>
              <a:fillRect/>
            </a:stretch>
          </p:blipFill>
          <p:spPr>
            <a:xfrm>
              <a:off x="271187" y="1558837"/>
              <a:ext cx="5100557" cy="4304871"/>
            </a:xfrm>
            <a:prstGeom prst="rect">
              <a:avLst/>
            </a:prstGeom>
          </p:spPr>
        </p:pic>
        <p:pic>
          <p:nvPicPr>
            <p:cNvPr id="4" name="Picture 3">
              <a:extLst>
                <a:ext uri="{FF2B5EF4-FFF2-40B4-BE49-F238E27FC236}">
                  <a16:creationId xmlns:a16="http://schemas.microsoft.com/office/drawing/2014/main" id="{6D7F0561-7E4D-5FE8-1D3D-0D8289E9C3D3}"/>
                </a:ext>
              </a:extLst>
            </p:cNvPr>
            <p:cNvPicPr>
              <a:picLocks noChangeAspect="1"/>
            </p:cNvPicPr>
            <p:nvPr/>
          </p:nvPicPr>
          <p:blipFill>
            <a:blip r:embed="rId4"/>
            <a:stretch>
              <a:fillRect/>
            </a:stretch>
          </p:blipFill>
          <p:spPr>
            <a:xfrm>
              <a:off x="5528201" y="1773493"/>
              <a:ext cx="6392612" cy="3875558"/>
            </a:xfrm>
            <a:prstGeom prst="rect">
              <a:avLst/>
            </a:prstGeom>
          </p:spPr>
        </p:pic>
      </p:grpSp>
    </p:spTree>
    <p:extLst>
      <p:ext uri="{BB962C8B-B14F-4D97-AF65-F5344CB8AC3E}">
        <p14:creationId xmlns:p14="http://schemas.microsoft.com/office/powerpoint/2010/main" val="209784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C80D-9C83-AA7A-2EE5-D04BF7559292}"/>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E999E76E-8763-72B8-359E-9CCC440745EC}"/>
              </a:ext>
            </a:extLst>
          </p:cNvPr>
          <p:cNvSpPr>
            <a:spLocks noGrp="1"/>
          </p:cNvSpPr>
          <p:nvPr>
            <p:ph type="title"/>
          </p:nvPr>
        </p:nvSpPr>
        <p:spPr>
          <a:xfrm>
            <a:off x="583986" y="548640"/>
            <a:ext cx="9169613" cy="1302680"/>
          </a:xfrm>
        </p:spPr>
        <p:txBody>
          <a:bodyPr/>
          <a:lstStyle/>
          <a:p>
            <a:r>
              <a:rPr lang="en-US" dirty="0"/>
              <a:t>METFormin and AF</a:t>
            </a:r>
          </a:p>
        </p:txBody>
      </p:sp>
      <p:sp>
        <p:nvSpPr>
          <p:cNvPr id="7" name="Subhead">
            <a:extLst>
              <a:ext uri="{FF2B5EF4-FFF2-40B4-BE49-F238E27FC236}">
                <a16:creationId xmlns:a16="http://schemas.microsoft.com/office/drawing/2014/main" id="{0B123EE9-8B57-8CFE-36DE-52A83964EE6E}"/>
              </a:ext>
            </a:extLst>
          </p:cNvPr>
          <p:cNvSpPr>
            <a:spLocks noGrp="1"/>
          </p:cNvSpPr>
          <p:nvPr>
            <p:ph type="body" sz="quarter" idx="23"/>
          </p:nvPr>
        </p:nvSpPr>
        <p:spPr>
          <a:xfrm>
            <a:off x="369869" y="1258584"/>
            <a:ext cx="11625209" cy="4854541"/>
          </a:xfrm>
        </p:spPr>
        <p:txBody>
          <a:bodyPr>
            <a:normAutofit/>
          </a:bodyPr>
          <a:lstStyle/>
          <a:p>
            <a:pPr marL="342900" indent="-342900">
              <a:buFont typeface="Arial" panose="020B0604020202020204" pitchFamily="34" charset="0"/>
              <a:buChar char="•"/>
            </a:pPr>
            <a:r>
              <a:rPr lang="en-US" sz="2000" dirty="0"/>
              <a:t>Metformin is associated with ↓ AF in observational cohorts and experimental models</a:t>
            </a:r>
          </a:p>
          <a:p>
            <a:pPr marL="342900" indent="-342900">
              <a:buFont typeface="Arial" panose="020B0604020202020204" pitchFamily="34" charset="0"/>
              <a:buChar char="•"/>
            </a:pPr>
            <a:r>
              <a:rPr lang="en-US" sz="2000" dirty="0"/>
              <a:t>In prior RCTs of patients without diabetes, metformin is associated with:</a:t>
            </a:r>
          </a:p>
          <a:p>
            <a:pPr marL="800089" lvl="1" indent="-342900">
              <a:buFont typeface="Arial" panose="020B0604020202020204" pitchFamily="34" charset="0"/>
              <a:buChar char="•"/>
            </a:pPr>
            <a:r>
              <a:rPr lang="en-US" dirty="0"/>
              <a:t>Modest weight loss</a:t>
            </a:r>
          </a:p>
          <a:p>
            <a:pPr marL="800089" lvl="1" indent="-342900">
              <a:buFont typeface="Arial" panose="020B0604020202020204" pitchFamily="34" charset="0"/>
              <a:buChar char="•"/>
            </a:pPr>
            <a:r>
              <a:rPr lang="en-US" dirty="0"/>
              <a:t>Reductions in LV mass</a:t>
            </a:r>
          </a:p>
          <a:p>
            <a:pPr lvl="1"/>
            <a:endParaRPr lang="en-US" dirty="0"/>
          </a:p>
        </p:txBody>
      </p:sp>
      <p:sp>
        <p:nvSpPr>
          <p:cNvPr id="5" name="Slide Number ">
            <a:extLst>
              <a:ext uri="{FF2B5EF4-FFF2-40B4-BE49-F238E27FC236}">
                <a16:creationId xmlns:a16="http://schemas.microsoft.com/office/drawing/2014/main" id="{49E2D789-47A6-14CF-553A-19B90BCB1B59}"/>
              </a:ext>
            </a:extLst>
          </p:cNvPr>
          <p:cNvSpPr>
            <a:spLocks noGrp="1"/>
          </p:cNvSpPr>
          <p:nvPr>
            <p:ph type="sldNum" sz="quarter" idx="4"/>
          </p:nvPr>
        </p:nvSpPr>
        <p:spPr/>
        <p:txBody>
          <a:bodyPr/>
          <a:lstStyle/>
          <a:p>
            <a:fld id="{0E35BBB0-73A1-954D-9854-C6F827AED934}" type="slidenum">
              <a:rPr lang="en-US" smtClean="0"/>
              <a:pPr/>
              <a:t>5</a:t>
            </a:fld>
            <a:endParaRPr lang="en-US" dirty="0"/>
          </a:p>
        </p:txBody>
      </p:sp>
      <p:sp>
        <p:nvSpPr>
          <p:cNvPr id="6" name="Footer Text 1">
            <a:extLst>
              <a:ext uri="{FF2B5EF4-FFF2-40B4-BE49-F238E27FC236}">
                <a16:creationId xmlns:a16="http://schemas.microsoft.com/office/drawing/2014/main" id="{3CAE4739-53EE-E5B7-849E-EAEBC9676BB7}"/>
              </a:ext>
            </a:extLst>
          </p:cNvPr>
          <p:cNvSpPr>
            <a:spLocks noGrp="1"/>
          </p:cNvSpPr>
          <p:nvPr>
            <p:ph type="ftr" sz="quarter" idx="3"/>
          </p:nvPr>
        </p:nvSpPr>
        <p:spPr>
          <a:xfrm>
            <a:off x="583986" y="6356351"/>
            <a:ext cx="10250113" cy="365125"/>
          </a:xfrm>
        </p:spPr>
        <p:txBody>
          <a:bodyPr/>
          <a:lstStyle/>
          <a:p>
            <a:r>
              <a:rPr lang="en-US" sz="800" dirty="0" err="1"/>
              <a:t>Ostropolets</a:t>
            </a:r>
            <a:r>
              <a:rPr lang="en-US" sz="800" dirty="0"/>
              <a:t> A. "Metformin is associated with a lower risk of atrial fibrillation and ventricular arrhythmias compared with sulfonylureas: an observational study." Circulation: Arrhythmia and Electrophysiology. 2021</a:t>
            </a:r>
          </a:p>
          <a:p>
            <a:r>
              <a:rPr lang="en-US" sz="800" dirty="0"/>
              <a:t>Apolzan. Long-Term Weight Loss With Metformin or Lifestyle Intervention in the Diabetes Prevention Program Outcomes Study. Ann Intern Med.2019</a:t>
            </a:r>
          </a:p>
        </p:txBody>
      </p:sp>
      <p:pic>
        <p:nvPicPr>
          <p:cNvPr id="10" name="Picture 9">
            <a:extLst>
              <a:ext uri="{FF2B5EF4-FFF2-40B4-BE49-F238E27FC236}">
                <a16:creationId xmlns:a16="http://schemas.microsoft.com/office/drawing/2014/main" id="{AF68A390-4C3B-5533-C5A1-01C97069CE87}"/>
              </a:ext>
            </a:extLst>
          </p:cNvPr>
          <p:cNvPicPr>
            <a:picLocks noChangeAspect="1"/>
          </p:cNvPicPr>
          <p:nvPr/>
        </p:nvPicPr>
        <p:blipFill>
          <a:blip r:embed="rId3"/>
          <a:srcRect l="4038" r="9394"/>
          <a:stretch>
            <a:fillRect/>
          </a:stretch>
        </p:blipFill>
        <p:spPr>
          <a:xfrm>
            <a:off x="385984" y="3091800"/>
            <a:ext cx="4571780" cy="2662606"/>
          </a:xfrm>
          <a:prstGeom prst="rect">
            <a:avLst/>
          </a:prstGeom>
        </p:spPr>
      </p:pic>
      <p:pic>
        <p:nvPicPr>
          <p:cNvPr id="11" name="Picture 10">
            <a:extLst>
              <a:ext uri="{FF2B5EF4-FFF2-40B4-BE49-F238E27FC236}">
                <a16:creationId xmlns:a16="http://schemas.microsoft.com/office/drawing/2014/main" id="{88D12675-1C61-0C53-7A55-9BF8B49893D0}"/>
              </a:ext>
            </a:extLst>
          </p:cNvPr>
          <p:cNvPicPr>
            <a:picLocks noChangeAspect="1"/>
          </p:cNvPicPr>
          <p:nvPr/>
        </p:nvPicPr>
        <p:blipFill>
          <a:blip r:embed="rId4"/>
          <a:srcRect b="51008"/>
          <a:stretch>
            <a:fillRect/>
          </a:stretch>
        </p:blipFill>
        <p:spPr>
          <a:xfrm>
            <a:off x="5382179" y="3050407"/>
            <a:ext cx="6423837" cy="2947410"/>
          </a:xfrm>
          <a:prstGeom prst="rect">
            <a:avLst/>
          </a:prstGeom>
        </p:spPr>
      </p:pic>
    </p:spTree>
    <p:extLst>
      <p:ext uri="{BB962C8B-B14F-4D97-AF65-F5344CB8AC3E}">
        <p14:creationId xmlns:p14="http://schemas.microsoft.com/office/powerpoint/2010/main" val="277645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9267C-E964-CDFC-7EA7-EFAF8666EFDF}"/>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E70CAEA6-EE59-50F0-CB3A-3AF09E57B0AF}"/>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33373CFD-0316-9BDC-6E71-2AA9ABB06DE5}"/>
              </a:ext>
            </a:extLst>
          </p:cNvPr>
          <p:cNvSpPr>
            <a:spLocks noGrp="1"/>
          </p:cNvSpPr>
          <p:nvPr>
            <p:ph type="sldNum" sz="quarter" idx="4"/>
          </p:nvPr>
        </p:nvSpPr>
        <p:spPr/>
        <p:txBody>
          <a:bodyPr/>
          <a:lstStyle/>
          <a:p>
            <a:fld id="{0E35BBB0-73A1-954D-9854-C6F827AED934}" type="slidenum">
              <a:rPr lang="en-US" smtClean="0"/>
              <a:pPr/>
              <a:t>6</a:t>
            </a:fld>
            <a:endParaRPr lang="en-US" dirty="0"/>
          </a:p>
        </p:txBody>
      </p:sp>
      <p:sp>
        <p:nvSpPr>
          <p:cNvPr id="9" name="Subhead">
            <a:extLst>
              <a:ext uri="{FF2B5EF4-FFF2-40B4-BE49-F238E27FC236}">
                <a16:creationId xmlns:a16="http://schemas.microsoft.com/office/drawing/2014/main" id="{3CFB8DB9-7899-5394-FCF4-FCCF37EF3676}"/>
              </a:ext>
            </a:extLst>
          </p:cNvPr>
          <p:cNvSpPr>
            <a:spLocks noGrp="1"/>
          </p:cNvSpPr>
          <p:nvPr>
            <p:ph type="body" sz="quarter" idx="23"/>
          </p:nvPr>
        </p:nvSpPr>
        <p:spPr>
          <a:xfrm>
            <a:off x="554394" y="1684963"/>
            <a:ext cx="10866528" cy="4428162"/>
          </a:xfrm>
        </p:spPr>
        <p:txBody>
          <a:bodyPr>
            <a:normAutofit/>
          </a:bodyPr>
          <a:lstStyle/>
          <a:p>
            <a:pPr marL="342900" indent="-342900">
              <a:buFont typeface="Arial" panose="020B0604020202020204" pitchFamily="34" charset="0"/>
              <a:buChar char="•"/>
            </a:pPr>
            <a:r>
              <a:rPr lang="en-US" sz="2800" dirty="0"/>
              <a:t>Hypothesis: </a:t>
            </a:r>
            <a:r>
              <a:rPr lang="en-US" sz="2800" b="0" dirty="0"/>
              <a:t>Treatment with metformin in patients with BMI ≥ 25 kg/m</a:t>
            </a:r>
            <a:r>
              <a:rPr lang="en-US" sz="2800" b="0" baseline="30000" dirty="0"/>
              <a:t>2</a:t>
            </a:r>
            <a:r>
              <a:rPr lang="en-US" sz="2800" b="0" dirty="0"/>
              <a:t> and without diabetes will reduce the recurrence of atrial arrythmias after catheter ablation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Design: </a:t>
            </a:r>
            <a:r>
              <a:rPr lang="en-US" sz="2800" b="0" dirty="0"/>
              <a:t> Randomized, parallel group, open-label trial</a:t>
            </a:r>
            <a:endParaRPr lang="en-US" sz="2800" dirty="0"/>
          </a:p>
        </p:txBody>
      </p:sp>
      <p:sp>
        <p:nvSpPr>
          <p:cNvPr id="13" name="Subhead">
            <a:extLst>
              <a:ext uri="{FF2B5EF4-FFF2-40B4-BE49-F238E27FC236}">
                <a16:creationId xmlns:a16="http://schemas.microsoft.com/office/drawing/2014/main" id="{379C3432-B87A-48B9-9094-0A0171C87098}"/>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9132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3261-FC3A-1143-5538-DF42E915F03D}"/>
              </a:ext>
            </a:extLst>
          </p:cNvPr>
          <p:cNvSpPr>
            <a:spLocks noGrp="1"/>
          </p:cNvSpPr>
          <p:nvPr>
            <p:ph type="title"/>
          </p:nvPr>
        </p:nvSpPr>
        <p:spPr>
          <a:xfrm>
            <a:off x="583987" y="548640"/>
            <a:ext cx="11024027" cy="557613"/>
          </a:xfrm>
        </p:spPr>
        <p:txBody>
          <a:bodyPr>
            <a:noAutofit/>
          </a:bodyPr>
          <a:lstStyle/>
          <a:p>
            <a:r>
              <a:rPr lang="en-US" sz="3330" dirty="0"/>
              <a:t>META-AF</a:t>
            </a:r>
          </a:p>
        </p:txBody>
      </p:sp>
      <p:sp>
        <p:nvSpPr>
          <p:cNvPr id="4" name="Content Placeholder 3">
            <a:extLst>
              <a:ext uri="{FF2B5EF4-FFF2-40B4-BE49-F238E27FC236}">
                <a16:creationId xmlns:a16="http://schemas.microsoft.com/office/drawing/2014/main" id="{32545BA9-F1F1-FBFF-EEFE-8DF1C3AA204F}"/>
              </a:ext>
            </a:extLst>
          </p:cNvPr>
          <p:cNvSpPr>
            <a:spLocks noGrp="1"/>
          </p:cNvSpPr>
          <p:nvPr>
            <p:ph sz="half" idx="13"/>
          </p:nvPr>
        </p:nvSpPr>
        <p:spPr>
          <a:xfrm>
            <a:off x="583990" y="1587494"/>
            <a:ext cx="5218501" cy="508433"/>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2500" b="1" u="sng" dirty="0"/>
              <a:t>Inclusion Criteria</a:t>
            </a:r>
          </a:p>
        </p:txBody>
      </p:sp>
      <p:sp>
        <p:nvSpPr>
          <p:cNvPr id="6" name="Content Placeholder 5">
            <a:extLst>
              <a:ext uri="{FF2B5EF4-FFF2-40B4-BE49-F238E27FC236}">
                <a16:creationId xmlns:a16="http://schemas.microsoft.com/office/drawing/2014/main" id="{642D456F-55F9-ACE4-4257-E03EB5D24B6A}"/>
              </a:ext>
            </a:extLst>
          </p:cNvPr>
          <p:cNvSpPr>
            <a:spLocks noGrp="1"/>
          </p:cNvSpPr>
          <p:nvPr>
            <p:ph sz="half" idx="15"/>
          </p:nvPr>
        </p:nvSpPr>
        <p:spPr>
          <a:xfrm>
            <a:off x="6409268" y="1587494"/>
            <a:ext cx="5218501" cy="512064"/>
          </a:xfrm>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2500" b="1" u="sng" dirty="0"/>
              <a:t>Exclusion Criteria</a:t>
            </a:r>
          </a:p>
        </p:txBody>
      </p:sp>
      <p:sp>
        <p:nvSpPr>
          <p:cNvPr id="8" name="Content Placeholder 7">
            <a:extLst>
              <a:ext uri="{FF2B5EF4-FFF2-40B4-BE49-F238E27FC236}">
                <a16:creationId xmlns:a16="http://schemas.microsoft.com/office/drawing/2014/main" id="{FDB91BDA-845A-CC9F-8A63-BECD59C3E41B}"/>
              </a:ext>
            </a:extLst>
          </p:cNvPr>
          <p:cNvSpPr>
            <a:spLocks noGrp="1"/>
          </p:cNvSpPr>
          <p:nvPr>
            <p:ph sz="half" idx="17"/>
          </p:nvPr>
        </p:nvSpPr>
        <p:spPr>
          <a:xfrm>
            <a:off x="583990" y="2095927"/>
            <a:ext cx="5218501" cy="3955977"/>
          </a:xfrm>
        </p:spPr>
        <p:txBody>
          <a:bodyPr/>
          <a:lstStyle/>
          <a:p>
            <a:pPr marL="285750" indent="-285750">
              <a:buFont typeface="Arial" panose="020B0604020202020204" pitchFamily="34" charset="0"/>
              <a:buChar char="•"/>
            </a:pPr>
            <a:r>
              <a:rPr lang="en-US" sz="2000" dirty="0"/>
              <a:t>Paroxysmal or persistent AF undergoing AF ablation</a:t>
            </a:r>
          </a:p>
          <a:p>
            <a:pPr marL="285750" indent="-285750">
              <a:buFont typeface="Arial" panose="020B0604020202020204" pitchFamily="34" charset="0"/>
              <a:buChar char="•"/>
            </a:pPr>
            <a:r>
              <a:rPr lang="en-US" sz="2000" dirty="0"/>
              <a:t>Age ≥ 18 years</a:t>
            </a:r>
          </a:p>
          <a:p>
            <a:pPr marL="285750" indent="-285750">
              <a:buFont typeface="Arial" panose="020B0604020202020204" pitchFamily="34" charset="0"/>
              <a:buChar char="•"/>
            </a:pPr>
            <a:r>
              <a:rPr lang="en-US" sz="2000" dirty="0"/>
              <a:t>BMI ≥ 25 kg/m</a:t>
            </a:r>
            <a:r>
              <a:rPr lang="en-US" sz="2000" baseline="30000" dirty="0"/>
              <a:t>2</a:t>
            </a:r>
          </a:p>
          <a:p>
            <a:endParaRPr lang="en-US" dirty="0"/>
          </a:p>
        </p:txBody>
      </p:sp>
      <p:sp>
        <p:nvSpPr>
          <p:cNvPr id="10" name="Content Placeholder 9">
            <a:extLst>
              <a:ext uri="{FF2B5EF4-FFF2-40B4-BE49-F238E27FC236}">
                <a16:creationId xmlns:a16="http://schemas.microsoft.com/office/drawing/2014/main" id="{376C2C51-1C67-0B97-8D5B-143B6C3198A8}"/>
              </a:ext>
            </a:extLst>
          </p:cNvPr>
          <p:cNvSpPr>
            <a:spLocks noGrp="1"/>
          </p:cNvSpPr>
          <p:nvPr>
            <p:ph sz="half" idx="19"/>
          </p:nvPr>
        </p:nvSpPr>
        <p:spPr>
          <a:xfrm>
            <a:off x="6409268" y="2095927"/>
            <a:ext cx="5218501" cy="3955977"/>
          </a:xfrm>
        </p:spPr>
        <p:txBody>
          <a:bodyPr>
            <a:normAutofit/>
          </a:bodyPr>
          <a:lstStyle/>
          <a:p>
            <a:pPr marL="285750" marR="0" lvl="0" indent="-285750" algn="l" defTabSz="914377"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Diabetes Mellitus</a:t>
            </a:r>
          </a:p>
          <a:p>
            <a:pPr marL="285750" marR="0" lvl="0" indent="-285750" algn="l" defTabSz="914377"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Current or planned antidiabetic medications</a:t>
            </a:r>
          </a:p>
          <a:p>
            <a:pPr marL="285750" lvl="0" indent="-285750">
              <a:buFont typeface="Arial" panose="020B0604020202020204" pitchFamily="34" charset="0"/>
              <a:buChar char="•"/>
              <a:defRPr/>
            </a:pPr>
            <a:r>
              <a:rPr lang="en-US" sz="2000" dirty="0"/>
              <a:t>GFR &lt; 30 mL/min per 1.73m</a:t>
            </a:r>
            <a:r>
              <a:rPr lang="en-US" sz="2000" baseline="30000" dirty="0"/>
              <a:t>2</a:t>
            </a:r>
          </a:p>
          <a:p>
            <a:pPr marL="285750" lvl="0"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Chronic metabolic acidosis or use of carbonic anhydrase inhibitors</a:t>
            </a:r>
          </a:p>
          <a:p>
            <a:pPr marL="285750" lvl="0" indent="-285750">
              <a:buFont typeface="Arial" panose="020B0604020202020204" pitchFamily="34" charset="0"/>
              <a:buChar char="•"/>
              <a:defRPr/>
            </a:pPr>
            <a:r>
              <a:rPr lang="en-US" sz="2100" dirty="0"/>
              <a:t>Use &gt;2 EtOH drinks/day on average</a:t>
            </a:r>
            <a:endPar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lvl="0"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NYHA class III or IV heart failure</a:t>
            </a:r>
          </a:p>
          <a:p>
            <a:pPr marL="285750" lvl="0"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Pregnancy or nursing</a:t>
            </a:r>
          </a:p>
          <a:p>
            <a:endParaRPr kumimoji="0" lang="en-US" sz="2000" b="0"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sp>
        <p:nvSpPr>
          <p:cNvPr id="14" name="Slide Number Placeholder 13">
            <a:extLst>
              <a:ext uri="{FF2B5EF4-FFF2-40B4-BE49-F238E27FC236}">
                <a16:creationId xmlns:a16="http://schemas.microsoft.com/office/drawing/2014/main" id="{6F620775-90B4-1044-BB81-119090AB8E73}"/>
              </a:ext>
            </a:extLst>
          </p:cNvPr>
          <p:cNvSpPr>
            <a:spLocks noGrp="1"/>
          </p:cNvSpPr>
          <p:nvPr>
            <p:ph type="sldNum" sz="quarter" idx="4"/>
          </p:nvPr>
        </p:nvSpPr>
        <p:spPr/>
        <p:txBody>
          <a:bodyPr/>
          <a:lstStyle/>
          <a:p>
            <a:fld id="{0E35BBB0-73A1-954D-9854-C6F827AED934}" type="slidenum">
              <a:rPr lang="en-US" smtClean="0"/>
              <a:pPr/>
              <a:t>7</a:t>
            </a:fld>
            <a:endParaRPr lang="en-US" dirty="0"/>
          </a:p>
        </p:txBody>
      </p:sp>
    </p:spTree>
    <p:extLst>
      <p:ext uri="{BB962C8B-B14F-4D97-AF65-F5344CB8AC3E}">
        <p14:creationId xmlns:p14="http://schemas.microsoft.com/office/powerpoint/2010/main" val="138030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F872A-D6E1-F816-29B1-E80E26D0DD5B}"/>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B120676D-069F-5FF9-5D3E-23A8F7E82054}"/>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E6D7A8CD-8514-83FE-8B8F-8AAF95B1136D}"/>
              </a:ext>
            </a:extLst>
          </p:cNvPr>
          <p:cNvSpPr>
            <a:spLocks noGrp="1"/>
          </p:cNvSpPr>
          <p:nvPr>
            <p:ph type="sldNum" sz="quarter" idx="4"/>
          </p:nvPr>
        </p:nvSpPr>
        <p:spPr/>
        <p:txBody>
          <a:bodyPr/>
          <a:lstStyle/>
          <a:p>
            <a:fld id="{0E35BBB0-73A1-954D-9854-C6F827AED934}" type="slidenum">
              <a:rPr lang="en-US" smtClean="0"/>
              <a:pPr/>
              <a:t>8</a:t>
            </a:fld>
            <a:endParaRPr lang="en-US" dirty="0"/>
          </a:p>
        </p:txBody>
      </p:sp>
      <p:sp>
        <p:nvSpPr>
          <p:cNvPr id="9" name="Subhead">
            <a:extLst>
              <a:ext uri="{FF2B5EF4-FFF2-40B4-BE49-F238E27FC236}">
                <a16:creationId xmlns:a16="http://schemas.microsoft.com/office/drawing/2014/main" id="{F563C092-B891-A7A2-2DD8-84FD07B1F953}"/>
              </a:ext>
            </a:extLst>
          </p:cNvPr>
          <p:cNvSpPr>
            <a:spLocks noGrp="1"/>
          </p:cNvSpPr>
          <p:nvPr>
            <p:ph type="body" sz="quarter" idx="23"/>
          </p:nvPr>
        </p:nvSpPr>
        <p:spPr>
          <a:xfrm>
            <a:off x="547750" y="1538978"/>
            <a:ext cx="11096500" cy="4618233"/>
          </a:xfrm>
        </p:spPr>
        <p:txBody>
          <a:bodyPr>
            <a:normAutofit/>
          </a:bodyPr>
          <a:lstStyle/>
          <a:p>
            <a:pPr marL="342900" indent="-342900">
              <a:buFont typeface="Arial" panose="020B0604020202020204" pitchFamily="34" charset="0"/>
              <a:buChar char="•"/>
            </a:pPr>
            <a:r>
              <a:rPr lang="en-US" sz="2800" dirty="0"/>
              <a:t>Intervention: </a:t>
            </a:r>
            <a:r>
              <a:rPr lang="en-US" sz="2800" b="0" dirty="0"/>
              <a:t>Metformin initiated 0-6 weeks prior to ablation </a:t>
            </a:r>
          </a:p>
          <a:p>
            <a:pPr marL="800089" lvl="1" indent="-342900">
              <a:buFont typeface="Arial" panose="020B0604020202020204" pitchFamily="34" charset="0"/>
              <a:buChar char="•"/>
            </a:pPr>
            <a:r>
              <a:rPr lang="en-US" sz="2267" dirty="0"/>
              <a:t>6-week titration to maximum tolerated dose </a:t>
            </a:r>
            <a:r>
              <a:rPr lang="en-US" sz="2100" dirty="0"/>
              <a:t>(1000 mg twice daily)</a:t>
            </a:r>
          </a:p>
          <a:p>
            <a:pPr marL="800089" lvl="1" indent="-342900">
              <a:buFont typeface="Arial" panose="020B0604020202020204" pitchFamily="34" charset="0"/>
              <a:buChar char="•"/>
            </a:pPr>
            <a:endParaRPr lang="en-US" sz="2267" b="0" dirty="0"/>
          </a:p>
          <a:p>
            <a:pPr marL="800089" lvl="1" indent="-342900">
              <a:buFont typeface="Arial" panose="020B0604020202020204" pitchFamily="34" charset="0"/>
              <a:buChar char="•"/>
            </a:pPr>
            <a:endParaRPr lang="en-US" sz="2267" dirty="0"/>
          </a:p>
          <a:p>
            <a:pPr lvl="1"/>
            <a:endParaRPr lang="en-US" sz="2800" dirty="0"/>
          </a:p>
        </p:txBody>
      </p:sp>
      <p:sp>
        <p:nvSpPr>
          <p:cNvPr id="13" name="Subhead">
            <a:extLst>
              <a:ext uri="{FF2B5EF4-FFF2-40B4-BE49-F238E27FC236}">
                <a16:creationId xmlns:a16="http://schemas.microsoft.com/office/drawing/2014/main" id="{2000DB26-6F23-F7C5-BF75-2A7F77F7B496}"/>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Footer Text 1">
            <a:extLst>
              <a:ext uri="{FF2B5EF4-FFF2-40B4-BE49-F238E27FC236}">
                <a16:creationId xmlns:a16="http://schemas.microsoft.com/office/drawing/2014/main" id="{241992FF-7237-9EA3-2A48-0FB51CC8324B}"/>
              </a:ext>
            </a:extLst>
          </p:cNvPr>
          <p:cNvSpPr>
            <a:spLocks noGrp="1"/>
          </p:cNvSpPr>
          <p:nvPr>
            <p:ph type="ftr" sz="quarter" idx="3"/>
          </p:nvPr>
        </p:nvSpPr>
        <p:spPr>
          <a:xfrm>
            <a:off x="583986" y="6308505"/>
            <a:ext cx="10250113" cy="538863"/>
          </a:xfrm>
        </p:spPr>
        <p:txBody>
          <a:bodyPr/>
          <a:lstStyle/>
          <a:p>
            <a:r>
              <a:rPr lang="en-US" sz="1000" dirty="0"/>
              <a:t>LRFM = Lifestyle and Risk Factor Modification</a:t>
            </a:r>
          </a:p>
          <a:p>
            <a:r>
              <a:rPr lang="en-US" sz="1000" dirty="0"/>
              <a:t>AAD = Antiarrhythmic medication</a:t>
            </a:r>
          </a:p>
        </p:txBody>
      </p:sp>
    </p:spTree>
    <p:extLst>
      <p:ext uri="{BB962C8B-B14F-4D97-AF65-F5344CB8AC3E}">
        <p14:creationId xmlns:p14="http://schemas.microsoft.com/office/powerpoint/2010/main" val="274964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3AABE-7958-CBA6-85E1-811D9337B042}"/>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1D6AAF55-EEB6-5AF7-28A3-DC57200D3A9F}"/>
              </a:ext>
            </a:extLst>
          </p:cNvPr>
          <p:cNvSpPr>
            <a:spLocks noGrp="1"/>
          </p:cNvSpPr>
          <p:nvPr>
            <p:ph type="title"/>
          </p:nvPr>
        </p:nvSpPr>
        <p:spPr>
          <a:xfrm>
            <a:off x="583987" y="548640"/>
            <a:ext cx="9169613" cy="1302680"/>
          </a:xfrm>
        </p:spPr>
        <p:txBody>
          <a:bodyPr/>
          <a:lstStyle/>
          <a:p>
            <a:r>
              <a:rPr lang="en-US" dirty="0"/>
              <a:t>META-AF</a:t>
            </a:r>
          </a:p>
        </p:txBody>
      </p:sp>
      <p:sp>
        <p:nvSpPr>
          <p:cNvPr id="5" name="Slide Number ">
            <a:extLst>
              <a:ext uri="{FF2B5EF4-FFF2-40B4-BE49-F238E27FC236}">
                <a16:creationId xmlns:a16="http://schemas.microsoft.com/office/drawing/2014/main" id="{07FCD9A0-9AC7-469D-0EFD-4A20F6D11C5C}"/>
              </a:ext>
            </a:extLst>
          </p:cNvPr>
          <p:cNvSpPr>
            <a:spLocks noGrp="1"/>
          </p:cNvSpPr>
          <p:nvPr>
            <p:ph type="sldNum" sz="quarter" idx="4"/>
          </p:nvPr>
        </p:nvSpPr>
        <p:spPr/>
        <p:txBody>
          <a:bodyPr/>
          <a:lstStyle/>
          <a:p>
            <a:fld id="{0E35BBB0-73A1-954D-9854-C6F827AED934}" type="slidenum">
              <a:rPr lang="en-US" smtClean="0"/>
              <a:pPr/>
              <a:t>9</a:t>
            </a:fld>
            <a:endParaRPr lang="en-US" dirty="0"/>
          </a:p>
        </p:txBody>
      </p:sp>
      <p:sp>
        <p:nvSpPr>
          <p:cNvPr id="9" name="Subhead">
            <a:extLst>
              <a:ext uri="{FF2B5EF4-FFF2-40B4-BE49-F238E27FC236}">
                <a16:creationId xmlns:a16="http://schemas.microsoft.com/office/drawing/2014/main" id="{22A870BA-75F0-6A2C-996A-519E8ED845A4}"/>
              </a:ext>
            </a:extLst>
          </p:cNvPr>
          <p:cNvSpPr>
            <a:spLocks noGrp="1"/>
          </p:cNvSpPr>
          <p:nvPr>
            <p:ph type="body" sz="quarter" idx="23"/>
          </p:nvPr>
        </p:nvSpPr>
        <p:spPr>
          <a:xfrm>
            <a:off x="547750" y="1538978"/>
            <a:ext cx="11096500" cy="4618233"/>
          </a:xfrm>
        </p:spPr>
        <p:txBody>
          <a:bodyPr>
            <a:normAutofit/>
          </a:bodyPr>
          <a:lstStyle/>
          <a:p>
            <a:pPr marL="342900" indent="-342900">
              <a:buFont typeface="Arial" panose="020B0604020202020204" pitchFamily="34" charset="0"/>
              <a:buChar char="•"/>
            </a:pPr>
            <a:r>
              <a:rPr lang="en-US" sz="2800" dirty="0"/>
              <a:t>Intervention: </a:t>
            </a:r>
            <a:r>
              <a:rPr lang="en-US" sz="2800" b="0" dirty="0"/>
              <a:t>Metformin initiated 0-6 weeks prior to ablation </a:t>
            </a:r>
          </a:p>
          <a:p>
            <a:pPr marL="800089" lvl="1" indent="-342900">
              <a:buFont typeface="Arial" panose="020B0604020202020204" pitchFamily="34" charset="0"/>
              <a:buChar char="•"/>
            </a:pPr>
            <a:r>
              <a:rPr lang="en-US" sz="2267" dirty="0"/>
              <a:t>6-week titration to maximum tolerated dose </a:t>
            </a:r>
            <a:r>
              <a:rPr lang="en-US" sz="2100" dirty="0"/>
              <a:t>(1000 mg twice daily)</a:t>
            </a:r>
          </a:p>
          <a:p>
            <a:pPr marL="800089" lvl="1" indent="-342900">
              <a:buFont typeface="Arial" panose="020B0604020202020204" pitchFamily="34" charset="0"/>
              <a:buChar char="•"/>
            </a:pPr>
            <a:endParaRPr lang="en-US" sz="2267" b="0" dirty="0"/>
          </a:p>
          <a:p>
            <a:pPr marL="342900" indent="-342900">
              <a:buFont typeface="Arial" panose="020B0604020202020204" pitchFamily="34" charset="0"/>
              <a:buChar char="•"/>
            </a:pPr>
            <a:r>
              <a:rPr lang="en-US" sz="2800" dirty="0"/>
              <a:t>In all patients</a:t>
            </a:r>
            <a:r>
              <a:rPr lang="en-US" sz="2800" b="0" dirty="0"/>
              <a:t>:</a:t>
            </a:r>
          </a:p>
          <a:p>
            <a:pPr marL="800089" lvl="1" indent="-342900">
              <a:buFont typeface="Arial" panose="020B0604020202020204" pitchFamily="34" charset="0"/>
              <a:buChar char="•"/>
            </a:pPr>
            <a:r>
              <a:rPr lang="en-US" sz="2267" dirty="0"/>
              <a:t>Counseling for LRFM </a:t>
            </a:r>
            <a:r>
              <a:rPr lang="en-US" sz="2100" dirty="0"/>
              <a:t>(Weight loss, exercise, OSA, tobacco, EtOH)</a:t>
            </a:r>
          </a:p>
          <a:p>
            <a:pPr lvl="1"/>
            <a:endParaRPr lang="en-US" sz="2267" dirty="0"/>
          </a:p>
          <a:p>
            <a:pPr marL="800089" lvl="1" indent="-342900">
              <a:buFont typeface="Arial" panose="020B0604020202020204" pitchFamily="34" charset="0"/>
              <a:buChar char="•"/>
            </a:pPr>
            <a:endParaRPr lang="en-US" sz="2267" dirty="0"/>
          </a:p>
          <a:p>
            <a:pPr lvl="1"/>
            <a:endParaRPr lang="en-US" sz="2800" dirty="0"/>
          </a:p>
        </p:txBody>
      </p:sp>
      <p:sp>
        <p:nvSpPr>
          <p:cNvPr id="13" name="Subhead">
            <a:extLst>
              <a:ext uri="{FF2B5EF4-FFF2-40B4-BE49-F238E27FC236}">
                <a16:creationId xmlns:a16="http://schemas.microsoft.com/office/drawing/2014/main" id="{DB69AF82-E628-F519-8828-EAB464527D51}"/>
              </a:ext>
            </a:extLst>
          </p:cNvPr>
          <p:cNvSpPr txBox="1">
            <a:spLocks/>
          </p:cNvSpPr>
          <p:nvPr/>
        </p:nvSpPr>
        <p:spPr>
          <a:xfrm>
            <a:off x="592836" y="1440874"/>
            <a:ext cx="9096109" cy="428813"/>
          </a:xfrm>
          <a:prstGeom prst="rect">
            <a:avLst/>
          </a:prstGeom>
        </p:spPr>
        <p:txBody>
          <a:bodyPr vert="horz" lIns="91440" tIns="45720" rIns="91440" bIns="45720" rtlCol="0">
            <a:normAutofit/>
          </a:bodyPr>
          <a:lstStyle>
            <a:lvl1pPr marL="0" indent="0" algn="l" defTabSz="914377" rtl="0" eaLnBrk="1" latinLnBrk="0" hangingPunct="1">
              <a:lnSpc>
                <a:spcPct val="110000"/>
              </a:lnSpc>
              <a:spcBef>
                <a:spcPts val="1000"/>
              </a:spcBef>
              <a:buFontTx/>
              <a:buNone/>
              <a:defRPr sz="2133"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Footer Text 1">
            <a:extLst>
              <a:ext uri="{FF2B5EF4-FFF2-40B4-BE49-F238E27FC236}">
                <a16:creationId xmlns:a16="http://schemas.microsoft.com/office/drawing/2014/main" id="{417FA355-9A39-30DC-89D6-E82B5D201218}"/>
              </a:ext>
            </a:extLst>
          </p:cNvPr>
          <p:cNvSpPr>
            <a:spLocks noGrp="1"/>
          </p:cNvSpPr>
          <p:nvPr>
            <p:ph type="ftr" sz="quarter" idx="3"/>
          </p:nvPr>
        </p:nvSpPr>
        <p:spPr>
          <a:xfrm>
            <a:off x="583986" y="6308505"/>
            <a:ext cx="10250113" cy="538863"/>
          </a:xfrm>
        </p:spPr>
        <p:txBody>
          <a:bodyPr/>
          <a:lstStyle/>
          <a:p>
            <a:r>
              <a:rPr lang="en-US" sz="1000" dirty="0"/>
              <a:t>LRFM = Lifestyle and Risk Factor Modification</a:t>
            </a:r>
          </a:p>
        </p:txBody>
      </p:sp>
    </p:spTree>
    <p:extLst>
      <p:ext uri="{BB962C8B-B14F-4D97-AF65-F5344CB8AC3E}">
        <p14:creationId xmlns:p14="http://schemas.microsoft.com/office/powerpoint/2010/main" val="4186472433"/>
      </p:ext>
    </p:extLst>
  </p:cSld>
  <p:clrMapOvr>
    <a:masterClrMapping/>
  </p:clrMapOvr>
</p:sld>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19212</TotalTime>
  <Words>1368</Words>
  <Application>Microsoft Office PowerPoint</Application>
  <PresentationFormat>Widescreen</PresentationFormat>
  <Paragraphs>290</Paragraphs>
  <Slides>26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Calibri</vt:lpstr>
      <vt:lpstr>Dark Background</vt:lpstr>
      <vt:lpstr>Metformin as an Adjunctive Therapy to Catheter Ablation of Atrial Fibrillation  (META-AF)</vt:lpstr>
      <vt:lpstr>Disclosures</vt:lpstr>
      <vt:lpstr>Obesity and AF</vt:lpstr>
      <vt:lpstr>Lifestyle and Risk Factor Modification</vt:lpstr>
      <vt:lpstr>METFormin and AF</vt:lpstr>
      <vt:lpstr>META-AF</vt:lpstr>
      <vt:lpstr>META-AF</vt:lpstr>
      <vt:lpstr>META-AF</vt:lpstr>
      <vt:lpstr>META-AF</vt:lpstr>
      <vt:lpstr>META-AF</vt:lpstr>
      <vt:lpstr>META-AF</vt:lpstr>
      <vt:lpstr>Outcomes</vt:lpstr>
      <vt:lpstr>META-AF</vt:lpstr>
      <vt:lpstr>META-AF</vt:lpstr>
      <vt:lpstr>META-AF</vt:lpstr>
      <vt:lpstr>Baseline Characteristics</vt:lpstr>
      <vt:lpstr>Ablation Characteristics</vt:lpstr>
      <vt:lpstr>Rhythm Monitoring</vt:lpstr>
      <vt:lpstr>Primary Outcome</vt:lpstr>
      <vt:lpstr>Primary Outcome (1 Month Blanking)</vt:lpstr>
      <vt:lpstr>Secondary Outcome: AF burden</vt:lpstr>
      <vt:lpstr>Secondary Outcome: WEIGHT and HbA1c </vt:lpstr>
      <vt:lpstr>Secondary Outcome: AFSS</vt:lpstr>
      <vt:lpstr>LIMITATIONS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Deshmukh, Amrish</dc:creator>
  <cp:lastModifiedBy>Deshmukh, Amrish</cp:lastModifiedBy>
  <cp:revision>30</cp:revision>
  <dcterms:created xsi:type="dcterms:W3CDTF">2025-10-05T19:39:42Z</dcterms:created>
  <dcterms:modified xsi:type="dcterms:W3CDTF">2025-11-08T12:49:07Z</dcterms:modified>
</cp:coreProperties>
</file>