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2" r:id="rId3"/>
    <p:sldId id="348" r:id="rId4"/>
    <p:sldId id="346" r:id="rId5"/>
    <p:sldId id="347" r:id="rId6"/>
    <p:sldId id="350" r:id="rId7"/>
    <p:sldId id="307" r:id="rId8"/>
    <p:sldId id="2147479654" r:id="rId9"/>
    <p:sldId id="2147479651" r:id="rId10"/>
    <p:sldId id="2147479634" r:id="rId11"/>
    <p:sldId id="2147479635" r:id="rId12"/>
    <p:sldId id="2147479636" r:id="rId13"/>
    <p:sldId id="2147479656" r:id="rId14"/>
    <p:sldId id="2147479657" r:id="rId15"/>
    <p:sldId id="2147479647" r:id="rId16"/>
    <p:sldId id="2147479646" r:id="rId17"/>
    <p:sldId id="2147479649" r:id="rId18"/>
    <p:sldId id="2147479638" r:id="rId19"/>
    <p:sldId id="2147479639" r:id="rId20"/>
    <p:sldId id="320" r:id="rId21"/>
    <p:sldId id="33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AF0FE0-6FD7-C44B-B6F7-5DF67B2BD2DB}">
          <p14:sldIdLst>
            <p14:sldId id="257"/>
            <p14:sldId id="262"/>
          </p14:sldIdLst>
        </p14:section>
        <p14:section name="The challenge for post-CABG patients" id="{C4401427-D87F-0041-8EF2-3E3F08DC1AB5}">
          <p14:sldIdLst>
            <p14:sldId id="348"/>
            <p14:sldId id="346"/>
            <p14:sldId id="347"/>
          </p14:sldIdLst>
        </p14:section>
        <p14:section name="What do current guidelines say?" id="{DE6C5BF8-9B4E-F747-B4F7-5CA000146DBA}">
          <p14:sldIdLst>
            <p14:sldId id="350"/>
            <p14:sldId id="307"/>
          </p14:sldIdLst>
        </p14:section>
        <p14:section name="PROCTOR trial" id="{94E40867-662E-C644-B56A-2AD441030CD1}">
          <p14:sldIdLst>
            <p14:sldId id="2147479654"/>
            <p14:sldId id="2147479651"/>
            <p14:sldId id="2147479634"/>
            <p14:sldId id="2147479635"/>
            <p14:sldId id="2147479636"/>
            <p14:sldId id="2147479656"/>
            <p14:sldId id="2147479657"/>
            <p14:sldId id="2147479647"/>
            <p14:sldId id="2147479646"/>
            <p14:sldId id="2147479649"/>
          </p14:sldIdLst>
        </p14:section>
        <p14:section name="Limitations" id="{76F8323F-0596-A240-AE79-C18CADB0B3A7}">
          <p14:sldIdLst>
            <p14:sldId id="2147479638"/>
          </p14:sldIdLst>
        </p14:section>
        <p14:section name="Conclusions" id="{06DFE7BC-DEAE-D34A-8C8A-BA80A0698887}">
          <p14:sldIdLst>
            <p14:sldId id="2147479639"/>
            <p14:sldId id="320"/>
          </p14:sldIdLst>
        </p14:section>
        <p14:section name="Thank you" id="{E1AC6F5A-4695-424B-BDA3-C50FF5BEE244}">
          <p14:sldIdLst>
            <p14:sldId id="337"/>
          </p14:sldIdLst>
        </p14:section>
        <p14:section name="Back up" id="{7E82D3B8-5148-4838-A7F6-E52C2FEBACD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230194-2A6E-BC58-6A0A-70059FDAA36E}" name="Winter, R.W. de (Ruben)" initials="Rd" userId="S::r.w.dewinter@amsterdamumc.nl::af32b2d3-3236-4c96-b96e-93e7d809d1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F6B"/>
    <a:srgbClr val="053359"/>
    <a:srgbClr val="84D9E3"/>
    <a:srgbClr val="01203B"/>
    <a:srgbClr val="FBE9B7"/>
    <a:srgbClr val="1E3A5F"/>
    <a:srgbClr val="F9D6B9"/>
    <a:srgbClr val="5A7D9A"/>
    <a:srgbClr val="4B6A88"/>
    <a:srgbClr val="FED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4" autoAdjust="0"/>
    <p:restoredTop sz="91404" autoAdjust="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>
        <p:guide orient="horz" pos="111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0"/>
    </p:cViewPr>
  </p:sorterViewPr>
  <p:notesViewPr>
    <p:cSldViewPr snapToGrid="0">
      <p:cViewPr varScale="1">
        <p:scale>
          <a:sx n="62" d="100"/>
          <a:sy n="62" d="100"/>
        </p:scale>
        <p:origin x="24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39B3B7-7CEE-EA55-070B-9643BE10D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6A5088-46D8-104B-3DEA-8192FFBFFC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B09A5-FE29-41BB-9986-624A58DC755B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8F58A7-96CC-EFF1-1963-6181B5B8EE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066D0-4923-6899-6DC5-77BAB350FB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B5F78-260E-4FA4-B3C6-5C9205141C0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8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B33E0-619E-43B2-ABC1-DBC8C9078A8A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F57F0-639B-486D-AE08-9424C0F96CD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55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F57F0-639B-486D-AE08-9424C0F96CD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1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B78D6-7E91-E6DD-D8B9-6003752E4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CC246D-32C6-D58E-4E00-4A06A9BEA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B47CDA-9894-8E87-6555-7A9B979B8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F74F0-B285-9348-4CA1-CAAF4DBF8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F57F0-639B-486D-AE08-9424C0F96CD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53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F57F0-639B-486D-AE08-9424C0F96CD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71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F57F0-639B-486D-AE08-9424C0F96CD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93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06F65-4843-1CD5-1AAA-D74D495C2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093EDF-E2E4-DC64-2C33-FAED55101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01A06E-911E-9D5C-F3EC-C5F45B76F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119BD-0887-5698-3CBC-6362CEC33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F57F0-639B-486D-AE08-9424C0F96CD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22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38DCF-A494-DD57-CFAE-2F030DC70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D3C327-F28B-A447-065A-89539AE70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53E624-7ABE-BDC9-DF62-4D48B88C2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42379-8321-4E50-86AA-A7505BD600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F57F0-639B-486D-AE08-9424C0F96CD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42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5C702-0B29-3096-4463-EBDCFB51B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44AA9D-D235-4460-DB19-B46A528F66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262FB7-E26C-66DC-47B1-66D7601AB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8443E-CB90-D46D-AF97-7902727879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F57F0-639B-486D-AE08-9424C0F96CD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80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CDCF3-6035-37DA-B83F-DEA7BEB04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7402EF-9D1B-6E84-3946-6B148F7E3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E088B1-58F4-52A3-97A5-CCD5C2BDDC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0E536-9E67-08D9-4B83-86FCAA530E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F57F0-639B-486D-AE08-9424C0F96CD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59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B435A-E062-7063-32FB-C4F94FC62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D2A61C-453B-1AF1-3FB3-310D413CDD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FB4214-0BE8-1F7E-79EF-A6659B163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45228-5C7F-44DC-BBEB-B7DFB8708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F57F0-639B-486D-AE08-9424C0F96CD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98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C2B5F-DDB0-E701-C47F-01A79DFCA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10E5BC-E373-EBC7-4EEC-6B17BE23E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FF22B0-6236-64A6-E724-C6C5E28CF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FD1B5-B580-5BB7-CB9F-954346762E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F57F0-639B-486D-AE08-9424C0F96CD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90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F57F0-639B-486D-AE08-9424C0F96CD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72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F57F0-639B-486D-AE08-9424C0F96CD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12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F57F0-639B-486D-AE08-9424C0F96CD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15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819D4-312E-66EE-5840-C1EDF7B9F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4B3267-B0DA-7678-D0C6-E416C05F9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462AAD-561A-FA7C-7D37-91D5D1378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37ED1-F2C9-769D-1BF6-1B8876109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F57F0-639B-486D-AE08-9424C0F96CD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99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377A6-4888-AB1E-DBA9-AFD510030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2CA5CF-24E4-475D-6A6A-DA6B5E3164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2978CD-AF69-C62B-D4CC-B943DA63C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BD7CD-101F-96E3-8F78-8B5957963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F57F0-639B-486D-AE08-9424C0F96CD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7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F57F0-639B-486D-AE08-9424C0F96CD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92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F57F0-639B-486D-AE08-9424C0F96CD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85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27B31-D6E4-5DC3-62EA-73AA06647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8B46AF-E79C-0D4D-19C0-273762AB5E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CC777F-02B7-3ED1-13A3-04287B289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73A15-25EA-0064-DB47-86B6BD9C0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F57F0-639B-486D-AE08-9424C0F96CD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21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F57F0-639B-486D-AE08-9424C0F96CD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79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1A29E-9AB0-B21A-BFCD-1B7C91C51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628257-6EA0-C049-BB27-0C11CAB5A8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3B9713-1D68-9F56-8C64-CCCD177D7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72F6B-4C90-C2FF-7EF6-D5ED450293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F57F0-639B-486D-AE08-9424C0F96CD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708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F57F0-639B-486D-AE08-9424C0F96CD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7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0AED3-6770-5B0B-4FFB-9F6CE37AEF49}"/>
              </a:ext>
            </a:extLst>
          </p:cNvPr>
          <p:cNvSpPr>
            <a:spLocks/>
          </p:cNvSpPr>
          <p:nvPr userDrawn="1"/>
        </p:nvSpPr>
        <p:spPr>
          <a:xfrm>
            <a:off x="-1612" y="0"/>
            <a:ext cx="1219361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95000">
                <a:schemeClr val="accent1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9A2B115-756C-71DA-D4BA-42A6D1B51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25150" y="194448"/>
            <a:ext cx="1217000" cy="2000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FDCE0FD-32B2-B87C-0D12-926D949B02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130" y="6107346"/>
            <a:ext cx="5486434" cy="492443"/>
          </a:xfr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Secondary</a:t>
            </a:r>
            <a:r>
              <a:rPr lang="fr-FR" dirty="0"/>
              <a:t> information if </a:t>
            </a:r>
            <a:r>
              <a:rPr lang="fr-FR" dirty="0" err="1"/>
              <a:t>needed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ipsum et les </a:t>
            </a:r>
            <a:r>
              <a:rPr lang="fr-FR" dirty="0" err="1"/>
              <a:t>autremots</a:t>
            </a:r>
            <a:r>
              <a:rPr lang="fr-FR" dirty="0"/>
              <a:t> dans le monde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AAD43B-655C-1003-BBA1-19A3C0F9B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130" y="2769214"/>
            <a:ext cx="5486434" cy="1578894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5700" b="1" dirty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Presentation longer 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811C10-64BE-1E27-0C3B-3A3B2A92F9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4" y="255157"/>
            <a:ext cx="2501071" cy="507568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78A6A46F-3712-84BA-5161-43AAB00013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64" y="6019568"/>
            <a:ext cx="1841653" cy="58022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BA82AA-02E6-E89C-F768-286CC4D488DF}"/>
              </a:ext>
            </a:extLst>
          </p:cNvPr>
          <p:cNvCxnSpPr/>
          <p:nvPr userDrawn="1"/>
        </p:nvCxnSpPr>
        <p:spPr>
          <a:xfrm>
            <a:off x="260871" y="5910887"/>
            <a:ext cx="1166864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250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97" userDrawn="1">
          <p15:clr>
            <a:srgbClr val="FBAE40"/>
          </p15:clr>
        </p15:guide>
        <p15:guide id="2" orient="horz" pos="311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copy small text"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E3F652-9C9E-77F5-8AF9-F08186120A76}"/>
              </a:ext>
            </a:extLst>
          </p:cNvPr>
          <p:cNvSpPr/>
          <p:nvPr userDrawn="1"/>
        </p:nvSpPr>
        <p:spPr>
          <a:xfrm>
            <a:off x="266579" y="1313180"/>
            <a:ext cx="3774321" cy="4887595"/>
          </a:xfrm>
          <a:prstGeom prst="roundRect">
            <a:avLst>
              <a:gd name="adj" fmla="val 28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D6A7E90-C448-9AC6-D30C-788A970BEE62}"/>
              </a:ext>
            </a:extLst>
          </p:cNvPr>
          <p:cNvSpPr/>
          <p:nvPr userDrawn="1"/>
        </p:nvSpPr>
        <p:spPr>
          <a:xfrm>
            <a:off x="4210367" y="1313180"/>
            <a:ext cx="3774321" cy="4887595"/>
          </a:xfrm>
          <a:prstGeom prst="roundRect">
            <a:avLst>
              <a:gd name="adj" fmla="val 28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AB246A-1A40-DCDE-E998-4991A299194C}"/>
              </a:ext>
            </a:extLst>
          </p:cNvPr>
          <p:cNvSpPr/>
          <p:nvPr userDrawn="1"/>
        </p:nvSpPr>
        <p:spPr>
          <a:xfrm>
            <a:off x="8154154" y="1313180"/>
            <a:ext cx="3774321" cy="4887595"/>
          </a:xfrm>
          <a:prstGeom prst="roundRect">
            <a:avLst>
              <a:gd name="adj" fmla="val 28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9" y="207743"/>
            <a:ext cx="11676896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645147-70E9-339B-2F95-09F58C9FF3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5594" y="2143130"/>
            <a:ext cx="3276290" cy="3818757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Copy goes here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0ABCCC0-99DF-E218-7F1B-B5662F6C023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459382" y="2143130"/>
            <a:ext cx="3276290" cy="3818757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Copy goes here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6F9F180-BCFF-1C5A-E557-A60E2626C19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03169" y="2143130"/>
            <a:ext cx="3276290" cy="3818757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Copy goes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59F6CA0-4DC7-13E2-D088-7918E23E0A8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8" y="451996"/>
            <a:ext cx="11676895" cy="492443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here, one line only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0AB7F75-973D-9D4B-B5FA-3F140B5F73A1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15594" y="1473398"/>
            <a:ext cx="430147" cy="43200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457200" indent="0">
              <a:buNone/>
              <a:defRPr sz="1500" b="1"/>
            </a:lvl2pPr>
            <a:lvl3pPr marL="914400" indent="0">
              <a:buNone/>
              <a:defRPr sz="1500" b="1"/>
            </a:lvl3pPr>
            <a:lvl4pPr marL="1371600" indent="0">
              <a:buNone/>
              <a:defRPr sz="1500" b="1"/>
            </a:lvl4pPr>
            <a:lvl5pPr marL="1828800" indent="0">
              <a:buNone/>
              <a:defRPr sz="1500" b="1"/>
            </a:lvl5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B98B12F-185A-7F8A-012F-E9B3BD52EAC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459382" y="1473398"/>
            <a:ext cx="430147" cy="43200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457200" indent="0">
              <a:buNone/>
              <a:defRPr sz="1500" b="1"/>
            </a:lvl2pPr>
            <a:lvl3pPr marL="914400" indent="0">
              <a:buNone/>
              <a:defRPr sz="1500" b="1"/>
            </a:lvl3pPr>
            <a:lvl4pPr marL="1371600" indent="0">
              <a:buNone/>
              <a:defRPr sz="1500" b="1"/>
            </a:lvl4pPr>
            <a:lvl5pPr marL="1828800" indent="0">
              <a:buNone/>
              <a:defRPr sz="1500" b="1"/>
            </a:lvl5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D3B4F7F-89C0-0836-94BE-5F047AF73D44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403169" y="1473398"/>
            <a:ext cx="430147" cy="43200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457200" indent="0">
              <a:buNone/>
              <a:defRPr sz="1500" b="1"/>
            </a:lvl2pPr>
            <a:lvl3pPr marL="914400" indent="0">
              <a:buNone/>
              <a:defRPr sz="1500" b="1"/>
            </a:lvl3pPr>
            <a:lvl4pPr marL="1371600" indent="0">
              <a:buNone/>
              <a:defRPr sz="1500" b="1"/>
            </a:lvl4pPr>
            <a:lvl5pPr marL="1828800" indent="0">
              <a:buNone/>
              <a:defRPr sz="1500" b="1"/>
            </a:lvl5pPr>
          </a:lstStyle>
          <a:p>
            <a:pPr lvl="0"/>
            <a:r>
              <a:rPr lang="en-GB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78078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copy small 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E3F652-9C9E-77F5-8AF9-F08186120A76}"/>
              </a:ext>
            </a:extLst>
          </p:cNvPr>
          <p:cNvSpPr/>
          <p:nvPr userDrawn="1"/>
        </p:nvSpPr>
        <p:spPr>
          <a:xfrm>
            <a:off x="266579" y="1313180"/>
            <a:ext cx="3774321" cy="4887595"/>
          </a:xfrm>
          <a:prstGeom prst="roundRect">
            <a:avLst>
              <a:gd name="adj" fmla="val 2871"/>
            </a:avLst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D6A7E90-C448-9AC6-D30C-788A970BEE62}"/>
              </a:ext>
            </a:extLst>
          </p:cNvPr>
          <p:cNvSpPr/>
          <p:nvPr userDrawn="1"/>
        </p:nvSpPr>
        <p:spPr>
          <a:xfrm>
            <a:off x="4210367" y="1313180"/>
            <a:ext cx="3774321" cy="4887595"/>
          </a:xfrm>
          <a:prstGeom prst="roundRect">
            <a:avLst>
              <a:gd name="adj" fmla="val 2871"/>
            </a:avLst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AB246A-1A40-DCDE-E998-4991A299194C}"/>
              </a:ext>
            </a:extLst>
          </p:cNvPr>
          <p:cNvSpPr/>
          <p:nvPr userDrawn="1"/>
        </p:nvSpPr>
        <p:spPr>
          <a:xfrm>
            <a:off x="8154154" y="1313180"/>
            <a:ext cx="3774321" cy="4887595"/>
          </a:xfrm>
          <a:prstGeom prst="roundRect">
            <a:avLst>
              <a:gd name="adj" fmla="val 2871"/>
            </a:avLst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8" y="207743"/>
            <a:ext cx="11676895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645147-70E9-339B-2F95-09F58C9FF3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5594" y="2143130"/>
            <a:ext cx="3276290" cy="3818757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Copy goes here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0ABCCC0-99DF-E218-7F1B-B5662F6C023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459382" y="2143130"/>
            <a:ext cx="3276290" cy="3818757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Copy goes here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6F9F180-BCFF-1C5A-E557-A60E2626C19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03169" y="2143130"/>
            <a:ext cx="3276290" cy="3818757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Copy goes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59F6CA0-4DC7-13E2-D088-7918E23E0A8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9" y="451996"/>
            <a:ext cx="11676896" cy="492443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here, one line only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0AB7F75-973D-9D4B-B5FA-3F140B5F73A1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15594" y="1473398"/>
            <a:ext cx="430147" cy="43200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457200" indent="0">
              <a:buNone/>
              <a:defRPr sz="1500" b="1"/>
            </a:lvl2pPr>
            <a:lvl3pPr marL="914400" indent="0">
              <a:buNone/>
              <a:defRPr sz="1500" b="1"/>
            </a:lvl3pPr>
            <a:lvl4pPr marL="1371600" indent="0">
              <a:buNone/>
              <a:defRPr sz="1500" b="1"/>
            </a:lvl4pPr>
            <a:lvl5pPr marL="1828800" indent="0">
              <a:buNone/>
              <a:defRPr sz="1500" b="1"/>
            </a:lvl5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B98B12F-185A-7F8A-012F-E9B3BD52EAC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459382" y="1473398"/>
            <a:ext cx="430147" cy="43200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457200" indent="0">
              <a:buNone/>
              <a:defRPr sz="1500" b="1"/>
            </a:lvl2pPr>
            <a:lvl3pPr marL="914400" indent="0">
              <a:buNone/>
              <a:defRPr sz="1500" b="1"/>
            </a:lvl3pPr>
            <a:lvl4pPr marL="1371600" indent="0">
              <a:buNone/>
              <a:defRPr sz="1500" b="1"/>
            </a:lvl4pPr>
            <a:lvl5pPr marL="1828800" indent="0">
              <a:buNone/>
              <a:defRPr sz="1500" b="1"/>
            </a:lvl5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D3B4F7F-89C0-0836-94BE-5F047AF73D44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403169" y="1473398"/>
            <a:ext cx="430147" cy="43200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457200" indent="0">
              <a:buNone/>
              <a:defRPr sz="1500" b="1"/>
            </a:lvl2pPr>
            <a:lvl3pPr marL="914400" indent="0">
              <a:buNone/>
              <a:defRPr sz="1500" b="1"/>
            </a:lvl3pPr>
            <a:lvl4pPr marL="1371600" indent="0">
              <a:buNone/>
              <a:defRPr sz="1500" b="1"/>
            </a:lvl4pPr>
            <a:lvl5pPr marL="1828800" indent="0">
              <a:buNone/>
              <a:defRPr sz="1500" b="1"/>
            </a:lvl5pPr>
          </a:lstStyle>
          <a:p>
            <a:pPr lvl="0"/>
            <a:r>
              <a:rPr lang="en-GB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078864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, image, 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E3F652-9C9E-77F5-8AF9-F08186120A76}"/>
              </a:ext>
            </a:extLst>
          </p:cNvPr>
          <p:cNvSpPr/>
          <p:nvPr userDrawn="1"/>
        </p:nvSpPr>
        <p:spPr>
          <a:xfrm>
            <a:off x="266579" y="1313180"/>
            <a:ext cx="3774321" cy="4887595"/>
          </a:xfrm>
          <a:prstGeom prst="roundRect">
            <a:avLst>
              <a:gd name="adj" fmla="val 2871"/>
            </a:avLst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D6A7E90-C448-9AC6-D30C-788A970BEE62}"/>
              </a:ext>
            </a:extLst>
          </p:cNvPr>
          <p:cNvSpPr/>
          <p:nvPr userDrawn="1"/>
        </p:nvSpPr>
        <p:spPr>
          <a:xfrm>
            <a:off x="4210367" y="1313180"/>
            <a:ext cx="3774321" cy="4887595"/>
          </a:xfrm>
          <a:prstGeom prst="roundRect">
            <a:avLst>
              <a:gd name="adj" fmla="val 2871"/>
            </a:avLst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AB246A-1A40-DCDE-E998-4991A299194C}"/>
              </a:ext>
            </a:extLst>
          </p:cNvPr>
          <p:cNvSpPr/>
          <p:nvPr userDrawn="1"/>
        </p:nvSpPr>
        <p:spPr>
          <a:xfrm>
            <a:off x="8154154" y="1313180"/>
            <a:ext cx="3774321" cy="4887595"/>
          </a:xfrm>
          <a:prstGeom prst="roundRect">
            <a:avLst>
              <a:gd name="adj" fmla="val 2871"/>
            </a:avLst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9" y="207743"/>
            <a:ext cx="11676896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645147-70E9-339B-2F95-09F58C9FF3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5594" y="3727402"/>
            <a:ext cx="3276290" cy="2234485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Copy goes here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0ABCCC0-99DF-E218-7F1B-B5662F6C023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459382" y="3727402"/>
            <a:ext cx="3276290" cy="2234485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Copy goes here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6F9F180-BCFF-1C5A-E557-A60E2626C19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03169" y="3727402"/>
            <a:ext cx="3276290" cy="2234485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Copy goes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59F6CA0-4DC7-13E2-D088-7918E23E0A8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9" y="451996"/>
            <a:ext cx="11676896" cy="492443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here, one line only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61370F-1840-8F04-8348-22F05E33C3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2541" y="1549401"/>
            <a:ext cx="3279996" cy="1939114"/>
          </a:xfr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454B9C7-373F-339D-EA74-058FF60886C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55676" y="1549401"/>
            <a:ext cx="3279996" cy="1939114"/>
          </a:xfr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2A08280-B979-52A9-85D4-29C1F6C4AD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99463" y="1549401"/>
            <a:ext cx="3279996" cy="1939114"/>
          </a:xfr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39924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, image, text"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E3F652-9C9E-77F5-8AF9-F08186120A76}"/>
              </a:ext>
            </a:extLst>
          </p:cNvPr>
          <p:cNvSpPr/>
          <p:nvPr userDrawn="1"/>
        </p:nvSpPr>
        <p:spPr>
          <a:xfrm>
            <a:off x="266579" y="1313180"/>
            <a:ext cx="3774321" cy="4887595"/>
          </a:xfrm>
          <a:prstGeom prst="roundRect">
            <a:avLst>
              <a:gd name="adj" fmla="val 28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D6A7E90-C448-9AC6-D30C-788A970BEE62}"/>
              </a:ext>
            </a:extLst>
          </p:cNvPr>
          <p:cNvSpPr/>
          <p:nvPr userDrawn="1"/>
        </p:nvSpPr>
        <p:spPr>
          <a:xfrm>
            <a:off x="4210367" y="1313180"/>
            <a:ext cx="3774321" cy="4887595"/>
          </a:xfrm>
          <a:prstGeom prst="roundRect">
            <a:avLst>
              <a:gd name="adj" fmla="val 28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AB246A-1A40-DCDE-E998-4991A299194C}"/>
              </a:ext>
            </a:extLst>
          </p:cNvPr>
          <p:cNvSpPr/>
          <p:nvPr userDrawn="1"/>
        </p:nvSpPr>
        <p:spPr>
          <a:xfrm>
            <a:off x="8154154" y="1313180"/>
            <a:ext cx="3774321" cy="4887595"/>
          </a:xfrm>
          <a:prstGeom prst="roundRect">
            <a:avLst>
              <a:gd name="adj" fmla="val 28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8" y="207743"/>
            <a:ext cx="11676895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645147-70E9-339B-2F95-09F58C9FF3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5594" y="3727402"/>
            <a:ext cx="3276290" cy="2234485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Copy goes here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0ABCCC0-99DF-E218-7F1B-B5662F6C023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459382" y="3727402"/>
            <a:ext cx="3276290" cy="2234485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Copy goes here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6F9F180-BCFF-1C5A-E557-A60E2626C19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03169" y="3727402"/>
            <a:ext cx="3276290" cy="2234485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Copy goes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59F6CA0-4DC7-13E2-D088-7918E23E0A8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9" y="451996"/>
            <a:ext cx="11676896" cy="492443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here, one line only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61370F-1840-8F04-8348-22F05E33C3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2541" y="1549401"/>
            <a:ext cx="3279996" cy="1939114"/>
          </a:xfr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454B9C7-373F-339D-EA74-058FF60886C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55676" y="1549401"/>
            <a:ext cx="3279996" cy="1939114"/>
          </a:xfr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2A08280-B979-52A9-85D4-29C1F6C4AD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99463" y="1549401"/>
            <a:ext cx="3279996" cy="1939114"/>
          </a:xfr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3734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left graphic right "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98059A-D424-938F-6E28-BA26894C8209}"/>
              </a:ext>
            </a:extLst>
          </p:cNvPr>
          <p:cNvSpPr>
            <a:spLocks/>
          </p:cNvSpPr>
          <p:nvPr userDrawn="1"/>
        </p:nvSpPr>
        <p:spPr>
          <a:xfrm>
            <a:off x="4202189" y="1304925"/>
            <a:ext cx="7734768" cy="4895850"/>
          </a:xfrm>
          <a:prstGeom prst="roundRect">
            <a:avLst>
              <a:gd name="adj" fmla="val 13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6FBFB01-4495-27CB-9872-E286F14A8AC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8" y="451996"/>
            <a:ext cx="11673721" cy="492443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Title goes here, one line only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345" y="207743"/>
            <a:ext cx="11684611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5A24F9F-DCD0-9E88-AFAA-8FB5247A9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1610" y="5850155"/>
            <a:ext cx="7435927" cy="230832"/>
          </a:xfrm>
        </p:spPr>
        <p:txBody>
          <a:bodyPr lIns="0" tIns="0" rIns="0" bIns="0" anchor="b"/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A0AD6C1-2B86-E93B-867A-1845385F021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47525" y="1250741"/>
            <a:ext cx="3629453" cy="3960000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85555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left graphic right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98059A-D424-938F-6E28-BA26894C8209}"/>
              </a:ext>
            </a:extLst>
          </p:cNvPr>
          <p:cNvSpPr>
            <a:spLocks/>
          </p:cNvSpPr>
          <p:nvPr userDrawn="1"/>
        </p:nvSpPr>
        <p:spPr>
          <a:xfrm>
            <a:off x="4202189" y="1304925"/>
            <a:ext cx="7734768" cy="4895850"/>
          </a:xfrm>
          <a:prstGeom prst="roundRect">
            <a:avLst>
              <a:gd name="adj" fmla="val 1311"/>
            </a:avLst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6FBFB01-4495-27CB-9872-E286F14A8AC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8" y="451996"/>
            <a:ext cx="11673721" cy="492443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Title goes here, one line only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345" y="207743"/>
            <a:ext cx="11672953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5A24F9F-DCD0-9E88-AFAA-8FB5247A9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1610" y="5850155"/>
            <a:ext cx="7435927" cy="230832"/>
          </a:xfrm>
        </p:spPr>
        <p:txBody>
          <a:bodyPr lIns="0" tIns="0" rIns="0" bIns="0" anchor="b"/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3CDD77F-C997-9B35-839D-C6C0A82880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47525" y="1250741"/>
            <a:ext cx="3629453" cy="3960000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51479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left graphic right"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9" y="207743"/>
            <a:ext cx="3600000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20388AB-BCA2-369D-3304-F9FBB324367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8" y="451996"/>
            <a:ext cx="3600001" cy="270000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Title goes here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026570-596A-3072-3122-4DFDA2C211A2}"/>
              </a:ext>
            </a:extLst>
          </p:cNvPr>
          <p:cNvSpPr>
            <a:spLocks/>
          </p:cNvSpPr>
          <p:nvPr userDrawn="1"/>
        </p:nvSpPr>
        <p:spPr>
          <a:xfrm>
            <a:off x="4202189" y="225424"/>
            <a:ext cx="7734768" cy="5975351"/>
          </a:xfrm>
          <a:prstGeom prst="roundRect">
            <a:avLst>
              <a:gd name="adj" fmla="val 13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5CB76CF-8DD5-F600-1EBC-4473B20362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1610" y="5850155"/>
            <a:ext cx="7435927" cy="230832"/>
          </a:xfrm>
        </p:spPr>
        <p:txBody>
          <a:bodyPr lIns="0" tIns="0" rIns="0" bIns="0" anchor="b"/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087335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left graphic righ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9" y="207743"/>
            <a:ext cx="3600000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20388AB-BCA2-369D-3304-F9FBB324367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8" y="451996"/>
            <a:ext cx="3600001" cy="270000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Title goes here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026570-596A-3072-3122-4DFDA2C211A2}"/>
              </a:ext>
            </a:extLst>
          </p:cNvPr>
          <p:cNvSpPr>
            <a:spLocks/>
          </p:cNvSpPr>
          <p:nvPr userDrawn="1"/>
        </p:nvSpPr>
        <p:spPr>
          <a:xfrm>
            <a:off x="4202189" y="225423"/>
            <a:ext cx="7734768" cy="5979600"/>
          </a:xfrm>
          <a:prstGeom prst="roundRect">
            <a:avLst>
              <a:gd name="adj" fmla="val 1311"/>
            </a:avLst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5CB76CF-8DD5-F600-1EBC-4473B20362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1610" y="5850155"/>
            <a:ext cx="7435927" cy="230832"/>
          </a:xfrm>
        </p:spPr>
        <p:txBody>
          <a:bodyPr lIns="0" tIns="0" rIns="0" bIns="0" anchor="b"/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025189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left graphic righ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9" y="207743"/>
            <a:ext cx="3600000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20388AB-BCA2-369D-3304-F9FBB324367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8" y="451996"/>
            <a:ext cx="3600001" cy="270000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Poll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026570-596A-3072-3122-4DFDA2C211A2}"/>
              </a:ext>
            </a:extLst>
          </p:cNvPr>
          <p:cNvSpPr>
            <a:spLocks/>
          </p:cNvSpPr>
          <p:nvPr userDrawn="1"/>
        </p:nvSpPr>
        <p:spPr>
          <a:xfrm>
            <a:off x="4202189" y="225423"/>
            <a:ext cx="7734768" cy="5979600"/>
          </a:xfrm>
          <a:prstGeom prst="roundRect">
            <a:avLst>
              <a:gd name="adj" fmla="val 1311"/>
            </a:avLst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5CB76CF-8DD5-F600-1EBC-4473B20362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1610" y="5850155"/>
            <a:ext cx="7435927" cy="230832"/>
          </a:xfrm>
        </p:spPr>
        <p:txBody>
          <a:bodyPr lIns="0" tIns="0" rIns="0" bIns="0" anchor="b"/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524A77-3834-FD9F-ADF1-5AA72D3D7C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r="1825"/>
          <a:stretch/>
        </p:blipFill>
        <p:spPr>
          <a:xfrm>
            <a:off x="-1" y="2222771"/>
            <a:ext cx="4202483" cy="32639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9562DE-046C-CEA8-8B4B-36A540C01B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1350" y="452438"/>
            <a:ext cx="4911725" cy="3870325"/>
          </a:xfrm>
        </p:spPr>
        <p:txBody>
          <a:bodyPr/>
          <a:lstStyle/>
          <a:p>
            <a:pPr lvl="0"/>
            <a:r>
              <a:rPr lang="en-GB" dirty="0"/>
              <a:t>Click to edit insert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79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Righ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A1792108-BCE5-95BC-0BDC-947B09D8EB3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02189" y="225423"/>
            <a:ext cx="7734768" cy="5975351"/>
          </a:xfrm>
          <a:prstGeom prst="roundRect">
            <a:avLst>
              <a:gd name="adj" fmla="val 1686"/>
            </a:avLst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ACF5639-F27D-48C9-936C-C36A10AA94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1610" y="5850155"/>
            <a:ext cx="7435927" cy="230832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0F2779-4983-5313-F36C-B40A5BC94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9" y="207743"/>
            <a:ext cx="3600000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B13D55B-49C1-8100-631A-6F3D0CEFB9F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8" y="451996"/>
            <a:ext cx="3600001" cy="270000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12915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9" y="207743"/>
            <a:ext cx="7652096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04522D8-2F8C-B53E-C806-2A94682456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9" y="1304925"/>
            <a:ext cx="566568" cy="49244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rgbClr val="5F778A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01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45AE802-DD50-AABB-A0C6-5BCA09583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3955" y="1304925"/>
            <a:ext cx="5032133" cy="49244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3CE14EC-D49D-D1BC-6747-0F2E08E87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579" y="1899285"/>
            <a:ext cx="566568" cy="49244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rgbClr val="5F778A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9E4D021-AB22-27C8-151E-F65A55890D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3955" y="1899285"/>
            <a:ext cx="5032133" cy="49244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799FE18-B4EE-C906-5FC4-128E7776F2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579" y="2493645"/>
            <a:ext cx="566568" cy="49244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rgbClr val="5F778A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03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AD2566A-4EB4-DD10-8E77-DFEDE0F5C6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3955" y="2493645"/>
            <a:ext cx="5032133" cy="49244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0EFB77C-733D-8881-D934-36A3EC342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1579" y="3088005"/>
            <a:ext cx="566568" cy="49244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rgbClr val="5F778A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214A97F-7DF8-3EDF-964E-9C2D405BCD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3955" y="3088005"/>
            <a:ext cx="5032133" cy="49244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4AB3DDB-6AD8-6CD9-EE6A-C739C1C22E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1579" y="3682365"/>
            <a:ext cx="566568" cy="49244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rgbClr val="5F778A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05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FDB1010-A8F2-5E81-F7C1-712D8BE8FB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3955" y="3682365"/>
            <a:ext cx="5032133" cy="49244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B24999C-874E-E287-62FD-8A9E5B8C78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1579" y="4276725"/>
            <a:ext cx="566568" cy="49244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rgbClr val="5F778A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06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F2F2BE-87B5-C57D-74D1-9360E9EDB5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3955" y="4276725"/>
            <a:ext cx="5032133" cy="49244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0E4D605-3CAD-9AAD-D58B-66631EA6B8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1579" y="4871085"/>
            <a:ext cx="566568" cy="49244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rgbClr val="5F778A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07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737476F-39D5-D344-5994-CD0117683F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3955" y="4871085"/>
            <a:ext cx="5032133" cy="49244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901156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, 2 col graphic, title"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9" y="207743"/>
            <a:ext cx="3600000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20388AB-BCA2-369D-3304-F9FBB324367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8" y="451995"/>
            <a:ext cx="3600001" cy="270000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Title goes here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026570-596A-3072-3122-4DFDA2C211A2}"/>
              </a:ext>
            </a:extLst>
          </p:cNvPr>
          <p:cNvSpPr>
            <a:spLocks noChangeAspect="1"/>
          </p:cNvSpPr>
          <p:nvPr userDrawn="1"/>
        </p:nvSpPr>
        <p:spPr>
          <a:xfrm>
            <a:off x="8145379" y="225424"/>
            <a:ext cx="3791578" cy="5975351"/>
          </a:xfrm>
          <a:prstGeom prst="roundRect">
            <a:avLst>
              <a:gd name="adj" fmla="val 22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61E2AA-ADAC-6C94-B5A0-1949DD20F0EB}"/>
              </a:ext>
            </a:extLst>
          </p:cNvPr>
          <p:cNvSpPr>
            <a:spLocks noChangeAspect="1"/>
          </p:cNvSpPr>
          <p:nvPr userDrawn="1"/>
        </p:nvSpPr>
        <p:spPr>
          <a:xfrm>
            <a:off x="4202189" y="225424"/>
            <a:ext cx="3791578" cy="5975351"/>
          </a:xfrm>
          <a:prstGeom prst="roundRect">
            <a:avLst>
              <a:gd name="adj" fmla="val 22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C5FD91C-FCD5-B40E-C2CF-D47A097B83D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35674" y="402584"/>
            <a:ext cx="3501458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A38F7B9-27DF-95AD-05FC-676C0CC55F6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290439" y="402584"/>
            <a:ext cx="3501458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3288F89-A13C-DF3B-F9A8-2C1952DEBB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1610" y="5850155"/>
            <a:ext cx="3520712" cy="230832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92E4F47-3021-724F-2479-B7D84D464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06375" y="5850155"/>
            <a:ext cx="3520712" cy="230832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490157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, 2 col graphic, title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9" y="207743"/>
            <a:ext cx="3600000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20388AB-BCA2-369D-3304-F9FBB324367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8" y="451995"/>
            <a:ext cx="3600001" cy="270000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Title goes here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026570-596A-3072-3122-4DFDA2C211A2}"/>
              </a:ext>
            </a:extLst>
          </p:cNvPr>
          <p:cNvSpPr>
            <a:spLocks noChangeAspect="1"/>
          </p:cNvSpPr>
          <p:nvPr userDrawn="1"/>
        </p:nvSpPr>
        <p:spPr>
          <a:xfrm>
            <a:off x="8145379" y="225424"/>
            <a:ext cx="3791578" cy="5975351"/>
          </a:xfrm>
          <a:prstGeom prst="roundRect">
            <a:avLst>
              <a:gd name="adj" fmla="val 2263"/>
            </a:avLst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61E2AA-ADAC-6C94-B5A0-1949DD20F0EB}"/>
              </a:ext>
            </a:extLst>
          </p:cNvPr>
          <p:cNvSpPr>
            <a:spLocks noChangeAspect="1"/>
          </p:cNvSpPr>
          <p:nvPr userDrawn="1"/>
        </p:nvSpPr>
        <p:spPr>
          <a:xfrm>
            <a:off x="4202189" y="225424"/>
            <a:ext cx="3791578" cy="5975351"/>
          </a:xfrm>
          <a:prstGeom prst="roundRect">
            <a:avLst>
              <a:gd name="adj" fmla="val 2263"/>
            </a:avLst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C5FD91C-FCD5-B40E-C2CF-D47A097B83D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35674" y="402584"/>
            <a:ext cx="3501458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A38F7B9-27DF-95AD-05FC-676C0CC55F6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290439" y="402584"/>
            <a:ext cx="3501458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3288F89-A13C-DF3B-F9A8-2C1952DEBB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1610" y="5850155"/>
            <a:ext cx="3520712" cy="230832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92E4F47-3021-724F-2479-B7D84D464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06375" y="5850155"/>
            <a:ext cx="3520712" cy="230832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810190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, grey box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51C45A-6B3C-3C63-0AEB-3D8FD9D2E1DB}"/>
              </a:ext>
            </a:extLst>
          </p:cNvPr>
          <p:cNvSpPr>
            <a:spLocks noChangeAspect="1"/>
          </p:cNvSpPr>
          <p:nvPr userDrawn="1"/>
        </p:nvSpPr>
        <p:spPr>
          <a:xfrm>
            <a:off x="251580" y="1304925"/>
            <a:ext cx="5754508" cy="4895850"/>
          </a:xfrm>
          <a:prstGeom prst="roundRect">
            <a:avLst>
              <a:gd name="adj" fmla="val 13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835672-DB6C-2F56-BB8D-579DE5638A0E}"/>
              </a:ext>
            </a:extLst>
          </p:cNvPr>
          <p:cNvSpPr>
            <a:spLocks noChangeAspect="1"/>
          </p:cNvSpPr>
          <p:nvPr userDrawn="1"/>
        </p:nvSpPr>
        <p:spPr>
          <a:xfrm>
            <a:off x="6175556" y="1304925"/>
            <a:ext cx="5764864" cy="4895850"/>
          </a:xfrm>
          <a:prstGeom prst="roundRect">
            <a:avLst>
              <a:gd name="adj" fmla="val 13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9" y="207743"/>
            <a:ext cx="11676896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04522D8-2F8C-B53E-C806-2A94682456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9" y="451996"/>
            <a:ext cx="11676896" cy="492443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 one line only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D54EE9D-3C60-8DDD-93A5-18D9B0EA83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1341" y="5850155"/>
            <a:ext cx="5540607" cy="230832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1331C99-B397-14D0-804D-58FD8EDDC4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95317" y="5850155"/>
            <a:ext cx="5540607" cy="230832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181639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, grey box"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51C45A-6B3C-3C63-0AEB-3D8FD9D2E1DB}"/>
              </a:ext>
            </a:extLst>
          </p:cNvPr>
          <p:cNvSpPr>
            <a:spLocks noChangeAspect="1"/>
          </p:cNvSpPr>
          <p:nvPr userDrawn="1"/>
        </p:nvSpPr>
        <p:spPr>
          <a:xfrm>
            <a:off x="251580" y="1304925"/>
            <a:ext cx="5754508" cy="4895850"/>
          </a:xfrm>
          <a:prstGeom prst="roundRect">
            <a:avLst>
              <a:gd name="adj" fmla="val 13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835672-DB6C-2F56-BB8D-579DE5638A0E}"/>
              </a:ext>
            </a:extLst>
          </p:cNvPr>
          <p:cNvSpPr>
            <a:spLocks noChangeAspect="1"/>
          </p:cNvSpPr>
          <p:nvPr userDrawn="1"/>
        </p:nvSpPr>
        <p:spPr>
          <a:xfrm>
            <a:off x="6175556" y="1304925"/>
            <a:ext cx="5764864" cy="4895850"/>
          </a:xfrm>
          <a:prstGeom prst="roundRect">
            <a:avLst>
              <a:gd name="adj" fmla="val 13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9" y="207743"/>
            <a:ext cx="11676896" cy="230832"/>
          </a:xfrm>
          <a:noFill/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04522D8-2F8C-B53E-C806-2A94682456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9" y="451996"/>
            <a:ext cx="11676896" cy="492443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 one line only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D54EE9D-3C60-8DDD-93A5-18D9B0EA83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1341" y="5850155"/>
            <a:ext cx="5540607" cy="230832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1331C99-B397-14D0-804D-58FD8EDDC4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95317" y="5850155"/>
            <a:ext cx="5540607" cy="230832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1012148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, grey box"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51C45A-6B3C-3C63-0AEB-3D8FD9D2E1DB}"/>
              </a:ext>
            </a:extLst>
          </p:cNvPr>
          <p:cNvSpPr>
            <a:spLocks noChangeAspect="1"/>
          </p:cNvSpPr>
          <p:nvPr userDrawn="1"/>
        </p:nvSpPr>
        <p:spPr>
          <a:xfrm>
            <a:off x="251579" y="1304925"/>
            <a:ext cx="11676895" cy="4895850"/>
          </a:xfrm>
          <a:prstGeom prst="roundRect">
            <a:avLst>
              <a:gd name="adj" fmla="val 13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9" y="207743"/>
            <a:ext cx="11676896" cy="230832"/>
          </a:xfrm>
          <a:noFill/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04522D8-2F8C-B53E-C806-2A94682456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9" y="451996"/>
            <a:ext cx="11676896" cy="492443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 one line only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BA63FCC-B5E4-4007-5559-488C33E2C46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1341" y="5850155"/>
            <a:ext cx="5540607" cy="230832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823797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, 1 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51C45A-6B3C-3C63-0AEB-3D8FD9D2E1DB}"/>
              </a:ext>
            </a:extLst>
          </p:cNvPr>
          <p:cNvSpPr>
            <a:spLocks noChangeAspect="1"/>
          </p:cNvSpPr>
          <p:nvPr userDrawn="1"/>
        </p:nvSpPr>
        <p:spPr>
          <a:xfrm>
            <a:off x="251580" y="1304925"/>
            <a:ext cx="5754508" cy="4895850"/>
          </a:xfrm>
          <a:prstGeom prst="roundRect">
            <a:avLst>
              <a:gd name="adj" fmla="val 13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9" y="207743"/>
            <a:ext cx="11676896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04522D8-2F8C-B53E-C806-2A94682456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9" y="451996"/>
            <a:ext cx="11676896" cy="492443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 one line only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D54EE9D-3C60-8DDD-93A5-18D9B0EA83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1341" y="5850155"/>
            <a:ext cx="5540607" cy="230832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816194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, 1 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51C45A-6B3C-3C63-0AEB-3D8FD9D2E1DB}"/>
              </a:ext>
            </a:extLst>
          </p:cNvPr>
          <p:cNvSpPr>
            <a:spLocks noChangeAspect="1"/>
          </p:cNvSpPr>
          <p:nvPr userDrawn="1"/>
        </p:nvSpPr>
        <p:spPr>
          <a:xfrm>
            <a:off x="251579" y="1304925"/>
            <a:ext cx="11676895" cy="4895850"/>
          </a:xfrm>
          <a:prstGeom prst="roundRect">
            <a:avLst>
              <a:gd name="adj" fmla="val 13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9" y="207743"/>
            <a:ext cx="11676896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04522D8-2F8C-B53E-C806-2A94682456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9" y="451996"/>
            <a:ext cx="11676896" cy="492443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 one line only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D54EE9D-3C60-8DDD-93A5-18D9B0EA83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1341" y="5850155"/>
            <a:ext cx="5540607" cy="230832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888847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, grey box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51C45A-6B3C-3C63-0AEB-3D8FD9D2E1DB}"/>
              </a:ext>
            </a:extLst>
          </p:cNvPr>
          <p:cNvSpPr>
            <a:spLocks noChangeAspect="1"/>
          </p:cNvSpPr>
          <p:nvPr userDrawn="1"/>
        </p:nvSpPr>
        <p:spPr>
          <a:xfrm>
            <a:off x="251580" y="1990317"/>
            <a:ext cx="5754508" cy="4210457"/>
          </a:xfrm>
          <a:prstGeom prst="roundRect">
            <a:avLst>
              <a:gd name="adj" fmla="val 13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835672-DB6C-2F56-BB8D-579DE5638A0E}"/>
              </a:ext>
            </a:extLst>
          </p:cNvPr>
          <p:cNvSpPr>
            <a:spLocks noChangeAspect="1"/>
          </p:cNvSpPr>
          <p:nvPr userDrawn="1"/>
        </p:nvSpPr>
        <p:spPr>
          <a:xfrm>
            <a:off x="6175556" y="1990317"/>
            <a:ext cx="5764864" cy="4210457"/>
          </a:xfrm>
          <a:prstGeom prst="roundRect">
            <a:avLst>
              <a:gd name="adj" fmla="val 13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8" y="207743"/>
            <a:ext cx="11676897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04522D8-2F8C-B53E-C806-2A94682456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8" y="451996"/>
            <a:ext cx="11676897" cy="492443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 one line only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D54EE9D-3C60-8DDD-93A5-18D9B0EA83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1341" y="5850155"/>
            <a:ext cx="5540607" cy="230832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1331C99-B397-14D0-804D-58FD8EDDC4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95317" y="5850155"/>
            <a:ext cx="5540607" cy="230832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398ABE8-90F3-FCCD-7E61-ECB5EE366A0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47525" y="1250741"/>
            <a:ext cx="11689431" cy="307777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37588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, white box + subtitle"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51C45A-6B3C-3C63-0AEB-3D8FD9D2E1DB}"/>
              </a:ext>
            </a:extLst>
          </p:cNvPr>
          <p:cNvSpPr>
            <a:spLocks noChangeAspect="1"/>
          </p:cNvSpPr>
          <p:nvPr userDrawn="1"/>
        </p:nvSpPr>
        <p:spPr>
          <a:xfrm>
            <a:off x="251580" y="1990317"/>
            <a:ext cx="5754508" cy="4210457"/>
          </a:xfrm>
          <a:prstGeom prst="roundRect">
            <a:avLst>
              <a:gd name="adj" fmla="val 13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835672-DB6C-2F56-BB8D-579DE5638A0E}"/>
              </a:ext>
            </a:extLst>
          </p:cNvPr>
          <p:cNvSpPr>
            <a:spLocks noChangeAspect="1"/>
          </p:cNvSpPr>
          <p:nvPr userDrawn="1"/>
        </p:nvSpPr>
        <p:spPr>
          <a:xfrm>
            <a:off x="6175556" y="1990317"/>
            <a:ext cx="5764864" cy="4210457"/>
          </a:xfrm>
          <a:prstGeom prst="roundRect">
            <a:avLst>
              <a:gd name="adj" fmla="val 13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8" y="207743"/>
            <a:ext cx="11685377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04522D8-2F8C-B53E-C806-2A94682456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8" y="451996"/>
            <a:ext cx="11685377" cy="492443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 one line only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D54EE9D-3C60-8DDD-93A5-18D9B0EA83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1341" y="5850155"/>
            <a:ext cx="5540607" cy="230832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1331C99-B397-14D0-804D-58FD8EDDC4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95317" y="5850155"/>
            <a:ext cx="5540607" cy="230832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398ABE8-90F3-FCCD-7E61-ECB5EE366A0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47525" y="1250741"/>
            <a:ext cx="11689431" cy="307777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56535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, grey box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51C45A-6B3C-3C63-0AEB-3D8FD9D2E1DB}"/>
              </a:ext>
            </a:extLst>
          </p:cNvPr>
          <p:cNvSpPr>
            <a:spLocks noChangeAspect="1"/>
          </p:cNvSpPr>
          <p:nvPr userDrawn="1"/>
        </p:nvSpPr>
        <p:spPr>
          <a:xfrm>
            <a:off x="251580" y="1990317"/>
            <a:ext cx="5754508" cy="4210457"/>
          </a:xfrm>
          <a:prstGeom prst="roundRect">
            <a:avLst>
              <a:gd name="adj" fmla="val 13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9" y="207743"/>
            <a:ext cx="11676896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04522D8-2F8C-B53E-C806-2A94682456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9" y="451996"/>
            <a:ext cx="11676896" cy="492443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 one line only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D54EE9D-3C60-8DDD-93A5-18D9B0EA83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1341" y="5850155"/>
            <a:ext cx="5540607" cy="230832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398ABE8-90F3-FCCD-7E61-ECB5EE366A0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47525" y="1250741"/>
            <a:ext cx="11689431" cy="307777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9789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ivider">
    <p:bg>
      <p:bgPr>
        <a:solidFill>
          <a:srgbClr val="022A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6C1307-D26C-D052-5BA7-14862F99A87F}"/>
              </a:ext>
            </a:extLst>
          </p:cNvPr>
          <p:cNvSpPr>
            <a:spLocks/>
          </p:cNvSpPr>
          <p:nvPr userDrawn="1"/>
        </p:nvSpPr>
        <p:spPr>
          <a:xfrm>
            <a:off x="-1612" y="0"/>
            <a:ext cx="121936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chemeClr val="bg1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5C770-A1A0-2DDE-7C67-69F4413FAB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4" y="1952625"/>
            <a:ext cx="7416000" cy="1661993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>
              <a:lnSpc>
                <a:spcPts val="90"/>
              </a:lnSpc>
              <a:spcBef>
                <a:spcPts val="0"/>
              </a:spcBef>
              <a:defRPr/>
            </a:lvl2pPr>
            <a:lvl3pPr>
              <a:lnSpc>
                <a:spcPts val="90"/>
              </a:lnSpc>
              <a:spcBef>
                <a:spcPts val="0"/>
              </a:spcBef>
              <a:defRPr/>
            </a:lvl3pPr>
            <a:lvl4pPr>
              <a:lnSpc>
                <a:spcPts val="90"/>
              </a:lnSpc>
              <a:spcBef>
                <a:spcPts val="0"/>
              </a:spcBef>
              <a:defRPr/>
            </a:lvl4pPr>
            <a:lvl5pPr>
              <a:lnSpc>
                <a:spcPts val="9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Page </a:t>
            </a:r>
            <a:br>
              <a:rPr lang="en-US" dirty="0"/>
            </a:br>
            <a:r>
              <a:rPr lang="en-US" dirty="0"/>
              <a:t>Divider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DF394F0-FB0F-97DA-FE4E-B67765D26E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580" y="225425"/>
            <a:ext cx="3936246" cy="1177245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8500" b="1">
                <a:solidFill>
                  <a:srgbClr val="5F778A"/>
                </a:solidFill>
              </a:defRPr>
            </a:lvl1pPr>
            <a:lvl2pPr>
              <a:lnSpc>
                <a:spcPts val="90"/>
              </a:lnSpc>
              <a:spcBef>
                <a:spcPts val="0"/>
              </a:spcBef>
              <a:defRPr/>
            </a:lvl2pPr>
            <a:lvl3pPr>
              <a:lnSpc>
                <a:spcPts val="90"/>
              </a:lnSpc>
              <a:spcBef>
                <a:spcPts val="0"/>
              </a:spcBef>
              <a:defRPr/>
            </a:lvl3pPr>
            <a:lvl4pPr>
              <a:lnSpc>
                <a:spcPts val="90"/>
              </a:lnSpc>
              <a:spcBef>
                <a:spcPts val="0"/>
              </a:spcBef>
              <a:defRPr/>
            </a:lvl4pPr>
            <a:lvl5pPr>
              <a:lnSpc>
                <a:spcPts val="9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D8A16A-BF22-612F-21EF-1EC594D8AD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0490" y="6345238"/>
            <a:ext cx="1284892" cy="25829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A773DE-8A36-DBD6-CEA7-D3134370FDDB}"/>
              </a:ext>
            </a:extLst>
          </p:cNvPr>
          <p:cNvCxnSpPr/>
          <p:nvPr userDrawn="1"/>
        </p:nvCxnSpPr>
        <p:spPr>
          <a:xfrm>
            <a:off x="10526751" y="6345238"/>
            <a:ext cx="0" cy="2582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E104E0F-988E-B1A8-FEFC-30FCAE2299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3" b="33476"/>
          <a:stretch>
            <a:fillRect/>
          </a:stretch>
        </p:blipFill>
        <p:spPr>
          <a:xfrm>
            <a:off x="9828789" y="6254833"/>
            <a:ext cx="586903" cy="33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  <p15:guide id="2" orient="horz" pos="1230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, white box + subtitle"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51C45A-6B3C-3C63-0AEB-3D8FD9D2E1DB}"/>
              </a:ext>
            </a:extLst>
          </p:cNvPr>
          <p:cNvSpPr>
            <a:spLocks noChangeAspect="1"/>
          </p:cNvSpPr>
          <p:nvPr userDrawn="1"/>
        </p:nvSpPr>
        <p:spPr>
          <a:xfrm>
            <a:off x="251580" y="1990317"/>
            <a:ext cx="5754508" cy="4210457"/>
          </a:xfrm>
          <a:prstGeom prst="roundRect">
            <a:avLst>
              <a:gd name="adj" fmla="val 13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9" y="207743"/>
            <a:ext cx="11676896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04522D8-2F8C-B53E-C806-2A94682456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9" y="451996"/>
            <a:ext cx="11676896" cy="492443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 one line only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D54EE9D-3C60-8DDD-93A5-18D9B0EA83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1341" y="5850155"/>
            <a:ext cx="5540607" cy="230832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398ABE8-90F3-FCCD-7E61-ECB5EE366A0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47525" y="1250741"/>
            <a:ext cx="11689431" cy="307777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39509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copy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E3F652-9C9E-77F5-8AF9-F08186120A76}"/>
              </a:ext>
            </a:extLst>
          </p:cNvPr>
          <p:cNvSpPr>
            <a:spLocks/>
          </p:cNvSpPr>
          <p:nvPr userDrawn="1"/>
        </p:nvSpPr>
        <p:spPr>
          <a:xfrm>
            <a:off x="251580" y="1313180"/>
            <a:ext cx="2796740" cy="4887595"/>
          </a:xfrm>
          <a:prstGeom prst="roundRect">
            <a:avLst>
              <a:gd name="adj" fmla="val 2871"/>
            </a:avLst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srgbClr val="022A48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8FB1E-4321-41C4-AE52-7E6506FB07F4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022A48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022A48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9" y="207743"/>
            <a:ext cx="11676896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DC534D8-3B53-0E73-A3E8-F69A801E3D4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9" y="451996"/>
            <a:ext cx="11676896" cy="492443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 one line only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0BF44487-62D0-3A99-4464-5E070B6DAF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7524" y="1811928"/>
            <a:ext cx="2404853" cy="4218481"/>
          </a:xfrm>
        </p:spPr>
        <p:txBody>
          <a:bodyPr lIns="0" tIns="0" rIns="0" bIns="0">
            <a:noAutofit/>
          </a:bodyPr>
          <a:lstStyle>
            <a:lvl1pPr marL="115888" indent="-115888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lang="en-US" sz="1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sz="1500">
                <a:solidFill>
                  <a:srgbClr val="949494"/>
                </a:solidFill>
              </a:defRPr>
            </a:lvl2pPr>
            <a:lvl3pPr>
              <a:defRPr sz="1500">
                <a:solidFill>
                  <a:srgbClr val="949494"/>
                </a:solidFill>
              </a:defRPr>
            </a:lvl3pPr>
            <a:lvl4pPr>
              <a:defRPr sz="1500">
                <a:solidFill>
                  <a:srgbClr val="949494"/>
                </a:solidFill>
              </a:defRPr>
            </a:lvl4pPr>
            <a:lvl5pPr>
              <a:defRPr sz="1500">
                <a:solidFill>
                  <a:srgbClr val="949494"/>
                </a:solidFill>
              </a:defRPr>
            </a:lvl5pPr>
          </a:lstStyle>
          <a:p>
            <a:pPr marL="115888" lvl="0" indent="-1158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/>
              <a:t>Lorem ipsum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820D56B-9D22-73BA-8A04-5971810B0052}"/>
              </a:ext>
            </a:extLst>
          </p:cNvPr>
          <p:cNvSpPr>
            <a:spLocks/>
          </p:cNvSpPr>
          <p:nvPr userDrawn="1"/>
        </p:nvSpPr>
        <p:spPr>
          <a:xfrm>
            <a:off x="3206632" y="1313180"/>
            <a:ext cx="2796740" cy="4887595"/>
          </a:xfrm>
          <a:prstGeom prst="roundRect">
            <a:avLst>
              <a:gd name="adj" fmla="val 2871"/>
            </a:avLst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D4696491-2258-AE69-B96F-AE043835E9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02576" y="1811928"/>
            <a:ext cx="2404853" cy="4218481"/>
          </a:xfrm>
        </p:spPr>
        <p:txBody>
          <a:bodyPr lIns="0" tIns="0" rIns="0" bIns="0">
            <a:noAutofit/>
          </a:bodyPr>
          <a:lstStyle>
            <a:lvl1pPr marL="115888" indent="-115888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lang="en-US" sz="1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sz="1500">
                <a:solidFill>
                  <a:srgbClr val="949494"/>
                </a:solidFill>
              </a:defRPr>
            </a:lvl2pPr>
            <a:lvl3pPr>
              <a:defRPr sz="1500">
                <a:solidFill>
                  <a:srgbClr val="949494"/>
                </a:solidFill>
              </a:defRPr>
            </a:lvl3pPr>
            <a:lvl4pPr>
              <a:defRPr sz="1500">
                <a:solidFill>
                  <a:srgbClr val="949494"/>
                </a:solidFill>
              </a:defRPr>
            </a:lvl4pPr>
            <a:lvl5pPr>
              <a:defRPr sz="1500">
                <a:solidFill>
                  <a:srgbClr val="949494"/>
                </a:solidFill>
              </a:defRPr>
            </a:lvl5pPr>
          </a:lstStyle>
          <a:p>
            <a:pPr marL="115888" lvl="0" indent="-1158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/>
              <a:t>Lorem ipsum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2E2C53F-A27A-9BDD-A898-04FFAC232A78}"/>
              </a:ext>
            </a:extLst>
          </p:cNvPr>
          <p:cNvSpPr>
            <a:spLocks/>
          </p:cNvSpPr>
          <p:nvPr userDrawn="1"/>
        </p:nvSpPr>
        <p:spPr>
          <a:xfrm>
            <a:off x="6161684" y="1313180"/>
            <a:ext cx="2796740" cy="4887595"/>
          </a:xfrm>
          <a:prstGeom prst="roundRect">
            <a:avLst>
              <a:gd name="adj" fmla="val 2871"/>
            </a:avLst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42487C48-F2BE-700F-56B6-AFD0B061A0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7628" y="1811928"/>
            <a:ext cx="2404853" cy="4218481"/>
          </a:xfrm>
        </p:spPr>
        <p:txBody>
          <a:bodyPr lIns="0" tIns="0" rIns="0" bIns="0">
            <a:noAutofit/>
          </a:bodyPr>
          <a:lstStyle>
            <a:lvl1pPr marL="115888" indent="-115888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lang="en-US" sz="1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sz="1500">
                <a:solidFill>
                  <a:srgbClr val="949494"/>
                </a:solidFill>
              </a:defRPr>
            </a:lvl2pPr>
            <a:lvl3pPr>
              <a:defRPr sz="1500">
                <a:solidFill>
                  <a:srgbClr val="949494"/>
                </a:solidFill>
              </a:defRPr>
            </a:lvl3pPr>
            <a:lvl4pPr>
              <a:defRPr sz="1500">
                <a:solidFill>
                  <a:srgbClr val="949494"/>
                </a:solidFill>
              </a:defRPr>
            </a:lvl4pPr>
            <a:lvl5pPr>
              <a:defRPr sz="1500">
                <a:solidFill>
                  <a:srgbClr val="949494"/>
                </a:solidFill>
              </a:defRPr>
            </a:lvl5pPr>
          </a:lstStyle>
          <a:p>
            <a:pPr marL="115888" lvl="0" indent="-1158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/>
              <a:t>Lorem ipsum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44145A2-E96B-9CB8-48BE-249F47AA994A}"/>
              </a:ext>
            </a:extLst>
          </p:cNvPr>
          <p:cNvSpPr>
            <a:spLocks/>
          </p:cNvSpPr>
          <p:nvPr userDrawn="1"/>
        </p:nvSpPr>
        <p:spPr>
          <a:xfrm>
            <a:off x="9116735" y="1313180"/>
            <a:ext cx="2796740" cy="4887595"/>
          </a:xfrm>
          <a:prstGeom prst="roundRect">
            <a:avLst>
              <a:gd name="adj" fmla="val 2871"/>
            </a:avLst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81C58A70-362D-2064-8765-4FF705FAD7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12679" y="1811928"/>
            <a:ext cx="2404853" cy="4218481"/>
          </a:xfrm>
        </p:spPr>
        <p:txBody>
          <a:bodyPr lIns="0" tIns="0" rIns="0" bIns="0">
            <a:noAutofit/>
          </a:bodyPr>
          <a:lstStyle>
            <a:lvl1pPr marL="115888" indent="-115888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lang="en-US" sz="1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sz="1500">
                <a:solidFill>
                  <a:srgbClr val="949494"/>
                </a:solidFill>
              </a:defRPr>
            </a:lvl2pPr>
            <a:lvl3pPr>
              <a:defRPr sz="1500">
                <a:solidFill>
                  <a:srgbClr val="949494"/>
                </a:solidFill>
              </a:defRPr>
            </a:lvl3pPr>
            <a:lvl4pPr>
              <a:defRPr sz="1500">
                <a:solidFill>
                  <a:srgbClr val="949494"/>
                </a:solidFill>
              </a:defRPr>
            </a:lvl4pPr>
            <a:lvl5pPr>
              <a:defRPr sz="1500">
                <a:solidFill>
                  <a:srgbClr val="949494"/>
                </a:solidFill>
              </a:defRPr>
            </a:lvl5pPr>
          </a:lstStyle>
          <a:p>
            <a:pPr marL="115888" lvl="0" indent="-1158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/>
              <a:t>Lorem ipsum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3F2B08C-F9F5-E033-2A16-2F15ACD3B7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4" y="1438673"/>
            <a:ext cx="2404853" cy="246221"/>
          </a:xfrm>
        </p:spPr>
        <p:txBody>
          <a:bodyPr wrap="non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section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5F2521C-3721-A84B-FD10-4D9BC876939F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402576" y="1438673"/>
            <a:ext cx="2404853" cy="246221"/>
          </a:xfrm>
        </p:spPr>
        <p:txBody>
          <a:bodyPr wrap="non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section 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775C2E6-C9ED-CA81-8DF9-D94F832FAB63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57628" y="1438673"/>
            <a:ext cx="2404853" cy="246221"/>
          </a:xfrm>
        </p:spPr>
        <p:txBody>
          <a:bodyPr wrap="non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section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0ECC755-7048-F94E-5B58-3D68A2370B5B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312679" y="1438673"/>
            <a:ext cx="2404853" cy="246221"/>
          </a:xfrm>
        </p:spPr>
        <p:txBody>
          <a:bodyPr wrap="non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85195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big text righ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9" y="207743"/>
            <a:ext cx="3625398" cy="230832"/>
          </a:xfrm>
          <a:noFill/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2A1DADC-9E7A-8EE4-BCAB-3BD3FEB9003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523301" y="438575"/>
            <a:ext cx="7417120" cy="5762200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n-US" sz="3200" b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Nulparum</a:t>
            </a:r>
            <a:r>
              <a:rPr lang="en-US" dirty="0"/>
              <a:t> aces </a:t>
            </a:r>
            <a:r>
              <a:rPr lang="en-US" dirty="0" err="1"/>
              <a:t>sitatur</a:t>
            </a:r>
            <a:r>
              <a:rPr lang="en-US" dirty="0"/>
              <a:t> </a:t>
            </a:r>
            <a:r>
              <a:rPr lang="en-US" dirty="0" err="1"/>
              <a:t>eque</a:t>
            </a:r>
            <a:r>
              <a:rPr lang="en-US" dirty="0"/>
              <a:t> </a:t>
            </a:r>
            <a:r>
              <a:rPr lang="en-US" dirty="0" err="1"/>
              <a:t>cusam</a:t>
            </a:r>
            <a:r>
              <a:rPr lang="en-US" dirty="0"/>
              <a:t>, </a:t>
            </a:r>
            <a:r>
              <a:rPr lang="en-US" dirty="0" err="1"/>
              <a:t>vere</a:t>
            </a:r>
            <a:r>
              <a:rPr lang="en-US" dirty="0"/>
              <a:t>, sunt od ma pe </a:t>
            </a:r>
            <a:r>
              <a:rPr lang="en-US" dirty="0" err="1"/>
              <a:t>perfero</a:t>
            </a:r>
            <a:r>
              <a:rPr lang="en-US" dirty="0"/>
              <a:t> </a:t>
            </a:r>
            <a:r>
              <a:rPr lang="en-US" dirty="0" err="1"/>
              <a:t>exceariae</a:t>
            </a:r>
            <a:r>
              <a:rPr lang="en-US" dirty="0"/>
              <a:t> </a:t>
            </a:r>
            <a:r>
              <a:rPr lang="en-US" dirty="0" err="1"/>
              <a:t>perorerrum</a:t>
            </a:r>
            <a:r>
              <a:rPr lang="en-US" dirty="0"/>
              <a:t> </a:t>
            </a:r>
            <a:r>
              <a:rPr lang="en-US" dirty="0" err="1"/>
              <a:t>volori</a:t>
            </a:r>
            <a:r>
              <a:rPr lang="en-US" dirty="0"/>
              <a:t> </a:t>
            </a:r>
            <a:r>
              <a:rPr lang="en-US" dirty="0" err="1"/>
              <a:t>coruntur</a:t>
            </a:r>
            <a:r>
              <a:rPr lang="en-US" dirty="0"/>
              <a:t>, </a:t>
            </a:r>
            <a:r>
              <a:rPr lang="en-US" dirty="0" err="1"/>
              <a:t>soluptatur</a:t>
            </a:r>
            <a:r>
              <a:rPr lang="en-US" dirty="0"/>
              <a:t> </a:t>
            </a:r>
            <a:r>
              <a:rPr lang="en-US" dirty="0" err="1"/>
              <a:t>repudit</a:t>
            </a:r>
            <a:r>
              <a:rPr lang="en-US" dirty="0"/>
              <a:t> et </a:t>
            </a:r>
            <a:r>
              <a:rPr lang="en-US" dirty="0" err="1"/>
              <a:t>plandendis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10F1017-0424-9B43-FE14-1C0949DC96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1578" y="451996"/>
            <a:ext cx="3625399" cy="3454741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1ABA94-144E-9655-C3BF-5E72F48F735A}"/>
              </a:ext>
            </a:extLst>
          </p:cNvPr>
          <p:cNvCxnSpPr>
            <a:cxnSpLocks/>
          </p:cNvCxnSpPr>
          <p:nvPr userDrawn="1"/>
        </p:nvCxnSpPr>
        <p:spPr>
          <a:xfrm>
            <a:off x="4187825" y="545123"/>
            <a:ext cx="0" cy="565565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531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BA0532-CD82-991A-B479-A183854EF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9" y="207743"/>
            <a:ext cx="3625398" cy="230832"/>
          </a:xfrm>
          <a:noFill/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48FC321-40E8-93E3-2071-4A0AD64422B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523301" y="438575"/>
            <a:ext cx="7416000" cy="5762200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n-US" sz="5000" b="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Statement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6E8E917-D2EF-CC08-5E82-54BF31F24B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1578" y="451996"/>
            <a:ext cx="3625399" cy="3454741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EC56D0-F72D-0518-706F-2750D0216B82}"/>
              </a:ext>
            </a:extLst>
          </p:cNvPr>
          <p:cNvCxnSpPr>
            <a:cxnSpLocks/>
          </p:cNvCxnSpPr>
          <p:nvPr userDrawn="1"/>
        </p:nvCxnSpPr>
        <p:spPr>
          <a:xfrm>
            <a:off x="4187825" y="545123"/>
            <a:ext cx="0" cy="565565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031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263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BA0532-CD82-991A-B479-A183854EF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9" y="207743"/>
            <a:ext cx="3625398" cy="230832"/>
          </a:xfrm>
          <a:noFill/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6E8E917-D2EF-CC08-5E82-54BF31F24B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1578" y="451996"/>
            <a:ext cx="3625399" cy="3454741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807107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263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em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662E6C2-66DD-174A-88AC-EC6F5505F3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524" y="1952625"/>
            <a:ext cx="7416000" cy="1661993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chemeClr val="tx1"/>
                </a:solidFill>
              </a:defRPr>
            </a:lvl1pPr>
            <a:lvl2pPr>
              <a:lnSpc>
                <a:spcPts val="90"/>
              </a:lnSpc>
              <a:spcBef>
                <a:spcPts val="0"/>
              </a:spcBef>
              <a:defRPr/>
            </a:lvl2pPr>
            <a:lvl3pPr>
              <a:lnSpc>
                <a:spcPts val="90"/>
              </a:lnSpc>
              <a:spcBef>
                <a:spcPts val="0"/>
              </a:spcBef>
              <a:defRPr/>
            </a:lvl3pPr>
            <a:lvl4pPr>
              <a:lnSpc>
                <a:spcPts val="90"/>
              </a:lnSpc>
              <a:spcBef>
                <a:spcPts val="0"/>
              </a:spcBef>
              <a:defRPr/>
            </a:lvl4pPr>
            <a:lvl5pPr>
              <a:lnSpc>
                <a:spcPts val="9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Page </a:t>
            </a:r>
            <a:br>
              <a:rPr lang="en-US" dirty="0"/>
            </a:br>
            <a:r>
              <a:rPr lang="en-US" dirty="0"/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1408951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263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8" y="207743"/>
            <a:ext cx="11673803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04522D8-2F8C-B53E-C806-2A94682456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8" y="451996"/>
            <a:ext cx="11673803" cy="49244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 one line only</a:t>
            </a:r>
          </a:p>
        </p:txBody>
      </p: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2CEF1B67-DC0F-7B34-C010-8EA10407F20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66618" y="1321112"/>
            <a:ext cx="2210400" cy="1526400"/>
          </a:xfrm>
          <a:prstGeom prst="roundRect">
            <a:avLst>
              <a:gd name="adj" fmla="val 6478"/>
            </a:avLst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Picture Placeholder 25">
            <a:extLst>
              <a:ext uri="{FF2B5EF4-FFF2-40B4-BE49-F238E27FC236}">
                <a16:creationId xmlns:a16="http://schemas.microsoft.com/office/drawing/2014/main" id="{A840BAE8-5C45-E09B-0E9B-DEEEF30479A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626389" y="1321112"/>
            <a:ext cx="2210400" cy="1526400"/>
          </a:xfrm>
          <a:prstGeom prst="roundRect">
            <a:avLst>
              <a:gd name="adj" fmla="val 6478"/>
            </a:avLst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1" name="Picture Placeholder 25">
            <a:extLst>
              <a:ext uri="{FF2B5EF4-FFF2-40B4-BE49-F238E27FC236}">
                <a16:creationId xmlns:a16="http://schemas.microsoft.com/office/drawing/2014/main" id="{14571871-D235-6A1F-6D06-0DD67453AF2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89253" y="1321112"/>
            <a:ext cx="2210400" cy="1526400"/>
          </a:xfrm>
          <a:prstGeom prst="roundRect">
            <a:avLst>
              <a:gd name="adj" fmla="val 6478"/>
            </a:avLst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2" name="Picture Placeholder 25">
            <a:extLst>
              <a:ext uri="{FF2B5EF4-FFF2-40B4-BE49-F238E27FC236}">
                <a16:creationId xmlns:a16="http://schemas.microsoft.com/office/drawing/2014/main" id="{55D65AB4-233A-3425-9DED-DFF1DDF2188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52117" y="1321112"/>
            <a:ext cx="2210400" cy="1526400"/>
          </a:xfrm>
          <a:prstGeom prst="roundRect">
            <a:avLst>
              <a:gd name="adj" fmla="val 6478"/>
            </a:avLst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3" name="Picture Placeholder 25">
            <a:extLst>
              <a:ext uri="{FF2B5EF4-FFF2-40B4-BE49-F238E27FC236}">
                <a16:creationId xmlns:a16="http://schemas.microsoft.com/office/drawing/2014/main" id="{587C6551-B6AB-C323-288D-FE294ED1183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714982" y="1321112"/>
            <a:ext cx="2210400" cy="1526400"/>
          </a:xfrm>
          <a:prstGeom prst="roundRect">
            <a:avLst>
              <a:gd name="adj" fmla="val 6478"/>
            </a:avLst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5" name="Picture Placeholder 25">
            <a:extLst>
              <a:ext uri="{FF2B5EF4-FFF2-40B4-BE49-F238E27FC236}">
                <a16:creationId xmlns:a16="http://schemas.microsoft.com/office/drawing/2014/main" id="{1AA5E129-35F9-C893-12CE-C0BFDDD5BE7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66618" y="2989650"/>
            <a:ext cx="2210400" cy="1526400"/>
          </a:xfrm>
          <a:prstGeom prst="roundRect">
            <a:avLst>
              <a:gd name="adj" fmla="val 6478"/>
            </a:avLst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6" name="Picture Placeholder 25">
            <a:extLst>
              <a:ext uri="{FF2B5EF4-FFF2-40B4-BE49-F238E27FC236}">
                <a16:creationId xmlns:a16="http://schemas.microsoft.com/office/drawing/2014/main" id="{6E01AF3B-C289-E29B-4883-FAAAD402764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66618" y="4674375"/>
            <a:ext cx="2210400" cy="1526400"/>
          </a:xfrm>
          <a:prstGeom prst="roundRect">
            <a:avLst>
              <a:gd name="adj" fmla="val 6478"/>
            </a:avLst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7" name="Picture Placeholder 25">
            <a:extLst>
              <a:ext uri="{FF2B5EF4-FFF2-40B4-BE49-F238E27FC236}">
                <a16:creationId xmlns:a16="http://schemas.microsoft.com/office/drawing/2014/main" id="{3956FBF7-4FF8-CB19-85D3-978611A8A37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626389" y="2989650"/>
            <a:ext cx="2210400" cy="1526400"/>
          </a:xfrm>
          <a:prstGeom prst="roundRect">
            <a:avLst>
              <a:gd name="adj" fmla="val 6478"/>
            </a:avLst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Picture Placeholder 25">
            <a:extLst>
              <a:ext uri="{FF2B5EF4-FFF2-40B4-BE49-F238E27FC236}">
                <a16:creationId xmlns:a16="http://schemas.microsoft.com/office/drawing/2014/main" id="{C6D04195-9E05-60B6-82D8-B6426A41EA3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989253" y="2989650"/>
            <a:ext cx="2210400" cy="1526400"/>
          </a:xfrm>
          <a:prstGeom prst="roundRect">
            <a:avLst>
              <a:gd name="adj" fmla="val 6478"/>
            </a:avLst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9" name="Picture Placeholder 25">
            <a:extLst>
              <a:ext uri="{FF2B5EF4-FFF2-40B4-BE49-F238E27FC236}">
                <a16:creationId xmlns:a16="http://schemas.microsoft.com/office/drawing/2014/main" id="{F612158E-7CC7-A202-4278-67287FF1CC9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352117" y="2989650"/>
            <a:ext cx="2210400" cy="1526400"/>
          </a:xfrm>
          <a:prstGeom prst="roundRect">
            <a:avLst>
              <a:gd name="adj" fmla="val 6478"/>
            </a:avLst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0" name="Picture Placeholder 25">
            <a:extLst>
              <a:ext uri="{FF2B5EF4-FFF2-40B4-BE49-F238E27FC236}">
                <a16:creationId xmlns:a16="http://schemas.microsoft.com/office/drawing/2014/main" id="{616C12A5-7947-8C9C-C0BD-713432F7614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14982" y="2989650"/>
            <a:ext cx="2210400" cy="1526400"/>
          </a:xfrm>
          <a:prstGeom prst="roundRect">
            <a:avLst>
              <a:gd name="adj" fmla="val 6478"/>
            </a:avLst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1" name="Picture Placeholder 25">
            <a:extLst>
              <a:ext uri="{FF2B5EF4-FFF2-40B4-BE49-F238E27FC236}">
                <a16:creationId xmlns:a16="http://schemas.microsoft.com/office/drawing/2014/main" id="{B878A672-D4E9-D716-7CFA-69749EF6E94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626389" y="4674375"/>
            <a:ext cx="2210400" cy="1526400"/>
          </a:xfrm>
          <a:prstGeom prst="roundRect">
            <a:avLst>
              <a:gd name="adj" fmla="val 6478"/>
            </a:avLst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835B180-4378-2ABD-FD1B-26AD1C879AE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989253" y="4674375"/>
            <a:ext cx="2210400" cy="1526400"/>
          </a:xfrm>
          <a:prstGeom prst="roundRect">
            <a:avLst>
              <a:gd name="adj" fmla="val 6478"/>
            </a:avLst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3" name="Picture Placeholder 25">
            <a:extLst>
              <a:ext uri="{FF2B5EF4-FFF2-40B4-BE49-F238E27FC236}">
                <a16:creationId xmlns:a16="http://schemas.microsoft.com/office/drawing/2014/main" id="{1BEF86DA-6100-B9DB-3EA9-0FCC4327441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352117" y="4674375"/>
            <a:ext cx="2210400" cy="1526400"/>
          </a:xfrm>
          <a:prstGeom prst="roundRect">
            <a:avLst>
              <a:gd name="adj" fmla="val 6478"/>
            </a:avLst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25">
            <a:extLst>
              <a:ext uri="{FF2B5EF4-FFF2-40B4-BE49-F238E27FC236}">
                <a16:creationId xmlns:a16="http://schemas.microsoft.com/office/drawing/2014/main" id="{EFD92741-1C52-8F3D-6D39-BBEE9E82DED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714982" y="4674375"/>
            <a:ext cx="2210400" cy="1526400"/>
          </a:xfrm>
          <a:prstGeom prst="roundRect">
            <a:avLst>
              <a:gd name="adj" fmla="val 6478"/>
            </a:avLst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26840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bg>
      <p:bgPr>
        <a:gradFill>
          <a:gsLst>
            <a:gs pos="0">
              <a:schemeClr val="accent2"/>
            </a:gs>
            <a:gs pos="95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A9B6EB-B5CA-A83C-39B9-B60DC9381B09}"/>
              </a:ext>
            </a:extLst>
          </p:cNvPr>
          <p:cNvSpPr>
            <a:spLocks/>
          </p:cNvSpPr>
          <p:nvPr userDrawn="1"/>
        </p:nvSpPr>
        <p:spPr>
          <a:xfrm>
            <a:off x="-1612" y="0"/>
            <a:ext cx="12193612" cy="6858000"/>
          </a:xfrm>
          <a:prstGeom prst="rect">
            <a:avLst/>
          </a:prstGeom>
          <a:gradFill flip="none" rotWithShape="1">
            <a:gsLst>
              <a:gs pos="45000">
                <a:srgbClr val="76314B"/>
              </a:gs>
              <a:gs pos="0">
                <a:schemeClr val="accent2"/>
              </a:gs>
              <a:gs pos="100000">
                <a:srgbClr val="022A48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A86CFD8-F845-F9FB-322D-32E3362C72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709" y="220891"/>
            <a:ext cx="11681765" cy="5979884"/>
          </a:xfrm>
          <a:noFill/>
        </p:spPr>
        <p:txBody>
          <a:bodyPr wrap="square" lIns="0" tIns="0" rIns="0" bIns="0" anchor="ctr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1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BD691-6A6D-E3B4-2A36-FF9C88C81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129" y="6390888"/>
            <a:ext cx="3925695" cy="246221"/>
          </a:xfr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Text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EEC27-AB21-837E-48BB-3CB26427A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0490" y="6345238"/>
            <a:ext cx="1284892" cy="2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81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py left graphic right "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98059A-D424-938F-6E28-BA26894C8209}"/>
              </a:ext>
            </a:extLst>
          </p:cNvPr>
          <p:cNvSpPr>
            <a:spLocks/>
          </p:cNvSpPr>
          <p:nvPr userDrawn="1"/>
        </p:nvSpPr>
        <p:spPr>
          <a:xfrm>
            <a:off x="251578" y="1304925"/>
            <a:ext cx="11685379" cy="4895850"/>
          </a:xfrm>
          <a:prstGeom prst="roundRect">
            <a:avLst>
              <a:gd name="adj" fmla="val 13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6FBFB01-4495-27CB-9872-E286F14A8AC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8" y="451996"/>
            <a:ext cx="11673721" cy="492443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Title goes here, one line only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345" y="207743"/>
            <a:ext cx="11684611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5A24F9F-DCD0-9E88-AFAA-8FB5247A9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5394" y="5850155"/>
            <a:ext cx="11422144" cy="225525"/>
          </a:xfrm>
        </p:spPr>
        <p:txBody>
          <a:bodyPr lIns="0" tIns="0" rIns="0" bIns="0" anchor="b"/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21555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9" y="207743"/>
            <a:ext cx="11676896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04522D8-2F8C-B53E-C806-2A94682456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9" y="451996"/>
            <a:ext cx="11676896" cy="49244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 one line only</a:t>
            </a:r>
          </a:p>
        </p:txBody>
      </p:sp>
    </p:spTree>
    <p:extLst>
      <p:ext uri="{BB962C8B-B14F-4D97-AF65-F5344CB8AC3E}">
        <p14:creationId xmlns:p14="http://schemas.microsoft.com/office/powerpoint/2010/main" val="300192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 space,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D68F2A-CFAB-A5A1-1CEA-B16037292A04}"/>
              </a:ext>
            </a:extLst>
          </p:cNvPr>
          <p:cNvSpPr>
            <a:spLocks/>
          </p:cNvSpPr>
          <p:nvPr userDrawn="1"/>
        </p:nvSpPr>
        <p:spPr>
          <a:xfrm>
            <a:off x="-1612" y="0"/>
            <a:ext cx="1219361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chemeClr val="tx1"/>
                </a:solidFill>
              </a:defRPr>
            </a:lvl1pPr>
          </a:lstStyle>
          <a:p>
            <a:pPr algn="l"/>
            <a:fld id="{FBA8FB1E-4321-41C4-AE52-7E6506FB07F4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9" y="207743"/>
            <a:ext cx="11676896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04522D8-2F8C-B53E-C806-2A94682456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9" y="451996"/>
            <a:ext cx="11676896" cy="49244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 one line only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4730D2-A5E8-532B-24D8-0E3BC7D5D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0490" y="6345238"/>
            <a:ext cx="1284892" cy="25829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1F6796-A505-5605-E147-A41B86BE2432}"/>
              </a:ext>
            </a:extLst>
          </p:cNvPr>
          <p:cNvCxnSpPr/>
          <p:nvPr userDrawn="1"/>
        </p:nvCxnSpPr>
        <p:spPr>
          <a:xfrm>
            <a:off x="10526751" y="6345238"/>
            <a:ext cx="0" cy="2582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2284811-B5FA-5F22-610E-C2D3E6D1F0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3" b="33476"/>
          <a:stretch>
            <a:fillRect/>
          </a:stretch>
        </p:blipFill>
        <p:spPr>
          <a:xfrm>
            <a:off x="9828789" y="6254833"/>
            <a:ext cx="586903" cy="33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00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 space +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chemeClr val="accent1"/>
                </a:solidFill>
              </a:defRPr>
            </a:lvl1pPr>
          </a:lstStyle>
          <a:p>
            <a:pPr algn="l"/>
            <a:fld id="{FBA8FB1E-4321-41C4-AE52-7E6506FB07F4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EF667D2-8198-3A41-4A2B-EB9DFFE874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1579" y="5850155"/>
            <a:ext cx="10805137" cy="230832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Source information goes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4346F1-AEBB-0A86-1C94-E79C10E1D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9" y="207743"/>
            <a:ext cx="11676896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1C07B84-1E03-CF1E-AD8A-01F338E79F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9" y="451996"/>
            <a:ext cx="11676896" cy="49244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 one line only</a:t>
            </a:r>
          </a:p>
        </p:txBody>
      </p:sp>
    </p:spTree>
    <p:extLst>
      <p:ext uri="{BB962C8B-B14F-4D97-AF65-F5344CB8AC3E}">
        <p14:creationId xmlns:p14="http://schemas.microsoft.com/office/powerpoint/2010/main" val="174809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chemeClr val="accent1"/>
                </a:solidFill>
              </a:defRPr>
            </a:lvl1pPr>
          </a:lstStyle>
          <a:p>
            <a:pPr algn="l"/>
            <a:fld id="{FBA8FB1E-4321-41C4-AE52-7E6506FB07F4}" type="slidenum">
              <a:rPr lang="en-GB" smtClean="0"/>
              <a:pPr algn="l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06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case stud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E3F652-9C9E-77F5-8AF9-F08186120A76}"/>
              </a:ext>
            </a:extLst>
          </p:cNvPr>
          <p:cNvSpPr/>
          <p:nvPr userDrawn="1"/>
        </p:nvSpPr>
        <p:spPr>
          <a:xfrm>
            <a:off x="266579" y="1313180"/>
            <a:ext cx="3774321" cy="4887595"/>
          </a:xfrm>
          <a:prstGeom prst="roundRect">
            <a:avLst>
              <a:gd name="adj" fmla="val 2871"/>
            </a:avLst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D6A7E90-C448-9AC6-D30C-788A970BEE62}"/>
              </a:ext>
            </a:extLst>
          </p:cNvPr>
          <p:cNvSpPr/>
          <p:nvPr userDrawn="1"/>
        </p:nvSpPr>
        <p:spPr>
          <a:xfrm>
            <a:off x="4210367" y="1313180"/>
            <a:ext cx="7715054" cy="4887595"/>
          </a:xfrm>
          <a:prstGeom prst="roundRect">
            <a:avLst>
              <a:gd name="adj" fmla="val 1658"/>
            </a:avLst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8" y="207743"/>
            <a:ext cx="11676897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645147-70E9-339B-2F95-09F58C9FF3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5594" y="1540933"/>
            <a:ext cx="3276290" cy="4420954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Copy goes here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0ABCCC0-99DF-E218-7F1B-B5662F6C023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459382" y="1540934"/>
            <a:ext cx="7217024" cy="4420954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Copy goes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59F6CA0-4DC7-13E2-D088-7918E23E0A8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9" y="451996"/>
            <a:ext cx="11676896" cy="492443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here, one line only</a:t>
            </a:r>
          </a:p>
        </p:txBody>
      </p:sp>
    </p:spTree>
    <p:extLst>
      <p:ext uri="{BB962C8B-B14F-4D97-AF65-F5344CB8AC3E}">
        <p14:creationId xmlns:p14="http://schemas.microsoft.com/office/powerpoint/2010/main" val="262605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case stud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E3F652-9C9E-77F5-8AF9-F08186120A76}"/>
              </a:ext>
            </a:extLst>
          </p:cNvPr>
          <p:cNvSpPr/>
          <p:nvPr userDrawn="1"/>
        </p:nvSpPr>
        <p:spPr>
          <a:xfrm>
            <a:off x="266579" y="1313180"/>
            <a:ext cx="3774321" cy="4887595"/>
          </a:xfrm>
          <a:prstGeom prst="roundRect">
            <a:avLst>
              <a:gd name="adj" fmla="val 2871"/>
            </a:avLst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D6A7E90-C448-9AC6-D30C-788A970BEE62}"/>
              </a:ext>
            </a:extLst>
          </p:cNvPr>
          <p:cNvSpPr/>
          <p:nvPr userDrawn="1"/>
        </p:nvSpPr>
        <p:spPr>
          <a:xfrm>
            <a:off x="4210367" y="1313180"/>
            <a:ext cx="3774321" cy="4887595"/>
          </a:xfrm>
          <a:prstGeom prst="roundRect">
            <a:avLst>
              <a:gd name="adj" fmla="val 2871"/>
            </a:avLst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AB246A-1A40-DCDE-E998-4991A299194C}"/>
              </a:ext>
            </a:extLst>
          </p:cNvPr>
          <p:cNvSpPr/>
          <p:nvPr userDrawn="1"/>
        </p:nvSpPr>
        <p:spPr>
          <a:xfrm>
            <a:off x="8154154" y="1313180"/>
            <a:ext cx="3774321" cy="4887595"/>
          </a:xfrm>
          <a:prstGeom prst="roundRect">
            <a:avLst>
              <a:gd name="adj" fmla="val 2871"/>
            </a:avLst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1836-8782-C0E0-AB26-7927AD13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614" y="6485051"/>
            <a:ext cx="26129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14DA-8741-60DA-6E9D-05C6F3E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5051"/>
            <a:ext cx="113814" cy="107722"/>
          </a:xfrm>
        </p:spPr>
        <p:txBody>
          <a:bodyPr vert="horz" wrap="none" lIns="0" tIns="0" rIns="0" bIns="0" rtlCol="0" anchor="ctr">
            <a:spAutoFit/>
          </a:bodyPr>
          <a:lstStyle>
            <a:lvl1pPr>
              <a:defRPr lang="en-US" sz="700" b="1" smtClean="0">
                <a:solidFill>
                  <a:srgbClr val="022A48"/>
                </a:solidFill>
              </a:defRPr>
            </a:lvl1pPr>
          </a:lstStyle>
          <a:p>
            <a:pPr algn="l"/>
            <a:fld id="{FBA8FB1E-4321-41C4-AE52-7E6506FB07F4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7E9C2B-A4DC-BFDF-7577-2FBD20DBC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78" y="207743"/>
            <a:ext cx="11676895" cy="230832"/>
          </a:xfrm>
        </p:spPr>
        <p:txBody>
          <a:bodyPr wrap="squar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Section reference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0ABCCC0-99DF-E218-7F1B-B5662F6C023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459382" y="1540934"/>
            <a:ext cx="3276290" cy="4420954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Copy goes here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6F9F180-BCFF-1C5A-E557-A60E2626C19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03169" y="1540934"/>
            <a:ext cx="3276290" cy="4420954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Copy goes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59F6CA0-4DC7-13E2-D088-7918E23E0A8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51579" y="451996"/>
            <a:ext cx="11676896" cy="492443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here, one line only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F16E5D3-498B-4E73-3883-6139D1E80CB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5594" y="1540933"/>
            <a:ext cx="3276290" cy="4420954"/>
          </a:xfr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31708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C93BB1-014D-EC63-84B8-17A4B8957F83}"/>
              </a:ext>
            </a:extLst>
          </p:cNvPr>
          <p:cNvSpPr>
            <a:spLocks/>
          </p:cNvSpPr>
          <p:nvPr userDrawn="1"/>
        </p:nvSpPr>
        <p:spPr>
          <a:xfrm>
            <a:off x="-1612" y="6778509"/>
            <a:ext cx="12193612" cy="79491"/>
          </a:xfrm>
          <a:prstGeom prst="rect">
            <a:avLst/>
          </a:prstGeom>
          <a:gradFill flip="none" rotWithShape="1">
            <a:gsLst>
              <a:gs pos="45000">
                <a:srgbClr val="76314B"/>
              </a:gs>
              <a:gs pos="0">
                <a:schemeClr val="accent2"/>
              </a:gs>
              <a:gs pos="100000">
                <a:srgbClr val="022A4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F96111-5B79-0048-9D21-88C866B9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365125"/>
            <a:ext cx="11664949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8A059-C0CA-FDFA-A426-8120D01C5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525" y="1825625"/>
            <a:ext cx="11664950" cy="34616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0F201-FF9F-99BA-460D-B7B0D5FBA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1579" y="6485051"/>
            <a:ext cx="11381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700" b="1">
                <a:solidFill>
                  <a:schemeClr val="accent1"/>
                </a:solidFill>
              </a:defRPr>
            </a:lvl1pPr>
          </a:lstStyle>
          <a:p>
            <a:fld id="{FBA8FB1E-4321-41C4-AE52-7E6506FB07F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98030C-D69C-4E8F-F2ED-5DB91FB1D7E3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490" y="6345238"/>
            <a:ext cx="1284892" cy="258292"/>
          </a:xfrm>
          <a:prstGeom prst="rect">
            <a:avLst/>
          </a:prstGeom>
        </p:spPr>
      </p:pic>
      <p:pic>
        <p:nvPicPr>
          <p:cNvPr id="5" name="Picture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A6AC7DA3-BCF8-01CD-C156-6359A71C10B3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5" b="32319"/>
          <a:stretch>
            <a:fillRect/>
          </a:stretch>
        </p:blipFill>
        <p:spPr>
          <a:xfrm>
            <a:off x="9822821" y="6259421"/>
            <a:ext cx="590192" cy="3441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2FFFA1-4252-9169-2D9B-51E461CEAA53}"/>
              </a:ext>
            </a:extLst>
          </p:cNvPr>
          <p:cNvCxnSpPr/>
          <p:nvPr userDrawn="1"/>
        </p:nvCxnSpPr>
        <p:spPr>
          <a:xfrm>
            <a:off x="10526751" y="6345238"/>
            <a:ext cx="0" cy="258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80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71" r:id="rId2"/>
    <p:sldLayoutId id="2147483763" r:id="rId3"/>
    <p:sldLayoutId id="2147483692" r:id="rId4"/>
    <p:sldLayoutId id="2147483782" r:id="rId5"/>
    <p:sldLayoutId id="2147483689" r:id="rId6"/>
    <p:sldLayoutId id="2147483781" r:id="rId7"/>
    <p:sldLayoutId id="2147483779" r:id="rId8"/>
    <p:sldLayoutId id="2147483780" r:id="rId9"/>
    <p:sldLayoutId id="2147483661" r:id="rId10"/>
    <p:sldLayoutId id="2147483776" r:id="rId11"/>
    <p:sldLayoutId id="2147483777" r:id="rId12"/>
    <p:sldLayoutId id="2147483778" r:id="rId13"/>
    <p:sldLayoutId id="2147483700" r:id="rId14"/>
    <p:sldLayoutId id="2147483773" r:id="rId15"/>
    <p:sldLayoutId id="2147483744" r:id="rId16"/>
    <p:sldLayoutId id="2147483765" r:id="rId17"/>
    <p:sldLayoutId id="2147483786" r:id="rId18"/>
    <p:sldLayoutId id="2147483732" r:id="rId19"/>
    <p:sldLayoutId id="2147483745" r:id="rId20"/>
    <p:sldLayoutId id="2147483775" r:id="rId21"/>
    <p:sldLayoutId id="2147483701" r:id="rId22"/>
    <p:sldLayoutId id="2147483784" r:id="rId23"/>
    <p:sldLayoutId id="2147483785" r:id="rId24"/>
    <p:sldLayoutId id="2147483783" r:id="rId25"/>
    <p:sldLayoutId id="2147483788" r:id="rId26"/>
    <p:sldLayoutId id="2147483767" r:id="rId27"/>
    <p:sldLayoutId id="2147483768" r:id="rId28"/>
    <p:sldLayoutId id="2147483769" r:id="rId29"/>
    <p:sldLayoutId id="2147483770" r:id="rId30"/>
    <p:sldLayoutId id="2147483751" r:id="rId31"/>
    <p:sldLayoutId id="2147483686" r:id="rId32"/>
    <p:sldLayoutId id="2147483759" r:id="rId33"/>
    <p:sldLayoutId id="2147483787" r:id="rId34"/>
    <p:sldLayoutId id="2147483789" r:id="rId35"/>
    <p:sldLayoutId id="2147483772" r:id="rId36"/>
    <p:sldLayoutId id="2147483766" r:id="rId37"/>
    <p:sldLayoutId id="2147483790" r:id="rId3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66" userDrawn="1">
          <p15:clr>
            <a:srgbClr val="F26B43"/>
          </p15:clr>
        </p15:guide>
        <p15:guide id="3" pos="7514" userDrawn="1">
          <p15:clr>
            <a:srgbClr val="F26B43"/>
          </p15:clr>
        </p15:guide>
        <p15:guide id="4" orient="horz" pos="255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orient="horz" pos="55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  <p15:guide id="9" orient="horz" pos="822" userDrawn="1">
          <p15:clr>
            <a:srgbClr val="F26B43"/>
          </p15:clr>
        </p15:guide>
        <p15:guide id="10" pos="26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1.png"/><Relationship Id="rId5" Type="http://schemas.openxmlformats.org/officeDocument/2006/relationships/image" Target="../media/image13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9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7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png"/><Relationship Id="rId5" Type="http://schemas.openxmlformats.org/officeDocument/2006/relationships/image" Target="../media/image10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8;p1">
            <a:extLst>
              <a:ext uri="{FF2B5EF4-FFF2-40B4-BE49-F238E27FC236}">
                <a16:creationId xmlns:a16="http://schemas.microsoft.com/office/drawing/2014/main" id="{51F8110F-CA8C-F4C7-7A76-CAB54D9020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C89E8D-763C-712C-8150-9EEC43802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129" y="6161520"/>
            <a:ext cx="7161225" cy="430887"/>
          </a:xfrm>
        </p:spPr>
        <p:txBody>
          <a:bodyPr/>
          <a:lstStyle/>
          <a:p>
            <a:r>
              <a:rPr lang="en-US" sz="1400" kern="0" dirty="0">
                <a:solidFill>
                  <a:srgbClr val="FFFFFF"/>
                </a:solidFill>
                <a:latin typeface="+mj-lt"/>
              </a:rPr>
              <a:t>Ruben W. de Winter MD, PhD Research Fellow  </a:t>
            </a:r>
          </a:p>
          <a:p>
            <a:r>
              <a:rPr lang="en-US" sz="1400" b="0" kern="0" dirty="0">
                <a:solidFill>
                  <a:srgbClr val="FFFFFF"/>
                </a:solidFill>
                <a:latin typeface="+mj-lt"/>
              </a:rPr>
              <a:t>Dept. of Cardiology, Amsterdam University Medical Centers, The Netherlands</a:t>
            </a:r>
            <a:endParaRPr lang="en-US" b="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60A2AD-6445-0687-105B-52A4052EC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130" y="1163468"/>
            <a:ext cx="11078970" cy="1994392"/>
          </a:xfrm>
        </p:spPr>
        <p:txBody>
          <a:bodyPr/>
          <a:lstStyle/>
          <a:p>
            <a:pPr algn="just"/>
            <a:r>
              <a:rPr lang="en-GB" sz="4800" dirty="0"/>
              <a:t>PCI of Native Coronary Artery versus Saphenous Vein Graft in Patients with Prior CABG (PROCTOR)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F2BA64-903B-FA54-A044-7C186D90F9AA}"/>
              </a:ext>
            </a:extLst>
          </p:cNvPr>
          <p:cNvSpPr txBox="1"/>
          <p:nvPr/>
        </p:nvSpPr>
        <p:spPr>
          <a:xfrm>
            <a:off x="262147" y="161448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DEE63A1-BF3B-1628-EADD-E8D0F5283755}"/>
              </a:ext>
            </a:extLst>
          </p:cNvPr>
          <p:cNvSpPr txBox="1"/>
          <p:nvPr/>
        </p:nvSpPr>
        <p:spPr>
          <a:xfrm>
            <a:off x="262130" y="3254024"/>
            <a:ext cx="110789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1219170" eaLnBrk="1" hangingPunct="1">
              <a:buClr>
                <a:srgbClr val="FEB91A"/>
              </a:buClr>
              <a:buNone/>
            </a:pPr>
            <a:r>
              <a:rPr lang="en-US" sz="3000" b="1" i="1" kern="0" dirty="0">
                <a:solidFill>
                  <a:srgbClr val="FBE9B7"/>
                </a:solidFill>
                <a:latin typeface="+mj-lt"/>
              </a:rPr>
              <a:t>a Multicenter, Open-label, Randomized Trial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E67EAA4-91CD-D235-E271-2197ECCDFFFA}"/>
              </a:ext>
            </a:extLst>
          </p:cNvPr>
          <p:cNvSpPr txBox="1"/>
          <p:nvPr/>
        </p:nvSpPr>
        <p:spPr>
          <a:xfrm>
            <a:off x="262130" y="3931133"/>
            <a:ext cx="110789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nl-NL" sz="1250" dirty="0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Ruben W. de Winter*, Roel Hoek*, Simon J. Walsh, Colm G. </a:t>
            </a:r>
            <a:r>
              <a:rPr lang="nl-NL" sz="1250" dirty="0" err="1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Hanratty</a:t>
            </a:r>
            <a:r>
              <a:rPr lang="nl-NL" sz="1250" dirty="0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, Ralf W. Sprengers, Jos W.R. Twisk, Iris Vegting, Stefan P. Schumacher, Michiel J. Bom, Niels J. Verouden, José P. Henriques, Adriaan </a:t>
            </a:r>
            <a:r>
              <a:rPr lang="nl-NL" sz="1250" dirty="0" err="1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Wilgenhof</a:t>
            </a:r>
            <a:r>
              <a:rPr lang="nl-NL" sz="1250" dirty="0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, Michele M. Viscusi, Koen Teeuwen, </a:t>
            </a:r>
            <a:r>
              <a:rPr lang="nl-NL" sz="1250" dirty="0" err="1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Maksymilian</a:t>
            </a:r>
            <a:r>
              <a:rPr lang="nl-NL" sz="1250" dirty="0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 P. </a:t>
            </a:r>
            <a:r>
              <a:rPr lang="nl-NL" sz="1250" dirty="0" err="1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Opolski</a:t>
            </a:r>
            <a:r>
              <a:rPr lang="nl-NL" sz="1250" dirty="0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, </a:t>
            </a:r>
            <a:r>
              <a:rPr lang="nl-NL" sz="1250" dirty="0" err="1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Rafał</a:t>
            </a:r>
            <a:r>
              <a:rPr lang="nl-NL" sz="1250" dirty="0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 </a:t>
            </a:r>
            <a:r>
              <a:rPr lang="nl-NL" sz="1250" dirty="0" err="1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Wolny</a:t>
            </a:r>
            <a:r>
              <a:rPr lang="nl-NL" sz="1250" dirty="0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, </a:t>
            </a:r>
            <a:r>
              <a:rPr lang="nl-NL" sz="1250" dirty="0" err="1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Pierfrancesco</a:t>
            </a:r>
            <a:r>
              <a:rPr lang="nl-NL" sz="1250" dirty="0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 </a:t>
            </a:r>
            <a:r>
              <a:rPr lang="nl-NL" sz="1250" dirty="0" err="1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Agostoni</a:t>
            </a:r>
            <a:r>
              <a:rPr lang="nl-NL" sz="1250" dirty="0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, Jan-Peter van </a:t>
            </a:r>
            <a:r>
              <a:rPr lang="nl-NL" sz="1250" dirty="0" err="1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Kuijk</a:t>
            </a:r>
            <a:r>
              <a:rPr lang="nl-NL" sz="1250" dirty="0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, Bas E. </a:t>
            </a:r>
            <a:r>
              <a:rPr lang="nl-NL" sz="1250" dirty="0" err="1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Schölzel</a:t>
            </a:r>
            <a:r>
              <a:rPr lang="nl-NL" sz="1250" dirty="0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, Adriaan O. Kraaijeveld, Robert-Jan M. van </a:t>
            </a:r>
            <a:r>
              <a:rPr lang="nl-NL" sz="1250" dirty="0" err="1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Geuns</a:t>
            </a:r>
            <a:r>
              <a:rPr lang="nl-NL" sz="1250" dirty="0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, Maurits T. Dirksen, Antonius A.C.M. Heestermans, Jo </a:t>
            </a:r>
            <a:r>
              <a:rPr lang="nl-NL" sz="1250" dirty="0" err="1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Dens</a:t>
            </a:r>
            <a:r>
              <a:rPr lang="nl-NL" sz="1250" dirty="0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, Johan </a:t>
            </a:r>
            <a:r>
              <a:rPr lang="nl-NL" sz="1250" dirty="0" err="1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Bennett</a:t>
            </a:r>
            <a:r>
              <a:rPr lang="nl-NL" sz="1250" dirty="0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, Steven E.F. </a:t>
            </a:r>
            <a:r>
              <a:rPr lang="nl-NL" sz="1250" dirty="0" err="1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Haine</a:t>
            </a:r>
            <a:r>
              <a:rPr lang="nl-NL" sz="1250" dirty="0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, Ronak Delewi, Alexander Nap, James C. </a:t>
            </a:r>
            <a:r>
              <a:rPr lang="nl-NL" sz="1250" dirty="0" err="1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Spratt</a:t>
            </a:r>
            <a:r>
              <a:rPr lang="nl-NL" sz="1250" dirty="0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, Paul Knaapen; On </a:t>
            </a:r>
            <a:r>
              <a:rPr lang="nl-NL" sz="1250" dirty="0" err="1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behalf</a:t>
            </a:r>
            <a:r>
              <a:rPr lang="nl-NL" sz="1250" dirty="0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 of </a:t>
            </a:r>
            <a:r>
              <a:rPr lang="nl-NL" sz="1250" dirty="0" err="1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the</a:t>
            </a:r>
            <a:r>
              <a:rPr lang="nl-NL" sz="1250" dirty="0">
                <a:solidFill>
                  <a:srgbClr val="FFFFFF"/>
                </a:solidFill>
                <a:latin typeface="+mj-lt"/>
                <a:ea typeface="ヒラギノ角ゴ Pro W3"/>
                <a:cs typeface="Arial" charset="0"/>
              </a:rPr>
              <a:t> PROCTOR Trial Investigators†</a:t>
            </a:r>
          </a:p>
        </p:txBody>
      </p:sp>
      <p:pic>
        <p:nvPicPr>
          <p:cNvPr id="10" name="Picture 2" descr="TCT 2025 Press Room">
            <a:extLst>
              <a:ext uri="{FF2B5EF4-FFF2-40B4-BE49-F238E27FC236}">
                <a16:creationId xmlns:a16="http://schemas.microsoft.com/office/drawing/2014/main" id="{1A8ADA51-4042-59F8-9A51-3A89AACC2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14"/>
          <a:stretch/>
        </p:blipFill>
        <p:spPr bwMode="auto">
          <a:xfrm>
            <a:off x="9530627" y="6012392"/>
            <a:ext cx="1327356" cy="72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573DA8DC-0CAF-EAAD-26E8-918D497C7719}"/>
              </a:ext>
            </a:extLst>
          </p:cNvPr>
          <p:cNvSpPr txBox="1"/>
          <p:nvPr/>
        </p:nvSpPr>
        <p:spPr>
          <a:xfrm>
            <a:off x="10857983" y="6338103"/>
            <a:ext cx="1917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TRANSCATHETER CARDIOVASCULAR THERAPEUTICS</a:t>
            </a:r>
            <a:r>
              <a:rPr lang="en-US" sz="800" b="1" baseline="30000" dirty="0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®</a:t>
            </a:r>
            <a:endParaRPr lang="nl-NL" sz="800" b="1" baseline="30000" dirty="0" err="1">
              <a:solidFill>
                <a:srgbClr val="FFFFFF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pic>
        <p:nvPicPr>
          <p:cNvPr id="12" name="Picture 2" descr="VUmc.com - About us">
            <a:extLst>
              <a:ext uri="{FF2B5EF4-FFF2-40B4-BE49-F238E27FC236}">
                <a16:creationId xmlns:a16="http://schemas.microsoft.com/office/drawing/2014/main" id="{9520C9E2-B21A-272F-CEF8-0E9A5567F42C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0" y="132236"/>
            <a:ext cx="3368012" cy="60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FB3D82A2-241E-96E2-AE51-FFC6BF23B515}"/>
              </a:ext>
            </a:extLst>
          </p:cNvPr>
          <p:cNvCxnSpPr/>
          <p:nvPr/>
        </p:nvCxnSpPr>
        <p:spPr>
          <a:xfrm>
            <a:off x="262130" y="5911798"/>
            <a:ext cx="116677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DC9D451-1350-24BC-88B0-1C76787174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0650" t="26788" r="3318" b="31426"/>
          <a:stretch/>
        </p:blipFill>
        <p:spPr>
          <a:xfrm>
            <a:off x="8320683" y="2576380"/>
            <a:ext cx="1261701" cy="1145318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27EC54B0-A474-C8B8-7D14-79E4842B6B4D}"/>
              </a:ext>
            </a:extLst>
          </p:cNvPr>
          <p:cNvCxnSpPr>
            <a:cxnSpLocks/>
          </p:cNvCxnSpPr>
          <p:nvPr/>
        </p:nvCxnSpPr>
        <p:spPr>
          <a:xfrm>
            <a:off x="262129" y="3826128"/>
            <a:ext cx="116677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18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46258-251B-ADB4-448F-2D01B3B4B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98;p1">
            <a:extLst>
              <a:ext uri="{FF2B5EF4-FFF2-40B4-BE49-F238E27FC236}">
                <a16:creationId xmlns:a16="http://schemas.microsoft.com/office/drawing/2014/main" id="{B4372D28-B8B3-87BD-97C8-07D981047A64}"/>
              </a:ext>
            </a:extLst>
          </p:cNvPr>
          <p:cNvSpPr/>
          <p:nvPr/>
        </p:nvSpPr>
        <p:spPr>
          <a:xfrm>
            <a:off x="0" y="-2"/>
            <a:ext cx="12192000" cy="791538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690F63-4AFA-231D-9E23-42F6B8C3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BA8FB1E-4321-41C4-AE52-7E6506FB07F4}" type="slidenum">
              <a:rPr lang="en-US" smtClean="0"/>
              <a:pPr algn="l"/>
              <a:t>10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9163E6-DFDA-F033-BA96-11B0A09CD7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2861" y="4455699"/>
            <a:ext cx="2804400" cy="1386000"/>
          </a:xfrm>
        </p:spPr>
        <p:txBody>
          <a:bodyPr/>
          <a:lstStyle/>
          <a:p>
            <a:pPr marL="12700" indent="-12700" algn="ctr">
              <a:spcAft>
                <a:spcPts val="0"/>
              </a:spcAft>
            </a:pPr>
            <a:r>
              <a:rPr lang="en-GB" sz="1800" dirty="0"/>
              <a:t>CABG performed &lt;1 year prior to inclusion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C35FA4-C63D-ABD7-73CC-E812FB69CB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83969" y="4469986"/>
            <a:ext cx="2804400" cy="1386000"/>
          </a:xfrm>
        </p:spPr>
        <p:txBody>
          <a:bodyPr/>
          <a:lstStyle/>
          <a:p>
            <a:pPr marL="12700" indent="-12700" algn="ctr">
              <a:spcAft>
                <a:spcPts val="0"/>
              </a:spcAft>
            </a:pPr>
            <a:r>
              <a:rPr lang="en-GB" sz="1800" dirty="0"/>
              <a:t>STEMI or NSTEMI with </a:t>
            </a:r>
          </a:p>
          <a:p>
            <a:pPr marL="12700" indent="-12700" algn="ctr">
              <a:spcAft>
                <a:spcPts val="0"/>
              </a:spcAft>
            </a:pPr>
            <a:r>
              <a:rPr lang="en-GB" sz="1800" dirty="0"/>
              <a:t>ongoing ischemia</a:t>
            </a:r>
            <a:r>
              <a:rPr lang="en-GB" sz="1800" baseline="30000" dirty="0"/>
              <a:t>*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C1FCB89-B53E-22C4-EDF8-DA5C578224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07321" y="4469986"/>
            <a:ext cx="2804400" cy="1386000"/>
          </a:xfrm>
        </p:spPr>
        <p:txBody>
          <a:bodyPr/>
          <a:lstStyle/>
          <a:p>
            <a:pPr marL="12700" indent="-12700" algn="ctr"/>
            <a:r>
              <a:rPr lang="en-GB" sz="1800" dirty="0"/>
              <a:t>Aneurysm or heavy thrombus formation in the bypass graft</a:t>
            </a:r>
          </a:p>
          <a:p>
            <a:endParaRPr lang="en-US" sz="2000" dirty="0"/>
          </a:p>
        </p:txBody>
      </p:sp>
      <p:pic>
        <p:nvPicPr>
          <p:cNvPr id="19" name="Picture 18" descr="A drawing of a scalpel&#10;&#10;AI-generated content may be incorrect.">
            <a:extLst>
              <a:ext uri="{FF2B5EF4-FFF2-40B4-BE49-F238E27FC236}">
                <a16:creationId xmlns:a16="http://schemas.microsoft.com/office/drawing/2014/main" id="{DA8B46E7-2387-FE58-D61A-D2380B333BC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1" y="1857376"/>
            <a:ext cx="2015999" cy="2015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F21D19-718F-EAF9-D315-09BCD64B892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2808" y="1842952"/>
            <a:ext cx="2015999" cy="2015999"/>
          </a:xfrm>
          <a:prstGeom prst="rect">
            <a:avLst/>
          </a:prstGeom>
        </p:spPr>
      </p:pic>
      <p:pic>
        <p:nvPicPr>
          <p:cNvPr id="13" name="Picture 2" descr="VUmc.com - About us">
            <a:extLst>
              <a:ext uri="{FF2B5EF4-FFF2-40B4-BE49-F238E27FC236}">
                <a16:creationId xmlns:a16="http://schemas.microsoft.com/office/drawing/2014/main" id="{3AE176AB-8770-7A20-C671-83C765D7DD24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944" y="84709"/>
            <a:ext cx="542783" cy="6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97BDE407-8CB8-E51F-A4EA-3A2EA1315840}"/>
              </a:ext>
            </a:extLst>
          </p:cNvPr>
          <p:cNvSpPr txBox="1">
            <a:spLocks/>
          </p:cNvSpPr>
          <p:nvPr/>
        </p:nvSpPr>
        <p:spPr>
          <a:xfrm>
            <a:off x="410786" y="149272"/>
            <a:ext cx="11365329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exclusion criteria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48BF-EAC9-1D40-6BF5-B52077939B3B}"/>
              </a:ext>
            </a:extLst>
          </p:cNvPr>
          <p:cNvSpPr txBox="1">
            <a:spLocks/>
          </p:cNvSpPr>
          <p:nvPr/>
        </p:nvSpPr>
        <p:spPr>
          <a:xfrm>
            <a:off x="3192228" y="5709033"/>
            <a:ext cx="2777157" cy="3126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700" dirty="0"/>
              <a:t>*characterized by ≥1 of the following components: recurrent or ongoing chest pain refractory to medical treatment, recurrent dynamic ECG changes suggestive of </a:t>
            </a:r>
            <a:r>
              <a:rPr lang="en-US" sz="700" dirty="0" err="1"/>
              <a:t>ischaemia</a:t>
            </a:r>
            <a:r>
              <a:rPr lang="en-US" sz="700" dirty="0"/>
              <a:t> on 12-lead ECG, heart failure, and hemodynamic or electrical instability. </a:t>
            </a:r>
          </a:p>
        </p:txBody>
      </p:sp>
      <p:sp>
        <p:nvSpPr>
          <p:cNvPr id="16" name="Rounded Rectangle 30">
            <a:extLst>
              <a:ext uri="{FF2B5EF4-FFF2-40B4-BE49-F238E27FC236}">
                <a16:creationId xmlns:a16="http://schemas.microsoft.com/office/drawing/2014/main" id="{07AE97E3-B3A9-1BFD-E044-DBF7A485AC52}"/>
              </a:ext>
            </a:extLst>
          </p:cNvPr>
          <p:cNvSpPr/>
          <p:nvPr/>
        </p:nvSpPr>
        <p:spPr>
          <a:xfrm>
            <a:off x="7209461" y="4574485"/>
            <a:ext cx="702858" cy="2952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5">
            <a:extLst>
              <a:ext uri="{FF2B5EF4-FFF2-40B4-BE49-F238E27FC236}">
                <a16:creationId xmlns:a16="http://schemas.microsoft.com/office/drawing/2014/main" id="{B9564396-34C7-F858-4C2E-ECB5169F5DB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1522" y="1842952"/>
            <a:ext cx="2015999" cy="2015999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EDD7ED6C-5D3F-62CD-1F23-A235711AD38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0650" t="26788" r="3318" b="31426"/>
          <a:stretch/>
        </p:blipFill>
        <p:spPr>
          <a:xfrm>
            <a:off x="11254750" y="16517"/>
            <a:ext cx="834970" cy="757950"/>
          </a:xfrm>
          <a:prstGeom prst="rect">
            <a:avLst/>
          </a:prstGeom>
        </p:spPr>
      </p:pic>
      <p:sp>
        <p:nvSpPr>
          <p:cNvPr id="30" name="Google Shape;98;p1">
            <a:extLst>
              <a:ext uri="{FF2B5EF4-FFF2-40B4-BE49-F238E27FC236}">
                <a16:creationId xmlns:a16="http://schemas.microsoft.com/office/drawing/2014/main" id="{A431BB64-D3D3-9C6D-2518-7F7A313670FF}"/>
              </a:ext>
            </a:extLst>
          </p:cNvPr>
          <p:cNvSpPr/>
          <p:nvPr/>
        </p:nvSpPr>
        <p:spPr>
          <a:xfrm>
            <a:off x="-2549" y="6775679"/>
            <a:ext cx="12192000" cy="86400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AD166517-D22A-ABA1-31C3-0C72BD95CB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4771" y="3299739"/>
            <a:ext cx="2404853" cy="508336"/>
          </a:xfrm>
        </p:spPr>
        <p:txBody>
          <a:bodyPr/>
          <a:lstStyle/>
          <a:p>
            <a:pPr marL="12700" indent="-12700" algn="ctr">
              <a:spcAft>
                <a:spcPts val="0"/>
              </a:spcAft>
            </a:pPr>
            <a:r>
              <a:rPr lang="en-GB" sz="2000" dirty="0"/>
              <a:t>Target vessel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AE175098-193B-9274-1DB9-205EBEE372D2}"/>
              </a:ext>
            </a:extLst>
          </p:cNvPr>
          <p:cNvSpPr txBox="1">
            <a:spLocks/>
          </p:cNvSpPr>
          <p:nvPr/>
        </p:nvSpPr>
        <p:spPr>
          <a:xfrm>
            <a:off x="6250035" y="5313491"/>
            <a:ext cx="2634333" cy="50833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15888" indent="-1158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 lang="en-US" sz="1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rgbClr val="94949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rgbClr val="94949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rgbClr val="94949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rgbClr val="94949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 algn="ctr">
              <a:lnSpc>
                <a:spcPts val="2400"/>
              </a:lnSpc>
              <a:spcAft>
                <a:spcPts val="0"/>
              </a:spcAft>
            </a:pPr>
            <a:r>
              <a:rPr lang="en-GB" sz="2000" dirty="0"/>
              <a:t>Graft diameter</a:t>
            </a:r>
          </a:p>
        </p:txBody>
      </p:sp>
      <p:grpSp>
        <p:nvGrpSpPr>
          <p:cNvPr id="45" name="Group 33">
            <a:extLst>
              <a:ext uri="{FF2B5EF4-FFF2-40B4-BE49-F238E27FC236}">
                <a16:creationId xmlns:a16="http://schemas.microsoft.com/office/drawing/2014/main" id="{D632F2C8-4F66-683E-5A21-FB0ED90F41F7}"/>
              </a:ext>
            </a:extLst>
          </p:cNvPr>
          <p:cNvGrpSpPr/>
          <p:nvPr/>
        </p:nvGrpSpPr>
        <p:grpSpPr>
          <a:xfrm>
            <a:off x="6933383" y="1891230"/>
            <a:ext cx="1267635" cy="1267635"/>
            <a:chOff x="6933386" y="1636243"/>
            <a:chExt cx="1267635" cy="1267635"/>
          </a:xfrm>
        </p:grpSpPr>
        <p:pic>
          <p:nvPicPr>
            <p:cNvPr id="46" name="Picture 21" descr="A red and blue question mark in a circle&#10;&#10;AI-generated content may be incorrect.">
              <a:extLst>
                <a:ext uri="{FF2B5EF4-FFF2-40B4-BE49-F238E27FC236}">
                  <a16:creationId xmlns:a16="http://schemas.microsoft.com/office/drawing/2014/main" id="{31858E20-0225-C08B-B9B4-0AC903002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3386" y="1636243"/>
              <a:ext cx="1267635" cy="1267635"/>
            </a:xfrm>
            <a:prstGeom prst="rect">
              <a:avLst/>
            </a:prstGeom>
          </p:spPr>
        </p:pic>
        <p:sp>
          <p:nvSpPr>
            <p:cNvPr id="47" name="Rounded Rectangle 28">
              <a:extLst>
                <a:ext uri="{FF2B5EF4-FFF2-40B4-BE49-F238E27FC236}">
                  <a16:creationId xmlns:a16="http://schemas.microsoft.com/office/drawing/2014/main" id="{8126B871-4C76-DE5B-F921-BA44598D9070}"/>
                </a:ext>
              </a:extLst>
            </p:cNvPr>
            <p:cNvSpPr/>
            <p:nvPr/>
          </p:nvSpPr>
          <p:spPr>
            <a:xfrm>
              <a:off x="7215772" y="2114551"/>
              <a:ext cx="702858" cy="29527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27">
              <a:extLst>
                <a:ext uri="{FF2B5EF4-FFF2-40B4-BE49-F238E27FC236}">
                  <a16:creationId xmlns:a16="http://schemas.microsoft.com/office/drawing/2014/main" id="{FE64F7FE-075F-43D8-DBA1-CA7E47E3BBE9}"/>
                </a:ext>
              </a:extLst>
            </p:cNvPr>
            <p:cNvSpPr txBox="1"/>
            <p:nvPr/>
          </p:nvSpPr>
          <p:spPr>
            <a:xfrm>
              <a:off x="7089547" y="2109794"/>
              <a:ext cx="941013" cy="31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50" b="1" dirty="0"/>
                <a:t>&lt;2.5mm</a:t>
              </a:r>
            </a:p>
          </p:txBody>
        </p:sp>
      </p:grpSp>
      <p:grpSp>
        <p:nvGrpSpPr>
          <p:cNvPr id="49" name="Group 32">
            <a:extLst>
              <a:ext uri="{FF2B5EF4-FFF2-40B4-BE49-F238E27FC236}">
                <a16:creationId xmlns:a16="http://schemas.microsoft.com/office/drawing/2014/main" id="{A7165E08-8E14-501E-B9EA-94EAEC904C7E}"/>
              </a:ext>
            </a:extLst>
          </p:cNvPr>
          <p:cNvGrpSpPr/>
          <p:nvPr/>
        </p:nvGrpSpPr>
        <p:grpSpPr>
          <a:xfrm>
            <a:off x="6889889" y="3904982"/>
            <a:ext cx="1267635" cy="1267635"/>
            <a:chOff x="9418074" y="2409830"/>
            <a:chExt cx="1267635" cy="1267635"/>
          </a:xfrm>
        </p:grpSpPr>
        <p:pic>
          <p:nvPicPr>
            <p:cNvPr id="50" name="Picture 29">
              <a:extLst>
                <a:ext uri="{FF2B5EF4-FFF2-40B4-BE49-F238E27FC236}">
                  <a16:creationId xmlns:a16="http://schemas.microsoft.com/office/drawing/2014/main" id="{E3385B15-D743-97C8-34EB-819AF13ED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18074" y="2409830"/>
              <a:ext cx="1267635" cy="1267635"/>
            </a:xfrm>
            <a:prstGeom prst="rect">
              <a:avLst/>
            </a:prstGeom>
          </p:spPr>
        </p:pic>
        <p:sp>
          <p:nvSpPr>
            <p:cNvPr id="51" name="Rounded Rectangle 30">
              <a:extLst>
                <a:ext uri="{FF2B5EF4-FFF2-40B4-BE49-F238E27FC236}">
                  <a16:creationId xmlns:a16="http://schemas.microsoft.com/office/drawing/2014/main" id="{27194045-8ADB-C6F4-DFD8-8474B2E46081}"/>
                </a:ext>
              </a:extLst>
            </p:cNvPr>
            <p:cNvSpPr/>
            <p:nvPr/>
          </p:nvSpPr>
          <p:spPr>
            <a:xfrm>
              <a:off x="9700460" y="2888138"/>
              <a:ext cx="702858" cy="29527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31">
              <a:extLst>
                <a:ext uri="{FF2B5EF4-FFF2-40B4-BE49-F238E27FC236}">
                  <a16:creationId xmlns:a16="http://schemas.microsoft.com/office/drawing/2014/main" id="{C1C55BDC-CCD3-4C74-8FD2-2FCB092F3A0A}"/>
                </a:ext>
              </a:extLst>
            </p:cNvPr>
            <p:cNvSpPr txBox="1"/>
            <p:nvPr/>
          </p:nvSpPr>
          <p:spPr>
            <a:xfrm>
              <a:off x="9574235" y="2883381"/>
              <a:ext cx="941013" cy="31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50" b="1" dirty="0"/>
                <a:t>&gt;5.5mm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3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2" grpId="0" build="p"/>
      <p:bldP spid="3" grpId="0"/>
      <p:bldP spid="43" grpId="0" build="p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13">
            <a:extLst>
              <a:ext uri="{FF2B5EF4-FFF2-40B4-BE49-F238E27FC236}">
                <a16:creationId xmlns:a16="http://schemas.microsoft.com/office/drawing/2014/main" id="{38DE1161-E79D-4782-D53F-D599D218D85C}"/>
              </a:ext>
            </a:extLst>
          </p:cNvPr>
          <p:cNvSpPr txBox="1"/>
          <p:nvPr/>
        </p:nvSpPr>
        <p:spPr>
          <a:xfrm>
            <a:off x="3832512" y="3787273"/>
            <a:ext cx="4540193" cy="2482560"/>
          </a:xfrm>
          <a:prstGeom prst="roundRect">
            <a:avLst>
              <a:gd name="adj" fmla="val 6168"/>
            </a:avLst>
          </a:prstGeom>
          <a:noFill/>
          <a:ln w="38100">
            <a:solidFill>
              <a:schemeClr val="accent6"/>
            </a:solidFill>
          </a:ln>
        </p:spPr>
        <p:txBody>
          <a:bodyPr wrap="square" lIns="108000" tIns="108000" rIns="108000" bIns="108000" rtlCol="0" anchor="t" anchorCtr="0">
            <a:noAutofit/>
          </a:bodyPr>
          <a:lstStyle/>
          <a:p>
            <a:endParaRPr lang="en-US" sz="1200" b="1" dirty="0"/>
          </a:p>
        </p:txBody>
      </p:sp>
      <p:sp>
        <p:nvSpPr>
          <p:cNvPr id="29" name="Google Shape;98;p1">
            <a:extLst>
              <a:ext uri="{FF2B5EF4-FFF2-40B4-BE49-F238E27FC236}">
                <a16:creationId xmlns:a16="http://schemas.microsoft.com/office/drawing/2014/main" id="{5F38701F-39C7-7BE3-549F-FA92CFAF69DB}"/>
              </a:ext>
            </a:extLst>
          </p:cNvPr>
          <p:cNvSpPr/>
          <p:nvPr/>
        </p:nvSpPr>
        <p:spPr>
          <a:xfrm>
            <a:off x="0" y="-2"/>
            <a:ext cx="12192000" cy="791538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823F7C2E-4B4E-3218-88DA-4BF5F888F0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650" t="26788" r="3318" b="31426"/>
          <a:stretch/>
        </p:blipFill>
        <p:spPr>
          <a:xfrm>
            <a:off x="11254750" y="16517"/>
            <a:ext cx="834970" cy="757950"/>
          </a:xfrm>
          <a:prstGeom prst="rect">
            <a:avLst/>
          </a:prstGeom>
        </p:spPr>
      </p:pic>
      <p:sp>
        <p:nvSpPr>
          <p:cNvPr id="34" name="Google Shape;98;p1">
            <a:extLst>
              <a:ext uri="{FF2B5EF4-FFF2-40B4-BE49-F238E27FC236}">
                <a16:creationId xmlns:a16="http://schemas.microsoft.com/office/drawing/2014/main" id="{DA89AA06-CBC4-5A0D-89DF-E1F99D6CF15F}"/>
              </a:ext>
            </a:extLst>
          </p:cNvPr>
          <p:cNvSpPr/>
          <p:nvPr/>
        </p:nvSpPr>
        <p:spPr>
          <a:xfrm>
            <a:off x="-2549" y="6775679"/>
            <a:ext cx="12192000" cy="86400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E544BA-98FF-D571-CD2C-EBE714293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753992"/>
            <a:ext cx="113814" cy="107722"/>
          </a:xfrm>
        </p:spPr>
        <p:txBody>
          <a:bodyPr/>
          <a:lstStyle/>
          <a:p>
            <a:fld id="{FBA8FB1E-4321-41C4-AE52-7E6506FB07F4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8" name="Picture 2" descr="VUmc.com - About us">
            <a:extLst>
              <a:ext uri="{FF2B5EF4-FFF2-40B4-BE49-F238E27FC236}">
                <a16:creationId xmlns:a16="http://schemas.microsoft.com/office/drawing/2014/main" id="{02FBF989-1590-8454-8970-9FAAF8A0F02A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944" y="84709"/>
            <a:ext cx="542783" cy="6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E5ABC63-7503-4C94-7BBA-3C39C8B54A3B}"/>
              </a:ext>
            </a:extLst>
          </p:cNvPr>
          <p:cNvSpPr txBox="1">
            <a:spLocks/>
          </p:cNvSpPr>
          <p:nvPr/>
        </p:nvSpPr>
        <p:spPr>
          <a:xfrm>
            <a:off x="410786" y="149272"/>
            <a:ext cx="11365329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Study flow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FC68EC44-BBD0-CD99-03E1-6BED44FD6902}"/>
              </a:ext>
            </a:extLst>
          </p:cNvPr>
          <p:cNvSpPr txBox="1"/>
          <p:nvPr/>
        </p:nvSpPr>
        <p:spPr>
          <a:xfrm>
            <a:off x="4689852" y="3883301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MACE at 1 year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53FB9E84-4337-CBC6-6144-46C421FA5A46}"/>
              </a:ext>
            </a:extLst>
          </p:cNvPr>
          <p:cNvSpPr txBox="1"/>
          <p:nvPr/>
        </p:nvSpPr>
        <p:spPr>
          <a:xfrm>
            <a:off x="4644609" y="1142065"/>
            <a:ext cx="2916000" cy="432000"/>
          </a:xfrm>
          <a:prstGeom prst="roundRect">
            <a:avLst>
              <a:gd name="adj" fmla="val 22266"/>
            </a:avLst>
          </a:prstGeom>
          <a:solidFill>
            <a:srgbClr val="053359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341 patients assessed for eligibility</a:t>
            </a:r>
          </a:p>
        </p:txBody>
      </p:sp>
      <p:cxnSp>
        <p:nvCxnSpPr>
          <p:cNvPr id="13" name="Straight Arrow Connector 26">
            <a:extLst>
              <a:ext uri="{FF2B5EF4-FFF2-40B4-BE49-F238E27FC236}">
                <a16:creationId xmlns:a16="http://schemas.microsoft.com/office/drawing/2014/main" id="{3B379A82-4E14-6AFB-8193-50AE083B4D90}"/>
              </a:ext>
            </a:extLst>
          </p:cNvPr>
          <p:cNvCxnSpPr>
            <a:cxnSpLocks/>
          </p:cNvCxnSpPr>
          <p:nvPr/>
        </p:nvCxnSpPr>
        <p:spPr>
          <a:xfrm>
            <a:off x="6102609" y="1574065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7">
            <a:extLst>
              <a:ext uri="{FF2B5EF4-FFF2-40B4-BE49-F238E27FC236}">
                <a16:creationId xmlns:a16="http://schemas.microsoft.com/office/drawing/2014/main" id="{4B5E11DC-6ED5-00A1-9AA3-FDDC994CFFE0}"/>
              </a:ext>
            </a:extLst>
          </p:cNvPr>
          <p:cNvSpPr txBox="1"/>
          <p:nvPr/>
        </p:nvSpPr>
        <p:spPr>
          <a:xfrm>
            <a:off x="4644609" y="1863741"/>
            <a:ext cx="2916000" cy="432000"/>
          </a:xfrm>
          <a:prstGeom prst="roundRect">
            <a:avLst>
              <a:gd name="adj" fmla="val 22266"/>
            </a:avLst>
          </a:prstGeom>
          <a:solidFill>
            <a:srgbClr val="053359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220 patients randomized</a:t>
            </a:r>
          </a:p>
        </p:txBody>
      </p:sp>
      <p:sp>
        <p:nvSpPr>
          <p:cNvPr id="16" name="TextBox 31">
            <a:extLst>
              <a:ext uri="{FF2B5EF4-FFF2-40B4-BE49-F238E27FC236}">
                <a16:creationId xmlns:a16="http://schemas.microsoft.com/office/drawing/2014/main" id="{2A243379-6ADB-C676-1946-677743283D20}"/>
              </a:ext>
            </a:extLst>
          </p:cNvPr>
          <p:cNvSpPr txBox="1"/>
          <p:nvPr/>
        </p:nvSpPr>
        <p:spPr>
          <a:xfrm>
            <a:off x="7919273" y="1297575"/>
            <a:ext cx="2916000" cy="806765"/>
          </a:xfrm>
          <a:prstGeom prst="roundRect">
            <a:avLst>
              <a:gd name="adj" fmla="val 12721"/>
            </a:avLst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en-US" sz="1200" b="1" dirty="0"/>
              <a:t>121 ineligible</a:t>
            </a:r>
          </a:p>
          <a:p>
            <a:pPr algn="ctr"/>
            <a:r>
              <a:rPr lang="en-US" sz="1200" b="1" dirty="0"/>
              <a:t>26 did not meet inclusion criteria</a:t>
            </a:r>
          </a:p>
          <a:p>
            <a:pPr algn="ctr"/>
            <a:r>
              <a:rPr lang="en-US" sz="1200" b="1" dirty="0"/>
              <a:t>95 met exclusion criteria</a:t>
            </a:r>
          </a:p>
        </p:txBody>
      </p:sp>
      <p:cxnSp>
        <p:nvCxnSpPr>
          <p:cNvPr id="17" name="Straight Arrow Connector 33">
            <a:extLst>
              <a:ext uri="{FF2B5EF4-FFF2-40B4-BE49-F238E27FC236}">
                <a16:creationId xmlns:a16="http://schemas.microsoft.com/office/drawing/2014/main" id="{A6E6B3FE-276C-98F8-4936-8DD972BEAB99}"/>
              </a:ext>
            </a:extLst>
          </p:cNvPr>
          <p:cNvCxnSpPr>
            <a:cxnSpLocks/>
          </p:cNvCxnSpPr>
          <p:nvPr/>
        </p:nvCxnSpPr>
        <p:spPr>
          <a:xfrm>
            <a:off x="6102609" y="2294065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34">
            <a:extLst>
              <a:ext uri="{FF2B5EF4-FFF2-40B4-BE49-F238E27FC236}">
                <a16:creationId xmlns:a16="http://schemas.microsoft.com/office/drawing/2014/main" id="{F1237C69-8A0E-CA2F-3FD8-3275E108C3BD}"/>
              </a:ext>
            </a:extLst>
          </p:cNvPr>
          <p:cNvCxnSpPr>
            <a:cxnSpLocks/>
          </p:cNvCxnSpPr>
          <p:nvPr/>
        </p:nvCxnSpPr>
        <p:spPr>
          <a:xfrm flipH="1">
            <a:off x="3456737" y="2582065"/>
            <a:ext cx="5275209" cy="0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38">
            <a:extLst>
              <a:ext uri="{FF2B5EF4-FFF2-40B4-BE49-F238E27FC236}">
                <a16:creationId xmlns:a16="http://schemas.microsoft.com/office/drawing/2014/main" id="{37827CAB-BADF-310A-9F8B-81BA775DCA95}"/>
              </a:ext>
            </a:extLst>
          </p:cNvPr>
          <p:cNvSpPr txBox="1"/>
          <p:nvPr/>
        </p:nvSpPr>
        <p:spPr>
          <a:xfrm>
            <a:off x="2002056" y="2872758"/>
            <a:ext cx="2916000" cy="597933"/>
          </a:xfrm>
          <a:prstGeom prst="roundRect">
            <a:avLst>
              <a:gd name="adj" fmla="val 22266"/>
            </a:avLst>
          </a:prstGeom>
          <a:solidFill>
            <a:schemeClr val="accent2"/>
          </a:solidFill>
          <a:ln w="38100">
            <a:noFill/>
          </a:ln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108 randomly assigned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to PCI of the native vessel</a:t>
            </a:r>
          </a:p>
        </p:txBody>
      </p:sp>
      <p:sp>
        <p:nvSpPr>
          <p:cNvPr id="20" name="TextBox 39">
            <a:extLst>
              <a:ext uri="{FF2B5EF4-FFF2-40B4-BE49-F238E27FC236}">
                <a16:creationId xmlns:a16="http://schemas.microsoft.com/office/drawing/2014/main" id="{890C242B-3355-B334-ADE0-A9753730A7B1}"/>
              </a:ext>
            </a:extLst>
          </p:cNvPr>
          <p:cNvSpPr txBox="1"/>
          <p:nvPr/>
        </p:nvSpPr>
        <p:spPr>
          <a:xfrm>
            <a:off x="7273946" y="2872758"/>
            <a:ext cx="2916000" cy="597933"/>
          </a:xfrm>
          <a:prstGeom prst="roundRect">
            <a:avLst>
              <a:gd name="adj" fmla="val 22266"/>
            </a:avLst>
          </a:prstGeom>
          <a:solidFill>
            <a:schemeClr val="accent4"/>
          </a:solidFill>
          <a:ln w="38100">
            <a:noFill/>
          </a:ln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112 randomly assigned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to PCI of the SVG</a:t>
            </a:r>
          </a:p>
        </p:txBody>
      </p:sp>
      <p:cxnSp>
        <p:nvCxnSpPr>
          <p:cNvPr id="21" name="Straight Arrow Connector 40">
            <a:extLst>
              <a:ext uri="{FF2B5EF4-FFF2-40B4-BE49-F238E27FC236}">
                <a16:creationId xmlns:a16="http://schemas.microsoft.com/office/drawing/2014/main" id="{11E3F952-14E6-38CE-1575-FFAA8454D686}"/>
              </a:ext>
            </a:extLst>
          </p:cNvPr>
          <p:cNvCxnSpPr>
            <a:cxnSpLocks/>
          </p:cNvCxnSpPr>
          <p:nvPr/>
        </p:nvCxnSpPr>
        <p:spPr>
          <a:xfrm>
            <a:off x="3456737" y="2584758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41">
            <a:extLst>
              <a:ext uri="{FF2B5EF4-FFF2-40B4-BE49-F238E27FC236}">
                <a16:creationId xmlns:a16="http://schemas.microsoft.com/office/drawing/2014/main" id="{AC343E1A-E68C-3CC8-4FA2-7C6C986EF153}"/>
              </a:ext>
            </a:extLst>
          </p:cNvPr>
          <p:cNvCxnSpPr>
            <a:cxnSpLocks/>
          </p:cNvCxnSpPr>
          <p:nvPr/>
        </p:nvCxnSpPr>
        <p:spPr>
          <a:xfrm>
            <a:off x="8731946" y="2584758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4">
            <a:extLst>
              <a:ext uri="{FF2B5EF4-FFF2-40B4-BE49-F238E27FC236}">
                <a16:creationId xmlns:a16="http://schemas.microsoft.com/office/drawing/2014/main" id="{9AF5BA34-F256-6C19-E4DB-533959A94517}"/>
              </a:ext>
            </a:extLst>
          </p:cNvPr>
          <p:cNvSpPr txBox="1"/>
          <p:nvPr/>
        </p:nvSpPr>
        <p:spPr>
          <a:xfrm>
            <a:off x="255757" y="3758554"/>
            <a:ext cx="2916000" cy="432000"/>
          </a:xfrm>
          <a:prstGeom prst="roundRect">
            <a:avLst>
              <a:gd name="adj" fmla="val 22266"/>
            </a:avLst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en-US" sz="1200" b="1" dirty="0"/>
              <a:t>12 crossover to SVG PCI</a:t>
            </a:r>
          </a:p>
        </p:txBody>
      </p:sp>
      <p:sp>
        <p:nvSpPr>
          <p:cNvPr id="24" name="TextBox 45">
            <a:extLst>
              <a:ext uri="{FF2B5EF4-FFF2-40B4-BE49-F238E27FC236}">
                <a16:creationId xmlns:a16="http://schemas.microsoft.com/office/drawing/2014/main" id="{53A1EB1D-AFA3-60C8-6315-19C9B6690A28}"/>
              </a:ext>
            </a:extLst>
          </p:cNvPr>
          <p:cNvSpPr txBox="1"/>
          <p:nvPr/>
        </p:nvSpPr>
        <p:spPr>
          <a:xfrm>
            <a:off x="255757" y="4323529"/>
            <a:ext cx="2916000" cy="597933"/>
          </a:xfrm>
          <a:prstGeom prst="roundRect">
            <a:avLst>
              <a:gd name="adj" fmla="val 22266"/>
            </a:avLst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en-US" sz="1200" b="1" dirty="0"/>
              <a:t>0 lost to follow-up</a:t>
            </a:r>
          </a:p>
          <a:p>
            <a:pPr algn="ctr"/>
            <a:r>
              <a:rPr lang="en-US" sz="1200" b="1" dirty="0"/>
              <a:t>0 withdrew consent</a:t>
            </a:r>
          </a:p>
        </p:txBody>
      </p:sp>
      <p:cxnSp>
        <p:nvCxnSpPr>
          <p:cNvPr id="25" name="Straight Arrow Connector 46">
            <a:extLst>
              <a:ext uri="{FF2B5EF4-FFF2-40B4-BE49-F238E27FC236}">
                <a16:creationId xmlns:a16="http://schemas.microsoft.com/office/drawing/2014/main" id="{6F595FFB-B7F4-7ACF-D835-9B2B826BF371}"/>
              </a:ext>
            </a:extLst>
          </p:cNvPr>
          <p:cNvCxnSpPr>
            <a:cxnSpLocks/>
          </p:cNvCxnSpPr>
          <p:nvPr/>
        </p:nvCxnSpPr>
        <p:spPr>
          <a:xfrm>
            <a:off x="3460056" y="3470691"/>
            <a:ext cx="0" cy="1557862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47">
            <a:extLst>
              <a:ext uri="{FF2B5EF4-FFF2-40B4-BE49-F238E27FC236}">
                <a16:creationId xmlns:a16="http://schemas.microsoft.com/office/drawing/2014/main" id="{18A995B2-B7CD-0632-5B76-9804B201ADF3}"/>
              </a:ext>
            </a:extLst>
          </p:cNvPr>
          <p:cNvCxnSpPr>
            <a:cxnSpLocks/>
          </p:cNvCxnSpPr>
          <p:nvPr/>
        </p:nvCxnSpPr>
        <p:spPr>
          <a:xfrm flipH="1">
            <a:off x="3171757" y="3974554"/>
            <a:ext cx="288000" cy="0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50">
            <a:extLst>
              <a:ext uri="{FF2B5EF4-FFF2-40B4-BE49-F238E27FC236}">
                <a16:creationId xmlns:a16="http://schemas.microsoft.com/office/drawing/2014/main" id="{B3FFA6C7-8A45-9B0A-E84F-ED2A7C6EF258}"/>
              </a:ext>
            </a:extLst>
          </p:cNvPr>
          <p:cNvCxnSpPr>
            <a:cxnSpLocks/>
          </p:cNvCxnSpPr>
          <p:nvPr/>
        </p:nvCxnSpPr>
        <p:spPr>
          <a:xfrm flipH="1">
            <a:off x="3171757" y="4622495"/>
            <a:ext cx="288000" cy="0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54">
            <a:extLst>
              <a:ext uri="{FF2B5EF4-FFF2-40B4-BE49-F238E27FC236}">
                <a16:creationId xmlns:a16="http://schemas.microsoft.com/office/drawing/2014/main" id="{B1F41F45-4EBE-57DC-C106-B2E57A20E516}"/>
              </a:ext>
            </a:extLst>
          </p:cNvPr>
          <p:cNvSpPr txBox="1"/>
          <p:nvPr/>
        </p:nvSpPr>
        <p:spPr>
          <a:xfrm>
            <a:off x="9020246" y="3758554"/>
            <a:ext cx="2916000" cy="432000"/>
          </a:xfrm>
          <a:prstGeom prst="roundRect">
            <a:avLst>
              <a:gd name="adj" fmla="val 22266"/>
            </a:avLst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en-US" sz="1200" b="1" dirty="0"/>
              <a:t>3 crossover to native vessel PCI</a:t>
            </a:r>
          </a:p>
        </p:txBody>
      </p:sp>
      <p:sp>
        <p:nvSpPr>
          <p:cNvPr id="33" name="TextBox 55">
            <a:extLst>
              <a:ext uri="{FF2B5EF4-FFF2-40B4-BE49-F238E27FC236}">
                <a16:creationId xmlns:a16="http://schemas.microsoft.com/office/drawing/2014/main" id="{FACC7B93-A556-6FC0-6E45-9CF483E864DA}"/>
              </a:ext>
            </a:extLst>
          </p:cNvPr>
          <p:cNvSpPr txBox="1"/>
          <p:nvPr/>
        </p:nvSpPr>
        <p:spPr>
          <a:xfrm>
            <a:off x="9020246" y="4323529"/>
            <a:ext cx="2916000" cy="597933"/>
          </a:xfrm>
          <a:prstGeom prst="roundRect">
            <a:avLst>
              <a:gd name="adj" fmla="val 22266"/>
            </a:avLst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en-US" sz="1200" b="1" dirty="0"/>
              <a:t>0 lost to follow-up</a:t>
            </a:r>
          </a:p>
          <a:p>
            <a:pPr algn="ctr"/>
            <a:r>
              <a:rPr lang="en-US" sz="1200" b="1" dirty="0"/>
              <a:t>0 withdrew consent</a:t>
            </a:r>
          </a:p>
        </p:txBody>
      </p:sp>
      <p:cxnSp>
        <p:nvCxnSpPr>
          <p:cNvPr id="36" name="Straight Arrow Connector 56">
            <a:extLst>
              <a:ext uri="{FF2B5EF4-FFF2-40B4-BE49-F238E27FC236}">
                <a16:creationId xmlns:a16="http://schemas.microsoft.com/office/drawing/2014/main" id="{892E3DBE-B9A5-5183-A45F-C503A91BFCD5}"/>
              </a:ext>
            </a:extLst>
          </p:cNvPr>
          <p:cNvCxnSpPr>
            <a:cxnSpLocks/>
          </p:cNvCxnSpPr>
          <p:nvPr/>
        </p:nvCxnSpPr>
        <p:spPr>
          <a:xfrm>
            <a:off x="8731946" y="3470691"/>
            <a:ext cx="0" cy="1557862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63">
            <a:extLst>
              <a:ext uri="{FF2B5EF4-FFF2-40B4-BE49-F238E27FC236}">
                <a16:creationId xmlns:a16="http://schemas.microsoft.com/office/drawing/2014/main" id="{575EAC6C-E67C-B8B2-E57A-10A9D7272A9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02" y="4331157"/>
            <a:ext cx="900000" cy="900000"/>
          </a:xfrm>
          <a:prstGeom prst="rect">
            <a:avLst/>
          </a:prstGeom>
        </p:spPr>
      </p:pic>
      <p:pic>
        <p:nvPicPr>
          <p:cNvPr id="44" name="Picture 65">
            <a:extLst>
              <a:ext uri="{FF2B5EF4-FFF2-40B4-BE49-F238E27FC236}">
                <a16:creationId xmlns:a16="http://schemas.microsoft.com/office/drawing/2014/main" id="{874CF046-EC3C-3BB9-7A3D-EF4AEB7FD72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34" y="4331157"/>
            <a:ext cx="900000" cy="900000"/>
          </a:xfrm>
          <a:prstGeom prst="rect">
            <a:avLst/>
          </a:prstGeom>
        </p:spPr>
      </p:pic>
      <p:pic>
        <p:nvPicPr>
          <p:cNvPr id="49" name="Picture 67">
            <a:extLst>
              <a:ext uri="{FF2B5EF4-FFF2-40B4-BE49-F238E27FC236}">
                <a16:creationId xmlns:a16="http://schemas.microsoft.com/office/drawing/2014/main" id="{079BAF66-E9DF-A815-8E15-A2F0837195B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66" y="4331157"/>
            <a:ext cx="900000" cy="900000"/>
          </a:xfrm>
          <a:prstGeom prst="rect">
            <a:avLst/>
          </a:prstGeom>
        </p:spPr>
      </p:pic>
      <p:sp>
        <p:nvSpPr>
          <p:cNvPr id="50" name="TextBox 68">
            <a:extLst>
              <a:ext uri="{FF2B5EF4-FFF2-40B4-BE49-F238E27FC236}">
                <a16:creationId xmlns:a16="http://schemas.microsoft.com/office/drawing/2014/main" id="{5ABA790E-2B03-EFB3-7893-2C6B506CE344}"/>
              </a:ext>
            </a:extLst>
          </p:cNvPr>
          <p:cNvSpPr txBox="1"/>
          <p:nvPr/>
        </p:nvSpPr>
        <p:spPr>
          <a:xfrm>
            <a:off x="4496364" y="5225120"/>
            <a:ext cx="936376" cy="395869"/>
          </a:xfrm>
          <a:prstGeom prst="rect">
            <a:avLst/>
          </a:prstGeom>
          <a:noFill/>
        </p:spPr>
        <p:txBody>
          <a:bodyPr wrap="square" lIns="0" tIns="72000" rIns="0" bIns="0" rtlCol="0">
            <a:spAutoFit/>
          </a:bodyPr>
          <a:lstStyle/>
          <a:p>
            <a:pPr algn="ctr"/>
            <a:r>
              <a:rPr lang="en-GB" sz="1050" dirty="0"/>
              <a:t>All-cause mortality</a:t>
            </a:r>
          </a:p>
        </p:txBody>
      </p:sp>
      <p:sp>
        <p:nvSpPr>
          <p:cNvPr id="52" name="TextBox 69">
            <a:extLst>
              <a:ext uri="{FF2B5EF4-FFF2-40B4-BE49-F238E27FC236}">
                <a16:creationId xmlns:a16="http://schemas.microsoft.com/office/drawing/2014/main" id="{F3CD22B2-DBA3-E897-4383-E34CD03DA2BD}"/>
              </a:ext>
            </a:extLst>
          </p:cNvPr>
          <p:cNvSpPr txBox="1"/>
          <p:nvPr/>
        </p:nvSpPr>
        <p:spPr>
          <a:xfrm>
            <a:off x="5572664" y="5225120"/>
            <a:ext cx="1046671" cy="395869"/>
          </a:xfrm>
          <a:prstGeom prst="rect">
            <a:avLst/>
          </a:prstGeom>
          <a:noFill/>
        </p:spPr>
        <p:txBody>
          <a:bodyPr wrap="square" lIns="0" tIns="72000" rIns="0" bIns="0" rtlCol="0">
            <a:spAutoFit/>
          </a:bodyPr>
          <a:lstStyle/>
          <a:p>
            <a:pPr algn="ctr"/>
            <a:r>
              <a:rPr lang="en-GB" sz="1050" dirty="0"/>
              <a:t>Non-fatal target territory MI*</a:t>
            </a:r>
          </a:p>
        </p:txBody>
      </p:sp>
      <p:sp>
        <p:nvSpPr>
          <p:cNvPr id="53" name="TextBox 70">
            <a:extLst>
              <a:ext uri="{FF2B5EF4-FFF2-40B4-BE49-F238E27FC236}">
                <a16:creationId xmlns:a16="http://schemas.microsoft.com/office/drawing/2014/main" id="{C7486D70-31AF-5382-00C5-FEE47D0EE545}"/>
              </a:ext>
            </a:extLst>
          </p:cNvPr>
          <p:cNvSpPr txBox="1"/>
          <p:nvPr/>
        </p:nvSpPr>
        <p:spPr>
          <a:xfrm>
            <a:off x="6709430" y="5225120"/>
            <a:ext cx="1046671" cy="557451"/>
          </a:xfrm>
          <a:prstGeom prst="rect">
            <a:avLst/>
          </a:prstGeom>
          <a:noFill/>
        </p:spPr>
        <p:txBody>
          <a:bodyPr wrap="square" lIns="0" tIns="72000" rIns="0" bIns="0" rtlCol="0">
            <a:spAutoFit/>
          </a:bodyPr>
          <a:lstStyle/>
          <a:p>
            <a:pPr algn="ctr"/>
            <a:r>
              <a:rPr lang="en-GB" sz="1050" dirty="0"/>
              <a:t>Clinically driven  target territory revascularisation</a:t>
            </a:r>
          </a:p>
        </p:txBody>
      </p:sp>
      <p:cxnSp>
        <p:nvCxnSpPr>
          <p:cNvPr id="54" name="Straight Arrow Connector 14">
            <a:extLst>
              <a:ext uri="{FF2B5EF4-FFF2-40B4-BE49-F238E27FC236}">
                <a16:creationId xmlns:a16="http://schemas.microsoft.com/office/drawing/2014/main" id="{AE907C8D-468F-E390-C224-083102CCD613}"/>
              </a:ext>
            </a:extLst>
          </p:cNvPr>
          <p:cNvCxnSpPr>
            <a:cxnSpLocks/>
          </p:cNvCxnSpPr>
          <p:nvPr/>
        </p:nvCxnSpPr>
        <p:spPr>
          <a:xfrm>
            <a:off x="8364770" y="5028553"/>
            <a:ext cx="370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18">
            <a:extLst>
              <a:ext uri="{FF2B5EF4-FFF2-40B4-BE49-F238E27FC236}">
                <a16:creationId xmlns:a16="http://schemas.microsoft.com/office/drawing/2014/main" id="{E5B92C6B-E41E-8C31-7965-C88F15A96D41}"/>
              </a:ext>
            </a:extLst>
          </p:cNvPr>
          <p:cNvCxnSpPr>
            <a:cxnSpLocks/>
          </p:cNvCxnSpPr>
          <p:nvPr/>
        </p:nvCxnSpPr>
        <p:spPr>
          <a:xfrm flipH="1">
            <a:off x="3453777" y="5028553"/>
            <a:ext cx="370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8708F91-ECFC-3994-A566-BCA9728988A7}"/>
              </a:ext>
            </a:extLst>
          </p:cNvPr>
          <p:cNvSpPr txBox="1">
            <a:spLocks/>
          </p:cNvSpPr>
          <p:nvPr/>
        </p:nvSpPr>
        <p:spPr>
          <a:xfrm>
            <a:off x="3819930" y="5861937"/>
            <a:ext cx="4540192" cy="1461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700" dirty="0"/>
              <a:t>*PCI-related MI occurring during the index procedure was included as part of the composite endpoint and adjudicated according to the SCAI criteria | MI occurring &gt;48 hours after the index procedure was adjudicated according to the 4th Universal Definition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16FEC488-E790-A3B9-8D8E-85DF0A845D7D}"/>
              </a:ext>
            </a:extLst>
          </p:cNvPr>
          <p:cNvSpPr txBox="1"/>
          <p:nvPr/>
        </p:nvSpPr>
        <p:spPr>
          <a:xfrm>
            <a:off x="4791030" y="3513275"/>
            <a:ext cx="25979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Primary endpoint of this analysis</a:t>
            </a:r>
          </a:p>
        </p:txBody>
      </p:sp>
      <p:cxnSp>
        <p:nvCxnSpPr>
          <p:cNvPr id="15" name="Straight Arrow Connector 28">
            <a:extLst>
              <a:ext uri="{FF2B5EF4-FFF2-40B4-BE49-F238E27FC236}">
                <a16:creationId xmlns:a16="http://schemas.microsoft.com/office/drawing/2014/main" id="{1ED48A8F-BCCC-07D6-B8A5-BAB118460A7B}"/>
              </a:ext>
            </a:extLst>
          </p:cNvPr>
          <p:cNvCxnSpPr>
            <a:cxnSpLocks/>
          </p:cNvCxnSpPr>
          <p:nvPr/>
        </p:nvCxnSpPr>
        <p:spPr>
          <a:xfrm>
            <a:off x="6102609" y="1692019"/>
            <a:ext cx="1816364" cy="0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47">
            <a:extLst>
              <a:ext uri="{FF2B5EF4-FFF2-40B4-BE49-F238E27FC236}">
                <a16:creationId xmlns:a16="http://schemas.microsoft.com/office/drawing/2014/main" id="{18A995B2-B7CD-0632-5B76-9804B201ADF3}"/>
              </a:ext>
            </a:extLst>
          </p:cNvPr>
          <p:cNvCxnSpPr>
            <a:cxnSpLocks/>
          </p:cNvCxnSpPr>
          <p:nvPr/>
        </p:nvCxnSpPr>
        <p:spPr>
          <a:xfrm flipV="1">
            <a:off x="8731946" y="3974554"/>
            <a:ext cx="288000" cy="0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7">
            <a:extLst>
              <a:ext uri="{FF2B5EF4-FFF2-40B4-BE49-F238E27FC236}">
                <a16:creationId xmlns:a16="http://schemas.microsoft.com/office/drawing/2014/main" id="{18A995B2-B7CD-0632-5B76-9804B201ADF3}"/>
              </a:ext>
            </a:extLst>
          </p:cNvPr>
          <p:cNvCxnSpPr>
            <a:cxnSpLocks/>
          </p:cNvCxnSpPr>
          <p:nvPr/>
        </p:nvCxnSpPr>
        <p:spPr>
          <a:xfrm flipV="1">
            <a:off x="8731946" y="4622495"/>
            <a:ext cx="288000" cy="0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47">
            <a:extLst>
              <a:ext uri="{FF2B5EF4-FFF2-40B4-BE49-F238E27FC236}">
                <a16:creationId xmlns:a16="http://schemas.microsoft.com/office/drawing/2014/main" id="{18A995B2-B7CD-0632-5B76-9804B201ADF3}"/>
              </a:ext>
            </a:extLst>
          </p:cNvPr>
          <p:cNvCxnSpPr>
            <a:cxnSpLocks/>
          </p:cNvCxnSpPr>
          <p:nvPr/>
        </p:nvCxnSpPr>
        <p:spPr>
          <a:xfrm flipV="1">
            <a:off x="3461712" y="5028553"/>
            <a:ext cx="370800" cy="0"/>
          </a:xfrm>
          <a:prstGeom prst="straightConnector1">
            <a:avLst/>
          </a:prstGeom>
          <a:ln w="1270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lide Number Placeholder 1">
            <a:extLst>
              <a:ext uri="{FF2B5EF4-FFF2-40B4-BE49-F238E27FC236}">
                <a16:creationId xmlns:a16="http://schemas.microsoft.com/office/drawing/2014/main" id="{37690F63-4AFA-231D-9E23-42F6B8C3536A}"/>
              </a:ext>
            </a:extLst>
          </p:cNvPr>
          <p:cNvSpPr txBox="1">
            <a:spLocks/>
          </p:cNvSpPr>
          <p:nvPr/>
        </p:nvSpPr>
        <p:spPr>
          <a:xfrm>
            <a:off x="251579" y="6485051"/>
            <a:ext cx="11381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7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A8FB1E-4321-41C4-AE52-7E6506FB07F4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89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97F5C694-2027-64EA-1FE4-63E8FEC9225F}"/>
              </a:ext>
            </a:extLst>
          </p:cNvPr>
          <p:cNvSpPr/>
          <p:nvPr/>
        </p:nvSpPr>
        <p:spPr>
          <a:xfrm>
            <a:off x="0" y="-2"/>
            <a:ext cx="12192000" cy="791538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D0A6576-CCB4-03C3-8A49-CFE7E27241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650" t="26788" r="3318" b="31426"/>
          <a:stretch/>
        </p:blipFill>
        <p:spPr>
          <a:xfrm>
            <a:off x="11254750" y="16517"/>
            <a:ext cx="834970" cy="757950"/>
          </a:xfrm>
          <a:prstGeom prst="rect">
            <a:avLst/>
          </a:prstGeom>
        </p:spPr>
      </p:pic>
      <p:sp>
        <p:nvSpPr>
          <p:cNvPr id="10" name="Google Shape;98;p1">
            <a:extLst>
              <a:ext uri="{FF2B5EF4-FFF2-40B4-BE49-F238E27FC236}">
                <a16:creationId xmlns:a16="http://schemas.microsoft.com/office/drawing/2014/main" id="{2A8D7E5C-BEA9-788F-3DF5-BD8A80F109BC}"/>
              </a:ext>
            </a:extLst>
          </p:cNvPr>
          <p:cNvSpPr/>
          <p:nvPr/>
        </p:nvSpPr>
        <p:spPr>
          <a:xfrm>
            <a:off x="-2549" y="6775679"/>
            <a:ext cx="12192000" cy="86400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095AEE-90CD-4DF8-9CA4-FAE5C986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BA8FB1E-4321-41C4-AE52-7E6506FB07F4}" type="slidenum">
              <a:rPr lang="en-GB" smtClean="0"/>
              <a:pPr algn="l"/>
              <a:t>12</a:t>
            </a:fld>
            <a:endParaRPr lang="en-GB" dirty="0"/>
          </a:p>
        </p:txBody>
      </p:sp>
      <p:pic>
        <p:nvPicPr>
          <p:cNvPr id="12" name="Picture 2" descr="VUmc.com - About us">
            <a:extLst>
              <a:ext uri="{FF2B5EF4-FFF2-40B4-BE49-F238E27FC236}">
                <a16:creationId xmlns:a16="http://schemas.microsoft.com/office/drawing/2014/main" id="{4498EA34-FABC-9701-CE37-84A5C7A942D5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944" y="84709"/>
            <a:ext cx="542783" cy="6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888E6D8-5320-0E31-233E-A1DE5491B399}"/>
              </a:ext>
            </a:extLst>
          </p:cNvPr>
          <p:cNvSpPr txBox="1">
            <a:spLocks/>
          </p:cNvSpPr>
          <p:nvPr/>
        </p:nvSpPr>
        <p:spPr>
          <a:xfrm>
            <a:off x="410786" y="149272"/>
            <a:ext cx="11365329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Baseline characteristics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5EA39E7-CB47-9889-F317-746B7ABD72A1}"/>
              </a:ext>
            </a:extLst>
          </p:cNvPr>
          <p:cNvSpPr/>
          <p:nvPr/>
        </p:nvSpPr>
        <p:spPr>
          <a:xfrm>
            <a:off x="365393" y="2154803"/>
            <a:ext cx="11448000" cy="27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E7442F43-3AD8-4A1E-FFD9-0859D95E7EE9}"/>
              </a:ext>
            </a:extLst>
          </p:cNvPr>
          <p:cNvSpPr/>
          <p:nvPr/>
        </p:nvSpPr>
        <p:spPr>
          <a:xfrm>
            <a:off x="365393" y="2433099"/>
            <a:ext cx="11448000" cy="2703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75F5A2FC-E7E5-C7EE-FFA0-0E5EC185B66E}"/>
              </a:ext>
            </a:extLst>
          </p:cNvPr>
          <p:cNvSpPr/>
          <p:nvPr/>
        </p:nvSpPr>
        <p:spPr>
          <a:xfrm>
            <a:off x="365393" y="2997642"/>
            <a:ext cx="11448000" cy="13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0CD2DDD7-02AC-D035-77C3-A044598CFEFA}"/>
              </a:ext>
            </a:extLst>
          </p:cNvPr>
          <p:cNvSpPr/>
          <p:nvPr/>
        </p:nvSpPr>
        <p:spPr>
          <a:xfrm>
            <a:off x="365393" y="4682216"/>
            <a:ext cx="11448000" cy="841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1795227D-208A-36FF-6AC7-5BAF91EF7B73}"/>
              </a:ext>
            </a:extLst>
          </p:cNvPr>
          <p:cNvSpPr/>
          <p:nvPr/>
        </p:nvSpPr>
        <p:spPr>
          <a:xfrm>
            <a:off x="365393" y="5514312"/>
            <a:ext cx="11448000" cy="28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A75C1FF-0784-A27F-0C2D-2139B8A18510}"/>
              </a:ext>
            </a:extLst>
          </p:cNvPr>
          <p:cNvSpPr txBox="1">
            <a:spLocks/>
          </p:cNvSpPr>
          <p:nvPr/>
        </p:nvSpPr>
        <p:spPr>
          <a:xfrm>
            <a:off x="365394" y="5965200"/>
            <a:ext cx="11422144" cy="16786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kern="0" dirty="0">
                <a:solidFill>
                  <a:schemeClr val="tx1"/>
                </a:solidFill>
              </a:rPr>
              <a:t>Data are presented as mean ± SD or frequencies (%)</a:t>
            </a:r>
          </a:p>
        </p:txBody>
      </p:sp>
      <p:graphicFrame>
        <p:nvGraphicFramePr>
          <p:cNvPr id="19" name="Table 3">
            <a:extLst>
              <a:ext uri="{FF2B5EF4-FFF2-40B4-BE49-F238E27FC236}">
                <a16:creationId xmlns:a16="http://schemas.microsoft.com/office/drawing/2014/main" id="{8F02B9AB-DEDB-BBEE-BDDD-1130563C3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401050"/>
              </p:ext>
            </p:extLst>
          </p:nvPr>
        </p:nvGraphicFramePr>
        <p:xfrm>
          <a:off x="365393" y="1384261"/>
          <a:ext cx="11448000" cy="4407293"/>
        </p:xfrm>
        <a:graphic>
          <a:graphicData uri="http://schemas.openxmlformats.org/drawingml/2006/table">
            <a:tbl>
              <a:tblPr/>
              <a:tblGrid>
                <a:gridCol w="3816000">
                  <a:extLst>
                    <a:ext uri="{9D8B030D-6E8A-4147-A177-3AD203B41FA5}">
                      <a16:colId xmlns:a16="http://schemas.microsoft.com/office/drawing/2014/main" val="3697839306"/>
                    </a:ext>
                  </a:extLst>
                </a:gridCol>
                <a:gridCol w="3816000">
                  <a:extLst>
                    <a:ext uri="{9D8B030D-6E8A-4147-A177-3AD203B41FA5}">
                      <a16:colId xmlns:a16="http://schemas.microsoft.com/office/drawing/2014/main" val="2278469737"/>
                    </a:ext>
                  </a:extLst>
                </a:gridCol>
                <a:gridCol w="3816000">
                  <a:extLst>
                    <a:ext uri="{9D8B030D-6E8A-4147-A177-3AD203B41FA5}">
                      <a16:colId xmlns:a16="http://schemas.microsoft.com/office/drawing/2014/main" val="2465871158"/>
                    </a:ext>
                  </a:extLst>
                </a:gridCol>
              </a:tblGrid>
              <a:tr h="423164">
                <a:tc>
                  <a:txBody>
                    <a:bodyPr/>
                    <a:lstStyle/>
                    <a:p>
                      <a:pPr algn="l"/>
                      <a:endParaRPr lang="en-BE" sz="1200" b="1" i="0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62560" marR="62560" marT="31280" marB="312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GB" sz="1200" b="1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Native vessel PCI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GB" sz="1200" b="1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(N = 108)</a:t>
                      </a:r>
                    </a:p>
                  </a:txBody>
                  <a:tcPr marL="62560" marR="62560" marT="31280" marB="312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GB" sz="1200" b="1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SVG PCI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GB" sz="1200" b="1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(N = 112)</a:t>
                      </a:r>
                    </a:p>
                  </a:txBody>
                  <a:tcPr marL="62560" marR="62560" marT="31280" marB="312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01038"/>
                  </a:ext>
                </a:extLst>
              </a:tr>
              <a:tr h="285730">
                <a:tc gridSpan="3">
                  <a:txBody>
                    <a:bodyPr/>
                    <a:lstStyle/>
                    <a:p>
                      <a:pPr algn="l"/>
                      <a:r>
                        <a:rPr lang="en-GB" sz="1200" b="1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Demographics</a:t>
                      </a:r>
                    </a:p>
                  </a:txBody>
                  <a:tcPr marL="67976" marR="67976" marT="33988" marB="339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BE" sz="13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6944" marR="66944" marT="33472" marB="3347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BE" sz="13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6944" marR="66944" marT="33472" marB="3347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002588"/>
                  </a:ext>
                </a:extLst>
              </a:tr>
              <a:tr h="279562"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 Age (years)</a:t>
                      </a:r>
                    </a:p>
                  </a:txBody>
                  <a:tcPr marL="62560" marR="62560" marT="31280" marB="312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2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73 ± 7</a:t>
                      </a:r>
                    </a:p>
                  </a:txBody>
                  <a:tcPr marL="62560" marR="62560" marT="31280" marB="312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200" b="0" i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73 ± 7</a:t>
                      </a:r>
                    </a:p>
                  </a:txBody>
                  <a:tcPr marL="62560" marR="62560" marT="31280" marB="312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123477"/>
                  </a:ext>
                </a:extLst>
              </a:tr>
              <a:tr h="279562"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 Male sex</a:t>
                      </a:r>
                    </a:p>
                  </a:txBody>
                  <a:tcPr marL="62560" marR="62560" marT="31280" marB="312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88</a:t>
                      </a:r>
                      <a:r>
                        <a:rPr lang="en-BE" sz="12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12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81</a:t>
                      </a:r>
                      <a:r>
                        <a:rPr lang="en-BE" sz="12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62560" marR="62560" marT="31280" marB="312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97</a:t>
                      </a:r>
                      <a:r>
                        <a:rPr lang="en-BE" sz="12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12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87</a:t>
                      </a:r>
                      <a:r>
                        <a:rPr lang="en-BE" sz="12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62560" marR="62560" marT="31280" marB="312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523576"/>
                  </a:ext>
                </a:extLst>
              </a:tr>
              <a:tr h="279562">
                <a:tc>
                  <a:txBody>
                    <a:bodyPr/>
                    <a:lstStyle/>
                    <a:p>
                      <a:pPr algn="l"/>
                      <a:r>
                        <a:rPr lang="en-GB" sz="1200" b="1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Comorbidities</a:t>
                      </a:r>
                    </a:p>
                  </a:txBody>
                  <a:tcPr marL="62560" marR="62560" marT="31280" marB="312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BE" sz="1200" b="0" i="0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62560" marR="62560" marT="31280" marB="312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BE" sz="1200" b="0" i="0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62560" marR="62560" marT="31280" marB="312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375385"/>
                  </a:ext>
                </a:extLst>
              </a:tr>
              <a:tr h="27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 </a:t>
                      </a: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Hypertension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 (73)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 (86)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503345"/>
                  </a:ext>
                </a:extLst>
              </a:tr>
              <a:tr h="27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 </a:t>
                      </a: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Hypercholesterolemia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 (80)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 (83)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01570"/>
                  </a:ext>
                </a:extLst>
              </a:tr>
              <a:tr h="27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 </a:t>
                      </a: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Diabetes mellitus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 (43)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 (47)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272560"/>
                  </a:ext>
                </a:extLst>
              </a:tr>
              <a:tr h="27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 </a:t>
                      </a: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Family history of CAD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 (64) 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 (62)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930594"/>
                  </a:ext>
                </a:extLst>
              </a:tr>
              <a:tr h="279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 </a:t>
                      </a: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Chronic kidney disease (eGFR &lt;60 mL/min/1.73m</a:t>
                      </a:r>
                      <a:r>
                        <a:rPr lang="en-US" sz="1200" baseline="300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 (32)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 (35)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951510"/>
                  </a:ext>
                </a:extLst>
              </a:tr>
              <a:tr h="28573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nl-NL" sz="1200" b="1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Cardiac</a:t>
                      </a:r>
                      <a:r>
                        <a:rPr lang="nl-NL" sz="12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200" b="1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history</a:t>
                      </a:r>
                      <a:endParaRPr lang="nl-NL" sz="12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BE" sz="13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6944" marR="66944" marT="33472" marB="3347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BE" sz="13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6944" marR="66944" marT="33472" marB="3347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661522"/>
                  </a:ext>
                </a:extLst>
              </a:tr>
              <a:tr h="27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 </a:t>
                      </a: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 PCI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 (63)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 (60)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636078"/>
                  </a:ext>
                </a:extLst>
              </a:tr>
              <a:tr h="27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      </a:t>
                      </a: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 target SVG PCI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(22)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(20)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210620"/>
                  </a:ext>
                </a:extLst>
              </a:tr>
              <a:tr h="27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 </a:t>
                      </a: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 MI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 (47)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 (58)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278842"/>
                  </a:ext>
                </a:extLst>
              </a:tr>
              <a:tr h="279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 </a:t>
                      </a: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Years since CABG to PCI (years)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± 9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 ± 8</a:t>
                      </a:r>
                      <a:endParaRPr lang="nl-NL" sz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813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41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A24B7-2DA5-85DD-B44F-0361F4DA7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276731D2-E169-0073-22ED-3A3B9AE4F781}"/>
              </a:ext>
            </a:extLst>
          </p:cNvPr>
          <p:cNvSpPr/>
          <p:nvPr/>
        </p:nvSpPr>
        <p:spPr>
          <a:xfrm>
            <a:off x="251579" y="923741"/>
            <a:ext cx="11688841" cy="5286936"/>
          </a:xfrm>
          <a:prstGeom prst="roundRect">
            <a:avLst>
              <a:gd name="adj" fmla="val 31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CA3B43-21A8-AE4D-7512-3B076AEF5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3600"/>
            <a:ext cx="113814" cy="105354"/>
          </a:xfrm>
        </p:spPr>
        <p:txBody>
          <a:bodyPr/>
          <a:lstStyle/>
          <a:p>
            <a:pPr algn="l"/>
            <a:fld id="{FBA8FB1E-4321-41C4-AE52-7E6506FB07F4}" type="slidenum">
              <a:rPr lang="en-GB" smtClean="0"/>
              <a:pPr algn="l"/>
              <a:t>13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BFB20-8EC0-FDC1-E217-C5E02A0678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5394" y="5965200"/>
            <a:ext cx="11422144" cy="167860"/>
          </a:xfrm>
        </p:spPr>
        <p:txBody>
          <a:bodyPr/>
          <a:lstStyle/>
          <a:p>
            <a:r>
              <a:rPr lang="en-US" sz="800" kern="0" dirty="0">
                <a:solidFill>
                  <a:schemeClr val="tx1"/>
                </a:solidFill>
              </a:rPr>
              <a:t>Data are presented as mean ± SD or frequencies (%). *Defined as successful revascularization achieved through the initial or crossover strategy, including repeated attempts, with final TIMI flow grade 3 and residual stenosis &lt;30%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B8EB357C-CA79-1D51-3DEF-6E3BEFA3806A}"/>
              </a:ext>
            </a:extLst>
          </p:cNvPr>
          <p:cNvSpPr/>
          <p:nvPr/>
        </p:nvSpPr>
        <p:spPr>
          <a:xfrm>
            <a:off x="0" y="-2"/>
            <a:ext cx="12192000" cy="791538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A513B20-5B47-9519-3EA5-63453670E2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650" t="26788" r="3318" b="31426"/>
          <a:stretch/>
        </p:blipFill>
        <p:spPr>
          <a:xfrm>
            <a:off x="11254750" y="16517"/>
            <a:ext cx="834970" cy="757950"/>
          </a:xfrm>
          <a:prstGeom prst="rect">
            <a:avLst/>
          </a:prstGeom>
        </p:spPr>
      </p:pic>
      <p:sp>
        <p:nvSpPr>
          <p:cNvPr id="10" name="Google Shape;98;p1">
            <a:extLst>
              <a:ext uri="{FF2B5EF4-FFF2-40B4-BE49-F238E27FC236}">
                <a16:creationId xmlns:a16="http://schemas.microsoft.com/office/drawing/2014/main" id="{17147542-76D9-8E36-A90B-DCCCE160F16E}"/>
              </a:ext>
            </a:extLst>
          </p:cNvPr>
          <p:cNvSpPr/>
          <p:nvPr/>
        </p:nvSpPr>
        <p:spPr>
          <a:xfrm>
            <a:off x="-2549" y="6775679"/>
            <a:ext cx="12192000" cy="86400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VUmc.com - About us">
            <a:extLst>
              <a:ext uri="{FF2B5EF4-FFF2-40B4-BE49-F238E27FC236}">
                <a16:creationId xmlns:a16="http://schemas.microsoft.com/office/drawing/2014/main" id="{28FA2FA8-BF2E-FA43-546C-9BDA46C78DA6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944" y="84709"/>
            <a:ext cx="542783" cy="6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DC8AC7B-F5F9-BF57-1822-4E0A723168FB}"/>
              </a:ext>
            </a:extLst>
          </p:cNvPr>
          <p:cNvSpPr txBox="1">
            <a:spLocks/>
          </p:cNvSpPr>
          <p:nvPr/>
        </p:nvSpPr>
        <p:spPr>
          <a:xfrm>
            <a:off x="410786" y="149272"/>
            <a:ext cx="11365329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Angiographic and procedural characteristics</a:t>
            </a: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0802301C-41F8-EB91-E21C-7D156DA1FD2B}"/>
              </a:ext>
            </a:extLst>
          </p:cNvPr>
          <p:cNvSpPr/>
          <p:nvPr/>
        </p:nvSpPr>
        <p:spPr>
          <a:xfrm>
            <a:off x="328115" y="1716564"/>
            <a:ext cx="6826089" cy="698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21D9634B-A432-B585-B921-3AD9A6AF2ABB}"/>
              </a:ext>
            </a:extLst>
          </p:cNvPr>
          <p:cNvSpPr/>
          <p:nvPr/>
        </p:nvSpPr>
        <p:spPr>
          <a:xfrm>
            <a:off x="341329" y="2412719"/>
            <a:ext cx="6812875" cy="68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4767CF1A-77D0-D0C6-27BB-A9D711F64049}"/>
              </a:ext>
            </a:extLst>
          </p:cNvPr>
          <p:cNvSpPr/>
          <p:nvPr/>
        </p:nvSpPr>
        <p:spPr>
          <a:xfrm>
            <a:off x="325469" y="3369170"/>
            <a:ext cx="3440773" cy="11345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C070F9AA-A025-4CC6-4923-3CCBBC441C32}"/>
              </a:ext>
            </a:extLst>
          </p:cNvPr>
          <p:cNvSpPr/>
          <p:nvPr/>
        </p:nvSpPr>
        <p:spPr>
          <a:xfrm>
            <a:off x="7154203" y="3369396"/>
            <a:ext cx="2342881" cy="11343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A8B3EF77-F956-4426-4AC9-AC494BEDCF0A}"/>
              </a:ext>
            </a:extLst>
          </p:cNvPr>
          <p:cNvSpPr/>
          <p:nvPr/>
        </p:nvSpPr>
        <p:spPr>
          <a:xfrm>
            <a:off x="325469" y="4775238"/>
            <a:ext cx="11535961" cy="113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B553F35C-A222-F81E-6A0D-D6F9857E9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108931"/>
              </p:ext>
            </p:extLst>
          </p:nvPr>
        </p:nvGraphicFramePr>
        <p:xfrm>
          <a:off x="325469" y="963552"/>
          <a:ext cx="11535961" cy="4953594"/>
        </p:xfrm>
        <a:graphic>
          <a:graphicData uri="http://schemas.openxmlformats.org/drawingml/2006/table">
            <a:tbl>
              <a:tblPr/>
              <a:tblGrid>
                <a:gridCol w="4451452">
                  <a:extLst>
                    <a:ext uri="{9D8B030D-6E8A-4147-A177-3AD203B41FA5}">
                      <a16:colId xmlns:a16="http://schemas.microsoft.com/office/drawing/2014/main" val="1744649783"/>
                    </a:ext>
                  </a:extLst>
                </a:gridCol>
                <a:gridCol w="2361503">
                  <a:extLst>
                    <a:ext uri="{9D8B030D-6E8A-4147-A177-3AD203B41FA5}">
                      <a16:colId xmlns:a16="http://schemas.microsoft.com/office/drawing/2014/main" val="1396162573"/>
                    </a:ext>
                  </a:extLst>
                </a:gridCol>
                <a:gridCol w="2361503">
                  <a:extLst>
                    <a:ext uri="{9D8B030D-6E8A-4147-A177-3AD203B41FA5}">
                      <a16:colId xmlns:a16="http://schemas.microsoft.com/office/drawing/2014/main" val="2335278550"/>
                    </a:ext>
                  </a:extLst>
                </a:gridCol>
                <a:gridCol w="2361503">
                  <a:extLst>
                    <a:ext uri="{9D8B030D-6E8A-4147-A177-3AD203B41FA5}">
                      <a16:colId xmlns:a16="http://schemas.microsoft.com/office/drawing/2014/main" val="2392497566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5717" marR="55717" marT="27577" marB="275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GB" sz="1200" b="1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Native vessel PCI </a:t>
                      </a:r>
                    </a:p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GB" sz="1200" b="1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108)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7" marR="55717" marT="27577" marB="275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GB" sz="1200" b="1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SVG PCI </a:t>
                      </a:r>
                    </a:p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GB" sz="1200" b="1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112)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7" marR="55717" marT="27577" marB="275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GB" sz="1200" b="1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164345"/>
                  </a:ext>
                </a:extLst>
              </a:tr>
              <a:tr h="28455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1200" b="1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 native vessel angiographic characteristics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19" marR="60219" marT="30391" marB="303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0219" marR="60219" marT="30391" marB="303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2544357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 </a:t>
                      </a: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 coronary artery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 (53)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nl-NL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733400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 </a:t>
                      </a: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Left main/left anterior descending coronary artery                                       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(13)</a:t>
                      </a:r>
                      <a:endParaRPr lang="nl-NL" sz="1200" kern="10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597099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 Left circumflex </a:t>
                      </a: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coronary artery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(34)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nl-NL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640671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 </a:t>
                      </a: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Lesion characteristics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nl-NL" sz="1200" kern="10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9849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  </a:t>
                      </a: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Lesion length, mm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± 21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nl-NL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08902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  </a:t>
                      </a: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Chronic total coronary occlusion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(83)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nl-NL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058945"/>
                  </a:ext>
                </a:extLst>
              </a:tr>
              <a:tr h="28327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1200" b="1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 SVG angiographic characteristics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7" marR="55717" marT="27577" marB="275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200" kern="10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5717" marR="55717" marT="27577" marB="275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nl-NL" sz="1200" kern="10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15405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 </a:t>
                      </a: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graft 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 (46)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254761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 </a:t>
                      </a: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Jump graft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(54)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kern="10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788337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 </a:t>
                      </a: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Coronary angiography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nl-NL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4364550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  </a:t>
                      </a: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Lesion length, mm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± 16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51709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  </a:t>
                      </a: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In-stent lesion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(9)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790001"/>
                  </a:ext>
                </a:extLst>
              </a:tr>
              <a:tr h="28327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200" b="1" kern="100" dirty="0" err="1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Procedural</a:t>
                      </a:r>
                      <a:r>
                        <a:rPr lang="nl-NL" sz="1200" b="1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200" b="1" kern="100" dirty="0" err="1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characteristics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4" marR="4108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200" kern="10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nl-NL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nl-NL" sz="1200" b="1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P-</a:t>
                      </a:r>
                      <a:r>
                        <a:rPr lang="nl-NL" sz="1200" b="1" kern="100" dirty="0" err="1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69110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 </a:t>
                      </a: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 technical success*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4" marR="55154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 (92)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33" marR="38833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 (93)</a:t>
                      </a:r>
                      <a:endParaRPr lang="nl-NL" sz="1200" kern="10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33" marR="38833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2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0.741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9108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 </a:t>
                      </a: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stents implanted 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33" marR="38833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 ± 1.3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33" marR="38833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 ± 0.8</a:t>
                      </a:r>
                      <a:endParaRPr lang="nl-NL" sz="1200" kern="10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33" marR="38833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2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7881370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 </a:t>
                      </a: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stent length 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33" marR="38833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[52 - 111]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33" marR="38833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[18 - 38]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33" marR="38833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2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27961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 </a:t>
                      </a: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Fluoroscopy time (min)</a:t>
                      </a:r>
                      <a:r>
                        <a:rPr lang="en-US" sz="1200" kern="100" baseline="300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33" marR="38833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[35 - 81]</a:t>
                      </a:r>
                      <a:endParaRPr lang="nl-NL" sz="1200" kern="10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33" marR="38833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[6 - 16]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33" marR="38833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2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579794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GB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 </a:t>
                      </a: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Contrast use (ml)</a:t>
                      </a:r>
                      <a:r>
                        <a:rPr lang="en-US" sz="1200" kern="100" baseline="300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33" marR="38833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 [150 - 300]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33" marR="38833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[73 - 150]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33" marR="38833" marT="84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sz="1200" kern="12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nl-NL" sz="1200" kern="1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065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70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F2852-D18B-903F-D5A4-2AB74F9A1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Afbeelding 33">
            <a:extLst>
              <a:ext uri="{FF2B5EF4-FFF2-40B4-BE49-F238E27FC236}">
                <a16:creationId xmlns:a16="http://schemas.microsoft.com/office/drawing/2014/main" id="{21040DF0-A5BB-F63D-F701-DAE4644F3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8" y="818474"/>
            <a:ext cx="12128063" cy="5403066"/>
          </a:xfrm>
          <a:prstGeom prst="rect">
            <a:avLst/>
          </a:prstGeom>
        </p:spPr>
      </p:pic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85FB3CF4-5504-C8D8-4CF1-9A3D5793014D}"/>
              </a:ext>
            </a:extLst>
          </p:cNvPr>
          <p:cNvSpPr/>
          <p:nvPr/>
        </p:nvSpPr>
        <p:spPr>
          <a:xfrm>
            <a:off x="2137779" y="988877"/>
            <a:ext cx="7427265" cy="5580000"/>
          </a:xfrm>
          <a:prstGeom prst="roundRect">
            <a:avLst>
              <a:gd name="adj" fmla="val 31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22F2FE-5639-9713-A9B7-7C708ECE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3600"/>
            <a:ext cx="113814" cy="105354"/>
          </a:xfrm>
        </p:spPr>
        <p:txBody>
          <a:bodyPr/>
          <a:lstStyle/>
          <a:p>
            <a:pPr algn="l"/>
            <a:fld id="{FBA8FB1E-4321-41C4-AE52-7E6506FB07F4}" type="slidenum">
              <a:rPr lang="en-GB" smtClean="0"/>
              <a:pPr algn="l"/>
              <a:t>14</a:t>
            </a:fld>
            <a:endParaRPr lang="en-GB" dirty="0"/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50BCB9FD-8639-42AD-AEE7-55BD1A04AD03}"/>
              </a:ext>
            </a:extLst>
          </p:cNvPr>
          <p:cNvSpPr/>
          <p:nvPr/>
        </p:nvSpPr>
        <p:spPr>
          <a:xfrm>
            <a:off x="0" y="-2"/>
            <a:ext cx="12192000" cy="791538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803EE0C-D9D1-CC9F-73E3-3873A7AEFD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650" t="26788" r="3318" b="31426"/>
          <a:stretch/>
        </p:blipFill>
        <p:spPr>
          <a:xfrm>
            <a:off x="11254750" y="16517"/>
            <a:ext cx="834970" cy="757950"/>
          </a:xfrm>
          <a:prstGeom prst="rect">
            <a:avLst/>
          </a:prstGeom>
        </p:spPr>
      </p:pic>
      <p:sp>
        <p:nvSpPr>
          <p:cNvPr id="10" name="Google Shape;98;p1">
            <a:extLst>
              <a:ext uri="{FF2B5EF4-FFF2-40B4-BE49-F238E27FC236}">
                <a16:creationId xmlns:a16="http://schemas.microsoft.com/office/drawing/2014/main" id="{C38A8109-9636-5685-E6CB-7F37564DDA81}"/>
              </a:ext>
            </a:extLst>
          </p:cNvPr>
          <p:cNvSpPr/>
          <p:nvPr/>
        </p:nvSpPr>
        <p:spPr>
          <a:xfrm>
            <a:off x="-2549" y="6775679"/>
            <a:ext cx="12192000" cy="86400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VUmc.com - About us">
            <a:extLst>
              <a:ext uri="{FF2B5EF4-FFF2-40B4-BE49-F238E27FC236}">
                <a16:creationId xmlns:a16="http://schemas.microsoft.com/office/drawing/2014/main" id="{5B8D1074-03D0-6D20-40B2-37B3DC32AF3C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944" y="84709"/>
            <a:ext cx="542783" cy="6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9005BC1-0651-53DD-5269-29EEDC33D8AF}"/>
              </a:ext>
            </a:extLst>
          </p:cNvPr>
          <p:cNvSpPr txBox="1">
            <a:spLocks/>
          </p:cNvSpPr>
          <p:nvPr/>
        </p:nvSpPr>
        <p:spPr>
          <a:xfrm>
            <a:off x="2190918" y="6371511"/>
            <a:ext cx="4941453" cy="2054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kern="0" dirty="0"/>
              <a:t>Event rates are </a:t>
            </a:r>
            <a:r>
              <a:rPr lang="en-US" sz="800" dirty="0"/>
              <a:t>Kaplan Meier estimates | Comparison by unadjusted Cox regression and log-rank test</a:t>
            </a:r>
            <a:endParaRPr lang="en-US" sz="800" kern="0" dirty="0"/>
          </a:p>
          <a:p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9AC455A-A173-A15B-07AA-2D1F019C80E9}"/>
              </a:ext>
            </a:extLst>
          </p:cNvPr>
          <p:cNvSpPr/>
          <p:nvPr/>
        </p:nvSpPr>
        <p:spPr bwMode="auto">
          <a:xfrm>
            <a:off x="4372201" y="3005354"/>
            <a:ext cx="4340774" cy="40193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1" u="none" strike="noStrike" kern="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9543409D-BFAA-B4E3-B504-DC5F4B5795E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94" y="1200962"/>
            <a:ext cx="6461760" cy="5029200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6AD188D2-BC87-0972-255E-DEB4C3ED7E1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94" y="1200962"/>
            <a:ext cx="6461760" cy="5029200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50B497F7-42A6-A922-6EAE-BE543501E62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94" y="1200962"/>
            <a:ext cx="6461760" cy="5029200"/>
          </a:xfrm>
          <a:prstGeom prst="rect">
            <a:avLst/>
          </a:prstGeom>
        </p:spPr>
      </p:pic>
      <p:sp>
        <p:nvSpPr>
          <p:cNvPr id="16" name="Tekstvak 8">
            <a:extLst>
              <a:ext uri="{FF2B5EF4-FFF2-40B4-BE49-F238E27FC236}">
                <a16:creationId xmlns:a16="http://schemas.microsoft.com/office/drawing/2014/main" id="{5F759159-7AD2-A6F0-4237-5D59FDA41385}"/>
              </a:ext>
            </a:extLst>
          </p:cNvPr>
          <p:cNvSpPr txBox="1"/>
          <p:nvPr/>
        </p:nvSpPr>
        <p:spPr>
          <a:xfrm>
            <a:off x="8751927" y="3678987"/>
            <a:ext cx="7341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34.3%</a:t>
            </a:r>
            <a:endParaRPr lang="nl-NL" sz="2000" b="1" dirty="0">
              <a:solidFill>
                <a:schemeClr val="accent2"/>
              </a:solidFill>
            </a:endParaRPr>
          </a:p>
        </p:txBody>
      </p:sp>
      <p:sp>
        <p:nvSpPr>
          <p:cNvPr id="17" name="Tekstvak 8">
            <a:extLst>
              <a:ext uri="{FF2B5EF4-FFF2-40B4-BE49-F238E27FC236}">
                <a16:creationId xmlns:a16="http://schemas.microsoft.com/office/drawing/2014/main" id="{F5294B84-1E61-59E9-56DD-10499893ABE5}"/>
              </a:ext>
            </a:extLst>
          </p:cNvPr>
          <p:cNvSpPr txBox="1"/>
          <p:nvPr/>
        </p:nvSpPr>
        <p:spPr>
          <a:xfrm>
            <a:off x="8751927" y="4176421"/>
            <a:ext cx="7341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18.7%</a:t>
            </a:r>
            <a:endParaRPr lang="nl-NL" sz="2000" b="1" dirty="0">
              <a:solidFill>
                <a:schemeClr val="accent4"/>
              </a:solidFill>
            </a:endParaRPr>
          </a:p>
        </p:txBody>
      </p:sp>
      <p:sp>
        <p:nvSpPr>
          <p:cNvPr id="18" name="Tekstvak 8">
            <a:extLst>
              <a:ext uri="{FF2B5EF4-FFF2-40B4-BE49-F238E27FC236}">
                <a16:creationId xmlns:a16="http://schemas.microsoft.com/office/drawing/2014/main" id="{B9A3FAD1-98DE-8F14-2E14-057542FD379C}"/>
              </a:ext>
            </a:extLst>
          </p:cNvPr>
          <p:cNvSpPr txBox="1"/>
          <p:nvPr/>
        </p:nvSpPr>
        <p:spPr>
          <a:xfrm>
            <a:off x="3838540" y="1694908"/>
            <a:ext cx="3767250" cy="6402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Hazard ratio 2.14 (95% CI 1.25 - 3.65)</a:t>
            </a:r>
          </a:p>
          <a:p>
            <a:r>
              <a:rPr lang="en-US" i="1" dirty="0">
                <a:solidFill>
                  <a:schemeClr val="accent1"/>
                </a:solidFill>
              </a:rPr>
              <a:t>Log-rank p = 0.004</a:t>
            </a:r>
          </a:p>
        </p:txBody>
      </p:sp>
      <p:sp>
        <p:nvSpPr>
          <p:cNvPr id="19" name="Rechthoek 15">
            <a:extLst>
              <a:ext uri="{FF2B5EF4-FFF2-40B4-BE49-F238E27FC236}">
                <a16:creationId xmlns:a16="http://schemas.microsoft.com/office/drawing/2014/main" id="{AF8140EA-BBCC-E113-6AD8-5F54DF9147BF}"/>
              </a:ext>
            </a:extLst>
          </p:cNvPr>
          <p:cNvSpPr/>
          <p:nvPr/>
        </p:nvSpPr>
        <p:spPr bwMode="auto">
          <a:xfrm>
            <a:off x="3681025" y="3145650"/>
            <a:ext cx="4340774" cy="40193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1" u="none" strike="noStrike" kern="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5" name="Tekstvak 16">
            <a:extLst>
              <a:ext uri="{FF2B5EF4-FFF2-40B4-BE49-F238E27FC236}">
                <a16:creationId xmlns:a16="http://schemas.microsoft.com/office/drawing/2014/main" id="{33658B47-BE1A-BE88-BD7C-B9C41701A361}"/>
              </a:ext>
            </a:extLst>
          </p:cNvPr>
          <p:cNvSpPr txBox="1"/>
          <p:nvPr/>
        </p:nvSpPr>
        <p:spPr>
          <a:xfrm>
            <a:off x="3993732" y="3080585"/>
            <a:ext cx="1351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1D384C"/>
                </a:solidFill>
                <a:latin typeface="Arial"/>
              </a:rPr>
              <a:t>Native vessel PCI</a:t>
            </a:r>
            <a:endParaRPr lang="nl-NL" sz="1100" b="1" dirty="0">
              <a:solidFill>
                <a:srgbClr val="1D384C"/>
              </a:solidFill>
              <a:latin typeface="Arial"/>
            </a:endParaRPr>
          </a:p>
        </p:txBody>
      </p:sp>
      <p:sp>
        <p:nvSpPr>
          <p:cNvPr id="26" name="Tekstvak 17">
            <a:extLst>
              <a:ext uri="{FF2B5EF4-FFF2-40B4-BE49-F238E27FC236}">
                <a16:creationId xmlns:a16="http://schemas.microsoft.com/office/drawing/2014/main" id="{52478C3A-B412-2C54-DD92-4D504AAF445C}"/>
              </a:ext>
            </a:extLst>
          </p:cNvPr>
          <p:cNvSpPr txBox="1"/>
          <p:nvPr/>
        </p:nvSpPr>
        <p:spPr>
          <a:xfrm>
            <a:off x="3993732" y="3281688"/>
            <a:ext cx="756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1D384C"/>
                </a:solidFill>
                <a:latin typeface="Arial"/>
              </a:rPr>
              <a:t>SVG PCI</a:t>
            </a:r>
            <a:endParaRPr lang="nl-NL" sz="1100" b="1" dirty="0">
              <a:solidFill>
                <a:srgbClr val="1D384C"/>
              </a:solidFill>
              <a:latin typeface="Arial"/>
            </a:endParaRPr>
          </a:p>
        </p:txBody>
      </p:sp>
      <p:cxnSp>
        <p:nvCxnSpPr>
          <p:cNvPr id="27" name="Rechte verbindingslijn 18">
            <a:extLst>
              <a:ext uri="{FF2B5EF4-FFF2-40B4-BE49-F238E27FC236}">
                <a16:creationId xmlns:a16="http://schemas.microsoft.com/office/drawing/2014/main" id="{53102280-1B6C-40C8-ED47-26479FA2CB80}"/>
              </a:ext>
            </a:extLst>
          </p:cNvPr>
          <p:cNvCxnSpPr>
            <a:cxnSpLocks/>
          </p:cNvCxnSpPr>
          <p:nvPr/>
        </p:nvCxnSpPr>
        <p:spPr bwMode="auto">
          <a:xfrm flipV="1">
            <a:off x="3838540" y="3213903"/>
            <a:ext cx="144000" cy="0"/>
          </a:xfrm>
          <a:prstGeom prst="line">
            <a:avLst/>
          </a:prstGeom>
          <a:solidFill>
            <a:srgbClr val="ED2937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Rechte verbindingslijn 19">
            <a:extLst>
              <a:ext uri="{FF2B5EF4-FFF2-40B4-BE49-F238E27FC236}">
                <a16:creationId xmlns:a16="http://schemas.microsoft.com/office/drawing/2014/main" id="{93A95860-0322-6B52-ECE6-C2B844F1EBC6}"/>
              </a:ext>
            </a:extLst>
          </p:cNvPr>
          <p:cNvCxnSpPr>
            <a:cxnSpLocks/>
          </p:cNvCxnSpPr>
          <p:nvPr/>
        </p:nvCxnSpPr>
        <p:spPr bwMode="auto">
          <a:xfrm flipV="1">
            <a:off x="3838540" y="3412493"/>
            <a:ext cx="144000" cy="0"/>
          </a:xfrm>
          <a:prstGeom prst="line">
            <a:avLst/>
          </a:prstGeom>
          <a:solidFill>
            <a:srgbClr val="ED2937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kstvak 22">
            <a:extLst>
              <a:ext uri="{FF2B5EF4-FFF2-40B4-BE49-F238E27FC236}">
                <a16:creationId xmlns:a16="http://schemas.microsoft.com/office/drawing/2014/main" id="{800A55EE-23F8-E001-DB4B-A50E4D0649A2}"/>
              </a:ext>
            </a:extLst>
          </p:cNvPr>
          <p:cNvSpPr txBox="1"/>
          <p:nvPr/>
        </p:nvSpPr>
        <p:spPr>
          <a:xfrm>
            <a:off x="9737819" y="5132788"/>
            <a:ext cx="2283204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1D384C"/>
              </a:buClr>
              <a:defRPr/>
            </a:pPr>
            <a:r>
              <a:rPr lang="en-US" sz="1100" dirty="0">
                <a:latin typeface="+mj-lt"/>
              </a:rPr>
              <a:t>MACE: all-cause </a:t>
            </a:r>
            <a:r>
              <a:rPr kumimoji="0" lang="en-US" sz="11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mortality, non-fatal target territory MI, clinically driven target territory revascularization</a:t>
            </a:r>
          </a:p>
          <a:p>
            <a:r>
              <a:rPr lang="en-US" sz="1200" dirty="0">
                <a:latin typeface="+mj-lt"/>
              </a:rPr>
              <a:t> </a:t>
            </a:r>
            <a:endParaRPr lang="nl-NL" sz="1200" dirty="0">
              <a:latin typeface="+mj-lt"/>
            </a:endParaRP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5FA97A6-7C1A-713E-B8F9-765FD2446DC3}"/>
              </a:ext>
            </a:extLst>
          </p:cNvPr>
          <p:cNvSpPr txBox="1">
            <a:spLocks/>
          </p:cNvSpPr>
          <p:nvPr/>
        </p:nvSpPr>
        <p:spPr>
          <a:xfrm>
            <a:off x="410786" y="149272"/>
            <a:ext cx="11365329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Primary endpoint of this analysis: 1-year MACE</a:t>
            </a: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7A7AA5A2-1B35-1040-CE48-C1862AA873CB}"/>
              </a:ext>
            </a:extLst>
          </p:cNvPr>
          <p:cNvSpPr/>
          <p:nvPr/>
        </p:nvSpPr>
        <p:spPr>
          <a:xfrm>
            <a:off x="5536096" y="1121870"/>
            <a:ext cx="1461052" cy="344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E1C55474-FDC3-4501-DE17-1DF3F7D5EC2D}"/>
              </a:ext>
            </a:extLst>
          </p:cNvPr>
          <p:cNvSpPr txBox="1"/>
          <p:nvPr/>
        </p:nvSpPr>
        <p:spPr>
          <a:xfrm>
            <a:off x="5673164" y="1155344"/>
            <a:ext cx="83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MACE</a:t>
            </a:r>
            <a:endParaRPr lang="nl-NL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F139A50-5649-AFAC-8FA0-81BFECFE15CA}"/>
              </a:ext>
            </a:extLst>
          </p:cNvPr>
          <p:cNvSpPr txBox="1"/>
          <p:nvPr/>
        </p:nvSpPr>
        <p:spPr>
          <a:xfrm>
            <a:off x="5334626" y="5265367"/>
            <a:ext cx="198964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/>
              <a:t>Time since index PCI (days)</a:t>
            </a:r>
            <a:endParaRPr lang="nl-NL" sz="1100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B2BE7D8-3A77-4331-325D-942DBC3A8974}"/>
              </a:ext>
            </a:extLst>
          </p:cNvPr>
          <p:cNvSpPr txBox="1"/>
          <p:nvPr/>
        </p:nvSpPr>
        <p:spPr>
          <a:xfrm>
            <a:off x="2930568" y="2149079"/>
            <a:ext cx="353943" cy="2386231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sz="1100" b="1" dirty="0"/>
              <a:t>Cumulative incidence of MACE (%)</a:t>
            </a:r>
            <a:endParaRPr lang="nl-NL" sz="1100" b="1" dirty="0"/>
          </a:p>
        </p:txBody>
      </p:sp>
    </p:spTree>
    <p:extLst>
      <p:ext uri="{BB962C8B-B14F-4D97-AF65-F5344CB8AC3E}">
        <p14:creationId xmlns:p14="http://schemas.microsoft.com/office/powerpoint/2010/main" val="376768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74B99-3DA0-29EC-D25F-D68A735E6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Afbeelding 33">
            <a:extLst>
              <a:ext uri="{FF2B5EF4-FFF2-40B4-BE49-F238E27FC236}">
                <a16:creationId xmlns:a16="http://schemas.microsoft.com/office/drawing/2014/main" id="{2EE753F0-1FF6-777B-9166-4A6B1F322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8" y="818474"/>
            <a:ext cx="12128063" cy="5403066"/>
          </a:xfrm>
          <a:prstGeom prst="rect">
            <a:avLst/>
          </a:prstGeom>
        </p:spPr>
      </p:pic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49284AEF-DAB3-4139-ACE3-F44D12F8E64E}"/>
              </a:ext>
            </a:extLst>
          </p:cNvPr>
          <p:cNvSpPr/>
          <p:nvPr/>
        </p:nvSpPr>
        <p:spPr>
          <a:xfrm>
            <a:off x="2137779" y="988877"/>
            <a:ext cx="7427265" cy="5580000"/>
          </a:xfrm>
          <a:prstGeom prst="roundRect">
            <a:avLst>
              <a:gd name="adj" fmla="val 31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AA5A5-8C08-2431-E760-4507794D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3600"/>
            <a:ext cx="113814" cy="105354"/>
          </a:xfrm>
        </p:spPr>
        <p:txBody>
          <a:bodyPr/>
          <a:lstStyle/>
          <a:p>
            <a:pPr algn="l"/>
            <a:fld id="{FBA8FB1E-4321-41C4-AE52-7E6506FB07F4}" type="slidenum">
              <a:rPr lang="en-GB" smtClean="0"/>
              <a:pPr algn="l"/>
              <a:t>15</a:t>
            </a:fld>
            <a:endParaRPr lang="en-GB" dirty="0"/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C56AC29B-645C-5AE7-2DDD-50D69861D5C0}"/>
              </a:ext>
            </a:extLst>
          </p:cNvPr>
          <p:cNvSpPr/>
          <p:nvPr/>
        </p:nvSpPr>
        <p:spPr>
          <a:xfrm>
            <a:off x="0" y="-2"/>
            <a:ext cx="12192000" cy="791538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C2BB2F4-A472-6177-DBAE-56EE38FEE6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650" t="26788" r="3318" b="31426"/>
          <a:stretch/>
        </p:blipFill>
        <p:spPr>
          <a:xfrm>
            <a:off x="11254750" y="16517"/>
            <a:ext cx="834970" cy="757950"/>
          </a:xfrm>
          <a:prstGeom prst="rect">
            <a:avLst/>
          </a:prstGeom>
        </p:spPr>
      </p:pic>
      <p:sp>
        <p:nvSpPr>
          <p:cNvPr id="10" name="Google Shape;98;p1">
            <a:extLst>
              <a:ext uri="{FF2B5EF4-FFF2-40B4-BE49-F238E27FC236}">
                <a16:creationId xmlns:a16="http://schemas.microsoft.com/office/drawing/2014/main" id="{FBA9BFE6-7E99-9A85-76BD-6D6DEC241F35}"/>
              </a:ext>
            </a:extLst>
          </p:cNvPr>
          <p:cNvSpPr/>
          <p:nvPr/>
        </p:nvSpPr>
        <p:spPr>
          <a:xfrm>
            <a:off x="-2549" y="6775679"/>
            <a:ext cx="12192000" cy="86400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VUmc.com - About us">
            <a:extLst>
              <a:ext uri="{FF2B5EF4-FFF2-40B4-BE49-F238E27FC236}">
                <a16:creationId xmlns:a16="http://schemas.microsoft.com/office/drawing/2014/main" id="{8A39C5BB-8043-CC95-1EAC-BE25A387980F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944" y="84709"/>
            <a:ext cx="542783" cy="6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FC7F5B2-2D01-88E0-74ED-5C4921DCB25E}"/>
              </a:ext>
            </a:extLst>
          </p:cNvPr>
          <p:cNvSpPr txBox="1">
            <a:spLocks/>
          </p:cNvSpPr>
          <p:nvPr/>
        </p:nvSpPr>
        <p:spPr>
          <a:xfrm>
            <a:off x="2190918" y="6371511"/>
            <a:ext cx="4941453" cy="2054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kern="0" dirty="0"/>
              <a:t>Event rates are </a:t>
            </a:r>
            <a:r>
              <a:rPr lang="en-US" sz="800" dirty="0"/>
              <a:t>Kaplan Meier estimates | Comparison by unadjusted Cox regression and log-rank test</a:t>
            </a:r>
            <a:endParaRPr lang="en-US" sz="800" kern="0" dirty="0"/>
          </a:p>
          <a:p>
            <a:endParaRPr lang="en-US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5CA1F05-3D4B-041C-81F1-FC5399C8D9A1}"/>
              </a:ext>
            </a:extLst>
          </p:cNvPr>
          <p:cNvSpPr txBox="1">
            <a:spLocks/>
          </p:cNvSpPr>
          <p:nvPr/>
        </p:nvSpPr>
        <p:spPr>
          <a:xfrm>
            <a:off x="410786" y="149272"/>
            <a:ext cx="11365329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All-cause mortality</a:t>
            </a: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5FC85C77-B040-49F5-5032-5088AE828A7B}"/>
              </a:ext>
            </a:extLst>
          </p:cNvPr>
          <p:cNvSpPr/>
          <p:nvPr/>
        </p:nvSpPr>
        <p:spPr>
          <a:xfrm>
            <a:off x="5536096" y="1121870"/>
            <a:ext cx="1461052" cy="344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21A9897B-2008-D94A-1291-C1B55F16372E}"/>
              </a:ext>
            </a:extLst>
          </p:cNvPr>
          <p:cNvSpPr txBox="1"/>
          <p:nvPr/>
        </p:nvSpPr>
        <p:spPr>
          <a:xfrm>
            <a:off x="5665207" y="1155344"/>
            <a:ext cx="120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Mortality</a:t>
            </a:r>
            <a:endParaRPr lang="nl-NL" b="1" dirty="0"/>
          </a:p>
        </p:txBody>
      </p:sp>
      <p:pic>
        <p:nvPicPr>
          <p:cNvPr id="23" name="Picture 15">
            <a:extLst>
              <a:ext uri="{FF2B5EF4-FFF2-40B4-BE49-F238E27FC236}">
                <a16:creationId xmlns:a16="http://schemas.microsoft.com/office/drawing/2014/main" id="{9AE824A5-71D7-F639-C555-8F9FDD5639C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03" y="1200622"/>
            <a:ext cx="6461760" cy="5029200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4C57C928-BA86-6C97-8170-4C6D94D7973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03" y="1200622"/>
            <a:ext cx="6461760" cy="5029200"/>
          </a:xfrm>
          <a:prstGeom prst="rect">
            <a:avLst/>
          </a:prstGeom>
        </p:spPr>
      </p:pic>
      <p:sp>
        <p:nvSpPr>
          <p:cNvPr id="30" name="Tekstvak 8">
            <a:extLst>
              <a:ext uri="{FF2B5EF4-FFF2-40B4-BE49-F238E27FC236}">
                <a16:creationId xmlns:a16="http://schemas.microsoft.com/office/drawing/2014/main" id="{49DCEC9A-8BC4-F9A9-07D1-637FCF9CBB9B}"/>
              </a:ext>
            </a:extLst>
          </p:cNvPr>
          <p:cNvSpPr txBox="1"/>
          <p:nvPr/>
        </p:nvSpPr>
        <p:spPr>
          <a:xfrm>
            <a:off x="8750636" y="4395536"/>
            <a:ext cx="58669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5.6%</a:t>
            </a:r>
            <a:endParaRPr lang="nl-NL" sz="2000" b="1" dirty="0">
              <a:solidFill>
                <a:schemeClr val="accent2"/>
              </a:solidFill>
            </a:endParaRPr>
          </a:p>
        </p:txBody>
      </p:sp>
      <p:sp>
        <p:nvSpPr>
          <p:cNvPr id="31" name="Tekstvak 8">
            <a:extLst>
              <a:ext uri="{FF2B5EF4-FFF2-40B4-BE49-F238E27FC236}">
                <a16:creationId xmlns:a16="http://schemas.microsoft.com/office/drawing/2014/main" id="{5F88C2EA-3690-7E5C-4D20-1B8B3220FF7C}"/>
              </a:ext>
            </a:extLst>
          </p:cNvPr>
          <p:cNvSpPr txBox="1"/>
          <p:nvPr/>
        </p:nvSpPr>
        <p:spPr>
          <a:xfrm>
            <a:off x="8750636" y="4638903"/>
            <a:ext cx="58669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3.6%</a:t>
            </a:r>
            <a:endParaRPr lang="nl-NL" sz="2000" b="1" dirty="0">
              <a:solidFill>
                <a:schemeClr val="accent4"/>
              </a:solidFill>
            </a:endParaRP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C55BE2EE-0947-3CA8-9674-C7D33F41537E}"/>
              </a:ext>
            </a:extLst>
          </p:cNvPr>
          <p:cNvSpPr/>
          <p:nvPr/>
        </p:nvSpPr>
        <p:spPr>
          <a:xfrm>
            <a:off x="3636693" y="3144877"/>
            <a:ext cx="1671781" cy="334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87A773B3-EF4B-ED2F-E145-ADE9EC160025}"/>
              </a:ext>
            </a:extLst>
          </p:cNvPr>
          <p:cNvSpPr/>
          <p:nvPr/>
        </p:nvSpPr>
        <p:spPr>
          <a:xfrm>
            <a:off x="5507057" y="1191386"/>
            <a:ext cx="1671781" cy="334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10A7972A-90B3-C149-67D7-A9FB9F3BC8C3}"/>
              </a:ext>
            </a:extLst>
          </p:cNvPr>
          <p:cNvSpPr txBox="1"/>
          <p:nvPr/>
        </p:nvSpPr>
        <p:spPr>
          <a:xfrm>
            <a:off x="5492035" y="1155344"/>
            <a:ext cx="120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Mortality</a:t>
            </a:r>
            <a:endParaRPr lang="nl-NL" b="1" dirty="0"/>
          </a:p>
        </p:txBody>
      </p:sp>
      <p:sp>
        <p:nvSpPr>
          <p:cNvPr id="47" name="Tekstvak 8">
            <a:extLst>
              <a:ext uri="{FF2B5EF4-FFF2-40B4-BE49-F238E27FC236}">
                <a16:creationId xmlns:a16="http://schemas.microsoft.com/office/drawing/2014/main" id="{25D9AF45-1288-B803-79F7-C2B8FF2747B4}"/>
              </a:ext>
            </a:extLst>
          </p:cNvPr>
          <p:cNvSpPr txBox="1"/>
          <p:nvPr/>
        </p:nvSpPr>
        <p:spPr>
          <a:xfrm>
            <a:off x="3838540" y="1694908"/>
            <a:ext cx="3767250" cy="6402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Hazard ratio 1.59 (95% CI 0.45 - 5.64)</a:t>
            </a:r>
          </a:p>
          <a:p>
            <a:r>
              <a:rPr lang="en-US" i="1" dirty="0">
                <a:solidFill>
                  <a:schemeClr val="accent1"/>
                </a:solidFill>
              </a:rPr>
              <a:t>Log-rank p = 0.468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98B2A68-B4CA-0930-93AD-847F700A9D55}"/>
              </a:ext>
            </a:extLst>
          </p:cNvPr>
          <p:cNvSpPr txBox="1"/>
          <p:nvPr/>
        </p:nvSpPr>
        <p:spPr>
          <a:xfrm>
            <a:off x="5334626" y="5265367"/>
            <a:ext cx="198964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/>
              <a:t>Time since index PCI (days)</a:t>
            </a:r>
            <a:endParaRPr lang="nl-NL" sz="1100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C01869A-A4DF-9384-70EB-3AB63ED7B955}"/>
              </a:ext>
            </a:extLst>
          </p:cNvPr>
          <p:cNvSpPr txBox="1"/>
          <p:nvPr/>
        </p:nvSpPr>
        <p:spPr>
          <a:xfrm>
            <a:off x="2930568" y="2050914"/>
            <a:ext cx="353943" cy="2601033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sz="1100" b="1" dirty="0"/>
              <a:t>Cumulative incidence of mortality (%)</a:t>
            </a:r>
            <a:endParaRPr lang="nl-NL" sz="1100" b="1" dirty="0"/>
          </a:p>
        </p:txBody>
      </p:sp>
      <p:sp>
        <p:nvSpPr>
          <p:cNvPr id="6" name="Tekstvak 16">
            <a:extLst>
              <a:ext uri="{FF2B5EF4-FFF2-40B4-BE49-F238E27FC236}">
                <a16:creationId xmlns:a16="http://schemas.microsoft.com/office/drawing/2014/main" id="{552EAF57-2B0C-3261-4F90-F2504CAB8DAC}"/>
              </a:ext>
            </a:extLst>
          </p:cNvPr>
          <p:cNvSpPr txBox="1"/>
          <p:nvPr/>
        </p:nvSpPr>
        <p:spPr>
          <a:xfrm>
            <a:off x="3993732" y="3080585"/>
            <a:ext cx="1351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1D384C"/>
                </a:solidFill>
                <a:latin typeface="Arial"/>
              </a:rPr>
              <a:t>Native vessel PCI</a:t>
            </a:r>
            <a:endParaRPr lang="nl-NL" sz="1100" b="1" dirty="0">
              <a:solidFill>
                <a:srgbClr val="1D384C"/>
              </a:solidFill>
              <a:latin typeface="Arial"/>
            </a:endParaRPr>
          </a:p>
        </p:txBody>
      </p:sp>
      <p:sp>
        <p:nvSpPr>
          <p:cNvPr id="7" name="Tekstvak 17">
            <a:extLst>
              <a:ext uri="{FF2B5EF4-FFF2-40B4-BE49-F238E27FC236}">
                <a16:creationId xmlns:a16="http://schemas.microsoft.com/office/drawing/2014/main" id="{B0956E4B-8A31-2A06-51F2-112196C1691F}"/>
              </a:ext>
            </a:extLst>
          </p:cNvPr>
          <p:cNvSpPr txBox="1"/>
          <p:nvPr/>
        </p:nvSpPr>
        <p:spPr>
          <a:xfrm>
            <a:off x="3993732" y="3281688"/>
            <a:ext cx="756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1D384C"/>
                </a:solidFill>
                <a:latin typeface="Arial"/>
              </a:rPr>
              <a:t>SVG PCI</a:t>
            </a:r>
            <a:endParaRPr lang="nl-NL" sz="1100" b="1" dirty="0">
              <a:solidFill>
                <a:srgbClr val="1D384C"/>
              </a:solidFill>
              <a:latin typeface="Arial"/>
            </a:endParaRPr>
          </a:p>
        </p:txBody>
      </p:sp>
      <p:cxnSp>
        <p:nvCxnSpPr>
          <p:cNvPr id="12" name="Rechte verbindingslijn 18">
            <a:extLst>
              <a:ext uri="{FF2B5EF4-FFF2-40B4-BE49-F238E27FC236}">
                <a16:creationId xmlns:a16="http://schemas.microsoft.com/office/drawing/2014/main" id="{E8EE881B-C876-1B62-5842-CE71AE9894F9}"/>
              </a:ext>
            </a:extLst>
          </p:cNvPr>
          <p:cNvCxnSpPr>
            <a:cxnSpLocks/>
          </p:cNvCxnSpPr>
          <p:nvPr/>
        </p:nvCxnSpPr>
        <p:spPr bwMode="auto">
          <a:xfrm flipV="1">
            <a:off x="3838540" y="3213903"/>
            <a:ext cx="144000" cy="0"/>
          </a:xfrm>
          <a:prstGeom prst="line">
            <a:avLst/>
          </a:prstGeom>
          <a:solidFill>
            <a:srgbClr val="ED2937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Rechte verbindingslijn 19">
            <a:extLst>
              <a:ext uri="{FF2B5EF4-FFF2-40B4-BE49-F238E27FC236}">
                <a16:creationId xmlns:a16="http://schemas.microsoft.com/office/drawing/2014/main" id="{3171EAA4-CDD9-3D89-AEEA-5FFB2F8A8300}"/>
              </a:ext>
            </a:extLst>
          </p:cNvPr>
          <p:cNvCxnSpPr>
            <a:cxnSpLocks/>
          </p:cNvCxnSpPr>
          <p:nvPr/>
        </p:nvCxnSpPr>
        <p:spPr bwMode="auto">
          <a:xfrm flipV="1">
            <a:off x="3838540" y="3412493"/>
            <a:ext cx="144000" cy="0"/>
          </a:xfrm>
          <a:prstGeom prst="line">
            <a:avLst/>
          </a:prstGeom>
          <a:solidFill>
            <a:srgbClr val="ED2937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4787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47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BA1D7-8E57-A707-124E-728EF3C73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Afbeelding 33">
            <a:extLst>
              <a:ext uri="{FF2B5EF4-FFF2-40B4-BE49-F238E27FC236}">
                <a16:creationId xmlns:a16="http://schemas.microsoft.com/office/drawing/2014/main" id="{911C1451-3F6E-679D-F5F6-515A4C682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8" y="818474"/>
            <a:ext cx="12128063" cy="5403066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25BE2922-2418-0A5D-1CF6-34103ADAC045}"/>
              </a:ext>
            </a:extLst>
          </p:cNvPr>
          <p:cNvSpPr/>
          <p:nvPr/>
        </p:nvSpPr>
        <p:spPr>
          <a:xfrm>
            <a:off x="2137779" y="988877"/>
            <a:ext cx="7427265" cy="5580000"/>
          </a:xfrm>
          <a:prstGeom prst="roundRect">
            <a:avLst>
              <a:gd name="adj" fmla="val 31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D6DEC9-4A84-0430-61DC-E91F01CBA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3600"/>
            <a:ext cx="113814" cy="105354"/>
          </a:xfrm>
        </p:spPr>
        <p:txBody>
          <a:bodyPr/>
          <a:lstStyle/>
          <a:p>
            <a:pPr algn="l"/>
            <a:fld id="{FBA8FB1E-4321-41C4-AE52-7E6506FB07F4}" type="slidenum">
              <a:rPr lang="en-GB" smtClean="0"/>
              <a:pPr algn="l"/>
              <a:t>16</a:t>
            </a:fld>
            <a:endParaRPr lang="en-GB" dirty="0"/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6F56F11D-69A9-F3E8-46CD-D5A515C5DDC6}"/>
              </a:ext>
            </a:extLst>
          </p:cNvPr>
          <p:cNvSpPr/>
          <p:nvPr/>
        </p:nvSpPr>
        <p:spPr>
          <a:xfrm>
            <a:off x="0" y="-2"/>
            <a:ext cx="12192000" cy="791538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1487DBF-AB30-83E9-5772-74D29B75B0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650" t="26788" r="3318" b="31426"/>
          <a:stretch/>
        </p:blipFill>
        <p:spPr>
          <a:xfrm>
            <a:off x="11254750" y="16517"/>
            <a:ext cx="834970" cy="757950"/>
          </a:xfrm>
          <a:prstGeom prst="rect">
            <a:avLst/>
          </a:prstGeom>
        </p:spPr>
      </p:pic>
      <p:sp>
        <p:nvSpPr>
          <p:cNvPr id="10" name="Google Shape;98;p1">
            <a:extLst>
              <a:ext uri="{FF2B5EF4-FFF2-40B4-BE49-F238E27FC236}">
                <a16:creationId xmlns:a16="http://schemas.microsoft.com/office/drawing/2014/main" id="{FAB1DAC7-B4F6-5D5B-70A4-64FD30A27012}"/>
              </a:ext>
            </a:extLst>
          </p:cNvPr>
          <p:cNvSpPr/>
          <p:nvPr/>
        </p:nvSpPr>
        <p:spPr>
          <a:xfrm>
            <a:off x="-2549" y="6775679"/>
            <a:ext cx="12192000" cy="86400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9A9C014-68FE-263E-5C88-FE5CAFBEA9B2}"/>
              </a:ext>
            </a:extLst>
          </p:cNvPr>
          <p:cNvSpPr txBox="1">
            <a:spLocks/>
          </p:cNvSpPr>
          <p:nvPr/>
        </p:nvSpPr>
        <p:spPr>
          <a:xfrm>
            <a:off x="410786" y="149272"/>
            <a:ext cx="11365329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Target coronary territory MI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BE4B733-02EF-FB83-2906-2FB9F46B4283}"/>
              </a:ext>
            </a:extLst>
          </p:cNvPr>
          <p:cNvSpPr txBox="1">
            <a:spLocks/>
          </p:cNvSpPr>
          <p:nvPr/>
        </p:nvSpPr>
        <p:spPr>
          <a:xfrm>
            <a:off x="2190918" y="6371511"/>
            <a:ext cx="4941453" cy="2054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kern="0" dirty="0"/>
              <a:t>Event rates are </a:t>
            </a:r>
            <a:r>
              <a:rPr lang="en-US" sz="800" dirty="0"/>
              <a:t>Kaplan Meier estimates | Comparison by unadjusted Cox regression and log-rank test</a:t>
            </a:r>
            <a:endParaRPr lang="en-US" sz="800" kern="0" dirty="0"/>
          </a:p>
          <a:p>
            <a:endParaRPr lang="en-US" dirty="0"/>
          </a:p>
        </p:txBody>
      </p:sp>
      <p:pic>
        <p:nvPicPr>
          <p:cNvPr id="92" name="Picture 16">
            <a:extLst>
              <a:ext uri="{FF2B5EF4-FFF2-40B4-BE49-F238E27FC236}">
                <a16:creationId xmlns:a16="http://schemas.microsoft.com/office/drawing/2014/main" id="{52EA98C6-4159-4A0D-92E9-A7A2500C1F3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94" y="1200962"/>
            <a:ext cx="6461760" cy="5029200"/>
          </a:xfrm>
          <a:prstGeom prst="rect">
            <a:avLst/>
          </a:prstGeom>
        </p:spPr>
      </p:pic>
      <p:pic>
        <p:nvPicPr>
          <p:cNvPr id="93" name="Picture 13">
            <a:extLst>
              <a:ext uri="{FF2B5EF4-FFF2-40B4-BE49-F238E27FC236}">
                <a16:creationId xmlns:a16="http://schemas.microsoft.com/office/drawing/2014/main" id="{703F127E-1DC5-856B-5D9D-4F237D79A55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94" y="1200962"/>
            <a:ext cx="6461760" cy="5029200"/>
          </a:xfrm>
          <a:prstGeom prst="rect">
            <a:avLst/>
          </a:prstGeom>
        </p:spPr>
      </p:pic>
      <p:sp>
        <p:nvSpPr>
          <p:cNvPr id="95" name="Tekstvak 8">
            <a:extLst>
              <a:ext uri="{FF2B5EF4-FFF2-40B4-BE49-F238E27FC236}">
                <a16:creationId xmlns:a16="http://schemas.microsoft.com/office/drawing/2014/main" id="{AD4D9144-48EB-AA34-EF60-D52F52D929F6}"/>
              </a:ext>
            </a:extLst>
          </p:cNvPr>
          <p:cNvSpPr txBox="1"/>
          <p:nvPr/>
        </p:nvSpPr>
        <p:spPr>
          <a:xfrm>
            <a:off x="8751927" y="4051524"/>
            <a:ext cx="7341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22.6%</a:t>
            </a:r>
            <a:endParaRPr lang="nl-NL" sz="2000" b="1" dirty="0">
              <a:solidFill>
                <a:schemeClr val="accent2"/>
              </a:solidFill>
            </a:endParaRPr>
          </a:p>
        </p:txBody>
      </p:sp>
      <p:sp>
        <p:nvSpPr>
          <p:cNvPr id="96" name="Tekstvak 8">
            <a:extLst>
              <a:ext uri="{FF2B5EF4-FFF2-40B4-BE49-F238E27FC236}">
                <a16:creationId xmlns:a16="http://schemas.microsoft.com/office/drawing/2014/main" id="{65B34C08-504E-26D7-1C1A-6CA108F55BE2}"/>
              </a:ext>
            </a:extLst>
          </p:cNvPr>
          <p:cNvSpPr txBox="1"/>
          <p:nvPr/>
        </p:nvSpPr>
        <p:spPr>
          <a:xfrm>
            <a:off x="8751927" y="4373931"/>
            <a:ext cx="7341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11.7%</a:t>
            </a:r>
            <a:endParaRPr lang="nl-NL" sz="2000" b="1" dirty="0">
              <a:solidFill>
                <a:schemeClr val="accent4"/>
              </a:solidFill>
            </a:endParaRPr>
          </a:p>
        </p:txBody>
      </p:sp>
      <p:sp>
        <p:nvSpPr>
          <p:cNvPr id="97" name="Rechthoek 96">
            <a:extLst>
              <a:ext uri="{FF2B5EF4-FFF2-40B4-BE49-F238E27FC236}">
                <a16:creationId xmlns:a16="http://schemas.microsoft.com/office/drawing/2014/main" id="{76EFAA7D-8F84-2B3F-8B20-BAB557C97B37}"/>
              </a:ext>
            </a:extLst>
          </p:cNvPr>
          <p:cNvSpPr/>
          <p:nvPr/>
        </p:nvSpPr>
        <p:spPr>
          <a:xfrm>
            <a:off x="4390045" y="1084707"/>
            <a:ext cx="3767250" cy="43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8" name="Rechthoek 97">
            <a:extLst>
              <a:ext uri="{FF2B5EF4-FFF2-40B4-BE49-F238E27FC236}">
                <a16:creationId xmlns:a16="http://schemas.microsoft.com/office/drawing/2014/main" id="{4A03BF17-5530-2EB0-E06C-BD11D7119DA2}"/>
              </a:ext>
            </a:extLst>
          </p:cNvPr>
          <p:cNvSpPr/>
          <p:nvPr/>
        </p:nvSpPr>
        <p:spPr>
          <a:xfrm>
            <a:off x="3737375" y="3072818"/>
            <a:ext cx="3767250" cy="43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9" name="Tekstvak 16">
            <a:extLst>
              <a:ext uri="{FF2B5EF4-FFF2-40B4-BE49-F238E27FC236}">
                <a16:creationId xmlns:a16="http://schemas.microsoft.com/office/drawing/2014/main" id="{804835DF-B1B3-C6F5-2973-782F9D357544}"/>
              </a:ext>
            </a:extLst>
          </p:cNvPr>
          <p:cNvSpPr txBox="1"/>
          <p:nvPr/>
        </p:nvSpPr>
        <p:spPr>
          <a:xfrm>
            <a:off x="3993732" y="3080585"/>
            <a:ext cx="1351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1D384C"/>
                </a:solidFill>
                <a:latin typeface="Arial"/>
              </a:rPr>
              <a:t>Native vessel PCI</a:t>
            </a:r>
            <a:endParaRPr lang="nl-NL" sz="1100" b="1" dirty="0">
              <a:solidFill>
                <a:srgbClr val="1D384C"/>
              </a:solidFill>
              <a:latin typeface="Arial"/>
            </a:endParaRPr>
          </a:p>
        </p:txBody>
      </p:sp>
      <p:sp>
        <p:nvSpPr>
          <p:cNvPr id="100" name="Tekstvak 17">
            <a:extLst>
              <a:ext uri="{FF2B5EF4-FFF2-40B4-BE49-F238E27FC236}">
                <a16:creationId xmlns:a16="http://schemas.microsoft.com/office/drawing/2014/main" id="{87766970-DA67-8795-FF56-4E8022F26449}"/>
              </a:ext>
            </a:extLst>
          </p:cNvPr>
          <p:cNvSpPr txBox="1"/>
          <p:nvPr/>
        </p:nvSpPr>
        <p:spPr>
          <a:xfrm>
            <a:off x="3993732" y="3281688"/>
            <a:ext cx="756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1D384C"/>
                </a:solidFill>
                <a:latin typeface="Arial"/>
              </a:rPr>
              <a:t>SVG PCI</a:t>
            </a:r>
            <a:endParaRPr lang="nl-NL" sz="1100" b="1" dirty="0">
              <a:solidFill>
                <a:srgbClr val="1D384C"/>
              </a:solidFill>
              <a:latin typeface="Arial"/>
            </a:endParaRPr>
          </a:p>
        </p:txBody>
      </p:sp>
      <p:cxnSp>
        <p:nvCxnSpPr>
          <p:cNvPr id="101" name="Rechte verbindingslijn 18">
            <a:extLst>
              <a:ext uri="{FF2B5EF4-FFF2-40B4-BE49-F238E27FC236}">
                <a16:creationId xmlns:a16="http://schemas.microsoft.com/office/drawing/2014/main" id="{84A0D260-08F4-87A0-767C-A06FA2C08BEA}"/>
              </a:ext>
            </a:extLst>
          </p:cNvPr>
          <p:cNvCxnSpPr>
            <a:cxnSpLocks/>
          </p:cNvCxnSpPr>
          <p:nvPr/>
        </p:nvCxnSpPr>
        <p:spPr bwMode="auto">
          <a:xfrm flipV="1">
            <a:off x="3838540" y="3213903"/>
            <a:ext cx="144000" cy="0"/>
          </a:xfrm>
          <a:prstGeom prst="line">
            <a:avLst/>
          </a:prstGeom>
          <a:solidFill>
            <a:srgbClr val="ED2937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Rechte verbindingslijn 19">
            <a:extLst>
              <a:ext uri="{FF2B5EF4-FFF2-40B4-BE49-F238E27FC236}">
                <a16:creationId xmlns:a16="http://schemas.microsoft.com/office/drawing/2014/main" id="{7D92882C-B29E-E51B-5DDD-105E99EAE565}"/>
              </a:ext>
            </a:extLst>
          </p:cNvPr>
          <p:cNvCxnSpPr>
            <a:cxnSpLocks/>
          </p:cNvCxnSpPr>
          <p:nvPr/>
        </p:nvCxnSpPr>
        <p:spPr bwMode="auto">
          <a:xfrm flipV="1">
            <a:off x="3838540" y="3412493"/>
            <a:ext cx="144000" cy="0"/>
          </a:xfrm>
          <a:prstGeom prst="line">
            <a:avLst/>
          </a:prstGeom>
          <a:solidFill>
            <a:srgbClr val="ED2937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Tekstvak 102">
            <a:extLst>
              <a:ext uri="{FF2B5EF4-FFF2-40B4-BE49-F238E27FC236}">
                <a16:creationId xmlns:a16="http://schemas.microsoft.com/office/drawing/2014/main" id="{1C7B57BC-5AD0-909E-9208-DF25C3534946}"/>
              </a:ext>
            </a:extLst>
          </p:cNvPr>
          <p:cNvSpPr txBox="1"/>
          <p:nvPr/>
        </p:nvSpPr>
        <p:spPr>
          <a:xfrm>
            <a:off x="4470570" y="1152697"/>
            <a:ext cx="324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Target coronary territory MI</a:t>
            </a:r>
            <a:endParaRPr lang="nl-NL" b="1" dirty="0"/>
          </a:p>
        </p:txBody>
      </p:sp>
      <p:pic>
        <p:nvPicPr>
          <p:cNvPr id="3" name="Picture 2" descr="VUmc.com - About us">
            <a:extLst>
              <a:ext uri="{FF2B5EF4-FFF2-40B4-BE49-F238E27FC236}">
                <a16:creationId xmlns:a16="http://schemas.microsoft.com/office/drawing/2014/main" id="{03AB1EBB-00F8-7743-70A3-8C861A53F231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944" y="84709"/>
            <a:ext cx="542783" cy="6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8">
            <a:extLst>
              <a:ext uri="{FF2B5EF4-FFF2-40B4-BE49-F238E27FC236}">
                <a16:creationId xmlns:a16="http://schemas.microsoft.com/office/drawing/2014/main" id="{61455830-649B-CD4D-3E14-7306373E9FA0}"/>
              </a:ext>
            </a:extLst>
          </p:cNvPr>
          <p:cNvSpPr txBox="1"/>
          <p:nvPr/>
        </p:nvSpPr>
        <p:spPr>
          <a:xfrm>
            <a:off x="3838540" y="1694908"/>
            <a:ext cx="3767250" cy="6402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Hazard ratio 2.12 (95% CI 1.08 - 4.17)</a:t>
            </a:r>
          </a:p>
          <a:p>
            <a:r>
              <a:rPr lang="en-US" i="1" dirty="0">
                <a:solidFill>
                  <a:schemeClr val="accent1"/>
                </a:solidFill>
              </a:rPr>
              <a:t>Log-rank p = 0.024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2FA7489-1076-FEFA-72AE-E72E27BACD16}"/>
              </a:ext>
            </a:extLst>
          </p:cNvPr>
          <p:cNvSpPr txBox="1"/>
          <p:nvPr/>
        </p:nvSpPr>
        <p:spPr>
          <a:xfrm>
            <a:off x="5334626" y="5265367"/>
            <a:ext cx="198964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/>
              <a:t>Time since index PCI (days)</a:t>
            </a:r>
            <a:endParaRPr lang="nl-NL" sz="1100" b="1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E4D7184-BF01-7385-D0DF-06E0A138214D}"/>
              </a:ext>
            </a:extLst>
          </p:cNvPr>
          <p:cNvSpPr txBox="1"/>
          <p:nvPr/>
        </p:nvSpPr>
        <p:spPr>
          <a:xfrm>
            <a:off x="2925532" y="2192139"/>
            <a:ext cx="523220" cy="2198680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pPr algn="ctr"/>
            <a:r>
              <a:rPr lang="en-US" sz="1100" b="1" dirty="0"/>
              <a:t>Cumulative incidence of </a:t>
            </a:r>
          </a:p>
          <a:p>
            <a:pPr algn="ctr"/>
            <a:r>
              <a:rPr lang="en-US" sz="1100" b="1" dirty="0"/>
              <a:t>target coronary territory MI (%)</a:t>
            </a:r>
            <a:endParaRPr lang="nl-NL" sz="1100" b="1" dirty="0"/>
          </a:p>
        </p:txBody>
      </p:sp>
    </p:spTree>
    <p:extLst>
      <p:ext uri="{BB962C8B-B14F-4D97-AF65-F5344CB8AC3E}">
        <p14:creationId xmlns:p14="http://schemas.microsoft.com/office/powerpoint/2010/main" val="73619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9" grpId="0"/>
      <p:bldP spid="100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58DDE-B178-E5AF-D3BB-BE412FC8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Afbeelding 33">
            <a:extLst>
              <a:ext uri="{FF2B5EF4-FFF2-40B4-BE49-F238E27FC236}">
                <a16:creationId xmlns:a16="http://schemas.microsoft.com/office/drawing/2014/main" id="{64DEAF94-D4AA-5474-3F4A-165E5F5BF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8" y="818474"/>
            <a:ext cx="12128063" cy="5403066"/>
          </a:xfrm>
          <a:prstGeom prst="rect">
            <a:avLst/>
          </a:prstGeom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53EB223D-FEE7-0998-18F2-1BCBF6DDF00F}"/>
              </a:ext>
            </a:extLst>
          </p:cNvPr>
          <p:cNvSpPr/>
          <p:nvPr/>
        </p:nvSpPr>
        <p:spPr>
          <a:xfrm>
            <a:off x="2137779" y="988877"/>
            <a:ext cx="7427265" cy="5580000"/>
          </a:xfrm>
          <a:prstGeom prst="roundRect">
            <a:avLst>
              <a:gd name="adj" fmla="val 31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E96902-00EF-C47D-D16B-5CF2F450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79" y="6483600"/>
            <a:ext cx="113814" cy="105354"/>
          </a:xfrm>
        </p:spPr>
        <p:txBody>
          <a:bodyPr/>
          <a:lstStyle/>
          <a:p>
            <a:pPr algn="l"/>
            <a:fld id="{FBA8FB1E-4321-41C4-AE52-7E6506FB07F4}" type="slidenum">
              <a:rPr lang="en-GB" smtClean="0"/>
              <a:pPr algn="l"/>
              <a:t>17</a:t>
            </a:fld>
            <a:endParaRPr lang="en-GB" dirty="0"/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D370F578-08C7-7938-E804-C7D9C67490A0}"/>
              </a:ext>
            </a:extLst>
          </p:cNvPr>
          <p:cNvSpPr/>
          <p:nvPr/>
        </p:nvSpPr>
        <p:spPr>
          <a:xfrm>
            <a:off x="0" y="-2"/>
            <a:ext cx="12192000" cy="791538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F6A7B15-0C02-E4E8-E811-A0B9DB1366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650" t="26788" r="3318" b="31426"/>
          <a:stretch/>
        </p:blipFill>
        <p:spPr>
          <a:xfrm>
            <a:off x="11254750" y="16517"/>
            <a:ext cx="834970" cy="757950"/>
          </a:xfrm>
          <a:prstGeom prst="rect">
            <a:avLst/>
          </a:prstGeom>
        </p:spPr>
      </p:pic>
      <p:sp>
        <p:nvSpPr>
          <p:cNvPr id="10" name="Google Shape;98;p1">
            <a:extLst>
              <a:ext uri="{FF2B5EF4-FFF2-40B4-BE49-F238E27FC236}">
                <a16:creationId xmlns:a16="http://schemas.microsoft.com/office/drawing/2014/main" id="{1F4C6290-189F-4238-8A03-DE26F622415C}"/>
              </a:ext>
            </a:extLst>
          </p:cNvPr>
          <p:cNvSpPr/>
          <p:nvPr/>
        </p:nvSpPr>
        <p:spPr>
          <a:xfrm>
            <a:off x="-2549" y="6775679"/>
            <a:ext cx="12192000" cy="86400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34446DE-55B5-880C-C0B7-D8F8F0D424F1}"/>
              </a:ext>
            </a:extLst>
          </p:cNvPr>
          <p:cNvSpPr txBox="1">
            <a:spLocks/>
          </p:cNvSpPr>
          <p:nvPr/>
        </p:nvSpPr>
        <p:spPr>
          <a:xfrm>
            <a:off x="410786" y="149272"/>
            <a:ext cx="11365329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Target coronary territory revascularization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D43DA23-34D7-FF8B-A4EC-8D1443F848FD}"/>
              </a:ext>
            </a:extLst>
          </p:cNvPr>
          <p:cNvSpPr txBox="1">
            <a:spLocks/>
          </p:cNvSpPr>
          <p:nvPr/>
        </p:nvSpPr>
        <p:spPr>
          <a:xfrm>
            <a:off x="2190918" y="6371511"/>
            <a:ext cx="4941453" cy="2054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kern="0" dirty="0"/>
              <a:t>Event rates are </a:t>
            </a:r>
            <a:r>
              <a:rPr lang="en-US" sz="800" dirty="0"/>
              <a:t>Kaplan Meier estimates | Comparison by unadjusted Cox regression and log-rank test</a:t>
            </a:r>
            <a:endParaRPr lang="en-US" sz="800" kern="0" dirty="0"/>
          </a:p>
          <a:p>
            <a:endParaRPr lang="en-US" dirty="0"/>
          </a:p>
        </p:txBody>
      </p:sp>
      <p:pic>
        <p:nvPicPr>
          <p:cNvPr id="3" name="Picture 2" descr="VUmc.com - About us">
            <a:extLst>
              <a:ext uri="{FF2B5EF4-FFF2-40B4-BE49-F238E27FC236}">
                <a16:creationId xmlns:a16="http://schemas.microsoft.com/office/drawing/2014/main" id="{0FAFAB04-EB50-45A5-12B4-BF7F4B2BE53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944" y="84709"/>
            <a:ext cx="542783" cy="6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8CE101D5-B7E9-44BD-5C78-5A79F655421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94" y="1197690"/>
            <a:ext cx="6461760" cy="5029200"/>
          </a:xfrm>
          <a:prstGeom prst="rect">
            <a:avLst/>
          </a:prstGeom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0D05F37C-E5FA-F648-BA91-0AAF0E53B00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94" y="1197690"/>
            <a:ext cx="6461760" cy="5029200"/>
          </a:xfrm>
          <a:prstGeom prst="rect">
            <a:avLst/>
          </a:prstGeom>
        </p:spPr>
      </p:pic>
      <p:sp>
        <p:nvSpPr>
          <p:cNvPr id="14" name="Tekstvak 8">
            <a:extLst>
              <a:ext uri="{FF2B5EF4-FFF2-40B4-BE49-F238E27FC236}">
                <a16:creationId xmlns:a16="http://schemas.microsoft.com/office/drawing/2014/main" id="{2019B0F9-9E75-F414-C11B-700E560291E5}"/>
              </a:ext>
            </a:extLst>
          </p:cNvPr>
          <p:cNvSpPr txBox="1"/>
          <p:nvPr/>
        </p:nvSpPr>
        <p:spPr>
          <a:xfrm>
            <a:off x="8751927" y="4196250"/>
            <a:ext cx="7341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18.4%</a:t>
            </a:r>
            <a:endParaRPr lang="nl-NL" sz="2000" b="1" dirty="0">
              <a:solidFill>
                <a:schemeClr val="accent2"/>
              </a:solidFill>
            </a:endParaRPr>
          </a:p>
        </p:txBody>
      </p:sp>
      <p:sp>
        <p:nvSpPr>
          <p:cNvPr id="15" name="Tekstvak 8">
            <a:extLst>
              <a:ext uri="{FF2B5EF4-FFF2-40B4-BE49-F238E27FC236}">
                <a16:creationId xmlns:a16="http://schemas.microsoft.com/office/drawing/2014/main" id="{3ADEA4BF-D8E7-2552-C4BB-CE9059031B5C}"/>
              </a:ext>
            </a:extLst>
          </p:cNvPr>
          <p:cNvSpPr txBox="1"/>
          <p:nvPr/>
        </p:nvSpPr>
        <p:spPr>
          <a:xfrm>
            <a:off x="8751927" y="4511342"/>
            <a:ext cx="58669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9.1%</a:t>
            </a:r>
            <a:endParaRPr lang="nl-NL" sz="2000" b="1" dirty="0">
              <a:solidFill>
                <a:schemeClr val="accent4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2CA49BC1-E573-3452-3771-44B56685DAA4}"/>
              </a:ext>
            </a:extLst>
          </p:cNvPr>
          <p:cNvSpPr/>
          <p:nvPr/>
        </p:nvSpPr>
        <p:spPr>
          <a:xfrm>
            <a:off x="3784348" y="1089505"/>
            <a:ext cx="5106155" cy="416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53C1C3A6-AC0B-57B1-323D-8B5A7AADE354}"/>
              </a:ext>
            </a:extLst>
          </p:cNvPr>
          <p:cNvSpPr/>
          <p:nvPr/>
        </p:nvSpPr>
        <p:spPr>
          <a:xfrm>
            <a:off x="3710412" y="3118166"/>
            <a:ext cx="5106155" cy="416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6">
            <a:extLst>
              <a:ext uri="{FF2B5EF4-FFF2-40B4-BE49-F238E27FC236}">
                <a16:creationId xmlns:a16="http://schemas.microsoft.com/office/drawing/2014/main" id="{FAC98827-EA17-F9CA-1AEE-9246B22FDCEE}"/>
              </a:ext>
            </a:extLst>
          </p:cNvPr>
          <p:cNvSpPr txBox="1"/>
          <p:nvPr/>
        </p:nvSpPr>
        <p:spPr>
          <a:xfrm>
            <a:off x="3993732" y="3080589"/>
            <a:ext cx="1351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1D384C"/>
                </a:solidFill>
                <a:latin typeface="Arial"/>
              </a:rPr>
              <a:t>Native vessel PCI</a:t>
            </a:r>
            <a:endParaRPr lang="nl-NL" sz="1100" b="1" dirty="0">
              <a:solidFill>
                <a:srgbClr val="1D384C"/>
              </a:solidFill>
              <a:latin typeface="Arial"/>
            </a:endParaRPr>
          </a:p>
        </p:txBody>
      </p:sp>
      <p:sp>
        <p:nvSpPr>
          <p:cNvPr id="19" name="Tekstvak 17">
            <a:extLst>
              <a:ext uri="{FF2B5EF4-FFF2-40B4-BE49-F238E27FC236}">
                <a16:creationId xmlns:a16="http://schemas.microsoft.com/office/drawing/2014/main" id="{34FFD39F-35B7-239B-77B5-4354E3CB639E}"/>
              </a:ext>
            </a:extLst>
          </p:cNvPr>
          <p:cNvSpPr txBox="1"/>
          <p:nvPr/>
        </p:nvSpPr>
        <p:spPr>
          <a:xfrm>
            <a:off x="3993732" y="3281692"/>
            <a:ext cx="756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1D384C"/>
                </a:solidFill>
                <a:latin typeface="Arial"/>
              </a:rPr>
              <a:t>SVG PCI</a:t>
            </a:r>
            <a:endParaRPr lang="nl-NL" sz="1100" b="1" dirty="0">
              <a:solidFill>
                <a:srgbClr val="1D384C"/>
              </a:solidFill>
              <a:latin typeface="Arial"/>
            </a:endParaRPr>
          </a:p>
        </p:txBody>
      </p:sp>
      <p:cxnSp>
        <p:nvCxnSpPr>
          <p:cNvPr id="20" name="Rechte verbindingslijn 18">
            <a:extLst>
              <a:ext uri="{FF2B5EF4-FFF2-40B4-BE49-F238E27FC236}">
                <a16:creationId xmlns:a16="http://schemas.microsoft.com/office/drawing/2014/main" id="{F224FDDF-4B1B-A485-E430-AB2051A83DDF}"/>
              </a:ext>
            </a:extLst>
          </p:cNvPr>
          <p:cNvCxnSpPr>
            <a:cxnSpLocks/>
          </p:cNvCxnSpPr>
          <p:nvPr/>
        </p:nvCxnSpPr>
        <p:spPr bwMode="auto">
          <a:xfrm flipV="1">
            <a:off x="3838540" y="3213907"/>
            <a:ext cx="144000" cy="0"/>
          </a:xfrm>
          <a:prstGeom prst="line">
            <a:avLst/>
          </a:prstGeom>
          <a:solidFill>
            <a:srgbClr val="ED2937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19">
            <a:extLst>
              <a:ext uri="{FF2B5EF4-FFF2-40B4-BE49-F238E27FC236}">
                <a16:creationId xmlns:a16="http://schemas.microsoft.com/office/drawing/2014/main" id="{844A3672-2894-C5D2-667B-C3CF96B235C1}"/>
              </a:ext>
            </a:extLst>
          </p:cNvPr>
          <p:cNvCxnSpPr>
            <a:cxnSpLocks/>
          </p:cNvCxnSpPr>
          <p:nvPr/>
        </p:nvCxnSpPr>
        <p:spPr bwMode="auto">
          <a:xfrm flipV="1">
            <a:off x="3838540" y="3412497"/>
            <a:ext cx="144000" cy="0"/>
          </a:xfrm>
          <a:prstGeom prst="line">
            <a:avLst/>
          </a:prstGeom>
          <a:solidFill>
            <a:srgbClr val="ED2937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CA2B9AB7-1658-FF59-5DFA-5677363D99BC}"/>
              </a:ext>
            </a:extLst>
          </p:cNvPr>
          <p:cNvSpPr txBox="1"/>
          <p:nvPr/>
        </p:nvSpPr>
        <p:spPr>
          <a:xfrm>
            <a:off x="3698397" y="1152697"/>
            <a:ext cx="4779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Target coronary territory revascularization</a:t>
            </a:r>
            <a:endParaRPr lang="nl-NL" b="1" dirty="0"/>
          </a:p>
        </p:txBody>
      </p:sp>
      <p:sp>
        <p:nvSpPr>
          <p:cNvPr id="26" name="Tekstvak 8">
            <a:extLst>
              <a:ext uri="{FF2B5EF4-FFF2-40B4-BE49-F238E27FC236}">
                <a16:creationId xmlns:a16="http://schemas.microsoft.com/office/drawing/2014/main" id="{D1846297-5096-926B-5A04-64039399B1A4}"/>
              </a:ext>
            </a:extLst>
          </p:cNvPr>
          <p:cNvSpPr txBox="1"/>
          <p:nvPr/>
        </p:nvSpPr>
        <p:spPr>
          <a:xfrm>
            <a:off x="3838540" y="1694908"/>
            <a:ext cx="3767250" cy="6402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Hazard ratio 2.19 (95% CI 1.02 – 4.72)</a:t>
            </a:r>
          </a:p>
          <a:p>
            <a:r>
              <a:rPr lang="en-US" i="1" dirty="0">
                <a:solidFill>
                  <a:schemeClr val="accent1"/>
                </a:solidFill>
              </a:rPr>
              <a:t>Log-rank p = 0.039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4ABBE95-1D5F-C9BE-2F2D-C7ED72B5DC28}"/>
              </a:ext>
            </a:extLst>
          </p:cNvPr>
          <p:cNvSpPr txBox="1"/>
          <p:nvPr/>
        </p:nvSpPr>
        <p:spPr>
          <a:xfrm>
            <a:off x="5334626" y="5265367"/>
            <a:ext cx="198964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/>
              <a:t>Time since index PCI (days)</a:t>
            </a:r>
            <a:endParaRPr lang="nl-NL" sz="1100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AD2C8AA-1EA6-C116-F250-D3AA6B411B8A}"/>
              </a:ext>
            </a:extLst>
          </p:cNvPr>
          <p:cNvSpPr txBox="1"/>
          <p:nvPr/>
        </p:nvSpPr>
        <p:spPr>
          <a:xfrm>
            <a:off x="2919986" y="1762543"/>
            <a:ext cx="523220" cy="3139642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pPr algn="ctr"/>
            <a:r>
              <a:rPr lang="en-US" sz="1100" b="1" dirty="0"/>
              <a:t>Cumulative incidence of </a:t>
            </a:r>
          </a:p>
          <a:p>
            <a:pPr algn="ctr"/>
            <a:r>
              <a:rPr lang="en-US" sz="1100" b="1" dirty="0"/>
              <a:t>target coronary territory revascularization (%)</a:t>
            </a:r>
            <a:endParaRPr lang="nl-NL" sz="1100" b="1" dirty="0"/>
          </a:p>
        </p:txBody>
      </p:sp>
    </p:spTree>
    <p:extLst>
      <p:ext uri="{BB962C8B-B14F-4D97-AF65-F5344CB8AC3E}">
        <p14:creationId xmlns:p14="http://schemas.microsoft.com/office/powerpoint/2010/main" val="29961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94523-3D1D-68C5-0FCC-F96699493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>
            <a:extLst>
              <a:ext uri="{FF2B5EF4-FFF2-40B4-BE49-F238E27FC236}">
                <a16:creationId xmlns:a16="http://schemas.microsoft.com/office/drawing/2014/main" id="{04408AE3-592A-7E71-DF32-D574E8C61B2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81" y="1739210"/>
            <a:ext cx="2520000" cy="2520000"/>
          </a:xfrm>
          <a:prstGeom prst="rect">
            <a:avLst/>
          </a:prstGeom>
        </p:spPr>
      </p:pic>
      <p:pic>
        <p:nvPicPr>
          <p:cNvPr id="31" name="Picture 20">
            <a:extLst>
              <a:ext uri="{FF2B5EF4-FFF2-40B4-BE49-F238E27FC236}">
                <a16:creationId xmlns:a16="http://schemas.microsoft.com/office/drawing/2014/main" id="{A61DB6E5-5DC1-A7AC-5F8F-7256EE8A491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9877" r="15533" b="11552"/>
          <a:stretch>
            <a:fillRect/>
          </a:stretch>
        </p:blipFill>
        <p:spPr>
          <a:xfrm>
            <a:off x="1208332" y="1878158"/>
            <a:ext cx="1980000" cy="2242103"/>
          </a:xfrm>
          <a:prstGeom prst="ellipse">
            <a:avLst/>
          </a:prstGeom>
        </p:spPr>
      </p:pic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D91D9B35-9589-0AEB-CA3A-F4C48958871D}"/>
              </a:ext>
            </a:extLst>
          </p:cNvPr>
          <p:cNvSpPr/>
          <p:nvPr/>
        </p:nvSpPr>
        <p:spPr>
          <a:xfrm>
            <a:off x="0" y="-2"/>
            <a:ext cx="12192000" cy="791538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D9811C8-F654-524E-05BB-F7DA814CA1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650" t="26788" r="3318" b="31426"/>
          <a:stretch/>
        </p:blipFill>
        <p:spPr>
          <a:xfrm>
            <a:off x="11254750" y="16517"/>
            <a:ext cx="834970" cy="757950"/>
          </a:xfrm>
          <a:prstGeom prst="rect">
            <a:avLst/>
          </a:prstGeom>
        </p:spPr>
      </p:pic>
      <p:sp>
        <p:nvSpPr>
          <p:cNvPr id="10" name="Google Shape;98;p1">
            <a:extLst>
              <a:ext uri="{FF2B5EF4-FFF2-40B4-BE49-F238E27FC236}">
                <a16:creationId xmlns:a16="http://schemas.microsoft.com/office/drawing/2014/main" id="{66F91646-CECC-DA3C-F956-9CC0C33F93A1}"/>
              </a:ext>
            </a:extLst>
          </p:cNvPr>
          <p:cNvSpPr/>
          <p:nvPr/>
        </p:nvSpPr>
        <p:spPr>
          <a:xfrm>
            <a:off x="-2549" y="6775679"/>
            <a:ext cx="12192000" cy="86400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10F021-07C5-A302-FA31-A5332786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BA8FB1E-4321-41C4-AE52-7E6506FB07F4}" type="slidenum">
              <a:rPr lang="en-GB" smtClean="0"/>
              <a:pPr algn="l"/>
              <a:t>18</a:t>
            </a:fld>
            <a:endParaRPr lang="en-GB" dirty="0"/>
          </a:p>
        </p:txBody>
      </p:sp>
      <p:pic>
        <p:nvPicPr>
          <p:cNvPr id="11" name="Picture 10" descr="A person in a white coat&#10;&#10;AI-generated content may be incorrect.">
            <a:extLst>
              <a:ext uri="{FF2B5EF4-FFF2-40B4-BE49-F238E27FC236}">
                <a16:creationId xmlns:a16="http://schemas.microsoft.com/office/drawing/2014/main" id="{21315DC7-F601-0FE6-1689-346905BFAE4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27" y="1726845"/>
            <a:ext cx="2520000" cy="25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813FA1-2D53-A85F-01C5-3368163DD0E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6172" y="1726845"/>
            <a:ext cx="2520000" cy="2520000"/>
          </a:xfrm>
          <a:prstGeom prst="rect">
            <a:avLst/>
          </a:prstGeom>
        </p:spPr>
      </p:pic>
      <p:pic>
        <p:nvPicPr>
          <p:cNvPr id="4" name="Picture 2" descr="VUmc.com - About us">
            <a:extLst>
              <a:ext uri="{FF2B5EF4-FFF2-40B4-BE49-F238E27FC236}">
                <a16:creationId xmlns:a16="http://schemas.microsoft.com/office/drawing/2014/main" id="{015B94BD-82ED-24CD-AD94-016B07A9A5F0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944" y="84709"/>
            <a:ext cx="542783" cy="6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FA908F8-EF97-4EC3-D381-8167DF8F5418}"/>
              </a:ext>
            </a:extLst>
          </p:cNvPr>
          <p:cNvSpPr txBox="1">
            <a:spLocks/>
          </p:cNvSpPr>
          <p:nvPr/>
        </p:nvSpPr>
        <p:spPr>
          <a:xfrm>
            <a:off x="410786" y="149272"/>
            <a:ext cx="11365329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Study limitations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E2B331EC-63EF-F4B6-0085-8DD8D17EB7BB}"/>
              </a:ext>
            </a:extLst>
          </p:cNvPr>
          <p:cNvSpPr txBox="1">
            <a:spLocks/>
          </p:cNvSpPr>
          <p:nvPr/>
        </p:nvSpPr>
        <p:spPr>
          <a:xfrm>
            <a:off x="4459382" y="4661937"/>
            <a:ext cx="3276290" cy="129994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ts val="100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Open-label design</a:t>
            </a:r>
          </a:p>
          <a:p>
            <a:pPr algn="ctr" eaLnBrk="0" fontAlgn="base" hangingPunct="0">
              <a:spcBef>
                <a:spcPts val="100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May have influenced clinical decisions</a:t>
            </a:r>
          </a:p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C8D8EFD-002E-9FB8-6808-222A17027FC7}"/>
              </a:ext>
            </a:extLst>
          </p:cNvPr>
          <p:cNvSpPr txBox="1">
            <a:spLocks/>
          </p:cNvSpPr>
          <p:nvPr/>
        </p:nvSpPr>
        <p:spPr>
          <a:xfrm>
            <a:off x="8403169" y="5972186"/>
            <a:ext cx="3276290" cy="129994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613A6D9-B603-82AC-2D89-CDBA301B69AB}"/>
              </a:ext>
            </a:extLst>
          </p:cNvPr>
          <p:cNvSpPr txBox="1">
            <a:spLocks/>
          </p:cNvSpPr>
          <p:nvPr/>
        </p:nvSpPr>
        <p:spPr>
          <a:xfrm>
            <a:off x="515594" y="4661937"/>
            <a:ext cx="3276290" cy="129994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en-US" sz="1800" dirty="0"/>
              <a:t>Early study termination </a:t>
            </a:r>
            <a:endParaRPr lang="en-US" sz="1800" b="0" dirty="0"/>
          </a:p>
          <a:p>
            <a:pPr algn="ctr">
              <a:spcBef>
                <a:spcPts val="1000"/>
              </a:spcBef>
            </a:pPr>
            <a:r>
              <a:rPr lang="en-US" sz="1800" b="0" dirty="0"/>
              <a:t>Sufficient to reliably detect differences in the occurrence of MACE</a:t>
            </a:r>
            <a:endParaRPr lang="en-US" sz="1800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F671A6A-04CD-44CA-4C58-C4B741D79B3F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276388" y="4586186"/>
            <a:ext cx="3524400" cy="1386000"/>
          </a:xfrm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en-US" altLang="en-US" sz="18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Selected population</a:t>
            </a:r>
            <a:r>
              <a:rPr lang="en-US" altLang="en-US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>
              <a:spcBef>
                <a:spcPts val="1000"/>
              </a:spcBef>
            </a:pPr>
            <a:r>
              <a:rPr lang="en-US" altLang="en-US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Early graft failure, occlusive SVG disease or high-risk SVGs excluded</a:t>
            </a:r>
          </a:p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grpSp>
        <p:nvGrpSpPr>
          <p:cNvPr id="27" name="Group 24">
            <a:extLst>
              <a:ext uri="{FF2B5EF4-FFF2-40B4-BE49-F238E27FC236}">
                <a16:creationId xmlns:a16="http://schemas.microsoft.com/office/drawing/2014/main" id="{8A3D5484-3706-0929-18BD-B76750C0F8E0}"/>
              </a:ext>
            </a:extLst>
          </p:cNvPr>
          <p:cNvGrpSpPr/>
          <p:nvPr/>
        </p:nvGrpSpPr>
        <p:grpSpPr>
          <a:xfrm>
            <a:off x="1599884" y="3232270"/>
            <a:ext cx="974557" cy="615874"/>
            <a:chOff x="6957082" y="444802"/>
            <a:chExt cx="974557" cy="615874"/>
          </a:xfrm>
        </p:grpSpPr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id="{F0231FFB-2C4A-8E93-62CD-BF2C4BAE393F}"/>
                </a:ext>
              </a:extLst>
            </p:cNvPr>
            <p:cNvSpPr txBox="1"/>
            <p:nvPr/>
          </p:nvSpPr>
          <p:spPr>
            <a:xfrm>
              <a:off x="6957082" y="444802"/>
              <a:ext cx="974557" cy="615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N = 220</a:t>
              </a:r>
            </a:p>
            <a:p>
              <a:pPr algn="ctr">
                <a:lnSpc>
                  <a:spcPts val="2400"/>
                </a:lnSpc>
              </a:pPr>
              <a:r>
                <a:rPr lang="en-GB" sz="1600" b="1" dirty="0">
                  <a:solidFill>
                    <a:schemeClr val="tx2"/>
                  </a:solidFill>
                </a:rPr>
                <a:t>584</a:t>
              </a:r>
            </a:p>
          </p:txBody>
        </p:sp>
        <p:cxnSp>
          <p:nvCxnSpPr>
            <p:cNvPr id="29" name="Straight Connector 18">
              <a:extLst>
                <a:ext uri="{FF2B5EF4-FFF2-40B4-BE49-F238E27FC236}">
                  <a16:creationId xmlns:a16="http://schemas.microsoft.com/office/drawing/2014/main" id="{E680446D-3279-E714-5F2A-37CCFC0DD2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7204" y="823951"/>
              <a:ext cx="594603" cy="153716"/>
            </a:xfrm>
            <a:prstGeom prst="line">
              <a:avLst/>
            </a:prstGeom>
            <a:ln w="63500">
              <a:solidFill>
                <a:schemeClr val="accent2">
                  <a:alpha val="5014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881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hoek 36">
            <a:extLst>
              <a:ext uri="{FF2B5EF4-FFF2-40B4-BE49-F238E27FC236}">
                <a16:creationId xmlns:a16="http://schemas.microsoft.com/office/drawing/2014/main" id="{A4C581EA-6772-8761-596D-D073384BCC6E}"/>
              </a:ext>
            </a:extLst>
          </p:cNvPr>
          <p:cNvSpPr/>
          <p:nvPr/>
        </p:nvSpPr>
        <p:spPr>
          <a:xfrm>
            <a:off x="141944" y="914400"/>
            <a:ext cx="12047507" cy="5267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: afgeronde hoeken 39">
            <a:extLst>
              <a:ext uri="{FF2B5EF4-FFF2-40B4-BE49-F238E27FC236}">
                <a16:creationId xmlns:a16="http://schemas.microsoft.com/office/drawing/2014/main" id="{94FA8528-5C27-2249-9CE8-0BC09401B0E1}"/>
              </a:ext>
            </a:extLst>
          </p:cNvPr>
          <p:cNvSpPr/>
          <p:nvPr/>
        </p:nvSpPr>
        <p:spPr>
          <a:xfrm>
            <a:off x="130004" y="1294399"/>
            <a:ext cx="2307600" cy="4887145"/>
          </a:xfrm>
          <a:prstGeom prst="roundRect">
            <a:avLst>
              <a:gd name="adj" fmla="val 58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30CE7F85-C6B3-7B51-5A0F-08AF75F0EEDC}"/>
              </a:ext>
            </a:extLst>
          </p:cNvPr>
          <p:cNvSpPr/>
          <p:nvPr/>
        </p:nvSpPr>
        <p:spPr>
          <a:xfrm>
            <a:off x="7369043" y="1294399"/>
            <a:ext cx="2307600" cy="4887145"/>
          </a:xfrm>
          <a:prstGeom prst="roundRect">
            <a:avLst>
              <a:gd name="adj" fmla="val 58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hthoek: afgeronde hoeken 41">
            <a:extLst>
              <a:ext uri="{FF2B5EF4-FFF2-40B4-BE49-F238E27FC236}">
                <a16:creationId xmlns:a16="http://schemas.microsoft.com/office/drawing/2014/main" id="{D6D1768F-7045-3BCD-BC6C-EA21B624A2CC}"/>
              </a:ext>
            </a:extLst>
          </p:cNvPr>
          <p:cNvSpPr/>
          <p:nvPr/>
        </p:nvSpPr>
        <p:spPr>
          <a:xfrm>
            <a:off x="2543017" y="1294399"/>
            <a:ext cx="2307600" cy="4887145"/>
          </a:xfrm>
          <a:prstGeom prst="roundRect">
            <a:avLst>
              <a:gd name="adj" fmla="val 58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: afgeronde hoeken 42">
            <a:extLst>
              <a:ext uri="{FF2B5EF4-FFF2-40B4-BE49-F238E27FC236}">
                <a16:creationId xmlns:a16="http://schemas.microsoft.com/office/drawing/2014/main" id="{EEBF0B0A-0845-111B-08EC-1A514E51B6D8}"/>
              </a:ext>
            </a:extLst>
          </p:cNvPr>
          <p:cNvSpPr/>
          <p:nvPr/>
        </p:nvSpPr>
        <p:spPr>
          <a:xfrm>
            <a:off x="9782056" y="1294399"/>
            <a:ext cx="2307664" cy="4887145"/>
          </a:xfrm>
          <a:prstGeom prst="roundRect">
            <a:avLst>
              <a:gd name="adj" fmla="val 58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Rechthoek: afgeronde hoeken 43">
            <a:extLst>
              <a:ext uri="{FF2B5EF4-FFF2-40B4-BE49-F238E27FC236}">
                <a16:creationId xmlns:a16="http://schemas.microsoft.com/office/drawing/2014/main" id="{E69D44C2-D0CC-946F-A1E9-2C4B044BC9AE}"/>
              </a:ext>
            </a:extLst>
          </p:cNvPr>
          <p:cNvSpPr/>
          <p:nvPr/>
        </p:nvSpPr>
        <p:spPr>
          <a:xfrm>
            <a:off x="4956030" y="1294399"/>
            <a:ext cx="2307600" cy="4887145"/>
          </a:xfrm>
          <a:prstGeom prst="roundRect">
            <a:avLst>
              <a:gd name="adj" fmla="val 58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5AF665C2-B96F-A14F-0A17-25C18775DF97}"/>
              </a:ext>
            </a:extLst>
          </p:cNvPr>
          <p:cNvSpPr/>
          <p:nvPr/>
        </p:nvSpPr>
        <p:spPr>
          <a:xfrm>
            <a:off x="0" y="-2"/>
            <a:ext cx="12192000" cy="791538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477A641-D22A-DB76-9D7F-07AFEF78F8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650" t="26788" r="3318" b="31426"/>
          <a:stretch/>
        </p:blipFill>
        <p:spPr>
          <a:xfrm>
            <a:off x="11254750" y="16517"/>
            <a:ext cx="834970" cy="757950"/>
          </a:xfrm>
          <a:prstGeom prst="rect">
            <a:avLst/>
          </a:prstGeom>
        </p:spPr>
      </p:pic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5D837FF1-05B1-F0AF-232D-299F8767CA21}"/>
              </a:ext>
            </a:extLst>
          </p:cNvPr>
          <p:cNvSpPr/>
          <p:nvPr/>
        </p:nvSpPr>
        <p:spPr>
          <a:xfrm>
            <a:off x="-2549" y="6775679"/>
            <a:ext cx="12192000" cy="86400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76403D-A592-30DE-1450-A878B85A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BA8FB1E-4321-41C4-AE52-7E6506FB07F4}" type="slidenum">
              <a:rPr lang="en-US" smtClean="0"/>
              <a:pPr algn="l"/>
              <a:t>19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6D48C30-A7AD-6A89-B74B-87B3A7552F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71817" y="3734573"/>
            <a:ext cx="2250000" cy="1148031"/>
          </a:xfrm>
        </p:spPr>
        <p:txBody>
          <a:bodyPr/>
          <a:lstStyle/>
          <a:p>
            <a:pPr marL="0" indent="-14288" algn="ctr">
              <a:spcAft>
                <a:spcPts val="0"/>
              </a:spcAft>
            </a:pPr>
            <a:r>
              <a:rPr lang="en-US" sz="1800" b="1" dirty="0"/>
              <a:t>SVG PCI showed lower MACE (at 1Y)</a:t>
            </a:r>
          </a:p>
          <a:p>
            <a:pPr marL="0" indent="-14288" algn="ctr">
              <a:spcAft>
                <a:spcPts val="0"/>
              </a:spcAft>
            </a:pPr>
            <a:endParaRPr lang="en-US" sz="1800" baseline="30000" dirty="0"/>
          </a:p>
          <a:p>
            <a:pPr marL="0" indent="-14288" algn="ctr">
              <a:spcAft>
                <a:spcPts val="0"/>
              </a:spcAft>
            </a:pPr>
            <a:r>
              <a:rPr lang="en-US" sz="1800" dirty="0"/>
              <a:t>Lower rates of PCI-related MI and </a:t>
            </a:r>
            <a:r>
              <a:rPr lang="en-US" sz="1800" kern="0" dirty="0"/>
              <a:t>clinically driven target coronary territory revascularization</a:t>
            </a:r>
            <a:endParaRPr lang="en-US" sz="18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23E90E7-4A13-A4D2-BE5A-1A1C951BA2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84830" y="3734574"/>
            <a:ext cx="2250000" cy="1148031"/>
          </a:xfrm>
        </p:spPr>
        <p:txBody>
          <a:bodyPr/>
          <a:lstStyle/>
          <a:p>
            <a:pPr marL="14288" indent="-14288" algn="ctr">
              <a:spcAft>
                <a:spcPts val="0"/>
              </a:spcAft>
            </a:pPr>
            <a:r>
              <a:rPr lang="en-GB" sz="1800" b="1" dirty="0"/>
              <a:t>Findings apply to selected patients</a:t>
            </a:r>
          </a:p>
          <a:p>
            <a:pPr marL="14288" indent="-14288" algn="ctr">
              <a:spcAft>
                <a:spcPts val="0"/>
              </a:spcAft>
            </a:pPr>
            <a:endParaRPr lang="en-GB" sz="1800" b="1" baseline="30000" dirty="0"/>
          </a:p>
          <a:p>
            <a:pPr marL="14288" indent="-14288" algn="ctr">
              <a:spcAft>
                <a:spcPts val="0"/>
              </a:spcAft>
            </a:pPr>
            <a:r>
              <a:rPr lang="en-US" sz="1800" dirty="0"/>
              <a:t>Both PCI strategies considered technically feasible for PCI, </a:t>
            </a:r>
            <a:r>
              <a:rPr lang="en-US" sz="1800" kern="0" dirty="0"/>
              <a:t>high prevalence of complex native CTO lesions</a:t>
            </a:r>
          </a:p>
          <a:p>
            <a:pPr marL="14288" indent="-14288" algn="ctr"/>
            <a:endParaRPr lang="en-US" sz="1800" b="1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60266C2-7FCD-2490-389E-C05B758B56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98983" y="3734574"/>
            <a:ext cx="2250000" cy="1865221"/>
          </a:xfrm>
        </p:spPr>
        <p:txBody>
          <a:bodyPr/>
          <a:lstStyle/>
          <a:p>
            <a:pPr marL="14288" indent="-14288" algn="ctr">
              <a:spcAft>
                <a:spcPts val="0"/>
              </a:spcAft>
            </a:pPr>
            <a:r>
              <a:rPr lang="en-GB" sz="1800" b="1" dirty="0"/>
              <a:t>Results challenges current guidelines</a:t>
            </a:r>
          </a:p>
          <a:p>
            <a:pPr marL="14288" indent="-14288" algn="ctr">
              <a:spcAft>
                <a:spcPts val="0"/>
              </a:spcAft>
            </a:pPr>
            <a:endParaRPr lang="en-GB" sz="1800" b="1" baseline="30000" dirty="0"/>
          </a:p>
          <a:p>
            <a:pPr marL="14288" indent="-14288" algn="ctr">
              <a:spcAft>
                <a:spcPts val="0"/>
              </a:spcAft>
            </a:pPr>
            <a:r>
              <a:rPr lang="en-US" sz="1800" dirty="0"/>
              <a:t>At 1-year clinical follow-up</a:t>
            </a:r>
            <a:endParaRPr lang="en-US" sz="1800" kern="0" dirty="0"/>
          </a:p>
          <a:p>
            <a:pPr marL="14288" indent="-14288" algn="ctr"/>
            <a:endParaRPr lang="en-US" sz="1800" b="1" dirty="0"/>
          </a:p>
        </p:txBody>
      </p:sp>
      <p:pic>
        <p:nvPicPr>
          <p:cNvPr id="25" name="Picture 24" descr="A logo of a screwdriver and a wrench&#10;&#10;AI-generated content may be incorrect.">
            <a:extLst>
              <a:ext uri="{FF2B5EF4-FFF2-40B4-BE49-F238E27FC236}">
                <a16:creationId xmlns:a16="http://schemas.microsoft.com/office/drawing/2014/main" id="{F15BDF94-A5C2-D67A-F077-7F522CBA36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65" y="1565337"/>
            <a:ext cx="1899931" cy="1899931"/>
          </a:xfrm>
          <a:prstGeom prst="rect">
            <a:avLst/>
          </a:prstGeom>
        </p:spPr>
      </p:pic>
      <p:pic>
        <p:nvPicPr>
          <p:cNvPr id="27" name="Picture 26" descr="A red line drawn on a white circle&#10;&#10;AI-generated content may be incorrect.">
            <a:extLst>
              <a:ext uri="{FF2B5EF4-FFF2-40B4-BE49-F238E27FC236}">
                <a16:creationId xmlns:a16="http://schemas.microsoft.com/office/drawing/2014/main" id="{E88A68CE-8FA6-5791-E312-F09C502802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52" y="1565337"/>
            <a:ext cx="1899931" cy="1899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F9D698-6371-2ADD-04CF-586048D8D7D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923" y="1565337"/>
            <a:ext cx="1899931" cy="18999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5F5080-EE30-2D68-1343-42DCC813DE8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78" y="1565337"/>
            <a:ext cx="1899931" cy="1899931"/>
          </a:xfrm>
          <a:prstGeom prst="rect">
            <a:avLst/>
          </a:prstGeom>
        </p:spPr>
      </p:pic>
      <p:pic>
        <p:nvPicPr>
          <p:cNvPr id="5" name="Picture 2" descr="VUmc.com - About us">
            <a:extLst>
              <a:ext uri="{FF2B5EF4-FFF2-40B4-BE49-F238E27FC236}">
                <a16:creationId xmlns:a16="http://schemas.microsoft.com/office/drawing/2014/main" id="{12EDB2FE-6C6B-3A70-7459-D2288B0D1EE4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944" y="84709"/>
            <a:ext cx="542783" cy="6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EEB3AD-A8FE-F5C9-F1BD-81DDCF110504}"/>
              </a:ext>
            </a:extLst>
          </p:cNvPr>
          <p:cNvSpPr txBox="1">
            <a:spLocks/>
          </p:cNvSpPr>
          <p:nvPr/>
        </p:nvSpPr>
        <p:spPr>
          <a:xfrm>
            <a:off x="410786" y="149272"/>
            <a:ext cx="11365329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Summary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BF703873-10D6-8984-3F4F-B528A5E17A97}"/>
              </a:ext>
            </a:extLst>
          </p:cNvPr>
          <p:cNvSpPr txBox="1">
            <a:spLocks/>
          </p:cNvSpPr>
          <p:nvPr/>
        </p:nvSpPr>
        <p:spPr>
          <a:xfrm>
            <a:off x="158804" y="3734573"/>
            <a:ext cx="2250000" cy="114803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15888" indent="-1158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 lang="en-US" sz="1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rgbClr val="94949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rgbClr val="94949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rgbClr val="94949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rgbClr val="94949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4288" algn="ctr">
              <a:spcAft>
                <a:spcPts val="0"/>
              </a:spcAft>
            </a:pPr>
            <a:r>
              <a:rPr lang="en-US" sz="1800" b="1" dirty="0"/>
              <a:t>PROCTOR is the first randomized trial</a:t>
            </a:r>
          </a:p>
          <a:p>
            <a:pPr marL="0" indent="-14288" algn="ctr">
              <a:spcAft>
                <a:spcPts val="0"/>
              </a:spcAft>
            </a:pPr>
            <a:endParaRPr lang="en-US" sz="1800" baseline="30000" dirty="0"/>
          </a:p>
          <a:p>
            <a:pPr marL="0" indent="-14288" algn="ctr">
              <a:spcAft>
                <a:spcPts val="0"/>
              </a:spcAft>
            </a:pPr>
            <a:r>
              <a:rPr lang="en-US" sz="1800" kern="0" dirty="0"/>
              <a:t>Comparing clinical outcomes between a strategy of native coronary artery PCI and SVG PCI</a:t>
            </a:r>
            <a:endParaRPr lang="en-US" sz="1800" dirty="0"/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D627DA8F-DFBC-FC86-88AF-0975EE26774E}"/>
              </a:ext>
            </a:extLst>
          </p:cNvPr>
          <p:cNvSpPr txBox="1">
            <a:spLocks/>
          </p:cNvSpPr>
          <p:nvPr/>
        </p:nvSpPr>
        <p:spPr>
          <a:xfrm>
            <a:off x="9816743" y="3734573"/>
            <a:ext cx="2250000" cy="186522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15888" indent="-1158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 lang="en-US" sz="1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rgbClr val="94949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rgbClr val="94949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rgbClr val="94949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rgbClr val="94949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-14288" algn="ctr">
              <a:spcAft>
                <a:spcPts val="0"/>
              </a:spcAft>
            </a:pPr>
            <a:r>
              <a:rPr lang="en-US" sz="1800" b="1" dirty="0"/>
              <a:t>Long term results awaited</a:t>
            </a:r>
          </a:p>
          <a:p>
            <a:pPr marL="14288" indent="-14288" algn="ctr">
              <a:spcAft>
                <a:spcPts val="0"/>
              </a:spcAft>
            </a:pPr>
            <a:endParaRPr lang="en-US" sz="1800" b="1" baseline="30000" dirty="0"/>
          </a:p>
          <a:p>
            <a:pPr marL="14288" indent="-14288" algn="ctr"/>
            <a:r>
              <a:rPr lang="en-US" sz="1800" kern="0" dirty="0"/>
              <a:t>To determine whether the early clinical advantage observed with SVG PCI is maintained over time</a:t>
            </a:r>
            <a:r>
              <a:rPr lang="en-US" sz="1800" b="1" kern="0" dirty="0"/>
              <a:t> </a:t>
            </a:r>
          </a:p>
          <a:p>
            <a:pPr marL="14288" indent="-14288" algn="ctr"/>
            <a:endParaRPr lang="en-US" sz="1800" b="1" dirty="0"/>
          </a:p>
        </p:txBody>
      </p:sp>
      <p:pic>
        <p:nvPicPr>
          <p:cNvPr id="21" name="Picture 26" descr="A red line drawn on a white circle&#10;&#10;AI-generated content may be incorrect.">
            <a:extLst>
              <a:ext uri="{FF2B5EF4-FFF2-40B4-BE49-F238E27FC236}">
                <a16:creationId xmlns:a16="http://schemas.microsoft.com/office/drawing/2014/main" id="{991F798B-CE5B-12BC-2DE8-3D41A41951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9" y="1558912"/>
            <a:ext cx="1899931" cy="1899931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D4A6FD9-CD69-93FC-EEC7-8B9DCFC69319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720821" y="1786637"/>
            <a:ext cx="1125965" cy="1370870"/>
          </a:xfrm>
          <a:prstGeom prst="rect">
            <a:avLst/>
          </a:prstGeom>
        </p:spPr>
      </p:pic>
      <p:pic>
        <p:nvPicPr>
          <p:cNvPr id="29" name="Afbeelding 28" descr="Afbeelding met Lettertype, Graphics, tekst, logo&#10;&#10;Door AI gegenereerde inhoud is mogelijk onjuist.">
            <a:extLst>
              <a:ext uri="{FF2B5EF4-FFF2-40B4-BE49-F238E27FC236}">
                <a16:creationId xmlns:a16="http://schemas.microsoft.com/office/drawing/2014/main" id="{1E25D3CA-7FE7-0ED6-AA4D-9B83C5889C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5" y="1824376"/>
            <a:ext cx="1612296" cy="140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6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6" grpId="0" uiExpand="1" build="p"/>
      <p:bldP spid="17" grpId="0" uiExpand="1" build="p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8;p1">
            <a:extLst>
              <a:ext uri="{FF2B5EF4-FFF2-40B4-BE49-F238E27FC236}">
                <a16:creationId xmlns:a16="http://schemas.microsoft.com/office/drawing/2014/main" id="{580C8C70-5BAE-F894-60C3-367484FD0044}"/>
              </a:ext>
            </a:extLst>
          </p:cNvPr>
          <p:cNvSpPr/>
          <p:nvPr/>
        </p:nvSpPr>
        <p:spPr>
          <a:xfrm>
            <a:off x="0" y="-2"/>
            <a:ext cx="12192000" cy="791538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E48192-E8F9-BC60-6940-4138BF81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FB1E-4321-41C4-AE52-7E6506FB07F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8DF8E8-40D1-618C-8074-37942BBE77E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0709" y="5321538"/>
            <a:ext cx="2680673" cy="922100"/>
          </a:xfrm>
        </p:spPr>
        <p:txBody>
          <a:bodyPr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ea typeface="ヒラギノ角ゴ Pro W3"/>
                <a:cs typeface="Segoe UI" panose="020B0502040204020203" pitchFamily="34" charset="0"/>
              </a:rPr>
              <a:t>All relevant financial relationships have been mitigated.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ea typeface="ヒラギノ角ゴ Pro W3"/>
                <a:cs typeface="Segoe UI" panose="020B0502040204020203" pitchFamily="34" charset="0"/>
              </a:rPr>
              <a:t>Faculty disclosure information can be found on the app.</a:t>
            </a:r>
          </a:p>
          <a:p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BC5656-6626-E5FF-D096-632D3AC9A7D3}"/>
              </a:ext>
            </a:extLst>
          </p:cNvPr>
          <p:cNvSpPr txBox="1"/>
          <p:nvPr/>
        </p:nvSpPr>
        <p:spPr>
          <a:xfrm>
            <a:off x="365392" y="1536462"/>
            <a:ext cx="37820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Within the prior 24 months, I have had a financial relationship with a company producing, marketing, selling, re-selling, or distributing healthcare products used by or on patients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C54D9C-6D78-CEE8-C064-C5D9F14785EF}"/>
              </a:ext>
            </a:extLst>
          </p:cNvPr>
          <p:cNvSpPr txBox="1"/>
          <p:nvPr/>
        </p:nvSpPr>
        <p:spPr>
          <a:xfrm>
            <a:off x="4337454" y="1536462"/>
            <a:ext cx="35170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2400" b="1" dirty="0"/>
              <a:t>Nature of financial relationship</a:t>
            </a:r>
            <a:endParaRPr lang="en-GB" sz="2400" dirty="0"/>
          </a:p>
          <a:p>
            <a:pPr fontAlgn="t"/>
            <a:r>
              <a:rPr lang="en-US" sz="2400" dirty="0"/>
              <a:t>Grant/research support</a:t>
            </a:r>
            <a:endParaRPr lang="en-GB" sz="24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C322B2-7ECE-5122-55B4-907CCCE3583A}"/>
              </a:ext>
            </a:extLst>
          </p:cNvPr>
          <p:cNvSpPr txBox="1"/>
          <p:nvPr/>
        </p:nvSpPr>
        <p:spPr>
          <a:xfrm>
            <a:off x="8223556" y="1536462"/>
            <a:ext cx="32880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2400" b="1" dirty="0"/>
              <a:t>Ineligible company</a:t>
            </a:r>
            <a:endParaRPr lang="en-GB" sz="2400" dirty="0"/>
          </a:p>
          <a:p>
            <a:pPr fontAlgn="t"/>
            <a:endParaRPr lang="en-US" sz="2400" dirty="0"/>
          </a:p>
          <a:p>
            <a:pPr fontAlgn="t"/>
            <a:r>
              <a:rPr lang="en-US" sz="2400" dirty="0"/>
              <a:t>Abbott Vascular International BVBA</a:t>
            </a:r>
            <a:endParaRPr lang="en-GB" sz="2400" dirty="0"/>
          </a:p>
          <a:p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B2A5489E-FEF8-E4A0-9018-29E15814F9CF}"/>
              </a:ext>
            </a:extLst>
          </p:cNvPr>
          <p:cNvSpPr txBox="1">
            <a:spLocks/>
          </p:cNvSpPr>
          <p:nvPr/>
        </p:nvSpPr>
        <p:spPr>
          <a:xfrm>
            <a:off x="1717837" y="149272"/>
            <a:ext cx="8751227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Disclosure of relevant financial relationships</a:t>
            </a:r>
          </a:p>
          <a:p>
            <a:endParaRPr lang="en-US" dirty="0"/>
          </a:p>
        </p:txBody>
      </p:sp>
      <p:sp>
        <p:nvSpPr>
          <p:cNvPr id="7" name="Google Shape;98;p1">
            <a:extLst>
              <a:ext uri="{FF2B5EF4-FFF2-40B4-BE49-F238E27FC236}">
                <a16:creationId xmlns:a16="http://schemas.microsoft.com/office/drawing/2014/main" id="{E620E002-70E2-4496-B95C-C858FA7972C1}"/>
              </a:ext>
            </a:extLst>
          </p:cNvPr>
          <p:cNvSpPr/>
          <p:nvPr/>
        </p:nvSpPr>
        <p:spPr>
          <a:xfrm>
            <a:off x="-2549" y="6775679"/>
            <a:ext cx="12192000" cy="86400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324867A2-0397-82B3-434B-02CEE56B7A33}"/>
              </a:ext>
            </a:extLst>
          </p:cNvPr>
          <p:cNvSpPr/>
          <p:nvPr/>
        </p:nvSpPr>
        <p:spPr>
          <a:xfrm>
            <a:off x="0" y="790987"/>
            <a:ext cx="12089720" cy="5834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Google Shape;98;p1">
            <a:extLst>
              <a:ext uri="{FF2B5EF4-FFF2-40B4-BE49-F238E27FC236}">
                <a16:creationId xmlns:a16="http://schemas.microsoft.com/office/drawing/2014/main" id="{92969504-418E-B57C-F241-4FBC75C64712}"/>
              </a:ext>
            </a:extLst>
          </p:cNvPr>
          <p:cNvSpPr/>
          <p:nvPr/>
        </p:nvSpPr>
        <p:spPr>
          <a:xfrm>
            <a:off x="0" y="-2"/>
            <a:ext cx="12192000" cy="791538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237CEFC-DC0A-586B-90BE-503356D35A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650" t="26788" r="3318" b="31426"/>
          <a:stretch/>
        </p:blipFill>
        <p:spPr>
          <a:xfrm>
            <a:off x="11254750" y="16517"/>
            <a:ext cx="834970" cy="757950"/>
          </a:xfrm>
          <a:prstGeom prst="rect">
            <a:avLst/>
          </a:prstGeom>
        </p:spPr>
      </p:pic>
      <p:sp>
        <p:nvSpPr>
          <p:cNvPr id="13" name="Google Shape;98;p1">
            <a:extLst>
              <a:ext uri="{FF2B5EF4-FFF2-40B4-BE49-F238E27FC236}">
                <a16:creationId xmlns:a16="http://schemas.microsoft.com/office/drawing/2014/main" id="{9272857E-6A49-A5D8-F210-0B48C9B36F03}"/>
              </a:ext>
            </a:extLst>
          </p:cNvPr>
          <p:cNvSpPr/>
          <p:nvPr/>
        </p:nvSpPr>
        <p:spPr>
          <a:xfrm>
            <a:off x="-2549" y="6775679"/>
            <a:ext cx="12192000" cy="86400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A6F7FF-86F9-ECB2-3DA1-95C15E0C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BA8FB1E-4321-41C4-AE52-7E6506FB07F4}" type="slidenum">
              <a:rPr lang="en-US" smtClean="0"/>
              <a:pPr algn="l"/>
              <a:t>20</a:t>
            </a:fld>
            <a:endParaRPr lang="en-US" dirty="0"/>
          </a:p>
        </p:txBody>
      </p:sp>
      <p:pic>
        <p:nvPicPr>
          <p:cNvPr id="6" name="Picture 2" descr="VUmc.com - About us">
            <a:extLst>
              <a:ext uri="{FF2B5EF4-FFF2-40B4-BE49-F238E27FC236}">
                <a16:creationId xmlns:a16="http://schemas.microsoft.com/office/drawing/2014/main" id="{90B8449A-ADF8-7E94-139B-50A16F143723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944" y="84709"/>
            <a:ext cx="542783" cy="6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CC44944-B952-DB40-6C93-E439299ED4F2}"/>
              </a:ext>
            </a:extLst>
          </p:cNvPr>
          <p:cNvSpPr txBox="1">
            <a:spLocks/>
          </p:cNvSpPr>
          <p:nvPr/>
        </p:nvSpPr>
        <p:spPr>
          <a:xfrm>
            <a:off x="410786" y="149272"/>
            <a:ext cx="11365329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Now available online in JACC</a:t>
            </a:r>
          </a:p>
          <a:p>
            <a:pPr algn="ctr" defTabSz="1219170">
              <a:defRPr/>
            </a:pPr>
            <a:endParaRPr lang="en-US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1219170">
              <a:defRPr/>
            </a:pPr>
            <a:endParaRPr lang="en-US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1219170">
              <a:defRPr/>
            </a:pPr>
            <a:endParaRPr lang="en-US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1219170">
              <a:defRPr/>
            </a:pPr>
            <a:endParaRPr lang="en-US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1219170">
              <a:defRPr/>
            </a:pPr>
            <a:endParaRPr lang="en-US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1219170">
              <a:defRPr/>
            </a:pPr>
            <a:endParaRPr lang="en-US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8B64555-A950-8C58-E573-7BE04C1C0BDC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306418" y="873856"/>
            <a:ext cx="5783302" cy="5834872"/>
          </a:xfrm>
          <a:prstGeom prst="rect">
            <a:avLst/>
          </a:prstGeom>
          <a:ln w="12700">
            <a:solidFill>
              <a:srgbClr val="093F6B"/>
            </a:solidFill>
          </a:ln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E77338A-3034-D4AA-8E8E-B81489BE218F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9" y="873856"/>
            <a:ext cx="5785200" cy="3725304"/>
          </a:xfrm>
          <a:prstGeom prst="rect">
            <a:avLst/>
          </a:prstGeom>
          <a:ln w="12700">
            <a:solidFill>
              <a:srgbClr val="093F6B"/>
            </a:solidFill>
          </a:ln>
        </p:spPr>
      </p:pic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4A61910-8809-145C-C23C-4C50B959B2EA}"/>
              </a:ext>
            </a:extLst>
          </p:cNvPr>
          <p:cNvCxnSpPr>
            <a:cxnSpLocks/>
          </p:cNvCxnSpPr>
          <p:nvPr/>
        </p:nvCxnSpPr>
        <p:spPr>
          <a:xfrm>
            <a:off x="6096000" y="873856"/>
            <a:ext cx="0" cy="583487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88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6F0B4-69F2-19B1-4271-3E72675DA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5526428-094B-C1C0-245F-5E73DD5EE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9143"/>
            <a:ext cx="12189451" cy="5940136"/>
          </a:xfrm>
          <a:prstGeom prst="rect">
            <a:avLst/>
          </a:prstGeom>
        </p:spPr>
      </p:pic>
      <p:sp>
        <p:nvSpPr>
          <p:cNvPr id="24" name="Google Shape;98;p1">
            <a:extLst>
              <a:ext uri="{FF2B5EF4-FFF2-40B4-BE49-F238E27FC236}">
                <a16:creationId xmlns:a16="http://schemas.microsoft.com/office/drawing/2014/main" id="{4D978F3C-2D65-D92D-C8CC-E2AD63DFEEF8}"/>
              </a:ext>
            </a:extLst>
          </p:cNvPr>
          <p:cNvSpPr/>
          <p:nvPr/>
        </p:nvSpPr>
        <p:spPr>
          <a:xfrm>
            <a:off x="1458665" y="1353759"/>
            <a:ext cx="9285025" cy="4648039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98;p1">
            <a:extLst>
              <a:ext uri="{FF2B5EF4-FFF2-40B4-BE49-F238E27FC236}">
                <a16:creationId xmlns:a16="http://schemas.microsoft.com/office/drawing/2014/main" id="{C742CC7A-87D4-E967-B401-5776A08BACEC}"/>
              </a:ext>
            </a:extLst>
          </p:cNvPr>
          <p:cNvSpPr/>
          <p:nvPr/>
        </p:nvSpPr>
        <p:spPr>
          <a:xfrm>
            <a:off x="0" y="-2"/>
            <a:ext cx="12192000" cy="791538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4F2A13CF-9526-1A7B-7D64-DA97C17A1E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650" t="26788" r="3318" b="31426"/>
          <a:stretch/>
        </p:blipFill>
        <p:spPr>
          <a:xfrm>
            <a:off x="11254750" y="16517"/>
            <a:ext cx="834970" cy="757950"/>
          </a:xfrm>
          <a:prstGeom prst="rect">
            <a:avLst/>
          </a:prstGeom>
        </p:spPr>
      </p:pic>
      <p:sp>
        <p:nvSpPr>
          <p:cNvPr id="22" name="Google Shape;98;p1">
            <a:extLst>
              <a:ext uri="{FF2B5EF4-FFF2-40B4-BE49-F238E27FC236}">
                <a16:creationId xmlns:a16="http://schemas.microsoft.com/office/drawing/2014/main" id="{94BA3AC1-AAA6-0521-7491-962401AE2054}"/>
              </a:ext>
            </a:extLst>
          </p:cNvPr>
          <p:cNvSpPr/>
          <p:nvPr/>
        </p:nvSpPr>
        <p:spPr>
          <a:xfrm>
            <a:off x="-2549" y="6775679"/>
            <a:ext cx="12192000" cy="86400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73FBF7-AE2A-B3DE-80F0-0224DBAD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BA8FB1E-4321-41C4-AE52-7E6506FB07F4}" type="slidenum">
              <a:rPr lang="en-US" smtClean="0"/>
              <a:pPr algn="l"/>
              <a:t>21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10BFA63-0C05-3AEB-6A7A-474CEF5B3790}"/>
              </a:ext>
            </a:extLst>
          </p:cNvPr>
          <p:cNvSpPr txBox="1">
            <a:spLocks/>
          </p:cNvSpPr>
          <p:nvPr/>
        </p:nvSpPr>
        <p:spPr>
          <a:xfrm>
            <a:off x="459969" y="6264788"/>
            <a:ext cx="10805137" cy="2308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2" descr="VUmc.com - About us">
            <a:extLst>
              <a:ext uri="{FF2B5EF4-FFF2-40B4-BE49-F238E27FC236}">
                <a16:creationId xmlns:a16="http://schemas.microsoft.com/office/drawing/2014/main" id="{B521C5BB-2D9A-0E91-7772-A28A8F0574C5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944" y="84709"/>
            <a:ext cx="542783" cy="6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050F263-508F-F87A-72CF-A2B94D9540EA}"/>
              </a:ext>
            </a:extLst>
          </p:cNvPr>
          <p:cNvSpPr txBox="1">
            <a:spLocks/>
          </p:cNvSpPr>
          <p:nvPr/>
        </p:nvSpPr>
        <p:spPr>
          <a:xfrm>
            <a:off x="257232" y="149272"/>
            <a:ext cx="11365329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kern="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 </a:t>
            </a:r>
            <a:r>
              <a:rPr lang="en-US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all the patients, sites, and investigators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30451C-A18C-71CB-4F67-B3CC567E7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921274"/>
              </p:ext>
            </p:extLst>
          </p:nvPr>
        </p:nvGraphicFramePr>
        <p:xfrm>
          <a:off x="1620182" y="2083977"/>
          <a:ext cx="8951636" cy="3780000"/>
        </p:xfrm>
        <a:graphic>
          <a:graphicData uri="http://schemas.openxmlformats.org/drawingml/2006/table">
            <a:tbl>
              <a:tblPr/>
              <a:tblGrid>
                <a:gridCol w="3309118">
                  <a:extLst>
                    <a:ext uri="{9D8B030D-6E8A-4147-A177-3AD203B41FA5}">
                      <a16:colId xmlns:a16="http://schemas.microsoft.com/office/drawing/2014/main" val="494197209"/>
                    </a:ext>
                  </a:extLst>
                </a:gridCol>
                <a:gridCol w="5642518">
                  <a:extLst>
                    <a:ext uri="{9D8B030D-6E8A-4147-A177-3AD203B41FA5}">
                      <a16:colId xmlns:a16="http://schemas.microsoft.com/office/drawing/2014/main" val="353138232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Steering committee</a:t>
                      </a:r>
                    </a:p>
                  </a:txBody>
                  <a:tcPr marL="59686" marR="59686" marT="11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Paul Knaapen, Alexander Nap, Ralph W. Sprengers, Simon J. Walsh, Colm G. Hanratty, James C. Spratt</a:t>
                      </a:r>
                    </a:p>
                  </a:txBody>
                  <a:tcPr marL="59686" marR="59686" marT="11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2068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Lead investigators</a:t>
                      </a:r>
                    </a:p>
                  </a:txBody>
                  <a:tcPr marL="59686" marR="59686" marT="11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Ruben W. de Winter, Roel Hoek</a:t>
                      </a:r>
                    </a:p>
                  </a:txBody>
                  <a:tcPr marL="59686" marR="59686" marT="11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025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Principle investigators</a:t>
                      </a:r>
                    </a:p>
                  </a:txBody>
                  <a:tcPr marL="59686" marR="59686" marT="11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Paul Knaapen, James C. Spratt</a:t>
                      </a:r>
                    </a:p>
                  </a:txBody>
                  <a:tcPr marL="59686" marR="59686" marT="11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5148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Study sponsor</a:t>
                      </a:r>
                    </a:p>
                  </a:txBody>
                  <a:tcPr marL="59686" marR="59686" marT="11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Dept. of Cardiology, Amsterdam UMC, The Netherlands</a:t>
                      </a:r>
                    </a:p>
                  </a:txBody>
                  <a:tcPr marL="59686" marR="59686" marT="11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9538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Trial funding</a:t>
                      </a:r>
                    </a:p>
                  </a:txBody>
                  <a:tcPr marL="59686" marR="59686" marT="11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Abbott Vascular International BVBA, </a:t>
                      </a:r>
                      <a:r>
                        <a:rPr lang="en-GB" sz="1400" b="0" i="0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Diegem</a:t>
                      </a:r>
                      <a:r>
                        <a:rPr lang="en-GB" sz="1400" b="0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Belgium</a:t>
                      </a:r>
                    </a:p>
                  </a:txBody>
                  <a:tcPr marL="59686" marR="59686" marT="11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9775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Clinical research organisation (CRO)</a:t>
                      </a:r>
                    </a:p>
                  </a:txBody>
                  <a:tcPr marL="59686" marR="59686" marT="11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KCRI, Miechowska 5B, 30-055 Krakow, Poland</a:t>
                      </a:r>
                    </a:p>
                  </a:txBody>
                  <a:tcPr marL="59686" marR="59686" marT="11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6425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Trial statisticians</a:t>
                      </a:r>
                    </a:p>
                  </a:txBody>
                  <a:tcPr marL="59686" marR="59686" marT="11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Jos W.R. Twisk, Ronak Delewi</a:t>
                      </a:r>
                    </a:p>
                  </a:txBody>
                  <a:tcPr marL="59686" marR="59686" marT="11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1254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Data safety monitoring board (DSMB)</a:t>
                      </a:r>
                    </a:p>
                  </a:txBody>
                  <a:tcPr marL="59686" marR="59686" marT="11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Peter C. Smits (Chair), Jan G.P. Tijssen, Jur M. ten Berg, Jorrit Lemkes</a:t>
                      </a:r>
                    </a:p>
                  </a:txBody>
                  <a:tcPr marL="59686" marR="59686" marT="11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7094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Clinical event committee (CEC)</a:t>
                      </a:r>
                    </a:p>
                  </a:txBody>
                  <a:tcPr marL="59686" marR="59686" marT="11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Mohamed S. Rahman, Karel T. Koch, Joanna J. Wykrzykowska</a:t>
                      </a:r>
                    </a:p>
                  </a:txBody>
                  <a:tcPr marL="59686" marR="59686" marT="11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72475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Angiographic expert assessors </a:t>
                      </a:r>
                    </a:p>
                  </a:txBody>
                  <a:tcPr marL="59686" marR="59686" marT="11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Adriaan Wilgenhof, Michele Viscusi</a:t>
                      </a:r>
                    </a:p>
                  </a:txBody>
                  <a:tcPr marL="59686" marR="59686" marT="119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75902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A0AB7DB-EED2-8376-E4E2-771F61ADA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182" y="1498210"/>
            <a:ext cx="2241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Study organization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50B6EB60-B635-21B1-871A-622D08DEF756}"/>
              </a:ext>
            </a:extLst>
          </p:cNvPr>
          <p:cNvCxnSpPr>
            <a:cxnSpLocks/>
          </p:cNvCxnSpPr>
          <p:nvPr/>
        </p:nvCxnSpPr>
        <p:spPr>
          <a:xfrm>
            <a:off x="1620182" y="1922894"/>
            <a:ext cx="88869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6">
            <a:extLst>
              <a:ext uri="{FF2B5EF4-FFF2-40B4-BE49-F238E27FC236}">
                <a16:creationId xmlns:a16="http://schemas.microsoft.com/office/drawing/2014/main" id="{7AA3DDFE-EADE-F60B-4F3A-44D79CF68151}"/>
              </a:ext>
            </a:extLst>
          </p:cNvPr>
          <p:cNvSpPr txBox="1"/>
          <p:nvPr/>
        </p:nvSpPr>
        <p:spPr>
          <a:xfrm>
            <a:off x="413335" y="6426883"/>
            <a:ext cx="7816265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kern="0" dirty="0"/>
              <a:t>Address for correspondence: Ruben W. de Winter, MD, PhD Research fellow | R.w.dewinter@amsterdamumc.nl  | Dept. of Cardiology, Amsterdam UMC, 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122904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AC93E-3339-84BE-8A3B-A22262DED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8;p1">
            <a:extLst>
              <a:ext uri="{FF2B5EF4-FFF2-40B4-BE49-F238E27FC236}">
                <a16:creationId xmlns:a16="http://schemas.microsoft.com/office/drawing/2014/main" id="{1AEED88F-6864-D84A-E2CD-F0F841320503}"/>
              </a:ext>
            </a:extLst>
          </p:cNvPr>
          <p:cNvSpPr/>
          <p:nvPr/>
        </p:nvSpPr>
        <p:spPr>
          <a:xfrm>
            <a:off x="0" y="-2"/>
            <a:ext cx="12192000" cy="791538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en-US" dirty="0">
                <a:solidFill>
                  <a:srgbClr val="172B5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BF7E60-6A4B-1C29-44B0-F9C88F443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FB1E-4321-41C4-AE52-7E6506FB07F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253FB3CD-6454-AB04-09AE-2930A58C26E1}"/>
              </a:ext>
            </a:extLst>
          </p:cNvPr>
          <p:cNvSpPr txBox="1">
            <a:spLocks/>
          </p:cNvSpPr>
          <p:nvPr/>
        </p:nvSpPr>
        <p:spPr>
          <a:xfrm>
            <a:off x="374807" y="4586614"/>
            <a:ext cx="3524400" cy="138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CABG long-term efficacy limited by graft failure and native coronary disease progression</a:t>
            </a:r>
            <a:r>
              <a:rPr lang="en-GB" sz="14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1,2</a:t>
            </a:r>
            <a:endParaRPr lang="en-GB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75BC7591-8222-FBDE-ACB3-193EAE37E8CE}"/>
              </a:ext>
            </a:extLst>
          </p:cNvPr>
          <p:cNvSpPr txBox="1">
            <a:spLocks/>
          </p:cNvSpPr>
          <p:nvPr/>
        </p:nvSpPr>
        <p:spPr>
          <a:xfrm>
            <a:off x="4325494" y="4586613"/>
            <a:ext cx="3522920" cy="1386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Substantial number of patients experience recurrent angina symptoms and ischemia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±20% at 5 years, 40-50% after 10 years </a:t>
            </a:r>
            <a:br>
              <a:rPr lang="en-GB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up to 60% at 15 years after surgery</a:t>
            </a:r>
            <a:r>
              <a:rPr lang="en-GB" sz="1400" baseline="30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3-5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GB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GB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D8798276-B04C-80BF-C527-DF69BF0478D7}"/>
              </a:ext>
            </a:extLst>
          </p:cNvPr>
          <p:cNvSpPr txBox="1">
            <a:spLocks/>
          </p:cNvSpPr>
          <p:nvPr/>
        </p:nvSpPr>
        <p:spPr>
          <a:xfrm>
            <a:off x="8227597" y="4586613"/>
            <a:ext cx="3524400" cy="1386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Many prior CABG patients require repeat coronary angiography and subsequent revascularisation therapy</a:t>
            </a:r>
            <a:r>
              <a:rPr lang="en-GB" sz="1400" baseline="30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6,7</a:t>
            </a:r>
            <a:endParaRPr lang="en-GB" sz="1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GB" sz="1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D1B56CB6-8356-DDE6-9D38-F71C262E2FD3}"/>
              </a:ext>
            </a:extLst>
          </p:cNvPr>
          <p:cNvSpPr txBox="1"/>
          <p:nvPr/>
        </p:nvSpPr>
        <p:spPr>
          <a:xfrm>
            <a:off x="413335" y="6385023"/>
            <a:ext cx="567669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latin typeface="Segoe UI" panose="020B0502040204020203" pitchFamily="34" charset="0"/>
                <a:ea typeface="ヒラギノ角ゴ Pro W3"/>
                <a:cs typeface="Segoe UI" panose="020B0502040204020203" pitchFamily="34" charset="0"/>
              </a:rPr>
              <a:t>1. Morrison et al. JACC 2002 | 2. Sabik J et al. Thorac Cardiovasc Surg 2006 | 3. Rogers et al. Circulation 1990 | 4. Sergeant et al. JTCVS 1998 | 5. Hattler et al. Circ: Cardiovascular Quality and Outcomes 2021 | 6. Brilakis et al. JACC Cardiovasc Interv 2016 | 7. Joshi et al. CCI 2017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24BC36C-3A45-1A4A-E827-0CCC5F8B8E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07" y="1738098"/>
            <a:ext cx="2520000" cy="25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326F2B3-1686-0E85-33F7-C5CE4F2E3F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797" y="1738098"/>
            <a:ext cx="2520000" cy="2520000"/>
          </a:xfrm>
          <a:prstGeom prst="rect">
            <a:avLst/>
          </a:prstGeom>
        </p:spPr>
      </p:pic>
      <p:pic>
        <p:nvPicPr>
          <p:cNvPr id="4" name="Picture 2" descr="VUmc.com - About us">
            <a:extLst>
              <a:ext uri="{FF2B5EF4-FFF2-40B4-BE49-F238E27FC236}">
                <a16:creationId xmlns:a16="http://schemas.microsoft.com/office/drawing/2014/main" id="{51C9EFE0-9B6D-D241-F4EB-561133BF411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944" y="84709"/>
            <a:ext cx="542783" cy="6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33D0C76-211C-D13F-7159-51B9C0D5C825}"/>
              </a:ext>
            </a:extLst>
          </p:cNvPr>
          <p:cNvSpPr txBox="1">
            <a:spLocks/>
          </p:cNvSpPr>
          <p:nvPr/>
        </p:nvSpPr>
        <p:spPr>
          <a:xfrm>
            <a:off x="1352792" y="149272"/>
            <a:ext cx="9468323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are the challenges for post-CABG patients?</a:t>
            </a:r>
          </a:p>
        </p:txBody>
      </p:sp>
      <p:pic>
        <p:nvPicPr>
          <p:cNvPr id="5" name="Picture 3" descr="A person with a hand on his chest&#10;&#10;AI-generated content may be incorrect.">
            <a:extLst>
              <a:ext uri="{FF2B5EF4-FFF2-40B4-BE49-F238E27FC236}">
                <a16:creationId xmlns:a16="http://schemas.microsoft.com/office/drawing/2014/main" id="{85B30CD8-DBB0-8332-BC31-198EFA0A151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27" y="1671838"/>
            <a:ext cx="2520000" cy="2520000"/>
          </a:xfrm>
          <a:prstGeom prst="rect">
            <a:avLst/>
          </a:prstGeom>
        </p:spPr>
      </p:pic>
      <p:sp>
        <p:nvSpPr>
          <p:cNvPr id="14" name="Google Shape;98;p1">
            <a:extLst>
              <a:ext uri="{FF2B5EF4-FFF2-40B4-BE49-F238E27FC236}">
                <a16:creationId xmlns:a16="http://schemas.microsoft.com/office/drawing/2014/main" id="{92642218-FD5F-834F-5DC6-AE7E8C278522}"/>
              </a:ext>
            </a:extLst>
          </p:cNvPr>
          <p:cNvSpPr/>
          <p:nvPr/>
        </p:nvSpPr>
        <p:spPr>
          <a:xfrm>
            <a:off x="-2549" y="6775679"/>
            <a:ext cx="12192000" cy="86400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9EEF2DFF-2A1F-6F3E-1C8E-BFBA535A1B2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0650" t="26788" r="3318" b="31426"/>
          <a:stretch/>
        </p:blipFill>
        <p:spPr>
          <a:xfrm>
            <a:off x="11254750" y="16517"/>
            <a:ext cx="834970" cy="7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0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8;p1">
            <a:extLst>
              <a:ext uri="{FF2B5EF4-FFF2-40B4-BE49-F238E27FC236}">
                <a16:creationId xmlns:a16="http://schemas.microsoft.com/office/drawing/2014/main" id="{60529CD7-23AB-ACFF-8F46-813E0882F22B}"/>
              </a:ext>
            </a:extLst>
          </p:cNvPr>
          <p:cNvSpPr/>
          <p:nvPr/>
        </p:nvSpPr>
        <p:spPr>
          <a:xfrm>
            <a:off x="0" y="-2"/>
            <a:ext cx="12192000" cy="791538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en-US" dirty="0">
                <a:solidFill>
                  <a:srgbClr val="172B5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5F2AB4-1F1D-B929-E8E7-51FF59AEA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BA8FB1E-4321-41C4-AE52-7E6506FB07F4}" type="slidenum">
              <a:rPr lang="en-GB" smtClean="0"/>
              <a:pPr algn="l"/>
              <a:t>4</a:t>
            </a:fld>
            <a:endParaRPr lang="en-GB" dirty="0"/>
          </a:p>
        </p:txBody>
      </p:sp>
      <p:pic>
        <p:nvPicPr>
          <p:cNvPr id="6" name="Picture 2" descr="VUmc.com - About us">
            <a:extLst>
              <a:ext uri="{FF2B5EF4-FFF2-40B4-BE49-F238E27FC236}">
                <a16:creationId xmlns:a16="http://schemas.microsoft.com/office/drawing/2014/main" id="{9760D42A-F83D-24C0-861D-C62BACED37D9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944" y="84709"/>
            <a:ext cx="542783" cy="6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0364051-71A8-00AB-F9D4-0F1D2E48DCA3}"/>
              </a:ext>
            </a:extLst>
          </p:cNvPr>
          <p:cNvSpPr txBox="1">
            <a:spLocks/>
          </p:cNvSpPr>
          <p:nvPr/>
        </p:nvSpPr>
        <p:spPr>
          <a:xfrm>
            <a:off x="1619571" y="149272"/>
            <a:ext cx="9468323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high-risk and complex patient population</a:t>
            </a:r>
          </a:p>
        </p:txBody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id="{A784F23D-497F-D28D-FA6E-5565CF08724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27" y="1671838"/>
            <a:ext cx="2520000" cy="2520000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DD2D7B38-8A0D-F7B0-3204-790A33DF1F8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07" y="1738098"/>
            <a:ext cx="2520000" cy="2520000"/>
          </a:xfrm>
          <a:prstGeom prst="rect">
            <a:avLst/>
          </a:prstGeom>
        </p:spPr>
      </p:pic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CF46E5DC-5F1E-34F5-35E8-020D0E786DB5}"/>
              </a:ext>
            </a:extLst>
          </p:cNvPr>
          <p:cNvSpPr txBox="1">
            <a:spLocks/>
          </p:cNvSpPr>
          <p:nvPr/>
        </p:nvSpPr>
        <p:spPr>
          <a:xfrm>
            <a:off x="374807" y="4586614"/>
            <a:ext cx="3524400" cy="138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Patients are older / frail</a:t>
            </a:r>
            <a:r>
              <a:rPr lang="en-GB" sz="1400" baseline="30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8,9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3B830FD0-AA52-3586-33EC-A020A792EB61}"/>
              </a:ext>
            </a:extLst>
          </p:cNvPr>
          <p:cNvSpPr txBox="1">
            <a:spLocks/>
          </p:cNvSpPr>
          <p:nvPr/>
        </p:nvSpPr>
        <p:spPr>
          <a:xfrm>
            <a:off x="4328566" y="4586613"/>
            <a:ext cx="3522920" cy="1386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High prevalence of CV risk factors and comorbidities 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(DM, COPD, renal failure)</a:t>
            </a:r>
            <a:r>
              <a:rPr lang="en-GB" sz="1400" baseline="30000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8-11</a:t>
            </a:r>
            <a:endParaRPr lang="en-GB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GB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007ACBF6-04B7-BD28-6A15-B31E2DD6E7D3}"/>
              </a:ext>
            </a:extLst>
          </p:cNvPr>
          <p:cNvSpPr txBox="1">
            <a:spLocks/>
          </p:cNvSpPr>
          <p:nvPr/>
        </p:nvSpPr>
        <p:spPr>
          <a:xfrm>
            <a:off x="8227597" y="4586613"/>
            <a:ext cx="3524400" cy="1386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Complex atherosclerotic lesion morphology</a:t>
            </a:r>
            <a:r>
              <a:rPr lang="en-GB" sz="1400" baseline="30000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10-13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60DD4432-B455-3D22-E5B8-EA11455774F0}"/>
              </a:ext>
            </a:extLst>
          </p:cNvPr>
          <p:cNvSpPr txBox="1"/>
          <p:nvPr/>
        </p:nvSpPr>
        <p:spPr>
          <a:xfrm>
            <a:off x="413335" y="6385023"/>
            <a:ext cx="504718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700" kern="0" dirty="0"/>
              <a:t>8. Budassi et al. CCI 2020 | 9. Shoaib et al. Cathether ardiovasc Interv 2021 | 10. De Winter et al. Curr Cardiol Reports 2022 | 11. Beerkens et al. Nature Rev Cardiol 2021 | 12. Fefer et al. JACC 2012 | 13. Pereg et al. JACC Cardiovasc Interv 2014 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9C14049-C551-1B04-5CB6-F88F4F1FF33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0650" t="26788" r="3318" b="31426"/>
          <a:stretch/>
        </p:blipFill>
        <p:spPr>
          <a:xfrm>
            <a:off x="11254750" y="16517"/>
            <a:ext cx="834970" cy="757950"/>
          </a:xfrm>
          <a:prstGeom prst="rect">
            <a:avLst/>
          </a:prstGeom>
        </p:spPr>
      </p:pic>
      <p:sp>
        <p:nvSpPr>
          <p:cNvPr id="16" name="Google Shape;98;p1">
            <a:extLst>
              <a:ext uri="{FF2B5EF4-FFF2-40B4-BE49-F238E27FC236}">
                <a16:creationId xmlns:a16="http://schemas.microsoft.com/office/drawing/2014/main" id="{74BBBA32-7DD4-522E-D8B4-E2D316F86A63}"/>
              </a:ext>
            </a:extLst>
          </p:cNvPr>
          <p:cNvSpPr/>
          <p:nvPr/>
        </p:nvSpPr>
        <p:spPr>
          <a:xfrm>
            <a:off x="-2549" y="6775679"/>
            <a:ext cx="12192000" cy="86400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4514880F-0D29-9695-B90A-75227162B5C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9797" y="1735163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98;p1">
            <a:extLst>
              <a:ext uri="{FF2B5EF4-FFF2-40B4-BE49-F238E27FC236}">
                <a16:creationId xmlns:a16="http://schemas.microsoft.com/office/drawing/2014/main" id="{697D83BF-27C9-B51F-88B3-1C47A57FF6BB}"/>
              </a:ext>
            </a:extLst>
          </p:cNvPr>
          <p:cNvSpPr/>
          <p:nvPr/>
        </p:nvSpPr>
        <p:spPr>
          <a:xfrm>
            <a:off x="0" y="-2"/>
            <a:ext cx="12192000" cy="791538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en-US" dirty="0">
                <a:solidFill>
                  <a:srgbClr val="172B5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F2E238CF-A7BB-553D-95C1-92914B0124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650" t="26788" r="3318" b="31426"/>
          <a:stretch/>
        </p:blipFill>
        <p:spPr>
          <a:xfrm>
            <a:off x="11254750" y="16517"/>
            <a:ext cx="834970" cy="7579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C1C965-F972-B55F-3577-2306BDCC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BA8FB1E-4321-41C4-AE52-7E6506FB07F4}" type="slidenum">
              <a:rPr lang="en-GB" smtClean="0"/>
              <a:pPr algn="l"/>
              <a:t>5</a:t>
            </a:fld>
            <a:endParaRPr lang="en-GB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60B02B1-6E63-C9A0-DA6B-127E159AD325}"/>
              </a:ext>
            </a:extLst>
          </p:cNvPr>
          <p:cNvSpPr txBox="1">
            <a:spLocks/>
          </p:cNvSpPr>
          <p:nvPr/>
        </p:nvSpPr>
        <p:spPr>
          <a:xfrm>
            <a:off x="4333801" y="4710767"/>
            <a:ext cx="3524400" cy="1386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Extensive and accelerated native coronary atherosclerotic disease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Resulting in long, calcified lesions</a:t>
            </a:r>
            <a:r>
              <a:rPr lang="en-GB" sz="1400" baseline="30000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10-13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90F2D74-D2F4-262B-77FD-A9670ED1044C}"/>
              </a:ext>
            </a:extLst>
          </p:cNvPr>
          <p:cNvSpPr txBox="1">
            <a:spLocks/>
          </p:cNvSpPr>
          <p:nvPr/>
        </p:nvSpPr>
        <p:spPr>
          <a:xfrm>
            <a:off x="371712" y="4710767"/>
            <a:ext cx="3524400" cy="1386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Diseased bypass grafts with friable atheromatous plaques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Predominantly degenerated saphenous vein grafts (SVGs)</a:t>
            </a:r>
            <a:r>
              <a:rPr lang="en-GB" sz="1400" baseline="30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8-11</a:t>
            </a:r>
            <a:endParaRPr lang="en-GB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GB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FDDD096-4E06-1C05-719D-F7F5154A15B1}"/>
              </a:ext>
            </a:extLst>
          </p:cNvPr>
          <p:cNvSpPr txBox="1">
            <a:spLocks/>
          </p:cNvSpPr>
          <p:nvPr/>
        </p:nvSpPr>
        <p:spPr>
          <a:xfrm>
            <a:off x="8295890" y="4710767"/>
            <a:ext cx="3524400" cy="1386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 prevalence of chronic total coronary occlusions (CTOs)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Reported in &gt;50%</a:t>
            </a:r>
            <a:r>
              <a:rPr lang="en-GB" sz="1400" baseline="30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12-13</a:t>
            </a:r>
            <a:endParaRPr lang="en-GB" sz="1000" baseline="30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GB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1E132F4-B39E-42AF-CC79-083610BEFD8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4" y="1486476"/>
            <a:ext cx="2338597" cy="3080497"/>
          </a:xfrm>
          <a:prstGeom prst="rect">
            <a:avLst/>
          </a:prstGeom>
        </p:spPr>
      </p:pic>
      <p:pic>
        <p:nvPicPr>
          <p:cNvPr id="6" name="Picture 2" descr="VUmc.com - About us">
            <a:extLst>
              <a:ext uri="{FF2B5EF4-FFF2-40B4-BE49-F238E27FC236}">
                <a16:creationId xmlns:a16="http://schemas.microsoft.com/office/drawing/2014/main" id="{551F7AB4-9B97-B389-1654-FB0501990812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944" y="84709"/>
            <a:ext cx="542783" cy="6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388954-96BD-B889-6DC3-C8731524921E}"/>
              </a:ext>
            </a:extLst>
          </p:cNvPr>
          <p:cNvSpPr txBox="1">
            <a:spLocks/>
          </p:cNvSpPr>
          <p:nvPr/>
        </p:nvSpPr>
        <p:spPr>
          <a:xfrm>
            <a:off x="1619571" y="149272"/>
            <a:ext cx="9468323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Anatomical and procedural complexity</a:t>
            </a:r>
          </a:p>
        </p:txBody>
      </p:sp>
      <p:sp>
        <p:nvSpPr>
          <p:cNvPr id="24" name="Google Shape;98;p1">
            <a:extLst>
              <a:ext uri="{FF2B5EF4-FFF2-40B4-BE49-F238E27FC236}">
                <a16:creationId xmlns:a16="http://schemas.microsoft.com/office/drawing/2014/main" id="{45E20C70-7878-46A2-8089-19F36FAB6E69}"/>
              </a:ext>
            </a:extLst>
          </p:cNvPr>
          <p:cNvSpPr/>
          <p:nvPr/>
        </p:nvSpPr>
        <p:spPr>
          <a:xfrm>
            <a:off x="-2549" y="6775679"/>
            <a:ext cx="12192000" cy="86400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CCE8F652-EADD-B1E7-4188-15BE8E449D7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2628" y="2361822"/>
            <a:ext cx="3394996" cy="1330902"/>
          </a:xfrm>
          <a:prstGeom prst="rect">
            <a:avLst/>
          </a:prstGeom>
        </p:spPr>
      </p:pic>
      <p:pic>
        <p:nvPicPr>
          <p:cNvPr id="13" name="Picture 27">
            <a:extLst>
              <a:ext uri="{FF2B5EF4-FFF2-40B4-BE49-F238E27FC236}">
                <a16:creationId xmlns:a16="http://schemas.microsoft.com/office/drawing/2014/main" id="{7230E566-FDB7-177C-8358-2857FE62C090}"/>
              </a:ext>
            </a:extLst>
          </p:cNvPr>
          <p:cNvPicPr>
            <a:picLocks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0690" y="2360724"/>
            <a:ext cx="3394800" cy="1332000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60DD4432-B455-3D22-E5B8-EA11455774F0}"/>
              </a:ext>
            </a:extLst>
          </p:cNvPr>
          <p:cNvSpPr txBox="1"/>
          <p:nvPr/>
        </p:nvSpPr>
        <p:spPr>
          <a:xfrm>
            <a:off x="413335" y="6385023"/>
            <a:ext cx="504718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700" kern="0" dirty="0"/>
              <a:t>8. Budassi et al. CCI 2020 | 9. Shoaib et al. Cathether ardiovasc Interv 2021 | 10. De Winter et al. Curr Cardiol Reports 2022 | 11. Beerkens et al. Nature Rev Cardiol 2021 | 12. Fefer et al. JACC 2012 | 13. Pereg et al. JACC Cardiovasc Interv 2014 </a:t>
            </a:r>
          </a:p>
        </p:txBody>
      </p:sp>
    </p:spTree>
    <p:extLst>
      <p:ext uri="{BB962C8B-B14F-4D97-AF65-F5344CB8AC3E}">
        <p14:creationId xmlns:p14="http://schemas.microsoft.com/office/powerpoint/2010/main" val="401098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00B25-CDA6-E45F-35FF-FA886492F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B783F969-7EA5-B4D0-8F63-D1CFDAD71CD8}"/>
              </a:ext>
            </a:extLst>
          </p:cNvPr>
          <p:cNvSpPr/>
          <p:nvPr/>
        </p:nvSpPr>
        <p:spPr>
          <a:xfrm>
            <a:off x="0" y="-2"/>
            <a:ext cx="12192000" cy="791538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en-US" dirty="0">
                <a:solidFill>
                  <a:srgbClr val="172B5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3937AD6-3850-01FF-708E-87D43EB6C5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650" t="26788" r="3318" b="31426"/>
          <a:stretch/>
        </p:blipFill>
        <p:spPr>
          <a:xfrm>
            <a:off x="11254750" y="16517"/>
            <a:ext cx="834970" cy="757950"/>
          </a:xfrm>
          <a:prstGeom prst="rect">
            <a:avLst/>
          </a:prstGeom>
        </p:spPr>
      </p:pic>
      <p:pic>
        <p:nvPicPr>
          <p:cNvPr id="23" name="Picture 2" descr="VUmc.com - About us">
            <a:extLst>
              <a:ext uri="{FF2B5EF4-FFF2-40B4-BE49-F238E27FC236}">
                <a16:creationId xmlns:a16="http://schemas.microsoft.com/office/drawing/2014/main" id="{DFBDEBE1-8118-3961-6FA5-C53384B92079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944" y="84709"/>
            <a:ext cx="542783" cy="6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C462A85E-50C5-6442-F8B1-37AD287A3832}"/>
              </a:ext>
            </a:extLst>
          </p:cNvPr>
          <p:cNvSpPr txBox="1">
            <a:spLocks/>
          </p:cNvSpPr>
          <p:nvPr/>
        </p:nvSpPr>
        <p:spPr>
          <a:xfrm>
            <a:off x="1619571" y="149272"/>
            <a:ext cx="9468323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Where do we go: graft or native vessel?</a:t>
            </a: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DDF652BD-EC78-43CF-B775-B6A0CBFFA104}"/>
              </a:ext>
            </a:extLst>
          </p:cNvPr>
          <p:cNvSpPr txBox="1">
            <a:spLocks/>
          </p:cNvSpPr>
          <p:nvPr/>
        </p:nvSpPr>
        <p:spPr>
          <a:xfrm>
            <a:off x="251579" y="6485051"/>
            <a:ext cx="11381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700" b="1" kern="1200" smtClean="0">
                <a:solidFill>
                  <a:srgbClr val="022A4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A8FB1E-4321-41C4-AE52-7E6506FB07F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8D43C-C55A-02AB-42E1-FE05621BF732}"/>
              </a:ext>
            </a:extLst>
          </p:cNvPr>
          <p:cNvSpPr txBox="1"/>
          <p:nvPr/>
        </p:nvSpPr>
        <p:spPr>
          <a:xfrm>
            <a:off x="413335" y="6438884"/>
            <a:ext cx="5676691" cy="2000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700" kern="0" dirty="0"/>
              <a:t>14. Lawon et al. JACC 2021 | 15. Vrints et al. EHJ 2024</a:t>
            </a:r>
            <a:endParaRPr lang="en-US" sz="800" dirty="0"/>
          </a:p>
        </p:txBody>
      </p:sp>
      <p:sp>
        <p:nvSpPr>
          <p:cNvPr id="14" name="Google Shape;98;p1">
            <a:extLst>
              <a:ext uri="{FF2B5EF4-FFF2-40B4-BE49-F238E27FC236}">
                <a16:creationId xmlns:a16="http://schemas.microsoft.com/office/drawing/2014/main" id="{602E957A-7EB1-0AE8-8B09-A944972F291C}"/>
              </a:ext>
            </a:extLst>
          </p:cNvPr>
          <p:cNvSpPr/>
          <p:nvPr/>
        </p:nvSpPr>
        <p:spPr>
          <a:xfrm>
            <a:off x="-2549" y="6775679"/>
            <a:ext cx="12192000" cy="86400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9FFB244E-55A8-B9C4-E583-AA69776AA83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8708" y="1512072"/>
            <a:ext cx="3350472" cy="4413380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47E25C78-B39D-F059-602F-9525BCD0CA5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36" y="2728380"/>
            <a:ext cx="890568" cy="890568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5D6FC95F-623A-A7D7-9536-E28CBDE591C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29" y="3757869"/>
            <a:ext cx="890568" cy="890568"/>
          </a:xfrm>
          <a:prstGeom prst="rect">
            <a:avLst/>
          </a:prstGeom>
        </p:spPr>
      </p:pic>
      <p:pic>
        <p:nvPicPr>
          <p:cNvPr id="6" name="Picture 21">
            <a:extLst>
              <a:ext uri="{FF2B5EF4-FFF2-40B4-BE49-F238E27FC236}">
                <a16:creationId xmlns:a16="http://schemas.microsoft.com/office/drawing/2014/main" id="{2621B8BC-ABD4-D0A1-BA82-663303D4F1C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28" y="4768619"/>
            <a:ext cx="890569" cy="890569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36165D75-0888-37FB-CE17-2ACB96F8EFF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2988" y="3777972"/>
            <a:ext cx="890568" cy="890568"/>
          </a:xfrm>
          <a:prstGeom prst="rect">
            <a:avLst/>
          </a:prstGeom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5C9DF01B-614A-7112-F2CB-3F545AD7561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2988" y="4745574"/>
            <a:ext cx="890568" cy="890568"/>
          </a:xfrm>
          <a:prstGeom prst="rect">
            <a:avLst/>
          </a:prstGeom>
        </p:spPr>
      </p:pic>
      <p:sp>
        <p:nvSpPr>
          <p:cNvPr id="20" name="TextBox 24">
            <a:extLst>
              <a:ext uri="{FF2B5EF4-FFF2-40B4-BE49-F238E27FC236}">
                <a16:creationId xmlns:a16="http://schemas.microsoft.com/office/drawing/2014/main" id="{DA7AC674-9E42-FD5C-EE28-5B3A479653FE}"/>
              </a:ext>
            </a:extLst>
          </p:cNvPr>
          <p:cNvSpPr txBox="1"/>
          <p:nvPr/>
        </p:nvSpPr>
        <p:spPr>
          <a:xfrm>
            <a:off x="717541" y="3563121"/>
            <a:ext cx="37996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patients with previous CABG, if PCI of a diseased native coronary artery is feasible, then it is reasonable to choose </a:t>
            </a:r>
            <a:r>
              <a:rPr lang="en-US" sz="2000" u="sng" dirty="0"/>
              <a:t>PCI of the native coronary artery over PCI of the severely diseased SVG </a:t>
            </a:r>
            <a:r>
              <a:rPr lang="en-US" sz="2000" dirty="0"/>
              <a:t>(4-6).</a:t>
            </a:r>
          </a:p>
        </p:txBody>
      </p:sp>
      <p:grpSp>
        <p:nvGrpSpPr>
          <p:cNvPr id="22" name="Group 25">
            <a:extLst>
              <a:ext uri="{FF2B5EF4-FFF2-40B4-BE49-F238E27FC236}">
                <a16:creationId xmlns:a16="http://schemas.microsoft.com/office/drawing/2014/main" id="{89FD3CC7-BA1A-F915-ACE5-853B469EF401}"/>
              </a:ext>
            </a:extLst>
          </p:cNvPr>
          <p:cNvGrpSpPr/>
          <p:nvPr/>
        </p:nvGrpSpPr>
        <p:grpSpPr>
          <a:xfrm>
            <a:off x="784233" y="1664621"/>
            <a:ext cx="3600000" cy="1800000"/>
            <a:chOff x="1190625" y="2802879"/>
            <a:chExt cx="3600000" cy="1800000"/>
          </a:xfrm>
        </p:grpSpPr>
        <p:sp>
          <p:nvSpPr>
            <p:cNvPr id="25" name="Rectangle 26">
              <a:extLst>
                <a:ext uri="{FF2B5EF4-FFF2-40B4-BE49-F238E27FC236}">
                  <a16:creationId xmlns:a16="http://schemas.microsoft.com/office/drawing/2014/main" id="{EB737135-1CC3-FCBF-F6C0-BB8FF8D9AC7C}"/>
                </a:ext>
              </a:extLst>
            </p:cNvPr>
            <p:cNvSpPr/>
            <p:nvPr/>
          </p:nvSpPr>
          <p:spPr>
            <a:xfrm>
              <a:off x="1190625" y="2802879"/>
              <a:ext cx="1800000" cy="1800000"/>
            </a:xfrm>
            <a:prstGeom prst="rect">
              <a:avLst/>
            </a:prstGeom>
            <a:solidFill>
              <a:srgbClr val="FED5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D33CF5ED-5D6E-4011-8985-556D40758264}"/>
                </a:ext>
              </a:extLst>
            </p:cNvPr>
            <p:cNvSpPr/>
            <p:nvPr/>
          </p:nvSpPr>
          <p:spPr>
            <a:xfrm>
              <a:off x="2990625" y="2802879"/>
              <a:ext cx="1800000" cy="1800000"/>
            </a:xfrm>
            <a:prstGeom prst="rect">
              <a:avLst/>
            </a:prstGeom>
            <a:solidFill>
              <a:srgbClr val="639C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28">
              <a:extLst>
                <a:ext uri="{FF2B5EF4-FFF2-40B4-BE49-F238E27FC236}">
                  <a16:creationId xmlns:a16="http://schemas.microsoft.com/office/drawing/2014/main" id="{0EA4E125-C954-38F4-226B-0F0E95D1AFA8}"/>
                </a:ext>
              </a:extLst>
            </p:cNvPr>
            <p:cNvSpPr txBox="1"/>
            <p:nvPr/>
          </p:nvSpPr>
          <p:spPr>
            <a:xfrm>
              <a:off x="1754869" y="3366673"/>
              <a:ext cx="671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2a</a:t>
              </a:r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0C1E6471-EAA2-5407-5419-FECBC2A6F23C}"/>
                </a:ext>
              </a:extLst>
            </p:cNvPr>
            <p:cNvSpPr txBox="1"/>
            <p:nvPr/>
          </p:nvSpPr>
          <p:spPr>
            <a:xfrm>
              <a:off x="3269119" y="3380961"/>
              <a:ext cx="1243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B-NR</a:t>
              </a:r>
            </a:p>
          </p:txBody>
        </p:sp>
      </p:grpSp>
      <p:cxnSp>
        <p:nvCxnSpPr>
          <p:cNvPr id="34" name="Straight Connector 59">
            <a:extLst>
              <a:ext uri="{FF2B5EF4-FFF2-40B4-BE49-F238E27FC236}">
                <a16:creationId xmlns:a16="http://schemas.microsoft.com/office/drawing/2014/main" id="{17218B6A-0BE9-BA25-432E-562624D84A7D}"/>
              </a:ext>
            </a:extLst>
          </p:cNvPr>
          <p:cNvCxnSpPr>
            <a:cxnSpLocks/>
          </p:cNvCxnSpPr>
          <p:nvPr/>
        </p:nvCxnSpPr>
        <p:spPr>
          <a:xfrm flipH="1">
            <a:off x="7261520" y="4706375"/>
            <a:ext cx="3275635" cy="0"/>
          </a:xfrm>
          <a:prstGeom prst="line">
            <a:avLst/>
          </a:prstGeom>
          <a:noFill/>
          <a:ln w="6350" cap="flat" cmpd="sng" algn="ctr">
            <a:solidFill>
              <a:srgbClr val="111E30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35" name="Straight Connector 61">
            <a:extLst>
              <a:ext uri="{FF2B5EF4-FFF2-40B4-BE49-F238E27FC236}">
                <a16:creationId xmlns:a16="http://schemas.microsoft.com/office/drawing/2014/main" id="{93B3AAB0-DF15-86CD-5573-4FD63A297DFF}"/>
              </a:ext>
            </a:extLst>
          </p:cNvPr>
          <p:cNvCxnSpPr>
            <a:cxnSpLocks/>
          </p:cNvCxnSpPr>
          <p:nvPr/>
        </p:nvCxnSpPr>
        <p:spPr>
          <a:xfrm>
            <a:off x="6437888" y="4256498"/>
            <a:ext cx="712713" cy="0"/>
          </a:xfrm>
          <a:prstGeom prst="line">
            <a:avLst/>
          </a:prstGeom>
          <a:noFill/>
          <a:ln w="6350" cap="flat" cmpd="sng" algn="ctr">
            <a:solidFill>
              <a:srgbClr val="111E30"/>
            </a:solidFill>
            <a:prstDash val="solid"/>
            <a:miter lim="800000"/>
            <a:tailEnd type="oval"/>
          </a:ln>
          <a:effectLst/>
        </p:spPr>
      </p:cxnSp>
      <p:sp>
        <p:nvSpPr>
          <p:cNvPr id="26" name="Tekstvak 16">
            <a:extLst>
              <a:ext uri="{FF2B5EF4-FFF2-40B4-BE49-F238E27FC236}">
                <a16:creationId xmlns:a16="http://schemas.microsoft.com/office/drawing/2014/main" id="{2D080C3C-D4A9-8476-2541-22F09814C27C}"/>
              </a:ext>
            </a:extLst>
          </p:cNvPr>
          <p:cNvSpPr txBox="1"/>
          <p:nvPr/>
        </p:nvSpPr>
        <p:spPr>
          <a:xfrm>
            <a:off x="5235694" y="2427336"/>
            <a:ext cx="1351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1D384C"/>
                </a:solidFill>
                <a:latin typeface="Arial"/>
              </a:rPr>
              <a:t>Native vessel PCI</a:t>
            </a:r>
            <a:endParaRPr lang="nl-NL" sz="1100" b="1" dirty="0">
              <a:solidFill>
                <a:srgbClr val="1D384C"/>
              </a:solidFill>
              <a:latin typeface="Arial"/>
            </a:endParaRPr>
          </a:p>
        </p:txBody>
      </p:sp>
      <p:sp>
        <p:nvSpPr>
          <p:cNvPr id="27" name="Tekstvak 17">
            <a:extLst>
              <a:ext uri="{FF2B5EF4-FFF2-40B4-BE49-F238E27FC236}">
                <a16:creationId xmlns:a16="http://schemas.microsoft.com/office/drawing/2014/main" id="{29CE5B10-9CED-C4CF-7DE5-5E3C8E73A35B}"/>
              </a:ext>
            </a:extLst>
          </p:cNvPr>
          <p:cNvSpPr txBox="1"/>
          <p:nvPr/>
        </p:nvSpPr>
        <p:spPr>
          <a:xfrm>
            <a:off x="10709425" y="3475819"/>
            <a:ext cx="756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1D384C"/>
                </a:solidFill>
                <a:latin typeface="Arial"/>
              </a:rPr>
              <a:t>SVG PCI</a:t>
            </a:r>
            <a:endParaRPr lang="nl-NL" sz="1100" b="1" dirty="0">
              <a:solidFill>
                <a:srgbClr val="1D384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67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BCA4A0-B17E-7D9B-C009-C8E872D7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BA8FB1E-4321-41C4-AE52-7E6506FB07F4}" type="slidenum">
              <a:rPr lang="en-GB" smtClean="0"/>
              <a:pPr algn="l"/>
              <a:t>7</a:t>
            </a:fld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435BF6B-4CB8-FF85-964B-6C77BB82D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928" y="25183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magnifying glass with a group of people&#10;&#10;AI-generated content may be incorrect.">
            <a:extLst>
              <a:ext uri="{FF2B5EF4-FFF2-40B4-BE49-F238E27FC236}">
                <a16:creationId xmlns:a16="http://schemas.microsoft.com/office/drawing/2014/main" id="{10CFA1F5-62BA-A7A6-9BA7-CFBCC0FC68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69" y="1703804"/>
            <a:ext cx="2805855" cy="2805855"/>
          </a:xfrm>
          <a:prstGeom prst="rect">
            <a:avLst/>
          </a:prstGeom>
        </p:spPr>
      </p:pic>
      <p:sp>
        <p:nvSpPr>
          <p:cNvPr id="4" name="Google Shape;98;p1">
            <a:extLst>
              <a:ext uri="{FF2B5EF4-FFF2-40B4-BE49-F238E27FC236}">
                <a16:creationId xmlns:a16="http://schemas.microsoft.com/office/drawing/2014/main" id="{B71666F3-ACB1-6ACE-3430-75C840C1D472}"/>
              </a:ext>
            </a:extLst>
          </p:cNvPr>
          <p:cNvSpPr/>
          <p:nvPr/>
        </p:nvSpPr>
        <p:spPr>
          <a:xfrm>
            <a:off x="0" y="-2"/>
            <a:ext cx="12192000" cy="791538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en-US" dirty="0">
                <a:solidFill>
                  <a:srgbClr val="172B5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</a:t>
            </a:r>
          </a:p>
        </p:txBody>
      </p:sp>
      <p:pic>
        <p:nvPicPr>
          <p:cNvPr id="6" name="Picture 2" descr="VUmc.com - About us">
            <a:extLst>
              <a:ext uri="{FF2B5EF4-FFF2-40B4-BE49-F238E27FC236}">
                <a16:creationId xmlns:a16="http://schemas.microsoft.com/office/drawing/2014/main" id="{0E5291EC-2628-2CF8-1EAA-78D26931ED5A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944" y="84709"/>
            <a:ext cx="542783" cy="6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5CCCB56-6D85-4CD0-1BC1-C6F76778816F}"/>
              </a:ext>
            </a:extLst>
          </p:cNvPr>
          <p:cNvSpPr txBox="1">
            <a:spLocks/>
          </p:cNvSpPr>
          <p:nvPr/>
        </p:nvSpPr>
        <p:spPr>
          <a:xfrm>
            <a:off x="1619571" y="149272"/>
            <a:ext cx="9468323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PROCTOR trial: Rationale and Purpose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7AEE7EC-1016-4721-E238-A9FA8E9C6D5F}"/>
              </a:ext>
            </a:extLst>
          </p:cNvPr>
          <p:cNvSpPr txBox="1"/>
          <p:nvPr/>
        </p:nvSpPr>
        <p:spPr>
          <a:xfrm>
            <a:off x="413335" y="6438884"/>
            <a:ext cx="5676691" cy="2000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700" kern="0" dirty="0"/>
              <a:t>16. De Winter et al. AHJ 2023</a:t>
            </a:r>
            <a:endParaRPr lang="en-US" sz="80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B22A97F-848F-1992-6F6D-E430C3FCFB7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650" t="26788" r="3318" b="31426"/>
          <a:stretch/>
        </p:blipFill>
        <p:spPr>
          <a:xfrm>
            <a:off x="11254750" y="16517"/>
            <a:ext cx="834970" cy="757950"/>
          </a:xfrm>
          <a:prstGeom prst="rect">
            <a:avLst/>
          </a:prstGeom>
        </p:spPr>
      </p:pic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80B4AFD6-82E8-9423-AA81-9A6C376E9D99}"/>
              </a:ext>
            </a:extLst>
          </p:cNvPr>
          <p:cNvSpPr/>
          <p:nvPr/>
        </p:nvSpPr>
        <p:spPr>
          <a:xfrm>
            <a:off x="-2549" y="6775679"/>
            <a:ext cx="12192000" cy="86400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76E97CD-E3D2-EFD8-1407-612FAAA80A1C}"/>
              </a:ext>
            </a:extLst>
          </p:cNvPr>
          <p:cNvSpPr txBox="1">
            <a:spLocks/>
          </p:cNvSpPr>
          <p:nvPr/>
        </p:nvSpPr>
        <p:spPr>
          <a:xfrm>
            <a:off x="908415" y="4653826"/>
            <a:ext cx="4559761" cy="2029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spc="-1" dirty="0">
                <a:solidFill>
                  <a:srgbClr val="111E30"/>
                </a:solidFill>
                <a:latin typeface="+mj-lt"/>
                <a:cs typeface="Arial" panose="020B0604020202020204" pitchFamily="34" charset="0"/>
              </a:rPr>
              <a:t>PROCTOR Trial Rationale </a:t>
            </a:r>
          </a:p>
          <a:p>
            <a:pPr>
              <a:lnSpc>
                <a:spcPct val="100000"/>
              </a:lnSpc>
            </a:pPr>
            <a:r>
              <a:rPr lang="en-US" sz="1800" spc="-1" dirty="0">
                <a:solidFill>
                  <a:srgbClr val="111E30"/>
                </a:solidFill>
                <a:latin typeface="+mj-lt"/>
                <a:cs typeface="Arial" panose="020B0604020202020204" pitchFamily="34" charset="0"/>
              </a:rPr>
              <a:t>Randomized trials comparing native vessel PCI with bypass graft PCI are lacking</a:t>
            </a:r>
            <a:r>
              <a:rPr lang="nl-NL" sz="1800" dirty="0">
                <a:solidFill>
                  <a:srgbClr val="111E30"/>
                </a:solidFill>
                <a:latin typeface="+mj-lt"/>
                <a:cs typeface="Arial" panose="020B0604020202020204" pitchFamily="34" charset="0"/>
              </a:rPr>
              <a:t>	</a:t>
            </a:r>
            <a:endParaRPr lang="en-US" sz="1800" dirty="0">
              <a:solidFill>
                <a:srgbClr val="111E3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4A4A3FA-EC01-A874-4E75-3258E8725B18}"/>
              </a:ext>
            </a:extLst>
          </p:cNvPr>
          <p:cNvSpPr txBox="1">
            <a:spLocks/>
          </p:cNvSpPr>
          <p:nvPr/>
        </p:nvSpPr>
        <p:spPr>
          <a:xfrm>
            <a:off x="6895255" y="4653826"/>
            <a:ext cx="4561200" cy="203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spc="-1" dirty="0">
                <a:solidFill>
                  <a:srgbClr val="111E30"/>
                </a:solidFill>
                <a:latin typeface="+mj-lt"/>
                <a:cs typeface="Arial" panose="020B0604020202020204" pitchFamily="34" charset="0"/>
              </a:rPr>
              <a:t>PROCTOR Trial Purpose </a:t>
            </a:r>
          </a:p>
          <a:p>
            <a:pPr>
              <a:lnSpc>
                <a:spcPct val="100000"/>
              </a:lnSpc>
            </a:pPr>
            <a:r>
              <a:rPr lang="en-US" sz="1800" spc="-1" dirty="0">
                <a:solidFill>
                  <a:srgbClr val="111E30"/>
                </a:solidFill>
                <a:latin typeface="+mj-lt"/>
                <a:cs typeface="Arial" panose="020B0604020202020204" pitchFamily="34" charset="0"/>
              </a:rPr>
              <a:t>The first randomized study to compare clinical outcomes between a strategy of native vessel PCI with SVG PCI</a:t>
            </a:r>
          </a:p>
        </p:txBody>
      </p:sp>
      <p:pic>
        <p:nvPicPr>
          <p:cNvPr id="20" name="Picture 18">
            <a:extLst>
              <a:ext uri="{FF2B5EF4-FFF2-40B4-BE49-F238E27FC236}">
                <a16:creationId xmlns:a16="http://schemas.microsoft.com/office/drawing/2014/main" id="{DE94FBAD-CC16-378F-FD5C-F679758E4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28" y="1700441"/>
            <a:ext cx="2805854" cy="280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D88BC-4809-A804-5223-AD9B989D1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DBA695C8-FFD0-8F70-6AE9-28FDA92F2798}"/>
              </a:ext>
            </a:extLst>
          </p:cNvPr>
          <p:cNvSpPr/>
          <p:nvPr/>
        </p:nvSpPr>
        <p:spPr>
          <a:xfrm>
            <a:off x="0" y="-2"/>
            <a:ext cx="12192000" cy="791538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5780D8-ABE0-969B-A74C-85006E663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592"/>
            <a:ext cx="12192000" cy="4935948"/>
          </a:xfrm>
          <a:prstGeom prst="rect">
            <a:avLst/>
          </a:prstGeom>
        </p:spPr>
      </p:pic>
      <p:pic>
        <p:nvPicPr>
          <p:cNvPr id="11" name="Picture 10" descr="A map of europe with red dots&#10;&#10;AI-generated content may be incorrect.">
            <a:extLst>
              <a:ext uri="{FF2B5EF4-FFF2-40B4-BE49-F238E27FC236}">
                <a16:creationId xmlns:a16="http://schemas.microsoft.com/office/drawing/2014/main" id="{11608A75-5EDF-AD95-C519-1FFDA024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59" y="0"/>
            <a:ext cx="11447185" cy="68465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D6A5A8-3A2A-638B-35EC-3244B663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BA8FB1E-4321-41C4-AE52-7E6506FB07F4}" type="slidenum">
              <a:rPr lang="en-US" smtClean="0"/>
              <a:pPr algn="l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7AF6D-B6B3-9CDC-4ECA-6EFBFE9E7D57}"/>
              </a:ext>
            </a:extLst>
          </p:cNvPr>
          <p:cNvSpPr txBox="1"/>
          <p:nvPr/>
        </p:nvSpPr>
        <p:spPr>
          <a:xfrm>
            <a:off x="263524" y="5954552"/>
            <a:ext cx="29835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/>
              <a:t>Clinicaltrials.gov</a:t>
            </a:r>
            <a:r>
              <a:rPr lang="en-GB" sz="800" dirty="0"/>
              <a:t> Identifier: (NCT03805048)</a:t>
            </a:r>
          </a:p>
          <a:p>
            <a:endParaRPr lang="en-US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9CB8828-772C-AF46-9B61-400E4CE25D47}"/>
              </a:ext>
            </a:extLst>
          </p:cNvPr>
          <p:cNvSpPr/>
          <p:nvPr/>
        </p:nvSpPr>
        <p:spPr>
          <a:xfrm>
            <a:off x="127806" y="1383198"/>
            <a:ext cx="2344012" cy="3115733"/>
          </a:xfrm>
          <a:prstGeom prst="roundRect">
            <a:avLst>
              <a:gd name="adj" fmla="val 3031"/>
            </a:avLst>
          </a:prstGeom>
          <a:solidFill>
            <a:schemeClr val="bg1">
              <a:alpha val="6840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70D14F9-425D-221A-96F9-37FC627F7C30}"/>
              </a:ext>
            </a:extLst>
          </p:cNvPr>
          <p:cNvGrpSpPr/>
          <p:nvPr/>
        </p:nvGrpSpPr>
        <p:grpSpPr>
          <a:xfrm>
            <a:off x="304910" y="3726963"/>
            <a:ext cx="555674" cy="555674"/>
            <a:chOff x="-2115938" y="655621"/>
            <a:chExt cx="1111227" cy="111122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06B07C6-8DDE-CC17-0FE1-BCA054A785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115938" y="655621"/>
              <a:ext cx="1111227" cy="111122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48C897-83D4-BCCA-A58F-FCEAF2343A95}"/>
                </a:ext>
              </a:extLst>
            </p:cNvPr>
            <p:cNvSpPr/>
            <p:nvPr/>
          </p:nvSpPr>
          <p:spPr>
            <a:xfrm>
              <a:off x="-1894229" y="919180"/>
              <a:ext cx="657623" cy="578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Graphic 20" descr="Flip calendar outline">
              <a:extLst>
                <a:ext uri="{FF2B5EF4-FFF2-40B4-BE49-F238E27FC236}">
                  <a16:creationId xmlns:a16="http://schemas.microsoft.com/office/drawing/2014/main" id="{30BCAF22-AFD0-EFE5-DB76-451152797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027993" y="710604"/>
              <a:ext cx="932933" cy="932933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C9721FD-26BA-60D1-2255-0125A93894E9}"/>
              </a:ext>
            </a:extLst>
          </p:cNvPr>
          <p:cNvSpPr txBox="1"/>
          <p:nvPr/>
        </p:nvSpPr>
        <p:spPr>
          <a:xfrm>
            <a:off x="306234" y="3853591"/>
            <a:ext cx="553569" cy="32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1</a:t>
            </a:r>
          </a:p>
          <a:p>
            <a:pPr algn="ctr">
              <a:lnSpc>
                <a:spcPts val="100"/>
              </a:lnSpc>
            </a:pPr>
            <a:r>
              <a:rPr lang="en-US" sz="400" dirty="0"/>
              <a:t>year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0F0972-951F-C5C2-BB86-5DAF22084954}"/>
              </a:ext>
            </a:extLst>
          </p:cNvPr>
          <p:cNvSpPr txBox="1"/>
          <p:nvPr/>
        </p:nvSpPr>
        <p:spPr>
          <a:xfrm>
            <a:off x="127807" y="1450668"/>
            <a:ext cx="2344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Trial design and population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B36B79-8B4C-4FF5-E9F0-3D000DC20850}"/>
              </a:ext>
            </a:extLst>
          </p:cNvPr>
          <p:cNvSpPr txBox="1"/>
          <p:nvPr/>
        </p:nvSpPr>
        <p:spPr>
          <a:xfrm>
            <a:off x="881554" y="1795137"/>
            <a:ext cx="1033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14 centers </a:t>
            </a:r>
            <a:r>
              <a:rPr lang="en-US" sz="1000" dirty="0"/>
              <a:t>across Europe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C72A71-16D9-FBD6-6444-1879BF9E9461}"/>
              </a:ext>
            </a:extLst>
          </p:cNvPr>
          <p:cNvSpPr txBox="1"/>
          <p:nvPr/>
        </p:nvSpPr>
        <p:spPr>
          <a:xfrm>
            <a:off x="881554" y="2387066"/>
            <a:ext cx="1514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Patients</a:t>
            </a:r>
          </a:p>
          <a:p>
            <a:r>
              <a:rPr lang="en-US" sz="1000" dirty="0"/>
              <a:t>with prior CABG and significant SVG stenosis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8180F7-FF0D-A8C6-0E9E-C69056EEC364}"/>
              </a:ext>
            </a:extLst>
          </p:cNvPr>
          <p:cNvSpPr txBox="1"/>
          <p:nvPr/>
        </p:nvSpPr>
        <p:spPr>
          <a:xfrm>
            <a:off x="881554" y="3100925"/>
            <a:ext cx="1514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Randomized 1:1</a:t>
            </a:r>
          </a:p>
          <a:p>
            <a:r>
              <a:rPr lang="en-US" sz="1000" dirty="0"/>
              <a:t>to SVG PCI or native vessel PCI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C049FE-015F-3C50-B305-1E7EE0B52801}"/>
              </a:ext>
            </a:extLst>
          </p:cNvPr>
          <p:cNvSpPr txBox="1"/>
          <p:nvPr/>
        </p:nvSpPr>
        <p:spPr>
          <a:xfrm>
            <a:off x="869354" y="3871279"/>
            <a:ext cx="1264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1 year follow-up</a:t>
            </a:r>
            <a:endParaRPr lang="en-US" sz="10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2F5D358-798C-2E33-AE48-F8774C5200C7}"/>
              </a:ext>
            </a:extLst>
          </p:cNvPr>
          <p:cNvSpPr/>
          <p:nvPr/>
        </p:nvSpPr>
        <p:spPr>
          <a:xfrm>
            <a:off x="343058" y="1775320"/>
            <a:ext cx="472346" cy="472346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2290EDA-D617-89A3-7053-9434C5C26938}"/>
              </a:ext>
            </a:extLst>
          </p:cNvPr>
          <p:cNvGrpSpPr/>
          <p:nvPr/>
        </p:nvGrpSpPr>
        <p:grpSpPr>
          <a:xfrm>
            <a:off x="301394" y="3056176"/>
            <a:ext cx="555674" cy="555674"/>
            <a:chOff x="-802810" y="1780433"/>
            <a:chExt cx="555674" cy="55567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416CC41-BF07-CCC4-6660-2AFA440E07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02810" y="1780433"/>
              <a:ext cx="555674" cy="5556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6F24392-4DC9-C2A2-E203-C71B601FA03A}"/>
                </a:ext>
              </a:extLst>
            </p:cNvPr>
            <p:cNvSpPr/>
            <p:nvPr/>
          </p:nvSpPr>
          <p:spPr>
            <a:xfrm>
              <a:off x="-707234" y="2089759"/>
              <a:ext cx="101049" cy="1010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DB83484-F98B-2AB4-ADA4-5B17054304FB}"/>
                </a:ext>
              </a:extLst>
            </p:cNvPr>
            <p:cNvSpPr/>
            <p:nvPr/>
          </p:nvSpPr>
          <p:spPr>
            <a:xfrm>
              <a:off x="-451959" y="2089758"/>
              <a:ext cx="101049" cy="1010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Left Bracket 40">
              <a:extLst>
                <a:ext uri="{FF2B5EF4-FFF2-40B4-BE49-F238E27FC236}">
                  <a16:creationId xmlns:a16="http://schemas.microsoft.com/office/drawing/2014/main" id="{C31B9C49-E836-10D3-7DA2-C9B9ECF54A18}"/>
                </a:ext>
              </a:extLst>
            </p:cNvPr>
            <p:cNvSpPr/>
            <p:nvPr/>
          </p:nvSpPr>
          <p:spPr>
            <a:xfrm rot="5400000">
              <a:off x="-569721" y="1897778"/>
              <a:ext cx="89496" cy="263471"/>
            </a:xfrm>
            <a:prstGeom prst="leftBracket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403364F-410F-6AFA-46D2-3FC6C3FB76CE}"/>
                </a:ext>
              </a:extLst>
            </p:cNvPr>
            <p:cNvCxnSpPr>
              <a:cxnSpLocks/>
              <a:endCxn id="41" idx="1"/>
            </p:cNvCxnSpPr>
            <p:nvPr/>
          </p:nvCxnSpPr>
          <p:spPr>
            <a:xfrm flipH="1">
              <a:off x="-524974" y="1888737"/>
              <a:ext cx="1" cy="9602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 descr="A person with a hand on his chest&#10;&#10;AI-generated content may be incorrect.">
            <a:extLst>
              <a:ext uri="{FF2B5EF4-FFF2-40B4-BE49-F238E27FC236}">
                <a16:creationId xmlns:a16="http://schemas.microsoft.com/office/drawing/2014/main" id="{1D0C0B4D-E11A-E787-5A99-DE6B753F28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2" y="2387066"/>
            <a:ext cx="553998" cy="553998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C2153F9A-EF25-72D5-E22B-638254751F88}"/>
              </a:ext>
            </a:extLst>
          </p:cNvPr>
          <p:cNvSpPr/>
          <p:nvPr/>
        </p:nvSpPr>
        <p:spPr>
          <a:xfrm>
            <a:off x="293709" y="1739565"/>
            <a:ext cx="562981" cy="547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VUmc.com - About us">
            <a:extLst>
              <a:ext uri="{FF2B5EF4-FFF2-40B4-BE49-F238E27FC236}">
                <a16:creationId xmlns:a16="http://schemas.microsoft.com/office/drawing/2014/main" id="{51F40ACC-648A-F62A-A876-E2973C661CCB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944" y="84709"/>
            <a:ext cx="542783" cy="6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F54A473-E42A-F916-67AB-53A79CA5E43E}"/>
              </a:ext>
            </a:extLst>
          </p:cNvPr>
          <p:cNvSpPr txBox="1">
            <a:spLocks/>
          </p:cNvSpPr>
          <p:nvPr/>
        </p:nvSpPr>
        <p:spPr>
          <a:xfrm>
            <a:off x="251579" y="149270"/>
            <a:ext cx="11365329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Investigator-initiated, open-label, randomized trial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0E2E09B-1D0F-C68B-1531-40426E41CA9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0650" t="26788" r="3318" b="31426"/>
          <a:stretch/>
        </p:blipFill>
        <p:spPr>
          <a:xfrm>
            <a:off x="11309068" y="34623"/>
            <a:ext cx="834970" cy="757950"/>
          </a:xfrm>
          <a:prstGeom prst="rect">
            <a:avLst/>
          </a:prstGeom>
        </p:spPr>
      </p:pic>
      <p:sp>
        <p:nvSpPr>
          <p:cNvPr id="10" name="Google Shape;98;p1">
            <a:extLst>
              <a:ext uri="{FF2B5EF4-FFF2-40B4-BE49-F238E27FC236}">
                <a16:creationId xmlns:a16="http://schemas.microsoft.com/office/drawing/2014/main" id="{8A180C54-6094-4FF0-4381-275A18A6BFB4}"/>
              </a:ext>
            </a:extLst>
          </p:cNvPr>
          <p:cNvSpPr/>
          <p:nvPr/>
        </p:nvSpPr>
        <p:spPr>
          <a:xfrm>
            <a:off x="-2549" y="6775679"/>
            <a:ext cx="12192000" cy="86400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4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8;p1">
            <a:extLst>
              <a:ext uri="{FF2B5EF4-FFF2-40B4-BE49-F238E27FC236}">
                <a16:creationId xmlns:a16="http://schemas.microsoft.com/office/drawing/2014/main" id="{60529CD7-23AB-ACFF-8F46-813E0882F22B}"/>
              </a:ext>
            </a:extLst>
          </p:cNvPr>
          <p:cNvSpPr/>
          <p:nvPr/>
        </p:nvSpPr>
        <p:spPr>
          <a:xfrm>
            <a:off x="0" y="-2"/>
            <a:ext cx="12192000" cy="791538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en-US" dirty="0">
                <a:solidFill>
                  <a:srgbClr val="172B5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5F2AB4-1F1D-B929-E8E7-51FF59AEA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BA8FB1E-4321-41C4-AE52-7E6506FB07F4}" type="slidenum">
              <a:rPr lang="en-GB" smtClean="0"/>
              <a:pPr algn="l"/>
              <a:t>9</a:t>
            </a:fld>
            <a:endParaRPr lang="en-GB" dirty="0"/>
          </a:p>
        </p:txBody>
      </p:sp>
      <p:pic>
        <p:nvPicPr>
          <p:cNvPr id="6" name="Picture 2" descr="VUmc.com - About us">
            <a:extLst>
              <a:ext uri="{FF2B5EF4-FFF2-40B4-BE49-F238E27FC236}">
                <a16:creationId xmlns:a16="http://schemas.microsoft.com/office/drawing/2014/main" id="{9760D42A-F83D-24C0-861D-C62BACED37D9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944" y="84709"/>
            <a:ext cx="542783" cy="6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0364051-71A8-00AB-F9D4-0F1D2E48DCA3}"/>
              </a:ext>
            </a:extLst>
          </p:cNvPr>
          <p:cNvSpPr txBox="1">
            <a:spLocks/>
          </p:cNvSpPr>
          <p:nvPr/>
        </p:nvSpPr>
        <p:spPr>
          <a:xfrm>
            <a:off x="1619571" y="149272"/>
            <a:ext cx="9468323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3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Inclusion criteria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CF46E5DC-5F1E-34F5-35E8-020D0E786DB5}"/>
              </a:ext>
            </a:extLst>
          </p:cNvPr>
          <p:cNvSpPr txBox="1">
            <a:spLocks/>
          </p:cNvSpPr>
          <p:nvPr/>
        </p:nvSpPr>
        <p:spPr>
          <a:xfrm>
            <a:off x="331603" y="4586613"/>
            <a:ext cx="3618000" cy="138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800" dirty="0"/>
              <a:t>A significant diameter stenosis in a saphenous vein graft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defRPr/>
            </a:pPr>
            <a:r>
              <a:rPr lang="en-GB" sz="1400" dirty="0">
                <a:solidFill>
                  <a:srgbClr val="022A48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&gt;50% on coronary angiography</a:t>
            </a:r>
            <a:endParaRPr lang="en-GB" sz="1000" dirty="0">
              <a:solidFill>
                <a:srgbClr val="022A4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3B830FD0-AA52-3586-33EC-A020A792EB61}"/>
              </a:ext>
            </a:extLst>
          </p:cNvPr>
          <p:cNvSpPr txBox="1">
            <a:spLocks/>
          </p:cNvSpPr>
          <p:nvPr/>
        </p:nvSpPr>
        <p:spPr>
          <a:xfrm>
            <a:off x="4285186" y="4586613"/>
            <a:ext cx="3618000" cy="1386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022A48"/>
                </a:solidFill>
              </a:rPr>
              <a:t>Clinical indication for percutaneous revascularization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n-GB" sz="1400" dirty="0">
                <a:solidFill>
                  <a:srgbClr val="022A48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As determined by the local Heart Team</a:t>
            </a:r>
            <a:endParaRPr lang="en-GB" sz="1000" dirty="0">
              <a:solidFill>
                <a:srgbClr val="022A4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GB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9C14049-C551-1B04-5CB6-F88F4F1FF3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650" t="26788" r="3318" b="31426"/>
          <a:stretch/>
        </p:blipFill>
        <p:spPr>
          <a:xfrm>
            <a:off x="11254750" y="16517"/>
            <a:ext cx="834970" cy="757950"/>
          </a:xfrm>
          <a:prstGeom prst="rect">
            <a:avLst/>
          </a:prstGeom>
        </p:spPr>
      </p:pic>
      <p:sp>
        <p:nvSpPr>
          <p:cNvPr id="16" name="Google Shape;98;p1">
            <a:extLst>
              <a:ext uri="{FF2B5EF4-FFF2-40B4-BE49-F238E27FC236}">
                <a16:creationId xmlns:a16="http://schemas.microsoft.com/office/drawing/2014/main" id="{74BBBA32-7DD4-522E-D8B4-E2D316F86A63}"/>
              </a:ext>
            </a:extLst>
          </p:cNvPr>
          <p:cNvSpPr/>
          <p:nvPr/>
        </p:nvSpPr>
        <p:spPr>
          <a:xfrm>
            <a:off x="-2549" y="6775679"/>
            <a:ext cx="12192000" cy="86400"/>
          </a:xfrm>
          <a:prstGeom prst="rect">
            <a:avLst/>
          </a:prstGeom>
          <a:gradFill flip="none" rotWithShape="1">
            <a:gsLst>
              <a:gs pos="0">
                <a:srgbClr val="0F3E65">
                  <a:shade val="30000"/>
                  <a:satMod val="115000"/>
                </a:srgbClr>
              </a:gs>
              <a:gs pos="50000">
                <a:srgbClr val="0F3E65">
                  <a:shade val="67500"/>
                  <a:satMod val="115000"/>
                </a:srgbClr>
              </a:gs>
              <a:gs pos="100000">
                <a:srgbClr val="0F3E6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altLang="en-US" dirty="0">
              <a:solidFill>
                <a:srgbClr val="172B5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9">
            <a:extLst>
              <a:ext uri="{FF2B5EF4-FFF2-40B4-BE49-F238E27FC236}">
                <a16:creationId xmlns:a16="http://schemas.microsoft.com/office/drawing/2014/main" id="{1DFC4A2D-3494-3024-1BF4-3139B96AD98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603" y="1734203"/>
            <a:ext cx="2520000" cy="2520000"/>
          </a:xfrm>
          <a:prstGeom prst="rect">
            <a:avLst/>
          </a:prstGeom>
        </p:spPr>
      </p:pic>
      <p:pic>
        <p:nvPicPr>
          <p:cNvPr id="21" name="Picture 13">
            <a:extLst>
              <a:ext uri="{FF2B5EF4-FFF2-40B4-BE49-F238E27FC236}">
                <a16:creationId xmlns:a16="http://schemas.microsoft.com/office/drawing/2014/main" id="{8FDB52B1-49B6-64DA-1402-36056549A2D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7722" y="1735163"/>
            <a:ext cx="2520000" cy="2520000"/>
          </a:xfrm>
          <a:prstGeom prst="rect">
            <a:avLst/>
          </a:prstGeom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C718962E-10AB-9BC4-4DC6-A73E48DD7ED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02" y="3461511"/>
            <a:ext cx="538550" cy="538550"/>
          </a:xfrm>
          <a:prstGeom prst="ellipse">
            <a:avLst/>
          </a:prstGeom>
          <a:ln w="25400">
            <a:solidFill>
              <a:schemeClr val="tx1"/>
            </a:solidFill>
          </a:ln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8E114E70-7A85-ABC5-2469-B384835D9FC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183" y="1734203"/>
            <a:ext cx="1800000" cy="1800000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6F2F09C5-CBAC-5119-523A-7113F999822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242" y="2455163"/>
            <a:ext cx="1800000" cy="1800000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78B8A60-6730-710A-95FB-26ABED471346}"/>
              </a:ext>
            </a:extLst>
          </p:cNvPr>
          <p:cNvSpPr txBox="1">
            <a:spLocks/>
          </p:cNvSpPr>
          <p:nvPr/>
        </p:nvSpPr>
        <p:spPr>
          <a:xfrm>
            <a:off x="8289165" y="4586613"/>
            <a:ext cx="3617113" cy="1386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11E3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22A48"/>
                </a:solidFill>
              </a:rPr>
              <a:t>Both native coronary artery and SVG lesion(s) deemed technically feasible for PCI by the Heart Team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GB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1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/>
    </p:bldLst>
  </p:timing>
</p:sld>
</file>

<file path=ppt/theme/theme1.xml><?xml version="1.0" encoding="utf-8"?>
<a:theme xmlns:a="http://schemas.openxmlformats.org/drawingml/2006/main" name="OPTIMA MASTER TEMPLATE">
  <a:themeElements>
    <a:clrScheme name="Optima 1">
      <a:dk1>
        <a:srgbClr val="022A48"/>
      </a:dk1>
      <a:lt1>
        <a:srgbClr val="FFFFFF"/>
      </a:lt1>
      <a:dk2>
        <a:srgbClr val="8A8E8E"/>
      </a:dk2>
      <a:lt2>
        <a:srgbClr val="F3F4F4"/>
      </a:lt2>
      <a:accent1>
        <a:srgbClr val="022A48"/>
      </a:accent1>
      <a:accent2>
        <a:srgbClr val="FF3A4D"/>
      </a:accent2>
      <a:accent3>
        <a:srgbClr val="6B132B"/>
      </a:accent3>
      <a:accent4>
        <a:srgbClr val="055BC6"/>
      </a:accent4>
      <a:accent5>
        <a:srgbClr val="84D9E3"/>
      </a:accent5>
      <a:accent6>
        <a:srgbClr val="D6DEE4"/>
      </a:accent6>
      <a:hlink>
        <a:srgbClr val="8A8E8E"/>
      </a:hlink>
      <a:folHlink>
        <a:srgbClr val="D7DFE4"/>
      </a:folHlink>
    </a:clrScheme>
    <a:fontScheme name="OPTIMA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emplate_TCT_2025" id="{FC13EF33-D65E-1B47-BDCB-8D23C6074E96}" vid="{75B5F920-1D8E-5B42-8CA7-69F33EA652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3645</TotalTime>
  <Words>2086</Words>
  <Application>Microsoft Office PowerPoint</Application>
  <PresentationFormat>Breedbeeld</PresentationFormat>
  <Paragraphs>356</Paragraphs>
  <Slides>21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Segoe UI</vt:lpstr>
      <vt:lpstr>Trebuchet MS</vt:lpstr>
      <vt:lpstr>OPTIMA MASTER TEMPLATE</vt:lpstr>
      <vt:lpstr>PCI of Native Coronary Artery versus Saphenous Vein Graft in Patients with Prior CABG (PROCTOR)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PCI of Native Coronary Artery versus Saphenous Vein Graft in Patients with Prior CABG (PROCTOR)</dc:title>
  <dc:creator>Marta Ryan</dc:creator>
  <cp:lastModifiedBy>Winter, R.W. de (Ruben)</cp:lastModifiedBy>
  <cp:revision>138</cp:revision>
  <dcterms:created xsi:type="dcterms:W3CDTF">2025-10-13T20:08:03Z</dcterms:created>
  <dcterms:modified xsi:type="dcterms:W3CDTF">2025-10-23T08:55:30Z</dcterms:modified>
</cp:coreProperties>
</file>