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ink/ink1.xml" ContentType="application/inkml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0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3"/>
  </p:sldMasterIdLst>
  <p:notesMasterIdLst>
    <p:notesMasterId r:id="rId34"/>
  </p:notesMasterIdLst>
  <p:handoutMasterIdLst>
    <p:handoutMasterId r:id="rId35"/>
  </p:handoutMasterIdLst>
  <p:sldIdLst>
    <p:sldId id="433" r:id="rId4"/>
    <p:sldId id="432" r:id="rId5"/>
    <p:sldId id="439" r:id="rId6"/>
    <p:sldId id="435" r:id="rId7"/>
    <p:sldId id="436" r:id="rId8"/>
    <p:sldId id="438" r:id="rId9"/>
    <p:sldId id="440" r:id="rId10"/>
    <p:sldId id="441" r:id="rId11"/>
    <p:sldId id="449" r:id="rId12"/>
    <p:sldId id="437" r:id="rId13"/>
    <p:sldId id="442" r:id="rId14"/>
    <p:sldId id="443" r:id="rId15"/>
    <p:sldId id="450" r:id="rId16"/>
    <p:sldId id="465" r:id="rId17"/>
    <p:sldId id="451" r:id="rId18"/>
    <p:sldId id="468" r:id="rId19"/>
    <p:sldId id="461" r:id="rId20"/>
    <p:sldId id="446" r:id="rId21"/>
    <p:sldId id="469" r:id="rId22"/>
    <p:sldId id="470" r:id="rId23"/>
    <p:sldId id="452" r:id="rId24"/>
    <p:sldId id="457" r:id="rId25"/>
    <p:sldId id="453" r:id="rId26"/>
    <p:sldId id="471" r:id="rId27"/>
    <p:sldId id="475" r:id="rId28"/>
    <p:sldId id="476" r:id="rId29"/>
    <p:sldId id="462" r:id="rId30"/>
    <p:sldId id="448" r:id="rId31"/>
    <p:sldId id="473" r:id="rId32"/>
    <p:sldId id="455" r:id="rId33"/>
  </p:sldIdLst>
  <p:sldSz cx="9144000" cy="5143500" type="screen16x9"/>
  <p:notesSz cx="7086600" cy="9372600"/>
  <p:custDataLst>
    <p:tags r:id="rId3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5pPr>
    <a:lvl6pPr marL="2286000" algn="l" defTabSz="914400" rtl="0" eaLnBrk="1" latinLnBrk="0" hangingPunct="1"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6pPr>
    <a:lvl7pPr marL="2743200" algn="l" defTabSz="914400" rtl="0" eaLnBrk="1" latinLnBrk="0" hangingPunct="1"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7pPr>
    <a:lvl8pPr marL="3200400" algn="l" defTabSz="914400" rtl="0" eaLnBrk="1" latinLnBrk="0" hangingPunct="1"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8pPr>
    <a:lvl9pPr marL="3657600" algn="l" defTabSz="914400" rtl="0" eaLnBrk="1" latinLnBrk="0" hangingPunct="1"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52" userDrawn="1">
          <p15:clr>
            <a:srgbClr val="A4A3A4"/>
          </p15:clr>
        </p15:guide>
        <p15:guide id="2" orient="horz" pos="492" userDrawn="1">
          <p15:clr>
            <a:srgbClr val="A4A3A4"/>
          </p15:clr>
        </p15:guide>
        <p15:guide id="3" pos="336" userDrawn="1">
          <p15:clr>
            <a:srgbClr val="A4A3A4"/>
          </p15:clr>
        </p15:guide>
        <p15:guide id="4" pos="5617" userDrawn="1">
          <p15:clr>
            <a:srgbClr val="A4A3A4"/>
          </p15:clr>
        </p15:guide>
        <p15:guide id="5" orient="horz" pos="41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C925124-2AD1-2844-6A6E-CDAA3E7619DD}" name="Suzanne Baron" initials="SB" userId="aae1917422d4c488" providerId="Windows Live"/>
  <p188:author id="{1C9C763D-F9C4-8615-37C6-815BF47B2C06}" name="Kirtane, Ajay J." initials="AK" userId="S::ak189@cumc.columbia.edu::b3fadb8e-e426-460e-9759-ae49bc7d73a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DAF6"/>
    <a:srgbClr val="EAEDFA"/>
    <a:srgbClr val="5C8AE7"/>
    <a:srgbClr val="000000"/>
    <a:srgbClr val="FBD4D7"/>
    <a:srgbClr val="BED0F5"/>
    <a:srgbClr val="ADB9CA"/>
    <a:srgbClr val="FFF2CC"/>
    <a:srgbClr val="E71224"/>
    <a:srgbClr val="004F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301" autoAdjust="0"/>
    <p:restoredTop sz="49212" autoAdjust="0"/>
  </p:normalViewPr>
  <p:slideViewPr>
    <p:cSldViewPr snapToGrid="0">
      <p:cViewPr varScale="1">
        <p:scale>
          <a:sx n="49" d="100"/>
          <a:sy n="49" d="100"/>
        </p:scale>
        <p:origin x="1326" y="20"/>
      </p:cViewPr>
      <p:guideLst>
        <p:guide orient="horz" pos="252"/>
        <p:guide orient="horz" pos="492"/>
        <p:guide pos="336"/>
        <p:guide pos="5617"/>
        <p:guide orient="horz" pos="414"/>
      </p:guideLst>
    </p:cSldViewPr>
  </p:slideViewPr>
  <p:outlineViewPr>
    <p:cViewPr>
      <p:scale>
        <a:sx n="33" d="100"/>
        <a:sy n="33" d="100"/>
      </p:scale>
      <p:origin x="0" y="-3982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heme" Target="theme/theme1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gs" Target="tags/tag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1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840551181102362"/>
          <c:y val="0.16181569596831882"/>
          <c:w val="0.88603893263342071"/>
          <c:h val="0.680866145087694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Intravascular Lithotripsy</c:v>
                </c:pt>
              </c:strCache>
            </c:strRef>
          </c:tx>
          <c:spPr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0000">
                  <a:schemeClr val="accent2">
                    <a:lumMod val="20000"/>
                    <a:lumOff val="80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5400000" scaled="1"/>
            </a:gradFill>
            <a:ln>
              <a:solidFill>
                <a:schemeClr val="bg2"/>
              </a:solidFill>
            </a:ln>
            <a:effectLst/>
          </c:spPr>
          <c:invertIfNegative val="0"/>
          <c:dPt>
            <c:idx val="1"/>
            <c:invertIfNegative val="0"/>
            <c:bubble3D val="0"/>
            <c:spPr>
              <a:gradFill>
                <a:gsLst>
                  <a:gs pos="0">
                    <a:schemeClr val="accent1">
                      <a:lumMod val="40000"/>
                      <a:lumOff val="60000"/>
                    </a:schemeClr>
                  </a:gs>
                  <a:gs pos="50000">
                    <a:srgbClr val="FBD4D7">
                      <a:alpha val="45098"/>
                    </a:srgb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lin ang="5400000" scaled="1"/>
              </a:gradFill>
              <a:ln>
                <a:solidFill>
                  <a:schemeClr val="bg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8F3-4F04-A6EB-70446187429E}"/>
              </c:ext>
            </c:extLst>
          </c:dPt>
          <c:dLbls>
            <c:numFmt formatCode="&quot;$&quot;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Intravascular Lithotripsy</c:v>
                </c:pt>
                <c:pt idx="1">
                  <c:v>Cutting Balloon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13051.4</c:v>
                </c:pt>
                <c:pt idx="1">
                  <c:v>9409.2999999999993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45C-4240-9BE8-B0CEEFD111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8"/>
        <c:axId val="2056491104"/>
        <c:axId val="112880560"/>
      </c:barChart>
      <c:catAx>
        <c:axId val="2056491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22225" cap="flat" cmpd="sng" algn="ctr">
            <a:solidFill>
              <a:schemeClr val="bg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2880560"/>
        <c:crosses val="autoZero"/>
        <c:auto val="1"/>
        <c:lblAlgn val="ctr"/>
        <c:lblOffset val="100"/>
        <c:noMultiLvlLbl val="0"/>
      </c:catAx>
      <c:valAx>
        <c:axId val="112880560"/>
        <c:scaling>
          <c:orientation val="minMax"/>
          <c:max val="15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out"/>
        <c:minorTickMark val="none"/>
        <c:tickLblPos val="nextTo"/>
        <c:spPr>
          <a:noFill/>
          <a:ln w="22225">
            <a:solidFill>
              <a:schemeClr val="bg2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56491104"/>
        <c:crosses val="autoZero"/>
        <c:crossBetween val="between"/>
        <c:majorUnit val="5000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840551181102362"/>
          <c:y val="0.16181569596831882"/>
          <c:w val="0.88603893263342071"/>
          <c:h val="0.680866145087694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Intravascular Lithotripsy</c:v>
                </c:pt>
              </c:strCache>
            </c:strRef>
          </c:tx>
          <c:spPr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0000">
                  <a:schemeClr val="accent2">
                    <a:lumMod val="20000"/>
                    <a:lumOff val="80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5400000" scaled="1"/>
            </a:gradFill>
            <a:ln>
              <a:solidFill>
                <a:schemeClr val="bg2"/>
              </a:solidFill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Total Procedural Cost</c:v>
                </c:pt>
                <c:pt idx="1">
                  <c:v>Randomized Device</c:v>
                </c:pt>
                <c:pt idx="2">
                  <c:v>DES</c:v>
                </c:pt>
                <c:pt idx="3">
                  <c:v>Non-Randomized Balloons</c:v>
                </c:pt>
                <c:pt idx="4">
                  <c:v>Rotational Atherectomy</c:v>
                </c:pt>
                <c:pt idx="5">
                  <c:v>Other PCI Devices</c:v>
                </c:pt>
                <c:pt idx="6">
                  <c:v>Overhead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13051.4</c:v>
                </c:pt>
                <c:pt idx="1">
                  <c:v>5153.5</c:v>
                </c:pt>
                <c:pt idx="2">
                  <c:v>956.4</c:v>
                </c:pt>
                <c:pt idx="3">
                  <c:v>363.7</c:v>
                </c:pt>
                <c:pt idx="4">
                  <c:v>1018.4</c:v>
                </c:pt>
                <c:pt idx="5">
                  <c:v>2009.4</c:v>
                </c:pt>
                <c:pt idx="6">
                  <c:v>3648.6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45C-4240-9BE8-B0CEEFD111C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Cutting Balloon</c:v>
                </c:pt>
              </c:strCache>
            </c:strRef>
          </c:tx>
          <c:spPr>
            <a:gradFill>
              <a:gsLst>
                <a:gs pos="0">
                  <a:schemeClr val="accent1">
                    <a:lumMod val="60000"/>
                    <a:lumOff val="40000"/>
                  </a:schemeClr>
                </a:gs>
                <a:gs pos="50000">
                  <a:schemeClr val="accent1">
                    <a:lumMod val="20000"/>
                    <a:lumOff val="8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5400000" scaled="1"/>
            </a:gradFill>
            <a:ln>
              <a:solidFill>
                <a:schemeClr val="bg2"/>
              </a:solidFill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Total Procedural Cost</c:v>
                </c:pt>
                <c:pt idx="1">
                  <c:v>Randomized Device</c:v>
                </c:pt>
                <c:pt idx="2">
                  <c:v>DES</c:v>
                </c:pt>
                <c:pt idx="3">
                  <c:v>Non-Randomized Balloons</c:v>
                </c:pt>
                <c:pt idx="4">
                  <c:v>Rotational Atherectomy</c:v>
                </c:pt>
                <c:pt idx="5">
                  <c:v>Other PCI Devices</c:v>
                </c:pt>
                <c:pt idx="6">
                  <c:v>Overhead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9409.2999999999993</c:v>
                </c:pt>
                <c:pt idx="1">
                  <c:v>1261.4000000000001</c:v>
                </c:pt>
                <c:pt idx="2">
                  <c:v>944.5</c:v>
                </c:pt>
                <c:pt idx="3">
                  <c:v>399.4</c:v>
                </c:pt>
                <c:pt idx="4">
                  <c:v>1088.5</c:v>
                </c:pt>
                <c:pt idx="5">
                  <c:v>2029.5</c:v>
                </c:pt>
                <c:pt idx="6">
                  <c:v>3529.3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45C-4240-9BE8-B0CEEFD111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0"/>
        <c:overlap val="-20"/>
        <c:axId val="2056491104"/>
        <c:axId val="112880560"/>
      </c:barChart>
      <c:catAx>
        <c:axId val="2056491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22225" cap="flat" cmpd="sng" algn="ctr">
            <a:solidFill>
              <a:schemeClr val="bg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2880560"/>
        <c:crosses val="autoZero"/>
        <c:auto val="1"/>
        <c:lblAlgn val="ctr"/>
        <c:lblOffset val="100"/>
        <c:noMultiLvlLbl val="0"/>
      </c:catAx>
      <c:valAx>
        <c:axId val="112880560"/>
        <c:scaling>
          <c:orientation val="minMax"/>
          <c:max val="15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out"/>
        <c:minorTickMark val="none"/>
        <c:tickLblPos val="nextTo"/>
        <c:spPr>
          <a:noFill/>
          <a:ln w="22225">
            <a:solidFill>
              <a:schemeClr val="bg2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56491104"/>
        <c:crosses val="autoZero"/>
        <c:crossBetween val="between"/>
        <c:majorUnit val="5000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bg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0225" cy="4683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038" tIns="47020" rIns="94038" bIns="47020" numCol="1" anchor="t" anchorCtr="0" compatLnSpc="1">
            <a:prstTxWarp prst="textNoShape">
              <a:avLst/>
            </a:prstTxWarp>
          </a:bodyPr>
          <a:lstStyle>
            <a:lvl1pPr algn="l" defTabSz="939800">
              <a:defRPr sz="1200" b="0" i="0">
                <a:solidFill>
                  <a:schemeClr val="tx1"/>
                </a:solidFill>
                <a:effectLst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16375" y="0"/>
            <a:ext cx="3070225" cy="4683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038" tIns="47020" rIns="94038" bIns="47020" numCol="1" anchor="t" anchorCtr="0" compatLnSpc="1">
            <a:prstTxWarp prst="textNoShape">
              <a:avLst/>
            </a:prstTxWarp>
          </a:bodyPr>
          <a:lstStyle>
            <a:lvl1pPr algn="r" defTabSz="939800">
              <a:defRPr sz="1200" b="0" i="0">
                <a:solidFill>
                  <a:schemeClr val="tx1"/>
                </a:solidFill>
                <a:effectLst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04288"/>
            <a:ext cx="3070225" cy="4683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038" tIns="47020" rIns="94038" bIns="47020" numCol="1" anchor="b" anchorCtr="0" compatLnSpc="1">
            <a:prstTxWarp prst="textNoShape">
              <a:avLst/>
            </a:prstTxWarp>
          </a:bodyPr>
          <a:lstStyle>
            <a:lvl1pPr algn="l" defTabSz="939800">
              <a:defRPr sz="1200" b="0" i="0">
                <a:solidFill>
                  <a:schemeClr val="tx1"/>
                </a:solidFill>
                <a:effectLst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16375" y="8904288"/>
            <a:ext cx="3070225" cy="4683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038" tIns="47020" rIns="94038" bIns="47020" numCol="1" anchor="b" anchorCtr="0" compatLnSpc="1">
            <a:prstTxWarp prst="textNoShape">
              <a:avLst/>
            </a:prstTxWarp>
          </a:bodyPr>
          <a:lstStyle>
            <a:lvl1pPr algn="r" defTabSz="939800">
              <a:defRPr sz="1200" b="0" i="0">
                <a:solidFill>
                  <a:schemeClr val="tx1"/>
                </a:solidFill>
                <a:effectLst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fld id="{120BD924-28BB-4ACF-9591-266011CB86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7963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12T21:34:42.1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0225" cy="4683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038" tIns="47020" rIns="94038" bIns="47020" numCol="1" anchor="t" anchorCtr="0" compatLnSpc="1">
            <a:prstTxWarp prst="textNoShape">
              <a:avLst/>
            </a:prstTxWarp>
          </a:bodyPr>
          <a:lstStyle>
            <a:lvl1pPr algn="l" defTabSz="939800">
              <a:defRPr sz="1200" b="0" i="0">
                <a:solidFill>
                  <a:schemeClr val="tx1"/>
                </a:solidFill>
                <a:effectLst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6375" y="0"/>
            <a:ext cx="3070225" cy="4683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038" tIns="47020" rIns="94038" bIns="47020" numCol="1" anchor="t" anchorCtr="0" compatLnSpc="1">
            <a:prstTxWarp prst="textNoShape">
              <a:avLst/>
            </a:prstTxWarp>
          </a:bodyPr>
          <a:lstStyle>
            <a:lvl1pPr algn="r" defTabSz="939800">
              <a:defRPr sz="1200" b="0" i="0">
                <a:solidFill>
                  <a:schemeClr val="tx1"/>
                </a:solidFill>
                <a:effectLst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19100" y="703263"/>
            <a:ext cx="6248400" cy="35163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4563" y="4452938"/>
            <a:ext cx="5197475" cy="42164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038" tIns="47020" rIns="94038" bIns="470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04288"/>
            <a:ext cx="3070225" cy="4683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038" tIns="47020" rIns="94038" bIns="47020" numCol="1" anchor="b" anchorCtr="0" compatLnSpc="1">
            <a:prstTxWarp prst="textNoShape">
              <a:avLst/>
            </a:prstTxWarp>
          </a:bodyPr>
          <a:lstStyle>
            <a:lvl1pPr algn="l" defTabSz="939800">
              <a:defRPr sz="1200" b="0" i="0">
                <a:solidFill>
                  <a:schemeClr val="tx1"/>
                </a:solidFill>
                <a:effectLst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6375" y="8904288"/>
            <a:ext cx="3070225" cy="4683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038" tIns="47020" rIns="94038" bIns="47020" numCol="1" anchor="b" anchorCtr="0" compatLnSpc="1">
            <a:prstTxWarp prst="textNoShape">
              <a:avLst/>
            </a:prstTxWarp>
          </a:bodyPr>
          <a:lstStyle>
            <a:lvl1pPr algn="r" defTabSz="939800">
              <a:defRPr sz="1200" b="0" i="0">
                <a:solidFill>
                  <a:schemeClr val="tx1"/>
                </a:solidFill>
                <a:effectLst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fld id="{FAE678BB-763C-40DF-B781-F9D40CCA79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2626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742A8D0-09EC-42FB-90C5-B1D1E1AB5C3A}" type="slidenum">
              <a:rPr lang="en-US" smtClean="0">
                <a:ea typeface="ヒラギノ角ゴ Pro W3"/>
                <a:cs typeface="ヒラギノ角ゴ Pro W3"/>
              </a:rPr>
              <a:pPr/>
              <a:t>0</a:t>
            </a:fld>
            <a:endParaRPr lang="en-US">
              <a:ea typeface="ヒラギノ角ゴ Pro W3"/>
              <a:cs typeface="ヒラギノ角ゴ Pro W3"/>
            </a:endParaRPr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703263"/>
            <a:ext cx="6248400" cy="3516312"/>
          </a:xfrm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689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AE678BB-763C-40DF-B781-F9D40CCA79A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8445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AE678BB-763C-40DF-B781-F9D40CCA79A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7219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AE678BB-763C-40DF-B781-F9D40CCA79A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8992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AE678BB-763C-40DF-B781-F9D40CCA79A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7537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784274-F8F6-2B7E-119D-CA53A80141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EBDA5F1-C1BF-CDA3-D32B-F97C5409A2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1B98F4A-BE77-C4A7-9FB4-1E188B1C15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C550E5-DB8F-41D0-41E3-258C19BEEA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AE678BB-763C-40DF-B781-F9D40CCA79A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494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AE678BB-763C-40DF-B781-F9D40CCA79A2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9819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41F254-FF74-52E6-1FB1-2343CF5BCB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C809079-179D-86DB-B141-EE49011309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9992F6D-F1C8-6E35-EE68-A55CF5F857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17908B-F83C-3BCA-5245-F9E48D080E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AE678BB-763C-40DF-B781-F9D40CCA79A2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3560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AE678BB-763C-40DF-B781-F9D40CCA79A2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7610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AE678BB-763C-40DF-B781-F9D40CCA79A2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2280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B34DB1-508C-F276-821D-EE8100D970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27741E5-DB49-9E49-C64D-D8F5FF4C1F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FD489E4-4C2E-C224-DA3B-A3A39A3FF3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FD8EDA-F36B-9543-5410-00C22E0EB24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AE678BB-763C-40DF-B781-F9D40CCA79A2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9044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AE678BB-763C-40DF-B781-F9D40CCA79A2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139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42D94F-5530-2A2B-47FE-6F6D4F6E35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A537DC7-1837-9EE9-7A55-D1ECF77D867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B636189-78F0-D9D8-6D57-9FB678D98C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D6DC5A-04E8-C847-7022-AEC86316A7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AE678BB-763C-40DF-B781-F9D40CCA79A2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0208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AE678BB-763C-40DF-B781-F9D40CCA79A2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5065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AE678BB-763C-40DF-B781-F9D40CCA79A2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2066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AE678BB-763C-40DF-B781-F9D40CCA79A2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88748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9A0F75-FF06-105D-792A-B609EBEB85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D1EC83E-44FF-5A4A-F9CC-F9AF8B37BB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1861940-867A-4FAB-38E1-980B22D0B2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174F30-A302-B48B-3F83-08BF58F2A7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AE678BB-763C-40DF-B781-F9D40CCA79A2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03328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AD757F-72ED-4ABE-1F15-60C384D89E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A87A458-A36B-6562-1DDB-5668D7A044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508CC46-9CBF-DA5A-CA0A-654023200A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E46225-EBFE-C228-5F00-73208AB961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AE678BB-763C-40DF-B781-F9D40CCA79A2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33608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2CD98B-3EC8-FA58-B7A9-6ADB8823FB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13429AE-4826-7AB4-020A-9BF7535E4B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C98C92D-02F8-66AF-36F2-5D0D7B44EC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B68FEC-2875-7D0D-CF26-F77EE0EEDF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AE678BB-763C-40DF-B781-F9D40CCA79A2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43387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54EE24-7261-5CF6-6CC7-D1A4B8814C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95DA511-E9B9-5DB5-9A94-B077787628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C888692-B637-86A5-271E-DD463407E1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0AD858-1EF8-A0CF-CE5A-674E38E438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AE678BB-763C-40DF-B781-F9D40CCA79A2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78097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AE678BB-763C-40DF-B781-F9D40CCA79A2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46887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2D5860-7353-74DF-3291-DF30FE6347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84A74C6-8AA9-7B41-7C5B-E5764B089F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71FA0CB-E8D6-FAD7-435E-C7906A5470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9ED085-D9A6-F9D5-A306-008C0960B1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9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AE678BB-763C-40DF-B781-F9D40CCA79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ヒラギノ角ゴ Pro W3" pitchFamily="-111" charset="-128"/>
                <a:cs typeface="+mn-cs"/>
              </a:rPr>
              <a:pPr marL="0" marR="0" lvl="0" indent="0" algn="r" defTabSz="939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ヒラギノ角ゴ Pro W3" pitchFamily="-111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8183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AE678BB-763C-40DF-B781-F9D40CCA79A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8759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9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AE678BB-763C-40DF-B781-F9D40CCA79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ヒラギノ角ゴ Pro W3" pitchFamily="-111" charset="-128"/>
                <a:cs typeface="+mn-cs"/>
              </a:rPr>
              <a:pPr marL="0" marR="0" lvl="0" indent="0" algn="r" defTabSz="939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ヒラギノ角ゴ Pro W3" pitchFamily="-111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76968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AE678BB-763C-40DF-B781-F9D40CCA79A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3391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AE678BB-763C-40DF-B781-F9D40CCA79A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6529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AE678BB-763C-40DF-B781-F9D40CCA79A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2971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AE678BB-763C-40DF-B781-F9D40CCA79A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5620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AE678BB-763C-40DF-B781-F9D40CCA79A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519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AE678BB-763C-40DF-B781-F9D40CCA79A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474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2"/>
          <p:cNvSpPr>
            <a:spLocks noChangeArrowheads="1"/>
          </p:cNvSpPr>
          <p:nvPr/>
        </p:nvSpPr>
        <p:spPr bwMode="auto">
          <a:xfrm>
            <a:off x="561975" y="2959894"/>
            <a:ext cx="8185150" cy="709613"/>
          </a:xfrm>
          <a:prstGeom prst="rect">
            <a:avLst/>
          </a:prstGeom>
          <a:noFill/>
          <a:ln>
            <a:noFill/>
          </a:ln>
          <a:effectLst>
            <a:outerShdw dist="45791" dir="8778596" algn="ctr" rotWithShape="0">
              <a:schemeClr val="bg2"/>
            </a:outerShdw>
          </a:effectLst>
        </p:spPr>
        <p:txBody>
          <a:bodyPr anchor="ctr" anchorCtr="1"/>
          <a:lstStyle/>
          <a:p>
            <a:pPr algn="ctr">
              <a:lnSpc>
                <a:spcPct val="95000"/>
              </a:lnSpc>
              <a:buClr>
                <a:schemeClr val="tx2"/>
              </a:buClr>
              <a:defRPr/>
            </a:pPr>
            <a:endParaRPr lang="en-US" sz="1950">
              <a:solidFill>
                <a:srgbClr val="DDDDDD"/>
              </a:solidFill>
              <a:ea typeface="ヒラギノ角ゴ Pro W3" pitchFamily="-111" charset="-128"/>
              <a:cs typeface="+mn-cs"/>
            </a:endParaRPr>
          </a:p>
          <a:p>
            <a:pPr algn="ctr">
              <a:lnSpc>
                <a:spcPct val="95000"/>
              </a:lnSpc>
              <a:buClr>
                <a:schemeClr val="tx2"/>
              </a:buClr>
              <a:defRPr/>
            </a:pPr>
            <a:endParaRPr lang="en-US" sz="1950">
              <a:solidFill>
                <a:srgbClr val="DDDDDD"/>
              </a:solidFill>
              <a:ea typeface="ヒラギノ角ゴ Pro W3" pitchFamily="-111" charset="-128"/>
              <a:cs typeface="+mn-cs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92164" y="1056598"/>
            <a:ext cx="7589837" cy="484748"/>
          </a:xfrm>
        </p:spPr>
        <p:txBody>
          <a:bodyPr lIns="0" rIns="0" anchor="ctr">
            <a:spAutoFit/>
          </a:bodyPr>
          <a:lstStyle>
            <a:lvl1pPr>
              <a:lnSpc>
                <a:spcPct val="85000"/>
              </a:lnSpc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418160"/>
            <a:ext cx="8185150" cy="666750"/>
          </a:xfrm>
        </p:spPr>
        <p:txBody>
          <a:bodyPr anchorCtr="1"/>
          <a:lstStyle>
            <a:lvl1pPr marL="0" indent="0" algn="ctr">
              <a:buSzTx/>
              <a:buFontTx/>
              <a:buNone/>
              <a:defRPr sz="2500" i="1" baseline="0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4050" y="258763"/>
            <a:ext cx="7769225" cy="566738"/>
          </a:xfrm>
        </p:spPr>
        <p:txBody>
          <a:bodyPr/>
          <a:lstStyle>
            <a:lvl1pPr>
              <a:defRPr sz="3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28700"/>
            <a:ext cx="7772400" cy="3086100"/>
          </a:xfrm>
        </p:spPr>
        <p:txBody>
          <a:bodyPr/>
          <a:lstStyle>
            <a:lvl1pPr>
              <a:defRPr sz="2400" baseline="0"/>
            </a:lvl1pPr>
            <a:lvl2pPr>
              <a:defRPr sz="2000" baseline="0"/>
            </a:lvl2pPr>
            <a:lvl3pPr>
              <a:defRPr sz="1800" baseline="0"/>
            </a:lvl3pPr>
            <a:lvl4pPr>
              <a:defRPr sz="1600" baseline="0"/>
            </a:lvl4pPr>
            <a:lvl5pPr>
              <a:defRPr sz="14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2483B8A-15FF-F600-E35F-57D22286D919}"/>
              </a:ext>
            </a:extLst>
          </p:cNvPr>
          <p:cNvCxnSpPr/>
          <p:nvPr userDrawn="1"/>
        </p:nvCxnSpPr>
        <p:spPr bwMode="auto">
          <a:xfrm>
            <a:off x="423863" y="877094"/>
            <a:ext cx="8229600" cy="0"/>
          </a:xfrm>
          <a:prstGeom prst="line">
            <a:avLst/>
          </a:prstGeom>
          <a:ln w="1905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B8A8758D-3CFC-6C22-D766-41CB9B34ACCD}"/>
              </a:ext>
            </a:extLst>
          </p:cNvPr>
          <p:cNvGrpSpPr/>
          <p:nvPr userDrawn="1"/>
        </p:nvGrpSpPr>
        <p:grpSpPr>
          <a:xfrm>
            <a:off x="7525692" y="4664887"/>
            <a:ext cx="1795165" cy="458785"/>
            <a:chOff x="7343206" y="4642738"/>
            <a:chExt cx="1964983" cy="480122"/>
          </a:xfrm>
        </p:grpSpPr>
        <p:pic>
          <p:nvPicPr>
            <p:cNvPr id="1026" name="Picture 2" descr="Baim Institute for Clinical Research | LinkedIn">
              <a:extLst>
                <a:ext uri="{FF2B5EF4-FFF2-40B4-BE49-F238E27FC236}">
                  <a16:creationId xmlns:a16="http://schemas.microsoft.com/office/drawing/2014/main" id="{8E72953F-519D-0951-792A-FF9C8198CB03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500" b="98000" l="12500" r="88500">
                          <a14:foregroundMark x1="11000" y1="49000" x2="23000" y2="74500"/>
                          <a14:foregroundMark x1="23000" y1="74500" x2="40500" y2="92500"/>
                          <a14:foregroundMark x1="57536" y1="88241" x2="68500" y2="85500"/>
                          <a14:foregroundMark x1="40500" y1="92500" x2="44900" y2="91400"/>
                          <a14:foregroundMark x1="84776" y1="65607" x2="86500" y2="63500"/>
                          <a14:foregroundMark x1="68500" y1="85500" x2="82820" y2="67998"/>
                          <a14:foregroundMark x1="86758" y1="57320" x2="87000" y2="51500"/>
                          <a14:foregroundMark x1="86500" y1="63500" x2="86621" y2="60605"/>
                          <a14:foregroundMark x1="44842" y1="78744" x2="56500" y2="70000"/>
                          <a14:foregroundMark x1="32500" y1="88000" x2="39118" y2="83037"/>
                          <a14:foregroundMark x1="56500" y1="70000" x2="18000" y2="28500"/>
                          <a14:foregroundMark x1="18000" y1="28500" x2="18000" y2="64500"/>
                          <a14:foregroundMark x1="18000" y1="64500" x2="28000" y2="21500"/>
                          <a14:foregroundMark x1="28000" y1="21500" x2="42000" y2="52000"/>
                          <a14:foregroundMark x1="42000" y1="52000" x2="73000" y2="41000"/>
                          <a14:foregroundMark x1="73000" y1="41000" x2="76500" y2="26000"/>
                          <a14:foregroundMark x1="13000" y1="28000" x2="51000" y2="2500"/>
                          <a14:foregroundMark x1="51000" y1="2500" x2="82500" y2="3000"/>
                          <a14:foregroundMark x1="82500" y1="3000" x2="88000" y2="29000"/>
                          <a14:foregroundMark x1="79262" y1="39194" x2="58000" y2="64000"/>
                          <a14:foregroundMark x1="88000" y1="29000" x2="81004" y2="37162"/>
                          <a14:foregroundMark x1="58000" y1="64000" x2="31000" y2="70500"/>
                          <a14:foregroundMark x1="31000" y1="70500" x2="12500" y2="44500"/>
                          <a14:foregroundMark x1="12500" y1="44500" x2="12500" y2="28000"/>
                          <a14:foregroundMark x1="33500" y1="37500" x2="59000" y2="19500"/>
                          <a14:foregroundMark x1="59000" y1="19500" x2="36000" y2="30500"/>
                          <a14:foregroundMark x1="36000" y1="30500" x2="72000" y2="43500"/>
                          <a14:foregroundMark x1="72000" y1="43500" x2="41500" y2="10000"/>
                          <a14:foregroundMark x1="41500" y1="10000" x2="14000" y2="6000"/>
                          <a14:foregroundMark x1="14000" y1="6000" x2="46500" y2="4000"/>
                          <a14:foregroundMark x1="46500" y1="4000" x2="82500" y2="5500"/>
                          <a14:foregroundMark x1="20500" y1="6500" x2="24000" y2="3500"/>
                          <a14:foregroundMark x1="24000" y1="42000" x2="40000" y2="67000"/>
                          <a14:foregroundMark x1="40000" y1="67000" x2="34000" y2="60500"/>
                          <a14:foregroundMark x1="15000" y1="56500" x2="30000" y2="83500"/>
                          <a14:foregroundMark x1="54632" y1="92905" x2="57500" y2="94000"/>
                          <a14:foregroundMark x1="30000" y1="83500" x2="42823" y2="88396"/>
                          <a14:foregroundMark x1="57500" y1="94000" x2="79500" y2="74000"/>
                          <a14:foregroundMark x1="85626" y1="51684" x2="86500" y2="48500"/>
                          <a14:foregroundMark x1="79500" y1="74000" x2="84078" y2="57321"/>
                          <a14:foregroundMark x1="86500" y1="48500" x2="85000" y2="18000"/>
                          <a14:foregroundMark x1="85000" y1="18000" x2="52500" y2="4500"/>
                          <a14:foregroundMark x1="52500" y1="4500" x2="14000" y2="5000"/>
                          <a14:foregroundMark x1="14000" y1="5000" x2="12500" y2="34000"/>
                          <a14:foregroundMark x1="12500" y1="34000" x2="13000" y2="7500"/>
                          <a14:foregroundMark x1="13000" y1="7500" x2="13000" y2="11500"/>
                          <a14:foregroundMark x1="81000" y1="43000" x2="66000" y2="65000"/>
                          <a14:foregroundMark x1="82965" y1="43323" x2="84000" y2="42000"/>
                          <a14:foregroundMark x1="66000" y1="65000" x2="80589" y2="46359"/>
                          <a14:foregroundMark x1="80410" y1="45797" x2="58000" y2="69500"/>
                          <a14:foregroundMark x1="84000" y1="42000" x2="82911" y2="43152"/>
                          <a14:foregroundMark x1="58000" y1="69500" x2="77500" y2="51000"/>
                          <a14:foregroundMark x1="77500" y1="51000" x2="73000" y2="54000"/>
                          <a14:foregroundMark x1="87500" y1="32000" x2="88500" y2="33000"/>
                          <a14:foregroundMark x1="24500" y1="8000" x2="23500" y2="3500"/>
                          <a14:foregroundMark x1="16500" y1="63500" x2="18500" y2="63500"/>
                          <a14:foregroundMark x1="15500" y1="65500" x2="18000" y2="65500"/>
                          <a14:foregroundMark x1="18500" y1="68500" x2="18500" y2="70500"/>
                          <a14:foregroundMark x1="19500" y1="73000" x2="13000" y2="49000"/>
                          <a14:foregroundMark x1="16500" y1="67000" x2="13000" y2="55000"/>
                          <a14:backgroundMark x1="79500" y1="77000" x2="85000" y2="65000"/>
                          <a14:backgroundMark x1="85500" y1="66000" x2="86500" y2="57500"/>
                          <a14:backgroundMark x1="87000" y1="66500" x2="87000" y2="56000"/>
                          <a14:backgroundMark x1="58500" y1="98500" x2="50500" y2="99500"/>
                          <a14:backgroundMark x1="43500" y1="99000" x2="50000" y2="995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667" t="2500" r="12166"/>
            <a:stretch>
              <a:fillRect/>
            </a:stretch>
          </p:blipFill>
          <p:spPr bwMode="auto">
            <a:xfrm flipH="1">
              <a:off x="7343206" y="4646613"/>
              <a:ext cx="412408" cy="4762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5EB5EC5-A792-E8C7-F3F7-E114C4E00DAD}"/>
                </a:ext>
              </a:extLst>
            </p:cNvPr>
            <p:cNvSpPr txBox="1"/>
            <p:nvPr userDrawn="1"/>
          </p:nvSpPr>
          <p:spPr>
            <a:xfrm>
              <a:off x="7755615" y="4642738"/>
              <a:ext cx="1552574" cy="4026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i="0" dirty="0">
                  <a:solidFill>
                    <a:schemeClr val="tx1"/>
                  </a:solidFill>
                </a:rPr>
                <a:t>Baim Institute</a:t>
              </a:r>
            </a:p>
            <a:p>
              <a:r>
                <a:rPr lang="en-US" sz="900" b="0" i="0" dirty="0">
                  <a:solidFill>
                    <a:schemeClr val="tx1"/>
                  </a:solidFill>
                </a:rPr>
                <a:t>for Clinical Research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999F3023-DC64-7D6D-5824-8AF2D90A396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 l="8214" t="13882" r="6786" b="11475"/>
          <a:stretch>
            <a:fillRect/>
          </a:stretch>
        </p:blipFill>
        <p:spPr>
          <a:xfrm>
            <a:off x="120649" y="137714"/>
            <a:ext cx="755651" cy="663577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109663"/>
            <a:ext cx="3810000" cy="30861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09663"/>
            <a:ext cx="3810000" cy="30861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ridge over water with a purple sky&#10;&#10;AI-generated content may be incorrect.">
            <a:extLst>
              <a:ext uri="{FF2B5EF4-FFF2-40B4-BE49-F238E27FC236}">
                <a16:creationId xmlns:a16="http://schemas.microsoft.com/office/drawing/2014/main" id="{B018E48C-A249-94B5-9EDC-F2C3263412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8B082BF-DD8A-263A-2B62-112C113F0E63}"/>
              </a:ext>
            </a:extLst>
          </p:cNvPr>
          <p:cNvCxnSpPr>
            <a:cxnSpLocks/>
          </p:cNvCxnSpPr>
          <p:nvPr userDrawn="1"/>
        </p:nvCxnSpPr>
        <p:spPr bwMode="auto">
          <a:xfrm flipH="1">
            <a:off x="638816" y="3615106"/>
            <a:ext cx="749302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9" name="Picture 8" descr="A black and white logo&#10;&#10;Description automatically generated">
            <a:extLst>
              <a:ext uri="{FF2B5EF4-FFF2-40B4-BE49-F238E27FC236}">
                <a16:creationId xmlns:a16="http://schemas.microsoft.com/office/drawing/2014/main" id="{20772628-34B1-2823-9C78-268DEA02B98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16" y="3819083"/>
            <a:ext cx="3021100" cy="9494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6239DC5-7688-CD82-E79A-AD0624432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743" y="374928"/>
            <a:ext cx="7769225" cy="464750"/>
          </a:xfrm>
        </p:spPr>
        <p:txBody>
          <a:bodyPr/>
          <a:lstStyle>
            <a:lvl1pPr algn="l">
              <a:defRPr sz="4400" baseline="0">
                <a:solidFill>
                  <a:schemeClr val="tx1"/>
                </a:solidFill>
                <a:latin typeface="Aptos" panose="020B00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01FCD08-E7F2-C0AE-5EFA-24568D2DC8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0080" y="2542032"/>
            <a:ext cx="7546888" cy="914400"/>
          </a:xfrm>
        </p:spPr>
        <p:txBody>
          <a:bodyPr/>
          <a:lstStyle>
            <a:lvl1pPr marL="0" indent="0">
              <a:buFontTx/>
              <a:buNone/>
              <a:defRPr sz="2800" b="1" i="1">
                <a:solidFill>
                  <a:schemeClr val="accent2"/>
                </a:solidFill>
              </a:defRPr>
            </a:lvl1pPr>
            <a:lvl2pPr marL="342900" indent="0">
              <a:buFontTx/>
              <a:buNone/>
              <a:defRPr sz="2800" b="1" i="1">
                <a:solidFill>
                  <a:schemeClr val="accent2"/>
                </a:solidFill>
              </a:defRPr>
            </a:lvl2pPr>
            <a:lvl3pPr marL="685800" indent="0">
              <a:buFontTx/>
              <a:buNone/>
              <a:defRPr sz="2800" b="1" i="1">
                <a:solidFill>
                  <a:schemeClr val="accent2"/>
                </a:solidFill>
              </a:defRPr>
            </a:lvl3pPr>
            <a:lvl4pPr marL="1028700" indent="0">
              <a:buFontTx/>
              <a:buNone/>
              <a:defRPr sz="2800" b="1" i="1">
                <a:solidFill>
                  <a:schemeClr val="accent2"/>
                </a:solidFill>
              </a:defRPr>
            </a:lvl4pPr>
            <a:lvl5pPr marL="1371600" indent="0">
              <a:buFontTx/>
              <a:buNone/>
              <a:defRPr sz="2800" b="1" i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8780440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4214" y="116681"/>
            <a:ext cx="7769225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09663"/>
            <a:ext cx="77724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7" r:id="rId1"/>
    <p:sldLayoutId id="2147483656" r:id="rId2"/>
    <p:sldLayoutId id="2147483655" r:id="rId3"/>
    <p:sldLayoutId id="2147483654" r:id="rId4"/>
    <p:sldLayoutId id="2147483653" r:id="rId5"/>
    <p:sldLayoutId id="2147483652" r:id="rId6"/>
    <p:sldLayoutId id="2147483651" r:id="rId7"/>
    <p:sldLayoutId id="2147483650" r:id="rId8"/>
    <p:sldLayoutId id="2147483658" r:id="rId9"/>
  </p:sldLayoutIdLst>
  <p:transition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2500" b="1" baseline="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30000"/>
        </a:spcBef>
        <a:spcAft>
          <a:spcPct val="0"/>
        </a:spcAft>
        <a:buClr>
          <a:schemeClr val="accent2"/>
        </a:buClr>
        <a:buSzPct val="110000"/>
        <a:buChar char="•"/>
        <a:defRPr sz="2100" b="0" baseline="0">
          <a:solidFill>
            <a:schemeClr val="bg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3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¡"/>
        <a:defRPr sz="1800" b="0" baseline="0">
          <a:solidFill>
            <a:schemeClr val="bg1"/>
          </a:solidFill>
          <a:latin typeface="+mn-lt"/>
        </a:defRPr>
      </a:lvl2pPr>
      <a:lvl3pPr marL="857250" indent="-171450" algn="l" rtl="0" eaLnBrk="0" fontAlgn="base" hangingPunct="0">
        <a:spcBef>
          <a:spcPct val="30000"/>
        </a:spcBef>
        <a:spcAft>
          <a:spcPct val="0"/>
        </a:spcAft>
        <a:buChar char="•"/>
        <a:defRPr sz="1600" b="0" baseline="0">
          <a:solidFill>
            <a:schemeClr val="bg1"/>
          </a:solidFill>
          <a:latin typeface="+mn-lt"/>
        </a:defRPr>
      </a:lvl3pPr>
      <a:lvl4pPr marL="1200150" indent="-171450" algn="l" rtl="0" eaLnBrk="0" fontAlgn="base" hangingPunct="0">
        <a:spcBef>
          <a:spcPct val="30000"/>
        </a:spcBef>
        <a:spcAft>
          <a:spcPct val="0"/>
        </a:spcAft>
        <a:buChar char="–"/>
        <a:defRPr sz="1400" b="0" baseline="0">
          <a:solidFill>
            <a:schemeClr val="bg1"/>
          </a:solidFill>
          <a:latin typeface="+mj-lt"/>
        </a:defRPr>
      </a:lvl4pPr>
      <a:lvl5pPr marL="1543050" indent="-171450" algn="l" rtl="0" eaLnBrk="0" fontAlgn="base" hangingPunct="0">
        <a:spcBef>
          <a:spcPct val="30000"/>
        </a:spcBef>
        <a:spcAft>
          <a:spcPct val="0"/>
        </a:spcAft>
        <a:buChar char="»"/>
        <a:defRPr sz="1200" b="0" baseline="0">
          <a:solidFill>
            <a:schemeClr val="bg1"/>
          </a:solidFill>
          <a:latin typeface="+mn-lt"/>
        </a:defRPr>
      </a:lvl5pPr>
      <a:lvl6pPr marL="1885950" indent="-171450" algn="l" rtl="0" fontAlgn="base">
        <a:spcBef>
          <a:spcPct val="30000"/>
        </a:spcBef>
        <a:spcAft>
          <a:spcPct val="0"/>
        </a:spcAft>
        <a:buChar char="»"/>
        <a:defRPr sz="1500" b="1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30000"/>
        </a:spcBef>
        <a:spcAft>
          <a:spcPct val="0"/>
        </a:spcAft>
        <a:buChar char="»"/>
        <a:defRPr sz="1500" b="1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30000"/>
        </a:spcBef>
        <a:spcAft>
          <a:spcPct val="0"/>
        </a:spcAft>
        <a:buChar char="»"/>
        <a:defRPr sz="1500" b="1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30000"/>
        </a:spcBef>
        <a:spcAft>
          <a:spcPct val="0"/>
        </a:spcAft>
        <a:buChar char="»"/>
        <a:defRPr sz="15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customXml" Target="../ink/ink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">
            <a:extLst>
              <a:ext uri="{FF2B5EF4-FFF2-40B4-BE49-F238E27FC236}">
                <a16:creationId xmlns:a16="http://schemas.microsoft.com/office/drawing/2014/main" id="{ECEA0546-1084-9904-B4E6-D62D4A81C2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985" y="373156"/>
            <a:ext cx="8103401" cy="1964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500" b="1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4300" i="0" kern="0" dirty="0">
                <a:latin typeface="Aptos" panose="020B0004020202020204" pitchFamily="34" charset="0"/>
                <a:cs typeface="Calibri" panose="020F0502020204030204" pitchFamily="34" charset="0"/>
              </a:rPr>
              <a:t>The </a:t>
            </a:r>
            <a:r>
              <a:rPr lang="en-US" sz="4300" i="0" kern="0" dirty="0" err="1">
                <a:latin typeface="Aptos" panose="020B0004020202020204" pitchFamily="34" charset="0"/>
                <a:cs typeface="Calibri" panose="020F0502020204030204" pitchFamily="34" charset="0"/>
              </a:rPr>
              <a:t>ShortCUT</a:t>
            </a:r>
            <a:r>
              <a:rPr lang="en-US" sz="4300" i="0" kern="0" dirty="0">
                <a:latin typeface="Aptos" panose="020B0004020202020204" pitchFamily="34" charset="0"/>
                <a:cs typeface="Calibri" panose="020F0502020204030204" pitchFamily="34" charset="0"/>
              </a:rPr>
              <a:t> Trial: </a:t>
            </a:r>
          </a:p>
          <a:p>
            <a:pPr algn="l" eaLnBrk="1" hangingPunct="1"/>
            <a:r>
              <a:rPr lang="en-US" sz="3500" i="0" kern="0" dirty="0">
                <a:latin typeface="Aptos" panose="020B0004020202020204" pitchFamily="34" charset="0"/>
                <a:cs typeface="Calibri" panose="020F0502020204030204" pitchFamily="34" charset="0"/>
              </a:rPr>
              <a:t>Shockwave Lithotripsy Compared to Cutting Balloon Treatment in </a:t>
            </a:r>
          </a:p>
          <a:p>
            <a:pPr algn="l" eaLnBrk="1" hangingPunct="1"/>
            <a:r>
              <a:rPr lang="en-US" sz="3500" i="0" kern="0" dirty="0">
                <a:latin typeface="Aptos" panose="020B0004020202020204" pitchFamily="34" charset="0"/>
                <a:cs typeface="Calibri" panose="020F0502020204030204" pitchFamily="34" charset="0"/>
              </a:rPr>
              <a:t>Calcified Coronary Artery Disease</a:t>
            </a:r>
          </a:p>
          <a:p>
            <a:pPr algn="l" eaLnBrk="1" hangingPunct="1"/>
            <a:endParaRPr lang="en-US" sz="4000" i="0" kern="0" dirty="0">
              <a:latin typeface="Aptos" panose="020B00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Rectangle 3">
            <a:extLst>
              <a:ext uri="{FF2B5EF4-FFF2-40B4-BE49-F238E27FC236}">
                <a16:creationId xmlns:a16="http://schemas.microsoft.com/office/drawing/2014/main" id="{1D451C75-E90C-ED86-CD9B-669F2008EE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985" y="2337486"/>
            <a:ext cx="8103402" cy="1604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257175" indent="-257175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110000"/>
              <a:buChar char="•"/>
              <a:defRPr sz="2100" b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 2" pitchFamily="18" charset="2"/>
              <a:buChar char="¡"/>
              <a:defRPr sz="1800" b="0" baseline="0">
                <a:solidFill>
                  <a:schemeClr val="tx1"/>
                </a:solidFill>
                <a:latin typeface="+mn-lt"/>
              </a:defRPr>
            </a:lvl2pPr>
            <a:lvl3pPr marL="857250" indent="-171450" algn="l" rtl="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600" b="0" baseline="0">
                <a:solidFill>
                  <a:schemeClr val="tx1"/>
                </a:solidFill>
                <a:latin typeface="+mn-lt"/>
              </a:defRPr>
            </a:lvl3pPr>
            <a:lvl4pPr marL="1200150" indent="-171450" algn="l" rtl="0" eaLnBrk="0" fontAlgn="base" hangingPunct="0">
              <a:spcBef>
                <a:spcPct val="30000"/>
              </a:spcBef>
              <a:spcAft>
                <a:spcPct val="0"/>
              </a:spcAft>
              <a:buChar char="–"/>
              <a:defRPr sz="1400" b="0" baseline="0">
                <a:solidFill>
                  <a:schemeClr val="tx1"/>
                </a:solidFill>
                <a:latin typeface="+mj-lt"/>
              </a:defRPr>
            </a:lvl4pPr>
            <a:lvl5pPr marL="1543050" indent="-171450" algn="l" rtl="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1200" b="0" baseline="0">
                <a:solidFill>
                  <a:schemeClr val="tx1"/>
                </a:solidFill>
                <a:latin typeface="+mn-lt"/>
              </a:defRPr>
            </a:lvl5pPr>
            <a:lvl6pPr marL="1885950" indent="-171450" algn="l" rtl="0" fontAlgn="base">
              <a:spcBef>
                <a:spcPct val="30000"/>
              </a:spcBef>
              <a:spcAft>
                <a:spcPct val="0"/>
              </a:spcAft>
              <a:buChar char="»"/>
              <a:defRPr sz="1500" b="1">
                <a:solidFill>
                  <a:schemeClr val="tx1"/>
                </a:solidFill>
                <a:latin typeface="+mn-lt"/>
              </a:defRPr>
            </a:lvl6pPr>
            <a:lvl7pPr marL="2228850" indent="-171450" algn="l" rtl="0" fontAlgn="base">
              <a:spcBef>
                <a:spcPct val="30000"/>
              </a:spcBef>
              <a:spcAft>
                <a:spcPct val="0"/>
              </a:spcAft>
              <a:buChar char="»"/>
              <a:defRPr sz="1500" b="1">
                <a:solidFill>
                  <a:schemeClr val="tx1"/>
                </a:solidFill>
                <a:latin typeface="+mn-lt"/>
              </a:defRPr>
            </a:lvl7pPr>
            <a:lvl8pPr marL="2571750" indent="-171450" algn="l" rtl="0" fontAlgn="base">
              <a:spcBef>
                <a:spcPct val="30000"/>
              </a:spcBef>
              <a:spcAft>
                <a:spcPct val="0"/>
              </a:spcAft>
              <a:buChar char="»"/>
              <a:defRPr sz="1500" b="1">
                <a:solidFill>
                  <a:schemeClr val="tx1"/>
                </a:solidFill>
                <a:latin typeface="+mn-lt"/>
              </a:defRPr>
            </a:lvl8pPr>
            <a:lvl9pPr marL="2914650" indent="-171450" algn="l" rtl="0" fontAlgn="base">
              <a:spcBef>
                <a:spcPct val="30000"/>
              </a:spcBef>
              <a:spcAft>
                <a:spcPct val="0"/>
              </a:spcAft>
              <a:buChar char="»"/>
              <a:defRPr sz="15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FontTx/>
              <a:buNone/>
            </a:pPr>
            <a:r>
              <a:rPr lang="en-US" sz="2800" b="1" i="0" kern="0" dirty="0">
                <a:solidFill>
                  <a:srgbClr val="FFC000"/>
                </a:solidFill>
                <a:latin typeface="Aptos" panose="020B0004020202020204" pitchFamily="34" charset="0"/>
              </a:rPr>
              <a:t>Suzanne J. Baron MD MSc</a:t>
            </a:r>
          </a:p>
          <a:p>
            <a:pPr marL="0" indent="0" eaLnBrk="1" hangingPunct="1">
              <a:spcBef>
                <a:spcPts val="0"/>
              </a:spcBef>
              <a:buFontTx/>
              <a:buNone/>
            </a:pPr>
            <a:r>
              <a:rPr lang="en-US" sz="1200" b="1" i="0" kern="0" dirty="0">
                <a:solidFill>
                  <a:srgbClr val="FFC000"/>
                </a:solidFill>
                <a:latin typeface="Aptos" panose="020B0004020202020204" pitchFamily="34" charset="0"/>
              </a:rPr>
              <a:t>Massachusetts General Hospital, Boston MA</a:t>
            </a:r>
          </a:p>
          <a:p>
            <a:pPr marL="0" indent="0" eaLnBrk="1" hangingPunct="1">
              <a:spcBef>
                <a:spcPts val="0"/>
              </a:spcBef>
              <a:buFontTx/>
              <a:buNone/>
            </a:pPr>
            <a:r>
              <a:rPr lang="en-US" sz="1200" b="1" i="0" kern="0" dirty="0">
                <a:solidFill>
                  <a:srgbClr val="FFC000"/>
                </a:solidFill>
                <a:latin typeface="Aptos" panose="020B0004020202020204" pitchFamily="34" charset="0"/>
              </a:rPr>
              <a:t>Baim Institute for Clinical Research, Boston MA</a:t>
            </a:r>
          </a:p>
          <a:p>
            <a:pPr marL="0" indent="0" eaLnBrk="1" hangingPunct="1">
              <a:spcBef>
                <a:spcPts val="0"/>
              </a:spcBef>
              <a:buFontTx/>
              <a:buNone/>
            </a:pPr>
            <a:endParaRPr lang="en-US" sz="600" b="1" i="0" kern="0" dirty="0">
              <a:solidFill>
                <a:srgbClr val="FFC000"/>
              </a:solidFill>
              <a:latin typeface="Aptos" panose="020B0004020202020204" pitchFamily="34" charset="0"/>
            </a:endParaRPr>
          </a:p>
          <a:p>
            <a:pPr marL="0" indent="0" eaLnBrk="1" hangingPunct="1">
              <a:spcBef>
                <a:spcPts val="0"/>
              </a:spcBef>
              <a:buFontTx/>
              <a:buNone/>
            </a:pPr>
            <a:r>
              <a:rPr lang="en-US" sz="2000" b="1" i="0" kern="0" dirty="0">
                <a:solidFill>
                  <a:srgbClr val="FFC000"/>
                </a:solidFill>
                <a:latin typeface="Aptos" panose="020B0004020202020204" pitchFamily="34" charset="0"/>
              </a:rPr>
              <a:t>On Behalf of the </a:t>
            </a:r>
            <a:r>
              <a:rPr lang="en-US" sz="2000" b="1" i="0" kern="0" dirty="0" err="1">
                <a:solidFill>
                  <a:srgbClr val="FFC000"/>
                </a:solidFill>
                <a:latin typeface="Aptos" panose="020B0004020202020204" pitchFamily="34" charset="0"/>
              </a:rPr>
              <a:t>ShortCUT</a:t>
            </a:r>
            <a:r>
              <a:rPr lang="en-US" sz="2000" b="1" i="0" kern="0" dirty="0">
                <a:solidFill>
                  <a:srgbClr val="FFC000"/>
                </a:solidFill>
                <a:latin typeface="Aptos" panose="020B0004020202020204" pitchFamily="34" charset="0"/>
              </a:rPr>
              <a:t> Investigators</a:t>
            </a:r>
            <a:endParaRPr lang="en-US" sz="1800" b="1" i="0" kern="0" dirty="0">
              <a:solidFill>
                <a:srgbClr val="FFC000"/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076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r"/>
      </p:transition>
    </mc:Choice>
    <mc:Fallback xmlns="">
      <p:transition>
        <p:wipe dir="r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819DB2-FDDC-A8DE-645C-87A4ABBC98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4218003-CEED-6F03-B7FB-EE960C77B72D}"/>
              </a:ext>
            </a:extLst>
          </p:cNvPr>
          <p:cNvSpPr/>
          <p:nvPr/>
        </p:nvSpPr>
        <p:spPr bwMode="auto">
          <a:xfrm>
            <a:off x="63500" y="173567"/>
            <a:ext cx="948267" cy="596900"/>
          </a:xfrm>
          <a:prstGeom prst="rect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1" u="none" strike="noStrike" cap="none" normalizeH="0" baseline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ヒラギノ角ゴ Pro W3" pitchFamily="-111" charset="-128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E74914-477C-A8D6-90D9-2EB445AC0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164" y="238546"/>
            <a:ext cx="8610311" cy="566738"/>
          </a:xfrm>
        </p:spPr>
        <p:txBody>
          <a:bodyPr/>
          <a:lstStyle/>
          <a:p>
            <a:r>
              <a:rPr lang="en-US" dirty="0"/>
              <a:t>413 Pts Enrolled at 21 Sites in United States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5F662DD-63DC-AA09-90B6-083C1B08833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852" t="16508"/>
          <a:stretch>
            <a:fillRect/>
          </a:stretch>
        </p:blipFill>
        <p:spPr>
          <a:xfrm>
            <a:off x="808566" y="962892"/>
            <a:ext cx="7526866" cy="346040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19CDCAE-8F59-E83A-67EE-AB9EC8BA8ED7}"/>
              </a:ext>
            </a:extLst>
          </p:cNvPr>
          <p:cNvSpPr txBox="1"/>
          <p:nvPr/>
        </p:nvSpPr>
        <p:spPr>
          <a:xfrm>
            <a:off x="1066719" y="1413169"/>
            <a:ext cx="140501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i="0" dirty="0">
                <a:solidFill>
                  <a:schemeClr val="tx1"/>
                </a:solidFill>
              </a:rPr>
              <a:t>University of Washington (6)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B27D26C-6814-5B0F-D53D-55378A12E67F}"/>
              </a:ext>
            </a:extLst>
          </p:cNvPr>
          <p:cNvSpPr txBox="1"/>
          <p:nvPr/>
        </p:nvSpPr>
        <p:spPr>
          <a:xfrm>
            <a:off x="1107571" y="2621269"/>
            <a:ext cx="12835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i="0" dirty="0">
                <a:solidFill>
                  <a:schemeClr val="tx1"/>
                </a:solidFill>
              </a:rPr>
              <a:t>University of California</a:t>
            </a:r>
          </a:p>
          <a:p>
            <a:pPr algn="ctr"/>
            <a:r>
              <a:rPr lang="en-US" sz="700" i="0" dirty="0">
                <a:solidFill>
                  <a:schemeClr val="tx1"/>
                </a:solidFill>
              </a:rPr>
              <a:t>San Francisco (8)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C56FCC2-2B01-724A-B3AE-F615DB23F960}"/>
              </a:ext>
            </a:extLst>
          </p:cNvPr>
          <p:cNvSpPr txBox="1"/>
          <p:nvPr/>
        </p:nvSpPr>
        <p:spPr>
          <a:xfrm>
            <a:off x="1399770" y="3048448"/>
            <a:ext cx="128354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i="0" dirty="0">
                <a:solidFill>
                  <a:schemeClr val="tx1"/>
                </a:solidFill>
              </a:rPr>
              <a:t>HonorHealth (3)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60E5A37-C4DF-3BF7-8A81-0497E44FCDAA}"/>
              </a:ext>
            </a:extLst>
          </p:cNvPr>
          <p:cNvSpPr txBox="1"/>
          <p:nvPr/>
        </p:nvSpPr>
        <p:spPr>
          <a:xfrm>
            <a:off x="1343849" y="2894202"/>
            <a:ext cx="128354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i="0" dirty="0">
                <a:solidFill>
                  <a:schemeClr val="tx1"/>
                </a:solidFill>
              </a:rPr>
              <a:t>Banner Health (16)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FB07E12-8F57-4EED-B4B7-CC6825B3E1DE}"/>
              </a:ext>
            </a:extLst>
          </p:cNvPr>
          <p:cNvCxnSpPr/>
          <p:nvPr/>
        </p:nvCxnSpPr>
        <p:spPr bwMode="auto">
          <a:xfrm flipV="1">
            <a:off x="2406994" y="3044465"/>
            <a:ext cx="172720" cy="8861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915B611-2EDF-D0CD-8ACF-F926882E0206}"/>
              </a:ext>
            </a:extLst>
          </p:cNvPr>
          <p:cNvCxnSpPr/>
          <p:nvPr/>
        </p:nvCxnSpPr>
        <p:spPr bwMode="auto">
          <a:xfrm flipH="1">
            <a:off x="2406994" y="2994230"/>
            <a:ext cx="17272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BC9E0EAF-75D3-EC21-EF4A-BAEFD01765D4}"/>
              </a:ext>
            </a:extLst>
          </p:cNvPr>
          <p:cNvSpPr txBox="1"/>
          <p:nvPr/>
        </p:nvSpPr>
        <p:spPr>
          <a:xfrm>
            <a:off x="3722362" y="2491643"/>
            <a:ext cx="12835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i="0" dirty="0">
                <a:solidFill>
                  <a:schemeClr val="tx1"/>
                </a:solidFill>
              </a:rPr>
              <a:t>St. Luke’s Mid America Heart Institute (29)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121E52E-8317-ED47-49D8-6F20B7B729CB}"/>
              </a:ext>
            </a:extLst>
          </p:cNvPr>
          <p:cNvSpPr txBox="1"/>
          <p:nvPr/>
        </p:nvSpPr>
        <p:spPr>
          <a:xfrm>
            <a:off x="3016661" y="2741727"/>
            <a:ext cx="9754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i="0" dirty="0">
                <a:solidFill>
                  <a:schemeClr val="tx1"/>
                </a:solidFill>
              </a:rPr>
              <a:t>Baylor, Scott &amp; White – Plano (31)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D62B0C96-81EF-F589-4392-F31C66D0D9B9}"/>
              </a:ext>
            </a:extLst>
          </p:cNvPr>
          <p:cNvCxnSpPr/>
          <p:nvPr/>
        </p:nvCxnSpPr>
        <p:spPr bwMode="auto">
          <a:xfrm rot="-3960000" flipH="1" flipV="1">
            <a:off x="3950356" y="2923672"/>
            <a:ext cx="0" cy="914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C327C3D2-DF2A-4A7A-4346-4A16884CAAE9}"/>
              </a:ext>
            </a:extLst>
          </p:cNvPr>
          <p:cNvSpPr txBox="1"/>
          <p:nvPr/>
        </p:nvSpPr>
        <p:spPr>
          <a:xfrm>
            <a:off x="3650747" y="3518534"/>
            <a:ext cx="128354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i="0" dirty="0">
                <a:solidFill>
                  <a:schemeClr val="tx1"/>
                </a:solidFill>
              </a:rPr>
              <a:t>Houston Methodist (5)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763391B-6A31-7D0F-C61E-62D758BB881A}"/>
              </a:ext>
            </a:extLst>
          </p:cNvPr>
          <p:cNvSpPr txBox="1"/>
          <p:nvPr/>
        </p:nvSpPr>
        <p:spPr>
          <a:xfrm>
            <a:off x="3105150" y="3125927"/>
            <a:ext cx="10209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i="0" dirty="0">
                <a:solidFill>
                  <a:schemeClr val="tx1"/>
                </a:solidFill>
              </a:rPr>
              <a:t>Baylor, Scott &amp; White – Dallas (64)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13CEC2D-5114-B554-E375-B1FB2809EB3D}"/>
              </a:ext>
            </a:extLst>
          </p:cNvPr>
          <p:cNvCxnSpPr/>
          <p:nvPr/>
        </p:nvCxnSpPr>
        <p:spPr bwMode="auto">
          <a:xfrm flipV="1">
            <a:off x="3943694" y="3088774"/>
            <a:ext cx="62015" cy="5557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F54F63D3-312E-D257-83B8-D2E448041629}"/>
              </a:ext>
            </a:extLst>
          </p:cNvPr>
          <p:cNvSpPr txBox="1"/>
          <p:nvPr/>
        </p:nvSpPr>
        <p:spPr>
          <a:xfrm>
            <a:off x="4465319" y="3116562"/>
            <a:ext cx="12835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i="0" dirty="0">
                <a:solidFill>
                  <a:schemeClr val="tx1"/>
                </a:solidFill>
              </a:rPr>
              <a:t>University of Alabama</a:t>
            </a:r>
          </a:p>
          <a:p>
            <a:pPr algn="ctr"/>
            <a:r>
              <a:rPr lang="en-US" sz="700" i="0" dirty="0">
                <a:solidFill>
                  <a:schemeClr val="tx1"/>
                </a:solidFill>
              </a:rPr>
              <a:t>Birmingham (12)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20420FE-9581-D650-0834-C034D8587453}"/>
              </a:ext>
            </a:extLst>
          </p:cNvPr>
          <p:cNvSpPr txBox="1"/>
          <p:nvPr/>
        </p:nvSpPr>
        <p:spPr>
          <a:xfrm>
            <a:off x="5776566" y="2742664"/>
            <a:ext cx="128354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i="0" dirty="0">
                <a:solidFill>
                  <a:schemeClr val="tx1"/>
                </a:solidFill>
              </a:rPr>
              <a:t>University of Virginia (26)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4CAA136-264E-017C-AB7A-B245EB74FAC8}"/>
              </a:ext>
            </a:extLst>
          </p:cNvPr>
          <p:cNvSpPr txBox="1"/>
          <p:nvPr/>
        </p:nvSpPr>
        <p:spPr>
          <a:xfrm>
            <a:off x="5053071" y="2543372"/>
            <a:ext cx="7621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i="0" dirty="0">
                <a:solidFill>
                  <a:schemeClr val="tx1"/>
                </a:solidFill>
              </a:rPr>
              <a:t>Vanderbilt University (2)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997AEA5-D4BC-EA1E-6D65-0C5711EB41F0}"/>
              </a:ext>
            </a:extLst>
          </p:cNvPr>
          <p:cNvSpPr txBox="1"/>
          <p:nvPr/>
        </p:nvSpPr>
        <p:spPr>
          <a:xfrm>
            <a:off x="4521243" y="2188471"/>
            <a:ext cx="7621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i="0" dirty="0">
                <a:solidFill>
                  <a:schemeClr val="tx1"/>
                </a:solidFill>
              </a:rPr>
              <a:t>Christ</a:t>
            </a:r>
          </a:p>
          <a:p>
            <a:pPr algn="ctr"/>
            <a:r>
              <a:rPr lang="en-US" sz="700" i="0" dirty="0">
                <a:solidFill>
                  <a:schemeClr val="tx1"/>
                </a:solidFill>
              </a:rPr>
              <a:t>Hospital (15)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271C845-19B8-BE5F-8135-0E6719FC3E38}"/>
              </a:ext>
            </a:extLst>
          </p:cNvPr>
          <p:cNvSpPr txBox="1"/>
          <p:nvPr/>
        </p:nvSpPr>
        <p:spPr>
          <a:xfrm>
            <a:off x="4660853" y="1789124"/>
            <a:ext cx="7448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i="0" dirty="0">
                <a:solidFill>
                  <a:schemeClr val="tx1"/>
                </a:solidFill>
              </a:rPr>
              <a:t>Henry Ford</a:t>
            </a:r>
          </a:p>
          <a:p>
            <a:pPr algn="ctr"/>
            <a:r>
              <a:rPr lang="en-US" sz="700" i="0" dirty="0">
                <a:solidFill>
                  <a:schemeClr val="tx1"/>
                </a:solidFill>
              </a:rPr>
              <a:t>Hospital (71)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AFE18CE-878B-7798-ED67-FE98D4854E93}"/>
              </a:ext>
            </a:extLst>
          </p:cNvPr>
          <p:cNvSpPr txBox="1"/>
          <p:nvPr/>
        </p:nvSpPr>
        <p:spPr>
          <a:xfrm>
            <a:off x="5283377" y="1793305"/>
            <a:ext cx="11082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i="0" dirty="0">
                <a:solidFill>
                  <a:schemeClr val="tx1"/>
                </a:solidFill>
              </a:rPr>
              <a:t>University of Pittsburgh (12)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72F1D5B-D518-2CAC-67F5-E29937F4EF07}"/>
              </a:ext>
            </a:extLst>
          </p:cNvPr>
          <p:cNvSpPr txBox="1"/>
          <p:nvPr/>
        </p:nvSpPr>
        <p:spPr>
          <a:xfrm>
            <a:off x="5942553" y="2378076"/>
            <a:ext cx="78919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i="0" dirty="0">
                <a:solidFill>
                  <a:schemeClr val="tx1"/>
                </a:solidFill>
              </a:rPr>
              <a:t>WellSpan (13)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7ACA6ED2-F0E6-F930-7882-5B2251A22743}"/>
              </a:ext>
            </a:extLst>
          </p:cNvPr>
          <p:cNvCxnSpPr/>
          <p:nvPr/>
        </p:nvCxnSpPr>
        <p:spPr bwMode="auto">
          <a:xfrm>
            <a:off x="5967479" y="2680433"/>
            <a:ext cx="99377" cy="12471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F98473EF-95D2-095D-29DA-5B6B7154A3D8}"/>
              </a:ext>
            </a:extLst>
          </p:cNvPr>
          <p:cNvCxnSpPr/>
          <p:nvPr/>
        </p:nvCxnSpPr>
        <p:spPr bwMode="auto">
          <a:xfrm>
            <a:off x="6042845" y="2337327"/>
            <a:ext cx="99377" cy="7244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23C73C0A-D133-DB05-C205-F68745346C24}"/>
              </a:ext>
            </a:extLst>
          </p:cNvPr>
          <p:cNvCxnSpPr>
            <a:cxnSpLocks/>
            <a:stCxn id="47" idx="2"/>
          </p:cNvCxnSpPr>
          <p:nvPr/>
        </p:nvCxnSpPr>
        <p:spPr bwMode="auto">
          <a:xfrm flipH="1">
            <a:off x="5798883" y="2044856"/>
            <a:ext cx="38638" cy="9038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DDE2E77E-27CE-655D-1F2B-94A2760F9A2C}"/>
              </a:ext>
            </a:extLst>
          </p:cNvPr>
          <p:cNvSpPr txBox="1"/>
          <p:nvPr/>
        </p:nvSpPr>
        <p:spPr>
          <a:xfrm>
            <a:off x="6624347" y="2399960"/>
            <a:ext cx="12835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i="0" dirty="0">
                <a:solidFill>
                  <a:schemeClr val="tx1"/>
                </a:solidFill>
              </a:rPr>
              <a:t>Columbia University Medical Center (30)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0C4FD5FD-06C3-0FAA-6C43-9A8A1D4890BE}"/>
              </a:ext>
            </a:extLst>
          </p:cNvPr>
          <p:cNvSpPr txBox="1"/>
          <p:nvPr/>
        </p:nvSpPr>
        <p:spPr>
          <a:xfrm>
            <a:off x="6459675" y="2195355"/>
            <a:ext cx="128354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i="0" dirty="0">
                <a:solidFill>
                  <a:schemeClr val="tx1"/>
                </a:solidFill>
              </a:rPr>
              <a:t>Yale University (11)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33160B8-98B8-1E7F-6DE2-34AFB54CB249}"/>
              </a:ext>
            </a:extLst>
          </p:cNvPr>
          <p:cNvSpPr txBox="1"/>
          <p:nvPr/>
        </p:nvSpPr>
        <p:spPr>
          <a:xfrm>
            <a:off x="6705891" y="1512068"/>
            <a:ext cx="128354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i="0" dirty="0">
                <a:solidFill>
                  <a:schemeClr val="tx1"/>
                </a:solidFill>
              </a:rPr>
              <a:t>Maine Medical Center (28)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BE492AB-4DF8-D89F-B73A-48AEDC28C725}"/>
              </a:ext>
            </a:extLst>
          </p:cNvPr>
          <p:cNvSpPr txBox="1"/>
          <p:nvPr/>
        </p:nvSpPr>
        <p:spPr>
          <a:xfrm>
            <a:off x="6491425" y="1826374"/>
            <a:ext cx="197720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i="0" dirty="0">
                <a:solidFill>
                  <a:schemeClr val="tx1"/>
                </a:solidFill>
              </a:rPr>
              <a:t>Massachusetts General Hospital (19)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56F324FC-69E9-284C-2F04-E4057D7B0485}"/>
              </a:ext>
            </a:extLst>
          </p:cNvPr>
          <p:cNvSpPr txBox="1"/>
          <p:nvPr/>
        </p:nvSpPr>
        <p:spPr>
          <a:xfrm>
            <a:off x="6578203" y="1947088"/>
            <a:ext cx="13001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i="0" dirty="0">
                <a:solidFill>
                  <a:schemeClr val="tx1"/>
                </a:solidFill>
              </a:rPr>
              <a:t>Beth Israel Deaconess </a:t>
            </a:r>
          </a:p>
          <a:p>
            <a:pPr algn="ctr"/>
            <a:r>
              <a:rPr lang="en-US" sz="700" i="0" dirty="0">
                <a:solidFill>
                  <a:schemeClr val="tx1"/>
                </a:solidFill>
              </a:rPr>
              <a:t>Medical Center (11)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8D328D9C-FEB4-E7CF-1F29-9A25758DA6D0}"/>
              </a:ext>
            </a:extLst>
          </p:cNvPr>
          <p:cNvSpPr txBox="1"/>
          <p:nvPr/>
        </p:nvSpPr>
        <p:spPr>
          <a:xfrm>
            <a:off x="5895661" y="1387761"/>
            <a:ext cx="7952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i="0" dirty="0">
                <a:solidFill>
                  <a:schemeClr val="tx1"/>
                </a:solidFill>
              </a:rPr>
              <a:t>Capital Cardiology (1)</a:t>
            </a: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71475B50-5F59-7F23-7F75-4BB8ABDFF6AA}"/>
              </a:ext>
            </a:extLst>
          </p:cNvPr>
          <p:cNvCxnSpPr/>
          <p:nvPr/>
        </p:nvCxnSpPr>
        <p:spPr bwMode="auto">
          <a:xfrm>
            <a:off x="6282029" y="1667438"/>
            <a:ext cx="0" cy="11726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A3682CDB-253A-324A-D2BA-ABD7425F0B3F}"/>
              </a:ext>
            </a:extLst>
          </p:cNvPr>
          <p:cNvCxnSpPr/>
          <p:nvPr/>
        </p:nvCxnSpPr>
        <p:spPr bwMode="auto">
          <a:xfrm flipH="1">
            <a:off x="6675955" y="1648792"/>
            <a:ext cx="81544" cy="4244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CDC4A603-78DE-826A-B7D6-90EC9EADF137}"/>
              </a:ext>
            </a:extLst>
          </p:cNvPr>
          <p:cNvCxnSpPr/>
          <p:nvPr/>
        </p:nvCxnSpPr>
        <p:spPr bwMode="auto">
          <a:xfrm flipH="1" flipV="1">
            <a:off x="6597082" y="2009788"/>
            <a:ext cx="108809" cy="3506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0B3CDAF8-91E0-26C2-94A8-ECCA3EECEF06}"/>
              </a:ext>
            </a:extLst>
          </p:cNvPr>
          <p:cNvCxnSpPr>
            <a:cxnSpLocks/>
          </p:cNvCxnSpPr>
          <p:nvPr/>
        </p:nvCxnSpPr>
        <p:spPr bwMode="auto">
          <a:xfrm flipV="1">
            <a:off x="6624347" y="1942370"/>
            <a:ext cx="51608" cy="64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8DC140A9-7B92-0C52-08CB-4B37C86ECE3C}"/>
              </a:ext>
            </a:extLst>
          </p:cNvPr>
          <p:cNvCxnSpPr/>
          <p:nvPr/>
        </p:nvCxnSpPr>
        <p:spPr bwMode="auto">
          <a:xfrm>
            <a:off x="6262477" y="2237587"/>
            <a:ext cx="528511" cy="23209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88E3A1C4-87D7-FB38-0CD8-6858902EA7A8}"/>
              </a:ext>
            </a:extLst>
          </p:cNvPr>
          <p:cNvCxnSpPr/>
          <p:nvPr/>
        </p:nvCxnSpPr>
        <p:spPr bwMode="auto">
          <a:xfrm>
            <a:off x="6418339" y="2145178"/>
            <a:ext cx="246780" cy="14035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732973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r"/>
      </p:transition>
    </mc:Choice>
    <mc:Fallback xmlns="">
      <p:transition>
        <p:wipe dir="r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73992C-386F-31F8-F4D9-86FF24425F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6474B-F164-73FD-1677-233BB491F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Flow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B6F786-5741-868B-FD29-B3BDF4C0F6CB}"/>
              </a:ext>
            </a:extLst>
          </p:cNvPr>
          <p:cNvSpPr txBox="1"/>
          <p:nvPr/>
        </p:nvSpPr>
        <p:spPr>
          <a:xfrm>
            <a:off x="2180533" y="1014357"/>
            <a:ext cx="4664879" cy="369332"/>
          </a:xfrm>
          <a:prstGeom prst="rect">
            <a:avLst/>
          </a:prstGeom>
          <a:solidFill>
            <a:srgbClr val="9966FF">
              <a:alpha val="28000"/>
            </a:srgbClr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413 </a:t>
            </a:r>
            <a:r>
              <a:rPr lang="en-US" b="0" i="0" kern="0" dirty="0">
                <a:solidFill>
                  <a:prstClr val="black"/>
                </a:solidFill>
                <a:latin typeface="Arial" panose="020B0604020202020204"/>
                <a:ea typeface="+mn-ea"/>
                <a:cs typeface="+mn-cs"/>
              </a:rPr>
              <a:t>Patients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Randomized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79A281-973C-0E69-F339-A8264F8E609E}"/>
              </a:ext>
            </a:extLst>
          </p:cNvPr>
          <p:cNvSpPr txBox="1"/>
          <p:nvPr/>
        </p:nvSpPr>
        <p:spPr>
          <a:xfrm>
            <a:off x="469195" y="1884540"/>
            <a:ext cx="3663618" cy="615553"/>
          </a:xfrm>
          <a:prstGeom prst="rect">
            <a:avLst/>
          </a:prstGeom>
          <a:solidFill>
            <a:srgbClr val="FFF2CC"/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Planned Rotational Atherectomy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0" i="0" kern="0" dirty="0">
                <a:solidFill>
                  <a:prstClr val="black"/>
                </a:solidFill>
                <a:latin typeface="Arial" panose="020B0604020202020204"/>
                <a:ea typeface="+mn-ea"/>
                <a:cs typeface="+mn-cs"/>
              </a:rPr>
              <a:t>N = 208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CE43442-8CE3-33D5-658A-2C207850C1BC}"/>
              </a:ext>
            </a:extLst>
          </p:cNvPr>
          <p:cNvSpPr txBox="1"/>
          <p:nvPr/>
        </p:nvSpPr>
        <p:spPr>
          <a:xfrm>
            <a:off x="4856221" y="1884540"/>
            <a:ext cx="3862359" cy="615553"/>
          </a:xfrm>
          <a:prstGeom prst="rect">
            <a:avLst/>
          </a:prstGeom>
          <a:solidFill>
            <a:srgbClr val="ADB9CA">
              <a:alpha val="65098"/>
            </a:srgbClr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No Planned Rotational Atherectomy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0" i="0" kern="0" dirty="0">
                <a:solidFill>
                  <a:prstClr val="black"/>
                </a:solidFill>
                <a:latin typeface="Arial" panose="020B0604020202020204"/>
                <a:ea typeface="+mn-ea"/>
                <a:cs typeface="+mn-cs"/>
              </a:rPr>
              <a:t>N = 205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F24560C-8D63-DAB0-DC1B-3E215F1BB8D7}"/>
              </a:ext>
            </a:extLst>
          </p:cNvPr>
          <p:cNvCxnSpPr>
            <a:cxnSpLocks/>
            <a:stCxn id="10" idx="2"/>
            <a:endCxn id="34" idx="0"/>
          </p:cNvCxnSpPr>
          <p:nvPr/>
        </p:nvCxnSpPr>
        <p:spPr>
          <a:xfrm>
            <a:off x="6787401" y="2500093"/>
            <a:ext cx="10333" cy="923836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003681D-99B8-5D0F-2C6C-C0357C29989A}"/>
              </a:ext>
            </a:extLst>
          </p:cNvPr>
          <p:cNvCxnSpPr>
            <a:cxnSpLocks/>
            <a:stCxn id="5" idx="2"/>
            <a:endCxn id="29" idx="0"/>
          </p:cNvCxnSpPr>
          <p:nvPr/>
        </p:nvCxnSpPr>
        <p:spPr>
          <a:xfrm>
            <a:off x="2301004" y="2500093"/>
            <a:ext cx="7851" cy="923836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4" name="Connector: Elbow 23">
            <a:extLst>
              <a:ext uri="{FF2B5EF4-FFF2-40B4-BE49-F238E27FC236}">
                <a16:creationId xmlns:a16="http://schemas.microsoft.com/office/drawing/2014/main" id="{1EE9EE9D-8A37-D6A6-B150-DB5FFBC39E12}"/>
              </a:ext>
            </a:extLst>
          </p:cNvPr>
          <p:cNvCxnSpPr>
            <a:cxnSpLocks/>
            <a:stCxn id="4" idx="2"/>
            <a:endCxn id="10" idx="0"/>
          </p:cNvCxnSpPr>
          <p:nvPr/>
        </p:nvCxnSpPr>
        <p:spPr bwMode="auto">
          <a:xfrm rot="16200000" flipH="1">
            <a:off x="5399762" y="496900"/>
            <a:ext cx="500851" cy="2274428"/>
          </a:xfrm>
          <a:prstGeom prst="bentConnector3">
            <a:avLst/>
          </a:prstGeom>
          <a:ln w="19050"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117B6F2A-6375-CD2A-C4F4-B11C72B56949}"/>
              </a:ext>
            </a:extLst>
          </p:cNvPr>
          <p:cNvSpPr txBox="1"/>
          <p:nvPr/>
        </p:nvSpPr>
        <p:spPr>
          <a:xfrm>
            <a:off x="274654" y="3423929"/>
            <a:ext cx="4068402" cy="861774"/>
          </a:xfrm>
          <a:prstGeom prst="rect">
            <a:avLst/>
          </a:prstGeom>
          <a:solidFill>
            <a:srgbClr val="BED0F5">
              <a:alpha val="27843"/>
            </a:srgbClr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Included in Primary Endpoint Analysis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0" i="0" kern="0" dirty="0">
                <a:solidFill>
                  <a:prstClr val="black"/>
                </a:solidFill>
                <a:latin typeface="Arial" panose="020B0604020202020204"/>
                <a:ea typeface="+mn-ea"/>
                <a:cs typeface="+mn-cs"/>
              </a:rPr>
              <a:t>Subjects = 201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0" i="0" kern="0" dirty="0">
                <a:solidFill>
                  <a:prstClr val="black"/>
                </a:solidFill>
                <a:latin typeface="Arial" panose="020B0604020202020204"/>
                <a:ea typeface="+mn-ea"/>
                <a:cs typeface="+mn-cs"/>
              </a:rPr>
              <a:t>Lesions = 214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07BD480-3783-2F62-9F7E-A67D08BC1BEB}"/>
              </a:ext>
            </a:extLst>
          </p:cNvPr>
          <p:cNvSpPr txBox="1"/>
          <p:nvPr/>
        </p:nvSpPr>
        <p:spPr>
          <a:xfrm>
            <a:off x="4763533" y="3423929"/>
            <a:ext cx="4068402" cy="861774"/>
          </a:xfrm>
          <a:prstGeom prst="rect">
            <a:avLst/>
          </a:prstGeom>
          <a:solidFill>
            <a:srgbClr val="BED0F5">
              <a:alpha val="27843"/>
            </a:srgbClr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Included in Primary Endpoint Analysis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0" i="0" kern="0" dirty="0">
                <a:solidFill>
                  <a:prstClr val="black"/>
                </a:solidFill>
                <a:latin typeface="Arial" panose="020B0604020202020204"/>
                <a:ea typeface="+mn-ea"/>
                <a:cs typeface="+mn-cs"/>
              </a:rPr>
              <a:t>Subjects = 197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0" i="0" kern="0" dirty="0">
                <a:solidFill>
                  <a:prstClr val="black"/>
                </a:solidFill>
                <a:latin typeface="Arial" panose="020B0604020202020204"/>
                <a:ea typeface="+mn-ea"/>
                <a:cs typeface="+mn-cs"/>
              </a:rPr>
              <a:t>Lesions = 216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2148502-8228-42F2-0B97-1A3DA31C08DA}"/>
              </a:ext>
            </a:extLst>
          </p:cNvPr>
          <p:cNvSpPr txBox="1"/>
          <p:nvPr/>
        </p:nvSpPr>
        <p:spPr>
          <a:xfrm>
            <a:off x="2675128" y="2784109"/>
            <a:ext cx="23866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0" dirty="0">
                <a:solidFill>
                  <a:schemeClr val="bg2"/>
                </a:solidFill>
              </a:rPr>
              <a:t>7 Unanalyzable IVUS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4ADE326-C032-2CEE-1EC1-B8D71B40DD54}"/>
              </a:ext>
            </a:extLst>
          </p:cNvPr>
          <p:cNvSpPr txBox="1"/>
          <p:nvPr/>
        </p:nvSpPr>
        <p:spPr>
          <a:xfrm>
            <a:off x="7177894" y="2784108"/>
            <a:ext cx="1869932" cy="277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0" dirty="0">
                <a:solidFill>
                  <a:schemeClr val="bg2"/>
                </a:solidFill>
              </a:rPr>
              <a:t>8 Unanalyzable IVUS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421035FB-D393-349B-63BB-DEF399D2E0E6}"/>
              </a:ext>
            </a:extLst>
          </p:cNvPr>
          <p:cNvCxnSpPr>
            <a:endCxn id="36" idx="1"/>
          </p:cNvCxnSpPr>
          <p:nvPr/>
        </p:nvCxnSpPr>
        <p:spPr bwMode="auto">
          <a:xfrm>
            <a:off x="2304611" y="2922608"/>
            <a:ext cx="370517" cy="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97049B56-7F0B-078E-FABD-66C456DC6847}"/>
              </a:ext>
            </a:extLst>
          </p:cNvPr>
          <p:cNvCxnSpPr>
            <a:endCxn id="37" idx="1"/>
          </p:cNvCxnSpPr>
          <p:nvPr/>
        </p:nvCxnSpPr>
        <p:spPr bwMode="auto">
          <a:xfrm>
            <a:off x="6797734" y="2922608"/>
            <a:ext cx="38016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Connector: Elbow 5">
            <a:extLst>
              <a:ext uri="{FF2B5EF4-FFF2-40B4-BE49-F238E27FC236}">
                <a16:creationId xmlns:a16="http://schemas.microsoft.com/office/drawing/2014/main" id="{CDB3EC5F-27AA-C33F-EB96-D296D64641C3}"/>
              </a:ext>
            </a:extLst>
          </p:cNvPr>
          <p:cNvCxnSpPr>
            <a:cxnSpLocks/>
            <a:stCxn id="4" idx="2"/>
            <a:endCxn id="5" idx="0"/>
          </p:cNvCxnSpPr>
          <p:nvPr/>
        </p:nvCxnSpPr>
        <p:spPr bwMode="auto">
          <a:xfrm rot="5400000">
            <a:off x="3156564" y="528130"/>
            <a:ext cx="500851" cy="2211969"/>
          </a:xfrm>
          <a:prstGeom prst="bentConnector3">
            <a:avLst>
              <a:gd name="adj1" fmla="val 50000"/>
            </a:avLst>
          </a:prstGeom>
          <a:ln w="19050"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3045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r"/>
      </p:transition>
    </mc:Choice>
    <mc:Fallback xmlns="">
      <p:transition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5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0" grpId="0" animBg="1"/>
      <p:bldP spid="29" grpId="0" animBg="1"/>
      <p:bldP spid="34" grpId="0" animBg="1"/>
      <p:bldP spid="36" grpId="0"/>
      <p:bldP spid="3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5DC83-1447-3E3D-1D61-6D6E4F496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494" y="-735"/>
            <a:ext cx="7769225" cy="5667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Baseline Characteristics</a:t>
            </a:r>
            <a:br>
              <a:rPr lang="en-US" dirty="0"/>
            </a:br>
            <a:r>
              <a:rPr lang="en-US" sz="2800" i="1" dirty="0"/>
              <a:t>Total Study Population</a:t>
            </a:r>
            <a:endParaRPr lang="en-US" i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920FAE-54FA-DB95-8BB1-1B31826A0870}"/>
              </a:ext>
            </a:extLst>
          </p:cNvPr>
          <p:cNvSpPr/>
          <p:nvPr/>
        </p:nvSpPr>
        <p:spPr bwMode="auto">
          <a:xfrm>
            <a:off x="0" y="4366470"/>
            <a:ext cx="9144000" cy="77703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1" u="none" strike="noStrike" cap="none" normalizeH="0" baseline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ヒラギノ角ゴ Pro W3" pitchFamily="-111" charset="-128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A149F05-D434-5787-0D2B-0DAE7ED16E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364736"/>
              </p:ext>
            </p:extLst>
          </p:nvPr>
        </p:nvGraphicFramePr>
        <p:xfrm>
          <a:off x="860573" y="946623"/>
          <a:ext cx="7422854" cy="39547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88123">
                  <a:extLst>
                    <a:ext uri="{9D8B030D-6E8A-4147-A177-3AD203B41FA5}">
                      <a16:colId xmlns:a16="http://schemas.microsoft.com/office/drawing/2014/main" val="934051467"/>
                    </a:ext>
                  </a:extLst>
                </a:gridCol>
                <a:gridCol w="2772562">
                  <a:extLst>
                    <a:ext uri="{9D8B030D-6E8A-4147-A177-3AD203B41FA5}">
                      <a16:colId xmlns:a16="http://schemas.microsoft.com/office/drawing/2014/main" val="3646019052"/>
                    </a:ext>
                  </a:extLst>
                </a:gridCol>
                <a:gridCol w="2462169">
                  <a:extLst>
                    <a:ext uri="{9D8B030D-6E8A-4147-A177-3AD203B41FA5}">
                      <a16:colId xmlns:a16="http://schemas.microsoft.com/office/drawing/2014/main" val="737835931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Intravascular Lithotripsy</a:t>
                      </a:r>
                    </a:p>
                    <a:p>
                      <a:pPr algn="ctr"/>
                      <a:r>
                        <a:rPr lang="en-US" sz="1400" dirty="0"/>
                        <a:t>N = 207 Subjects</a:t>
                      </a:r>
                    </a:p>
                  </a:txBody>
                  <a:tcP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Cutting Balloon</a:t>
                      </a:r>
                    </a:p>
                    <a:p>
                      <a:pPr algn="ctr"/>
                      <a:r>
                        <a:rPr lang="en-US" sz="1400" dirty="0"/>
                        <a:t>N = 206 Subjects</a:t>
                      </a:r>
                    </a:p>
                  </a:txBody>
                  <a:tcPr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11463328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500" dirty="0"/>
                        <a:t>Age (yrs)</a:t>
                      </a:r>
                    </a:p>
                  </a:txBody>
                  <a:tcPr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72.1 ±</a:t>
                      </a:r>
                      <a:r>
                        <a:rPr lang="en-US" sz="1500" u="none" dirty="0"/>
                        <a:t> 9.3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72.2 ±</a:t>
                      </a:r>
                      <a:r>
                        <a:rPr lang="en-US" sz="1500" u="none" dirty="0"/>
                        <a:t> 9.5</a:t>
                      </a:r>
                      <a:endParaRPr lang="en-US" sz="1500" dirty="0"/>
                    </a:p>
                  </a:txBody>
                  <a:tcPr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18498331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500" dirty="0"/>
                        <a:t>Male Sex </a:t>
                      </a:r>
                    </a:p>
                  </a:txBody>
                  <a:tcPr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75.8%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74.3%</a:t>
                      </a:r>
                    </a:p>
                  </a:txBody>
                  <a:tcPr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64146182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500" dirty="0"/>
                        <a:t>Diabetes Mellitus</a:t>
                      </a:r>
                    </a:p>
                  </a:txBody>
                  <a:tcPr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44.1%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46.1%</a:t>
                      </a:r>
                    </a:p>
                  </a:txBody>
                  <a:tcPr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47786488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500" dirty="0"/>
                        <a:t>Renal Insufficiency</a:t>
                      </a:r>
                    </a:p>
                    <a:p>
                      <a:r>
                        <a:rPr lang="en-US" sz="1500" dirty="0"/>
                        <a:t>    </a:t>
                      </a:r>
                      <a:r>
                        <a:rPr lang="en-US" sz="1350" dirty="0"/>
                        <a:t>On Dialysis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25.7%</a:t>
                      </a:r>
                    </a:p>
                    <a:p>
                      <a:pPr algn="ctr"/>
                      <a:r>
                        <a:rPr lang="en-US" sz="1350" dirty="0"/>
                        <a:t>5.9%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24.4%</a:t>
                      </a:r>
                    </a:p>
                    <a:p>
                      <a:pPr algn="ctr"/>
                      <a:r>
                        <a:rPr lang="en-US" sz="1350" dirty="0"/>
                        <a:t>5.9%</a:t>
                      </a:r>
                    </a:p>
                  </a:txBody>
                  <a:tcPr anchor="ctr"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67378814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500" dirty="0"/>
                        <a:t>Prior PCI</a:t>
                      </a:r>
                    </a:p>
                  </a:txBody>
                  <a:tcPr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44.1%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51.0%</a:t>
                      </a:r>
                    </a:p>
                  </a:txBody>
                  <a:tcPr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61241239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500" dirty="0"/>
                        <a:t>Prior CABG</a:t>
                      </a:r>
                    </a:p>
                  </a:txBody>
                  <a:tcPr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14.9%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18.6%</a:t>
                      </a:r>
                    </a:p>
                  </a:txBody>
                  <a:tcPr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29564136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500" dirty="0"/>
                        <a:t>LVEF (%)</a:t>
                      </a:r>
                    </a:p>
                  </a:txBody>
                  <a:tcPr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53.3 ± </a:t>
                      </a:r>
                      <a:r>
                        <a:rPr lang="en-US" sz="1500" u="none" dirty="0"/>
                        <a:t>11.5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54.6 ±</a:t>
                      </a:r>
                      <a:r>
                        <a:rPr lang="en-US" sz="1500" u="none" dirty="0"/>
                        <a:t> 10.9</a:t>
                      </a:r>
                      <a:endParaRPr lang="en-US" sz="1500" dirty="0"/>
                    </a:p>
                  </a:txBody>
                  <a:tcPr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51350253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500" dirty="0"/>
                        <a:t>Indication for PCI</a:t>
                      </a:r>
                    </a:p>
                    <a:p>
                      <a:r>
                        <a:rPr lang="en-US" dirty="0"/>
                        <a:t>    Stable Angina</a:t>
                      </a:r>
                    </a:p>
                    <a:p>
                      <a:r>
                        <a:rPr lang="en-US" dirty="0"/>
                        <a:t>    Unstable Angina</a:t>
                      </a:r>
                    </a:p>
                    <a:p>
                      <a:r>
                        <a:rPr lang="en-US" dirty="0"/>
                        <a:t>    NSTEMI</a:t>
                      </a:r>
                    </a:p>
                  </a:txBody>
                  <a:tcPr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/>
                    </a:p>
                    <a:p>
                      <a:pPr algn="ctr"/>
                      <a:r>
                        <a:rPr lang="en-US" sz="1350" dirty="0"/>
                        <a:t>85.5%</a:t>
                      </a:r>
                    </a:p>
                    <a:p>
                      <a:pPr algn="ctr"/>
                      <a:r>
                        <a:rPr lang="en-US" sz="1350" dirty="0"/>
                        <a:t>6.8%</a:t>
                      </a:r>
                    </a:p>
                    <a:p>
                      <a:pPr algn="ctr"/>
                      <a:r>
                        <a:rPr lang="en-US" sz="1350" dirty="0"/>
                        <a:t>7.7%</a:t>
                      </a:r>
                    </a:p>
                  </a:txBody>
                  <a:tcPr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/>
                    </a:p>
                    <a:p>
                      <a:pPr algn="ctr"/>
                      <a:r>
                        <a:rPr lang="en-US" sz="1350" dirty="0"/>
                        <a:t>82.0%</a:t>
                      </a:r>
                    </a:p>
                    <a:p>
                      <a:pPr algn="ctr"/>
                      <a:r>
                        <a:rPr lang="en-US" sz="1350" dirty="0"/>
                        <a:t>8.3%</a:t>
                      </a:r>
                    </a:p>
                    <a:p>
                      <a:pPr algn="ctr"/>
                      <a:r>
                        <a:rPr lang="en-US" sz="1350" dirty="0"/>
                        <a:t>9.7%</a:t>
                      </a:r>
                    </a:p>
                  </a:txBody>
                  <a:tcPr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959773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DEA23C56-1378-93FB-6B8E-CCA297EEF2A0}"/>
              </a:ext>
            </a:extLst>
          </p:cNvPr>
          <p:cNvSpPr txBox="1"/>
          <p:nvPr/>
        </p:nvSpPr>
        <p:spPr>
          <a:xfrm>
            <a:off x="3462701" y="4939149"/>
            <a:ext cx="221859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0" dirty="0">
                <a:solidFill>
                  <a:schemeClr val="bg2"/>
                </a:solidFill>
              </a:rPr>
              <a:t>p = NS for all comparisons</a:t>
            </a:r>
          </a:p>
        </p:txBody>
      </p:sp>
    </p:spTree>
    <p:extLst>
      <p:ext uri="{BB962C8B-B14F-4D97-AF65-F5344CB8AC3E}">
        <p14:creationId xmlns:p14="http://schemas.microsoft.com/office/powerpoint/2010/main" val="3118466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r"/>
      </p:transition>
    </mc:Choice>
    <mc:Fallback xmlns="">
      <p:transition>
        <p:wipe dir="r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EB493E-A121-8284-6889-E366A54B5C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0987F-7F70-05AE-1EFA-FFADD7B25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892" y="0"/>
            <a:ext cx="7769225" cy="5667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100" dirty="0"/>
              <a:t>Lesion Characteristics – Site Reported</a:t>
            </a:r>
            <a:br>
              <a:rPr lang="en-US" dirty="0"/>
            </a:br>
            <a:r>
              <a:rPr lang="en-US" sz="2800" i="1" dirty="0"/>
              <a:t>Total Study Population</a:t>
            </a:r>
            <a:endParaRPr lang="en-US" i="1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147DA79-AD53-096A-9BBF-FD9B6C26B6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6316949"/>
              </p:ext>
            </p:extLst>
          </p:nvPr>
        </p:nvGraphicFramePr>
        <p:xfrm>
          <a:off x="431524" y="1117601"/>
          <a:ext cx="8348686" cy="290779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205186">
                  <a:extLst>
                    <a:ext uri="{9D8B030D-6E8A-4147-A177-3AD203B41FA5}">
                      <a16:colId xmlns:a16="http://schemas.microsoft.com/office/drawing/2014/main" val="934051467"/>
                    </a:ext>
                  </a:extLst>
                </a:gridCol>
                <a:gridCol w="2899833">
                  <a:extLst>
                    <a:ext uri="{9D8B030D-6E8A-4147-A177-3AD203B41FA5}">
                      <a16:colId xmlns:a16="http://schemas.microsoft.com/office/drawing/2014/main" val="3646019052"/>
                    </a:ext>
                  </a:extLst>
                </a:gridCol>
                <a:gridCol w="2243667">
                  <a:extLst>
                    <a:ext uri="{9D8B030D-6E8A-4147-A177-3AD203B41FA5}">
                      <a16:colId xmlns:a16="http://schemas.microsoft.com/office/drawing/2014/main" val="737835931"/>
                    </a:ext>
                  </a:extLst>
                </a:gridCol>
              </a:tblGrid>
              <a:tr h="192250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Intravascular Lithotripsy</a:t>
                      </a:r>
                    </a:p>
                    <a:p>
                      <a:pPr algn="ctr"/>
                      <a:r>
                        <a:rPr lang="en-US" sz="1400" dirty="0"/>
                        <a:t>N = 218 Lesions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Cutting Balloon</a:t>
                      </a:r>
                    </a:p>
                    <a:p>
                      <a:pPr algn="ctr"/>
                      <a:r>
                        <a:rPr lang="en-US" sz="1400" dirty="0"/>
                        <a:t>N = 212 Lesions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11463328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</a:pPr>
                      <a:r>
                        <a:rPr lang="en-US" sz="1600" dirty="0"/>
                        <a:t>Target Lesion Vessel</a:t>
                      </a:r>
                    </a:p>
                    <a:p>
                      <a:pPr>
                        <a:lnSpc>
                          <a:spcPct val="95000"/>
                        </a:lnSpc>
                      </a:pPr>
                      <a:r>
                        <a:rPr lang="en-US" sz="1300" dirty="0"/>
                        <a:t>   </a:t>
                      </a:r>
                      <a:r>
                        <a:rPr lang="en-US" sz="1400" dirty="0"/>
                        <a:t>LMCA</a:t>
                      </a:r>
                    </a:p>
                    <a:p>
                      <a:pPr>
                        <a:lnSpc>
                          <a:spcPct val="95000"/>
                        </a:lnSpc>
                      </a:pPr>
                      <a:r>
                        <a:rPr lang="en-US" sz="1400" dirty="0"/>
                        <a:t>   LAD</a:t>
                      </a:r>
                    </a:p>
                    <a:p>
                      <a:pPr>
                        <a:lnSpc>
                          <a:spcPct val="95000"/>
                        </a:lnSpc>
                      </a:pPr>
                      <a:r>
                        <a:rPr lang="en-US" sz="1400" dirty="0"/>
                        <a:t>   </a:t>
                      </a:r>
                      <a:r>
                        <a:rPr lang="en-US" sz="1400" dirty="0" err="1"/>
                        <a:t>LCx</a:t>
                      </a:r>
                      <a:endParaRPr lang="en-US" sz="1400" dirty="0"/>
                    </a:p>
                    <a:p>
                      <a:pPr>
                        <a:lnSpc>
                          <a:spcPct val="95000"/>
                        </a:lnSpc>
                      </a:pPr>
                      <a:r>
                        <a:rPr lang="en-US" sz="1400" dirty="0"/>
                        <a:t>   RCA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</a:pPr>
                      <a:endParaRPr lang="en-US" sz="1500" dirty="0"/>
                    </a:p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en-US" sz="1400" dirty="0"/>
                        <a:t>4.0%</a:t>
                      </a:r>
                    </a:p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en-US" sz="1400" dirty="0"/>
                        <a:t>44.2%</a:t>
                      </a:r>
                    </a:p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en-US" sz="1400" dirty="0"/>
                        <a:t>16.9%</a:t>
                      </a:r>
                    </a:p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en-US" sz="1400" dirty="0"/>
                        <a:t>34.8%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</a:pPr>
                      <a:endParaRPr lang="en-US" sz="1500" dirty="0"/>
                    </a:p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en-US" sz="1400" dirty="0"/>
                        <a:t>5.0%</a:t>
                      </a:r>
                    </a:p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en-US" sz="1400" dirty="0"/>
                        <a:t>41.0%</a:t>
                      </a:r>
                    </a:p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en-US" sz="1400" dirty="0"/>
                        <a:t>17.6%</a:t>
                      </a:r>
                    </a:p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en-US" sz="1400" dirty="0"/>
                        <a:t>36.5%</a:t>
                      </a:r>
                    </a:p>
                  </a:txBody>
                  <a:tcPr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184983318"/>
                  </a:ext>
                </a:extLst>
              </a:tr>
              <a:tr h="25480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dirty="0"/>
                        <a:t>Target Lesion Stenosis (%)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300" dirty="0"/>
                        <a:t>   </a:t>
                      </a:r>
                      <a:r>
                        <a:rPr lang="en-US" sz="1400" dirty="0"/>
                        <a:t>CTO present</a:t>
                      </a:r>
                      <a:endParaRPr lang="en-US" sz="13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50" dirty="0"/>
                        <a:t>87.4 ± </a:t>
                      </a:r>
                      <a:r>
                        <a:rPr lang="en-US" sz="1450" u="none" baseline="0" dirty="0"/>
                        <a:t>9.8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u="none" baseline="0" dirty="0"/>
                        <a:t>12.5%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50" dirty="0"/>
                        <a:t>88.8 ± </a:t>
                      </a:r>
                      <a:r>
                        <a:rPr lang="en-US" sz="1450" u="none" baseline="0" dirty="0"/>
                        <a:t>8.9</a:t>
                      </a:r>
                      <a:endParaRPr lang="en-US" sz="1450" dirty="0"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/>
                        <a:t>13.5%</a:t>
                      </a:r>
                    </a:p>
                  </a:txBody>
                  <a:tcPr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6414618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</a:pPr>
                      <a:r>
                        <a:rPr lang="en-US" sz="1600" baseline="0" dirty="0"/>
                        <a:t>Target Lesion Length </a:t>
                      </a:r>
                      <a:r>
                        <a:rPr lang="en-US" sz="1400" baseline="0" dirty="0"/>
                        <a:t>(mm)</a:t>
                      </a:r>
                      <a:endParaRPr lang="en-US" sz="1600" baseline="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50" dirty="0"/>
                        <a:t>34.2 ± 21</a:t>
                      </a:r>
                      <a:r>
                        <a:rPr lang="en-US" sz="1450" u="none" baseline="0" dirty="0"/>
                        <a:t>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50" dirty="0"/>
                        <a:t>34.4 ± </a:t>
                      </a:r>
                      <a:r>
                        <a:rPr lang="en-US" sz="1450" u="none" baseline="0" dirty="0"/>
                        <a:t>22.8</a:t>
                      </a:r>
                    </a:p>
                  </a:txBody>
                  <a:tcPr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631246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</a:pPr>
                      <a:r>
                        <a:rPr lang="en-US" sz="1600" dirty="0"/>
                        <a:t>Reference Vessel Diameter </a:t>
                      </a:r>
                      <a:r>
                        <a:rPr lang="en-US" sz="1400" dirty="0"/>
                        <a:t>(mm)</a:t>
                      </a:r>
                      <a:endParaRPr lang="en-US" sz="1600" baseline="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50" dirty="0"/>
                        <a:t>3.5 ± </a:t>
                      </a:r>
                      <a:r>
                        <a:rPr lang="en-US" sz="1450" u="none" baseline="0" dirty="0"/>
                        <a:t>0.5</a:t>
                      </a:r>
                    </a:p>
                  </a:txBody>
                  <a:tcPr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50" dirty="0"/>
                        <a:t>3.4 ± </a:t>
                      </a:r>
                      <a:r>
                        <a:rPr lang="en-US" sz="1450" u="none" baseline="0" dirty="0"/>
                        <a:t>0.5</a:t>
                      </a:r>
                    </a:p>
                  </a:txBody>
                  <a:tcPr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786488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49873786-4BA4-3F3C-A994-50B1AEB668E1}"/>
              </a:ext>
            </a:extLst>
          </p:cNvPr>
          <p:cNvSpPr txBox="1"/>
          <p:nvPr/>
        </p:nvSpPr>
        <p:spPr>
          <a:xfrm>
            <a:off x="3548207" y="4897279"/>
            <a:ext cx="221859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0" dirty="0">
                <a:solidFill>
                  <a:schemeClr val="tx1"/>
                </a:solidFill>
              </a:rPr>
              <a:t>p = NS for all comparisons</a:t>
            </a:r>
          </a:p>
        </p:txBody>
      </p:sp>
    </p:spTree>
    <p:extLst>
      <p:ext uri="{BB962C8B-B14F-4D97-AF65-F5344CB8AC3E}">
        <p14:creationId xmlns:p14="http://schemas.microsoft.com/office/powerpoint/2010/main" val="1713777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r"/>
      </p:transition>
    </mc:Choice>
    <mc:Fallback xmlns="">
      <p:transition>
        <p:wipe dir="r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6B980B-41FC-372D-87B7-E9B3CB68F3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069F2-F72F-973F-405C-922D261D0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823" y="0"/>
            <a:ext cx="7769225" cy="5667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100" dirty="0"/>
              <a:t>Lesion Characteristics – IVUS Core Lab</a:t>
            </a:r>
            <a:br>
              <a:rPr lang="en-US" dirty="0"/>
            </a:br>
            <a:r>
              <a:rPr lang="en-US" sz="2800" i="1" dirty="0"/>
              <a:t>Total Study Population</a:t>
            </a:r>
            <a:endParaRPr lang="en-US" i="1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B256CDA-A231-B4F6-90DC-59D8DBB24A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4227565"/>
              </p:ext>
            </p:extLst>
          </p:nvPr>
        </p:nvGraphicFramePr>
        <p:xfrm>
          <a:off x="392607" y="1226322"/>
          <a:ext cx="8331320" cy="284607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221686">
                  <a:extLst>
                    <a:ext uri="{9D8B030D-6E8A-4147-A177-3AD203B41FA5}">
                      <a16:colId xmlns:a16="http://schemas.microsoft.com/office/drawing/2014/main" val="934051467"/>
                    </a:ext>
                  </a:extLst>
                </a:gridCol>
                <a:gridCol w="2904067">
                  <a:extLst>
                    <a:ext uri="{9D8B030D-6E8A-4147-A177-3AD203B41FA5}">
                      <a16:colId xmlns:a16="http://schemas.microsoft.com/office/drawing/2014/main" val="3646019052"/>
                    </a:ext>
                  </a:extLst>
                </a:gridCol>
                <a:gridCol w="2205567">
                  <a:extLst>
                    <a:ext uri="{9D8B030D-6E8A-4147-A177-3AD203B41FA5}">
                      <a16:colId xmlns:a16="http://schemas.microsoft.com/office/drawing/2014/main" val="737835931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Intravascular Lithotripsy</a:t>
                      </a:r>
                    </a:p>
                    <a:p>
                      <a:pPr algn="ctr"/>
                      <a:r>
                        <a:rPr lang="en-US" sz="1400" dirty="0"/>
                        <a:t>N = 218 Lesions</a:t>
                      </a:r>
                    </a:p>
                  </a:txBody>
                  <a:tcP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Cutting Balloon</a:t>
                      </a:r>
                    </a:p>
                    <a:p>
                      <a:pPr algn="ctr"/>
                      <a:r>
                        <a:rPr lang="en-US" sz="1400" dirty="0"/>
                        <a:t>N = 212 Lesions</a:t>
                      </a:r>
                    </a:p>
                  </a:txBody>
                  <a:tcPr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11463328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</a:pPr>
                      <a:r>
                        <a:rPr lang="en-US" sz="1600" dirty="0"/>
                        <a:t>Reference Vessel Diameter </a:t>
                      </a:r>
                      <a:r>
                        <a:rPr lang="en-US" sz="1400" dirty="0"/>
                        <a:t>(mm)</a:t>
                      </a:r>
                      <a:endParaRPr lang="en-US" sz="1600" baseline="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4.2 ± </a:t>
                      </a:r>
                      <a:r>
                        <a:rPr lang="en-US" sz="1600" u="none" baseline="0" dirty="0"/>
                        <a:t>0.8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4.1 ± </a:t>
                      </a:r>
                      <a:r>
                        <a:rPr lang="en-US" sz="1600" u="none" baseline="0" dirty="0"/>
                        <a:t>0.9</a:t>
                      </a:r>
                    </a:p>
                  </a:txBody>
                  <a:tcPr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18498331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</a:pPr>
                      <a:r>
                        <a:rPr lang="en-US" sz="1600" dirty="0"/>
                        <a:t>Total Length of Calcium </a:t>
                      </a:r>
                      <a:r>
                        <a:rPr lang="en-US" sz="1400" dirty="0"/>
                        <a:t>(mm)</a:t>
                      </a:r>
                      <a:endParaRPr lang="en-US" sz="1600" baseline="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29.3 ± </a:t>
                      </a:r>
                      <a:r>
                        <a:rPr lang="en-US" sz="1600" u="none" baseline="0" dirty="0"/>
                        <a:t>18.4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30.3 ± </a:t>
                      </a:r>
                      <a:r>
                        <a:rPr lang="en-US" sz="1600" u="none" baseline="0" dirty="0"/>
                        <a:t>20.2</a:t>
                      </a:r>
                    </a:p>
                  </a:txBody>
                  <a:tcPr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13811294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</a:pPr>
                      <a:r>
                        <a:rPr lang="en-US" sz="1600" dirty="0"/>
                        <a:t>Maximum Arc of Calcium (</a:t>
                      </a:r>
                      <a:r>
                        <a:rPr lang="en-US" sz="1600" baseline="30000" dirty="0"/>
                        <a:t>o</a:t>
                      </a:r>
                      <a:r>
                        <a:rPr lang="en-US" sz="1600" baseline="0" dirty="0"/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baseline="0" dirty="0"/>
                        <a:t>346.5 [260,360]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en-US" sz="1600" dirty="0"/>
                        <a:t>337.5 [260,360]</a:t>
                      </a:r>
                    </a:p>
                  </a:txBody>
                  <a:tcPr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42369471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</a:pPr>
                      <a:r>
                        <a:rPr lang="en-US" sz="1600" baseline="0" dirty="0"/>
                        <a:t>Arc of Calcium</a:t>
                      </a:r>
                    </a:p>
                    <a:p>
                      <a:pPr>
                        <a:lnSpc>
                          <a:spcPct val="95000"/>
                        </a:lnSpc>
                      </a:pPr>
                      <a:r>
                        <a:rPr lang="en-US" sz="1600" baseline="0" dirty="0"/>
                        <a:t>   </a:t>
                      </a:r>
                      <a:r>
                        <a:rPr lang="en-US" sz="1450" baseline="0" dirty="0"/>
                        <a:t>0-269</a:t>
                      </a:r>
                      <a:r>
                        <a:rPr lang="en-US" sz="1450" baseline="30000" dirty="0"/>
                        <a:t>o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50" baseline="0" dirty="0"/>
                        <a:t>   270-359</a:t>
                      </a:r>
                      <a:r>
                        <a:rPr lang="en-US" sz="1450" baseline="30000" dirty="0"/>
                        <a:t>o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50" baseline="0" dirty="0"/>
                        <a:t>   360</a:t>
                      </a:r>
                      <a:r>
                        <a:rPr lang="en-US" sz="1450" baseline="30000" dirty="0"/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u="none" baseline="0" dirty="0"/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50" u="none" baseline="0" dirty="0"/>
                        <a:t>25.7%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50" u="none" baseline="0" dirty="0"/>
                        <a:t>24.8%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50" u="none" baseline="0" dirty="0"/>
                        <a:t>49.5%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</a:pPr>
                      <a:endParaRPr lang="en-US" sz="1600" dirty="0"/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50" u="none" baseline="0" dirty="0"/>
                        <a:t>26.0%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50" u="none" baseline="0" dirty="0"/>
                        <a:t>25.5%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50" u="none" baseline="0" dirty="0"/>
                        <a:t>48.6%</a:t>
                      </a:r>
                    </a:p>
                  </a:txBody>
                  <a:tcPr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76096771"/>
                  </a:ext>
                </a:extLst>
              </a:tr>
              <a:tr h="254807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</a:pPr>
                      <a:r>
                        <a:rPr lang="en-US" sz="1600" dirty="0"/>
                        <a:t>Nodular Calcification</a:t>
                      </a:r>
                      <a:endParaRPr lang="en-US" sz="1600" baseline="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en-US" sz="1600" dirty="0"/>
                        <a:t>25.0%</a:t>
                      </a:r>
                    </a:p>
                  </a:txBody>
                  <a:tcPr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en-US" sz="1600" dirty="0"/>
                        <a:t>25.2%</a:t>
                      </a:r>
                    </a:p>
                  </a:txBody>
                  <a:tcPr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1461825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1F83FD4-4A79-4235-77F9-E98610C53C17}"/>
              </a:ext>
            </a:extLst>
          </p:cNvPr>
          <p:cNvSpPr txBox="1"/>
          <p:nvPr/>
        </p:nvSpPr>
        <p:spPr>
          <a:xfrm>
            <a:off x="3462700" y="4897279"/>
            <a:ext cx="221859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0" dirty="0">
                <a:solidFill>
                  <a:schemeClr val="tx1"/>
                </a:solidFill>
              </a:rPr>
              <a:t>p = NS for all comparisons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DDE8CA4-DCD1-DDDB-4DDA-1F7ED713CC72}"/>
              </a:ext>
            </a:extLst>
          </p:cNvPr>
          <p:cNvSpPr/>
          <p:nvPr/>
        </p:nvSpPr>
        <p:spPr bwMode="auto">
          <a:xfrm>
            <a:off x="392607" y="2464067"/>
            <a:ext cx="8331320" cy="1278593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1" u="none" strike="noStrike" cap="none" normalizeH="0" baseline="0">
              <a:ln>
                <a:noFill/>
              </a:ln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ヒラギノ角ゴ Pro W3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92579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r"/>
      </p:transition>
    </mc:Choice>
    <mc:Fallback xmlns="">
      <p:transition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EF29BA-51F6-9AE3-5387-C109E12857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9CD1E-259A-4AAF-24A9-2BAF71304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494" y="-735"/>
            <a:ext cx="7769225" cy="5667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Procedural Characteristics</a:t>
            </a:r>
            <a:br>
              <a:rPr lang="en-US" dirty="0"/>
            </a:br>
            <a:r>
              <a:rPr lang="en-US" sz="2800" i="1" dirty="0"/>
              <a:t>Total Study Population</a:t>
            </a:r>
            <a:endParaRPr lang="en-US" i="1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304F0A5-BBA1-B57C-8D32-085BC2E7D3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4782811"/>
              </p:ext>
            </p:extLst>
          </p:nvPr>
        </p:nvGraphicFramePr>
        <p:xfrm>
          <a:off x="300256" y="1012687"/>
          <a:ext cx="8638216" cy="34290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281843">
                  <a:extLst>
                    <a:ext uri="{9D8B030D-6E8A-4147-A177-3AD203B41FA5}">
                      <a16:colId xmlns:a16="http://schemas.microsoft.com/office/drawing/2014/main" val="934051467"/>
                    </a:ext>
                  </a:extLst>
                </a:gridCol>
                <a:gridCol w="2608976">
                  <a:extLst>
                    <a:ext uri="{9D8B030D-6E8A-4147-A177-3AD203B41FA5}">
                      <a16:colId xmlns:a16="http://schemas.microsoft.com/office/drawing/2014/main" val="661959199"/>
                    </a:ext>
                  </a:extLst>
                </a:gridCol>
                <a:gridCol w="1770077">
                  <a:extLst>
                    <a:ext uri="{9D8B030D-6E8A-4147-A177-3AD203B41FA5}">
                      <a16:colId xmlns:a16="http://schemas.microsoft.com/office/drawing/2014/main" val="737835931"/>
                    </a:ext>
                  </a:extLst>
                </a:gridCol>
                <a:gridCol w="977320">
                  <a:extLst>
                    <a:ext uri="{9D8B030D-6E8A-4147-A177-3AD203B41FA5}">
                      <a16:colId xmlns:a16="http://schemas.microsoft.com/office/drawing/2014/main" val="1675421541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Intravascular Lithotripsy</a:t>
                      </a:r>
                    </a:p>
                    <a:p>
                      <a:pPr algn="ctr"/>
                      <a:r>
                        <a:rPr lang="en-US" sz="1400" dirty="0"/>
                        <a:t>N = 207 Subjects</a:t>
                      </a:r>
                      <a:endParaRPr lang="en-US" sz="1600" dirty="0"/>
                    </a:p>
                  </a:txBody>
                  <a:tcP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Cutting Balloon</a:t>
                      </a:r>
                    </a:p>
                    <a:p>
                      <a:pPr algn="ctr"/>
                      <a:r>
                        <a:rPr lang="en-US" sz="1400" dirty="0"/>
                        <a:t>N = 206 Subjects</a:t>
                      </a:r>
                    </a:p>
                  </a:txBody>
                  <a:tcP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P-Value</a:t>
                      </a:r>
                    </a:p>
                  </a:txBody>
                  <a:tcPr anchor="ctr"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11463328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500" dirty="0"/>
                        <a:t>Total Procedure Time (min)</a:t>
                      </a:r>
                    </a:p>
                  </a:txBody>
                  <a:tcPr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/>
                        <a:t>109.3 ± </a:t>
                      </a:r>
                      <a:r>
                        <a:rPr lang="en-US" sz="1500" u="none" dirty="0"/>
                        <a:t>53.3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/>
                        <a:t>105.8 ± </a:t>
                      </a:r>
                      <a:r>
                        <a:rPr lang="en-US" sz="1500" u="none" dirty="0"/>
                        <a:t>54.2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0.51</a:t>
                      </a:r>
                    </a:p>
                  </a:txBody>
                  <a:tcPr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18498331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500" dirty="0"/>
                        <a:t>Femoral Access</a:t>
                      </a:r>
                    </a:p>
                  </a:txBody>
                  <a:tcPr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65.2%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54.9%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0.04</a:t>
                      </a:r>
                    </a:p>
                  </a:txBody>
                  <a:tcPr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64146182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/>
                        <a:t># Lesions Treated</a:t>
                      </a:r>
                    </a:p>
                  </a:txBody>
                  <a:tcPr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/>
                        <a:t>1.4 ± </a:t>
                      </a:r>
                      <a:r>
                        <a:rPr lang="en-US" sz="1500" u="none" dirty="0"/>
                        <a:t>0.7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/>
                        <a:t>1.4 ± </a:t>
                      </a:r>
                      <a:r>
                        <a:rPr lang="en-US" sz="1500" u="none" dirty="0"/>
                        <a:t>0.7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/>
                        <a:t>0.57</a:t>
                      </a:r>
                    </a:p>
                  </a:txBody>
                  <a:tcPr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47786488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500" dirty="0"/>
                        <a:t># Lesions Randomized</a:t>
                      </a:r>
                    </a:p>
                  </a:txBody>
                  <a:tcPr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/>
                        <a:t>1.1 ± </a:t>
                      </a:r>
                      <a:r>
                        <a:rPr lang="en-US" sz="1500" u="none" dirty="0"/>
                        <a:t>0.3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/>
                        <a:t>1.1 ± </a:t>
                      </a:r>
                      <a:r>
                        <a:rPr lang="en-US" sz="1500" u="none" dirty="0"/>
                        <a:t>0.3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/>
                        <a:t>0.60</a:t>
                      </a:r>
                    </a:p>
                  </a:txBody>
                  <a:tcPr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673788140"/>
                  </a:ext>
                </a:extLst>
              </a:tr>
              <a:tr h="274320">
                <a:tc gridSpan="4">
                  <a:txBody>
                    <a:bodyPr/>
                    <a:lstStyle/>
                    <a:p>
                      <a:r>
                        <a:rPr lang="en-US" sz="1500" b="1" dirty="0"/>
                        <a:t>Randomized Device Use</a:t>
                      </a:r>
                    </a:p>
                  </a:txBody>
                  <a:tcPr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5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5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500" dirty="0"/>
                    </a:p>
                  </a:txBody>
                  <a:tcPr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02911883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500" dirty="0"/>
                        <a:t>   Maximum Balloon Diameter (mm)</a:t>
                      </a:r>
                    </a:p>
                  </a:txBody>
                  <a:tcPr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/>
                        <a:t>3.5 ± </a:t>
                      </a:r>
                      <a:r>
                        <a:rPr lang="en-US" sz="1500" u="none" dirty="0"/>
                        <a:t>0.5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/>
                        <a:t>3.1 ± </a:t>
                      </a:r>
                      <a:r>
                        <a:rPr lang="en-US" sz="1500" u="none" dirty="0"/>
                        <a:t>0.5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&lt; 0.001</a:t>
                      </a:r>
                    </a:p>
                  </a:txBody>
                  <a:tcPr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29564136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500" dirty="0"/>
                        <a:t>   # of Inflations</a:t>
                      </a:r>
                    </a:p>
                  </a:txBody>
                  <a:tcPr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/>
                        <a:t>8.5 ± </a:t>
                      </a:r>
                      <a:r>
                        <a:rPr lang="en-US" sz="1500" u="none" dirty="0"/>
                        <a:t>3.8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/>
                        <a:t>3.8 ± </a:t>
                      </a:r>
                      <a:r>
                        <a:rPr lang="en-US" sz="1500" u="none" dirty="0"/>
                        <a:t>2.5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&lt; 0.001</a:t>
                      </a:r>
                    </a:p>
                  </a:txBody>
                  <a:tcPr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51350253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500" dirty="0"/>
                        <a:t>   Maximum Inflation Pressure (atm)</a:t>
                      </a:r>
                    </a:p>
                  </a:txBody>
                  <a:tcPr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/>
                        <a:t>5.5 ± </a:t>
                      </a:r>
                      <a:r>
                        <a:rPr lang="en-US" sz="1500" u="none" dirty="0"/>
                        <a:t>3.5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/>
                        <a:t>17.0 ± </a:t>
                      </a:r>
                      <a:r>
                        <a:rPr lang="en-US" sz="1500" u="none" dirty="0"/>
                        <a:t>3.5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&lt; 0.001</a:t>
                      </a:r>
                    </a:p>
                  </a:txBody>
                  <a:tcPr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10959773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500" dirty="0"/>
                        <a:t>   # of IVL Pulses</a:t>
                      </a:r>
                    </a:p>
                  </a:txBody>
                  <a:tcPr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/>
                        <a:t>90.0 [60,120]</a:t>
                      </a:r>
                    </a:p>
                  </a:txBody>
                  <a:tcPr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n/a</a:t>
                      </a:r>
                    </a:p>
                  </a:txBody>
                  <a:tcPr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n/a</a:t>
                      </a:r>
                    </a:p>
                  </a:txBody>
                  <a:tcPr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40763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4910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r"/>
      </p:transition>
    </mc:Choice>
    <mc:Fallback xmlns="">
      <p:transition>
        <p:wipe dir="r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893038-0425-148F-9C68-1065BA5A90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7D559-9F0E-D909-E176-5F2A1C52B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0"/>
            <a:ext cx="7992533" cy="5667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Primary Study Endpoint: Total Cohort</a:t>
            </a:r>
            <a:br>
              <a:rPr lang="en-US" dirty="0"/>
            </a:br>
            <a:r>
              <a:rPr lang="en-US" sz="2800" i="1" dirty="0"/>
              <a:t>Post-Procedural MSA at Site of Max Ca</a:t>
            </a:r>
            <a:r>
              <a:rPr lang="en-US" sz="2800" i="1" baseline="30000" dirty="0"/>
              <a:t>++</a:t>
            </a:r>
            <a:endParaRPr lang="en-US" dirty="0"/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id="{F0AB7216-739B-50EA-42C6-D652E5FCCC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602" y="908993"/>
            <a:ext cx="4802293" cy="3605190"/>
          </a:xfrm>
          <a:prstGeom prst="rect">
            <a:avLst/>
          </a:prstGeom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id="{6AB41601-B2C3-2D5B-5F24-332B57978793}"/>
              </a:ext>
            </a:extLst>
          </p:cNvPr>
          <p:cNvSpPr txBox="1"/>
          <p:nvPr/>
        </p:nvSpPr>
        <p:spPr>
          <a:xfrm>
            <a:off x="2224114" y="1721832"/>
            <a:ext cx="13986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i="0" dirty="0">
                <a:solidFill>
                  <a:srgbClr val="E71224"/>
                </a:solidFill>
              </a:rPr>
              <a:t>Cutting Balloon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DDF2DF92-067B-3234-1FEE-E8006F5673B7}"/>
              </a:ext>
            </a:extLst>
          </p:cNvPr>
          <p:cNvSpPr txBox="1"/>
          <p:nvPr/>
        </p:nvSpPr>
        <p:spPr>
          <a:xfrm>
            <a:off x="3270668" y="2356306"/>
            <a:ext cx="14224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i="0" dirty="0">
                <a:solidFill>
                  <a:srgbClr val="004F8B"/>
                </a:solidFill>
              </a:rPr>
              <a:t>Intravascular </a:t>
            </a:r>
          </a:p>
          <a:p>
            <a:pPr algn="ctr"/>
            <a:r>
              <a:rPr lang="en-US" sz="1100" i="0" dirty="0">
                <a:solidFill>
                  <a:srgbClr val="004F8B"/>
                </a:solidFill>
              </a:rPr>
              <a:t>Lithotripsy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A5D625BF-5184-4297-27B2-6E9199D1E33D}"/>
                  </a:ext>
                </a:extLst>
              </p14:cNvPr>
              <p14:cNvContentPartPr/>
              <p14:nvPr/>
            </p14:nvContentPartPr>
            <p14:xfrm>
              <a:off x="3162108" y="1632297"/>
              <a:ext cx="360" cy="36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A5D625BF-5184-4297-27B2-6E9199D1E33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153108" y="1623297"/>
                <a:ext cx="18000" cy="18000"/>
              </a:xfrm>
              <a:prstGeom prst="rect">
                <a:avLst/>
              </a:prstGeom>
            </p:spPr>
          </p:pic>
        </mc:Fallback>
      </mc:AlternateContent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1EC68222-E73B-3253-C375-997481B5C996}"/>
              </a:ext>
            </a:extLst>
          </p:cNvPr>
          <p:cNvCxnSpPr>
            <a:cxnSpLocks/>
          </p:cNvCxnSpPr>
          <p:nvPr/>
        </p:nvCxnSpPr>
        <p:spPr bwMode="auto">
          <a:xfrm>
            <a:off x="1814402" y="2655136"/>
            <a:ext cx="1554480" cy="0"/>
          </a:xfrm>
          <a:prstGeom prst="line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3B55A75F-A8DC-EE05-2178-10158CB93264}"/>
              </a:ext>
            </a:extLst>
          </p:cNvPr>
          <p:cNvCxnSpPr>
            <a:cxnSpLocks/>
          </p:cNvCxnSpPr>
          <p:nvPr/>
        </p:nvCxnSpPr>
        <p:spPr bwMode="auto">
          <a:xfrm rot="16200000" flipH="1" flipV="1">
            <a:off x="2592491" y="3467095"/>
            <a:ext cx="1600200" cy="0"/>
          </a:xfrm>
          <a:prstGeom prst="line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8A649664-54C7-4D91-5E07-2B7B8993AE91}"/>
              </a:ext>
            </a:extLst>
          </p:cNvPr>
          <p:cNvCxnSpPr>
            <a:cxnSpLocks/>
          </p:cNvCxnSpPr>
          <p:nvPr/>
        </p:nvCxnSpPr>
        <p:spPr bwMode="auto">
          <a:xfrm rot="16200000" flipH="1" flipV="1">
            <a:off x="2470569" y="3480637"/>
            <a:ext cx="1600200" cy="0"/>
          </a:xfrm>
          <a:prstGeom prst="line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5E682207-7902-C076-7685-1A3520CF40C6}"/>
              </a:ext>
            </a:extLst>
          </p:cNvPr>
          <p:cNvSpPr txBox="1"/>
          <p:nvPr/>
        </p:nvSpPr>
        <p:spPr>
          <a:xfrm rot="16200000">
            <a:off x="364964" y="2416663"/>
            <a:ext cx="18457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0" dirty="0">
                <a:solidFill>
                  <a:schemeClr val="bg2"/>
                </a:solidFill>
              </a:rPr>
              <a:t>Frequency (%)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A6FA2A84-3FB7-D4E4-9A8A-A57E24DB37BC}"/>
              </a:ext>
            </a:extLst>
          </p:cNvPr>
          <p:cNvSpPr txBox="1"/>
          <p:nvPr/>
        </p:nvSpPr>
        <p:spPr>
          <a:xfrm>
            <a:off x="2860987" y="4427467"/>
            <a:ext cx="18457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0" dirty="0">
                <a:solidFill>
                  <a:schemeClr val="bg2"/>
                </a:solidFill>
              </a:rPr>
              <a:t>MSA (mm</a:t>
            </a:r>
            <a:r>
              <a:rPr lang="en-US" sz="1200" i="0" baseline="30000" dirty="0">
                <a:solidFill>
                  <a:schemeClr val="bg2"/>
                </a:solidFill>
              </a:rPr>
              <a:t>2</a:t>
            </a:r>
            <a:r>
              <a:rPr lang="en-US" sz="1200" i="0" dirty="0">
                <a:solidFill>
                  <a:schemeClr val="bg2"/>
                </a:solidFill>
              </a:rPr>
              <a:t>)</a:t>
            </a:r>
          </a:p>
        </p:txBody>
      </p:sp>
      <p:graphicFrame>
        <p:nvGraphicFramePr>
          <p:cNvPr id="80" name="Table 79">
            <a:extLst>
              <a:ext uri="{FF2B5EF4-FFF2-40B4-BE49-F238E27FC236}">
                <a16:creationId xmlns:a16="http://schemas.microsoft.com/office/drawing/2014/main" id="{101C471C-53EC-9BBF-A0AF-DB9D1FBB30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7128586"/>
              </p:ext>
            </p:extLst>
          </p:nvPr>
        </p:nvGraphicFramePr>
        <p:xfrm>
          <a:off x="4621097" y="1478247"/>
          <a:ext cx="4389120" cy="249936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2011680">
                  <a:extLst>
                    <a:ext uri="{9D8B030D-6E8A-4147-A177-3AD203B41FA5}">
                      <a16:colId xmlns:a16="http://schemas.microsoft.com/office/drawing/2014/main" val="3956849767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4275014683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83521385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2"/>
                          </a:solidFill>
                        </a:rPr>
                        <a:t>Intravascular Lithotripsy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2"/>
                          </a:solidFill>
                        </a:rPr>
                        <a:t>Cutting Balloon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780929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2"/>
                          </a:solidFill>
                        </a:rPr>
                        <a:t># of Lesions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2"/>
                          </a:solidFill>
                        </a:rPr>
                        <a:t>218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2"/>
                          </a:solidFill>
                        </a:rPr>
                        <a:t>212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137440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2"/>
                          </a:solidFill>
                        </a:rPr>
                        <a:t>Mean ± SD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2"/>
                          </a:solidFill>
                        </a:rPr>
                        <a:t>8.6 ± 2.5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bg2"/>
                          </a:solidFill>
                        </a:rPr>
                        <a:t>8.0 ± 2.4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905001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2"/>
                          </a:solidFill>
                        </a:rPr>
                        <a:t>Median [IQR]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2"/>
                          </a:solidFill>
                        </a:rPr>
                        <a:t>8.3 [6.7,9.9]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2"/>
                          </a:solidFill>
                        </a:rPr>
                        <a:t>7.6 [6.4,9.0]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644181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2"/>
                          </a:solidFill>
                        </a:rPr>
                        <a:t>Difference </a:t>
                      </a:r>
                      <a:r>
                        <a:rPr lang="en-US" sz="1000" dirty="0">
                          <a:solidFill>
                            <a:schemeClr val="bg2"/>
                          </a:solidFill>
                        </a:rPr>
                        <a:t>(1-sided 97.5% CI)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2"/>
                          </a:solidFill>
                        </a:rPr>
                        <a:t>0.6 (∞, 1.1) mm</a:t>
                      </a:r>
                      <a:r>
                        <a:rPr lang="en-US" sz="1200" baseline="30000" dirty="0">
                          <a:solidFill>
                            <a:schemeClr val="bg2"/>
                          </a:solidFill>
                        </a:rPr>
                        <a:t>2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774687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bg2"/>
                          </a:solidFill>
                        </a:rPr>
                        <a:t>P-Value (Non-Inferiority)*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2"/>
                          </a:solidFill>
                        </a:rPr>
                        <a:t>0.007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962141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bg2"/>
                          </a:solidFill>
                        </a:rPr>
                        <a:t>P-Value (Superiority)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2"/>
                          </a:solidFill>
                        </a:rPr>
                        <a:t>0.993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59774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bg2"/>
                          </a:solidFill>
                        </a:rPr>
                        <a:t>P-Value for Interaction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dirty="0">
                          <a:solidFill>
                            <a:schemeClr val="bg2"/>
                          </a:solidFill>
                        </a:rPr>
                        <a:t>(Atherectomy; Non-Atherectomy)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2"/>
                          </a:solidFill>
                        </a:rPr>
                        <a:t>0.044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1765879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EC8482A6-D1A4-280A-B7FF-238371DFA66D}"/>
              </a:ext>
            </a:extLst>
          </p:cNvPr>
          <p:cNvSpPr/>
          <p:nvPr/>
        </p:nvSpPr>
        <p:spPr bwMode="auto">
          <a:xfrm>
            <a:off x="3073403" y="1532467"/>
            <a:ext cx="197265" cy="16396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1" u="none" strike="noStrike" cap="none" normalizeH="0" baseline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ヒラギノ角ゴ Pro W3" pitchFamily="-111" charset="-12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84C9FC-D6F8-573F-FA29-9EE2DC90675C}"/>
              </a:ext>
            </a:extLst>
          </p:cNvPr>
          <p:cNvSpPr txBox="1"/>
          <p:nvPr/>
        </p:nvSpPr>
        <p:spPr>
          <a:xfrm>
            <a:off x="3621874" y="4912445"/>
            <a:ext cx="22185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0" dirty="0">
                <a:solidFill>
                  <a:schemeClr val="tx1"/>
                </a:solidFill>
              </a:rPr>
              <a:t>* Non-inferiority Margin 1.2mm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93170E8-7B02-C589-B4C9-3FA88978F35B}"/>
              </a:ext>
            </a:extLst>
          </p:cNvPr>
          <p:cNvSpPr/>
          <p:nvPr/>
        </p:nvSpPr>
        <p:spPr bwMode="auto">
          <a:xfrm>
            <a:off x="1837535" y="4198146"/>
            <a:ext cx="18288" cy="18288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1" u="none" strike="noStrike" cap="none" normalizeH="0" baseline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ヒラギノ角ゴ Pro W3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32320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r"/>
      </p:transition>
    </mc:Choice>
    <mc:Fallback xmlns="">
      <p:transition>
        <p:wipe dir="r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573B8E-30BB-080C-34A6-5B5C5754D1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659AA-820E-DF24-6463-C13EC439E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576" y="-41538"/>
            <a:ext cx="8638216" cy="566738"/>
          </a:xfrm>
        </p:spPr>
        <p:txBody>
          <a:bodyPr/>
          <a:lstStyle/>
          <a:p>
            <a:r>
              <a:rPr lang="en-US" dirty="0"/>
              <a:t>Imaging Secondary Endpoints</a:t>
            </a:r>
            <a:br>
              <a:rPr lang="en-US" dirty="0"/>
            </a:br>
            <a:r>
              <a:rPr lang="en-US" sz="2800" i="1" dirty="0"/>
              <a:t>Total Cohort</a:t>
            </a:r>
            <a:endParaRPr lang="en-US" i="1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D77EC0E-2A6D-CEE5-07A0-EC274229A3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9575745"/>
              </p:ext>
            </p:extLst>
          </p:nvPr>
        </p:nvGraphicFramePr>
        <p:xfrm>
          <a:off x="246788" y="1281442"/>
          <a:ext cx="8638216" cy="30022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874018">
                  <a:extLst>
                    <a:ext uri="{9D8B030D-6E8A-4147-A177-3AD203B41FA5}">
                      <a16:colId xmlns:a16="http://schemas.microsoft.com/office/drawing/2014/main" val="934051467"/>
                    </a:ext>
                  </a:extLst>
                </a:gridCol>
                <a:gridCol w="2921726">
                  <a:extLst>
                    <a:ext uri="{9D8B030D-6E8A-4147-A177-3AD203B41FA5}">
                      <a16:colId xmlns:a16="http://schemas.microsoft.com/office/drawing/2014/main" val="661959199"/>
                    </a:ext>
                  </a:extLst>
                </a:gridCol>
                <a:gridCol w="1968137">
                  <a:extLst>
                    <a:ext uri="{9D8B030D-6E8A-4147-A177-3AD203B41FA5}">
                      <a16:colId xmlns:a16="http://schemas.microsoft.com/office/drawing/2014/main" val="737835931"/>
                    </a:ext>
                  </a:extLst>
                </a:gridCol>
                <a:gridCol w="874335">
                  <a:extLst>
                    <a:ext uri="{9D8B030D-6E8A-4147-A177-3AD203B41FA5}">
                      <a16:colId xmlns:a16="http://schemas.microsoft.com/office/drawing/2014/main" val="1675421541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Intravascular Lithotripsy</a:t>
                      </a:r>
                    </a:p>
                    <a:p>
                      <a:pPr algn="ctr"/>
                      <a:r>
                        <a:rPr lang="en-US" sz="1400" dirty="0"/>
                        <a:t>N = 218 Lesions</a:t>
                      </a:r>
                    </a:p>
                  </a:txBody>
                  <a:tcP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Cutting Balloon</a:t>
                      </a:r>
                    </a:p>
                    <a:p>
                      <a:pPr algn="ctr"/>
                      <a:r>
                        <a:rPr lang="en-US" sz="1400" dirty="0"/>
                        <a:t>N = 212 Lesions</a:t>
                      </a:r>
                    </a:p>
                  </a:txBody>
                  <a:tcP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P-Value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11463328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500" dirty="0"/>
                        <a:t>MSA within Entire Stent </a:t>
                      </a:r>
                      <a:r>
                        <a:rPr lang="en-US" sz="1400" dirty="0"/>
                        <a:t>(mm</a:t>
                      </a:r>
                      <a:r>
                        <a:rPr lang="en-US" sz="1400" baseline="30000" dirty="0"/>
                        <a:t>2</a:t>
                      </a:r>
                      <a:r>
                        <a:rPr lang="en-US" sz="1400" baseline="0" dirty="0"/>
                        <a:t>)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/>
                        <a:t>7.1 ± </a:t>
                      </a:r>
                      <a:r>
                        <a:rPr lang="en-US" sz="1500" u="none" dirty="0"/>
                        <a:t>2.2</a:t>
                      </a:r>
                      <a:endParaRPr 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/>
                        <a:t>6.9 ± </a:t>
                      </a:r>
                      <a:r>
                        <a:rPr lang="en-US" sz="1500" u="none" dirty="0"/>
                        <a:t>2.1</a:t>
                      </a:r>
                      <a:endParaRPr 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0.25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56586157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/>
                        <a:t>Evidence of Calcium Fracture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/>
                        <a:t>77.4%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78.9%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/>
                        <a:t>0.72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73585628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500" dirty="0"/>
                        <a:t># of Calcium Fractures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/>
                        <a:t>2.9 ± </a:t>
                      </a:r>
                      <a:r>
                        <a:rPr lang="en-US" sz="1500" u="none" dirty="0"/>
                        <a:t>1.9</a:t>
                      </a:r>
                      <a:endParaRPr 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/>
                        <a:t>2.6 ± </a:t>
                      </a:r>
                      <a:r>
                        <a:rPr lang="en-US" sz="1500" u="none" dirty="0"/>
                        <a:t>1.6</a:t>
                      </a:r>
                      <a:endParaRPr 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/>
                        <a:t>0.30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43648566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500" dirty="0"/>
                        <a:t>Stent Expansion at Site of Maximum Ca</a:t>
                      </a:r>
                      <a:r>
                        <a:rPr lang="en-US" sz="1500" baseline="30000" dirty="0"/>
                        <a:t>++</a:t>
                      </a:r>
                      <a:r>
                        <a:rPr lang="en-US" sz="1500" baseline="0" dirty="0"/>
                        <a:t> (%)</a:t>
                      </a:r>
                      <a:endParaRPr lang="en-US" sz="15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/>
                        <a:t>97.7 ± </a:t>
                      </a:r>
                      <a:r>
                        <a:rPr lang="en-US" sz="1500" u="none" dirty="0"/>
                        <a:t>24.0</a:t>
                      </a:r>
                      <a:endParaRPr 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/>
                        <a:t>97.7 ± </a:t>
                      </a:r>
                      <a:r>
                        <a:rPr lang="en-US" sz="1500" u="none" dirty="0"/>
                        <a:t>25.9</a:t>
                      </a:r>
                      <a:endParaRPr 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0.99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18498331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500" dirty="0"/>
                        <a:t>Minimum Stent Expansion (%)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/>
                        <a:t>80.5 ± </a:t>
                      </a:r>
                      <a:r>
                        <a:rPr lang="en-US" sz="1500" u="none" dirty="0"/>
                        <a:t>18.8</a:t>
                      </a:r>
                      <a:endParaRPr 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/>
                        <a:t>83.5 ± </a:t>
                      </a:r>
                      <a:r>
                        <a:rPr lang="en-US" sz="1500" u="none" dirty="0"/>
                        <a:t>20.5</a:t>
                      </a:r>
                      <a:endParaRPr 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0.12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64146182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500" dirty="0"/>
                        <a:t>Residual Stenosis </a:t>
                      </a:r>
                    </a:p>
                    <a:p>
                      <a:r>
                        <a:rPr lang="en-US" sz="1400" dirty="0"/>
                        <a:t>(any stent area &lt; 4.5mm</a:t>
                      </a:r>
                      <a:r>
                        <a:rPr lang="en-US" sz="1400" baseline="30000" dirty="0"/>
                        <a:t>2</a:t>
                      </a:r>
                      <a:r>
                        <a:rPr lang="en-US" sz="1400" baseline="0" dirty="0"/>
                        <a:t>)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7.7%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9.3%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/>
                        <a:t>0.60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005763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85ECCDB-434F-1FF1-65C3-685BEB99E82A}"/>
              </a:ext>
            </a:extLst>
          </p:cNvPr>
          <p:cNvSpPr txBox="1"/>
          <p:nvPr/>
        </p:nvSpPr>
        <p:spPr>
          <a:xfrm>
            <a:off x="3632836" y="4884737"/>
            <a:ext cx="221859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0" dirty="0">
                <a:solidFill>
                  <a:schemeClr val="tx1"/>
                </a:solidFill>
              </a:rPr>
              <a:t>IVUS Core-Lab Adjudicated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6A03FCF-634F-5A93-077C-92AAA664FB54}"/>
              </a:ext>
            </a:extLst>
          </p:cNvPr>
          <p:cNvSpPr/>
          <p:nvPr/>
        </p:nvSpPr>
        <p:spPr bwMode="auto">
          <a:xfrm>
            <a:off x="252892" y="2897204"/>
            <a:ext cx="8638216" cy="832584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1" u="none" strike="noStrike" cap="none" normalizeH="0" baseline="0">
              <a:ln>
                <a:noFill/>
              </a:ln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ヒラギノ角ゴ Pro W3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70734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r"/>
      </p:transition>
    </mc:Choice>
    <mc:Fallback xmlns="">
      <p:transition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86EA1-365F-9A29-AE0E-6A969E42E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475" y="-38100"/>
            <a:ext cx="7769225" cy="566738"/>
          </a:xfrm>
        </p:spPr>
        <p:txBody>
          <a:bodyPr/>
          <a:lstStyle/>
          <a:p>
            <a:r>
              <a:rPr lang="en-US" dirty="0"/>
              <a:t>Key Clinical Secondary Endpoints</a:t>
            </a:r>
            <a:br>
              <a:rPr lang="en-US" dirty="0"/>
            </a:br>
            <a:r>
              <a:rPr lang="en-US" sz="2800" i="1" dirty="0"/>
              <a:t>Total Cohort</a:t>
            </a:r>
            <a:endParaRPr lang="en-US" i="1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740D131-1E64-E70B-012D-392E6C9044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6902529"/>
              </p:ext>
            </p:extLst>
          </p:nvPr>
        </p:nvGraphicFramePr>
        <p:xfrm>
          <a:off x="300256" y="1012687"/>
          <a:ext cx="8638216" cy="32308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122213">
                  <a:extLst>
                    <a:ext uri="{9D8B030D-6E8A-4147-A177-3AD203B41FA5}">
                      <a16:colId xmlns:a16="http://schemas.microsoft.com/office/drawing/2014/main" val="934051467"/>
                    </a:ext>
                  </a:extLst>
                </a:gridCol>
                <a:gridCol w="2768606">
                  <a:extLst>
                    <a:ext uri="{9D8B030D-6E8A-4147-A177-3AD203B41FA5}">
                      <a16:colId xmlns:a16="http://schemas.microsoft.com/office/drawing/2014/main" val="661959199"/>
                    </a:ext>
                  </a:extLst>
                </a:gridCol>
                <a:gridCol w="1770077">
                  <a:extLst>
                    <a:ext uri="{9D8B030D-6E8A-4147-A177-3AD203B41FA5}">
                      <a16:colId xmlns:a16="http://schemas.microsoft.com/office/drawing/2014/main" val="737835931"/>
                    </a:ext>
                  </a:extLst>
                </a:gridCol>
                <a:gridCol w="977320">
                  <a:extLst>
                    <a:ext uri="{9D8B030D-6E8A-4147-A177-3AD203B41FA5}">
                      <a16:colId xmlns:a16="http://schemas.microsoft.com/office/drawing/2014/main" val="1675421541"/>
                    </a:ext>
                  </a:extLst>
                </a:gridCol>
              </a:tblGrid>
              <a:tr h="350204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Intravascular Lithotripsy</a:t>
                      </a:r>
                    </a:p>
                    <a:p>
                      <a:pPr algn="ctr"/>
                      <a:r>
                        <a:rPr lang="en-US" sz="1400" dirty="0"/>
                        <a:t>N = 207 Subjects</a:t>
                      </a:r>
                      <a:endParaRPr lang="en-US" sz="1600" dirty="0"/>
                    </a:p>
                  </a:txBody>
                  <a:tcP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Cutting Balloon</a:t>
                      </a:r>
                    </a:p>
                    <a:p>
                      <a:pPr algn="ctr"/>
                      <a:r>
                        <a:rPr lang="en-US" sz="1400" dirty="0"/>
                        <a:t>N = 206 Subjects</a:t>
                      </a:r>
                    </a:p>
                  </a:txBody>
                  <a:tcP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P-Value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11463328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500" dirty="0"/>
                        <a:t>Complication associated with Randomized Device</a:t>
                      </a:r>
                    </a:p>
                    <a:p>
                      <a:r>
                        <a:rPr lang="en-US" sz="1400" dirty="0"/>
                        <a:t>   Dissection</a:t>
                      </a:r>
                    </a:p>
                    <a:p>
                      <a:r>
                        <a:rPr lang="en-US" sz="1400" dirty="0"/>
                        <a:t>   Perforation</a:t>
                      </a:r>
                    </a:p>
                    <a:p>
                      <a:r>
                        <a:rPr lang="en-US" sz="1400" dirty="0"/>
                        <a:t>   Abrupt Closure</a:t>
                      </a:r>
                    </a:p>
                    <a:p>
                      <a:r>
                        <a:rPr lang="en-US" sz="1400" dirty="0"/>
                        <a:t>   Balloon Rupture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 dirty="0"/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 dirty="0"/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0.9%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0.0%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0.0%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3.1%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 dirty="0"/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 dirty="0"/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2.7%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0.5%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0.0%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2.3%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0.34</a:t>
                      </a:r>
                    </a:p>
                  </a:txBody>
                  <a:tcPr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18498331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500" dirty="0"/>
                        <a:t>Intraprocedural Adverse Events *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/>
                        <a:t>1.0%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/>
                        <a:t>1.0%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1.00</a:t>
                      </a:r>
                    </a:p>
                  </a:txBody>
                  <a:tcPr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553875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500" dirty="0"/>
                        <a:t>Strategy Success **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89.7%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89.2%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0.88</a:t>
                      </a:r>
                    </a:p>
                  </a:txBody>
                  <a:tcPr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64146182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/>
                        <a:t>In-Hospital MACCE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/>
                        <a:t>1.0%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1.0%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/>
                        <a:t>1.00</a:t>
                      </a:r>
                    </a:p>
                  </a:txBody>
                  <a:tcPr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47786488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500" dirty="0"/>
                        <a:t>30-Day MACCE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2.9%</a:t>
                      </a:r>
                    </a:p>
                  </a:txBody>
                  <a:tcPr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2.9%</a:t>
                      </a:r>
                    </a:p>
                  </a:txBody>
                  <a:tcPr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/>
                        <a:t>1.00</a:t>
                      </a:r>
                    </a:p>
                  </a:txBody>
                  <a:tcPr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378814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57A7023-21D6-761C-A551-B286273D716A}"/>
              </a:ext>
            </a:extLst>
          </p:cNvPr>
          <p:cNvSpPr txBox="1"/>
          <p:nvPr/>
        </p:nvSpPr>
        <p:spPr>
          <a:xfrm>
            <a:off x="1193075" y="4243567"/>
            <a:ext cx="68492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0" dirty="0">
                <a:solidFill>
                  <a:schemeClr val="bg2"/>
                </a:solidFill>
                <a:latin typeface="Arial" panose="020B0604020202020204"/>
              </a:rPr>
              <a:t>* Composite of death, emergency CT surgery, shock requiring MCS, stroke, or type III/IV/V coronary perforation</a:t>
            </a:r>
          </a:p>
          <a:p>
            <a:r>
              <a:rPr lang="en-US" sz="700" b="0" dirty="0">
                <a:solidFill>
                  <a:schemeClr val="bg2"/>
                </a:solidFill>
                <a:latin typeface="Arial" panose="020B0604020202020204"/>
              </a:rPr>
              <a:t>** Stent delivery with a residual stenosis </a:t>
            </a:r>
            <a:r>
              <a:rPr lang="en-US" sz="700" b="0" u="sng" dirty="0">
                <a:solidFill>
                  <a:schemeClr val="bg2"/>
                </a:solidFill>
                <a:latin typeface="Arial" panose="020B0604020202020204"/>
              </a:rPr>
              <a:t>&lt;</a:t>
            </a:r>
            <a:r>
              <a:rPr lang="en-US" sz="700" b="0" dirty="0">
                <a:solidFill>
                  <a:schemeClr val="bg2"/>
                </a:solidFill>
                <a:latin typeface="Arial" panose="020B0604020202020204"/>
              </a:rPr>
              <a:t> 20% in the absence of significant angiographic complication and not having to use alternative calcium modification device</a:t>
            </a:r>
          </a:p>
          <a:p>
            <a:endParaRPr lang="en-US" sz="1600" i="0" dirty="0" err="1">
              <a:solidFill>
                <a:schemeClr val="bg2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595C5C1-A970-0A02-5543-2ECAFB304605}"/>
              </a:ext>
            </a:extLst>
          </p:cNvPr>
          <p:cNvSpPr/>
          <p:nvPr/>
        </p:nvSpPr>
        <p:spPr bwMode="auto">
          <a:xfrm>
            <a:off x="7959635" y="1012687"/>
            <a:ext cx="970130" cy="3230880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1" u="none" strike="noStrike" cap="none" normalizeH="0" baseline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ヒラギノ角ゴ Pro W3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786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r"/>
      </p:transition>
    </mc:Choice>
    <mc:Fallback xmlns="">
      <p:transition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D44329-6F2C-487D-362D-685B8E3673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C5E5F-1B09-6ABE-E995-CED9CAB5F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050" y="-41797"/>
            <a:ext cx="7769225" cy="566738"/>
          </a:xfrm>
        </p:spPr>
        <p:txBody>
          <a:bodyPr/>
          <a:lstStyle/>
          <a:p>
            <a:r>
              <a:rPr lang="en-US" dirty="0"/>
              <a:t>Procedural Cost: Target Vessel</a:t>
            </a:r>
            <a:br>
              <a:rPr lang="en-US" dirty="0"/>
            </a:br>
            <a:r>
              <a:rPr lang="en-US" sz="2800" i="1" dirty="0"/>
              <a:t>Total Cohort</a:t>
            </a:r>
            <a:endParaRPr lang="en-US" i="1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5CF00BC5-AAAB-1729-5D9D-0057525C31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77050548"/>
              </p:ext>
            </p:extLst>
          </p:nvPr>
        </p:nvGraphicFramePr>
        <p:xfrm>
          <a:off x="1323356" y="1202637"/>
          <a:ext cx="6126025" cy="35472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1">
            <a:extLst>
              <a:ext uri="{FF2B5EF4-FFF2-40B4-BE49-F238E27FC236}">
                <a16:creationId xmlns:a16="http://schemas.microsoft.com/office/drawing/2014/main" id="{D30837B3-82D9-39E8-1616-1C8ACD2EE35E}"/>
              </a:ext>
            </a:extLst>
          </p:cNvPr>
          <p:cNvSpPr txBox="1"/>
          <p:nvPr/>
        </p:nvSpPr>
        <p:spPr>
          <a:xfrm>
            <a:off x="2134580" y="1083367"/>
            <a:ext cx="52653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i="0" kern="1200" dirty="0">
                <a:solidFill>
                  <a:schemeClr val="bg2"/>
                </a:solidFill>
              </a:rPr>
              <a:t>Total Procedural Cost Difference</a:t>
            </a:r>
            <a:r>
              <a:rPr lang="en-US" sz="1600" b="1" i="0" kern="1200" dirty="0">
                <a:solidFill>
                  <a:schemeClr val="bg2"/>
                </a:solidFill>
                <a:sym typeface="Symbol" panose="05050102010706020507" pitchFamily="18" charset="2"/>
              </a:rPr>
              <a:t> </a:t>
            </a:r>
          </a:p>
          <a:p>
            <a:pPr algn="ctr"/>
            <a:r>
              <a:rPr lang="en-US" sz="1600" b="1" i="0" kern="1200" dirty="0">
                <a:solidFill>
                  <a:schemeClr val="bg2"/>
                </a:solidFill>
                <a:sym typeface="Symbol" panose="05050102010706020507" pitchFamily="18" charset="2"/>
              </a:rPr>
              <a:t>$3632 (95% CI: $2833</a:t>
            </a:r>
            <a:r>
              <a:rPr lang="en-US" sz="1600" b="1" kern="1200" dirty="0">
                <a:solidFill>
                  <a:schemeClr val="bg2"/>
                </a:solidFill>
                <a:sym typeface="Symbol" panose="05050102010706020507" pitchFamily="18" charset="2"/>
              </a:rPr>
              <a:t> </a:t>
            </a:r>
            <a:r>
              <a:rPr lang="en-US" sz="1600" b="1" i="0" kern="1200" dirty="0">
                <a:solidFill>
                  <a:schemeClr val="bg2"/>
                </a:solidFill>
                <a:sym typeface="Symbol" panose="05050102010706020507" pitchFamily="18" charset="2"/>
              </a:rPr>
              <a:t>to</a:t>
            </a:r>
            <a:r>
              <a:rPr lang="en-US" sz="1600" b="1" kern="1200" dirty="0">
                <a:solidFill>
                  <a:schemeClr val="bg2"/>
                </a:solidFill>
                <a:sym typeface="Symbol" panose="05050102010706020507" pitchFamily="18" charset="2"/>
              </a:rPr>
              <a:t> </a:t>
            </a:r>
            <a:r>
              <a:rPr lang="en-US" sz="1600" b="1" i="0" kern="1200" dirty="0">
                <a:solidFill>
                  <a:schemeClr val="bg2"/>
                </a:solidFill>
                <a:sym typeface="Symbol" panose="05050102010706020507" pitchFamily="18" charset="2"/>
              </a:rPr>
              <a:t>$4418)</a:t>
            </a:r>
          </a:p>
          <a:p>
            <a:pPr algn="ctr"/>
            <a:r>
              <a:rPr lang="en-US" sz="1600" b="1" i="0" kern="1200" dirty="0">
                <a:solidFill>
                  <a:schemeClr val="bg2"/>
                </a:solidFill>
                <a:sym typeface="Symbol" panose="05050102010706020507" pitchFamily="18" charset="2"/>
              </a:rPr>
              <a:t>p &lt; 0.001</a:t>
            </a:r>
            <a:endParaRPr lang="en-US" sz="1600" b="1" i="0" kern="1200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F02180-1277-C6F9-B6C2-637F519ECE3C}"/>
              </a:ext>
            </a:extLst>
          </p:cNvPr>
          <p:cNvSpPr txBox="1"/>
          <p:nvPr/>
        </p:nvSpPr>
        <p:spPr>
          <a:xfrm rot="16200000">
            <a:off x="-178510" y="2643810"/>
            <a:ext cx="2544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0" dirty="0">
                <a:solidFill>
                  <a:schemeClr val="bg2"/>
                </a:solidFill>
              </a:rPr>
              <a:t>Total Procedural Cost</a:t>
            </a:r>
          </a:p>
        </p:txBody>
      </p:sp>
    </p:spTree>
    <p:extLst>
      <p:ext uri="{BB962C8B-B14F-4D97-AF65-F5344CB8AC3E}">
        <p14:creationId xmlns:p14="http://schemas.microsoft.com/office/powerpoint/2010/main" val="1018081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r"/>
      </p:transition>
    </mc:Choice>
    <mc:Fallback xmlns="">
      <p:transition>
        <p:wipe dir="r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39B0836-1019-C8CB-37BB-6050B3F0411F}"/>
              </a:ext>
            </a:extLst>
          </p:cNvPr>
          <p:cNvSpPr/>
          <p:nvPr/>
        </p:nvSpPr>
        <p:spPr bwMode="auto">
          <a:xfrm>
            <a:off x="114300" y="76200"/>
            <a:ext cx="955835" cy="724953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1" u="none" strike="noStrike" cap="none" normalizeH="0" baseline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ヒラギノ角ゴ Pro W3" pitchFamily="-111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6915" y="969522"/>
            <a:ext cx="7886700" cy="992981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Within the prior 24 months, I have had a financial relationship with</a:t>
            </a:r>
            <a:br>
              <a:rPr lang="en-US" sz="2000" dirty="0"/>
            </a:br>
            <a:r>
              <a:rPr lang="en-US" sz="2000" dirty="0"/>
              <a:t>a company producing, marketing, selling, re-selling, or distributing healthcare products used by or on patients: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6315148"/>
              </p:ext>
            </p:extLst>
          </p:nvPr>
        </p:nvGraphicFramePr>
        <p:xfrm>
          <a:off x="996024" y="2216367"/>
          <a:ext cx="7328481" cy="2125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1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81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0240">
                  <a:extLst>
                    <a:ext uri="{9D8B030D-6E8A-4147-A177-3AD203B41FA5}">
                      <a16:colId xmlns:a16="http://schemas.microsoft.com/office/drawing/2014/main" val="3469587666"/>
                    </a:ext>
                  </a:extLst>
                </a:gridCol>
              </a:tblGrid>
              <a:tr h="230981">
                <a:tc>
                  <a:txBody>
                    <a:bodyPr/>
                    <a:lstStyle/>
                    <a:p>
                      <a:pPr algn="ctr"/>
                      <a:r>
                        <a:rPr lang="en-US" sz="1400" u="sng">
                          <a:solidFill>
                            <a:schemeClr val="bg1"/>
                          </a:solidFill>
                          <a:latin typeface="+mn-lt"/>
                        </a:rPr>
                        <a:t>Nature of Financial</a:t>
                      </a:r>
                      <a:r>
                        <a:rPr lang="en-US" sz="1400" u="sng" baseline="0">
                          <a:solidFill>
                            <a:schemeClr val="bg1"/>
                          </a:solidFill>
                          <a:latin typeface="+mn-lt"/>
                        </a:rPr>
                        <a:t> Relationship</a:t>
                      </a:r>
                      <a:endParaRPr lang="en-US" sz="1400" u="sng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u="sng" dirty="0">
                          <a:solidFill>
                            <a:schemeClr val="bg1"/>
                          </a:solidFill>
                          <a:latin typeface="+mn-lt"/>
                        </a:rPr>
                        <a:t>Ineligible Company</a:t>
                      </a:r>
                    </a:p>
                  </a:txBody>
                  <a:tcPr marL="68580" marR="68580" marT="34290" marB="3429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98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  <a:latin typeface="+mn-lt"/>
                        </a:rPr>
                        <a:t>Grant/Research Support</a:t>
                      </a:r>
                    </a:p>
                    <a:p>
                      <a:pPr algn="ctr"/>
                      <a:endParaRPr lang="en-US" sz="1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solidFill>
                            <a:schemeClr val="bg1"/>
                          </a:solidFill>
                          <a:latin typeface="+mn-lt"/>
                        </a:rPr>
                        <a:t>Acarix</a:t>
                      </a:r>
                      <a:endParaRPr lang="en-US" sz="1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  <a:latin typeface="+mn-lt"/>
                        </a:rPr>
                        <a:t>Abiomed</a:t>
                      </a:r>
                    </a:p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  <a:latin typeface="+mn-lt"/>
                        </a:rPr>
                        <a:t>Boston Scientific Corp</a:t>
                      </a:r>
                    </a:p>
                    <a:p>
                      <a:pPr algn="ctr"/>
                      <a:endParaRPr lang="en-US" sz="1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34290" marB="3429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098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  <a:latin typeface="+mn-lt"/>
                        </a:rPr>
                        <a:t>Consultant Fees</a:t>
                      </a:r>
                      <a:r>
                        <a:rPr lang="en-US" sz="1400" baseline="0" dirty="0">
                          <a:solidFill>
                            <a:schemeClr val="bg1"/>
                          </a:solidFill>
                          <a:latin typeface="+mn-lt"/>
                        </a:rPr>
                        <a:t>/Honoraria</a:t>
                      </a:r>
                      <a:endParaRPr lang="en-US" sz="1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+mn-lt"/>
                        </a:rPr>
                        <a:t>Abbott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+mn-lt"/>
                        </a:rPr>
                        <a:t>Boston Scientific Corp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+mn-lt"/>
                        </a:rPr>
                        <a:t>Edwards </a:t>
                      </a:r>
                      <a:r>
                        <a:rPr lang="en-US" sz="1400" dirty="0" err="1">
                          <a:solidFill>
                            <a:schemeClr val="bg1"/>
                          </a:solidFill>
                          <a:latin typeface="+mn-lt"/>
                        </a:rPr>
                        <a:t>LifeSciences</a:t>
                      </a:r>
                      <a:endParaRPr lang="en-US" sz="1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>
                          <a:solidFill>
                            <a:schemeClr val="bg1"/>
                          </a:solidFill>
                          <a:latin typeface="+mn-lt"/>
                        </a:rPr>
                        <a:t>HeartFlow</a:t>
                      </a:r>
                      <a:endParaRPr lang="en-US" sz="1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34290" marB="3429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+mn-lt"/>
                        </a:rPr>
                        <a:t>Medtronic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>
                          <a:solidFill>
                            <a:schemeClr val="bg1"/>
                          </a:solidFill>
                          <a:latin typeface="+mn-lt"/>
                        </a:rPr>
                        <a:t>Picardia</a:t>
                      </a:r>
                      <a:endParaRPr lang="en-US" sz="1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+mn-lt"/>
                        </a:rPr>
                        <a:t>Shockwave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+mn-lt"/>
                        </a:rPr>
                        <a:t>Zoll Medical</a:t>
                      </a:r>
                    </a:p>
                  </a:txBody>
                  <a:tcPr marL="68580" marR="68580" marT="34290" marB="3429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270933" y="330500"/>
            <a:ext cx="8442960" cy="425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1D384C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Disclosure of Relevant Financial Relationships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FFAE31-1D81-4333-A0C9-CB6557031261}"/>
              </a:ext>
            </a:extLst>
          </p:cNvPr>
          <p:cNvSpPr txBox="1"/>
          <p:nvPr/>
        </p:nvSpPr>
        <p:spPr>
          <a:xfrm>
            <a:off x="1292972" y="4712613"/>
            <a:ext cx="6558056" cy="43088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ヒラギノ角ゴ Pro W3"/>
                <a:cs typeface="Arial"/>
              </a:rPr>
              <a:t>All relevant financial relationships have been mitigated</a:t>
            </a:r>
            <a:endParaRPr kumimoji="0" lang="en-US" sz="14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ヒラギノ角ゴ Pro W3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ヒラギノ角ゴ Pro W3"/>
                <a:cs typeface="Arial"/>
              </a:rPr>
              <a:t>Faculty disclosure information can be found on the app</a:t>
            </a:r>
            <a:endParaRPr kumimoji="0" lang="en-US" sz="14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ヒラギノ角ゴ Pro W3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268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r"/>
      </p:transition>
    </mc:Choice>
    <mc:Fallback xmlns="">
      <p:transition>
        <p:wipe dir="r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AF782F-0525-5E2F-DAE1-73A5FF5651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624A7-EE9C-87F0-DE92-F67774E43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050" y="-41797"/>
            <a:ext cx="7769225" cy="566738"/>
          </a:xfrm>
        </p:spPr>
        <p:txBody>
          <a:bodyPr/>
          <a:lstStyle/>
          <a:p>
            <a:r>
              <a:rPr lang="en-US" dirty="0"/>
              <a:t>Procedural Cost: Target Vessel</a:t>
            </a:r>
            <a:br>
              <a:rPr lang="en-US" dirty="0"/>
            </a:br>
            <a:r>
              <a:rPr lang="en-US" sz="2800" i="1" dirty="0"/>
              <a:t>Total Cohort</a:t>
            </a:r>
            <a:endParaRPr lang="en-US" i="1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C2CE9793-7299-8B04-3901-F5FABB1299CC}"/>
              </a:ext>
            </a:extLst>
          </p:cNvPr>
          <p:cNvGraphicFramePr/>
          <p:nvPr/>
        </p:nvGraphicFramePr>
        <p:xfrm>
          <a:off x="-134983" y="992777"/>
          <a:ext cx="9144000" cy="32700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7BCE23DB-41D5-D857-FF7F-BA4580507CB1}"/>
              </a:ext>
            </a:extLst>
          </p:cNvPr>
          <p:cNvSpPr/>
          <p:nvPr/>
        </p:nvSpPr>
        <p:spPr bwMode="auto">
          <a:xfrm>
            <a:off x="2082249" y="2571750"/>
            <a:ext cx="1023730" cy="1622563"/>
          </a:xfrm>
          <a:prstGeom prst="rect">
            <a:avLst/>
          </a:prstGeom>
          <a:noFill/>
          <a:ln w="2857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1" u="none" strike="noStrike" cap="none" normalizeH="0" baseline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ヒラギノ角ゴ Pro W3" pitchFamily="-111" charset="-12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D1A72B-04FB-127A-0D91-891D3D9D03F6}"/>
              </a:ext>
            </a:extLst>
          </p:cNvPr>
          <p:cNvSpPr txBox="1"/>
          <p:nvPr/>
        </p:nvSpPr>
        <p:spPr>
          <a:xfrm>
            <a:off x="1682198" y="2662599"/>
            <a:ext cx="18238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0" dirty="0">
                <a:solidFill>
                  <a:schemeClr val="bg2"/>
                </a:solidFill>
              </a:rPr>
              <a:t>P &lt; 0.001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B95598F0-3F94-C9FE-2091-FE73DB264064}"/>
              </a:ext>
            </a:extLst>
          </p:cNvPr>
          <p:cNvSpPr txBox="1"/>
          <p:nvPr/>
        </p:nvSpPr>
        <p:spPr>
          <a:xfrm>
            <a:off x="1856284" y="1451115"/>
            <a:ext cx="52653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i="0" kern="1200" dirty="0">
                <a:solidFill>
                  <a:schemeClr val="bg2"/>
                </a:solidFill>
              </a:rPr>
              <a:t>Total Procedural Cost Difference</a:t>
            </a:r>
            <a:r>
              <a:rPr lang="en-US" sz="1600" b="1" i="0" kern="1200" dirty="0">
                <a:solidFill>
                  <a:schemeClr val="bg2"/>
                </a:solidFill>
                <a:sym typeface="Symbol" panose="05050102010706020507" pitchFamily="18" charset="2"/>
              </a:rPr>
              <a:t> </a:t>
            </a:r>
          </a:p>
          <a:p>
            <a:pPr algn="ctr"/>
            <a:r>
              <a:rPr lang="en-US" sz="1600" b="1" i="0" kern="1200" dirty="0">
                <a:solidFill>
                  <a:schemeClr val="bg2"/>
                </a:solidFill>
                <a:sym typeface="Symbol" panose="05050102010706020507" pitchFamily="18" charset="2"/>
              </a:rPr>
              <a:t>$3632 (95% CI: $2833</a:t>
            </a:r>
            <a:r>
              <a:rPr lang="en-US" sz="1600" b="1" kern="1200" dirty="0">
                <a:solidFill>
                  <a:schemeClr val="bg2"/>
                </a:solidFill>
                <a:sym typeface="Symbol" panose="05050102010706020507" pitchFamily="18" charset="2"/>
              </a:rPr>
              <a:t> </a:t>
            </a:r>
            <a:r>
              <a:rPr lang="en-US" sz="1600" b="1" i="0" kern="1200" dirty="0">
                <a:solidFill>
                  <a:schemeClr val="bg2"/>
                </a:solidFill>
                <a:sym typeface="Symbol" panose="05050102010706020507" pitchFamily="18" charset="2"/>
              </a:rPr>
              <a:t>to</a:t>
            </a:r>
            <a:r>
              <a:rPr lang="en-US" sz="1600" b="1" kern="1200" dirty="0">
                <a:solidFill>
                  <a:schemeClr val="bg2"/>
                </a:solidFill>
                <a:sym typeface="Symbol" panose="05050102010706020507" pitchFamily="18" charset="2"/>
              </a:rPr>
              <a:t> </a:t>
            </a:r>
            <a:r>
              <a:rPr lang="en-US" sz="1600" b="1" i="0" kern="1200" dirty="0">
                <a:solidFill>
                  <a:schemeClr val="bg2"/>
                </a:solidFill>
                <a:sym typeface="Symbol" panose="05050102010706020507" pitchFamily="18" charset="2"/>
              </a:rPr>
              <a:t>$4418)</a:t>
            </a:r>
          </a:p>
          <a:p>
            <a:pPr algn="ctr"/>
            <a:r>
              <a:rPr lang="en-US" sz="1600" b="1" i="0" kern="1200" dirty="0">
                <a:solidFill>
                  <a:schemeClr val="bg2"/>
                </a:solidFill>
                <a:sym typeface="Symbol" panose="05050102010706020507" pitchFamily="18" charset="2"/>
              </a:rPr>
              <a:t>p &lt; 0.001</a:t>
            </a:r>
            <a:endParaRPr lang="en-US" sz="1600" b="1" i="0" kern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123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r"/>
      </p:transition>
    </mc:Choice>
    <mc:Fallback xmlns="">
      <p:transition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EB6DEA-2C68-82F2-69A6-B78E2BC05D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D9D00-2C35-005A-7010-8C9E47699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5880" y="5156"/>
            <a:ext cx="9331960" cy="5667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Atherectomy Cohort</a:t>
            </a:r>
            <a:br>
              <a:rPr lang="en-US" dirty="0"/>
            </a:br>
            <a:r>
              <a:rPr lang="en-US" sz="2800" i="1" dirty="0"/>
              <a:t>Post-Procedural MSA at Site of Max Ca</a:t>
            </a:r>
            <a:r>
              <a:rPr lang="en-US" sz="2800" i="1" baseline="30000" dirty="0"/>
              <a:t>++</a:t>
            </a:r>
            <a:endParaRPr lang="en-US" dirty="0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724D6E71-1A9D-3F97-90EC-7B8A8AE9966E}"/>
              </a:ext>
            </a:extLst>
          </p:cNvPr>
          <p:cNvSpPr txBox="1"/>
          <p:nvPr/>
        </p:nvSpPr>
        <p:spPr>
          <a:xfrm rot="16200000">
            <a:off x="225385" y="2509017"/>
            <a:ext cx="18457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0" dirty="0">
                <a:solidFill>
                  <a:schemeClr val="bg2"/>
                </a:solidFill>
              </a:rPr>
              <a:t>Frequency (%)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334A2143-C978-460B-44B5-0DC466C9E890}"/>
              </a:ext>
            </a:extLst>
          </p:cNvPr>
          <p:cNvSpPr/>
          <p:nvPr/>
        </p:nvSpPr>
        <p:spPr bwMode="auto">
          <a:xfrm>
            <a:off x="1777155" y="1072606"/>
            <a:ext cx="1727200" cy="419727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1" u="none" strike="noStrike" cap="none" normalizeH="0" baseline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ヒラギノ角ゴ Pro W3" pitchFamily="-111" charset="-128"/>
            </a:endParaRP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67EF47FE-EAA1-F695-DBCD-AD4DE6E433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6751" y="991796"/>
            <a:ext cx="3778856" cy="3529890"/>
          </a:xfrm>
          <a:prstGeom prst="rect">
            <a:avLst/>
          </a:prstGeom>
        </p:spPr>
      </p:pic>
      <p:graphicFrame>
        <p:nvGraphicFramePr>
          <p:cNvPr id="80" name="Table 79">
            <a:extLst>
              <a:ext uri="{FF2B5EF4-FFF2-40B4-BE49-F238E27FC236}">
                <a16:creationId xmlns:a16="http://schemas.microsoft.com/office/drawing/2014/main" id="{4C8DEA78-9C47-3EEE-6A6A-3D65F29948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9883773"/>
              </p:ext>
            </p:extLst>
          </p:nvPr>
        </p:nvGraphicFramePr>
        <p:xfrm>
          <a:off x="4610100" y="1724650"/>
          <a:ext cx="4428037" cy="210312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2050597">
                  <a:extLst>
                    <a:ext uri="{9D8B030D-6E8A-4147-A177-3AD203B41FA5}">
                      <a16:colId xmlns:a16="http://schemas.microsoft.com/office/drawing/2014/main" val="3956849767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4275014683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83521385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2"/>
                          </a:solidFill>
                        </a:rPr>
                        <a:t>Intravascular Lithotripsy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2"/>
                          </a:solidFill>
                        </a:rPr>
                        <a:t>Cutting Balloon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780929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2"/>
                          </a:solidFill>
                        </a:rPr>
                        <a:t># of Lesions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2"/>
                          </a:solidFill>
                        </a:rPr>
                        <a:t>107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2"/>
                          </a:solidFill>
                        </a:rPr>
                        <a:t>107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137440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2"/>
                          </a:solidFill>
                        </a:rPr>
                        <a:t>Mean ± SD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2"/>
                          </a:solidFill>
                        </a:rPr>
                        <a:t>8.4 ± 2.3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2"/>
                          </a:solidFill>
                        </a:rPr>
                        <a:t>8.3 ± 2.5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905001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2"/>
                          </a:solidFill>
                        </a:rPr>
                        <a:t>Median [IQR]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2"/>
                          </a:solidFill>
                        </a:rPr>
                        <a:t>8.3 [6.5,9.9]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2"/>
                          </a:solidFill>
                        </a:rPr>
                        <a:t>7.9 [6.4,9.8]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644181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2"/>
                          </a:solidFill>
                        </a:rPr>
                        <a:t>Difference </a:t>
                      </a:r>
                      <a:r>
                        <a:rPr lang="en-US" sz="1000" dirty="0">
                          <a:solidFill>
                            <a:schemeClr val="bg2"/>
                          </a:solidFill>
                        </a:rPr>
                        <a:t>(1-sided 97.5% CI)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2"/>
                          </a:solidFill>
                        </a:rPr>
                        <a:t>0.1 (∞, 0.8) mm</a:t>
                      </a:r>
                      <a:r>
                        <a:rPr lang="en-US" sz="1200" baseline="30000" dirty="0">
                          <a:solidFill>
                            <a:schemeClr val="bg2"/>
                          </a:solidFill>
                        </a:rPr>
                        <a:t>2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774687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bg2"/>
                          </a:solidFill>
                        </a:rPr>
                        <a:t>P-Value (Non-Inferiority)*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2"/>
                          </a:solidFill>
                        </a:rPr>
                        <a:t>&lt; 0.001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962141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bg2"/>
                          </a:solidFill>
                        </a:rPr>
                        <a:t>P-Value (Superiority)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2"/>
                          </a:solidFill>
                        </a:rPr>
                        <a:t>0.622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5977421"/>
                  </a:ext>
                </a:extLst>
              </a:tr>
            </a:tbl>
          </a:graphicData>
        </a:graphic>
      </p:graphicFrame>
      <p:sp>
        <p:nvSpPr>
          <p:cNvPr id="71" name="TextBox 70">
            <a:extLst>
              <a:ext uri="{FF2B5EF4-FFF2-40B4-BE49-F238E27FC236}">
                <a16:creationId xmlns:a16="http://schemas.microsoft.com/office/drawing/2014/main" id="{4DCBF921-A341-F3F5-5E3E-B2FD3E15FEE7}"/>
              </a:ext>
            </a:extLst>
          </p:cNvPr>
          <p:cNvSpPr txBox="1"/>
          <p:nvPr/>
        </p:nvSpPr>
        <p:spPr>
          <a:xfrm>
            <a:off x="3158835" y="2374493"/>
            <a:ext cx="142240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i="0" dirty="0">
                <a:solidFill>
                  <a:srgbClr val="004F8B"/>
                </a:solidFill>
              </a:rPr>
              <a:t>Intravascular </a:t>
            </a:r>
          </a:p>
          <a:p>
            <a:pPr algn="ctr"/>
            <a:r>
              <a:rPr lang="en-US" sz="1100" i="0" dirty="0">
                <a:solidFill>
                  <a:srgbClr val="004F8B"/>
                </a:solidFill>
              </a:rPr>
              <a:t>Lithotripsy</a:t>
            </a:r>
          </a:p>
          <a:p>
            <a:pPr algn="ctr"/>
            <a:r>
              <a:rPr lang="en-US" sz="1050" dirty="0">
                <a:solidFill>
                  <a:srgbClr val="004F8B"/>
                </a:solidFill>
              </a:rPr>
              <a:t>“Rota-Shock”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9C9B638F-E5C9-2C36-43CE-D32968156843}"/>
              </a:ext>
            </a:extLst>
          </p:cNvPr>
          <p:cNvSpPr txBox="1"/>
          <p:nvPr/>
        </p:nvSpPr>
        <p:spPr>
          <a:xfrm>
            <a:off x="2057159" y="1850609"/>
            <a:ext cx="139869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i="0" dirty="0">
                <a:solidFill>
                  <a:srgbClr val="E71224"/>
                </a:solidFill>
              </a:rPr>
              <a:t>Cutting Balloon</a:t>
            </a:r>
          </a:p>
          <a:p>
            <a:pPr algn="ctr"/>
            <a:r>
              <a:rPr lang="en-US" sz="1050" dirty="0">
                <a:solidFill>
                  <a:srgbClr val="E71224"/>
                </a:solidFill>
              </a:rPr>
              <a:t>“Rota-Cut”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0843D11F-1866-483F-3031-C36E4E689756}"/>
              </a:ext>
            </a:extLst>
          </p:cNvPr>
          <p:cNvSpPr txBox="1"/>
          <p:nvPr/>
        </p:nvSpPr>
        <p:spPr>
          <a:xfrm>
            <a:off x="2297008" y="4423824"/>
            <a:ext cx="18457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0" dirty="0">
                <a:solidFill>
                  <a:schemeClr val="bg2"/>
                </a:solidFill>
              </a:rPr>
              <a:t>MSA (mm</a:t>
            </a:r>
            <a:r>
              <a:rPr lang="en-US" sz="1200" i="0" baseline="30000" dirty="0">
                <a:solidFill>
                  <a:schemeClr val="bg2"/>
                </a:solidFill>
              </a:rPr>
              <a:t>2</a:t>
            </a:r>
            <a:r>
              <a:rPr lang="en-US" sz="1200" i="0" dirty="0">
                <a:solidFill>
                  <a:schemeClr val="bg2"/>
                </a:solidFill>
              </a:rPr>
              <a:t>)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D48E2F01-8064-7E0E-6475-62A53C971D00}"/>
              </a:ext>
            </a:extLst>
          </p:cNvPr>
          <p:cNvCxnSpPr>
            <a:cxnSpLocks/>
          </p:cNvCxnSpPr>
          <p:nvPr/>
        </p:nvCxnSpPr>
        <p:spPr bwMode="auto">
          <a:xfrm rot="16200000" flipH="1" flipV="1">
            <a:off x="2448650" y="3486562"/>
            <a:ext cx="1600200" cy="0"/>
          </a:xfrm>
          <a:prstGeom prst="line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412093BD-6D22-6F0D-DA4F-9271C57FB6B5}"/>
              </a:ext>
            </a:extLst>
          </p:cNvPr>
          <p:cNvCxnSpPr>
            <a:cxnSpLocks/>
          </p:cNvCxnSpPr>
          <p:nvPr/>
        </p:nvCxnSpPr>
        <p:spPr bwMode="auto">
          <a:xfrm>
            <a:off x="1651840" y="2689314"/>
            <a:ext cx="1554480" cy="0"/>
          </a:xfrm>
          <a:prstGeom prst="line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A4EF84EA-0046-31FC-F0D8-A7FCAD44F02A}"/>
              </a:ext>
            </a:extLst>
          </p:cNvPr>
          <p:cNvCxnSpPr>
            <a:cxnSpLocks/>
          </p:cNvCxnSpPr>
          <p:nvPr/>
        </p:nvCxnSpPr>
        <p:spPr bwMode="auto">
          <a:xfrm rot="16200000" flipH="1" flipV="1">
            <a:off x="2358736" y="3486562"/>
            <a:ext cx="1600200" cy="0"/>
          </a:xfrm>
          <a:prstGeom prst="line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4DDA90EB-780E-AECF-21B2-E33C427F0F68}"/>
              </a:ext>
            </a:extLst>
          </p:cNvPr>
          <p:cNvSpPr txBox="1"/>
          <p:nvPr/>
        </p:nvSpPr>
        <p:spPr>
          <a:xfrm>
            <a:off x="3621874" y="4912445"/>
            <a:ext cx="22185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0" dirty="0">
                <a:solidFill>
                  <a:schemeClr val="tx1"/>
                </a:solidFill>
              </a:rPr>
              <a:t>* Non-inferiority Margin 1.2mm </a:t>
            </a:r>
          </a:p>
        </p:txBody>
      </p:sp>
    </p:spTree>
    <p:extLst>
      <p:ext uri="{BB962C8B-B14F-4D97-AF65-F5344CB8AC3E}">
        <p14:creationId xmlns:p14="http://schemas.microsoft.com/office/powerpoint/2010/main" val="3900465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r"/>
      </p:transition>
    </mc:Choice>
    <mc:Fallback xmlns="">
      <p:transition>
        <p:wipe dir="r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87599E-01A4-FC67-EDA8-D0CBC9315D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3F571-FB44-BFC5-23AF-78F9C4ECC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050" y="0"/>
            <a:ext cx="7769225" cy="5667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Key Secondary Endpoints</a:t>
            </a:r>
            <a:br>
              <a:rPr lang="en-US" dirty="0"/>
            </a:br>
            <a:r>
              <a:rPr lang="en-US" sz="2800" i="1" dirty="0"/>
              <a:t>Planned Atherectomy Cohort</a:t>
            </a:r>
            <a:endParaRPr lang="en-US" i="1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827F767-B017-EDEE-6442-85B9F1117B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2787587"/>
              </p:ext>
            </p:extLst>
          </p:nvPr>
        </p:nvGraphicFramePr>
        <p:xfrm>
          <a:off x="182787" y="992382"/>
          <a:ext cx="8778426" cy="32308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505386">
                  <a:extLst>
                    <a:ext uri="{9D8B030D-6E8A-4147-A177-3AD203B41FA5}">
                      <a16:colId xmlns:a16="http://schemas.microsoft.com/office/drawing/2014/main" val="934051467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661959199"/>
                    </a:ext>
                  </a:extLst>
                </a:gridCol>
                <a:gridCol w="1711234">
                  <a:extLst>
                    <a:ext uri="{9D8B030D-6E8A-4147-A177-3AD203B41FA5}">
                      <a16:colId xmlns:a16="http://schemas.microsoft.com/office/drawing/2014/main" val="737835931"/>
                    </a:ext>
                  </a:extLst>
                </a:gridCol>
                <a:gridCol w="971006">
                  <a:extLst>
                    <a:ext uri="{9D8B030D-6E8A-4147-A177-3AD203B41FA5}">
                      <a16:colId xmlns:a16="http://schemas.microsoft.com/office/drawing/2014/main" val="1675421541"/>
                    </a:ext>
                  </a:extLst>
                </a:gridCol>
              </a:tblGrid>
              <a:tr h="350204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Intravascular Lithotripsy</a:t>
                      </a:r>
                    </a:p>
                    <a:p>
                      <a:pPr algn="ctr"/>
                      <a:r>
                        <a:rPr lang="en-US" sz="1400" dirty="0"/>
                        <a:t>N = 103 Subjects</a:t>
                      </a:r>
                      <a:endParaRPr lang="en-US" sz="1600" dirty="0"/>
                    </a:p>
                  </a:txBody>
                  <a:tcP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Cutting Balloon</a:t>
                      </a:r>
                    </a:p>
                    <a:p>
                      <a:pPr algn="ctr"/>
                      <a:r>
                        <a:rPr lang="en-US" sz="1400" dirty="0"/>
                        <a:t>N = 105 Subjects</a:t>
                      </a:r>
                    </a:p>
                  </a:txBody>
                  <a:tcP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P-Value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11463328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500" dirty="0"/>
                        <a:t>Selected Imaging Endpoints</a:t>
                      </a:r>
                    </a:p>
                    <a:p>
                      <a:r>
                        <a:rPr lang="en-US" sz="1400" dirty="0"/>
                        <a:t>   MSA within Stented Segment (mm</a:t>
                      </a:r>
                      <a:r>
                        <a:rPr lang="en-US" sz="1400" baseline="30000" dirty="0"/>
                        <a:t>2</a:t>
                      </a:r>
                      <a:r>
                        <a:rPr lang="en-US" sz="1400" dirty="0"/>
                        <a:t>)</a:t>
                      </a:r>
                    </a:p>
                    <a:p>
                      <a:r>
                        <a:rPr lang="en-US" sz="1400" dirty="0"/>
                        <a:t>   Stent Expansion at site of Max Ca</a:t>
                      </a:r>
                      <a:r>
                        <a:rPr lang="en-US" sz="1400" baseline="30000" dirty="0"/>
                        <a:t>++ </a:t>
                      </a:r>
                      <a:r>
                        <a:rPr lang="en-US" sz="1400" baseline="0" dirty="0"/>
                        <a:t>(%)</a:t>
                      </a:r>
                    </a:p>
                    <a:p>
                      <a:r>
                        <a:rPr lang="en-US" sz="1400" baseline="0" dirty="0"/>
                        <a:t>   Evidence of Calcium Fracture</a:t>
                      </a:r>
                    </a:p>
                    <a:p>
                      <a:r>
                        <a:rPr lang="en-US" sz="1400" baseline="0" dirty="0"/>
                        <a:t>   Residual Stenosis</a:t>
                      </a:r>
                      <a:r>
                        <a:rPr lang="en-US" sz="1400" dirty="0"/>
                        <a:t>   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 dirty="0"/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7.1 ± 2.0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92.4 ± 28.3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78.6%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7.8%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 dirty="0"/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7.2 ± 2.1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96.4 ± 26.6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83.7%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7.7%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/>
                    </a:p>
                    <a:p>
                      <a:pPr algn="ctr"/>
                      <a:r>
                        <a:rPr lang="en-US" sz="1400" dirty="0"/>
                        <a:t>0.52</a:t>
                      </a:r>
                    </a:p>
                    <a:p>
                      <a:pPr algn="ctr"/>
                      <a:r>
                        <a:rPr lang="en-US" sz="1400" dirty="0"/>
                        <a:t>0.30</a:t>
                      </a:r>
                    </a:p>
                    <a:p>
                      <a:pPr algn="ctr"/>
                      <a:r>
                        <a:rPr lang="en-US" sz="1400" dirty="0"/>
                        <a:t>0.38</a:t>
                      </a:r>
                    </a:p>
                    <a:p>
                      <a:pPr algn="ctr"/>
                      <a:r>
                        <a:rPr lang="en-US" sz="1400" dirty="0"/>
                        <a:t>1.00</a:t>
                      </a:r>
                    </a:p>
                  </a:txBody>
                  <a:tcPr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26940879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500" dirty="0"/>
                        <a:t>Complication associated with Randomized Device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/>
                        <a:t>1.8%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2.7%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0.60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18498331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500" dirty="0"/>
                        <a:t>Strategy Success *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89.4%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92.9%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0.48</a:t>
                      </a:r>
                    </a:p>
                  </a:txBody>
                  <a:tcPr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553875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/>
                        <a:t>30-Day MACCE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/>
                        <a:t>2.9%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3.8%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/>
                        <a:t>1.00</a:t>
                      </a:r>
                    </a:p>
                  </a:txBody>
                  <a:tcPr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64146182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500" dirty="0"/>
                        <a:t>Total Procedural Cost </a:t>
                      </a:r>
                      <a:r>
                        <a:rPr lang="en-US" sz="1400" dirty="0"/>
                        <a:t>(Target Vessel)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$15,369</a:t>
                      </a:r>
                    </a:p>
                  </a:txBody>
                  <a:tcPr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$10,980</a:t>
                      </a:r>
                    </a:p>
                  </a:txBody>
                  <a:tcPr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/>
                        <a:t>&lt; 0.001</a:t>
                      </a:r>
                    </a:p>
                  </a:txBody>
                  <a:tcPr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378814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2B7C8D27-D4DA-61A5-8AC3-7E6661C1EDD9}"/>
              </a:ext>
            </a:extLst>
          </p:cNvPr>
          <p:cNvSpPr txBox="1"/>
          <p:nvPr/>
        </p:nvSpPr>
        <p:spPr>
          <a:xfrm>
            <a:off x="784861" y="4231673"/>
            <a:ext cx="791064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0" dirty="0">
                <a:solidFill>
                  <a:schemeClr val="bg2"/>
                </a:solidFill>
                <a:latin typeface="Arial" panose="020B0604020202020204"/>
              </a:rPr>
              <a:t>* Stent delivery with a residual stenosis </a:t>
            </a:r>
            <a:r>
              <a:rPr lang="en-US" sz="800" b="0" u="sng" dirty="0">
                <a:solidFill>
                  <a:schemeClr val="bg2"/>
                </a:solidFill>
                <a:latin typeface="Arial" panose="020B0604020202020204"/>
              </a:rPr>
              <a:t>&lt;</a:t>
            </a:r>
            <a:r>
              <a:rPr lang="en-US" sz="800" b="0" dirty="0">
                <a:solidFill>
                  <a:schemeClr val="bg2"/>
                </a:solidFill>
                <a:latin typeface="Arial" panose="020B0604020202020204"/>
              </a:rPr>
              <a:t> 20% in the absence of significant angiographic complication and not having to use alternative calcium modification device</a:t>
            </a:r>
          </a:p>
        </p:txBody>
      </p:sp>
    </p:spTree>
    <p:extLst>
      <p:ext uri="{BB962C8B-B14F-4D97-AF65-F5344CB8AC3E}">
        <p14:creationId xmlns:p14="http://schemas.microsoft.com/office/powerpoint/2010/main" val="2693147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r"/>
      </p:transition>
    </mc:Choice>
    <mc:Fallback xmlns="">
      <p:transition>
        <p:wipe dir="r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F9A2F4-F33C-F0CA-694B-F02C99DC8E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DA6B8-A0F2-1E4A-AAAE-462E0DDF5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5880" y="5156"/>
            <a:ext cx="9331960" cy="5667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Non-Atherectomy Cohort</a:t>
            </a:r>
            <a:br>
              <a:rPr lang="en-US" dirty="0"/>
            </a:br>
            <a:r>
              <a:rPr lang="en-US" sz="2800" i="1" dirty="0"/>
              <a:t>Post-Procedural MSA at Site of Max Ca</a:t>
            </a:r>
            <a:r>
              <a:rPr lang="en-US" sz="2800" i="1" baseline="30000" dirty="0"/>
              <a:t>++</a:t>
            </a:r>
            <a:endParaRPr lang="en-US" dirty="0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9F1ED2FD-2510-20E9-7CCC-7A7CA4CD3FAF}"/>
              </a:ext>
            </a:extLst>
          </p:cNvPr>
          <p:cNvSpPr txBox="1"/>
          <p:nvPr/>
        </p:nvSpPr>
        <p:spPr>
          <a:xfrm rot="16200000">
            <a:off x="101766" y="2433250"/>
            <a:ext cx="18457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0" dirty="0">
                <a:solidFill>
                  <a:schemeClr val="bg2"/>
                </a:solidFill>
              </a:rPr>
              <a:t>Frequency (%)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5A176F5A-893F-6F17-D6C4-408D93F697BD}"/>
              </a:ext>
            </a:extLst>
          </p:cNvPr>
          <p:cNvSpPr txBox="1"/>
          <p:nvPr/>
        </p:nvSpPr>
        <p:spPr>
          <a:xfrm>
            <a:off x="2307638" y="4421110"/>
            <a:ext cx="18457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0" dirty="0">
                <a:solidFill>
                  <a:schemeClr val="bg2"/>
                </a:solidFill>
              </a:rPr>
              <a:t>MSA (mm</a:t>
            </a:r>
            <a:r>
              <a:rPr lang="en-US" sz="1200" i="0" baseline="30000" dirty="0">
                <a:solidFill>
                  <a:schemeClr val="bg2"/>
                </a:solidFill>
              </a:rPr>
              <a:t>2</a:t>
            </a:r>
            <a:r>
              <a:rPr lang="en-US" sz="1200" i="0" dirty="0">
                <a:solidFill>
                  <a:schemeClr val="bg2"/>
                </a:solidFill>
              </a:rPr>
              <a:t>)</a:t>
            </a:r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8A827166-8846-9932-FB46-01F2C5D005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3466" y="980086"/>
            <a:ext cx="4234078" cy="3513928"/>
          </a:xfrm>
          <a:prstGeom prst="rect">
            <a:avLst/>
          </a:prstGeom>
        </p:spPr>
      </p:pic>
      <p:sp>
        <p:nvSpPr>
          <p:cNvPr id="64" name="Rectangle 63">
            <a:extLst>
              <a:ext uri="{FF2B5EF4-FFF2-40B4-BE49-F238E27FC236}">
                <a16:creationId xmlns:a16="http://schemas.microsoft.com/office/drawing/2014/main" id="{F0EA84B3-1B58-C25B-6DB1-BFAFE7F7773B}"/>
              </a:ext>
            </a:extLst>
          </p:cNvPr>
          <p:cNvSpPr/>
          <p:nvPr/>
        </p:nvSpPr>
        <p:spPr bwMode="auto">
          <a:xfrm>
            <a:off x="1466599" y="1183235"/>
            <a:ext cx="1554480" cy="303357"/>
          </a:xfrm>
          <a:prstGeom prst="rect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1" u="none" strike="noStrike" cap="none" normalizeH="0" baseline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ヒラギノ角ゴ Pro W3" pitchFamily="-111" charset="-128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A1C00091-972B-D1C2-697D-9390E197379C}"/>
              </a:ext>
            </a:extLst>
          </p:cNvPr>
          <p:cNvSpPr txBox="1"/>
          <p:nvPr/>
        </p:nvSpPr>
        <p:spPr>
          <a:xfrm>
            <a:off x="1544492" y="1715586"/>
            <a:ext cx="13986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i="0" dirty="0">
                <a:solidFill>
                  <a:srgbClr val="E71224"/>
                </a:solidFill>
              </a:rPr>
              <a:t>Cutting Balloon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5261A533-3BDA-A7D6-9867-60E16508C027}"/>
              </a:ext>
            </a:extLst>
          </p:cNvPr>
          <p:cNvSpPr txBox="1"/>
          <p:nvPr/>
        </p:nvSpPr>
        <p:spPr>
          <a:xfrm>
            <a:off x="2679555" y="2385388"/>
            <a:ext cx="14224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i="0" dirty="0">
                <a:solidFill>
                  <a:srgbClr val="004F8B"/>
                </a:solidFill>
              </a:rPr>
              <a:t>Intravascular </a:t>
            </a:r>
          </a:p>
          <a:p>
            <a:pPr algn="ctr"/>
            <a:r>
              <a:rPr lang="en-US" sz="1100" i="0" dirty="0">
                <a:solidFill>
                  <a:srgbClr val="004F8B"/>
                </a:solidFill>
              </a:rPr>
              <a:t>Lithotripsy</a:t>
            </a:r>
          </a:p>
        </p:txBody>
      </p:sp>
      <p:graphicFrame>
        <p:nvGraphicFramePr>
          <p:cNvPr id="80" name="Table 79">
            <a:extLst>
              <a:ext uri="{FF2B5EF4-FFF2-40B4-BE49-F238E27FC236}">
                <a16:creationId xmlns:a16="http://schemas.microsoft.com/office/drawing/2014/main" id="{34FCB58A-1D56-3AC1-59AA-FD60CDA055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2674551"/>
              </p:ext>
            </p:extLst>
          </p:nvPr>
        </p:nvGraphicFramePr>
        <p:xfrm>
          <a:off x="4497665" y="1776726"/>
          <a:ext cx="4389120" cy="182880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2011680">
                  <a:extLst>
                    <a:ext uri="{9D8B030D-6E8A-4147-A177-3AD203B41FA5}">
                      <a16:colId xmlns:a16="http://schemas.microsoft.com/office/drawing/2014/main" val="3956849767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4275014683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83521385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2"/>
                          </a:solidFill>
                        </a:rPr>
                        <a:t>Intravascular Lithotripsy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2"/>
                          </a:solidFill>
                        </a:rPr>
                        <a:t>Cutting Balloon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780929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2"/>
                          </a:solidFill>
                        </a:rPr>
                        <a:t># of Lesions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2"/>
                          </a:solidFill>
                        </a:rPr>
                        <a:t>111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2"/>
                          </a:solidFill>
                        </a:rPr>
                        <a:t>105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137440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2"/>
                          </a:solidFill>
                        </a:rPr>
                        <a:t>Mean ± SD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2"/>
                          </a:solidFill>
                        </a:rPr>
                        <a:t>8.8 ± 2.7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2"/>
                          </a:solidFill>
                        </a:rPr>
                        <a:t>7.7 ± 2.3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905001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2"/>
                          </a:solidFill>
                        </a:rPr>
                        <a:t>Median [IQR]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2"/>
                          </a:solidFill>
                        </a:rPr>
                        <a:t>8.3 [7.2,10.0]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2"/>
                          </a:solidFill>
                        </a:rPr>
                        <a:t>7.4 [6.3,8.5]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644181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2"/>
                          </a:solidFill>
                        </a:rPr>
                        <a:t>Difference </a:t>
                      </a:r>
                      <a:r>
                        <a:rPr lang="en-US" sz="1000" dirty="0">
                          <a:solidFill>
                            <a:schemeClr val="bg2"/>
                          </a:solidFill>
                        </a:rPr>
                        <a:t>(1-sided 97.5% CI)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2"/>
                          </a:solidFill>
                        </a:rPr>
                        <a:t>1.1 (∞, 1.8) mm</a:t>
                      </a:r>
                      <a:r>
                        <a:rPr lang="en-US" sz="1200" baseline="30000" dirty="0">
                          <a:solidFill>
                            <a:schemeClr val="bg2"/>
                          </a:solidFill>
                        </a:rPr>
                        <a:t>2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774687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bg2"/>
                          </a:solidFill>
                        </a:rPr>
                        <a:t>P-Value (Non-Inferiority)*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2"/>
                          </a:solidFill>
                        </a:rPr>
                        <a:t>0.399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9621419"/>
                  </a:ext>
                </a:extLst>
              </a:tr>
            </a:tbl>
          </a:graphicData>
        </a:graphic>
      </p:graphicFrame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89A5E729-480A-216A-6F9C-0A3C8EDBACA0}"/>
              </a:ext>
            </a:extLst>
          </p:cNvPr>
          <p:cNvCxnSpPr>
            <a:cxnSpLocks/>
          </p:cNvCxnSpPr>
          <p:nvPr/>
        </p:nvCxnSpPr>
        <p:spPr bwMode="auto">
          <a:xfrm rot="16200000" flipH="1" flipV="1">
            <a:off x="1858081" y="3492235"/>
            <a:ext cx="1600200" cy="0"/>
          </a:xfrm>
          <a:prstGeom prst="line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DA0A0F02-6946-BD23-182D-4D38C57F83D1}"/>
              </a:ext>
            </a:extLst>
          </p:cNvPr>
          <p:cNvCxnSpPr>
            <a:cxnSpLocks/>
          </p:cNvCxnSpPr>
          <p:nvPr/>
        </p:nvCxnSpPr>
        <p:spPr bwMode="auto">
          <a:xfrm rot="16200000" flipH="1" flipV="1">
            <a:off x="2000122" y="3491227"/>
            <a:ext cx="1600200" cy="0"/>
          </a:xfrm>
          <a:prstGeom prst="line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4D7A66D4-7BDF-ED9B-431C-00E5498A35DE}"/>
              </a:ext>
            </a:extLst>
          </p:cNvPr>
          <p:cNvCxnSpPr>
            <a:cxnSpLocks/>
          </p:cNvCxnSpPr>
          <p:nvPr/>
        </p:nvCxnSpPr>
        <p:spPr bwMode="auto">
          <a:xfrm>
            <a:off x="1400353" y="2709954"/>
            <a:ext cx="1417320" cy="0"/>
          </a:xfrm>
          <a:prstGeom prst="line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9D51BD0C-8D1E-E032-1AB7-1729EA2D2104}"/>
              </a:ext>
            </a:extLst>
          </p:cNvPr>
          <p:cNvSpPr txBox="1"/>
          <p:nvPr/>
        </p:nvSpPr>
        <p:spPr>
          <a:xfrm>
            <a:off x="3621874" y="4912445"/>
            <a:ext cx="22185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0" dirty="0">
                <a:solidFill>
                  <a:schemeClr val="tx1"/>
                </a:solidFill>
              </a:rPr>
              <a:t>* Non-inferiority Margin 1.2mm </a:t>
            </a:r>
          </a:p>
        </p:txBody>
      </p:sp>
    </p:spTree>
    <p:extLst>
      <p:ext uri="{BB962C8B-B14F-4D97-AF65-F5344CB8AC3E}">
        <p14:creationId xmlns:p14="http://schemas.microsoft.com/office/powerpoint/2010/main" val="3073567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r"/>
      </p:transition>
    </mc:Choice>
    <mc:Fallback xmlns="">
      <p:transition>
        <p:wipe dir="r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3DC502-28CE-2DE7-A839-276F05A7EF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1721F-CEF5-6D57-7FAB-1D9535996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043" y="-46376"/>
            <a:ext cx="7769225" cy="566738"/>
          </a:xfrm>
        </p:spPr>
        <p:txBody>
          <a:bodyPr/>
          <a:lstStyle/>
          <a:p>
            <a:r>
              <a:rPr lang="en-US" dirty="0"/>
              <a:t>Other Imaging Secondary Endpoints</a:t>
            </a:r>
            <a:br>
              <a:rPr lang="en-US" dirty="0"/>
            </a:br>
            <a:r>
              <a:rPr lang="en-US" sz="2800" i="1" dirty="0"/>
              <a:t>No Planned Atherectomy Cohort</a:t>
            </a:r>
            <a:endParaRPr lang="en-US" i="1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76F4FEC-576A-B528-9B40-A96F9168D74D}"/>
              </a:ext>
            </a:extLst>
          </p:cNvPr>
          <p:cNvGraphicFramePr>
            <a:graphicFrameLocks noGrp="1"/>
          </p:cNvGraphicFramePr>
          <p:nvPr/>
        </p:nvGraphicFramePr>
        <p:xfrm>
          <a:off x="291548" y="1230630"/>
          <a:ext cx="8638216" cy="30022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874018">
                  <a:extLst>
                    <a:ext uri="{9D8B030D-6E8A-4147-A177-3AD203B41FA5}">
                      <a16:colId xmlns:a16="http://schemas.microsoft.com/office/drawing/2014/main" val="934051467"/>
                    </a:ext>
                  </a:extLst>
                </a:gridCol>
                <a:gridCol w="2921726">
                  <a:extLst>
                    <a:ext uri="{9D8B030D-6E8A-4147-A177-3AD203B41FA5}">
                      <a16:colId xmlns:a16="http://schemas.microsoft.com/office/drawing/2014/main" val="661959199"/>
                    </a:ext>
                  </a:extLst>
                </a:gridCol>
                <a:gridCol w="1968137">
                  <a:extLst>
                    <a:ext uri="{9D8B030D-6E8A-4147-A177-3AD203B41FA5}">
                      <a16:colId xmlns:a16="http://schemas.microsoft.com/office/drawing/2014/main" val="737835931"/>
                    </a:ext>
                  </a:extLst>
                </a:gridCol>
                <a:gridCol w="874335">
                  <a:extLst>
                    <a:ext uri="{9D8B030D-6E8A-4147-A177-3AD203B41FA5}">
                      <a16:colId xmlns:a16="http://schemas.microsoft.com/office/drawing/2014/main" val="1675421541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Intravascular Lithotripsy</a:t>
                      </a:r>
                    </a:p>
                    <a:p>
                      <a:pPr algn="ctr"/>
                      <a:r>
                        <a:rPr lang="en-US" sz="1400" dirty="0"/>
                        <a:t>N =  111 Lesions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Cutting Balloon</a:t>
                      </a:r>
                    </a:p>
                    <a:p>
                      <a:pPr algn="ctr"/>
                      <a:r>
                        <a:rPr lang="en-US" sz="1400" dirty="0"/>
                        <a:t>N = 105 Lesions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P-Value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11463328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500" dirty="0"/>
                        <a:t>MSA within Entire Stent </a:t>
                      </a:r>
                      <a:r>
                        <a:rPr lang="en-US" sz="1400" dirty="0"/>
                        <a:t>(mm</a:t>
                      </a:r>
                      <a:r>
                        <a:rPr lang="en-US" sz="1400" baseline="30000" dirty="0"/>
                        <a:t>2</a:t>
                      </a:r>
                      <a:r>
                        <a:rPr lang="en-US" sz="1400" baseline="0" dirty="0"/>
                        <a:t>)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/>
                        <a:t>7.2 ± </a:t>
                      </a:r>
                      <a:r>
                        <a:rPr lang="en-US" sz="1500" u="none" dirty="0"/>
                        <a:t>2.3</a:t>
                      </a:r>
                      <a:endParaRPr 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/>
                        <a:t>6.5 ± </a:t>
                      </a:r>
                      <a:r>
                        <a:rPr lang="en-US" sz="1500" u="none" dirty="0"/>
                        <a:t>2.2</a:t>
                      </a:r>
                      <a:endParaRPr 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0.03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51657885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500" dirty="0"/>
                        <a:t>Stent Expansion at Site of Maximum Ca</a:t>
                      </a:r>
                      <a:r>
                        <a:rPr lang="en-US" sz="1500" baseline="30000" dirty="0"/>
                        <a:t>++</a:t>
                      </a:r>
                      <a:r>
                        <a:rPr lang="en-US" sz="1500" baseline="0" dirty="0"/>
                        <a:t> (%)</a:t>
                      </a:r>
                      <a:endParaRPr lang="en-US" sz="15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/>
                        <a:t>101.1 ± </a:t>
                      </a:r>
                      <a:r>
                        <a:rPr lang="en-US" sz="1500" u="none" dirty="0"/>
                        <a:t>21.3</a:t>
                      </a:r>
                      <a:endParaRPr 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/>
                        <a:t>98.1 ± </a:t>
                      </a:r>
                      <a:r>
                        <a:rPr lang="en-US" sz="1500" u="none" dirty="0"/>
                        <a:t>27.1</a:t>
                      </a:r>
                      <a:endParaRPr 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0.23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18498331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500" dirty="0"/>
                        <a:t>Minimum Stent Expansion (%)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/>
                        <a:t>83.1 ± </a:t>
                      </a:r>
                      <a:r>
                        <a:rPr lang="en-US" sz="1500" u="none" dirty="0"/>
                        <a:t>19.0</a:t>
                      </a:r>
                      <a:endParaRPr 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/>
                        <a:t>82.2 ± </a:t>
                      </a:r>
                      <a:r>
                        <a:rPr lang="en-US" sz="1500" u="none" dirty="0"/>
                        <a:t>22.1</a:t>
                      </a:r>
                      <a:endParaRPr 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0.77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64146182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/>
                        <a:t>Evidence of Calcium Fracture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/>
                        <a:t>76.2%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74.7%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/>
                        <a:t>0.87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47786488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500" dirty="0"/>
                        <a:t># of Calcium Fractures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/>
                        <a:t>2.3 ± </a:t>
                      </a:r>
                      <a:r>
                        <a:rPr lang="en-US" sz="1500" u="none" dirty="0"/>
                        <a:t>1.5</a:t>
                      </a:r>
                      <a:endParaRPr 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/>
                        <a:t>2.3 ± </a:t>
                      </a:r>
                      <a:r>
                        <a:rPr lang="en-US" sz="1500" u="none" dirty="0"/>
                        <a:t>1.2</a:t>
                      </a:r>
                      <a:endParaRPr 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/>
                        <a:t>0.66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67378814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500" dirty="0"/>
                        <a:t>Residual Stenosis </a:t>
                      </a:r>
                    </a:p>
                    <a:p>
                      <a:r>
                        <a:rPr lang="en-US" sz="1400" dirty="0"/>
                        <a:t>(any stent area &lt; 4.5mm</a:t>
                      </a:r>
                      <a:r>
                        <a:rPr lang="en-US" sz="1400" baseline="30000" dirty="0"/>
                        <a:t>2</a:t>
                      </a:r>
                      <a:r>
                        <a:rPr lang="en-US" sz="1400" baseline="0" dirty="0"/>
                        <a:t>)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7.6%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11.1%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/>
                        <a:t>0.47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005763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38C090B-9600-43A3-2CFF-5EE3801C2344}"/>
              </a:ext>
            </a:extLst>
          </p:cNvPr>
          <p:cNvSpPr txBox="1"/>
          <p:nvPr/>
        </p:nvSpPr>
        <p:spPr>
          <a:xfrm>
            <a:off x="3632836" y="4884737"/>
            <a:ext cx="221859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0" dirty="0">
                <a:solidFill>
                  <a:schemeClr val="tx1"/>
                </a:solidFill>
              </a:rPr>
              <a:t>IVUS Core-Lab Adjudicated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597DF46-1EED-CCEA-EB61-5030F1C46CAC}"/>
              </a:ext>
            </a:extLst>
          </p:cNvPr>
          <p:cNvSpPr/>
          <p:nvPr/>
        </p:nvSpPr>
        <p:spPr bwMode="auto">
          <a:xfrm>
            <a:off x="291548" y="2166730"/>
            <a:ext cx="8638216" cy="1548622"/>
          </a:xfrm>
          <a:prstGeom prst="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1" u="none" strike="noStrike" cap="none" normalizeH="0" baseline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ヒラギノ角ゴ Pro W3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326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r"/>
      </p:transition>
    </mc:Choice>
    <mc:Fallback xmlns="">
      <p:transition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6B66F9-6B6B-721D-8771-556278A3A7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04894-112D-46C4-466D-CF4454DCA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043" y="-46376"/>
            <a:ext cx="7769225" cy="566738"/>
          </a:xfrm>
        </p:spPr>
        <p:txBody>
          <a:bodyPr/>
          <a:lstStyle/>
          <a:p>
            <a:r>
              <a:rPr lang="en-US" dirty="0"/>
              <a:t>No Planned Atherectomy Cohort</a:t>
            </a:r>
            <a:br>
              <a:rPr lang="en-US" dirty="0"/>
            </a:br>
            <a:r>
              <a:rPr lang="en-US" sz="2800" i="1" dirty="0"/>
              <a:t>Impact of Reference Vessel Size</a:t>
            </a:r>
            <a:endParaRPr lang="en-US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4A93DD11-05AA-D063-F5E4-3B5F4258106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936057"/>
                <a:ext cx="8181474" cy="3086100"/>
              </a:xfrm>
            </p:spPr>
            <p:txBody>
              <a:bodyPr/>
              <a:lstStyle/>
              <a:p>
                <a:r>
                  <a:rPr lang="en-US" sz="2200" b="1" dirty="0"/>
                  <a:t>Calculation of Indices of Optimal Stent Implantation</a:t>
                </a:r>
              </a:p>
              <a:p>
                <a:pPr lvl="2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 i="1" dirty="0"/>
                  <a:t>Minimal Stent Area (mm</a:t>
                </a:r>
                <a:r>
                  <a:rPr lang="en-US" sz="1600" i="1" baseline="30000" dirty="0"/>
                  <a:t>2</a:t>
                </a:r>
                <a:r>
                  <a:rPr lang="en-US" sz="1600" i="1" dirty="0"/>
                  <a:t>)</a:t>
                </a:r>
                <a:r>
                  <a:rPr lang="en-US" sz="1600" dirty="0"/>
                  <a:t>:</a:t>
                </a:r>
                <a:r>
                  <a:rPr lang="en-US" sz="1600" i="1" dirty="0"/>
                  <a:t> </a:t>
                </a:r>
                <a:r>
                  <a:rPr lang="en-US" sz="2600" dirty="0"/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dirty="0" smtClean="0">
                            <a:latin typeface="Cambria Math" panose="02040503050406030204" pitchFamily="18" charset="0"/>
                          </a:rPr>
                          <m:t>𝑀𝑖𝑛𝑖𝑚𝑎𝑙</m:t>
                        </m:r>
                        <m:r>
                          <a:rPr lang="en-US" sz="16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600" b="0" i="1" dirty="0" smtClean="0">
                            <a:latin typeface="Cambria Math" panose="02040503050406030204" pitchFamily="18" charset="0"/>
                          </a:rPr>
                          <m:t>𝑙𝑢𝑚𝑒𝑛</m:t>
                        </m:r>
                        <m:r>
                          <a:rPr lang="en-US" sz="16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600" b="0" i="1" dirty="0" smtClean="0">
                            <a:latin typeface="Cambria Math" panose="02040503050406030204" pitchFamily="18" charset="0"/>
                          </a:rPr>
                          <m:t>𝑑𝑖𝑎𝑚𝑒𝑡𝑒𝑟</m:t>
                        </m:r>
                      </m:num>
                      <m:den>
                        <m:r>
                          <a:rPr lang="en-US" sz="16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600" dirty="0"/>
                  <a:t>)</a:t>
                </a:r>
                <a:r>
                  <a:rPr lang="en-US" sz="1600" baseline="80000" dirty="0"/>
                  <a:t>2</a:t>
                </a:r>
                <a:r>
                  <a:rPr lang="en-US" sz="1600" baseline="30000" dirty="0"/>
                  <a:t> </a:t>
                </a:r>
                <a:r>
                  <a:rPr lang="en-US" sz="1600" dirty="0"/>
                  <a:t>x </a:t>
                </a:r>
                <a:r>
                  <a:rPr lang="en-US" sz="1600" dirty="0">
                    <a:latin typeface="Symbol" panose="05050102010706020507" pitchFamily="18" charset="2"/>
                  </a:rPr>
                  <a:t>p</a:t>
                </a:r>
              </a:p>
              <a:p>
                <a:pPr marL="342900" lvl="1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sz="400" dirty="0"/>
              </a:p>
              <a:p>
                <a:pPr lvl="2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 i="1" dirty="0"/>
                  <a:t>Stent Expansion (%)</a:t>
                </a:r>
                <a:r>
                  <a:rPr lang="en-US" sz="1600" dirty="0"/>
                  <a:t>:</a:t>
                </a:r>
                <a:r>
                  <a:rPr lang="en-US" sz="1600" i="1" dirty="0"/>
                  <a:t> </a:t>
                </a:r>
                <a:r>
                  <a:rPr lang="en-US" sz="2600" dirty="0"/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dirty="0" smtClean="0">
                            <a:latin typeface="Cambria Math" panose="02040503050406030204" pitchFamily="18" charset="0"/>
                          </a:rPr>
                          <m:t>𝑀𝑆𝐴</m:t>
                        </m:r>
                      </m:num>
                      <m:den>
                        <m:r>
                          <a:rPr lang="en-US" sz="1600" b="0" i="1" dirty="0" smtClean="0">
                            <a:latin typeface="Cambria Math" panose="02040503050406030204" pitchFamily="18" charset="0"/>
                          </a:rPr>
                          <m:t>𝐼𝑑𝑒𝑎𝑙</m:t>
                        </m:r>
                        <m:r>
                          <a:rPr lang="en-US" sz="16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600" b="0" i="1" dirty="0" smtClean="0">
                            <a:latin typeface="Cambria Math" panose="02040503050406030204" pitchFamily="18" charset="0"/>
                          </a:rPr>
                          <m:t>𝐿𝑢𝑚𝑒𝑛</m:t>
                        </m:r>
                        <m:r>
                          <a:rPr lang="en-US" sz="16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600" b="0" i="1" dirty="0" smtClean="0">
                            <a:latin typeface="Cambria Math" panose="02040503050406030204" pitchFamily="18" charset="0"/>
                          </a:rPr>
                          <m:t>𝐴𝑟𝑒𝑎</m:t>
                        </m:r>
                      </m:den>
                    </m:f>
                  </m:oMath>
                </a14:m>
                <a:r>
                  <a:rPr lang="en-US" sz="2600" dirty="0"/>
                  <a:t>)</a:t>
                </a:r>
                <a:r>
                  <a:rPr lang="en-US" sz="1600" baseline="30000" dirty="0"/>
                  <a:t> </a:t>
                </a:r>
                <a:r>
                  <a:rPr lang="en-US" sz="1600" dirty="0"/>
                  <a:t>x </a:t>
                </a:r>
                <a:r>
                  <a:rPr lang="en-US" sz="1600" dirty="0">
                    <a:latin typeface="Symbol" panose="05050102010706020507" pitchFamily="18" charset="2"/>
                  </a:rPr>
                  <a:t>100</a:t>
                </a:r>
              </a:p>
              <a:p>
                <a:pPr marL="685800" lvl="2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sz="700" dirty="0">
                  <a:latin typeface="Symbol" panose="05050102010706020507" pitchFamily="18" charset="2"/>
                </a:endParaRPr>
              </a:p>
              <a:p>
                <a:pPr lvl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 dirty="0"/>
                  <a:t>MSA, but not stent expansion, is affected by reference vessel size</a:t>
                </a:r>
              </a:p>
              <a:p>
                <a:pPr lvl="1"/>
                <a:endParaRPr lang="en-US" sz="1800" dirty="0"/>
              </a:p>
              <a:p>
                <a:pPr lvl="1"/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4A93DD11-05AA-D063-F5E4-3B5F4258106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36057"/>
                <a:ext cx="8181474" cy="3086100"/>
              </a:xfrm>
              <a:blipFill>
                <a:blip r:embed="rId3"/>
                <a:stretch>
                  <a:fillRect l="-969" t="-1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EC8E540-BA76-A412-0C45-A2537261F5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2647148"/>
              </p:ext>
            </p:extLst>
          </p:nvPr>
        </p:nvGraphicFramePr>
        <p:xfrm>
          <a:off x="165368" y="2684599"/>
          <a:ext cx="8813264" cy="17678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874018">
                  <a:extLst>
                    <a:ext uri="{9D8B030D-6E8A-4147-A177-3AD203B41FA5}">
                      <a16:colId xmlns:a16="http://schemas.microsoft.com/office/drawing/2014/main" val="934051467"/>
                    </a:ext>
                  </a:extLst>
                </a:gridCol>
                <a:gridCol w="2921726">
                  <a:extLst>
                    <a:ext uri="{9D8B030D-6E8A-4147-A177-3AD203B41FA5}">
                      <a16:colId xmlns:a16="http://schemas.microsoft.com/office/drawing/2014/main" val="661959199"/>
                    </a:ext>
                  </a:extLst>
                </a:gridCol>
                <a:gridCol w="1968137">
                  <a:extLst>
                    <a:ext uri="{9D8B030D-6E8A-4147-A177-3AD203B41FA5}">
                      <a16:colId xmlns:a16="http://schemas.microsoft.com/office/drawing/2014/main" val="737835931"/>
                    </a:ext>
                  </a:extLst>
                </a:gridCol>
                <a:gridCol w="1049383">
                  <a:extLst>
                    <a:ext uri="{9D8B030D-6E8A-4147-A177-3AD203B41FA5}">
                      <a16:colId xmlns:a16="http://schemas.microsoft.com/office/drawing/2014/main" val="1675421541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Intravascular Lithotripsy</a:t>
                      </a:r>
                    </a:p>
                    <a:p>
                      <a:pPr algn="ctr"/>
                      <a:r>
                        <a:rPr lang="en-US" sz="1400" dirty="0"/>
                        <a:t>N =  111 Lesions</a:t>
                      </a:r>
                    </a:p>
                  </a:txBody>
                  <a:tcP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Cutting Balloon</a:t>
                      </a:r>
                    </a:p>
                    <a:p>
                      <a:pPr algn="ctr"/>
                      <a:r>
                        <a:rPr lang="en-US" sz="1400" dirty="0"/>
                        <a:t>N =  105 Lesions</a:t>
                      </a:r>
                    </a:p>
                  </a:txBody>
                  <a:tcP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P-Value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114633288"/>
                  </a:ext>
                </a:extLst>
              </a:tr>
              <a:tr h="274320">
                <a:tc gridSpan="4">
                  <a:txBody>
                    <a:bodyPr/>
                    <a:lstStyle/>
                    <a:p>
                      <a:r>
                        <a:rPr lang="en-US" sz="1400" b="1" dirty="0"/>
                        <a:t>Site-Reported Vessel Diameters (mm)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500" dirty="0"/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18498331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dirty="0"/>
                        <a:t>Reference Vessel Diameter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3.5 ± 0.5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3.4 ± 0.5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0.069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641461825"/>
                  </a:ext>
                </a:extLst>
              </a:tr>
              <a:tr h="297724">
                <a:tc gridSpan="4">
                  <a:txBody>
                    <a:bodyPr/>
                    <a:lstStyle/>
                    <a:p>
                      <a:r>
                        <a:rPr lang="en-US" sz="1400" b="1" dirty="0"/>
                        <a:t>IVUS Core Lab Adjudicated Vessel Size Pre-Preparation (mm)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 dirty="0"/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67378814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dirty="0"/>
                        <a:t>Mean Reference Lumen Diameter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3.0 ± 0.6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2.9 ± 0.5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0.093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6519256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3D1672EE-BBDF-D72C-4A34-ED7A7F8CC197}"/>
              </a:ext>
            </a:extLst>
          </p:cNvPr>
          <p:cNvSpPr/>
          <p:nvPr/>
        </p:nvSpPr>
        <p:spPr bwMode="auto">
          <a:xfrm>
            <a:off x="7933933" y="3525129"/>
            <a:ext cx="1044699" cy="342900"/>
          </a:xfrm>
          <a:prstGeom prst="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1" u="none" strike="noStrike" cap="none" normalizeH="0" baseline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ヒラギノ角ゴ Pro W3" pitchFamily="-111" charset="-128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155D965-0327-A628-4CF2-16E363C6AC5E}"/>
              </a:ext>
            </a:extLst>
          </p:cNvPr>
          <p:cNvSpPr/>
          <p:nvPr/>
        </p:nvSpPr>
        <p:spPr bwMode="auto">
          <a:xfrm>
            <a:off x="7927304" y="4109884"/>
            <a:ext cx="1044699" cy="342900"/>
          </a:xfrm>
          <a:prstGeom prst="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1" u="none" strike="noStrike" cap="none" normalizeH="0" baseline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ヒラギノ角ゴ Pro W3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06846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r"/>
      </p:transition>
    </mc:Choice>
    <mc:Fallback xmlns="">
      <p:transition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75DA1F-D807-79B2-F5F4-CB26DA1955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9D24B-F275-DFAC-DD86-A0E412D08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043" y="-46376"/>
            <a:ext cx="7769225" cy="566738"/>
          </a:xfrm>
        </p:spPr>
        <p:txBody>
          <a:bodyPr/>
          <a:lstStyle/>
          <a:p>
            <a:r>
              <a:rPr lang="en-US" dirty="0"/>
              <a:t>No Planned Atherectomy Cohort</a:t>
            </a:r>
            <a:br>
              <a:rPr lang="en-US" dirty="0"/>
            </a:br>
            <a:r>
              <a:rPr lang="en-US" sz="2800" i="1" dirty="0"/>
              <a:t>Impact of Reference Vessel Size</a:t>
            </a:r>
            <a:endParaRPr lang="en-US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F1CB45B7-9891-DD61-C087-C662035F3D6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936057"/>
                <a:ext cx="8181474" cy="3086100"/>
              </a:xfrm>
            </p:spPr>
            <p:txBody>
              <a:bodyPr/>
              <a:lstStyle/>
              <a:p>
                <a:r>
                  <a:rPr lang="en-US" sz="2200" b="1" dirty="0"/>
                  <a:t>Calculation of Indices of Optimal Stent Implantation</a:t>
                </a:r>
              </a:p>
              <a:p>
                <a:pPr lvl="2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 i="1" dirty="0"/>
                  <a:t>Minimal Stent Area (mm</a:t>
                </a:r>
                <a:r>
                  <a:rPr lang="en-US" sz="1600" i="1" baseline="30000" dirty="0"/>
                  <a:t>2</a:t>
                </a:r>
                <a:r>
                  <a:rPr lang="en-US" sz="1600" i="1" dirty="0"/>
                  <a:t>)</a:t>
                </a:r>
                <a:r>
                  <a:rPr lang="en-US" sz="1600" dirty="0"/>
                  <a:t>:</a:t>
                </a:r>
                <a:r>
                  <a:rPr lang="en-US" sz="1600" i="1" dirty="0"/>
                  <a:t> </a:t>
                </a:r>
                <a:r>
                  <a:rPr lang="en-US" sz="2600" dirty="0"/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dirty="0" smtClean="0">
                            <a:latin typeface="Cambria Math" panose="02040503050406030204" pitchFamily="18" charset="0"/>
                          </a:rPr>
                          <m:t>𝑀𝑖𝑛𝑖𝑚𝑎𝑙</m:t>
                        </m:r>
                        <m:r>
                          <a:rPr lang="en-US" sz="16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600" b="0" i="1" dirty="0" smtClean="0">
                            <a:latin typeface="Cambria Math" panose="02040503050406030204" pitchFamily="18" charset="0"/>
                          </a:rPr>
                          <m:t>𝑙𝑢𝑚𝑒𝑛</m:t>
                        </m:r>
                        <m:r>
                          <a:rPr lang="en-US" sz="16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600" b="0" i="1" dirty="0" smtClean="0">
                            <a:latin typeface="Cambria Math" panose="02040503050406030204" pitchFamily="18" charset="0"/>
                          </a:rPr>
                          <m:t>𝑑𝑖𝑎𝑚𝑒𝑡𝑒𝑟</m:t>
                        </m:r>
                      </m:num>
                      <m:den>
                        <m:r>
                          <a:rPr lang="en-US" sz="16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600" dirty="0"/>
                  <a:t>)</a:t>
                </a:r>
                <a:r>
                  <a:rPr lang="en-US" sz="1600" baseline="80000" dirty="0"/>
                  <a:t>2</a:t>
                </a:r>
                <a:r>
                  <a:rPr lang="en-US" sz="1600" baseline="30000" dirty="0"/>
                  <a:t> </a:t>
                </a:r>
                <a:r>
                  <a:rPr lang="en-US" sz="1600" dirty="0"/>
                  <a:t>x </a:t>
                </a:r>
                <a:r>
                  <a:rPr lang="en-US" sz="1600" dirty="0">
                    <a:latin typeface="Symbol" panose="05050102010706020507" pitchFamily="18" charset="2"/>
                  </a:rPr>
                  <a:t>p</a:t>
                </a:r>
              </a:p>
              <a:p>
                <a:pPr marL="342900" lvl="1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sz="400" dirty="0"/>
              </a:p>
              <a:p>
                <a:pPr lvl="2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 i="1" dirty="0"/>
                  <a:t>Stent Expansion (%)</a:t>
                </a:r>
                <a:r>
                  <a:rPr lang="en-US" sz="1600" dirty="0"/>
                  <a:t>:</a:t>
                </a:r>
                <a:r>
                  <a:rPr lang="en-US" sz="1600" i="1" dirty="0"/>
                  <a:t> </a:t>
                </a:r>
                <a:r>
                  <a:rPr lang="en-US" sz="2600" dirty="0"/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dirty="0" smtClean="0">
                            <a:latin typeface="Cambria Math" panose="02040503050406030204" pitchFamily="18" charset="0"/>
                          </a:rPr>
                          <m:t>𝑀𝑆𝐴</m:t>
                        </m:r>
                      </m:num>
                      <m:den>
                        <m:r>
                          <a:rPr lang="en-US" sz="1600" b="0" i="1" dirty="0" smtClean="0">
                            <a:latin typeface="Cambria Math" panose="02040503050406030204" pitchFamily="18" charset="0"/>
                          </a:rPr>
                          <m:t>𝐼𝑑𝑒𝑎𝑙</m:t>
                        </m:r>
                        <m:r>
                          <a:rPr lang="en-US" sz="16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600" b="0" i="1" dirty="0" smtClean="0">
                            <a:latin typeface="Cambria Math" panose="02040503050406030204" pitchFamily="18" charset="0"/>
                          </a:rPr>
                          <m:t>𝐿𝑢𝑚𝑒𝑛</m:t>
                        </m:r>
                        <m:r>
                          <a:rPr lang="en-US" sz="16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600" b="0" i="1" dirty="0" smtClean="0">
                            <a:latin typeface="Cambria Math" panose="02040503050406030204" pitchFamily="18" charset="0"/>
                          </a:rPr>
                          <m:t>𝐴𝑟𝑒𝑎</m:t>
                        </m:r>
                      </m:den>
                    </m:f>
                  </m:oMath>
                </a14:m>
                <a:r>
                  <a:rPr lang="en-US" sz="2600" dirty="0"/>
                  <a:t>)</a:t>
                </a:r>
                <a:r>
                  <a:rPr lang="en-US" sz="1600" baseline="30000" dirty="0"/>
                  <a:t> </a:t>
                </a:r>
                <a:r>
                  <a:rPr lang="en-US" sz="1600" dirty="0"/>
                  <a:t>x </a:t>
                </a:r>
                <a:r>
                  <a:rPr lang="en-US" sz="1600" dirty="0">
                    <a:latin typeface="Symbol" panose="05050102010706020507" pitchFamily="18" charset="2"/>
                  </a:rPr>
                  <a:t>100</a:t>
                </a:r>
              </a:p>
              <a:p>
                <a:pPr marL="685800" lvl="2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sz="700" dirty="0">
                  <a:latin typeface="Symbol" panose="05050102010706020507" pitchFamily="18" charset="2"/>
                </a:endParaRPr>
              </a:p>
              <a:p>
                <a:pPr lvl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 dirty="0"/>
                  <a:t>MSA, but not stent expansion, is affected by reference vessel size</a:t>
                </a:r>
              </a:p>
              <a:p>
                <a:pPr lvl="1"/>
                <a:endParaRPr lang="en-US" sz="1800" dirty="0"/>
              </a:p>
              <a:p>
                <a:pPr lvl="1"/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F1CB45B7-9891-DD61-C087-C662035F3D6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36057"/>
                <a:ext cx="8181474" cy="3086100"/>
              </a:xfrm>
              <a:blipFill>
                <a:blip r:embed="rId3"/>
                <a:stretch>
                  <a:fillRect l="-969" t="-1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0A0ED753-B4C9-21F3-91CF-23985E03DC50}"/>
              </a:ext>
            </a:extLst>
          </p:cNvPr>
          <p:cNvGraphicFramePr>
            <a:graphicFrameLocks noGrp="1"/>
          </p:cNvGraphicFramePr>
          <p:nvPr/>
        </p:nvGraphicFramePr>
        <p:xfrm>
          <a:off x="165368" y="2684599"/>
          <a:ext cx="8813264" cy="17678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874018">
                  <a:extLst>
                    <a:ext uri="{9D8B030D-6E8A-4147-A177-3AD203B41FA5}">
                      <a16:colId xmlns:a16="http://schemas.microsoft.com/office/drawing/2014/main" val="934051467"/>
                    </a:ext>
                  </a:extLst>
                </a:gridCol>
                <a:gridCol w="2921726">
                  <a:extLst>
                    <a:ext uri="{9D8B030D-6E8A-4147-A177-3AD203B41FA5}">
                      <a16:colId xmlns:a16="http://schemas.microsoft.com/office/drawing/2014/main" val="661959199"/>
                    </a:ext>
                  </a:extLst>
                </a:gridCol>
                <a:gridCol w="1968137">
                  <a:extLst>
                    <a:ext uri="{9D8B030D-6E8A-4147-A177-3AD203B41FA5}">
                      <a16:colId xmlns:a16="http://schemas.microsoft.com/office/drawing/2014/main" val="737835931"/>
                    </a:ext>
                  </a:extLst>
                </a:gridCol>
                <a:gridCol w="1049383">
                  <a:extLst>
                    <a:ext uri="{9D8B030D-6E8A-4147-A177-3AD203B41FA5}">
                      <a16:colId xmlns:a16="http://schemas.microsoft.com/office/drawing/2014/main" val="1675421541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Intravascular Lithotripsy</a:t>
                      </a:r>
                    </a:p>
                    <a:p>
                      <a:pPr algn="ctr"/>
                      <a:r>
                        <a:rPr lang="en-US" sz="1400" dirty="0"/>
                        <a:t>N =  111 Lesions</a:t>
                      </a:r>
                    </a:p>
                  </a:txBody>
                  <a:tcP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Cutting Balloon</a:t>
                      </a:r>
                    </a:p>
                    <a:p>
                      <a:pPr algn="ctr"/>
                      <a:r>
                        <a:rPr lang="en-US" sz="1400" dirty="0"/>
                        <a:t>N =  105 Lesions</a:t>
                      </a:r>
                    </a:p>
                  </a:txBody>
                  <a:tcP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P-Value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114633288"/>
                  </a:ext>
                </a:extLst>
              </a:tr>
              <a:tr h="274320">
                <a:tc gridSpan="4">
                  <a:txBody>
                    <a:bodyPr/>
                    <a:lstStyle/>
                    <a:p>
                      <a:r>
                        <a:rPr lang="en-US" sz="1400" b="1" dirty="0"/>
                        <a:t>Site-Reported Vessel Diameters (mm)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500" dirty="0"/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18498331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dirty="0"/>
                        <a:t>Reference Vessel Diameter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3.5 ± 0.5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3.4 ± 0.5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0.069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641461825"/>
                  </a:ext>
                </a:extLst>
              </a:tr>
              <a:tr h="297724">
                <a:tc gridSpan="4">
                  <a:txBody>
                    <a:bodyPr/>
                    <a:lstStyle/>
                    <a:p>
                      <a:r>
                        <a:rPr lang="en-US" sz="1400" b="1" dirty="0"/>
                        <a:t>IVUS Core Lab Adjudicated Vessel Size Pre-Preparation (mm)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 dirty="0"/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67378814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dirty="0"/>
                        <a:t>Mean Reference Lumen Diameter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3.0 ± 0.6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2.9 ± 0.5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0.093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6519256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2A7998D-FE45-5DEA-226C-9F36187115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3304617"/>
              </p:ext>
            </p:extLst>
          </p:nvPr>
        </p:nvGraphicFramePr>
        <p:xfrm>
          <a:off x="165368" y="2694224"/>
          <a:ext cx="8813264" cy="175325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248843">
                  <a:extLst>
                    <a:ext uri="{9D8B030D-6E8A-4147-A177-3AD203B41FA5}">
                      <a16:colId xmlns:a16="http://schemas.microsoft.com/office/drawing/2014/main" val="934051467"/>
                    </a:ext>
                  </a:extLst>
                </a:gridCol>
                <a:gridCol w="3564421">
                  <a:extLst>
                    <a:ext uri="{9D8B030D-6E8A-4147-A177-3AD203B41FA5}">
                      <a16:colId xmlns:a16="http://schemas.microsoft.com/office/drawing/2014/main" val="661959199"/>
                    </a:ext>
                  </a:extLst>
                </a:gridCol>
              </a:tblGrid>
              <a:tr h="839586">
                <a:tc grid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/>
                        <a:t>Primary Endpoint ADJUSTED for 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/>
                        <a:t>Mean Reference Lumen Diameter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44751519"/>
                  </a:ext>
                </a:extLst>
              </a:tr>
              <a:tr h="913667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/>
                        <a:t>Difference in MSA at Site of Max Ca</a:t>
                      </a:r>
                      <a:r>
                        <a:rPr lang="en-US" sz="2000" baseline="30000" dirty="0"/>
                        <a:t>++</a:t>
                      </a:r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bg2"/>
                          </a:solidFill>
                        </a:rPr>
                        <a:t>0.6 (∞, 1.2) mm</a:t>
                      </a:r>
                      <a:r>
                        <a:rPr lang="en-US" sz="2000" b="1" baseline="30000" dirty="0">
                          <a:solidFill>
                            <a:schemeClr val="bg2"/>
                          </a:solidFill>
                        </a:rPr>
                        <a:t>2</a:t>
                      </a:r>
                      <a:endParaRPr lang="en-US" sz="20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76189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9785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r"/>
      </p:transition>
    </mc:Choice>
    <mc:Fallback xmlns="">
      <p:transition>
        <p:wipe dir="r"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0EC049-1478-DEAC-F34C-88C205DDD4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608B9-4E00-D1AA-C3A0-2887F20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050" y="0"/>
            <a:ext cx="7769225" cy="5667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Key Secondary Endpoints</a:t>
            </a:r>
            <a:br>
              <a:rPr lang="en-US" dirty="0"/>
            </a:br>
            <a:r>
              <a:rPr lang="en-US" sz="2800" i="1" dirty="0"/>
              <a:t>No Planned Atherectomy Cohort</a:t>
            </a:r>
            <a:endParaRPr lang="en-US" i="1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EDD0103-DB68-9FFB-1744-43724819AC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7357487"/>
              </p:ext>
            </p:extLst>
          </p:nvPr>
        </p:nvGraphicFramePr>
        <p:xfrm>
          <a:off x="182787" y="1509075"/>
          <a:ext cx="8778426" cy="2057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505386">
                  <a:extLst>
                    <a:ext uri="{9D8B030D-6E8A-4147-A177-3AD203B41FA5}">
                      <a16:colId xmlns:a16="http://schemas.microsoft.com/office/drawing/2014/main" val="934051467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661959199"/>
                    </a:ext>
                  </a:extLst>
                </a:gridCol>
                <a:gridCol w="1711234">
                  <a:extLst>
                    <a:ext uri="{9D8B030D-6E8A-4147-A177-3AD203B41FA5}">
                      <a16:colId xmlns:a16="http://schemas.microsoft.com/office/drawing/2014/main" val="737835931"/>
                    </a:ext>
                  </a:extLst>
                </a:gridCol>
                <a:gridCol w="971006">
                  <a:extLst>
                    <a:ext uri="{9D8B030D-6E8A-4147-A177-3AD203B41FA5}">
                      <a16:colId xmlns:a16="http://schemas.microsoft.com/office/drawing/2014/main" val="1675421541"/>
                    </a:ext>
                  </a:extLst>
                </a:gridCol>
              </a:tblGrid>
              <a:tr h="350204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Intravascular Lithotripsy</a:t>
                      </a:r>
                    </a:p>
                    <a:p>
                      <a:pPr algn="ctr"/>
                      <a:r>
                        <a:rPr lang="en-US" sz="1400" dirty="0"/>
                        <a:t>N =  Subjects</a:t>
                      </a:r>
                      <a:endParaRPr lang="en-US" sz="1600" dirty="0"/>
                    </a:p>
                  </a:txBody>
                  <a:tcP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Cutting Balloon</a:t>
                      </a:r>
                    </a:p>
                    <a:p>
                      <a:pPr algn="ctr"/>
                      <a:r>
                        <a:rPr lang="en-US" sz="1400" dirty="0"/>
                        <a:t>N =  Subjects</a:t>
                      </a:r>
                    </a:p>
                  </a:txBody>
                  <a:tcP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P-Value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11463328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500" dirty="0"/>
                        <a:t>Complication associated with Randomized Device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/>
                        <a:t>3.6%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1.8%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0.574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18498331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500" dirty="0"/>
                        <a:t>Strategy Success *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90.5%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85.5%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0.312</a:t>
                      </a:r>
                    </a:p>
                  </a:txBody>
                  <a:tcPr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553875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/>
                        <a:t>30-Day MACCE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/>
                        <a:t>2.9%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2.0%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/>
                        <a:t>1.00</a:t>
                      </a:r>
                    </a:p>
                  </a:txBody>
                  <a:tcPr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64146182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500" dirty="0"/>
                        <a:t>Total Procedural Cost </a:t>
                      </a:r>
                      <a:r>
                        <a:rPr lang="en-US" sz="1400" dirty="0"/>
                        <a:t>(Target Vessel)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$10,885</a:t>
                      </a:r>
                    </a:p>
                  </a:txBody>
                  <a:tcPr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$7,776</a:t>
                      </a:r>
                    </a:p>
                  </a:txBody>
                  <a:tcPr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/>
                        <a:t>&lt; 0.001</a:t>
                      </a:r>
                    </a:p>
                  </a:txBody>
                  <a:tcPr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378814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D8022D0-369E-9E6B-3D9C-E911FDB8ED8E}"/>
              </a:ext>
            </a:extLst>
          </p:cNvPr>
          <p:cNvSpPr txBox="1"/>
          <p:nvPr/>
        </p:nvSpPr>
        <p:spPr>
          <a:xfrm>
            <a:off x="754381" y="3597180"/>
            <a:ext cx="791064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0" dirty="0">
                <a:solidFill>
                  <a:schemeClr val="bg2"/>
                </a:solidFill>
                <a:latin typeface="Arial" panose="020B0604020202020204"/>
              </a:rPr>
              <a:t>* Stent delivery with a residual stenosis </a:t>
            </a:r>
            <a:r>
              <a:rPr lang="en-US" sz="800" b="0" u="sng" dirty="0">
                <a:solidFill>
                  <a:schemeClr val="bg2"/>
                </a:solidFill>
                <a:latin typeface="Arial" panose="020B0604020202020204"/>
              </a:rPr>
              <a:t>&lt;</a:t>
            </a:r>
            <a:r>
              <a:rPr lang="en-US" sz="800" b="0" dirty="0">
                <a:solidFill>
                  <a:schemeClr val="bg2"/>
                </a:solidFill>
                <a:latin typeface="Arial" panose="020B0604020202020204"/>
              </a:rPr>
              <a:t> 20% in the absence of significant angiographic complication and not having to use alternative calcium modification device</a:t>
            </a:r>
          </a:p>
        </p:txBody>
      </p:sp>
    </p:spTree>
    <p:extLst>
      <p:ext uri="{BB962C8B-B14F-4D97-AF65-F5344CB8AC3E}">
        <p14:creationId xmlns:p14="http://schemas.microsoft.com/office/powerpoint/2010/main" val="3755765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r"/>
      </p:transition>
    </mc:Choice>
    <mc:Fallback xmlns="">
      <p:transition>
        <p:wipe dir="r"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00E49-18FB-8246-A27B-CFC414D69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0FB8E7-6363-3CEE-AD90-FBC298881A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359" y="1028700"/>
            <a:ext cx="8287173" cy="3387514"/>
          </a:xfrm>
        </p:spPr>
        <p:txBody>
          <a:bodyPr/>
          <a:lstStyle/>
          <a:p>
            <a:r>
              <a:rPr lang="en-US" sz="2000" dirty="0"/>
              <a:t>All procedures were guided by intravascular imaging with experienced operators</a:t>
            </a:r>
          </a:p>
          <a:p>
            <a:pPr marL="0" indent="0">
              <a:buNone/>
            </a:pPr>
            <a:endParaRPr lang="en-US" sz="1000" dirty="0"/>
          </a:p>
          <a:p>
            <a:r>
              <a:rPr lang="en-US" sz="2000" dirty="0"/>
              <a:t>Cutting balloon therapy was delivered strictly by protocol, which included sizing the balloon at 0.5mm smaller than RVD and inflating at high pressures</a:t>
            </a:r>
          </a:p>
          <a:p>
            <a:pPr marL="0" indent="0">
              <a:buNone/>
            </a:pPr>
            <a:endParaRPr lang="en-US" sz="1000" dirty="0"/>
          </a:p>
          <a:p>
            <a:r>
              <a:rPr lang="en-US" sz="2000" dirty="0"/>
              <a:t>Angiographic outcomes beyond procedure conclusion and clinical outcomes beyond 30 days were not tracked, so whether differences in late lumen loss or longer-term clinical outcomes could emerge between the two groups is unknown</a:t>
            </a:r>
          </a:p>
        </p:txBody>
      </p:sp>
    </p:spTree>
    <p:extLst>
      <p:ext uri="{BB962C8B-B14F-4D97-AF65-F5344CB8AC3E}">
        <p14:creationId xmlns:p14="http://schemas.microsoft.com/office/powerpoint/2010/main" val="2841780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r"/>
      </p:transition>
    </mc:Choice>
    <mc:Fallback xmlns="">
      <p:transition>
        <p:wipe dir="r"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E45E2C-C02A-2319-0D9F-EA5C772581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CA0EB-4140-D21D-AF00-92A148F2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155742-3451-C7E2-8C74-309C920B85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704" y="948960"/>
            <a:ext cx="8128591" cy="3086100"/>
          </a:xfrm>
        </p:spPr>
        <p:txBody>
          <a:bodyPr/>
          <a:lstStyle/>
          <a:p>
            <a:r>
              <a:rPr lang="en-US" sz="1800" dirty="0"/>
              <a:t>Cutting balloon angioplasty was </a:t>
            </a:r>
            <a:r>
              <a:rPr lang="en-US" sz="1800" i="1" dirty="0"/>
              <a:t>non-inferior</a:t>
            </a:r>
            <a:r>
              <a:rPr lang="en-US" sz="1800" dirty="0"/>
              <a:t> to IVL with regards to minimal stent area at the site of maximum Ca</a:t>
            </a:r>
            <a:r>
              <a:rPr lang="en-US" sz="1800" baseline="30000" dirty="0"/>
              <a:t>++</a:t>
            </a:r>
            <a:r>
              <a:rPr lang="en-US" sz="1800" dirty="0"/>
              <a:t> in the total study population</a:t>
            </a:r>
          </a:p>
          <a:p>
            <a:pPr marL="0" indent="0">
              <a:buNone/>
            </a:pPr>
            <a:endParaRPr lang="en-US" sz="400" dirty="0"/>
          </a:p>
          <a:p>
            <a:r>
              <a:rPr lang="en-US" sz="1800" dirty="0"/>
              <a:t>There was </a:t>
            </a:r>
            <a:r>
              <a:rPr lang="en-US" sz="1800" i="1" dirty="0"/>
              <a:t>no differences </a:t>
            </a:r>
            <a:r>
              <a:rPr lang="en-US" sz="1800" dirty="0"/>
              <a:t>in stent expansion, presence of calcium fractures, strategy success, intraprocedural adverse events or MACCE out to 30 days between IVL and cutting balloon angioplasty </a:t>
            </a:r>
          </a:p>
          <a:p>
            <a:pPr marL="0" indent="0">
              <a:buNone/>
            </a:pPr>
            <a:endParaRPr lang="en-US" sz="400" dirty="0"/>
          </a:p>
          <a:p>
            <a:r>
              <a:rPr lang="en-US" sz="1800" dirty="0"/>
              <a:t>Procedural cost was </a:t>
            </a:r>
            <a:r>
              <a:rPr lang="en-US" sz="1800" i="1" dirty="0"/>
              <a:t>significantly higher </a:t>
            </a:r>
            <a:r>
              <a:rPr lang="en-US" sz="1800" dirty="0"/>
              <a:t>with IVL use in all analyses</a:t>
            </a:r>
          </a:p>
          <a:p>
            <a:pPr marL="0" indent="0">
              <a:buNone/>
            </a:pPr>
            <a:endParaRPr lang="en-US" sz="400" dirty="0"/>
          </a:p>
          <a:p>
            <a:pPr marL="257175" marR="0" lvl="0" indent="-257175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6699FF"/>
              </a:buClr>
              <a:buSzPct val="110000"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1D384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When the primary endpoint analysis was stratified by atherectomy plan: </a:t>
            </a:r>
          </a:p>
          <a:p>
            <a:pPr marL="557213" marR="0" lvl="1" indent="-214313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6699FF"/>
              </a:buClr>
              <a:buSzPct val="70000"/>
              <a:buFont typeface="Wingdings 2" pitchFamily="18" charset="2"/>
              <a:buChar char="¡"/>
              <a:tabLst/>
              <a:defRPr/>
            </a:pPr>
            <a:r>
              <a:rPr lang="en-US" sz="1600" u="sng" dirty="0">
                <a:solidFill>
                  <a:srgbClr val="1D384C"/>
                </a:solidFill>
                <a:latin typeface="Arial"/>
              </a:rPr>
              <a:t>P</a:t>
            </a:r>
            <a:r>
              <a:rPr kumimoji="0" lang="en-US" sz="1600" b="0" i="0" u="sng" strike="noStrike" kern="0" cap="none" spc="0" normalizeH="0" baseline="0" noProof="0" dirty="0" err="1">
                <a:ln>
                  <a:noFill/>
                </a:ln>
                <a:solidFill>
                  <a:srgbClr val="1D384C"/>
                </a:solidFill>
                <a:effectLst/>
                <a:uLnTx/>
                <a:uFillTx/>
                <a:latin typeface="Arial"/>
              </a:rPr>
              <a:t>lanned</a:t>
            </a:r>
            <a:r>
              <a:rPr kumimoji="0" lang="en-US" sz="1600" b="0" i="0" u="sng" strike="noStrike" kern="0" cap="none" spc="0" normalizeH="0" baseline="0" noProof="0" dirty="0">
                <a:ln>
                  <a:noFill/>
                </a:ln>
                <a:solidFill>
                  <a:srgbClr val="1D384C"/>
                </a:solidFill>
                <a:effectLst/>
                <a:uLnTx/>
                <a:uFillTx/>
                <a:latin typeface="Arial"/>
              </a:rPr>
              <a:t> Atherectomy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1D384C"/>
                </a:solidFill>
                <a:effectLst/>
                <a:uLnTx/>
                <a:uFillTx/>
                <a:latin typeface="Arial"/>
              </a:rPr>
              <a:t>: Findings were similar to the overall study cohort</a:t>
            </a:r>
          </a:p>
          <a:p>
            <a:pPr marL="557213" marR="0" lvl="1" indent="-214313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6699FF"/>
              </a:buClr>
              <a:buSzPct val="70000"/>
              <a:buFont typeface="Wingdings 2" pitchFamily="18" charset="2"/>
              <a:buChar char="¡"/>
              <a:tabLst/>
              <a:defRPr/>
            </a:pPr>
            <a:r>
              <a:rPr kumimoji="0" lang="en-US" sz="1600" b="0" i="0" u="sng" strike="noStrike" kern="0" cap="none" spc="0" normalizeH="0" baseline="0" noProof="0" dirty="0">
                <a:ln>
                  <a:noFill/>
                </a:ln>
                <a:solidFill>
                  <a:srgbClr val="1D384C"/>
                </a:solidFill>
                <a:effectLst/>
                <a:uLnTx/>
                <a:uFillTx/>
                <a:latin typeface="Arial"/>
              </a:rPr>
              <a:t>No Planned Atherectomy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1D384C"/>
                </a:solidFill>
                <a:effectLst/>
                <a:uLnTx/>
                <a:uFillTx/>
                <a:latin typeface="Arial"/>
              </a:rPr>
              <a:t>: Cutting balloon angioplasty did not meet non-inferiority, however this may have been partly due to differences in vessel size between groups, as stent expansion and indices of fracture were similar</a:t>
            </a:r>
          </a:p>
          <a:p>
            <a:endParaRPr lang="en-US" sz="1800" dirty="0"/>
          </a:p>
          <a:p>
            <a:pPr marL="0" indent="0">
              <a:buNone/>
            </a:pPr>
            <a:endParaRPr lang="en-US" sz="800" dirty="0"/>
          </a:p>
          <a:p>
            <a:pPr lvl="1"/>
            <a:endParaRPr lang="en-US" sz="24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74344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r"/>
      </p:transition>
    </mc:Choice>
    <mc:Fallback xmlns="">
      <p:transition>
        <p:wipe dir="r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A9528F-0E86-3FE6-31C4-5C6944C788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70756-9EB8-1560-6C3C-89E014543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5D1577-BE40-2452-A084-E196774D82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287" y="1108444"/>
            <a:ext cx="7690585" cy="2490047"/>
          </a:xfrm>
        </p:spPr>
        <p:txBody>
          <a:bodyPr/>
          <a:lstStyle/>
          <a:p>
            <a:r>
              <a:rPr lang="en-US" sz="1800" dirty="0"/>
              <a:t>The presence of significant coronary lesion calcification has been associated with increased procedural complexity and poorer short and long-term clinical outcomes after PCI</a:t>
            </a:r>
            <a:endParaRPr lang="en-US" sz="1800" baseline="30000" dirty="0"/>
          </a:p>
          <a:p>
            <a:pPr marL="0" indent="0">
              <a:buNone/>
            </a:pPr>
            <a:endParaRPr lang="en-US" sz="600" dirty="0"/>
          </a:p>
          <a:p>
            <a:r>
              <a:rPr lang="en-US" sz="1800" dirty="0"/>
              <a:t>There are multiple balloon-based specialty devices used for calcium modification; however, there are limited direct comparisons between these devices, many of which have different mechanisms of action and carry substantial differences in cost</a:t>
            </a:r>
          </a:p>
          <a:p>
            <a:pPr marL="0" indent="0">
              <a:buNone/>
            </a:pPr>
            <a:endParaRPr lang="en-US" sz="4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C97DD4-247D-0650-74E8-ADCD293DA4C2}"/>
              </a:ext>
            </a:extLst>
          </p:cNvPr>
          <p:cNvSpPr txBox="1"/>
          <p:nvPr/>
        </p:nvSpPr>
        <p:spPr>
          <a:xfrm>
            <a:off x="260497" y="3435460"/>
            <a:ext cx="8676167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To date, no adequately powered randomized trial has compared intravascular lithotripsy to other balloon-based devices for the treatment of calcified coronary artery disease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2ED5810-3454-7032-6D48-E31E7CB98F5B}"/>
              </a:ext>
            </a:extLst>
          </p:cNvPr>
          <p:cNvSpPr/>
          <p:nvPr/>
        </p:nvSpPr>
        <p:spPr bwMode="auto">
          <a:xfrm>
            <a:off x="101600" y="122767"/>
            <a:ext cx="770467" cy="702734"/>
          </a:xfrm>
          <a:prstGeom prst="rect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1" u="none" strike="noStrike" cap="none" normalizeH="0" baseline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ヒラギノ角ゴ Pro W3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06260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r"/>
      </p:transition>
    </mc:Choice>
    <mc:Fallback xmlns="">
      <p:transition>
        <p:wipe dir="r"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A7D996-5366-4BEE-9596-86D81F2125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D979C4-4B0F-6D1D-4F37-7FB3CA95E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A34E745-7C99-5975-5174-03941F370157}"/>
              </a:ext>
            </a:extLst>
          </p:cNvPr>
          <p:cNvSpPr txBox="1">
            <a:spLocks/>
          </p:cNvSpPr>
          <p:nvPr/>
        </p:nvSpPr>
        <p:spPr bwMode="auto">
          <a:xfrm>
            <a:off x="486086" y="1386461"/>
            <a:ext cx="8171828" cy="252100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110000"/>
              <a:buChar char="•"/>
              <a:defRPr sz="2400" b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¡"/>
              <a:defRPr sz="2000" b="0" baseline="0">
                <a:solidFill>
                  <a:schemeClr val="bg1"/>
                </a:solidFill>
                <a:latin typeface="+mn-lt"/>
              </a:defRPr>
            </a:lvl2pPr>
            <a:lvl3pPr marL="857250" indent="-171450" algn="l" rtl="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800" b="0" baseline="0">
                <a:solidFill>
                  <a:schemeClr val="bg1"/>
                </a:solidFill>
                <a:latin typeface="+mn-lt"/>
              </a:defRPr>
            </a:lvl3pPr>
            <a:lvl4pPr marL="1200150" indent="-171450" algn="l" rtl="0" eaLnBrk="0" fontAlgn="base" hangingPunct="0">
              <a:spcBef>
                <a:spcPct val="30000"/>
              </a:spcBef>
              <a:spcAft>
                <a:spcPct val="0"/>
              </a:spcAft>
              <a:buChar char="–"/>
              <a:defRPr sz="1600" b="0" baseline="0">
                <a:solidFill>
                  <a:schemeClr val="bg1"/>
                </a:solidFill>
                <a:latin typeface="+mj-lt"/>
              </a:defRPr>
            </a:lvl4pPr>
            <a:lvl5pPr marL="1543050" indent="-171450" algn="l" rtl="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1400" b="0" baseline="0">
                <a:solidFill>
                  <a:schemeClr val="bg1"/>
                </a:solidFill>
                <a:latin typeface="+mn-lt"/>
              </a:defRPr>
            </a:lvl5pPr>
            <a:lvl6pPr marL="1885950" indent="-171450" algn="l" rtl="0" fontAlgn="base">
              <a:spcBef>
                <a:spcPct val="30000"/>
              </a:spcBef>
              <a:spcAft>
                <a:spcPct val="0"/>
              </a:spcAft>
              <a:buChar char="»"/>
              <a:defRPr sz="1500" b="1">
                <a:solidFill>
                  <a:schemeClr val="tx1"/>
                </a:solidFill>
                <a:latin typeface="+mn-lt"/>
              </a:defRPr>
            </a:lvl6pPr>
            <a:lvl7pPr marL="2228850" indent="-171450" algn="l" rtl="0" fontAlgn="base">
              <a:spcBef>
                <a:spcPct val="30000"/>
              </a:spcBef>
              <a:spcAft>
                <a:spcPct val="0"/>
              </a:spcAft>
              <a:buChar char="»"/>
              <a:defRPr sz="1500" b="1">
                <a:solidFill>
                  <a:schemeClr val="tx1"/>
                </a:solidFill>
                <a:latin typeface="+mn-lt"/>
              </a:defRPr>
            </a:lvl7pPr>
            <a:lvl8pPr marL="2571750" indent="-171450" algn="l" rtl="0" fontAlgn="base">
              <a:spcBef>
                <a:spcPct val="30000"/>
              </a:spcBef>
              <a:spcAft>
                <a:spcPct val="0"/>
              </a:spcAft>
              <a:buChar char="»"/>
              <a:defRPr sz="1500" b="1">
                <a:solidFill>
                  <a:schemeClr val="tx1"/>
                </a:solidFill>
                <a:latin typeface="+mn-lt"/>
              </a:defRPr>
            </a:lvl8pPr>
            <a:lvl9pPr marL="2914650" indent="-171450" algn="l" rtl="0" fontAlgn="base">
              <a:spcBef>
                <a:spcPct val="30000"/>
              </a:spcBef>
              <a:spcAft>
                <a:spcPct val="0"/>
              </a:spcAft>
              <a:buChar char="»"/>
              <a:defRPr sz="1500" b="1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6699FF"/>
              </a:buClr>
              <a:buSzPct val="110000"/>
              <a:buFontTx/>
              <a:buNone/>
              <a:tabLst/>
              <a:defRPr/>
            </a:pPr>
            <a:endParaRPr kumimoji="0" lang="en-US" sz="100" b="1" i="0" u="none" strike="noStrike" kern="0" cap="none" spc="0" normalizeH="0" baseline="0" noProof="0" dirty="0">
              <a:ln>
                <a:noFill/>
              </a:ln>
              <a:solidFill>
                <a:srgbClr val="FEB91A">
                  <a:lumMod val="60000"/>
                  <a:lumOff val="4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6699FF"/>
              </a:buClr>
              <a:buSzPct val="110000"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CC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Cutting balloon angioplasty is a reasonable and less costly option when compared with intravascular lithotripsy for the treatment of significantly calcified coronary lesions treated with imaging-guided PCI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6699FF"/>
              </a:buClr>
              <a:buSzPct val="110000"/>
              <a:buFontTx/>
              <a:buNone/>
              <a:tabLst/>
              <a:defRPr/>
            </a:pPr>
            <a:endParaRPr kumimoji="0" lang="en-US" sz="100" b="1" i="0" u="none" strike="noStrike" kern="0" cap="none" spc="0" normalizeH="0" baseline="0" noProof="0" dirty="0">
              <a:ln>
                <a:noFill/>
              </a:ln>
              <a:solidFill>
                <a:srgbClr val="FFCC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3898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r"/>
      </p:transition>
    </mc:Choice>
    <mc:Fallback xmlns="">
      <p:transition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BB577-F77A-7443-6291-3CCEFAFD2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8A290D-EECD-19BC-C3C1-4E7EB973CD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403" y="1263225"/>
            <a:ext cx="7772400" cy="2743201"/>
          </a:xfrm>
          <a:solidFill>
            <a:schemeClr val="bg1"/>
          </a:solidFill>
        </p:spPr>
        <p:txBody>
          <a:bodyPr/>
          <a:lstStyle/>
          <a:p>
            <a:pPr marL="0" indent="0" algn="ctr">
              <a:buNone/>
            </a:pPr>
            <a:endParaRPr lang="en-US" sz="1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 algn="ctr">
              <a:buNone/>
            </a:pPr>
            <a:r>
              <a:rPr lang="en-US" b="1" dirty="0">
                <a:solidFill>
                  <a:srgbClr val="FFCC99"/>
                </a:solidFill>
              </a:rPr>
              <a:t>To evaluate the safety, efficacy and procedural cost of cutting balloon angioplasty compared with intravascular lithotripsy in patients with moderate-to-severely calcified coronary lesions undergoing percutaneous coronary intervention</a:t>
            </a:r>
          </a:p>
          <a:p>
            <a:pPr marL="0" indent="0" algn="ctr">
              <a:buNone/>
            </a:pPr>
            <a:endParaRPr lang="en-US" sz="1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23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r"/>
      </p:transition>
    </mc:Choice>
    <mc:Fallback xmlns="">
      <p:transition>
        <p:wipe dir="r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926493-F0AB-A6BD-1147-6095F2847D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91064-04D2-CA6F-EA2E-FDC12F83F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Design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CB1A900-389B-59B2-8424-03A1752B7ED4}"/>
              </a:ext>
            </a:extLst>
          </p:cNvPr>
          <p:cNvSpPr txBox="1"/>
          <p:nvPr/>
        </p:nvSpPr>
        <p:spPr>
          <a:xfrm>
            <a:off x="935567" y="960233"/>
            <a:ext cx="7118260" cy="353943"/>
          </a:xfrm>
          <a:prstGeom prst="rect">
            <a:avLst/>
          </a:prstGeom>
          <a:solidFill>
            <a:srgbClr val="9966FF">
              <a:alpha val="28000"/>
            </a:srgbClr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Patients with Significantly</a:t>
            </a:r>
            <a:r>
              <a:rPr kumimoji="0" lang="en-US" sz="17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Calcified CAD Undergoing</a:t>
            </a:r>
            <a:r>
              <a:rPr kumimoji="0" lang="en-US" sz="17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IVUS-Guided PCI</a:t>
            </a:r>
            <a:endParaRPr kumimoji="0" lang="en-US" sz="17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4DBB478-EAD0-90F0-28A4-1DB87B369883}"/>
              </a:ext>
            </a:extLst>
          </p:cNvPr>
          <p:cNvSpPr txBox="1"/>
          <p:nvPr/>
        </p:nvSpPr>
        <p:spPr>
          <a:xfrm>
            <a:off x="430862" y="1616416"/>
            <a:ext cx="3663618" cy="353943"/>
          </a:xfrm>
          <a:prstGeom prst="rect">
            <a:avLst/>
          </a:prstGeom>
          <a:solidFill>
            <a:srgbClr val="FFC000">
              <a:lumMod val="20000"/>
              <a:lumOff val="80000"/>
            </a:srgbClr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Planned Rotational Atherectomy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A0387D9-ABF1-E741-A168-1B18D1DD0F68}"/>
              </a:ext>
            </a:extLst>
          </p:cNvPr>
          <p:cNvSpPr txBox="1"/>
          <p:nvPr/>
        </p:nvSpPr>
        <p:spPr>
          <a:xfrm>
            <a:off x="4538662" y="2392319"/>
            <a:ext cx="1973268" cy="538609"/>
          </a:xfrm>
          <a:prstGeom prst="rect">
            <a:avLst/>
          </a:prstGeom>
          <a:solidFill>
            <a:srgbClr val="70AD47">
              <a:lumMod val="40000"/>
              <a:lumOff val="60000"/>
            </a:srgbClr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Cutting Balloon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B01487D-28B8-9498-9B5B-42A6A44B807E}"/>
              </a:ext>
            </a:extLst>
          </p:cNvPr>
          <p:cNvCxnSpPr>
            <a:cxnSpLocks/>
            <a:stCxn id="22" idx="2"/>
            <a:endCxn id="23" idx="0"/>
          </p:cNvCxnSpPr>
          <p:nvPr/>
        </p:nvCxnSpPr>
        <p:spPr>
          <a:xfrm flipH="1">
            <a:off x="2262671" y="1314176"/>
            <a:ext cx="2232026" cy="30224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F38A56F2-2D8A-926E-1785-C3F2B2ADE8F5}"/>
              </a:ext>
            </a:extLst>
          </p:cNvPr>
          <p:cNvCxnSpPr>
            <a:cxnSpLocks/>
            <a:stCxn id="22" idx="2"/>
            <a:endCxn id="28" idx="0"/>
          </p:cNvCxnSpPr>
          <p:nvPr/>
        </p:nvCxnSpPr>
        <p:spPr>
          <a:xfrm>
            <a:off x="4494697" y="1314176"/>
            <a:ext cx="2250764" cy="30224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119C787-F94B-0E84-7066-9D6EAC9158D8}"/>
              </a:ext>
            </a:extLst>
          </p:cNvPr>
          <p:cNvCxnSpPr>
            <a:cxnSpLocks/>
            <a:stCxn id="28" idx="2"/>
            <a:endCxn id="24" idx="0"/>
          </p:cNvCxnSpPr>
          <p:nvPr/>
        </p:nvCxnSpPr>
        <p:spPr>
          <a:xfrm flipH="1">
            <a:off x="5525296" y="1970359"/>
            <a:ext cx="1220165" cy="42196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8E9B8232-04F7-50BB-19DC-F53F9FC5671A}"/>
              </a:ext>
            </a:extLst>
          </p:cNvPr>
          <p:cNvSpPr txBox="1"/>
          <p:nvPr/>
        </p:nvSpPr>
        <p:spPr>
          <a:xfrm>
            <a:off x="4814281" y="1616416"/>
            <a:ext cx="3862359" cy="353943"/>
          </a:xfrm>
          <a:prstGeom prst="rect">
            <a:avLst/>
          </a:prstGeom>
          <a:solidFill>
            <a:srgbClr val="44546A">
              <a:lumMod val="40000"/>
              <a:lumOff val="60000"/>
              <a:alpha val="65000"/>
            </a:srgbClr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No Planned Rotational Atherectomy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4CC4276-A834-6B87-59D7-F5FBA691815B}"/>
              </a:ext>
            </a:extLst>
          </p:cNvPr>
          <p:cNvSpPr txBox="1"/>
          <p:nvPr/>
        </p:nvSpPr>
        <p:spPr>
          <a:xfrm>
            <a:off x="7190015" y="2392319"/>
            <a:ext cx="1793104" cy="538609"/>
          </a:xfrm>
          <a:prstGeom prst="rect">
            <a:avLst/>
          </a:prstGeom>
          <a:solidFill>
            <a:srgbClr val="ED7D31">
              <a:lumMod val="40000"/>
              <a:lumOff val="60000"/>
            </a:srgbClr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IVL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AC9698CF-A6C5-EA54-99C9-66FC9D8EA558}"/>
              </a:ext>
            </a:extLst>
          </p:cNvPr>
          <p:cNvCxnSpPr>
            <a:cxnSpLocks/>
            <a:stCxn id="28" idx="2"/>
            <a:endCxn id="29" idx="0"/>
          </p:cNvCxnSpPr>
          <p:nvPr/>
        </p:nvCxnSpPr>
        <p:spPr>
          <a:xfrm>
            <a:off x="6745461" y="1970359"/>
            <a:ext cx="1341106" cy="42196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6EB245AA-9B14-674B-EA17-C0FFC56A089F}"/>
              </a:ext>
            </a:extLst>
          </p:cNvPr>
          <p:cNvSpPr txBox="1"/>
          <p:nvPr/>
        </p:nvSpPr>
        <p:spPr>
          <a:xfrm>
            <a:off x="179072" y="2379370"/>
            <a:ext cx="1912191" cy="553998"/>
          </a:xfrm>
          <a:prstGeom prst="rect">
            <a:avLst/>
          </a:prstGeom>
          <a:solidFill>
            <a:srgbClr val="70AD47">
              <a:lumMod val="40000"/>
              <a:lumOff val="60000"/>
            </a:srgbClr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Cutting Balloon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“Rota-Cut”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3507DB4-DAF6-600D-5DB2-CEC891598204}"/>
              </a:ext>
            </a:extLst>
          </p:cNvPr>
          <p:cNvSpPr txBox="1"/>
          <p:nvPr/>
        </p:nvSpPr>
        <p:spPr>
          <a:xfrm>
            <a:off x="2665255" y="2379370"/>
            <a:ext cx="1651130" cy="553998"/>
          </a:xfrm>
          <a:prstGeom prst="rect">
            <a:avLst/>
          </a:prstGeom>
          <a:solidFill>
            <a:srgbClr val="ED7D31">
              <a:lumMod val="40000"/>
              <a:lumOff val="60000"/>
            </a:srgbClr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IVL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“Rota-Shock”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9E282C12-6028-53E2-D6CC-9F64DFF0089E}"/>
              </a:ext>
            </a:extLst>
          </p:cNvPr>
          <p:cNvCxnSpPr>
            <a:cxnSpLocks/>
            <a:stCxn id="23" idx="2"/>
            <a:endCxn id="31" idx="0"/>
          </p:cNvCxnSpPr>
          <p:nvPr/>
        </p:nvCxnSpPr>
        <p:spPr>
          <a:xfrm flipH="1">
            <a:off x="1135168" y="1970359"/>
            <a:ext cx="1127503" cy="409011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5FE61AFF-AA35-DCD5-03B4-B7E520504249}"/>
              </a:ext>
            </a:extLst>
          </p:cNvPr>
          <p:cNvCxnSpPr>
            <a:cxnSpLocks/>
            <a:stCxn id="23" idx="2"/>
            <a:endCxn id="32" idx="0"/>
          </p:cNvCxnSpPr>
          <p:nvPr/>
        </p:nvCxnSpPr>
        <p:spPr>
          <a:xfrm>
            <a:off x="2262671" y="1970359"/>
            <a:ext cx="1228149" cy="409011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6F6D8E47-D531-EAB8-4EA1-74E703F7A23A}"/>
              </a:ext>
            </a:extLst>
          </p:cNvPr>
          <p:cNvSpPr txBox="1"/>
          <p:nvPr/>
        </p:nvSpPr>
        <p:spPr>
          <a:xfrm>
            <a:off x="5975492" y="2131572"/>
            <a:ext cx="166295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b="0" i="0" dirty="0">
                <a:solidFill>
                  <a:prstClr val="black"/>
                </a:solidFill>
                <a:latin typeface="Arial" panose="020B0604020202020204"/>
                <a:ea typeface="+mn-ea"/>
                <a:cs typeface="+mn-cs"/>
              </a:rPr>
              <a:t>Randomize 1:1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D73F18F4-3F75-B6A5-399C-E2848A257296}"/>
              </a:ext>
            </a:extLst>
          </p:cNvPr>
          <p:cNvSpPr txBox="1"/>
          <p:nvPr/>
        </p:nvSpPr>
        <p:spPr>
          <a:xfrm>
            <a:off x="1477817" y="2127656"/>
            <a:ext cx="166295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b="0" i="0" dirty="0">
                <a:solidFill>
                  <a:prstClr val="black"/>
                </a:solidFill>
                <a:latin typeface="Arial" panose="020B0604020202020204"/>
                <a:ea typeface="+mn-ea"/>
                <a:cs typeface="+mn-cs"/>
              </a:rPr>
              <a:t>Randomize 1:1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0749A281-4EE7-5784-7B1B-D185C15C1C49}"/>
              </a:ext>
            </a:extLst>
          </p:cNvPr>
          <p:cNvSpPr txBox="1"/>
          <p:nvPr/>
        </p:nvSpPr>
        <p:spPr>
          <a:xfrm>
            <a:off x="610777" y="3921657"/>
            <a:ext cx="8028361" cy="523220"/>
          </a:xfrm>
          <a:prstGeom prst="rect">
            <a:avLst/>
          </a:prstGeom>
          <a:solidFill>
            <a:schemeClr val="accent6">
              <a:lumMod val="40000"/>
              <a:lumOff val="60000"/>
              <a:alpha val="28000"/>
            </a:schemeClr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R="0" lvl="0" algn="ctr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Primary Endpoint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: Post-procedural minimal stent area (MSA) at site of maximal Ca</a:t>
            </a:r>
            <a:r>
              <a:rPr kumimoji="0" lang="en-US" sz="1600" b="0" i="0" u="none" strike="noStrike" kern="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++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</a:p>
          <a:p>
            <a:pPr marR="0" lvl="0" algn="ctr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200" b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(IVUS Core Lab Adjudicated)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326744-5C37-658D-09C5-408860075419}"/>
              </a:ext>
            </a:extLst>
          </p:cNvPr>
          <p:cNvSpPr txBox="1"/>
          <p:nvPr/>
        </p:nvSpPr>
        <p:spPr>
          <a:xfrm>
            <a:off x="2747330" y="4855634"/>
            <a:ext cx="36857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0" i="0" dirty="0">
                <a:solidFill>
                  <a:schemeClr val="tx1"/>
                </a:solidFill>
              </a:rPr>
              <a:t>ClinicalTrials.gov #: NCT06089135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72C31C-9EB2-AE5C-D51D-49355CB61D84}"/>
              </a:ext>
            </a:extLst>
          </p:cNvPr>
          <p:cNvSpPr txBox="1"/>
          <p:nvPr/>
        </p:nvSpPr>
        <p:spPr>
          <a:xfrm>
            <a:off x="2772887" y="3367428"/>
            <a:ext cx="3443619" cy="369332"/>
          </a:xfrm>
          <a:prstGeom prst="rect">
            <a:avLst/>
          </a:prstGeom>
          <a:solidFill>
            <a:schemeClr val="accent1">
              <a:lumMod val="40000"/>
              <a:lumOff val="60000"/>
              <a:alpha val="28000"/>
            </a:schemeClr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PCI with DES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F750014-2159-6FD9-C526-A555488B7492}"/>
              </a:ext>
            </a:extLst>
          </p:cNvPr>
          <p:cNvCxnSpPr>
            <a:cxnSpLocks/>
            <a:stCxn id="31" idx="2"/>
            <a:endCxn id="4" idx="1"/>
          </p:cNvCxnSpPr>
          <p:nvPr/>
        </p:nvCxnSpPr>
        <p:spPr>
          <a:xfrm>
            <a:off x="1135168" y="2933368"/>
            <a:ext cx="1637719" cy="618726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8CC5A01-9615-BC36-FBA4-2F267D475F23}"/>
              </a:ext>
            </a:extLst>
          </p:cNvPr>
          <p:cNvCxnSpPr>
            <a:cxnSpLocks/>
            <a:stCxn id="29" idx="2"/>
            <a:endCxn id="4" idx="3"/>
          </p:cNvCxnSpPr>
          <p:nvPr/>
        </p:nvCxnSpPr>
        <p:spPr>
          <a:xfrm flipH="1">
            <a:off x="6216506" y="2930928"/>
            <a:ext cx="1870061" cy="621166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66B9077-E140-A88B-C696-990C98BBFD5F}"/>
              </a:ext>
            </a:extLst>
          </p:cNvPr>
          <p:cNvCxnSpPr>
            <a:cxnSpLocks/>
            <a:stCxn id="24" idx="2"/>
            <a:endCxn id="4" idx="0"/>
          </p:cNvCxnSpPr>
          <p:nvPr/>
        </p:nvCxnSpPr>
        <p:spPr>
          <a:xfrm flipH="1">
            <a:off x="4494697" y="2930928"/>
            <a:ext cx="1030599" cy="43650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AD608ECC-8322-7C2C-47B0-8AA25F0DF924}"/>
              </a:ext>
            </a:extLst>
          </p:cNvPr>
          <p:cNvCxnSpPr>
            <a:cxnSpLocks/>
            <a:stCxn id="32" idx="2"/>
            <a:endCxn id="4" idx="0"/>
          </p:cNvCxnSpPr>
          <p:nvPr/>
        </p:nvCxnSpPr>
        <p:spPr>
          <a:xfrm>
            <a:off x="3490820" y="2933368"/>
            <a:ext cx="1003877" cy="43406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312524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r"/>
      </p:transition>
    </mc:Choice>
    <mc:Fallback xmlns="">
      <p:transition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25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750"/>
                            </p:stCondLst>
                            <p:childTnLst>
                              <p:par>
                                <p:cTn id="7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2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8" grpId="0" animBg="1"/>
      <p:bldP spid="29" grpId="0" animBg="1"/>
      <p:bldP spid="31" grpId="0" animBg="1"/>
      <p:bldP spid="32" grpId="0" animBg="1"/>
      <p:bldP spid="36" grpId="0"/>
      <p:bldP spid="82" grpId="0"/>
      <p:bldP spid="85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C4AFAA-D2D2-0FE5-D861-B1B4572336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4CB89-D765-7F67-0B53-6F9E7D1FE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Inclusion &amp; Exclusion Criteria</a:t>
            </a:r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EE79FC08-6F3E-0904-4DB5-261B75CE61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8835244"/>
              </p:ext>
            </p:extLst>
          </p:nvPr>
        </p:nvGraphicFramePr>
        <p:xfrm>
          <a:off x="356369" y="1056360"/>
          <a:ext cx="8441893" cy="3261360"/>
        </p:xfrm>
        <a:graphic>
          <a:graphicData uri="http://schemas.openxmlformats.org/drawingml/2006/table">
            <a:tbl>
              <a:tblPr firstRow="1" bandRow="1"/>
              <a:tblGrid>
                <a:gridCol w="4187922">
                  <a:extLst>
                    <a:ext uri="{9D8B030D-6E8A-4147-A177-3AD203B41FA5}">
                      <a16:colId xmlns:a16="http://schemas.microsoft.com/office/drawing/2014/main" val="3006832874"/>
                    </a:ext>
                  </a:extLst>
                </a:gridCol>
                <a:gridCol w="4253971">
                  <a:extLst>
                    <a:ext uri="{9D8B030D-6E8A-4147-A177-3AD203B41FA5}">
                      <a16:colId xmlns:a16="http://schemas.microsoft.com/office/drawing/2014/main" val="1359780506"/>
                    </a:ext>
                  </a:extLst>
                </a:gridCol>
              </a:tblGrid>
              <a:tr h="332228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000" dirty="0"/>
                        <a:t>Inclusion Criteria</a:t>
                      </a:r>
                    </a:p>
                  </a:txBody>
                  <a:tcPr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000" dirty="0"/>
                        <a:t>Exclusion Criteria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2824656"/>
                  </a:ext>
                </a:extLst>
              </a:tr>
              <a:tr h="2357912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/>
                        <a:t>Presentation with stable angina or      NSTE-ACS with flat or down-trending biomarkers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000" i="1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i="1" dirty="0"/>
                        <a:t>De novo</a:t>
                      </a:r>
                      <a:r>
                        <a:rPr lang="en-US" sz="1500" i="0" dirty="0"/>
                        <a:t> native lesion </a:t>
                      </a:r>
                      <a:r>
                        <a:rPr lang="en-US" sz="1500" i="0" u="sng" dirty="0"/>
                        <a:t>&gt;</a:t>
                      </a:r>
                      <a:r>
                        <a:rPr lang="en-US" sz="1500" i="0" u="none" dirty="0"/>
                        <a:t> 70% or 50-70% with evidence of hemodynamic significance</a:t>
                      </a:r>
                    </a:p>
                    <a:p>
                      <a:pPr marL="114300" lvl="0" indent="0">
                        <a:buFont typeface="Arial" panose="020B0604020202020204" pitchFamily="34" charset="0"/>
                        <a:buNone/>
                      </a:pPr>
                      <a:endParaRPr lang="en-US" sz="10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i="0" dirty="0"/>
                        <a:t>Significant calcification defined </a:t>
                      </a:r>
                      <a:r>
                        <a:rPr lang="en-US" sz="1500" i="0" u="sng" dirty="0"/>
                        <a:t>either</a:t>
                      </a:r>
                      <a:r>
                        <a:rPr lang="en-US" sz="1500" i="0" u="none" dirty="0"/>
                        <a:t> as: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Radio-opacities involving both sides of   arterial wall </a:t>
                      </a:r>
                      <a:r>
                        <a:rPr lang="en-US" sz="1400" u="sng" dirty="0"/>
                        <a:t>&gt;</a:t>
                      </a:r>
                      <a:r>
                        <a:rPr lang="en-US" sz="1400" u="none" dirty="0"/>
                        <a:t> 5mm at lesion site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u="sng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/>
                          <a:ea typeface="+mn-ea"/>
                          <a:cs typeface="+mn-cs"/>
                        </a:rPr>
                        <a:t>&gt;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/>
                          <a:ea typeface="+mn-ea"/>
                          <a:cs typeface="+mn-cs"/>
                        </a:rPr>
                        <a:t> 270</a:t>
                      </a:r>
                      <a:r>
                        <a:rPr lang="en-US" sz="1400" kern="1200" baseline="30000" dirty="0">
                          <a:solidFill>
                            <a:schemeClr val="dk1"/>
                          </a:solidFill>
                          <a:effectLst/>
                          <a:latin typeface="Arial" panose="020B0604020202020204"/>
                          <a:ea typeface="+mn-ea"/>
                          <a:cs typeface="+mn-cs"/>
                        </a:rPr>
                        <a:t>o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/>
                          <a:ea typeface="+mn-ea"/>
                          <a:cs typeface="+mn-cs"/>
                        </a:rPr>
                        <a:t> arc of Ca</a:t>
                      </a:r>
                      <a:r>
                        <a:rPr lang="en-US" sz="1400" kern="1200" baseline="30000" dirty="0">
                          <a:solidFill>
                            <a:schemeClr val="dk1"/>
                          </a:solidFill>
                          <a:effectLst/>
                          <a:latin typeface="Arial" panose="020B0604020202020204"/>
                          <a:ea typeface="+mn-ea"/>
                          <a:cs typeface="+mn-cs"/>
                        </a:rPr>
                        <a:t>++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/>
                          <a:ea typeface="+mn-ea"/>
                          <a:cs typeface="+mn-cs"/>
                        </a:rPr>
                        <a:t> &gt; 5mm length              on HD-IVUS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/>
                          <a:ea typeface="+mn-ea"/>
                          <a:cs typeface="+mn-cs"/>
                        </a:rPr>
                        <a:t>360</a:t>
                      </a:r>
                      <a:r>
                        <a:rPr lang="en-US" sz="1400" kern="1200" baseline="30000" dirty="0">
                          <a:solidFill>
                            <a:schemeClr val="dk1"/>
                          </a:solidFill>
                          <a:effectLst/>
                          <a:latin typeface="Arial" panose="020B0604020202020204"/>
                          <a:ea typeface="+mn-ea"/>
                          <a:cs typeface="+mn-cs"/>
                        </a:rPr>
                        <a:t>o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/>
                          <a:ea typeface="+mn-ea"/>
                          <a:cs typeface="+mn-cs"/>
                        </a:rPr>
                        <a:t> arc of Ca</a:t>
                      </a:r>
                      <a:r>
                        <a:rPr lang="en-US" sz="1400" kern="1200" baseline="30000" dirty="0">
                          <a:solidFill>
                            <a:schemeClr val="dk1"/>
                          </a:solidFill>
                          <a:effectLst/>
                          <a:latin typeface="Arial" panose="020B0604020202020204"/>
                          <a:ea typeface="+mn-ea"/>
                          <a:cs typeface="+mn-cs"/>
                        </a:rPr>
                        <a:t>++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/>
                          <a:ea typeface="+mn-ea"/>
                          <a:cs typeface="+mn-cs"/>
                        </a:rPr>
                        <a:t> on HD-IVUS</a:t>
                      </a:r>
                    </a:p>
                  </a:txBody>
                  <a:tcPr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285750" marR="0" lvl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500" dirty="0"/>
                        <a:t>STEMI within 30 days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800" dirty="0"/>
                    </a:p>
                    <a:p>
                      <a:pPr marL="285750" marR="0" lvl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500" dirty="0"/>
                        <a:t>LVEF &lt; 25%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800" dirty="0"/>
                    </a:p>
                    <a:p>
                      <a:pPr marL="285750" marR="0" lvl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500" dirty="0"/>
                        <a:t>Cardiogenic shock or anticipated requirement for mechanical/pharmacological support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800" dirty="0"/>
                    </a:p>
                    <a:p>
                      <a:pPr marL="285750" marR="0" lvl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500" dirty="0"/>
                        <a:t>Excessive tortuosity in vessel or other anatomic considerations precluding intravascular imaging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800" dirty="0"/>
                    </a:p>
                    <a:p>
                      <a:pPr marL="285750" marR="0" lvl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500" dirty="0"/>
                        <a:t>Evidence of dissection in target vessel prior to randomization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2613521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B148FD2-7545-2BBD-258E-C6F790BBEF98}"/>
              </a:ext>
            </a:extLst>
          </p:cNvPr>
          <p:cNvSpPr/>
          <p:nvPr/>
        </p:nvSpPr>
        <p:spPr bwMode="auto">
          <a:xfrm>
            <a:off x="356369" y="2907196"/>
            <a:ext cx="4215631" cy="1410524"/>
          </a:xfrm>
          <a:prstGeom prst="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1" u="none" strike="noStrike" cap="none" normalizeH="0" baseline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ヒラギノ角ゴ Pro W3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49638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r"/>
      </p:transition>
    </mc:Choice>
    <mc:Fallback xmlns="">
      <p:transition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26D061-A71E-F0C8-8131-421708891C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B7789-3CE8-A3A9-EDDD-C8AEB23A5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Interventions</a:t>
            </a: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FEB59E18-8311-0410-DA08-0CF11C0591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0748003"/>
              </p:ext>
            </p:extLst>
          </p:nvPr>
        </p:nvGraphicFramePr>
        <p:xfrm>
          <a:off x="431800" y="1002030"/>
          <a:ext cx="8322733" cy="2011680"/>
        </p:xfrm>
        <a:graphic>
          <a:graphicData uri="http://schemas.openxmlformats.org/drawingml/2006/table">
            <a:tbl>
              <a:tblPr firstRow="1" bandRow="1"/>
              <a:tblGrid>
                <a:gridCol w="4172347">
                  <a:extLst>
                    <a:ext uri="{9D8B030D-6E8A-4147-A177-3AD203B41FA5}">
                      <a16:colId xmlns:a16="http://schemas.microsoft.com/office/drawing/2014/main" val="3006832874"/>
                    </a:ext>
                  </a:extLst>
                </a:gridCol>
                <a:gridCol w="4150386">
                  <a:extLst>
                    <a:ext uri="{9D8B030D-6E8A-4147-A177-3AD203B41FA5}">
                      <a16:colId xmlns:a16="http://schemas.microsoft.com/office/drawing/2014/main" val="1359780506"/>
                    </a:ext>
                  </a:extLst>
                </a:gridCol>
              </a:tblGrid>
              <a:tr h="212987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000" dirty="0"/>
                        <a:t>Intravascular Lithotripsy</a:t>
                      </a:r>
                    </a:p>
                  </a:txBody>
                  <a:tcPr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000" dirty="0"/>
                        <a:t>Cutting Balloon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2824656"/>
                  </a:ext>
                </a:extLst>
              </a:tr>
              <a:tr h="496676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/>
                        <a:t>Device sized </a:t>
                      </a:r>
                      <a:r>
                        <a:rPr lang="en-US" sz="1500" i="1" dirty="0"/>
                        <a:t>1:1 </a:t>
                      </a:r>
                      <a:r>
                        <a:rPr lang="en-US" sz="1500" dirty="0"/>
                        <a:t>to reference vessel diameter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7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/>
                        <a:t># of pulses delivered at operator discretion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600" dirty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600" dirty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600" dirty="0"/>
                    </a:p>
                  </a:txBody>
                  <a:tcPr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285750" marR="0" lvl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500" dirty="0"/>
                        <a:t>Device sized </a:t>
                      </a:r>
                      <a:r>
                        <a:rPr lang="en-US" sz="1500" i="1" dirty="0"/>
                        <a:t>0.5mm smaller </a:t>
                      </a:r>
                      <a:r>
                        <a:rPr lang="en-US" sz="1500" dirty="0"/>
                        <a:t>than reference vessel diameter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700" dirty="0"/>
                    </a:p>
                    <a:p>
                      <a:pPr marL="285750" marR="0" lvl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500" i="1" dirty="0"/>
                        <a:t>High pressure inflation </a:t>
                      </a:r>
                      <a:r>
                        <a:rPr lang="en-US" sz="1500" dirty="0"/>
                        <a:t>(e.g. </a:t>
                      </a:r>
                      <a:r>
                        <a:rPr lang="en-US" sz="1500" u="none" dirty="0"/>
                        <a:t>16-20</a:t>
                      </a:r>
                      <a:r>
                        <a:rPr lang="en-US" sz="1500" dirty="0"/>
                        <a:t> atm)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2613521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B8BF221-74B4-1AF1-86C0-D587CF8FD4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5038587"/>
              </p:ext>
            </p:extLst>
          </p:nvPr>
        </p:nvGraphicFramePr>
        <p:xfrm>
          <a:off x="231621" y="3196163"/>
          <a:ext cx="8680758" cy="1173480"/>
        </p:xfrm>
        <a:graphic>
          <a:graphicData uri="http://schemas.openxmlformats.org/drawingml/2006/table">
            <a:tbl>
              <a:tblPr firstRow="1" bandRow="1"/>
              <a:tblGrid>
                <a:gridCol w="8680758">
                  <a:extLst>
                    <a:ext uri="{9D8B030D-6E8A-4147-A177-3AD203B41FA5}">
                      <a16:colId xmlns:a16="http://schemas.microsoft.com/office/drawing/2014/main" val="3006832874"/>
                    </a:ext>
                  </a:extLst>
                </a:gridCol>
              </a:tblGrid>
              <a:tr h="316685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000" dirty="0"/>
                        <a:t>High-Definition 60 Hz IVUS</a:t>
                      </a:r>
                    </a:p>
                  </a:txBody>
                  <a:tcPr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2824656"/>
                  </a:ext>
                </a:extLst>
              </a:tr>
              <a:tr h="496676">
                <a:tc>
                  <a:txBody>
                    <a:bodyPr/>
                    <a:lstStyle/>
                    <a:p>
                      <a:pPr marL="342900" lvl="1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600" i="1" dirty="0">
                          <a:solidFill>
                            <a:schemeClr val="bg2"/>
                          </a:solidFill>
                        </a:rPr>
                        <a:t>Strongly recommended </a:t>
                      </a:r>
                      <a:r>
                        <a:rPr lang="en-US" sz="1600" i="0" dirty="0">
                          <a:solidFill>
                            <a:schemeClr val="bg2"/>
                          </a:solidFill>
                        </a:rPr>
                        <a:t>prior to randomization</a:t>
                      </a:r>
                    </a:p>
                    <a:p>
                      <a:pPr marL="342900" lvl="1" indent="0" algn="ctr">
                        <a:buFont typeface="Arial" panose="020B0604020202020204" pitchFamily="34" charset="0"/>
                        <a:buNone/>
                      </a:pPr>
                      <a:endParaRPr lang="en-US" sz="800" i="0" dirty="0">
                        <a:solidFill>
                          <a:schemeClr val="bg2"/>
                        </a:solidFill>
                      </a:endParaRPr>
                    </a:p>
                    <a:p>
                      <a:pPr marL="342900" marR="0" lvl="1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i="1" dirty="0">
                          <a:solidFill>
                            <a:schemeClr val="bg2"/>
                          </a:solidFill>
                        </a:rPr>
                        <a:t>Mandatory</a:t>
                      </a:r>
                      <a:r>
                        <a:rPr lang="en-US" sz="1600" i="0" dirty="0">
                          <a:solidFill>
                            <a:schemeClr val="bg2"/>
                          </a:solidFill>
                        </a:rPr>
                        <a:t> after randomized device use (pre-stent implantation) &amp; at procedure completion</a:t>
                      </a:r>
                    </a:p>
                    <a:p>
                      <a:pPr marL="342900" marR="0" lvl="1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500" i="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1048821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DCD73DB0-5CEE-829D-FD65-C19A10DA1B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1734" y="2357963"/>
            <a:ext cx="1947334" cy="6218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C416923-859E-3A31-6802-EE91742689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4701" b="53891" l="10000" r="90000"/>
                    </a14:imgEffect>
                  </a14:imgLayer>
                </a14:imgProps>
              </a:ext>
            </a:extLst>
          </a:blip>
          <a:srcRect t="9803" b="41210"/>
          <a:stretch>
            <a:fillRect/>
          </a:stretch>
        </p:blipFill>
        <p:spPr>
          <a:xfrm>
            <a:off x="5197475" y="2432096"/>
            <a:ext cx="3225800" cy="370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055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r"/>
      </p:transition>
    </mc:Choice>
    <mc:Fallback xmlns="">
      <p:transition>
        <p:wipe dir="r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B4F3D9-36D4-BF06-C681-E73BC60620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83A0C-737F-D3A9-19EB-C3D734633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-5760"/>
            <a:ext cx="7769225" cy="5667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Primary Study Endpoint</a:t>
            </a:r>
            <a:br>
              <a:rPr lang="en-US" dirty="0"/>
            </a:br>
            <a:r>
              <a:rPr lang="en-US" sz="2800" i="1" dirty="0"/>
              <a:t>Statistical Considerations</a:t>
            </a:r>
            <a:endParaRPr lang="en-US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2F1D1-070B-E1F4-F9E4-F4AD6B8879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392" y="936057"/>
            <a:ext cx="8032282" cy="3086100"/>
          </a:xfrm>
        </p:spPr>
        <p:txBody>
          <a:bodyPr/>
          <a:lstStyle/>
          <a:p>
            <a:r>
              <a:rPr lang="en-US" sz="2200" dirty="0"/>
              <a:t>Non-inferiority design with reflex superiority testing of primary endpoint (MSA at site of maximal calcification)</a:t>
            </a:r>
          </a:p>
          <a:p>
            <a:pPr lvl="1"/>
            <a:r>
              <a:rPr lang="en-US" sz="1800" b="1" i="1" dirty="0"/>
              <a:t>Hypothesis</a:t>
            </a:r>
            <a:r>
              <a:rPr lang="en-US" sz="1800" i="1" dirty="0"/>
              <a:t>: Cutting balloon angioplasty will be non-inferior to IVL</a:t>
            </a:r>
          </a:p>
          <a:p>
            <a:pPr marL="0" indent="0">
              <a:buNone/>
            </a:pPr>
            <a:endParaRPr lang="en-US" sz="600" dirty="0"/>
          </a:p>
          <a:p>
            <a:r>
              <a:rPr lang="en-US" sz="2200" dirty="0"/>
              <a:t>Sample size assumptions</a:t>
            </a:r>
          </a:p>
          <a:p>
            <a:pPr lvl="1"/>
            <a:r>
              <a:rPr lang="en-US" sz="1800" dirty="0"/>
              <a:t>Study powered to assess primary endpoint in both planned and no-planned atherectomy arms</a:t>
            </a:r>
          </a:p>
          <a:p>
            <a:pPr lvl="1"/>
            <a:r>
              <a:rPr lang="en-US" sz="1800" dirty="0"/>
              <a:t>Assumed mean MSA 6.5mm</a:t>
            </a:r>
            <a:r>
              <a:rPr lang="en-US" sz="1800" baseline="30000" dirty="0"/>
              <a:t>2</a:t>
            </a:r>
            <a:r>
              <a:rPr lang="en-US" sz="1800" dirty="0"/>
              <a:t> with SD 2.5mm</a:t>
            </a:r>
            <a:r>
              <a:rPr lang="en-US" sz="1800" baseline="30000" dirty="0"/>
              <a:t>2</a:t>
            </a:r>
            <a:r>
              <a:rPr lang="en-US" sz="1800" dirty="0"/>
              <a:t> and non-inferiority margin of 1.2mm</a:t>
            </a:r>
            <a:r>
              <a:rPr lang="en-US" sz="1800" baseline="30000" dirty="0"/>
              <a:t>2</a:t>
            </a:r>
            <a:r>
              <a:rPr lang="en-US" sz="1800" dirty="0"/>
              <a:t> </a:t>
            </a:r>
          </a:p>
          <a:p>
            <a:pPr lvl="1"/>
            <a:r>
              <a:rPr lang="en-US" sz="1800" dirty="0"/>
              <a:t>Sample size of 206 in each arm (</a:t>
            </a:r>
            <a:r>
              <a:rPr lang="en-US" sz="1800" b="1" dirty="0"/>
              <a:t>412 total</a:t>
            </a:r>
            <a:r>
              <a:rPr lang="en-US" sz="1800" dirty="0"/>
              <a:t>) provides 90% power to detect non-inferiority assuming 10% of IVUS images not evaluable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58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r"/>
      </p:transition>
    </mc:Choice>
    <mc:Fallback xmlns="">
      <p:transition>
        <p:wipe dir="r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3D2F74-8EAD-790F-93E0-B066C5B962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72692-F448-06B3-A2C2-FE905130F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Secondary Endpoints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EC09C1F1-B3F3-647B-358D-6E75D6693E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3409908"/>
              </p:ext>
            </p:extLst>
          </p:nvPr>
        </p:nvGraphicFramePr>
        <p:xfrm>
          <a:off x="240143" y="1248787"/>
          <a:ext cx="8714510" cy="2910840"/>
        </p:xfrm>
        <a:graphic>
          <a:graphicData uri="http://schemas.openxmlformats.org/drawingml/2006/table">
            <a:tbl>
              <a:tblPr firstRow="1" bandRow="1"/>
              <a:tblGrid>
                <a:gridCol w="4357255">
                  <a:extLst>
                    <a:ext uri="{9D8B030D-6E8A-4147-A177-3AD203B41FA5}">
                      <a16:colId xmlns:a16="http://schemas.microsoft.com/office/drawing/2014/main" val="3006832874"/>
                    </a:ext>
                  </a:extLst>
                </a:gridCol>
                <a:gridCol w="4357255">
                  <a:extLst>
                    <a:ext uri="{9D8B030D-6E8A-4147-A177-3AD203B41FA5}">
                      <a16:colId xmlns:a16="http://schemas.microsoft.com/office/drawing/2014/main" val="1359780506"/>
                    </a:ext>
                  </a:extLst>
                </a:gridCol>
              </a:tblGrid>
              <a:tr h="224191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800" dirty="0"/>
                        <a:t>Clinical and Angiographic Endpoints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800" dirty="0"/>
                        <a:t>Intravascular Imaging Endpoints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2824656"/>
                  </a:ext>
                </a:extLst>
              </a:tr>
              <a:tr h="496676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/>
                        <a:t>Procedural Cost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8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/>
                        <a:t>Strategy Success</a:t>
                      </a:r>
                    </a:p>
                    <a:p>
                      <a:pPr marL="628650" marR="0" lvl="1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i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/>
                          <a:ea typeface="+mn-ea"/>
                          <a:cs typeface="+mn-cs"/>
                        </a:rPr>
                        <a:t>Stent delivery with a residual stenosis </a:t>
                      </a:r>
                      <a:r>
                        <a:rPr lang="en-US" sz="1200" i="1" u="sng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/>
                          <a:ea typeface="+mn-ea"/>
                          <a:cs typeface="+mn-cs"/>
                        </a:rPr>
                        <a:t>&lt;</a:t>
                      </a:r>
                      <a:r>
                        <a:rPr lang="en-US" sz="1200" i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/>
                          <a:ea typeface="+mn-ea"/>
                          <a:cs typeface="+mn-cs"/>
                        </a:rPr>
                        <a:t> 20% in    the absence of significant angiographic complication and not having to use an alternative calcium modification device</a:t>
                      </a:r>
                    </a:p>
                    <a:p>
                      <a:pPr marL="628650" lvl="1" indent="-285750">
                        <a:buFont typeface="Arial" panose="020B0604020202020204" pitchFamily="34" charset="0"/>
                        <a:buChar char="•"/>
                      </a:pPr>
                      <a:endParaRPr lang="en-US" sz="8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/>
                        <a:t>In-Hospital and 30-day MACCE</a:t>
                      </a:r>
                    </a:p>
                    <a:p>
                      <a:pPr marL="628650" marR="0" lvl="1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i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/>
                          <a:ea typeface="+mn-ea"/>
                          <a:cs typeface="+mn-cs"/>
                        </a:rPr>
                        <a:t>Composite of all-cause death, unplanned urgent target vessel revascularization, unplanned cardiothoracic surgery, spontaneous myocardial infarction or stroke/TIA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285750" marR="0" lvl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500" b="1" dirty="0"/>
                        <a:t>Stent expansion (%) </a:t>
                      </a:r>
                    </a:p>
                    <a:p>
                      <a:pPr marL="628650" marR="0" lvl="1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300" dirty="0"/>
                        <a:t>At site of maximal calcification</a:t>
                      </a:r>
                    </a:p>
                    <a:p>
                      <a:pPr marL="628650" marR="0" lvl="1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300" dirty="0"/>
                        <a:t>Within entire stented segment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000" dirty="0"/>
                    </a:p>
                    <a:p>
                      <a:pPr marL="285750" marR="0" lvl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500" b="1" dirty="0"/>
                        <a:t>Calcium fractures </a:t>
                      </a:r>
                      <a:r>
                        <a:rPr lang="en-US" sz="1500" dirty="0"/>
                        <a:t>after randomized treatment</a:t>
                      </a:r>
                    </a:p>
                    <a:p>
                      <a:pPr marL="628650" marR="0" lvl="1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300" dirty="0"/>
                        <a:t>Presence vs. Absence</a:t>
                      </a:r>
                    </a:p>
                    <a:p>
                      <a:pPr marL="628650" marR="0" lvl="1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300" dirty="0"/>
                        <a:t>Number observed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000" dirty="0"/>
                    </a:p>
                    <a:p>
                      <a:pPr marL="285750" marR="0" lvl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500" b="1" dirty="0"/>
                        <a:t>Significant residual stenosis </a:t>
                      </a:r>
                      <a:r>
                        <a:rPr lang="en-US" sz="1500" dirty="0"/>
                        <a:t>(any stent area &lt; 4.5mm</a:t>
                      </a:r>
                      <a:r>
                        <a:rPr lang="en-US" sz="1500" baseline="30000" dirty="0"/>
                        <a:t>2</a:t>
                      </a:r>
                      <a:r>
                        <a:rPr lang="en-US" sz="1500" baseline="0" dirty="0"/>
                        <a:t>)</a:t>
                      </a:r>
                      <a:endParaRPr lang="en-US" sz="1500" dirty="0"/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26135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1119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r"/>
      </p:transition>
    </mc:Choice>
    <mc:Fallback xmlns="">
      <p:transition>
        <p:wipe dir="r"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CRF 2007 Template&amp;#x0D;&amp;#x0A;Title 44 pt Bold Arial&amp;quot;&quot;/&gt;&lt;property id=&quot;20307&quot; value=&quot;404&quot;/&gt;&lt;/object&gt;&lt;object type=&quot;3&quot; unique_id=&quot;10005&quot;&gt;&lt;property id=&quot;20148&quot; value=&quot;5&quot;/&gt;&lt;property id=&quot;20300&quot; value=&quot;Slide 2 - &amp;quot;Text Slide – Titles Need to be Titlecase&amp;quot;&quot;/&gt;&lt;property id=&quot;20307&quot; value=&quot;405&quot;/&gt;&lt;/object&gt;&lt;object type=&quot;3&quot; unique_id=&quot;10006&quot;&gt;&lt;property id=&quot;20148&quot; value=&quot;5&quot;/&gt;&lt;property id=&quot;20300&quot; value=&quot;Slide 3 - &amp;quot;Color Palette&amp;quot;&quot;/&gt;&lt;property id=&quot;20307&quot; value=&quot;409&quot;/&gt;&lt;/object&gt;&lt;object type=&quot;3&quot; unique_id=&quot;10007&quot;&gt;&lt;property id=&quot;20148&quot; value=&quot;5&quot;/&gt;&lt;property id=&quot;20300&quot; value=&quot;Slide 4 - &amp;quot;Charts Slide&amp;quot;&quot;/&gt;&lt;property id=&quot;20307&quot; value=&quot;406&quot;/&gt;&lt;/object&gt;&lt;object type=&quot;3&quot; unique_id=&quot;10008&quot;&gt;&lt;property id=&quot;20148&quot; value=&quot;5&quot;/&gt;&lt;property id=&quot;20300&quot; value=&quot;Slide 6 - &amp;quot;Table Slide&amp;quot;&quot;/&gt;&lt;property id=&quot;20307&quot; value=&quot;398&quot;/&gt;&lt;/object&gt;&lt;object type=&quot;3&quot; unique_id=&quot;10009&quot;&gt;&lt;property id=&quot;20148&quot; value=&quot;5&quot;/&gt;&lt;property id=&quot;20300&quot; value=&quot;Slide 7 - &amp;quot;Sample Org Chart&amp;quot;&quot;/&gt;&lt;property id=&quot;20307&quot; value=&quot;403&quot;/&gt;&lt;/object&gt;&lt;object type=&quot;3&quot; unique_id=&quot;10010&quot;&gt;&lt;property id=&quot;20148&quot; value=&quot;5&quot;/&gt;&lt;property id=&quot;20300&quot; value=&quot;Slide 8 - &amp;quot;Sample Line Chart&amp;quot;&quot;/&gt;&lt;property id=&quot;20307&quot; value=&quot;407&quot;/&gt;&lt;/object&gt;&lt;object type=&quot;3&quot; unique_id=&quot;10011&quot;&gt;&lt;property id=&quot;20148&quot; value=&quot;5&quot;/&gt;&lt;property id=&quot;20300&quot; value=&quot;Slide 10 - &amp;quot;Photos &amp;amp; Bulleted Text&amp;quot;&quot;/&gt;&lt;property id=&quot;20307&quot; value=&quot;410&quot;/&gt;&lt;/object&gt;&lt;object type=&quot;3&quot; unique_id=&quot;10012&quot;&gt;&lt;property id=&quot;20148&quot; value=&quot;5&quot;/&gt;&lt;property id=&quot;20300&quot; value=&quot;Slide 11 - &amp;quot;Photo&amp;quot;&quot;/&gt;&lt;property id=&quot;20307&quot; value=&quot;411&quot;/&gt;&lt;/object&gt;&lt;object type=&quot;3&quot; unique_id=&quot;17581&quot;&gt;&lt;property id=&quot;20148&quot; value=&quot;5&quot;/&gt;&lt;property id=&quot;20300&quot; value=&quot;Slide 5&quot;/&gt;&lt;property id=&quot;20307&quot; value=&quot;414&quot;/&gt;&lt;/object&gt;&lt;object type=&quot;3&quot; unique_id=&quot;17582&quot;&gt;&lt;property id=&quot;20148&quot; value=&quot;5&quot;/&gt;&lt;property id=&quot;20300&quot; value=&quot;Slide 9 - &amp;quot;Sample Line Chart&amp;quot;&quot;/&gt;&lt;property id=&quot;20307&quot; value=&quot;413&quot;/&gt;&lt;/object&gt;&lt;/object&gt;&lt;/object&gt;&lt;/database&gt;"/>
</p:tagLst>
</file>

<file path=ppt/theme/theme1.xml><?xml version="1.0" encoding="utf-8"?>
<a:theme xmlns:a="http://schemas.openxmlformats.org/drawingml/2006/main" name="CRF_2006_background">
  <a:themeElements>
    <a:clrScheme name="Custom 40">
      <a:dk1>
        <a:srgbClr val="000000"/>
      </a:dk1>
      <a:lt1>
        <a:srgbClr val="FFFFFF"/>
      </a:lt1>
      <a:dk2>
        <a:srgbClr val="1D384C"/>
      </a:dk2>
      <a:lt2>
        <a:srgbClr val="FEB91A"/>
      </a:lt2>
      <a:accent1>
        <a:srgbClr val="ED2937"/>
      </a:accent1>
      <a:accent2>
        <a:srgbClr val="6699FF"/>
      </a:accent2>
      <a:accent3>
        <a:srgbClr val="9A9A9C"/>
      </a:accent3>
      <a:accent4>
        <a:srgbClr val="DADADA"/>
      </a:accent4>
      <a:accent5>
        <a:srgbClr val="FFADAA"/>
      </a:accent5>
      <a:accent6>
        <a:srgbClr val="5C8AE7"/>
      </a:accent6>
      <a:hlink>
        <a:srgbClr val="FFCC00"/>
      </a:hlink>
      <a:folHlink>
        <a:srgbClr val="969696"/>
      </a:folHlink>
    </a:clrScheme>
    <a:fontScheme name="CRF_2006_backgrou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1" u="none" strike="noStrike" cap="none" normalizeH="0" baseline="0" smtClean="0">
            <a:ln>
              <a:noFill/>
            </a:ln>
            <a:solidFill>
              <a:srgbClr val="FFCC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ヒラギノ角ゴ Pro W3" pitchFamily="-11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1" u="none" strike="noStrike" cap="none" normalizeH="0" baseline="0" smtClean="0">
            <a:ln>
              <a:noFill/>
            </a:ln>
            <a:solidFill>
              <a:srgbClr val="FFCC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ヒラギノ角ゴ Pro W3" pitchFamily="-111" charset="-128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i="0" dirty="0" err="1" smtClean="0">
            <a:solidFill>
              <a:schemeClr val="tx1"/>
            </a:solidFill>
          </a:defRPr>
        </a:defPPr>
      </a:lstStyle>
    </a:txDef>
  </a:objectDefaults>
  <a:extraClrSchemeLst>
    <a:extraClrScheme>
      <a:clrScheme name="CRF_2006_background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F_2006_background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8">
        <a:dk1>
          <a:srgbClr val="000000"/>
        </a:dk1>
        <a:lt1>
          <a:srgbClr val="FFFFFF"/>
        </a:lt1>
        <a:dk2>
          <a:srgbClr val="002E4B"/>
        </a:dk2>
        <a:lt2>
          <a:srgbClr val="FDE25E"/>
        </a:lt2>
        <a:accent1>
          <a:srgbClr val="FF3300"/>
        </a:accent1>
        <a:accent2>
          <a:srgbClr val="3333FF"/>
        </a:accent2>
        <a:accent3>
          <a:srgbClr val="AAADB1"/>
        </a:accent3>
        <a:accent4>
          <a:srgbClr val="DADADA"/>
        </a:accent4>
        <a:accent5>
          <a:srgbClr val="FFADAA"/>
        </a:accent5>
        <a:accent6>
          <a:srgbClr val="2D2DE7"/>
        </a:accent6>
        <a:hlink>
          <a:srgbClr val="FFCC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B2BE72FDB7054490D82EF542C02685" ma:contentTypeVersion="15" ma:contentTypeDescription="Create a new document." ma:contentTypeScope="" ma:versionID="54a1a1cc626388867122fb5edf02a1c1">
  <xsd:schema xmlns:xsd="http://www.w3.org/2001/XMLSchema" xmlns:xs="http://www.w3.org/2001/XMLSchema" xmlns:p="http://schemas.microsoft.com/office/2006/metadata/properties" xmlns:ns2="f179b9cd-6c53-4ee0-9d2a-ac7b4b9fa5cf" xmlns:ns3="287d612d-bd14-4c19-8f52-a88fe86335d1" targetNamespace="http://schemas.microsoft.com/office/2006/metadata/properties" ma:root="true" ma:fieldsID="43bcec7bd93c85629421f1d1158e936a" ns2:_="" ns3:_="">
    <xsd:import namespace="f179b9cd-6c53-4ee0-9d2a-ac7b4b9fa5cf"/>
    <xsd:import namespace="287d612d-bd14-4c19-8f52-a88fe86335d1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79b9cd-6c53-4ee0-9d2a-ac7b4b9fa5cf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3e891162-c0f5-41a5-a4f5-9ee7111fe60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7d612d-bd14-4c19-8f52-a88fe86335d1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540b6cbe-c25b-4cd7-93bb-8969399d0a5a}" ma:internalName="TaxCatchAll" ma:showField="CatchAllData" ma:web="287d612d-bd14-4c19-8f52-a88fe86335d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3662AD4-4A32-4FA9-8EE5-92887FFE88A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1EFA57E-18C7-411E-B473-2E3DEFE52229}">
  <ds:schemaRefs>
    <ds:schemaRef ds:uri="287d612d-bd14-4c19-8f52-a88fe86335d1"/>
    <ds:schemaRef ds:uri="f179b9cd-6c53-4ee0-9d2a-ac7b4b9fa5c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6683</TotalTime>
  <Words>2601</Words>
  <Application>Microsoft Office PowerPoint</Application>
  <PresentationFormat>On-screen Show (16:9)</PresentationFormat>
  <Paragraphs>660</Paragraphs>
  <Slides>30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Aptos</vt:lpstr>
      <vt:lpstr>Arial</vt:lpstr>
      <vt:lpstr>Cambria Math</vt:lpstr>
      <vt:lpstr>Symbol</vt:lpstr>
      <vt:lpstr>Wingdings 2</vt:lpstr>
      <vt:lpstr>ヒラギノ角ゴ Pro W3</vt:lpstr>
      <vt:lpstr>CRF_2006_background</vt:lpstr>
      <vt:lpstr>PowerPoint Presentation</vt:lpstr>
      <vt:lpstr>PowerPoint Presentation</vt:lpstr>
      <vt:lpstr>Background</vt:lpstr>
      <vt:lpstr>Objective</vt:lpstr>
      <vt:lpstr>Study Design</vt:lpstr>
      <vt:lpstr>Key Inclusion &amp; Exclusion Criteria</vt:lpstr>
      <vt:lpstr>Study Interventions</vt:lpstr>
      <vt:lpstr>Primary Study Endpoint Statistical Considerations</vt:lpstr>
      <vt:lpstr>Key Secondary Endpoints</vt:lpstr>
      <vt:lpstr>413 Pts Enrolled at 21 Sites in United States</vt:lpstr>
      <vt:lpstr>Study Flow</vt:lpstr>
      <vt:lpstr>Baseline Characteristics Total Study Population</vt:lpstr>
      <vt:lpstr>Lesion Characteristics – Site Reported Total Study Population</vt:lpstr>
      <vt:lpstr>Lesion Characteristics – IVUS Core Lab Total Study Population</vt:lpstr>
      <vt:lpstr>Procedural Characteristics Total Study Population</vt:lpstr>
      <vt:lpstr>Primary Study Endpoint: Total Cohort Post-Procedural MSA at Site of Max Ca++</vt:lpstr>
      <vt:lpstr>Imaging Secondary Endpoints Total Cohort</vt:lpstr>
      <vt:lpstr>Key Clinical Secondary Endpoints Total Cohort</vt:lpstr>
      <vt:lpstr>Procedural Cost: Target Vessel Total Cohort</vt:lpstr>
      <vt:lpstr>Procedural Cost: Target Vessel Total Cohort</vt:lpstr>
      <vt:lpstr>Atherectomy Cohort Post-Procedural MSA at Site of Max Ca++</vt:lpstr>
      <vt:lpstr>Key Secondary Endpoints Planned Atherectomy Cohort</vt:lpstr>
      <vt:lpstr>Non-Atherectomy Cohort Post-Procedural MSA at Site of Max Ca++</vt:lpstr>
      <vt:lpstr>Other Imaging Secondary Endpoints No Planned Atherectomy Cohort</vt:lpstr>
      <vt:lpstr>No Planned Atherectomy Cohort Impact of Reference Vessel Size</vt:lpstr>
      <vt:lpstr>No Planned Atherectomy Cohort Impact of Reference Vessel Size</vt:lpstr>
      <vt:lpstr>Key Secondary Endpoints No Planned Atherectomy Cohort</vt:lpstr>
      <vt:lpstr>Limitations</vt:lpstr>
      <vt:lpstr>Summary</vt:lpstr>
      <vt:lpstr>Conclusion</vt:lpstr>
    </vt:vector>
  </TitlesOfParts>
  <Company>CRF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Detrimental Impact of Chronic Renal Insufficiency</dc:title>
  <dc:creator>jzuccardy</dc:creator>
  <cp:lastModifiedBy>Suzanne Baron</cp:lastModifiedBy>
  <cp:revision>129</cp:revision>
  <dcterms:created xsi:type="dcterms:W3CDTF">2015-03-17T14:58:49Z</dcterms:created>
  <dcterms:modified xsi:type="dcterms:W3CDTF">2025-10-28T21:45:31Z</dcterms:modified>
</cp:coreProperties>
</file>