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8"/>
  </p:notesMasterIdLst>
  <p:sldIdLst>
    <p:sldId id="6585" r:id="rId3"/>
    <p:sldId id="265" r:id="rId4"/>
    <p:sldId id="270" r:id="rId5"/>
    <p:sldId id="301" r:id="rId6"/>
    <p:sldId id="271" r:id="rId7"/>
    <p:sldId id="2147483639" r:id="rId8"/>
    <p:sldId id="332" r:id="rId9"/>
    <p:sldId id="288" r:id="rId10"/>
    <p:sldId id="2147483641" r:id="rId11"/>
    <p:sldId id="274" r:id="rId12"/>
    <p:sldId id="282" r:id="rId13"/>
    <p:sldId id="290" r:id="rId14"/>
    <p:sldId id="276" r:id="rId15"/>
    <p:sldId id="277" r:id="rId16"/>
    <p:sldId id="278" r:id="rId17"/>
    <p:sldId id="279" r:id="rId18"/>
    <p:sldId id="280" r:id="rId19"/>
    <p:sldId id="2147483645" r:id="rId20"/>
    <p:sldId id="294" r:id="rId21"/>
    <p:sldId id="338" r:id="rId22"/>
    <p:sldId id="291" r:id="rId23"/>
    <p:sldId id="337" r:id="rId24"/>
    <p:sldId id="2147483644" r:id="rId25"/>
    <p:sldId id="293" r:id="rId26"/>
    <p:sldId id="34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74C"/>
    <a:srgbClr val="595959"/>
    <a:srgbClr val="5C8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1575"/>
  </p:normalViewPr>
  <p:slideViewPr>
    <p:cSldViewPr snapToGrid="0">
      <p:cViewPr varScale="1">
        <p:scale>
          <a:sx n="55" d="100"/>
          <a:sy n="55" d="100"/>
        </p:scale>
        <p:origin x="9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649155700316006"/>
          <c:y val="3.194982436744722E-2"/>
          <c:w val="0.47373754987249911"/>
          <c:h val="0.894187990753990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ISR!$F$2</c:f>
              <c:strCache>
                <c:ptCount val="1"/>
                <c:pt idx="0">
                  <c:v>Number of Patients Enrolled</c:v>
                </c:pt>
              </c:strCache>
            </c:strRef>
          </c:tx>
          <c:spPr>
            <a:solidFill>
              <a:srgbClr val="1D38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ISR!$E$3:$E$16</c:f>
              <c:strCache>
                <c:ptCount val="14"/>
                <c:pt idx="0">
                  <c:v>Marie-France Poulin, Beth Israel Deaconess Medical Center                </c:v>
                </c:pt>
                <c:pt idx="1">
                  <c:v>Allen Jeremias, St. Francis Hospital &amp; Heart Center                </c:v>
                </c:pt>
                <c:pt idx="2">
                  <c:v>Pascal Vranckx, Hartcentrum Hasselt Jessa Ziekenhuis                </c:v>
                </c:pt>
                <c:pt idx="3">
                  <c:v>Roberto Nerla, Maria Cecilia Hospital                </c:v>
                </c:pt>
                <c:pt idx="4">
                  <c:v>Anay Pradhan, UPMC Pinnacle Hospital                </c:v>
                </c:pt>
                <c:pt idx="5">
                  <c:v>Bassem Chehab, Ascension Via Christi Hospitals Wichita                </c:v>
                </c:pt>
                <c:pt idx="6">
                  <c:v>Antoinette Neylon, Private Hospital Jacques Cartier                </c:v>
                </c:pt>
                <c:pt idx="7">
                  <c:v>Itsik Ben-Dor, MedStar Washington Hospital Center                </c:v>
                </c:pt>
                <c:pt idx="8">
                  <c:v>Dwijesh Patel, NC Heart and Vascular Research                </c:v>
                </c:pt>
                <c:pt idx="9">
                  <c:v>Laurent Mock, Private Hospital Dijon Burgundy                </c:v>
                </c:pt>
                <c:pt idx="10">
                  <c:v>Suhail Dohad, Cedars Sinai Medical Center                </c:v>
                </c:pt>
                <c:pt idx="11">
                  <c:v>Giulio Stefanini, IRCCS Humanitas Research Hospital                </c:v>
                </c:pt>
                <c:pt idx="12">
                  <c:v>Brian K. Jefferson,  HCA Healthcare Tristar Centennial Medical Center                </c:v>
                </c:pt>
                <c:pt idx="13">
                  <c:v>Samin Sharma, Icahn School of Medicine at Mount Sinai                </c:v>
                </c:pt>
              </c:strCache>
            </c:strRef>
          </c:cat>
          <c:val>
            <c:numRef>
              <c:f>ISR!$F$3:$F$16</c:f>
              <c:numCache>
                <c:formatCode>General</c:formatCode>
                <c:ptCount val="14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18</c:v>
                </c:pt>
                <c:pt idx="10">
                  <c:v>19</c:v>
                </c:pt>
                <c:pt idx="11">
                  <c:v>23</c:v>
                </c:pt>
                <c:pt idx="12">
                  <c:v>36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F-45E1-A4A3-613B059D5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960181056"/>
        <c:axId val="1960188736"/>
      </c:barChart>
      <c:catAx>
        <c:axId val="196018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D384C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200" b="0" i="0" u="none" strike="noStrike" kern="1200" baseline="0">
                <a:solidFill>
                  <a:srgbClr val="1D38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0188736"/>
        <c:crosses val="autoZero"/>
        <c:auto val="1"/>
        <c:lblAlgn val="ctr"/>
        <c:lblOffset val="100"/>
        <c:noMultiLvlLbl val="0"/>
      </c:catAx>
      <c:valAx>
        <c:axId val="196018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9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D38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01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B19B-0BA3-4A7F-A0D1-533BE24949A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CA56-EA9A-4159-931C-E242BBA5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2A8D0-09EC-42FB-90C5-B1D1E1AB5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  <p:txBody>
          <a:bodyPr/>
          <a:lstStyle/>
          <a:p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E252F-6F26-1FAB-DF69-95EB0DA0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7DF84-37E1-580D-91D5-15603473B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0D1E8-0484-BE22-0C91-C09A1BFE7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29D7F-6134-4129-77E1-D5C4C5F8A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5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4AB1-62CF-26E5-C077-67C04A39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F1C94-0777-4EA5-06BC-A1AAE7EE7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67430-578B-5F67-258B-AB1607FC1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03F90-99EB-D770-D779-92B03EDD7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46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E8F10-D0F3-D460-B44A-99916E37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CDACD-D56D-2F36-8AB4-7CC199A3C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2A9CD-07AA-909E-7A59-B495C4E4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CC756-C4E5-96C3-63C5-70AB8DBC0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6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7E74-DD24-7E05-4486-8535CD750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E6BD2-53DA-FC95-B4D9-3C5669FA6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572AA-A346-DB50-B16E-09B2241B6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DE76F-163D-DF1A-5158-A82C7A90A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9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B424-BB7C-76D5-6C06-F7F9F82AE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E53D7-A51E-847D-90E7-699AD8F58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2714C-0D79-E873-1A8D-FB69B1ECD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6A69E-9AA0-0A6F-9FD6-14A767412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0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49D7E-FA51-6279-053D-57DE146A3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550D0-9D72-1F67-CAC3-5DBACE0A7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9BC28-6553-024B-B4F7-2CA091CA6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02D61-DE97-79FC-B270-C214B442A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8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14503-8097-A9AF-6F2A-F6E9E4084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7161E-8659-0EDE-2055-879E71F58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2368D-CAA7-2D67-45AD-FD7B4743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0B96F-8371-CE72-5E59-BD8A1EE6B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62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DBA9-DFF7-B555-1834-DA2EE6C1F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5A6A1-6E04-E2D0-40AC-332686828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A691D-61E5-373D-D44C-557EC5465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A62FF-519D-1892-9818-906B60077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85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08EAE-161C-72B1-B5C1-07C5DCB27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3FCDE-271D-8E24-B4E4-ECFEDB9AD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B61CC-130F-E911-FE9E-26B315B05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20AFB-2559-6498-7E28-ACF62C9E9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09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BEF20-0116-A1B4-0E1A-6EF395F3F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3C9E2-54BC-18C1-B308-9F7AF60F7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28538-D931-E088-8321-8A269A601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4333-D18D-4B9C-A2A2-969A250B1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0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4BC3-9F4B-F1FE-5FBB-02B0C8A5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D4011-EEA7-737D-E57D-8076B95EA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31702-A95F-F4BE-ED32-6F7D50E98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C96A-7AA8-5B7F-935A-E04F3C070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5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1A8A4-1D9A-D85B-1438-05A457F61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CA6E1-B461-B6DC-328D-6EB07B0E9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3A346-B4C9-F20C-FF3B-58A5C8F54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25052-0D8A-11CB-5CCC-FEDF81AA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18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731A-5E83-FB23-8D55-F69FE139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0FB4F-80FC-F87E-72CE-FCB54D6EC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0587E-586D-0FE7-9A3C-32EBE7C8B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71B40-974D-096D-7BA5-F9E889646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F1455-0043-4764-81AF-8B6736428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8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F40D-C4C9-7C90-55B4-FD7A4935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E5960-08FD-AA55-6905-E93306A28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983B6-ADCA-673B-A5F6-64B38ED20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FD83D-C394-05E5-62BD-2D09B6C11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36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9F760-65BE-30B0-7AF5-9D55716C4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C2211-4E7A-5ECF-2279-7F2B19779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DB8B2-FF67-406A-CC21-E8320EEE7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596E1-9AE6-AEE0-E6B7-338D1F016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17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09F14-15A8-CD34-8E68-2CBC3DFE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E8C85-CDA5-B7CD-3F27-7DD441FC2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A025B-CEAA-7CD6-FCA0-92A11FE17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1698F-FFCE-BE5A-2DC3-B66009890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8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3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E10AF-0241-7AB1-201B-FC709099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0E619-F634-0B12-20DD-FC206A66A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FBBE6-B029-9BBC-AC62-ED01B014D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CEE6-B7A3-6442-9A31-404B229C6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6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37CC-F137-668F-384C-2D6BFB957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D3A16-D0A9-707F-5E3A-924EC115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1DF70-4826-DC3E-A269-527C9FA00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7F289-3866-67A5-BB7A-E7AE9DA5E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2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9B61C-68FE-756D-F150-AE8875923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B7DB6-7039-6B29-B8AC-ECABF6726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27633-3264-0193-D86C-24875B945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D5A0A-6F5A-92C0-DD16-DE12C28DA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57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534A-46D3-9EB1-8C9E-C669F1046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B4AC79-AA57-40EA-2DA7-0F93B1F57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AD139-1633-37A5-06CF-6AD733F97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45B67-D50B-2DFA-AF82-6618BCD49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34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DDB41-81FE-1600-4134-E1FE95B89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5B520-8597-393A-2C74-B9A5E973A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D7275-C042-59F7-E3AE-4804D045E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EDD94-FC2A-98EE-DDF1-5B4ACD8AD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8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3BA86-B35C-09C8-59A2-EEE10A3FF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C539C-D046-3643-4998-E540449BF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762DCE-AC49-C433-FF66-3BB3B4831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9EE48-BA1F-36A8-46C1-563AA06EF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B59B8-BBCD-4CD4-A2D5-83948E7A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727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over water with a purple sky&#10;&#10;AI-generated content may be incorrect.">
            <a:extLst>
              <a:ext uri="{FF2B5EF4-FFF2-40B4-BE49-F238E27FC236}">
                <a16:creationId xmlns:a16="http://schemas.microsoft.com/office/drawing/2014/main" id="{B018E48C-A249-94B5-9EDC-F2C326341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851755" y="4820141"/>
            <a:ext cx="99906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5092112"/>
            <a:ext cx="4028133" cy="1265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91" y="499904"/>
            <a:ext cx="10358967" cy="619667"/>
          </a:xfrm>
        </p:spPr>
        <p:txBody>
          <a:bodyPr/>
          <a:lstStyle>
            <a:lvl1pPr algn="l">
              <a:defRPr sz="5867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40" y="3389376"/>
            <a:ext cx="10062517" cy="1219200"/>
          </a:xfrm>
        </p:spPr>
        <p:txBody>
          <a:bodyPr/>
          <a:lstStyle>
            <a:lvl1pPr marL="0" indent="0">
              <a:buFontTx/>
              <a:buNone/>
              <a:defRPr sz="3733" b="1" i="1">
                <a:solidFill>
                  <a:schemeClr val="accent2"/>
                </a:solidFill>
              </a:defRPr>
            </a:lvl1pPr>
            <a:lvl2pPr marL="457189" indent="0">
              <a:buFontTx/>
              <a:buNone/>
              <a:defRPr sz="3733" b="1" i="1">
                <a:solidFill>
                  <a:schemeClr val="accent2"/>
                </a:solidFill>
              </a:defRPr>
            </a:lvl2pPr>
            <a:lvl3pPr marL="914377" indent="0">
              <a:buFontTx/>
              <a:buNone/>
              <a:defRPr sz="3733" b="1" i="1">
                <a:solidFill>
                  <a:schemeClr val="accent2"/>
                </a:solidFill>
              </a:defRPr>
            </a:lvl3pPr>
            <a:lvl4pPr marL="1371566" indent="0">
              <a:buFontTx/>
              <a:buNone/>
              <a:defRPr sz="3733" b="1" i="1">
                <a:solidFill>
                  <a:schemeClr val="accent2"/>
                </a:solidFill>
              </a:defRPr>
            </a:lvl4pPr>
            <a:lvl5pPr marL="1828754" indent="0">
              <a:buFontTx/>
              <a:buNone/>
              <a:defRPr sz="3733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06935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wrap="square"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3286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9742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7100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7942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4169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3898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025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067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3847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3754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over water with a purple sky&#10;&#10;AI-generated content may be incorrect.">
            <a:extLst>
              <a:ext uri="{FF2B5EF4-FFF2-40B4-BE49-F238E27FC236}">
                <a16:creationId xmlns:a16="http://schemas.microsoft.com/office/drawing/2014/main" id="{B018E48C-A249-94B5-9EDC-F2C326341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851755" y="4820141"/>
            <a:ext cx="99906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5092112"/>
            <a:ext cx="4028133" cy="1265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91" y="499904"/>
            <a:ext cx="10358967" cy="619667"/>
          </a:xfrm>
        </p:spPr>
        <p:txBody>
          <a:bodyPr/>
          <a:lstStyle>
            <a:lvl1pPr algn="l">
              <a:defRPr sz="5867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40" y="3389376"/>
            <a:ext cx="10062517" cy="1219200"/>
          </a:xfrm>
        </p:spPr>
        <p:txBody>
          <a:bodyPr/>
          <a:lstStyle>
            <a:lvl1pPr marL="0" indent="0">
              <a:buFontTx/>
              <a:buNone/>
              <a:defRPr sz="3733" b="1" i="1">
                <a:solidFill>
                  <a:schemeClr val="accent2"/>
                </a:solidFill>
              </a:defRPr>
            </a:lvl1pPr>
            <a:lvl2pPr marL="457189" indent="0">
              <a:buFontTx/>
              <a:buNone/>
              <a:defRPr sz="3733" b="1" i="1">
                <a:solidFill>
                  <a:schemeClr val="accent2"/>
                </a:solidFill>
              </a:defRPr>
            </a:lvl2pPr>
            <a:lvl3pPr marL="914377" indent="0">
              <a:buFontTx/>
              <a:buNone/>
              <a:defRPr sz="3733" b="1" i="1">
                <a:solidFill>
                  <a:schemeClr val="accent2"/>
                </a:solidFill>
              </a:defRPr>
            </a:lvl3pPr>
            <a:lvl4pPr marL="1371566" indent="0">
              <a:buFontTx/>
              <a:buNone/>
              <a:defRPr sz="3733" b="1" i="1">
                <a:solidFill>
                  <a:schemeClr val="accent2"/>
                </a:solidFill>
              </a:defRPr>
            </a:lvl4pPr>
            <a:lvl5pPr marL="1828754" indent="0">
              <a:buFontTx/>
              <a:buNone/>
              <a:defRPr sz="3733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6677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over water with a purple sky&#10;&#10;AI-generated content may be incorrect.">
            <a:extLst>
              <a:ext uri="{FF2B5EF4-FFF2-40B4-BE49-F238E27FC236}">
                <a16:creationId xmlns:a16="http://schemas.microsoft.com/office/drawing/2014/main" id="{0C24B41E-591A-53E5-E119-CE462A115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851755" y="4820141"/>
            <a:ext cx="99906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5092112"/>
            <a:ext cx="4028133" cy="1265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91" y="499904"/>
            <a:ext cx="10358967" cy="619667"/>
          </a:xfrm>
        </p:spPr>
        <p:txBody>
          <a:bodyPr/>
          <a:lstStyle>
            <a:lvl1pPr algn="l">
              <a:defRPr sz="5867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40" y="3389376"/>
            <a:ext cx="10062517" cy="1219200"/>
          </a:xfrm>
        </p:spPr>
        <p:txBody>
          <a:bodyPr/>
          <a:lstStyle>
            <a:lvl1pPr marL="0" indent="0">
              <a:buFontTx/>
              <a:buNone/>
              <a:defRPr sz="3733" b="1" i="1">
                <a:solidFill>
                  <a:schemeClr val="accent2"/>
                </a:solidFill>
              </a:defRPr>
            </a:lvl1pPr>
            <a:lvl2pPr marL="457189" indent="0">
              <a:buFontTx/>
              <a:buNone/>
              <a:defRPr sz="3733" b="1" i="1">
                <a:solidFill>
                  <a:schemeClr val="accent2"/>
                </a:solidFill>
              </a:defRPr>
            </a:lvl2pPr>
            <a:lvl3pPr marL="914377" indent="0">
              <a:buFontTx/>
              <a:buNone/>
              <a:defRPr sz="3733" b="1" i="1">
                <a:solidFill>
                  <a:schemeClr val="accent2"/>
                </a:solidFill>
              </a:defRPr>
            </a:lvl3pPr>
            <a:lvl4pPr marL="1371566" indent="0">
              <a:buFontTx/>
              <a:buNone/>
              <a:defRPr sz="3733" b="1" i="1">
                <a:solidFill>
                  <a:schemeClr val="accent2"/>
                </a:solidFill>
              </a:defRPr>
            </a:lvl4pPr>
            <a:lvl5pPr marL="1828754" indent="0">
              <a:buFontTx/>
              <a:buNone/>
              <a:defRPr sz="3733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5685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8ADC7E-0B8A-4423-EF36-829126081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3552" y="5761799"/>
            <a:ext cx="1497376" cy="5409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61D71F-91E0-75CC-0955-9965EE414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7691" y="5649366"/>
            <a:ext cx="765853" cy="765853"/>
          </a:xfrm>
          <a:prstGeom prst="rect">
            <a:avLst/>
          </a:prstGeom>
        </p:spPr>
      </p:pic>
      <p:pic>
        <p:nvPicPr>
          <p:cNvPr id="3" name="Image 2" descr="Une image contenant logo&#10;&#10;Description générée automatiquement">
            <a:extLst>
              <a:ext uri="{FF2B5EF4-FFF2-40B4-BE49-F238E27FC236}">
                <a16:creationId xmlns:a16="http://schemas.microsoft.com/office/drawing/2014/main" id="{F8ADCB20-A505-DD78-669D-F536E39A64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58603" y="1272297"/>
            <a:ext cx="239661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26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8C814B-7F39-C6DB-BAF2-0E657FDA6A1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440609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64800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5400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28295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0562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56140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8736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572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8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2400" b="0" baseline="0">
          <a:solidFill>
            <a:schemeClr val="bg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0" baseline="0">
          <a:solidFill>
            <a:schemeClr val="bg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0" baseline="0">
          <a:solidFill>
            <a:schemeClr val="bg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0" baseline="0">
          <a:solidFill>
            <a:schemeClr val="bg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876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8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2400" b="0" baseline="0">
          <a:solidFill>
            <a:schemeClr val="bg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0" baseline="0">
          <a:solidFill>
            <a:schemeClr val="bg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0" baseline="0">
          <a:solidFill>
            <a:schemeClr val="bg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0" baseline="0">
          <a:solidFill>
            <a:schemeClr val="bg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54" y="497541"/>
            <a:ext cx="10804535" cy="26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60960" rIns="60960" bIns="6096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Randomized Trial of a Sirolimus Eluting Balloon versus Repeat Drug-Eluting Stenting or Balloon Angioplasty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Coronary In-stent Restenosis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54" y="3848035"/>
            <a:ext cx="5903007" cy="8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EB91A"/>
              </a:buClr>
              <a:buSzPct val="110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Donald E. </a:t>
            </a: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Cutlip MD, on behalf of the SELUTION4ISR investigators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EB91A"/>
              </a:buClr>
              <a:buSzPct val="110000"/>
              <a:buFontTx/>
              <a:buNone/>
              <a:tabLst/>
              <a:defRPr/>
            </a:pPr>
            <a:endParaRPr kumimoji="0" lang="en-US" sz="3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54" y="2743909"/>
            <a:ext cx="10804536" cy="116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EB91A"/>
              </a:buClr>
              <a:buSzPct val="110000"/>
              <a:buFontTx/>
              <a:buNone/>
              <a:tabLst/>
              <a:defRPr/>
            </a:pPr>
            <a:r>
              <a:rPr kumimoji="0" lang="en-US" sz="5500" b="1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SELUTION4ISR Clinical Trial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EB91A"/>
              </a:buClr>
              <a:buSzPct val="110000"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aford" panose="00000500000000000000"/>
                <a:ea typeface="+mn-ea"/>
                <a:cs typeface="Arial" panose="020B0604020202020204" pitchFamily="34" charset="0"/>
              </a:rPr>
              <a:t>ClinicalTrials.gov ID NCT04280029 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EB91A"/>
              </a:buClr>
              <a:buSzPct val="110000"/>
              <a:buFontTx/>
              <a:buNone/>
              <a:tabLst/>
              <a:defRPr/>
            </a:pPr>
            <a:r>
              <a:rPr kumimoji="0" lang="en-US" sz="3733" b="1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BFACE-E254-8901-72FF-11835173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140C-3512-21B3-D3F5-8CB91FE6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cs typeface="Arial" panose="020B0604020202020204" pitchFamily="34" charset="0"/>
              </a:rPr>
              <a:t>Randomization and Study Procedure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22751A-7CC1-D62B-54E3-5A8435D8FE7A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CF8478-E72F-C0CA-2F89-2BA6EF0B8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49474"/>
              </p:ext>
            </p:extLst>
          </p:nvPr>
        </p:nvGraphicFramePr>
        <p:xfrm>
          <a:off x="597409" y="983704"/>
          <a:ext cx="5303520" cy="483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15764683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Pre Study Procedure</a:t>
                      </a:r>
                    </a:p>
                  </a:txBody>
                  <a:tcPr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9621"/>
                  </a:ext>
                </a:extLst>
              </a:tr>
              <a:tr h="1054382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received:</a:t>
                      </a:r>
                    </a:p>
                    <a:p>
                      <a:pPr marL="285761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 ≥ 150 mg pre-procedure</a:t>
                      </a:r>
                    </a:p>
                    <a:p>
                      <a:pPr marL="285761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P2Y12 inhibitor pre or within 1 hour post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38733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IVUS or OCT required pre-treatment</a:t>
                      </a:r>
                    </a:p>
                  </a:txBody>
                  <a:tcPr marT="91440" marB="9144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10491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Pre-treatment with any approved device for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stenosis &lt;30%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642972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 selection of DES or BA control pre-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randomization – limit of 20% BA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17252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Randomization stratified by: center, BMS/DES ISR, and 1 vs. 2 layers prior stent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5740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BEAEE67-811F-B361-7278-C13062371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8270"/>
              </p:ext>
            </p:extLst>
          </p:nvPr>
        </p:nvGraphicFramePr>
        <p:xfrm>
          <a:off x="6305550" y="983703"/>
          <a:ext cx="5289042" cy="516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042">
                  <a:extLst>
                    <a:ext uri="{9D8B030D-6E8A-4147-A177-3AD203B41FA5}">
                      <a16:colId xmlns:a16="http://schemas.microsoft.com/office/drawing/2014/main" val="15764683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Procedure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9621"/>
                  </a:ext>
                </a:extLst>
              </a:tr>
              <a:tr h="15831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Balloon inflated (nominal) for goal</a:t>
                      </a:r>
                      <a:b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seconds and minimum 30 seconds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additional PCI or intracoronary imaging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DAPT 1 month</a:t>
                      </a:r>
                    </a:p>
                  </a:txBody>
                  <a:tcPr marT="91440" marB="91440">
                    <a:lnT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38733"/>
                  </a:ext>
                </a:extLst>
              </a:tr>
              <a:tr h="15831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practice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Post-dilation and intracoronary imaging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encouraged to optimize result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DAPT 6 months*</a:t>
                      </a:r>
                    </a:p>
                  </a:txBody>
                  <a:tcPr marT="91440" marB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10491"/>
                  </a:ext>
                </a:extLst>
              </a:tr>
              <a:tr h="13914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Balloon Angioplasty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BA if required for optimal result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DAPT 1 month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64297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CC2800F-B29E-8EEE-B219-6B37C2809FB0}"/>
              </a:ext>
            </a:extLst>
          </p:cNvPr>
          <p:cNvSpPr txBox="1"/>
          <p:nvPr/>
        </p:nvSpPr>
        <p:spPr>
          <a:xfrm>
            <a:off x="2920867" y="6415240"/>
            <a:ext cx="635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*DAPT &lt;6 months if high bleeding risk; P2Y12 monotherapy if required oral anticoagulation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379B0-9F55-97DD-C1BA-48FCE0E344F0}"/>
              </a:ext>
            </a:extLst>
          </p:cNvPr>
          <p:cNvSpPr/>
          <p:nvPr/>
        </p:nvSpPr>
        <p:spPr bwMode="auto">
          <a:xfrm>
            <a:off x="597409" y="2499050"/>
            <a:ext cx="5303520" cy="81565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20E21-1D83-023F-2005-5DF403DC1086}"/>
              </a:ext>
            </a:extLst>
          </p:cNvPr>
          <p:cNvSpPr/>
          <p:nvPr/>
        </p:nvSpPr>
        <p:spPr bwMode="auto">
          <a:xfrm>
            <a:off x="6333310" y="2338987"/>
            <a:ext cx="5303520" cy="413738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146D0-DC5D-C2EA-4217-46056920C23C}"/>
              </a:ext>
            </a:extLst>
          </p:cNvPr>
          <p:cNvSpPr/>
          <p:nvPr/>
        </p:nvSpPr>
        <p:spPr bwMode="auto">
          <a:xfrm>
            <a:off x="6333310" y="3769185"/>
            <a:ext cx="5303520" cy="58890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739F01-715D-B943-8A50-65F60B534998}"/>
              </a:ext>
            </a:extLst>
          </p:cNvPr>
          <p:cNvSpPr/>
          <p:nvPr/>
        </p:nvSpPr>
        <p:spPr bwMode="auto">
          <a:xfrm>
            <a:off x="597409" y="5004130"/>
            <a:ext cx="5303520" cy="81565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5FFC8-55B5-F86F-482C-C7E07BE83B9B}"/>
              </a:ext>
            </a:extLst>
          </p:cNvPr>
          <p:cNvSpPr/>
          <p:nvPr/>
        </p:nvSpPr>
        <p:spPr bwMode="auto">
          <a:xfrm>
            <a:off x="597409" y="3402108"/>
            <a:ext cx="5303520" cy="58890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1989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2AE8-D2D0-08BC-5CEA-DEA1FA3A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1710-04DF-7BF8-4171-7A73A0B6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Primary Endpoint and Statistical Analysis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B63A94-678B-4E4F-C08B-4BF12964B4B4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3754-4A24-6036-82C2-F86D70BA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" y="2762519"/>
            <a:ext cx="10997185" cy="176669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Non-inferiority of proportions analyzed by </a:t>
            </a:r>
            <a:r>
              <a:rPr lang="en-US" sz="2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non-informative Bayesian method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requiring posterior probability of </a:t>
            </a:r>
            <a:r>
              <a:rPr lang="en-US" sz="2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97.5%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(~one-sided alpha 0.025); </a:t>
            </a:r>
            <a:r>
              <a:rPr lang="en-US" sz="2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Non-inferiority margin = 10%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Assumed event rate 12% per group; 5% loss to FU 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84% power, sample size = 418 patients </a:t>
            </a:r>
          </a:p>
          <a:p>
            <a:pPr marL="0" indent="0">
              <a:spcBef>
                <a:spcPct val="0"/>
              </a:spcBef>
              <a:spcAft>
                <a:spcPts val="500"/>
              </a:spcAft>
              <a:buClr>
                <a:schemeClr val="bg1"/>
              </a:buClr>
              <a:buNone/>
              <a:defRPr/>
            </a:pPr>
            <a:endParaRPr lang="en-US" sz="2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09762-3321-FD4E-4113-8EC6CEEFA85B}"/>
              </a:ext>
            </a:extLst>
          </p:cNvPr>
          <p:cNvSpPr/>
          <p:nvPr/>
        </p:nvSpPr>
        <p:spPr bwMode="auto">
          <a:xfrm>
            <a:off x="597407" y="1071321"/>
            <a:ext cx="3085593" cy="479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Primary Endpoint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D8B2B-6A6F-4D59-56AA-1F1077C3C904}"/>
              </a:ext>
            </a:extLst>
          </p:cNvPr>
          <p:cNvSpPr txBox="1"/>
          <p:nvPr/>
        </p:nvSpPr>
        <p:spPr>
          <a:xfrm>
            <a:off x="597407" y="1648316"/>
            <a:ext cx="917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Lesion Failure (cardiac death, target vessel MI*, clinically driven TLR)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37E28-E16F-352D-A0CC-A7E360D1DF64}"/>
              </a:ext>
            </a:extLst>
          </p:cNvPr>
          <p:cNvSpPr/>
          <p:nvPr/>
        </p:nvSpPr>
        <p:spPr bwMode="auto">
          <a:xfrm>
            <a:off x="588094" y="2202314"/>
            <a:ext cx="10997184" cy="479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Non-inferiority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primary analysis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in per protocol population)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24442-3538-12AD-84EB-B43679EBBA06}"/>
              </a:ext>
            </a:extLst>
          </p:cNvPr>
          <p:cNvSpPr/>
          <p:nvPr/>
        </p:nvSpPr>
        <p:spPr bwMode="auto">
          <a:xfrm>
            <a:off x="588094" y="4370509"/>
            <a:ext cx="10997184" cy="479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Analysis repeated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in intention-to-treat population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B1AAE-5B8C-AF9E-945A-DC3F44C149BE}"/>
              </a:ext>
            </a:extLst>
          </p:cNvPr>
          <p:cNvSpPr txBox="1"/>
          <p:nvPr/>
        </p:nvSpPr>
        <p:spPr>
          <a:xfrm>
            <a:off x="597407" y="4975512"/>
            <a:ext cx="10678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Including analyses adjusting for missing data (time-to-event, multiple imputation, and tipping point)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54126-09A1-7750-6AC0-1C6B4C3639B9}"/>
              </a:ext>
            </a:extLst>
          </p:cNvPr>
          <p:cNvSpPr txBox="1"/>
          <p:nvPr/>
        </p:nvSpPr>
        <p:spPr>
          <a:xfrm>
            <a:off x="2446020" y="5683398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*Peri-procedural by SCAI and post-procedure by 4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UDMI</a:t>
            </a:r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9554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F124C-6EF2-1669-7191-ED35044F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41B6-F1F0-44DE-5CA5-22193E0F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Flow – Consort Diagram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4F3863-CF5A-55B3-E4C1-F85EC62F9A5B}"/>
              </a:ext>
            </a:extLst>
          </p:cNvPr>
          <p:cNvSpPr/>
          <p:nvPr/>
        </p:nvSpPr>
        <p:spPr bwMode="auto">
          <a:xfrm>
            <a:off x="4274705" y="2197339"/>
            <a:ext cx="3642590" cy="6435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Randomized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418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DA529E-2404-6DED-CE8E-B8BEEFD605FE}"/>
              </a:ext>
            </a:extLst>
          </p:cNvPr>
          <p:cNvSpPr/>
          <p:nvPr/>
        </p:nvSpPr>
        <p:spPr bwMode="auto">
          <a:xfrm>
            <a:off x="2935019" y="3495675"/>
            <a:ext cx="2900795" cy="915796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SELUTION DEB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210</a:t>
            </a:r>
          </a:p>
        </p:txBody>
      </p:sp>
      <p:cxnSp>
        <p:nvCxnSpPr>
          <p:cNvPr id="41" name="Connector: Elbow 9">
            <a:extLst>
              <a:ext uri="{FF2B5EF4-FFF2-40B4-BE49-F238E27FC236}">
                <a16:creationId xmlns:a16="http://schemas.microsoft.com/office/drawing/2014/main" id="{EA142185-4534-002A-F5BE-86AFFD930F23}"/>
              </a:ext>
            </a:extLst>
          </p:cNvPr>
          <p:cNvCxnSpPr>
            <a:cxnSpLocks/>
            <a:stCxn id="3" idx="2"/>
            <a:endCxn id="26" idx="0"/>
          </p:cNvCxnSpPr>
          <p:nvPr/>
        </p:nvCxnSpPr>
        <p:spPr>
          <a:xfrm rot="5400000">
            <a:off x="4913297" y="2312972"/>
            <a:ext cx="654824" cy="1710583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9">
            <a:extLst>
              <a:ext uri="{FF2B5EF4-FFF2-40B4-BE49-F238E27FC236}">
                <a16:creationId xmlns:a16="http://schemas.microsoft.com/office/drawing/2014/main" id="{57F3A013-7107-41E1-AEA6-99C8E3C5375F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16200000" flipH="1">
            <a:off x="6623881" y="2312969"/>
            <a:ext cx="654824" cy="17105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065090E-2787-44BC-0A13-65E7B3482958}"/>
              </a:ext>
            </a:extLst>
          </p:cNvPr>
          <p:cNvSpPr/>
          <p:nvPr/>
        </p:nvSpPr>
        <p:spPr bwMode="auto">
          <a:xfrm>
            <a:off x="2935018" y="4961478"/>
            <a:ext cx="2900795" cy="915795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Protocol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197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5219AD-12AF-48C4-380A-77BFC1F0CA63}"/>
              </a:ext>
            </a:extLst>
          </p:cNvPr>
          <p:cNvSpPr/>
          <p:nvPr/>
        </p:nvSpPr>
        <p:spPr bwMode="auto">
          <a:xfrm>
            <a:off x="6356189" y="4961478"/>
            <a:ext cx="2900795" cy="914221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Protocol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193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43907-252A-CAF3-E395-0AF42E04DB79}"/>
              </a:ext>
            </a:extLst>
          </p:cNvPr>
          <p:cNvSpPr/>
          <p:nvPr/>
        </p:nvSpPr>
        <p:spPr bwMode="auto">
          <a:xfrm>
            <a:off x="4274705" y="1043020"/>
            <a:ext cx="3642590" cy="6435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1,508</a:t>
            </a:r>
          </a:p>
        </p:txBody>
      </p:sp>
      <p:cxnSp>
        <p:nvCxnSpPr>
          <p:cNvPr id="30" name="Connector: Elbow 8">
            <a:extLst>
              <a:ext uri="{FF2B5EF4-FFF2-40B4-BE49-F238E27FC236}">
                <a16:creationId xmlns:a16="http://schemas.microsoft.com/office/drawing/2014/main" id="{F6A4C525-FCC6-4511-83FC-0D697C594FAE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 rot="5400000">
            <a:off x="5840597" y="1941935"/>
            <a:ext cx="510807" cy="12700"/>
          </a:xfrm>
          <a:prstGeom prst="bentConnector3">
            <a:avLst>
              <a:gd name="adj1" fmla="val -998"/>
            </a:avLst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2A3FDB-8025-AB5E-2A64-F73C2311FC86}"/>
              </a:ext>
            </a:extLst>
          </p:cNvPr>
          <p:cNvCxnSpPr>
            <a:cxnSpLocks/>
            <a:endCxn id="39" idx="3"/>
          </p:cNvCxnSpPr>
          <p:nvPr/>
        </p:nvCxnSpPr>
        <p:spPr bwMode="auto">
          <a:xfrm flipH="1">
            <a:off x="2717355" y="1926090"/>
            <a:ext cx="337229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B9B9AD1-B37B-0053-FABB-A862B2B4DEC9}"/>
              </a:ext>
            </a:extLst>
          </p:cNvPr>
          <p:cNvSpPr/>
          <p:nvPr/>
        </p:nvSpPr>
        <p:spPr bwMode="auto">
          <a:xfrm>
            <a:off x="167803" y="1408475"/>
            <a:ext cx="2549552" cy="103522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Excluded (1,090)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eligible lesion (716)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&gt;30% residual stenosis (15)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I/E criteria (359)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2A3A0E-C1B8-E71A-7461-7E31FD9F71D8}"/>
              </a:ext>
            </a:extLst>
          </p:cNvPr>
          <p:cNvSpPr/>
          <p:nvPr/>
        </p:nvSpPr>
        <p:spPr bwMode="auto">
          <a:xfrm>
            <a:off x="167802" y="4168862"/>
            <a:ext cx="2549552" cy="1035224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Excluded from Per Protocol (13)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Missing endpoint FU (8)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Non-cardiac death (4)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I/E violation (1)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5D72D-A5B9-55D4-38E4-C315D7FA634B}"/>
              </a:ext>
            </a:extLst>
          </p:cNvPr>
          <p:cNvSpPr/>
          <p:nvPr/>
        </p:nvSpPr>
        <p:spPr bwMode="auto">
          <a:xfrm>
            <a:off x="9497069" y="4168862"/>
            <a:ext cx="2527129" cy="1067543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Excluded from Per Protocol (15)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Missing endpoint FU (12)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Non-cardiac death (2)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assigned treatment (1)</a:t>
            </a:r>
          </a:p>
        </p:txBody>
      </p:sp>
      <p:cxnSp>
        <p:nvCxnSpPr>
          <p:cNvPr id="48" name="Connector: Elbow 8">
            <a:extLst>
              <a:ext uri="{FF2B5EF4-FFF2-40B4-BE49-F238E27FC236}">
                <a16:creationId xmlns:a16="http://schemas.microsoft.com/office/drawing/2014/main" id="{949C9E43-CD09-5EC3-C24B-6AD97F27F5A7}"/>
              </a:ext>
            </a:extLst>
          </p:cNvPr>
          <p:cNvCxnSpPr>
            <a:cxnSpLocks/>
            <a:stCxn id="26" idx="2"/>
            <a:endCxn id="56" idx="0"/>
          </p:cNvCxnSpPr>
          <p:nvPr/>
        </p:nvCxnSpPr>
        <p:spPr>
          <a:xfrm rot="5400000">
            <a:off x="4110414" y="4686474"/>
            <a:ext cx="550007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8">
            <a:extLst>
              <a:ext uri="{FF2B5EF4-FFF2-40B4-BE49-F238E27FC236}">
                <a16:creationId xmlns:a16="http://schemas.microsoft.com/office/drawing/2014/main" id="{F8EC9D7E-28E0-3135-C9B9-5233335D8DAB}"/>
              </a:ext>
            </a:extLst>
          </p:cNvPr>
          <p:cNvCxnSpPr>
            <a:cxnSpLocks/>
            <a:stCxn id="29" idx="2"/>
            <a:endCxn id="57" idx="0"/>
          </p:cNvCxnSpPr>
          <p:nvPr/>
        </p:nvCxnSpPr>
        <p:spPr>
          <a:xfrm rot="5400000">
            <a:off x="7530796" y="4685687"/>
            <a:ext cx="551582" cy="12700"/>
          </a:xfrm>
          <a:prstGeom prst="bentConnector3">
            <a:avLst>
              <a:gd name="adj1" fmla="val -6986"/>
            </a:avLst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548DEB1-4BD2-B048-AD6A-3000CB8B3DF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22873" y="4682557"/>
            <a:ext cx="16570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96AFBC-32BE-FC2B-2F82-D11D1E748B9D}"/>
              </a:ext>
            </a:extLst>
          </p:cNvPr>
          <p:cNvCxnSpPr>
            <a:cxnSpLocks/>
          </p:cNvCxnSpPr>
          <p:nvPr/>
        </p:nvCxnSpPr>
        <p:spPr bwMode="auto">
          <a:xfrm>
            <a:off x="7812102" y="4682557"/>
            <a:ext cx="16849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02E2EDA-6A63-4511-4C52-1480FDC04ED4}"/>
              </a:ext>
            </a:extLst>
          </p:cNvPr>
          <p:cNvSpPr/>
          <p:nvPr/>
        </p:nvSpPr>
        <p:spPr bwMode="auto">
          <a:xfrm>
            <a:off x="6356189" y="3495675"/>
            <a:ext cx="2900795" cy="914221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1905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 (DES / BA)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208</a:t>
            </a:r>
          </a:p>
        </p:txBody>
      </p:sp>
    </p:spTree>
    <p:extLst>
      <p:ext uri="{BB962C8B-B14F-4D97-AF65-F5344CB8AC3E}">
        <p14:creationId xmlns:p14="http://schemas.microsoft.com/office/powerpoint/2010/main" val="428589559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22227-D241-9BCB-C53F-012077B0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0D1A-A3FF-77B0-0F83-A9B31CA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Baseline Clinical Characteristics (ITT)</a:t>
            </a:r>
            <a:endParaRPr lang="en-US" sz="3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8986F9-98D6-13B2-D2FF-A1EB8FB29B6F}"/>
              </a:ext>
            </a:extLst>
          </p:cNvPr>
          <p:cNvGraphicFramePr>
            <a:graphicFrameLocks noGrp="1"/>
          </p:cNvGraphicFramePr>
          <p:nvPr/>
        </p:nvGraphicFramePr>
        <p:xfrm>
          <a:off x="597408" y="981076"/>
          <a:ext cx="11018520" cy="447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64">
                  <a:extLst>
                    <a:ext uri="{9D8B030D-6E8A-4147-A177-3AD203B41FA5}">
                      <a16:colId xmlns:a16="http://schemas.microsoft.com/office/drawing/2014/main" val="3109593346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1704414524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36421238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21574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(years, median, IQR)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68 (63-75)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71 (63-76)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7266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(N,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39 (19%)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55 (26%)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82757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(N,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90 (43%)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89 (43%)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3749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(N,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195 (93%)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193 (93%)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956777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Hyperlipidemia (N,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190 (90%)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186 (89%)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1305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MI (N,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104 (50%)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101 (49%)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022"/>
                  </a:ext>
                </a:extLst>
              </a:tr>
              <a:tr h="5482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 (N,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33 (16%)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30 (14%)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283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4EC44-BB3E-21CC-BB70-394153525F93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907461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7F1B-E73A-D8B7-31F5-CDDB5095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5634F7-7909-CB6D-7FC7-C23C9990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80469"/>
              </p:ext>
            </p:extLst>
          </p:nvPr>
        </p:nvGraphicFramePr>
        <p:xfrm>
          <a:off x="597408" y="981076"/>
          <a:ext cx="11018520" cy="470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64">
                  <a:extLst>
                    <a:ext uri="{9D8B030D-6E8A-4147-A177-3AD203B41FA5}">
                      <a16:colId xmlns:a16="http://schemas.microsoft.com/office/drawing/2014/main" val="3109593346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1704414524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36421238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2157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prior stents at target lesion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726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One - N (%)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167 (80%)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168 (81%)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8349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Two - N (%)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43 (20%)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40 (19%)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6829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DES at target lesion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185 (88%)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192 (92%)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6044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lesion location - N (%)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346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Left anterior descending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83 (40%)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80 (39%)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6908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Circumflex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53 (25%)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47 (23%)</a:t>
                      </a: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8275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Right coronary artery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73 (35%)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74 (36%)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374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Restenosis Pattern - N (%)</a:t>
                      </a: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5677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	Focal</a:t>
                      </a: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78 (39%)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81 (43%)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13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	Diffuse</a:t>
                      </a: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116 (58%)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101 (53%)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902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lvl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 Proliferative</a:t>
                      </a: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5 (3%)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8 (4%)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283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B7CFB-796D-919D-9DCB-9F83647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cs typeface="Arial" panose="020B0604020202020204" pitchFamily="34" charset="0"/>
              </a:rPr>
              <a:t>Baseline Lesion Characteristics (ITT)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F48169-17AA-388E-FEA3-46C86B53F130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5EB2F6-D0C1-07CC-858C-E37EEFE9512F}"/>
              </a:ext>
            </a:extLst>
          </p:cNvPr>
          <p:cNvSpPr/>
          <p:nvPr/>
        </p:nvSpPr>
        <p:spPr bwMode="auto">
          <a:xfrm>
            <a:off x="587883" y="1963049"/>
            <a:ext cx="11018520" cy="67537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5C526-079C-88AD-5610-98544EBC2635}"/>
              </a:ext>
            </a:extLst>
          </p:cNvPr>
          <p:cNvSpPr/>
          <p:nvPr/>
        </p:nvSpPr>
        <p:spPr bwMode="auto">
          <a:xfrm>
            <a:off x="606933" y="4639574"/>
            <a:ext cx="11018520" cy="1041518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7180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7934C-C6C0-9BBF-02C1-23129F49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CD8CAE-6B63-E952-6136-8CFA44F7E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1896"/>
              </p:ext>
            </p:extLst>
          </p:nvPr>
        </p:nvGraphicFramePr>
        <p:xfrm>
          <a:off x="597408" y="981076"/>
          <a:ext cx="1101852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64">
                  <a:extLst>
                    <a:ext uri="{9D8B030D-6E8A-4147-A177-3AD203B41FA5}">
                      <a16:colId xmlns:a16="http://schemas.microsoft.com/office/drawing/2014/main" val="3109593346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1704414524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36421238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 = 210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SOC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 = 208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215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1" i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Lesion length</a:t>
                      </a:r>
                      <a:r>
                        <a:rPr lang="en-US" sz="1600" b="1" i="0" baseline="30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600" b="1" i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 (mm)</a:t>
                      </a:r>
                      <a:endParaRPr lang="en-US" sz="1600" b="1" i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12.3 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± 6.0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11.9 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± 5.6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72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Reference vessel diameter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 (mm)</a:t>
                      </a: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2.51 ± 0.50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2.55 ± 0.56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3834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Minimum lumen diameter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 (mm)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0.87 ± 0.33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0.88 </a:t>
                      </a: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± 0.36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682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330200" algn="l"/>
                        </a:tabLst>
                        <a:defRPr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Percent diameter stenosis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 (%)</a:t>
                      </a:r>
                    </a:p>
                  </a:txBody>
                  <a:tcPr marL="39414" marR="394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65.34 ± 12.02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65.49 ± 11.14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604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73F0808-4315-8065-5CFF-A1CF45F240D8}"/>
              </a:ext>
            </a:extLst>
          </p:cNvPr>
          <p:cNvSpPr/>
          <p:nvPr/>
        </p:nvSpPr>
        <p:spPr bwMode="auto">
          <a:xfrm>
            <a:off x="588699" y="1651351"/>
            <a:ext cx="11018520" cy="582141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1FA64-5C69-33A5-7371-DA3B5DDB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cs typeface="Arial" panose="020B0604020202020204" pitchFamily="34" charset="0"/>
              </a:rPr>
              <a:t>Baseline Quantitative Angiography (ITT)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F74728-2402-DCF7-9050-7C25DF421242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671FC0-B7C9-8CDD-C750-D358B85AD146}"/>
              </a:ext>
            </a:extLst>
          </p:cNvPr>
          <p:cNvSpPr txBox="1"/>
          <p:nvPr/>
        </p:nvSpPr>
        <p:spPr>
          <a:xfrm>
            <a:off x="597408" y="4251326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lab reported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CE75D-2BD2-1480-A161-3B4F17FA5182}"/>
              </a:ext>
            </a:extLst>
          </p:cNvPr>
          <p:cNvSpPr/>
          <p:nvPr/>
        </p:nvSpPr>
        <p:spPr bwMode="auto">
          <a:xfrm>
            <a:off x="588699" y="3560444"/>
            <a:ext cx="11018520" cy="621032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7238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83AC-091E-19B9-D70C-BB457CAE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9ECF-9EFA-D096-4280-110CA14A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5"/>
            <a:ext cx="12191999" cy="755651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Procedural Angiographic Results (ITT)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574B0C-7D5C-82AD-FD6E-A995C4C0EF5D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874E8F-4826-28A3-75FA-7AC080DD1E45}"/>
              </a:ext>
            </a:extLst>
          </p:cNvPr>
          <p:cNvSpPr txBox="1"/>
          <p:nvPr/>
        </p:nvSpPr>
        <p:spPr>
          <a:xfrm>
            <a:off x="4216864" y="967486"/>
            <a:ext cx="375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 RANDOMIZED TREATMENT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BD20D5-442F-71D7-08CD-A84EEFFB7E37}"/>
              </a:ext>
            </a:extLst>
          </p:cNvPr>
          <p:cNvGraphicFramePr>
            <a:graphicFrameLocks noGrp="1"/>
          </p:cNvGraphicFramePr>
          <p:nvPr/>
        </p:nvGraphicFramePr>
        <p:xfrm>
          <a:off x="597408" y="1371599"/>
          <a:ext cx="11018520" cy="421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64">
                  <a:extLst>
                    <a:ext uri="{9D8B030D-6E8A-4147-A177-3AD203B41FA5}">
                      <a16:colId xmlns:a16="http://schemas.microsoft.com/office/drawing/2014/main" val="3109593346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1704414524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3642123835"/>
                    </a:ext>
                  </a:extLst>
                </a:gridCol>
              </a:tblGrid>
              <a:tr h="6256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21574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Intravascular Imaging –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206 (98%)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 (97%)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7266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Pre-treatment device - N (%)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598695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 balloon angioplasty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184 (88%)</a:t>
                      </a: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176 (85%)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09808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Cutting Balloon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58 (28%)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70 (34%)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74770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Scoring Balloon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33 (16%)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39 (19%)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207883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device length (mm)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13.83 ± 4.71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13.22 ± 4.09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70876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balloon diameter (mm)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3.12 ± 0.56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3.09 ± 0.66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326695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inflation pressure (ATM)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 ± 6.41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19.37 ± 8.34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83497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lumen diameter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0" kern="1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1.98 ± 0.44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 ± 0.51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568295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diameter stenosis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0" kern="1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23.25 ± 12.36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25.01 ± 13.98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604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DC4202-68E3-1C32-19E0-FFD87FAD6583}"/>
              </a:ext>
            </a:extLst>
          </p:cNvPr>
          <p:cNvSpPr txBox="1"/>
          <p:nvPr/>
        </p:nvSpPr>
        <p:spPr>
          <a:xfrm>
            <a:off x="597408" y="5647549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lab reported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84EC7-4CF2-5E85-F180-71118F6FEBD1}"/>
              </a:ext>
            </a:extLst>
          </p:cNvPr>
          <p:cNvSpPr/>
          <p:nvPr/>
        </p:nvSpPr>
        <p:spPr bwMode="auto">
          <a:xfrm>
            <a:off x="584489" y="2024804"/>
            <a:ext cx="11039856" cy="3429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C7FF8-6FBB-42B9-14CF-C92BFE84D923}"/>
              </a:ext>
            </a:extLst>
          </p:cNvPr>
          <p:cNvSpPr/>
          <p:nvPr/>
        </p:nvSpPr>
        <p:spPr bwMode="auto">
          <a:xfrm>
            <a:off x="595122" y="3117968"/>
            <a:ext cx="11039856" cy="677636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C8D03-3BF8-0B40-B720-59BF622100A1}"/>
              </a:ext>
            </a:extLst>
          </p:cNvPr>
          <p:cNvSpPr/>
          <p:nvPr/>
        </p:nvSpPr>
        <p:spPr bwMode="auto">
          <a:xfrm>
            <a:off x="584489" y="4520584"/>
            <a:ext cx="11039856" cy="3429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2699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ACC0-8CC6-E9BB-9467-22BBF43F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C8909E-218E-5D43-3D2A-D79879C0D55D}"/>
              </a:ext>
            </a:extLst>
          </p:cNvPr>
          <p:cNvSpPr txBox="1"/>
          <p:nvPr/>
        </p:nvSpPr>
        <p:spPr>
          <a:xfrm>
            <a:off x="4244599" y="967486"/>
            <a:ext cx="370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C7606A-C5CE-CEC0-47AB-5354F853B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56770"/>
              </p:ext>
            </p:extLst>
          </p:nvPr>
        </p:nvGraphicFramePr>
        <p:xfrm>
          <a:off x="597408" y="1371599"/>
          <a:ext cx="1101852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64">
                  <a:extLst>
                    <a:ext uri="{9D8B030D-6E8A-4147-A177-3AD203B41FA5}">
                      <a16:colId xmlns:a16="http://schemas.microsoft.com/office/drawing/2014/main" val="3109593346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1704414524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3642123835"/>
                    </a:ext>
                  </a:extLst>
                </a:gridCol>
              </a:tblGrid>
              <a:tr h="6256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215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device length (mm)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6.0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7.5*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72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balloon diameter (mm)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0.5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</a:t>
                      </a: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0.5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5986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inflation pressure (ATM)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3.7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5.6*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098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lumen diameter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kern="1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2.22 ± 0.44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2.47 ± 0.52*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747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30200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diameter stenosis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kern="1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16.74 ± 9.48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11.58 ± 9.75*</a:t>
                      </a:r>
                    </a:p>
                  </a:txBody>
                  <a:tcPr marL="18415" marR="1841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0788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330200" algn="l"/>
                        </a:tabLst>
                        <a:defRPr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Procedure time (minutes)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 </a:t>
                      </a:r>
                      <a:r>
                        <a:rPr lang="en-US" sz="1600" b="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23.6</a:t>
                      </a: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 </a:t>
                      </a: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31.0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570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DE5484-F8DF-31DB-2242-3BF5250E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Procedural Angiographic Results (ITT)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4A37FF-BD24-06FC-A976-BD013DA46A9C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274AAA-870F-24FF-CDA5-277293284D11}"/>
              </a:ext>
            </a:extLst>
          </p:cNvPr>
          <p:cNvSpPr txBox="1"/>
          <p:nvPr/>
        </p:nvSpPr>
        <p:spPr>
          <a:xfrm>
            <a:off x="576072" y="5594989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*p&lt;0.05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3F480-F186-72F4-BD78-5A680FDA468C}"/>
              </a:ext>
            </a:extLst>
          </p:cNvPr>
          <p:cNvSpPr txBox="1"/>
          <p:nvPr/>
        </p:nvSpPr>
        <p:spPr>
          <a:xfrm>
            <a:off x="576072" y="5334650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lab reported</a:t>
            </a:r>
          </a:p>
        </p:txBody>
      </p:sp>
    </p:spTree>
    <p:extLst>
      <p:ext uri="{BB962C8B-B14F-4D97-AF65-F5344CB8AC3E}">
        <p14:creationId xmlns:p14="http://schemas.microsoft.com/office/powerpoint/2010/main" val="249605470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76A4E-E358-CA46-67DC-BB391B9FE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5A9A-E104-CF6B-E219-C1A1372A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Primary Endpoint Results: TLF at 1-Year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67F38-319B-3360-59A4-20C9FFB35D76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C20C921-AB59-C0C0-AAEA-EBF5BCA12532}"/>
              </a:ext>
            </a:extLst>
          </p:cNvPr>
          <p:cNvSpPr txBox="1"/>
          <p:nvPr/>
        </p:nvSpPr>
        <p:spPr>
          <a:xfrm>
            <a:off x="714190" y="5238186"/>
            <a:ext cx="10869431" cy="523220"/>
          </a:xfrm>
          <a:prstGeom prst="rect">
            <a:avLst/>
          </a:prstGeom>
          <a:solidFill>
            <a:srgbClr val="00A249"/>
          </a:solidFill>
          <a:ln w="12700">
            <a:solidFill>
              <a:srgbClr val="00A2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SELUTION DEB is non-inferior to SOC, including ~80% DES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5F5806-920E-0BFD-D0AE-3EAEA7E045C4}"/>
              </a:ext>
            </a:extLst>
          </p:cNvPr>
          <p:cNvGrpSpPr/>
          <p:nvPr/>
        </p:nvGrpSpPr>
        <p:grpSpPr>
          <a:xfrm>
            <a:off x="645605" y="1097455"/>
            <a:ext cx="5120640" cy="3881739"/>
            <a:chOff x="645605" y="1097455"/>
            <a:chExt cx="5120640" cy="38817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5C5D5D-302B-AB8A-FD65-EFE85D87A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764" r="2475"/>
            <a:stretch>
              <a:fillRect/>
            </a:stretch>
          </p:blipFill>
          <p:spPr>
            <a:xfrm>
              <a:off x="3186056" y="2072062"/>
              <a:ext cx="1929953" cy="150584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6DE45C-355C-B868-3557-D1E8E4619DAF}"/>
                </a:ext>
              </a:extLst>
            </p:cNvPr>
            <p:cNvSpPr/>
            <p:nvPr/>
          </p:nvSpPr>
          <p:spPr bwMode="auto">
            <a:xfrm>
              <a:off x="645605" y="1097455"/>
              <a:ext cx="5120640" cy="3881739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 Protocol (PP)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AAE629-B3C3-AB0F-1BF5-A60EA0BA0273}"/>
                </a:ext>
              </a:extLst>
            </p:cNvPr>
            <p:cNvSpPr txBox="1"/>
            <p:nvPr/>
          </p:nvSpPr>
          <p:spPr>
            <a:xfrm>
              <a:off x="807244" y="4053380"/>
              <a:ext cx="4694607" cy="88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= 1.7%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95% Credible Interval (-5.5% – 8.9%)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Posterior Probability for non-inferiority 98.8%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3EA42-4735-C168-BD90-0F1C92F7DD63}"/>
                </a:ext>
              </a:extLst>
            </p:cNvPr>
            <p:cNvSpPr/>
            <p:nvPr/>
          </p:nvSpPr>
          <p:spPr bwMode="auto">
            <a:xfrm>
              <a:off x="3366931" y="1786566"/>
              <a:ext cx="1408388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14.5%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3E9582-547E-69A9-80DD-C60A60075E55}"/>
                </a:ext>
              </a:extLst>
            </p:cNvPr>
            <p:cNvSpPr/>
            <p:nvPr/>
          </p:nvSpPr>
          <p:spPr bwMode="auto">
            <a:xfrm>
              <a:off x="1140517" y="3573846"/>
              <a:ext cx="2170521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AE7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SELUTION DEB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C72A16-2880-6DF8-28C2-919818547FA5}"/>
                </a:ext>
              </a:extLst>
            </p:cNvPr>
            <p:cNvSpPr/>
            <p:nvPr/>
          </p:nvSpPr>
          <p:spPr bwMode="auto">
            <a:xfrm>
              <a:off x="3402140" y="3573846"/>
              <a:ext cx="1425414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SOC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874369-BA15-5C60-B78F-8BD6568B44EC}"/>
                </a:ext>
              </a:extLst>
            </p:cNvPr>
            <p:cNvCxnSpPr/>
            <p:nvPr/>
          </p:nvCxnSpPr>
          <p:spPr bwMode="auto">
            <a:xfrm flipV="1">
              <a:off x="932124" y="3555487"/>
              <a:ext cx="4523792" cy="143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8CE96F-7D18-17F7-ED05-56790382BD1A}"/>
              </a:ext>
            </a:extLst>
          </p:cNvPr>
          <p:cNvGrpSpPr/>
          <p:nvPr/>
        </p:nvGrpSpPr>
        <p:grpSpPr>
          <a:xfrm>
            <a:off x="6462981" y="1097455"/>
            <a:ext cx="5246419" cy="3881739"/>
            <a:chOff x="6462981" y="1097455"/>
            <a:chExt cx="5246419" cy="38817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9FDE6D-D54F-F43B-1BF5-DF3FFCEB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9626" y="2175703"/>
              <a:ext cx="4127350" cy="14022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33E6C3-5FEF-1A67-C017-165927DE58A8}"/>
                </a:ext>
              </a:extLst>
            </p:cNvPr>
            <p:cNvSpPr/>
            <p:nvPr/>
          </p:nvSpPr>
          <p:spPr bwMode="auto">
            <a:xfrm>
              <a:off x="7385487" y="1747566"/>
              <a:ext cx="1466850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C8AE7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15.2%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0C3812-282E-C7D2-EB2A-9D46C667D55E}"/>
                </a:ext>
              </a:extLst>
            </p:cNvPr>
            <p:cNvSpPr/>
            <p:nvPr/>
          </p:nvSpPr>
          <p:spPr bwMode="auto">
            <a:xfrm>
              <a:off x="9220611" y="1887117"/>
              <a:ext cx="1410218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13.5%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FE1BD8-ACF5-9DD8-F897-CFAC1C8CA77C}"/>
                </a:ext>
              </a:extLst>
            </p:cNvPr>
            <p:cNvSpPr/>
            <p:nvPr/>
          </p:nvSpPr>
          <p:spPr bwMode="auto">
            <a:xfrm>
              <a:off x="6994989" y="3573846"/>
              <a:ext cx="2225621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AE7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SELUTION DEB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0FAF19-9B82-6A8F-65D8-BF4713203B6A}"/>
                </a:ext>
              </a:extLst>
            </p:cNvPr>
            <p:cNvSpPr/>
            <p:nvPr/>
          </p:nvSpPr>
          <p:spPr bwMode="auto">
            <a:xfrm>
              <a:off x="9259686" y="3573846"/>
              <a:ext cx="1427775" cy="438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SOC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CF519A-5558-6016-BD91-9D8D4E8DDA56}"/>
                </a:ext>
              </a:extLst>
            </p:cNvPr>
            <p:cNvSpPr/>
            <p:nvPr/>
          </p:nvSpPr>
          <p:spPr bwMode="auto">
            <a:xfrm>
              <a:off x="6462981" y="1097455"/>
              <a:ext cx="5120640" cy="388173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Intention to Treat (ITT)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EA8B8D-4F58-CBF3-1E46-E2C0FDC1F8EE}"/>
                </a:ext>
              </a:extLst>
            </p:cNvPr>
            <p:cNvSpPr txBox="1"/>
            <p:nvPr/>
          </p:nvSpPr>
          <p:spPr>
            <a:xfrm>
              <a:off x="6686550" y="4053380"/>
              <a:ext cx="5022850" cy="88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= 1.8%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95% Credible Interval (-4.9% – 8.5%)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Posterior Probability for non-inferiority 99.18%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11413B-1D45-5F3E-2676-F10EBE6F5300}"/>
                </a:ext>
              </a:extLst>
            </p:cNvPr>
            <p:cNvCxnSpPr/>
            <p:nvPr/>
          </p:nvCxnSpPr>
          <p:spPr bwMode="auto">
            <a:xfrm flipV="1">
              <a:off x="6751692" y="3555487"/>
              <a:ext cx="4523792" cy="143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D336F4-8E26-3BD7-8650-2865490E56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0" t="-12283" r="49236" b="-6771"/>
          <a:stretch>
            <a:fillRect/>
          </a:stretch>
        </p:blipFill>
        <p:spPr>
          <a:xfrm>
            <a:off x="1455297" y="1887118"/>
            <a:ext cx="1730759" cy="1792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3C9B0A-60E7-D252-2B30-00805951B35D}"/>
              </a:ext>
            </a:extLst>
          </p:cNvPr>
          <p:cNvSpPr/>
          <p:nvPr/>
        </p:nvSpPr>
        <p:spPr bwMode="auto">
          <a:xfrm>
            <a:off x="1517733" y="1647351"/>
            <a:ext cx="1417124" cy="438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16.2%</a:t>
            </a:r>
          </a:p>
        </p:txBody>
      </p:sp>
    </p:spTree>
    <p:extLst>
      <p:ext uri="{BB962C8B-B14F-4D97-AF65-F5344CB8AC3E}">
        <p14:creationId xmlns:p14="http://schemas.microsoft.com/office/powerpoint/2010/main" val="1922912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6F3E-F9F7-07ED-7426-47F8626E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A7E619-29CF-6D7F-9E8F-C6311AEB7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12" y="878941"/>
            <a:ext cx="10595766" cy="3932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E35099-CD90-C359-7523-9A8781968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08" y="874383"/>
            <a:ext cx="10589670" cy="39322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3A8F4-C9D4-4701-2EBC-6E88DBC1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533" y="877781"/>
            <a:ext cx="10589670" cy="393226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1BF734-C82B-1AAF-6753-DC09B5520CBC}"/>
              </a:ext>
            </a:extLst>
          </p:cNvPr>
          <p:cNvSpPr/>
          <p:nvPr/>
        </p:nvSpPr>
        <p:spPr bwMode="auto">
          <a:xfrm>
            <a:off x="4541291" y="4828404"/>
            <a:ext cx="3678865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Post-Procedure (days)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AE2A2-BAB4-D041-419B-C2F728E0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Cumulative Incidence: TLF (ITT)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4A6816-247D-6480-CF9E-863EDB3BB734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A7927E2-014E-7A5A-DC5F-4D56128EE886}"/>
              </a:ext>
            </a:extLst>
          </p:cNvPr>
          <p:cNvSpPr txBox="1"/>
          <p:nvPr/>
        </p:nvSpPr>
        <p:spPr>
          <a:xfrm>
            <a:off x="4165912" y="1075006"/>
            <a:ext cx="444345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SELUTION DEB 15.2%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 13.5%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HR: 1.14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(0.69, 1.90)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Logrank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p-value: 0.608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38A91-C83D-0A48-F12E-A501CFC60C28}"/>
              </a:ext>
            </a:extLst>
          </p:cNvPr>
          <p:cNvSpPr txBox="1"/>
          <p:nvPr/>
        </p:nvSpPr>
        <p:spPr>
          <a:xfrm>
            <a:off x="0" y="5337854"/>
            <a:ext cx="119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at risk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D41FBB-7C1F-F87E-935D-B6D93F30CDC1}"/>
              </a:ext>
            </a:extLst>
          </p:cNvPr>
          <p:cNvSpPr/>
          <p:nvPr/>
        </p:nvSpPr>
        <p:spPr bwMode="auto">
          <a:xfrm rot="16200000">
            <a:off x="-897732" y="2591170"/>
            <a:ext cx="3678865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Cumulative TLF Rate (%)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38CCEFD-6FFF-1744-79D8-17CC96864495}"/>
              </a:ext>
            </a:extLst>
          </p:cNvPr>
          <p:cNvGraphicFramePr>
            <a:graphicFrameLocks noGrp="1"/>
          </p:cNvGraphicFramePr>
          <p:nvPr/>
        </p:nvGraphicFramePr>
        <p:xfrm>
          <a:off x="84218" y="5587421"/>
          <a:ext cx="111999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56">
                  <a:extLst>
                    <a:ext uri="{9D8B030D-6E8A-4147-A177-3AD203B41FA5}">
                      <a16:colId xmlns:a16="http://schemas.microsoft.com/office/drawing/2014/main" val="812188857"/>
                    </a:ext>
                  </a:extLst>
                </a:gridCol>
                <a:gridCol w="1240577">
                  <a:extLst>
                    <a:ext uri="{9D8B030D-6E8A-4147-A177-3AD203B41FA5}">
                      <a16:colId xmlns:a16="http://schemas.microsoft.com/office/drawing/2014/main" val="1376036606"/>
                    </a:ext>
                  </a:extLst>
                </a:gridCol>
                <a:gridCol w="1458349">
                  <a:extLst>
                    <a:ext uri="{9D8B030D-6E8A-4147-A177-3AD203B41FA5}">
                      <a16:colId xmlns:a16="http://schemas.microsoft.com/office/drawing/2014/main" val="1759290957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1358645783"/>
                    </a:ext>
                  </a:extLst>
                </a:gridCol>
                <a:gridCol w="2340077">
                  <a:extLst>
                    <a:ext uri="{9D8B030D-6E8A-4147-A177-3AD203B41FA5}">
                      <a16:colId xmlns:a16="http://schemas.microsoft.com/office/drawing/2014/main" val="1600910647"/>
                    </a:ext>
                  </a:extLst>
                </a:gridCol>
                <a:gridCol w="2356502">
                  <a:extLst>
                    <a:ext uri="{9D8B030D-6E8A-4147-A177-3AD203B41FA5}">
                      <a16:colId xmlns:a16="http://schemas.microsoft.com/office/drawing/2014/main" val="977429957"/>
                    </a:ext>
                  </a:extLst>
                </a:gridCol>
              </a:tblGrid>
              <a:tr h="12245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SELUTION DEB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210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201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187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177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101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38823"/>
                  </a:ext>
                </a:extLst>
              </a:tr>
              <a:tr h="12245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595959"/>
                          </a:solidFill>
                        </a:rPr>
                        <a:t>SOC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595959"/>
                          </a:solidFill>
                        </a:rPr>
                        <a:t>208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595959"/>
                          </a:solidFill>
                        </a:rPr>
                        <a:t>197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595959"/>
                          </a:solidFill>
                        </a:rPr>
                        <a:t>190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595959"/>
                          </a:solidFill>
                        </a:rPr>
                        <a:t>175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595959"/>
                          </a:solidFill>
                        </a:rPr>
                        <a:t>109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842511"/>
                  </a:ext>
                </a:extLst>
              </a:tr>
            </a:tbl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5254F927-69E8-BD27-0613-BCEE5B9CF436}"/>
              </a:ext>
            </a:extLst>
          </p:cNvPr>
          <p:cNvGrpSpPr/>
          <p:nvPr/>
        </p:nvGrpSpPr>
        <p:grpSpPr>
          <a:xfrm>
            <a:off x="4323323" y="5129770"/>
            <a:ext cx="4114800" cy="277004"/>
            <a:chOff x="3956212" y="5886393"/>
            <a:chExt cx="4114800" cy="3047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4CA0F75-2C11-1794-ED21-C2B81916C741}"/>
                </a:ext>
              </a:extLst>
            </p:cNvPr>
            <p:cNvSpPr/>
            <p:nvPr/>
          </p:nvSpPr>
          <p:spPr bwMode="auto">
            <a:xfrm>
              <a:off x="3956212" y="5903312"/>
              <a:ext cx="4114800" cy="27086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13325A4-6009-53AB-0DFD-B138881CAF8C}"/>
                </a:ext>
              </a:extLst>
            </p:cNvPr>
            <p:cNvSpPr/>
            <p:nvPr/>
          </p:nvSpPr>
          <p:spPr bwMode="auto">
            <a:xfrm>
              <a:off x="6615404" y="6002652"/>
              <a:ext cx="755703" cy="72189"/>
            </a:xfrm>
            <a:prstGeom prst="rect">
              <a:avLst/>
            </a:prstGeom>
            <a:solidFill>
              <a:srgbClr val="5959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40175F-F662-4C58-8084-691B33FC24DD}"/>
                </a:ext>
              </a:extLst>
            </p:cNvPr>
            <p:cNvSpPr/>
            <p:nvPr/>
          </p:nvSpPr>
          <p:spPr bwMode="auto">
            <a:xfrm>
              <a:off x="4171128" y="6002652"/>
              <a:ext cx="755703" cy="72189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5C8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5BA2C2-AC5B-542F-E470-FBB7EDBC27CC}"/>
                </a:ext>
              </a:extLst>
            </p:cNvPr>
            <p:cNvSpPr txBox="1"/>
            <p:nvPr/>
          </p:nvSpPr>
          <p:spPr>
            <a:xfrm>
              <a:off x="7406367" y="5886398"/>
              <a:ext cx="664645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SOC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8F7DBA-0E3E-0166-3F16-FB411BACC9C8}"/>
                </a:ext>
              </a:extLst>
            </p:cNvPr>
            <p:cNvSpPr txBox="1"/>
            <p:nvPr/>
          </p:nvSpPr>
          <p:spPr>
            <a:xfrm>
              <a:off x="4914387" y="5886393"/>
              <a:ext cx="2470002" cy="304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SELUTION DEB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926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E2673-9387-D668-7BD6-AC059B0DE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4D44-0F49-8A71-3B67-44AAFA51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pPr defTabSz="1219170"/>
            <a:r>
              <a:rPr lang="en-US"/>
              <a:t>Disclosure of Relevant Financial Relationships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161A48-0BF9-410B-E2B4-48C2ABE45F94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E5AB-1928-BB96-F6D2-B25E212E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02" y="989087"/>
            <a:ext cx="10993291" cy="132397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Within the prior 24 months, I, </a:t>
            </a:r>
            <a:r>
              <a:rPr lang="en-US"/>
              <a:t>Donald</a:t>
            </a:r>
            <a:r>
              <a:rPr lang="en-US" dirty="0"/>
              <a:t> </a:t>
            </a:r>
            <a:r>
              <a:rPr lang="en-US"/>
              <a:t>E. </a:t>
            </a:r>
            <a:r>
              <a:rPr lang="en-US" dirty="0"/>
              <a:t>Cutlip, have had a financial relationship with a company producing, marketing, selling, re-selling, or distributing healthcare products used by or on patients: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91D20-6FD6-3D11-17F1-BDFD0D04CEE7}"/>
              </a:ext>
            </a:extLst>
          </p:cNvPr>
          <p:cNvSpPr txBox="1"/>
          <p:nvPr/>
        </p:nvSpPr>
        <p:spPr>
          <a:xfrm>
            <a:off x="2877553" y="5425338"/>
            <a:ext cx="6436895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All Relevant Financial Relationships have been mitigated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A1BDBE-B9F4-552A-FEBD-2DC0B9C80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91929"/>
              </p:ext>
            </p:extLst>
          </p:nvPr>
        </p:nvGraphicFramePr>
        <p:xfrm>
          <a:off x="597408" y="2653810"/>
          <a:ext cx="10993292" cy="168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090">
                  <a:extLst>
                    <a:ext uri="{9D8B030D-6E8A-4147-A177-3AD203B41FA5}">
                      <a16:colId xmlns:a16="http://schemas.microsoft.com/office/drawing/2014/main" val="3769475114"/>
                    </a:ext>
                  </a:extLst>
                </a:gridCol>
                <a:gridCol w="479112">
                  <a:extLst>
                    <a:ext uri="{9D8B030D-6E8A-4147-A177-3AD203B41FA5}">
                      <a16:colId xmlns:a16="http://schemas.microsoft.com/office/drawing/2014/main" val="2909315061"/>
                    </a:ext>
                  </a:extLst>
                </a:gridCol>
                <a:gridCol w="5257090">
                  <a:extLst>
                    <a:ext uri="{9D8B030D-6E8A-4147-A177-3AD203B41FA5}">
                      <a16:colId xmlns:a16="http://schemas.microsoft.com/office/drawing/2014/main" val="3169727387"/>
                    </a:ext>
                  </a:extLst>
                </a:gridCol>
              </a:tblGrid>
              <a:tr h="50458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Nature of Financial Relationship</a:t>
                      </a:r>
                    </a:p>
                  </a:txBody>
                  <a:tcPr anchor="ctr">
                    <a:lnR w="12700" cmpd="sng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Ineligible Company</a:t>
                      </a:r>
                    </a:p>
                  </a:txBody>
                  <a:tcPr anchor="ctr">
                    <a:lnL w="12700" cmpd="sng">
                      <a:noFill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59537"/>
                  </a:ext>
                </a:extLst>
              </a:tr>
              <a:tr h="588678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Grant / Research Support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Cordis (MedAlliance), Corvia Medical</a:t>
                      </a: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91852"/>
                  </a:ext>
                </a:extLst>
              </a:tr>
              <a:tr h="588678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Consultant Fees / Honoraria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Boston Scientific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03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67361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C4CC9-F5C8-E0B1-C5BA-C182381C0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A5B37-958C-8916-CF19-9287B6B7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84" y="1628564"/>
            <a:ext cx="3298222" cy="2749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A0438-69DB-CAB1-9136-A1358BDA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27" y="1628564"/>
            <a:ext cx="3298222" cy="2749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B63C3-4494-2A04-B0F7-4DF8A9B6F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77" y="1628564"/>
            <a:ext cx="3298222" cy="2749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25A14-CC59-B87F-29BA-2F11C37A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5575"/>
            <a:ext cx="12192000" cy="755651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Cardiac Death, TV-MI, CD-TLR (ITT)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92C01A-E5A5-FEB2-67B3-4D9A99F2DE41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6B5E3BC-C064-3767-B43A-5554034FFDEA}"/>
              </a:ext>
            </a:extLst>
          </p:cNvPr>
          <p:cNvGraphicFramePr>
            <a:graphicFrameLocks noGrp="1"/>
          </p:cNvGraphicFramePr>
          <p:nvPr/>
        </p:nvGraphicFramePr>
        <p:xfrm>
          <a:off x="119872" y="5019348"/>
          <a:ext cx="3526341" cy="48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030">
                  <a:extLst>
                    <a:ext uri="{9D8B030D-6E8A-4147-A177-3AD203B41FA5}">
                      <a16:colId xmlns:a16="http://schemas.microsoft.com/office/drawing/2014/main" val="812188857"/>
                    </a:ext>
                  </a:extLst>
                </a:gridCol>
                <a:gridCol w="337723">
                  <a:extLst>
                    <a:ext uri="{9D8B030D-6E8A-4147-A177-3AD203B41FA5}">
                      <a16:colId xmlns:a16="http://schemas.microsoft.com/office/drawing/2014/main" val="1376036606"/>
                    </a:ext>
                  </a:extLst>
                </a:gridCol>
                <a:gridCol w="417694">
                  <a:extLst>
                    <a:ext uri="{9D8B030D-6E8A-4147-A177-3AD203B41FA5}">
                      <a16:colId xmlns:a16="http://schemas.microsoft.com/office/drawing/2014/main" val="1759290957"/>
                    </a:ext>
                  </a:extLst>
                </a:gridCol>
                <a:gridCol w="685341">
                  <a:extLst>
                    <a:ext uri="{9D8B030D-6E8A-4147-A177-3AD203B41FA5}">
                      <a16:colId xmlns:a16="http://schemas.microsoft.com/office/drawing/2014/main" val="1358645783"/>
                    </a:ext>
                  </a:extLst>
                </a:gridCol>
                <a:gridCol w="672161">
                  <a:extLst>
                    <a:ext uri="{9D8B030D-6E8A-4147-A177-3AD203B41FA5}">
                      <a16:colId xmlns:a16="http://schemas.microsoft.com/office/drawing/2014/main" val="1600910647"/>
                    </a:ext>
                  </a:extLst>
                </a:gridCol>
                <a:gridCol w="652392">
                  <a:extLst>
                    <a:ext uri="{9D8B030D-6E8A-4147-A177-3AD203B41FA5}">
                      <a16:colId xmlns:a16="http://schemas.microsoft.com/office/drawing/2014/main" val="977429957"/>
                    </a:ext>
                  </a:extLst>
                </a:gridCol>
              </a:tblGrid>
              <a:tr h="208529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SELUTION DEB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202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199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38823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SOC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194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84251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F00A0FA-6035-DB04-BD7F-5E594C0E3FB2}"/>
              </a:ext>
            </a:extLst>
          </p:cNvPr>
          <p:cNvGraphicFramePr>
            <a:graphicFrameLocks noGrp="1"/>
          </p:cNvGraphicFramePr>
          <p:nvPr/>
        </p:nvGraphicFramePr>
        <p:xfrm>
          <a:off x="4899972" y="5019348"/>
          <a:ext cx="2756719" cy="45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19">
                  <a:extLst>
                    <a:ext uri="{9D8B030D-6E8A-4147-A177-3AD203B41FA5}">
                      <a16:colId xmlns:a16="http://schemas.microsoft.com/office/drawing/2014/main" val="1376036606"/>
                    </a:ext>
                  </a:extLst>
                </a:gridCol>
                <a:gridCol w="445827">
                  <a:extLst>
                    <a:ext uri="{9D8B030D-6E8A-4147-A177-3AD203B41FA5}">
                      <a16:colId xmlns:a16="http://schemas.microsoft.com/office/drawing/2014/main" val="1759290957"/>
                    </a:ext>
                  </a:extLst>
                </a:gridCol>
                <a:gridCol w="652443">
                  <a:extLst>
                    <a:ext uri="{9D8B030D-6E8A-4147-A177-3AD203B41FA5}">
                      <a16:colId xmlns:a16="http://schemas.microsoft.com/office/drawing/2014/main" val="1358645783"/>
                    </a:ext>
                  </a:extLst>
                </a:gridCol>
                <a:gridCol w="634809">
                  <a:extLst>
                    <a:ext uri="{9D8B030D-6E8A-4147-A177-3AD203B41FA5}">
                      <a16:colId xmlns:a16="http://schemas.microsoft.com/office/drawing/2014/main" val="1600910647"/>
                    </a:ext>
                  </a:extLst>
                </a:gridCol>
                <a:gridCol w="658321">
                  <a:extLst>
                    <a:ext uri="{9D8B030D-6E8A-4147-A177-3AD203B41FA5}">
                      <a16:colId xmlns:a16="http://schemas.microsoft.com/office/drawing/2014/main" val="97742995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203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191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186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113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38823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196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186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120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842511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FD428C30-78B3-F53B-F521-0D709E3262D1}"/>
              </a:ext>
            </a:extLst>
          </p:cNvPr>
          <p:cNvGraphicFramePr>
            <a:graphicFrameLocks noGrp="1"/>
          </p:cNvGraphicFramePr>
          <p:nvPr/>
        </p:nvGraphicFramePr>
        <p:xfrm>
          <a:off x="8957003" y="5019348"/>
          <a:ext cx="2756720" cy="45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19">
                  <a:extLst>
                    <a:ext uri="{9D8B030D-6E8A-4147-A177-3AD203B41FA5}">
                      <a16:colId xmlns:a16="http://schemas.microsoft.com/office/drawing/2014/main" val="1376036606"/>
                    </a:ext>
                  </a:extLst>
                </a:gridCol>
                <a:gridCol w="445827">
                  <a:extLst>
                    <a:ext uri="{9D8B030D-6E8A-4147-A177-3AD203B41FA5}">
                      <a16:colId xmlns:a16="http://schemas.microsoft.com/office/drawing/2014/main" val="1759290957"/>
                    </a:ext>
                  </a:extLst>
                </a:gridCol>
                <a:gridCol w="652443">
                  <a:extLst>
                    <a:ext uri="{9D8B030D-6E8A-4147-A177-3AD203B41FA5}">
                      <a16:colId xmlns:a16="http://schemas.microsoft.com/office/drawing/2014/main" val="1358645783"/>
                    </a:ext>
                  </a:extLst>
                </a:gridCol>
                <a:gridCol w="634810">
                  <a:extLst>
                    <a:ext uri="{9D8B030D-6E8A-4147-A177-3AD203B41FA5}">
                      <a16:colId xmlns:a16="http://schemas.microsoft.com/office/drawing/2014/main" val="1600910647"/>
                    </a:ext>
                  </a:extLst>
                </a:gridCol>
                <a:gridCol w="658321">
                  <a:extLst>
                    <a:ext uri="{9D8B030D-6E8A-4147-A177-3AD203B41FA5}">
                      <a16:colId xmlns:a16="http://schemas.microsoft.com/office/drawing/2014/main" val="97742995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205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192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181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accent6"/>
                          </a:solidFill>
                        </a:rPr>
                        <a:t>104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38823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201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194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178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bg2">
                              <a:lumMod val="65000"/>
                              <a:lumOff val="35000"/>
                            </a:schemeClr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84251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B5DB5FE-AC91-ACA9-74B1-70A91C0CF2F5}"/>
              </a:ext>
            </a:extLst>
          </p:cNvPr>
          <p:cNvSpPr/>
          <p:nvPr/>
        </p:nvSpPr>
        <p:spPr bwMode="auto">
          <a:xfrm>
            <a:off x="591964" y="4446402"/>
            <a:ext cx="3282111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Post-Procedure (days)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0019EA-E277-64E3-5822-1473F24A78FF}"/>
              </a:ext>
            </a:extLst>
          </p:cNvPr>
          <p:cNvSpPr/>
          <p:nvPr/>
        </p:nvSpPr>
        <p:spPr bwMode="auto">
          <a:xfrm rot="16200000">
            <a:off x="-1221174" y="2740571"/>
            <a:ext cx="3274256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Cumulative Cardiac Death Rate (%)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80CFCA8-021C-A069-AA55-69D8560C7E48}"/>
              </a:ext>
            </a:extLst>
          </p:cNvPr>
          <p:cNvSpPr txBox="1"/>
          <p:nvPr/>
        </p:nvSpPr>
        <p:spPr>
          <a:xfrm>
            <a:off x="119872" y="4773127"/>
            <a:ext cx="988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at risk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3D3CF5-8DCC-ED78-B915-558AD591BD28}"/>
              </a:ext>
            </a:extLst>
          </p:cNvPr>
          <p:cNvSpPr txBox="1"/>
          <p:nvPr/>
        </p:nvSpPr>
        <p:spPr>
          <a:xfrm>
            <a:off x="985676" y="1694041"/>
            <a:ext cx="277129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SELUTION DEB 1.9%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 1.4%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HR: 1.31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(0.29, 5.87)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Logrank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p-value: 0.720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349F7B-F7B9-C2F4-E8BA-36FF0A00788D}"/>
              </a:ext>
            </a:extLst>
          </p:cNvPr>
          <p:cNvSpPr/>
          <p:nvPr/>
        </p:nvSpPr>
        <p:spPr bwMode="auto">
          <a:xfrm>
            <a:off x="303139" y="1108596"/>
            <a:ext cx="3601932" cy="3558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Cardiac Death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E087E1-0BBB-068A-4094-B757786D07E4}"/>
              </a:ext>
            </a:extLst>
          </p:cNvPr>
          <p:cNvSpPr/>
          <p:nvPr/>
        </p:nvSpPr>
        <p:spPr bwMode="auto">
          <a:xfrm>
            <a:off x="4616807" y="4446402"/>
            <a:ext cx="3282109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Post-Procedure (days)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80EC0B-021A-4E72-E2F7-35A3C983F573}"/>
              </a:ext>
            </a:extLst>
          </p:cNvPr>
          <p:cNvSpPr/>
          <p:nvPr/>
        </p:nvSpPr>
        <p:spPr bwMode="auto">
          <a:xfrm rot="16200000">
            <a:off x="2826754" y="2740571"/>
            <a:ext cx="3274256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Cumulative TV-MI Rate (%)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2AFE0E-C77F-527B-7704-7E339518906B}"/>
              </a:ext>
            </a:extLst>
          </p:cNvPr>
          <p:cNvSpPr txBox="1"/>
          <p:nvPr/>
        </p:nvSpPr>
        <p:spPr>
          <a:xfrm>
            <a:off x="5036907" y="1694041"/>
            <a:ext cx="276799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SELUTION DEB 7.1%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 4.8%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HR: 1.50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(0.67, 3.34)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Logrank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p-value: 0.318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E3D9124-D72A-7326-DA14-2D2136BE1EAA}"/>
              </a:ext>
            </a:extLst>
          </p:cNvPr>
          <p:cNvSpPr/>
          <p:nvPr/>
        </p:nvSpPr>
        <p:spPr bwMode="auto">
          <a:xfrm>
            <a:off x="4295034" y="1108596"/>
            <a:ext cx="3601933" cy="3558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TV-MI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E139B8-2FBF-D659-A8EF-FDBDC8D0A2A0}"/>
              </a:ext>
            </a:extLst>
          </p:cNvPr>
          <p:cNvSpPr/>
          <p:nvPr/>
        </p:nvSpPr>
        <p:spPr bwMode="auto">
          <a:xfrm>
            <a:off x="8666852" y="4446402"/>
            <a:ext cx="3200706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Post-Procedure (days)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BAF79C-E515-A719-D3AC-977A4EF64189}"/>
              </a:ext>
            </a:extLst>
          </p:cNvPr>
          <p:cNvSpPr/>
          <p:nvPr/>
        </p:nvSpPr>
        <p:spPr bwMode="auto">
          <a:xfrm rot="16200000">
            <a:off x="6842390" y="2740571"/>
            <a:ext cx="3274256" cy="31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Cumulative CD-TLR-TRate (%)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791AD4-E61F-87BC-4DD1-A01DDBD7FDC2}"/>
              </a:ext>
            </a:extLst>
          </p:cNvPr>
          <p:cNvSpPr txBox="1"/>
          <p:nvPr/>
        </p:nvSpPr>
        <p:spPr>
          <a:xfrm>
            <a:off x="9039507" y="1694041"/>
            <a:ext cx="276799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SELUTION DEB 11.9%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 11.5%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HR: 1.04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(0.59, 1.82)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Logrank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p-value: 0.888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5F30D3-626E-2C87-7FFF-1B6DBBD5A4C1}"/>
              </a:ext>
            </a:extLst>
          </p:cNvPr>
          <p:cNvSpPr/>
          <p:nvPr/>
        </p:nvSpPr>
        <p:spPr bwMode="auto">
          <a:xfrm>
            <a:off x="8298909" y="1108596"/>
            <a:ext cx="3599073" cy="3558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CD-TLR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758A6C-6A62-A09F-3F27-F6AE45423B0D}"/>
              </a:ext>
            </a:extLst>
          </p:cNvPr>
          <p:cNvGrpSpPr/>
          <p:nvPr/>
        </p:nvGrpSpPr>
        <p:grpSpPr>
          <a:xfrm>
            <a:off x="4038600" y="5787690"/>
            <a:ext cx="4114800" cy="277004"/>
            <a:chOff x="3956212" y="5886393"/>
            <a:chExt cx="4114800" cy="30470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7ED3C62-B270-D40D-83B8-A55FB2E4D060}"/>
                </a:ext>
              </a:extLst>
            </p:cNvPr>
            <p:cNvSpPr/>
            <p:nvPr/>
          </p:nvSpPr>
          <p:spPr bwMode="auto">
            <a:xfrm>
              <a:off x="3956212" y="5903312"/>
              <a:ext cx="4114800" cy="27086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2CBC4C6-4DFF-72E0-9CA3-F51EE1E19D45}"/>
                </a:ext>
              </a:extLst>
            </p:cNvPr>
            <p:cNvSpPr/>
            <p:nvPr/>
          </p:nvSpPr>
          <p:spPr bwMode="auto">
            <a:xfrm>
              <a:off x="6615404" y="6002652"/>
              <a:ext cx="755703" cy="72189"/>
            </a:xfrm>
            <a:prstGeom prst="rect">
              <a:avLst/>
            </a:prstGeom>
            <a:solidFill>
              <a:srgbClr val="5959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5EC804F-034A-3D9D-3CCF-42B144B1886F}"/>
                </a:ext>
              </a:extLst>
            </p:cNvPr>
            <p:cNvSpPr/>
            <p:nvPr/>
          </p:nvSpPr>
          <p:spPr bwMode="auto">
            <a:xfrm>
              <a:off x="4171128" y="6002652"/>
              <a:ext cx="755703" cy="72189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5C8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82FF29-C111-C877-E613-0DFA7595A820}"/>
                </a:ext>
              </a:extLst>
            </p:cNvPr>
            <p:cNvSpPr txBox="1"/>
            <p:nvPr/>
          </p:nvSpPr>
          <p:spPr>
            <a:xfrm>
              <a:off x="7406367" y="5886398"/>
              <a:ext cx="664645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SOC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F174FC3-A0C4-835E-482E-3EE886B2E8CE}"/>
                </a:ext>
              </a:extLst>
            </p:cNvPr>
            <p:cNvSpPr txBox="1"/>
            <p:nvPr/>
          </p:nvSpPr>
          <p:spPr>
            <a:xfrm>
              <a:off x="4914387" y="5886393"/>
              <a:ext cx="1701017" cy="304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D384C"/>
                  </a:solidFill>
                  <a:effectLst/>
                  <a:uLnTx/>
                  <a:uFillTx/>
                  <a:latin typeface="Arial" charset="0"/>
                  <a:ea typeface="ヒラギノ角ゴ Pro W3" pitchFamily="-111" charset="-128"/>
                  <a:cs typeface="+mn-cs"/>
                </a:rPr>
                <a:t>SELUTION DEB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79933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7585F-5132-2CB7-6459-70286230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C5DA1D-23F4-BE91-494E-525326311B65}"/>
              </a:ext>
            </a:extLst>
          </p:cNvPr>
          <p:cNvGraphicFramePr>
            <a:graphicFrameLocks noGrp="1"/>
          </p:cNvGraphicFramePr>
          <p:nvPr/>
        </p:nvGraphicFramePr>
        <p:xfrm>
          <a:off x="597408" y="981076"/>
          <a:ext cx="11018520" cy="480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64">
                  <a:extLst>
                    <a:ext uri="{9D8B030D-6E8A-4147-A177-3AD203B41FA5}">
                      <a16:colId xmlns:a16="http://schemas.microsoft.com/office/drawing/2014/main" val="3109593346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1704414524"/>
                    </a:ext>
                  </a:extLst>
                </a:gridCol>
                <a:gridCol w="2802478">
                  <a:extLst>
                    <a:ext uri="{9D8B030D-6E8A-4147-A177-3AD203B41FA5}">
                      <a16:colId xmlns:a16="http://schemas.microsoft.com/office/drawing/2014/main" val="36421238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2157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All-Cause Mortality,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 (4%)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 (2%)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726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Cardiac Death,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4 (2%)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(1%)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598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All Myocardial Infarction,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 (8%)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(6%)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0596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Target vessel MI,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 (7%)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 (5%)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9869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 defTabSz="62865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	Peri-procedural,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0980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 defTabSz="62865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	Post-procedure,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(6%)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(3%)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7477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 defTabSz="62865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All TLR,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 (13%)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26 (13%)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0788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 defTabSz="62865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Clinically-driven TLR,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 (12%)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 (12%)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57087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 defTabSz="62865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Stent (lesion) thrombosis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(2%)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2669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6286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	Definite,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(1%)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38349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6286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	Probable,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6829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l" defTabSz="62865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Bleeding (BARC 2-5),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 (8%)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21 (10%)</a:t>
                      </a:r>
                    </a:p>
                  </a:txBody>
                  <a:tcPr marL="39414" marR="39414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6044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9CCAB1-F3CC-1353-5DFC-581B7882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Secondary and Safety Endpoints (ITT)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7D8579-11B3-4B22-2EDC-2B5AE8355CE8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236436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B3497-F429-A7AC-B893-9090AD81A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09BD39-229F-430F-9CB5-3EACECB776FB}"/>
              </a:ext>
            </a:extLst>
          </p:cNvPr>
          <p:cNvGraphicFramePr>
            <a:graphicFrameLocks noGrp="1"/>
          </p:cNvGraphicFramePr>
          <p:nvPr/>
        </p:nvGraphicFramePr>
        <p:xfrm>
          <a:off x="454343" y="917967"/>
          <a:ext cx="11247121" cy="4593590"/>
        </p:xfrm>
        <a:graphic>
          <a:graphicData uri="http://schemas.openxmlformats.org/drawingml/2006/table">
            <a:tbl>
              <a:tblPr/>
              <a:tblGrid>
                <a:gridCol w="1304282">
                  <a:extLst>
                    <a:ext uri="{9D8B030D-6E8A-4147-A177-3AD203B41FA5}">
                      <a16:colId xmlns:a16="http://schemas.microsoft.com/office/drawing/2014/main" val="1304960034"/>
                    </a:ext>
                  </a:extLst>
                </a:gridCol>
                <a:gridCol w="1304282">
                  <a:extLst>
                    <a:ext uri="{9D8B030D-6E8A-4147-A177-3AD203B41FA5}">
                      <a16:colId xmlns:a16="http://schemas.microsoft.com/office/drawing/2014/main" val="2248550680"/>
                    </a:ext>
                  </a:extLst>
                </a:gridCol>
                <a:gridCol w="1304282">
                  <a:extLst>
                    <a:ext uri="{9D8B030D-6E8A-4147-A177-3AD203B41FA5}">
                      <a16:colId xmlns:a16="http://schemas.microsoft.com/office/drawing/2014/main" val="794553870"/>
                    </a:ext>
                  </a:extLst>
                </a:gridCol>
                <a:gridCol w="1304282">
                  <a:extLst>
                    <a:ext uri="{9D8B030D-6E8A-4147-A177-3AD203B41FA5}">
                      <a16:colId xmlns:a16="http://schemas.microsoft.com/office/drawing/2014/main" val="115812374"/>
                    </a:ext>
                  </a:extLst>
                </a:gridCol>
                <a:gridCol w="3258391">
                  <a:extLst>
                    <a:ext uri="{9D8B030D-6E8A-4147-A177-3AD203B41FA5}">
                      <a16:colId xmlns:a16="http://schemas.microsoft.com/office/drawing/2014/main" val="3977853152"/>
                    </a:ext>
                  </a:extLst>
                </a:gridCol>
                <a:gridCol w="1385801">
                  <a:extLst>
                    <a:ext uri="{9D8B030D-6E8A-4147-A177-3AD203B41FA5}">
                      <a16:colId xmlns:a16="http://schemas.microsoft.com/office/drawing/2014/main" val="1721940825"/>
                    </a:ext>
                  </a:extLst>
                </a:gridCol>
                <a:gridCol w="1385801">
                  <a:extLst>
                    <a:ext uri="{9D8B030D-6E8A-4147-A177-3AD203B41FA5}">
                      <a16:colId xmlns:a16="http://schemas.microsoft.com/office/drawing/2014/main" val="1173855795"/>
                    </a:ext>
                  </a:extLst>
                </a:gridCol>
              </a:tblGrid>
              <a:tr h="419529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Subgroup</a:t>
                      </a:r>
                    </a:p>
                  </a:txBody>
                  <a:tcPr marR="6058" marT="6058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SELUTION DEB</a:t>
                      </a:r>
                    </a:p>
                  </a:txBody>
                  <a:tcPr marL="6058" marR="6058" marT="605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SOC</a:t>
                      </a:r>
                    </a:p>
                  </a:txBody>
                  <a:tcPr marL="6058" marR="6058" marT="605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Risk Difference</a:t>
                      </a:r>
                    </a:p>
                  </a:txBody>
                  <a:tcPr marL="6058" marR="6058" marT="605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RR (95% CI)</a:t>
                      </a:r>
                    </a:p>
                  </a:txBody>
                  <a:tcPr marL="6058" marR="6058" marT="605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Interaction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290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&gt;75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7/44 (16)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10/60 (17)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0.95 (0.39 – 2.31)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92231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&lt;= 75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25/166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18/148 (12)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1.24 (0.7 – 2.18)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87607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Sex</a:t>
                      </a: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Female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6/39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7/55 (13)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1.21 (0.44 – 3.32)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1162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Male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26/171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21/153 (14)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1.11 (0.65 – 1.89)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44746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Medical History 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 Diabetes</a:t>
                      </a: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 Diabetes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10/120 (8)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11/119(9)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0.9 (0.4 – 2.04)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0.464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34809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Diabetes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22/90 (24)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17/89 (19)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1.28 (0.73 – 2.24)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332072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</a:t>
                      </a:r>
                    </a:p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Vessel Diameter</a:t>
                      </a: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&gt; 2.75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11/67 (16)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7/71 (10)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1.67 (0.69 – 4.04)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9588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&lt;= 2.75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21/143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21/137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0.96 (0.55 – 1.67)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48775"/>
                  </a:ext>
                </a:extLst>
              </a:tr>
              <a:tr h="320040">
                <a:tc rowSpan="3"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 Length</a:t>
                      </a: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10mm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14/93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17/99 (17)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0.88 (0.46 – 1.68)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47669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10 - 20mm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14/92 (15)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8/82 (10)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1.56 (0.69 – 3.53)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7656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&gt; 20 mm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4/24 (17)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2/24 (8)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 (0.4 – 9.91)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98684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</a:p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Stent Layers</a:t>
                      </a: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One 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22/167 (13)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16/168 (10)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1.38 (0.75 – 2.54)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0.242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93799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700" marR="6058" marT="6058" marB="0" anchor="ctr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Two </a:t>
                      </a:r>
                    </a:p>
                  </a:txBody>
                  <a:tcPr marL="72700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10/43 (23)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12/40 (30)</a:t>
                      </a: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58" marR="6058" marT="605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0.78 (0.38 – 1.59)</a:t>
                      </a:r>
                    </a:p>
                  </a:txBody>
                  <a:tcPr marL="6058" marR="6058" marT="6058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0425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0EB7FE-61A9-54B1-ECD3-F468018A6730}"/>
              </a:ext>
            </a:extLst>
          </p:cNvPr>
          <p:cNvCxnSpPr/>
          <p:nvPr/>
        </p:nvCxnSpPr>
        <p:spPr bwMode="auto">
          <a:xfrm flipV="1">
            <a:off x="7290877" y="1336904"/>
            <a:ext cx="0" cy="4358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E26DBD0-24DF-B272-9518-F2F74234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68" y="155575"/>
            <a:ext cx="11394864" cy="755651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Subgroup Analysis – Forest Plot (ITT)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2DFEDD-10AA-7198-44F6-BE3D93DFB8DD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264F10-80F8-F7A7-8DE7-2602118E3EC8}"/>
              </a:ext>
            </a:extLst>
          </p:cNvPr>
          <p:cNvCxnSpPr/>
          <p:nvPr/>
        </p:nvCxnSpPr>
        <p:spPr bwMode="auto">
          <a:xfrm>
            <a:off x="5903075" y="5524697"/>
            <a:ext cx="27825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A7E384-163B-F0F8-0341-516A50884978}"/>
              </a:ext>
            </a:extLst>
          </p:cNvPr>
          <p:cNvCxnSpPr/>
          <p:nvPr/>
        </p:nvCxnSpPr>
        <p:spPr bwMode="auto">
          <a:xfrm>
            <a:off x="7401879" y="5865434"/>
            <a:ext cx="158420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C8936D-1B5C-51AC-BF00-A6770B0DCF1C}"/>
              </a:ext>
            </a:extLst>
          </p:cNvPr>
          <p:cNvCxnSpPr/>
          <p:nvPr/>
        </p:nvCxnSpPr>
        <p:spPr bwMode="auto">
          <a:xfrm flipH="1">
            <a:off x="5635728" y="5869512"/>
            <a:ext cx="153938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F854AB4-DC67-D5CC-63A1-C6779AB1EFB7}"/>
              </a:ext>
            </a:extLst>
          </p:cNvPr>
          <p:cNvSpPr/>
          <p:nvPr/>
        </p:nvSpPr>
        <p:spPr bwMode="auto">
          <a:xfrm>
            <a:off x="4249072" y="5909466"/>
            <a:ext cx="2981312" cy="2243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FAVORS SELUTION DEB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6E95EE-1660-C2DD-DE02-6F24386C6D25}"/>
              </a:ext>
            </a:extLst>
          </p:cNvPr>
          <p:cNvSpPr/>
          <p:nvPr/>
        </p:nvSpPr>
        <p:spPr bwMode="auto">
          <a:xfrm>
            <a:off x="7364679" y="5909466"/>
            <a:ext cx="1882945" cy="2243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FAVORS SOC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322F4B-102C-EDC4-DD3A-79B59D939E1F}"/>
              </a:ext>
            </a:extLst>
          </p:cNvPr>
          <p:cNvSpPr/>
          <p:nvPr/>
        </p:nvSpPr>
        <p:spPr bwMode="auto">
          <a:xfrm>
            <a:off x="5708882" y="5649938"/>
            <a:ext cx="408561" cy="1162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0.01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8719E2-F1BA-A0AB-22E4-072B1DF36B12}"/>
              </a:ext>
            </a:extLst>
          </p:cNvPr>
          <p:cNvSpPr/>
          <p:nvPr/>
        </p:nvSpPr>
        <p:spPr bwMode="auto">
          <a:xfrm>
            <a:off x="6400523" y="5654046"/>
            <a:ext cx="408561" cy="1162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0.1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030C92-F3A3-658A-C321-A1B1573E41F9}"/>
              </a:ext>
            </a:extLst>
          </p:cNvPr>
          <p:cNvSpPr/>
          <p:nvPr/>
        </p:nvSpPr>
        <p:spPr bwMode="auto">
          <a:xfrm>
            <a:off x="7796117" y="5656838"/>
            <a:ext cx="408561" cy="1162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188DF7-49EB-FEB9-853F-02C8997C4327}"/>
              </a:ext>
            </a:extLst>
          </p:cNvPr>
          <p:cNvSpPr/>
          <p:nvPr/>
        </p:nvSpPr>
        <p:spPr bwMode="auto">
          <a:xfrm>
            <a:off x="8479972" y="5660946"/>
            <a:ext cx="408561" cy="1162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B78CB4-F981-8F20-0CA4-66A5EB702E5F}"/>
              </a:ext>
            </a:extLst>
          </p:cNvPr>
          <p:cNvSpPr/>
          <p:nvPr/>
        </p:nvSpPr>
        <p:spPr bwMode="auto">
          <a:xfrm>
            <a:off x="7088303" y="5656838"/>
            <a:ext cx="408561" cy="13185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C755E6-3CE4-F6F5-4FB5-4F22A724AEF3}"/>
              </a:ext>
            </a:extLst>
          </p:cNvPr>
          <p:cNvCxnSpPr/>
          <p:nvPr/>
        </p:nvCxnSpPr>
        <p:spPr bwMode="auto">
          <a:xfrm>
            <a:off x="5903075" y="5459971"/>
            <a:ext cx="0" cy="1315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173D1E-819C-C73B-1D1E-A4313A9C6BA4}"/>
              </a:ext>
            </a:extLst>
          </p:cNvPr>
          <p:cNvCxnSpPr/>
          <p:nvPr/>
        </p:nvCxnSpPr>
        <p:spPr bwMode="auto">
          <a:xfrm>
            <a:off x="8685929" y="5464515"/>
            <a:ext cx="0" cy="1315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85A75F8-8768-709D-802C-E8B84E98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622" y="1083473"/>
            <a:ext cx="3048264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2769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683D-D285-095F-F548-131ACC362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AE4E-D237-3011-1525-4D6C2D1B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TLF by Selected Randomization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9A7547-EE39-0D02-793A-0DF10FEE406C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2A62246-4D49-8792-9619-8467BA860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40668"/>
              </p:ext>
            </p:extLst>
          </p:nvPr>
        </p:nvGraphicFramePr>
        <p:xfrm>
          <a:off x="916517" y="2186156"/>
          <a:ext cx="10265603" cy="20344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87192">
                  <a:extLst>
                    <a:ext uri="{9D8B030D-6E8A-4147-A177-3AD203B41FA5}">
                      <a16:colId xmlns:a16="http://schemas.microsoft.com/office/drawing/2014/main" val="3806508791"/>
                    </a:ext>
                  </a:extLst>
                </a:gridCol>
                <a:gridCol w="1919335">
                  <a:extLst>
                    <a:ext uri="{9D8B030D-6E8A-4147-A177-3AD203B41FA5}">
                      <a16:colId xmlns:a16="http://schemas.microsoft.com/office/drawing/2014/main" val="1841092796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3676792847"/>
                    </a:ext>
                  </a:extLst>
                </a:gridCol>
                <a:gridCol w="1998605">
                  <a:extLst>
                    <a:ext uri="{9D8B030D-6E8A-4147-A177-3AD203B41FA5}">
                      <a16:colId xmlns:a16="http://schemas.microsoft.com/office/drawing/2014/main" val="759896260"/>
                    </a:ext>
                  </a:extLst>
                </a:gridCol>
                <a:gridCol w="1685580">
                  <a:extLst>
                    <a:ext uri="{9D8B030D-6E8A-4147-A177-3AD203B41FA5}">
                      <a16:colId xmlns:a16="http://schemas.microsoft.com/office/drawing/2014/main" val="234048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 to DES</a:t>
                      </a:r>
                    </a:p>
                  </a:txBody>
                  <a:tcPr anchor="ctr">
                    <a:solidFill>
                      <a:srgbClr val="1E37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 to BA</a:t>
                      </a:r>
                    </a:p>
                  </a:txBody>
                  <a:tcPr anchor="ctr">
                    <a:solidFill>
                      <a:srgbClr val="1E37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40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163</a:t>
                      </a:r>
                    </a:p>
                  </a:txBody>
                  <a:tcPr anchor="ctr">
                    <a:solidFill>
                      <a:srgbClr val="5C8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154</a:t>
                      </a: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SELUTION DEB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34</a:t>
                      </a:r>
                    </a:p>
                  </a:txBody>
                  <a:tcPr anchor="ctr">
                    <a:solidFill>
                      <a:srgbClr val="5C8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39</a:t>
                      </a: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444436"/>
                  </a:ext>
                </a:extLst>
              </a:tr>
              <a:tr h="102348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Lesion Failure, N (%)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 (15.3%)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 (7.1%)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(20.6%)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 (43.6%)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14" marR="39414" marT="0" marB="0" anchor="ctr"/>
                </a:tc>
                <a:extLst>
                  <a:ext uri="{0D108BD9-81ED-4DB2-BD59-A6C34878D82A}">
                    <a16:rowId xmlns:a16="http://schemas.microsoft.com/office/drawing/2014/main" val="244665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02389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766FE-7F31-697E-BA22-65FB94F5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CBD59-B13A-BD4D-B014-1FF606CA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" y="1026218"/>
            <a:ext cx="10997185" cy="38528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1D384C"/>
                </a:solidFill>
                <a:latin typeface="Arial"/>
                <a:cs typeface="Arial" panose="020B0604020202020204" pitchFamily="34" charset="0"/>
              </a:rPr>
              <a:t>The 10% non-inferiority margin is high relative to the event rate and must be interpreted in context of clinical benefit (avoiding an additional stent layer) 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1D384C"/>
                </a:solidFill>
                <a:latin typeface="Arial"/>
                <a:cs typeface="Arial" panose="020B0604020202020204" pitchFamily="34" charset="0"/>
              </a:rPr>
              <a:t>Current results and interpretation are limited to 1 year follow-up and differences may emerge over time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1D384C"/>
                </a:solidFill>
                <a:latin typeface="Arial"/>
                <a:cs typeface="Arial" panose="020B0604020202020204" pitchFamily="34" charset="0"/>
              </a:rPr>
              <a:t>Patients with more than 2 layers of previous stents were not included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rgbClr val="1D384C"/>
                </a:solidFill>
                <a:latin typeface="Arial"/>
                <a:cs typeface="Arial" panose="020B0604020202020204" pitchFamily="34" charset="0"/>
              </a:rPr>
              <a:t>Blended control group reflecting a contemporary standard of care in the United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B9437-01A9-02C5-9DD9-F32BEF51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58567F-C628-E02A-5738-085540E46FDF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047987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A68CA-200D-00D8-0A1E-C33BDAB0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9739C6-BDEB-D8C4-DF6C-400492ED6D2C}"/>
              </a:ext>
            </a:extLst>
          </p:cNvPr>
          <p:cNvSpPr txBox="1">
            <a:spLocks/>
          </p:cNvSpPr>
          <p:nvPr/>
        </p:nvSpPr>
        <p:spPr bwMode="auto">
          <a:xfrm>
            <a:off x="597407" y="1026218"/>
            <a:ext cx="1099718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91" indent="-342891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8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2400" b="0" baseline="0">
                <a:solidFill>
                  <a:schemeClr val="bg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133" b="0" baseline="0">
                <a:solidFill>
                  <a:schemeClr val="bg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67" b="0" baseline="0">
                <a:solidFill>
                  <a:schemeClr val="bg1"/>
                </a:solidFill>
                <a:latin typeface="+mj-lt"/>
              </a:defRPr>
            </a:lvl4pPr>
            <a:lvl5pPr marL="2057349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600" b="0" baseline="0">
                <a:solidFill>
                  <a:schemeClr val="bg1"/>
                </a:solidFill>
                <a:latin typeface="+mn-lt"/>
              </a:defRPr>
            </a:lvl5pPr>
            <a:lvl6pPr marL="2514537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5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SELUTION DEB is the first and only DEB to demonstrate non-inferiority against a SOC (including 80% DES) for the treatment of ISR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5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SELUTION DEB is a safe and effective alternative to SOC (~80% DES and 20% BA) ISR treatment avoiding additional layers of stent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5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The role of DEB versus DES for lifetime management of ISR will be studied through long-term follow-up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5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500"/>
              </a:spcAft>
              <a:buClr>
                <a:srgbClr val="1D384C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132EE-142D-F455-043D-5416B098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EAF9D-3C3B-6DE2-6B6E-C26AECC0DFBF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562266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03DA-7735-EAFD-58D1-0F520EC7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/>
              <a:t>Background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740600-3304-8A01-DE0C-942530CF57A1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05B27-85D8-81FF-7C99-1AF8144ABA00}"/>
              </a:ext>
            </a:extLst>
          </p:cNvPr>
          <p:cNvSpPr txBox="1"/>
          <p:nvPr/>
        </p:nvSpPr>
        <p:spPr>
          <a:xfrm>
            <a:off x="597410" y="1007478"/>
            <a:ext cx="11138715" cy="46166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drug-eluting stents, in-stent restenosis (ISR)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occurs in 4-8% of patients within one year and continues in over 1% of patients annually (&gt;10% of PCI is ISR)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Although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a Class 1A recommendation, many technologies have been explored to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 deploying multiple layers of stent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Paclitaxel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drug-coated balloons (DCBs) have emerged as a new option for ISR treatment relative to POBA in clinical studies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1D384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Sirolimus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a wider therapeutic window, but development had previously been delayed due to complexities of drug delivery and tissue uptake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Seaford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15891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66E40-BE25-AA13-24D3-24486D2E9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8ED5-F6DD-EF1C-A14D-40FA23C4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/>
              <a:t>Study Device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CDF157-B091-4667-805C-57BFDB60F153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48746C-3F32-66A2-5039-B112D8407DD7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sellaDiTesto 45">
            <a:extLst>
              <a:ext uri="{FF2B5EF4-FFF2-40B4-BE49-F238E27FC236}">
                <a16:creationId xmlns:a16="http://schemas.microsoft.com/office/drawing/2014/main" id="{EA36AC23-D08A-58FA-41CA-7143269FD754}"/>
              </a:ext>
            </a:extLst>
          </p:cNvPr>
          <p:cNvSpPr txBox="1"/>
          <p:nvPr/>
        </p:nvSpPr>
        <p:spPr>
          <a:xfrm>
            <a:off x="6493767" y="1678966"/>
            <a:ext cx="5100825" cy="1772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MicroReservoirs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 panose="020B0604020202020204" pitchFamily="34" charset="0"/>
                <a:sym typeface="Symbol" panose="05050102010706020507" pitchFamily="18" charset="2"/>
              </a:rPr>
              <a:t>4 µm spheres of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 panose="020B0604020202020204" pitchFamily="34" charset="0"/>
                <a:sym typeface="Symbol" panose="05050102010706020507" pitchFamily="18" charset="2"/>
              </a:rPr>
              <a:t>sirolimus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 panose="020B0604020202020204" pitchFamily="34" charset="0"/>
                <a:sym typeface="Symbol" panose="05050102010706020507" pitchFamily="18" charset="2"/>
              </a:rPr>
              <a:t> mixed with biodegradable polymer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 panose="020B0604020202020204" pitchFamily="34" charset="0"/>
              </a:rPr>
              <a:t>Controlled release of sirolimus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CasellaDiTesto 50">
            <a:extLst>
              <a:ext uri="{FF2B5EF4-FFF2-40B4-BE49-F238E27FC236}">
                <a16:creationId xmlns:a16="http://schemas.microsoft.com/office/drawing/2014/main" id="{6409D9BD-DE27-EA4A-3D6F-31E77B48F797}"/>
              </a:ext>
            </a:extLst>
          </p:cNvPr>
          <p:cNvSpPr txBox="1"/>
          <p:nvPr/>
        </p:nvSpPr>
        <p:spPr>
          <a:xfrm>
            <a:off x="6528659" y="3387068"/>
            <a:ext cx="5323108" cy="15346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Proprietary Phospholipid Coating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 panose="020B0604020202020204" pitchFamily="34" charset="0"/>
              </a:rPr>
              <a:t>Phospholipid blend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containing and protecting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MicroReservoirs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 at 1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μg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/mm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2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  sirolimus dose</a:t>
            </a:r>
            <a:endParaRPr kumimoji="0" lang="en-US" sz="1700" b="0" i="0" u="none" strike="noStrike" kern="1200" cap="none" spc="0" normalizeH="0" baseline="3000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Enhanced drug transfer efficiency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9" name="Picture 18" descr="A blue and purple spheres&#10;&#10;AI-generated content may be incorrect.">
            <a:extLst>
              <a:ext uri="{FF2B5EF4-FFF2-40B4-BE49-F238E27FC236}">
                <a16:creationId xmlns:a16="http://schemas.microsoft.com/office/drawing/2014/main" id="{FC9F7F75-FE98-99C0-D18E-1044D4A1B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86" y="1678966"/>
            <a:ext cx="906843" cy="9182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417301-ECA0-D92F-7B2F-BAC8482D95B5}"/>
              </a:ext>
            </a:extLst>
          </p:cNvPr>
          <p:cNvSpPr/>
          <p:nvPr/>
        </p:nvSpPr>
        <p:spPr>
          <a:xfrm>
            <a:off x="1285184" y="4691306"/>
            <a:ext cx="29161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*Device not approved and available for sale in the US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015B89-B6D5-AE05-F5EB-E81D0A1E4563}"/>
              </a:ext>
            </a:extLst>
          </p:cNvPr>
          <p:cNvSpPr/>
          <p:nvPr/>
        </p:nvSpPr>
        <p:spPr bwMode="auto">
          <a:xfrm>
            <a:off x="916517" y="1678966"/>
            <a:ext cx="3653519" cy="298367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ヒラギノ角ゴ Pro W3" pitchFamily="-111" charset="-128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792BB7-71F6-6284-F75A-F9CDF73C224F}"/>
              </a:ext>
            </a:extLst>
          </p:cNvPr>
          <p:cNvSpPr txBox="1"/>
          <p:nvPr/>
        </p:nvSpPr>
        <p:spPr>
          <a:xfrm>
            <a:off x="0" y="1009308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SELUTION SLR Drug-Eluting Balloon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1BAFE9-7338-7584-F2FE-470E0B61C0BC}"/>
              </a:ext>
            </a:extLst>
          </p:cNvPr>
          <p:cNvSpPr/>
          <p:nvPr/>
        </p:nvSpPr>
        <p:spPr>
          <a:xfrm>
            <a:off x="5429886" y="3387068"/>
            <a:ext cx="906843" cy="90684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7F9EB-E6E5-1FE5-C4B7-1741216A4149}"/>
              </a:ext>
            </a:extLst>
          </p:cNvPr>
          <p:cNvSpPr txBox="1"/>
          <p:nvPr/>
        </p:nvSpPr>
        <p:spPr>
          <a:xfrm>
            <a:off x="597408" y="5178670"/>
            <a:ext cx="10997184" cy="72705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SELUTION SLR Drug-Eluting Balloon delivers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 panose="020B0604020202020204" pitchFamily="34" charset="0"/>
              </a:rPr>
              <a:t>sustained drug release that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aintains therapeutic tissue concentration for 90 days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23262-C5CD-B9A2-7694-9FCD00DF0CF7}"/>
              </a:ext>
            </a:extLst>
          </p:cNvPr>
          <p:cNvSpPr txBox="1"/>
          <p:nvPr/>
        </p:nvSpPr>
        <p:spPr>
          <a:xfrm>
            <a:off x="4379729" y="6451210"/>
            <a:ext cx="4301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Tanaka et al, Cardiovasc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Revasc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 2025: S1553-8389(25)00464-6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FA7D10A-F22E-23D3-2125-21E3ACF0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95" y="6015523"/>
            <a:ext cx="900593" cy="8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1924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97F9-0CC8-4BBA-5456-16B4B50F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FCF5-71DD-4750-70F5-A2995BD1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cs typeface="Arial" panose="020B0604020202020204" pitchFamily="34" charset="0"/>
              </a:rPr>
              <a:t>SELUTION4ISR Trial Design – Key Points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A044E0-B9CD-F687-503C-C3D5034D4DF2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E68E55-CD58-4C5A-629E-6F634EAD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" y="1115132"/>
            <a:ext cx="10997184" cy="1091301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Goal: </a:t>
            </a: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sz="2600" dirty="0">
                <a:solidFill>
                  <a:schemeClr val="tx1"/>
                </a:solidFill>
              </a:rPr>
              <a:t>o demonstrate a DEB approach in ISR can achieve non-inferiority to standard of care (SOC) without the addition of another stent layer</a:t>
            </a:r>
            <a:endParaRPr lang="en-US" sz="2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93B6196-BB05-A95A-6F28-231FEA7F2E3B}"/>
              </a:ext>
            </a:extLst>
          </p:cNvPr>
          <p:cNvSpPr txBox="1">
            <a:spLocks/>
          </p:cNvSpPr>
          <p:nvPr/>
        </p:nvSpPr>
        <p:spPr>
          <a:xfrm>
            <a:off x="597407" y="2938596"/>
            <a:ext cx="10997185" cy="278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Key Trial Design Considerations: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Randomized, multi-center, single blind,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active control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non-inferiority trial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Active control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designed 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standard of care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(SOC) in the United States based on NCDR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PCI registry data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indicating ~80% DES and 20% plain balloon angioplasty (BA)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Operator required to select control treatment prior to randomization. BA group closed after 20% cap reached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C345C02-2610-0E58-482C-D26B6925B4D5}"/>
              </a:ext>
            </a:extLst>
          </p:cNvPr>
          <p:cNvSpPr/>
          <p:nvPr/>
        </p:nvSpPr>
        <p:spPr bwMode="auto">
          <a:xfrm rot="10800000">
            <a:off x="667511" y="2265657"/>
            <a:ext cx="10771632" cy="414062"/>
          </a:xfrm>
          <a:prstGeom prst="triangl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293AE-4CAA-4B0A-A058-369E35497460}"/>
              </a:ext>
            </a:extLst>
          </p:cNvPr>
          <p:cNvSpPr txBox="1"/>
          <p:nvPr/>
        </p:nvSpPr>
        <p:spPr>
          <a:xfrm>
            <a:off x="5024937" y="6451210"/>
            <a:ext cx="3010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Moussa et al. J Am Coll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2020;76:1521-31</a:t>
            </a:r>
          </a:p>
        </p:txBody>
      </p:sp>
    </p:spTree>
    <p:extLst>
      <p:ext uri="{BB962C8B-B14F-4D97-AF65-F5344CB8AC3E}">
        <p14:creationId xmlns:p14="http://schemas.microsoft.com/office/powerpoint/2010/main" val="269495148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8F62-26B5-ADF2-0C91-C205BB9B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37E0-1740-19B2-DB5B-B78CF34A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cs typeface="Arial" panose="020B0604020202020204" pitchFamily="34" charset="0"/>
              </a:rPr>
              <a:t>Why SOC Control?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69FBE2-859D-B6E4-EAAD-AFA71F0E19DE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95FC98-A480-1DD7-9996-18BA23969054}"/>
              </a:ext>
            </a:extLst>
          </p:cNvPr>
          <p:cNvSpPr txBox="1"/>
          <p:nvPr/>
        </p:nvSpPr>
        <p:spPr>
          <a:xfrm>
            <a:off x="597408" y="1039679"/>
            <a:ext cx="1099718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>
                <a:srgbClr val="1D384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Designed to mirror device use in NCDR registry report (2020)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>
                <a:srgbClr val="1D384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Randomization to DES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concern with investigator reluctance; population limited to single layer ISR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>
                <a:srgbClr val="1D384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Randomization to plain balloon angioplasty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concern with random assignment to a known inferior treatment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>
                <a:srgbClr val="1D384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Operator selection of balloon angioplasty control limited to 20% and allowed comparison with a predominant repeat DES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DA09C-D3A1-EFBC-5BE6-4354D243E2EB}"/>
              </a:ext>
            </a:extLst>
          </p:cNvPr>
          <p:cNvSpPr txBox="1"/>
          <p:nvPr/>
        </p:nvSpPr>
        <p:spPr>
          <a:xfrm>
            <a:off x="3424518" y="6463554"/>
            <a:ext cx="5844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Moussa et al. J Am Coll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Cardiol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2020;76:1521-31</a:t>
            </a:r>
          </a:p>
        </p:txBody>
      </p:sp>
    </p:spTree>
    <p:extLst>
      <p:ext uri="{BB962C8B-B14F-4D97-AF65-F5344CB8AC3E}">
        <p14:creationId xmlns:p14="http://schemas.microsoft.com/office/powerpoint/2010/main" val="264941808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9CD3D-2C5A-DB57-3610-7123D57EB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07A8-067E-26BF-7231-12483B18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/>
              <a:t>Study Organization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301AD4-1A79-2FE9-4A3D-BCD2E89FC235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FD36E-2026-A5A2-78B2-486D9C184128}"/>
              </a:ext>
            </a:extLst>
          </p:cNvPr>
          <p:cNvSpPr/>
          <p:nvPr/>
        </p:nvSpPr>
        <p:spPr bwMode="auto">
          <a:xfrm>
            <a:off x="545156" y="1013461"/>
            <a:ext cx="5398444" cy="51230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Principal Investigators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Donald E.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Cutlip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Beth Israel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Deaconess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Medical Center, Boston, 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Roxana Mehran,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Icahn School of Medicine at Mount Sinai, New York, 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Steering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Chair: Ron Waksman,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MedStar Washington Hospital, Washington, D.C.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Donald E. Cutlip,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Roxana Mehran,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George Adams, MD, (CMO, Cordis)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Angiography Core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Serge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Korjian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Baim Institute, Boston, MA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335102-0BCB-0041-47A2-E3C05D8C55C2}"/>
              </a:ext>
            </a:extLst>
          </p:cNvPr>
          <p:cNvSpPr/>
          <p:nvPr/>
        </p:nvSpPr>
        <p:spPr bwMode="auto">
          <a:xfrm>
            <a:off x="6316918" y="1013461"/>
            <a:ext cx="5398444" cy="45468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OCT Core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Eric Osborn, MD, PhD.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Baim Institute, Boston, 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DSMB Chair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Andreas Baumbach,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St. Bartholomew's Hospital, London, 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CEC Chair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Hector M Garcia-Garcia,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MedStar Washington Hospital, Washington, D.C.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and Study Sponsor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Cordis, through its affiliate, M.A.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MedAlliance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SA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043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F4014-B567-9277-36E1-A2ED72A1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D182C5-F1A5-5A65-7F70-F098EA87ADDA}"/>
              </a:ext>
            </a:extLst>
          </p:cNvPr>
          <p:cNvGraphicFramePr>
            <a:graphicFrameLocks/>
          </p:cNvGraphicFramePr>
          <p:nvPr/>
        </p:nvGraphicFramePr>
        <p:xfrm>
          <a:off x="597408" y="1367857"/>
          <a:ext cx="11251692" cy="456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92C553-B86B-B51E-42D8-C0398F30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>
                <a:cs typeface="Arial" panose="020B0604020202020204" pitchFamily="34" charset="0"/>
              </a:rPr>
              <a:t>SELUTION4ISR Top Enrollers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B90FAD-D89C-A21A-2CAA-2D1F8BBD4DF4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E4220C52-3CF7-FB95-D300-33D14384D01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1573914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046210FB-84E0-5EB1-CD3B-B034C8574F1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1867345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DF020A40-70A6-B3E3-5CC6-BA79317DFE8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2454207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Flag of France.svg - Wikimedia Commons">
            <a:extLst>
              <a:ext uri="{FF2B5EF4-FFF2-40B4-BE49-F238E27FC236}">
                <a16:creationId xmlns:a16="http://schemas.microsoft.com/office/drawing/2014/main" id="{188213C8-6C31-1714-F1DF-14C78ABA2E5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2747638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01F70748-F82F-53E4-406C-E4B1CD022E1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3041069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FE43E154-9E31-9A38-C160-35BB159C463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3334500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ile:Flag of France.svg - Wikimedia Commons">
            <a:extLst>
              <a:ext uri="{FF2B5EF4-FFF2-40B4-BE49-F238E27FC236}">
                <a16:creationId xmlns:a16="http://schemas.microsoft.com/office/drawing/2014/main" id="{1171EDDF-AE2B-0FCB-2BAA-395AACCEC6F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3627931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42AE27B4-F2CD-E792-783B-3AD7C4EC634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4214793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lag of Italy - Wikipedia">
            <a:extLst>
              <a:ext uri="{FF2B5EF4-FFF2-40B4-BE49-F238E27FC236}">
                <a16:creationId xmlns:a16="http://schemas.microsoft.com/office/drawing/2014/main" id="{DA394E16-E41A-202C-5585-36824898938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2160776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lag of Italy - Wikipedia">
            <a:extLst>
              <a:ext uri="{FF2B5EF4-FFF2-40B4-BE49-F238E27FC236}">
                <a16:creationId xmlns:a16="http://schemas.microsoft.com/office/drawing/2014/main" id="{E6C77F30-0265-1875-2BD6-D4B3C7EA24D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4508224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lag of Belgium - Wikipedia">
            <a:extLst>
              <a:ext uri="{FF2B5EF4-FFF2-40B4-BE49-F238E27FC236}">
                <a16:creationId xmlns:a16="http://schemas.microsoft.com/office/drawing/2014/main" id="{A760F1C7-F955-0A05-5B69-449BF115F5B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4801655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43B74A41-77B3-7A22-BC88-6364D3EE65A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5095086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1CEE0133-203F-57CB-AC92-F0B58FD0A93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3921362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ag of the United States - Simple English Wikipedia, the free encyclopedia">
            <a:extLst>
              <a:ext uri="{FF2B5EF4-FFF2-40B4-BE49-F238E27FC236}">
                <a16:creationId xmlns:a16="http://schemas.microsoft.com/office/drawing/2014/main" id="{92039461-887E-E3AB-E064-A1459E0DF5C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6" y="5388512"/>
            <a:ext cx="3291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3B324-9662-DBDF-D37E-45699A47B072}"/>
              </a:ext>
            </a:extLst>
          </p:cNvPr>
          <p:cNvSpPr/>
          <p:nvPr/>
        </p:nvSpPr>
        <p:spPr bwMode="auto">
          <a:xfrm>
            <a:off x="405549" y="1079091"/>
            <a:ext cx="5690451" cy="3022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PRINCIPAL INVESTIGATOR &amp; INSTITUTION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C83B6-BFBB-B21A-25B2-E0D0AA37CA0D}"/>
              </a:ext>
            </a:extLst>
          </p:cNvPr>
          <p:cNvSpPr/>
          <p:nvPr/>
        </p:nvSpPr>
        <p:spPr bwMode="auto">
          <a:xfrm>
            <a:off x="5986203" y="1079091"/>
            <a:ext cx="5608389" cy="3022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t>PATIENTS ENROLLED</a:t>
            </a:r>
          </a:p>
        </p:txBody>
      </p:sp>
    </p:spTree>
    <p:extLst>
      <p:ext uri="{BB962C8B-B14F-4D97-AF65-F5344CB8AC3E}">
        <p14:creationId xmlns:p14="http://schemas.microsoft.com/office/powerpoint/2010/main" val="29842945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E6000-5BF3-1FA0-016F-FB706F0F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60B341A-96A3-B335-3589-BB3F5E92E072}"/>
              </a:ext>
            </a:extLst>
          </p:cNvPr>
          <p:cNvSpPr/>
          <p:nvPr/>
        </p:nvSpPr>
        <p:spPr bwMode="auto">
          <a:xfrm>
            <a:off x="1220543" y="1132664"/>
            <a:ext cx="4565109" cy="521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Inclusion Criteria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B22A3-51D2-C80B-9548-FF91B1925994}"/>
              </a:ext>
            </a:extLst>
          </p:cNvPr>
          <p:cNvSpPr/>
          <p:nvPr/>
        </p:nvSpPr>
        <p:spPr bwMode="auto">
          <a:xfrm>
            <a:off x="6981030" y="1104326"/>
            <a:ext cx="4565109" cy="521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Exclusion Criteria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FF652-594E-C933-D165-CC87199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Key Inclusion and Exclusion Criteria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B778A-042A-0C3A-CAC9-D8EAE09FCA07}"/>
              </a:ext>
            </a:extLst>
          </p:cNvPr>
          <p:cNvCxnSpPr>
            <a:cxnSpLocks/>
          </p:cNvCxnSpPr>
          <p:nvPr/>
        </p:nvCxnSpPr>
        <p:spPr bwMode="auto">
          <a:xfrm>
            <a:off x="597408" y="883794"/>
            <a:ext cx="10997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D05BD21-5550-3DEE-4A90-A2CCF0CDF842}"/>
              </a:ext>
            </a:extLst>
          </p:cNvPr>
          <p:cNvSpPr/>
          <p:nvPr/>
        </p:nvSpPr>
        <p:spPr bwMode="auto">
          <a:xfrm>
            <a:off x="994610" y="2205865"/>
            <a:ext cx="4659607" cy="81757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1B396-BFCC-CE12-049D-141C33D188B4}"/>
              </a:ext>
            </a:extLst>
          </p:cNvPr>
          <p:cNvSpPr/>
          <p:nvPr/>
        </p:nvSpPr>
        <p:spPr bwMode="auto">
          <a:xfrm>
            <a:off x="7019362" y="2582105"/>
            <a:ext cx="4565109" cy="44133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A192A-EF7D-B850-393D-68C67AF05FB6}"/>
              </a:ext>
            </a:extLst>
          </p:cNvPr>
          <p:cNvSpPr/>
          <p:nvPr/>
        </p:nvSpPr>
        <p:spPr bwMode="auto">
          <a:xfrm>
            <a:off x="7061654" y="3394164"/>
            <a:ext cx="4532939" cy="65532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E8A96-DDD5-3984-3B2C-166D45C67C09}"/>
              </a:ext>
            </a:extLst>
          </p:cNvPr>
          <p:cNvGrpSpPr/>
          <p:nvPr/>
        </p:nvGrpSpPr>
        <p:grpSpPr>
          <a:xfrm>
            <a:off x="645861" y="1046978"/>
            <a:ext cx="680132" cy="680132"/>
            <a:chOff x="749332" y="1111563"/>
            <a:chExt cx="822960" cy="822960"/>
          </a:xfrm>
          <a:solidFill>
            <a:schemeClr val="tx1">
              <a:lumMod val="95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B0A44A-FCE0-29DA-27B7-50B9A5E48591}"/>
                </a:ext>
              </a:extLst>
            </p:cNvPr>
            <p:cNvSpPr/>
            <p:nvPr/>
          </p:nvSpPr>
          <p:spPr bwMode="auto">
            <a:xfrm>
              <a:off x="749332" y="1111563"/>
              <a:ext cx="822960" cy="82296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pic>
          <p:nvPicPr>
            <p:cNvPr id="17" name="Graphic 16" descr="Checkmark outline">
              <a:extLst>
                <a:ext uri="{FF2B5EF4-FFF2-40B4-BE49-F238E27FC236}">
                  <a16:creationId xmlns:a16="http://schemas.microsoft.com/office/drawing/2014/main" id="{9F0F6FDB-4DBB-00B8-3988-9FA495B1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6927" y="1239158"/>
              <a:ext cx="567771" cy="567771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2C70EC1-459E-720C-FD3A-E7F4ECD0B2BC}"/>
              </a:ext>
            </a:extLst>
          </p:cNvPr>
          <p:cNvSpPr/>
          <p:nvPr/>
        </p:nvSpPr>
        <p:spPr bwMode="auto">
          <a:xfrm>
            <a:off x="1089108" y="1812604"/>
            <a:ext cx="4565109" cy="36626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Age ≥ 18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Stable or unstable angina, functional testing demonstrating ischemia, or stabilized non-ST elevation 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Eligible for DAPT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&gt;1 year life expectancy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Single target lesion within native coronary artery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Target lesion within prior BMS or DES and not &gt;5 mm from proximal or distal edge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Diameter stenosis &gt;50 and &lt;100%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Lesion length ≤ 26mm; RVD ≥ 2.0 and ≤ 4.5 mm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8F078-E47C-8FF0-5DE7-3D3BD1CD7955}"/>
              </a:ext>
            </a:extLst>
          </p:cNvPr>
          <p:cNvSpPr/>
          <p:nvPr/>
        </p:nvSpPr>
        <p:spPr bwMode="auto">
          <a:xfrm>
            <a:off x="7144214" y="1824034"/>
            <a:ext cx="4563609" cy="36626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>
                <a:srgbClr val="1D384C"/>
              </a:buClr>
              <a:buSzPct val="110000"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STEMI within 30 days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110000"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Bifurcation requiring side branch treatment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110000"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&gt;2 layers of previous stent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110000"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Total occlusion or thrombus present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1D384C"/>
              </a:buClr>
              <a:buSzPct val="110000"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&gt;30% diameter stenosis or dissection &gt; NHLBI Type C after pretreatment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CF5E16-53AF-68C1-DDD6-A7DCF4203695}"/>
              </a:ext>
            </a:extLst>
          </p:cNvPr>
          <p:cNvGrpSpPr/>
          <p:nvPr/>
        </p:nvGrpSpPr>
        <p:grpSpPr>
          <a:xfrm>
            <a:off x="6477277" y="1046978"/>
            <a:ext cx="680132" cy="680132"/>
            <a:chOff x="1946761" y="1086673"/>
            <a:chExt cx="822960" cy="822960"/>
          </a:xfrm>
          <a:solidFill>
            <a:schemeClr val="tx1">
              <a:lumMod val="95000"/>
            </a:schemeClr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FF8670-346A-061D-D543-0738A67BC118}"/>
                </a:ext>
              </a:extLst>
            </p:cNvPr>
            <p:cNvSpPr/>
            <p:nvPr/>
          </p:nvSpPr>
          <p:spPr bwMode="auto">
            <a:xfrm>
              <a:off x="1946761" y="1086673"/>
              <a:ext cx="822960" cy="82296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D38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pic>
          <p:nvPicPr>
            <p:cNvPr id="28" name="Graphic 27" descr="Close outline">
              <a:extLst>
                <a:ext uri="{FF2B5EF4-FFF2-40B4-BE49-F238E27FC236}">
                  <a16:creationId xmlns:a16="http://schemas.microsoft.com/office/drawing/2014/main" id="{FD3F13AF-4F43-5CDC-E4BB-0064D847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45967" y="1206123"/>
              <a:ext cx="624548" cy="62454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DA9D70A-ABE8-7E67-FF1A-D9C25B7D108C}"/>
              </a:ext>
            </a:extLst>
          </p:cNvPr>
          <p:cNvSpPr/>
          <p:nvPr/>
        </p:nvSpPr>
        <p:spPr bwMode="auto">
          <a:xfrm>
            <a:off x="1089108" y="4198074"/>
            <a:ext cx="4532939" cy="65532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928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2609</Words>
  <Application>Microsoft Office PowerPoint</Application>
  <PresentationFormat>Widescreen</PresentationFormat>
  <Paragraphs>567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Seaford</vt:lpstr>
      <vt:lpstr>Wingdings</vt:lpstr>
      <vt:lpstr>Wingdings 2</vt:lpstr>
      <vt:lpstr>ヒラギノ角ゴ Pro W3</vt:lpstr>
      <vt:lpstr>CRF_2006_background</vt:lpstr>
      <vt:lpstr>2_CRF_2006_background</vt:lpstr>
      <vt:lpstr>PowerPoint Presentation</vt:lpstr>
      <vt:lpstr>Disclosure of Relevant Financial Relationships</vt:lpstr>
      <vt:lpstr>Background</vt:lpstr>
      <vt:lpstr>Study Device</vt:lpstr>
      <vt:lpstr>SELUTION4ISR Trial Design – Key Points</vt:lpstr>
      <vt:lpstr>Why SOC Control?</vt:lpstr>
      <vt:lpstr>Study Organization</vt:lpstr>
      <vt:lpstr>SELUTION4ISR Top Enrollers</vt:lpstr>
      <vt:lpstr>Key Inclusion and Exclusion Criteria</vt:lpstr>
      <vt:lpstr>Randomization and Study Procedure</vt:lpstr>
      <vt:lpstr>Primary Endpoint and Statistical Analysis</vt:lpstr>
      <vt:lpstr>Study Flow – Consort Diagram</vt:lpstr>
      <vt:lpstr>Baseline Clinical Characteristics (ITT)</vt:lpstr>
      <vt:lpstr>Baseline Lesion Characteristics (ITT)</vt:lpstr>
      <vt:lpstr>Baseline Quantitative Angiography (ITT)</vt:lpstr>
      <vt:lpstr>Procedural Angiographic Results (ITT)</vt:lpstr>
      <vt:lpstr>Procedural Angiographic Results (ITT)</vt:lpstr>
      <vt:lpstr>Primary Endpoint Results: TLF at 1-Year</vt:lpstr>
      <vt:lpstr>Cumulative Incidence: TLF (ITT)</vt:lpstr>
      <vt:lpstr>Cardiac Death, TV-MI, CD-TLR (ITT)</vt:lpstr>
      <vt:lpstr>Secondary and Safety Endpoints (ITT)</vt:lpstr>
      <vt:lpstr>Subgroup Analysis – Forest Plot (ITT)</vt:lpstr>
      <vt:lpstr>TLF by Selected Randomization</vt:lpstr>
      <vt:lpstr>Limitations</vt:lpstr>
      <vt:lpstr>Conclusions</vt:lpstr>
    </vt:vector>
  </TitlesOfParts>
  <Company>Cordis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Humphrey, Caroline</dc:creator>
  <cp:lastModifiedBy>Cutlip, Don</cp:lastModifiedBy>
  <cp:revision>14</cp:revision>
  <dcterms:created xsi:type="dcterms:W3CDTF">2025-10-15T20:43:12Z</dcterms:created>
  <dcterms:modified xsi:type="dcterms:W3CDTF">2025-10-26T00:55:16Z</dcterms:modified>
</cp:coreProperties>
</file>