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3"/>
  </p:sldMasterIdLst>
  <p:notesMasterIdLst>
    <p:notesMasterId r:id="rId27"/>
  </p:notesMasterIdLst>
  <p:handoutMasterIdLst>
    <p:handoutMasterId r:id="rId28"/>
  </p:handoutMasterIdLst>
  <p:sldIdLst>
    <p:sldId id="433" r:id="rId4"/>
    <p:sldId id="432" r:id="rId5"/>
    <p:sldId id="457" r:id="rId6"/>
    <p:sldId id="458" r:id="rId7"/>
    <p:sldId id="459" r:id="rId8"/>
    <p:sldId id="443" r:id="rId9"/>
    <p:sldId id="444" r:id="rId10"/>
    <p:sldId id="467" r:id="rId11"/>
    <p:sldId id="460" r:id="rId12"/>
    <p:sldId id="448" r:id="rId13"/>
    <p:sldId id="435" r:id="rId14"/>
    <p:sldId id="469" r:id="rId15"/>
    <p:sldId id="451" r:id="rId16"/>
    <p:sldId id="440" r:id="rId17"/>
    <p:sldId id="454" r:id="rId18"/>
    <p:sldId id="470" r:id="rId19"/>
    <p:sldId id="436" r:id="rId20"/>
    <p:sldId id="471" r:id="rId21"/>
    <p:sldId id="463" r:id="rId22"/>
    <p:sldId id="465" r:id="rId23"/>
    <p:sldId id="466" r:id="rId24"/>
    <p:sldId id="439" r:id="rId25"/>
    <p:sldId id="434" r:id="rId26"/>
  </p:sldIdLst>
  <p:sldSz cx="9144000" cy="5143500" type="screen16x9"/>
  <p:notesSz cx="7086600" cy="93726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" userDrawn="1">
          <p15:clr>
            <a:srgbClr val="A4A3A4"/>
          </p15:clr>
        </p15:guide>
        <p15:guide id="2" orient="horz" pos="492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5617" userDrawn="1">
          <p15:clr>
            <a:srgbClr val="A4A3A4"/>
          </p15:clr>
        </p15:guide>
        <p15:guide id="5" orient="horz" pos="4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C31"/>
    <a:srgbClr val="FEB91A"/>
    <a:srgbClr val="6599FF"/>
    <a:srgbClr val="4F8EBC"/>
    <a:srgbClr val="00CC00"/>
    <a:srgbClr val="000000"/>
    <a:srgbClr val="002E4B"/>
    <a:srgbClr val="315575"/>
    <a:srgbClr val="0A2D74"/>
    <a:srgbClr val="4A5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18"/>
    <p:restoredTop sz="86019"/>
  </p:normalViewPr>
  <p:slideViewPr>
    <p:cSldViewPr snapToGrid="0">
      <p:cViewPr varScale="1">
        <p:scale>
          <a:sx n="108" d="100"/>
          <a:sy n="108" d="100"/>
        </p:scale>
        <p:origin x="200" y="352"/>
      </p:cViewPr>
      <p:guideLst>
        <p:guide orient="horz" pos="252"/>
        <p:guide orient="horz" pos="492"/>
        <p:guide pos="317"/>
        <p:guide pos="5617"/>
        <p:guide orient="horz" pos="4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71494-26AA-CBF0-67D2-69EB74028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12C4E328-1536-88A9-9179-FD4ABC4CC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76CB42D8-8CB5-F8D3-051E-564F5735B0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D20CD3D-E2B6-36F4-4D74-79BFF344ED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51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1F41B-0648-0CEF-270B-CD493C418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859C21F5-BBC2-BD08-D56B-54FD17D2B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2F044BF4-E675-31F5-46B4-FEE0B242FA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1739038-5726-ACF6-F8DA-8C4677BE3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39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07E9C-DBAF-5CF1-B749-83607ACF6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3573BAED-956A-94D9-CA0A-92B4FB9181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18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C65FB4A-9BAA-74E7-D7A2-878D87F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41E0ED4-1244-A7E8-B1EF-6D4A3CBBAA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 TIA and stroke, the proportional hazards assumptions were not met</a:t>
            </a:r>
            <a:r>
              <a:rPr lang="en-NL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26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29A59-857B-C2EE-D266-3A60751A4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7E88F512-2129-F8D7-F740-A4D64AB932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19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63FDECB7-3A20-3E4C-D141-7B3FEF19BD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BA2AB5F-C212-40E8-7BBF-406980AAB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all patients undergoing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iFR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-guided PCI, regardless of the timing of the intervention, were compared with all patients undergoing CMR-guided PCI</a:t>
            </a:r>
            <a:r>
              <a:rPr lang="en-NL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27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8E201-9ACB-D5DA-D9D6-5C8BCA3D9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40ED2E0F-FFFB-7FE8-7B8F-A733612D76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20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55EFDE23-39B3-52D8-EDF8-763EE73B05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27C5355-5BA4-76AB-37D2-CB2928117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iFR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-guided PCI group included: patients who underwent immediate PCI for lesions with &gt;90% stenosis,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iFR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-positive patients who received PCI, and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iFR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-negative patients who did not receive PCI; PCI was performed within 24 hours</a:t>
            </a:r>
            <a:r>
              <a:rPr lang="en-N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CMR-guided PCI group, which included patients who underwent CMR within 6 weeks and received PCI if the CMR result was positive, or did not receive PCI if the CMR result was negative.</a:t>
            </a:r>
            <a:endParaRPr lang="en-NL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eaLnBrk="1" hangingPunct="1"/>
            <a:endParaRPr lang="en-N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8202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5306F-7D76-681F-37EB-4B9FAE5E9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B17DC355-C5E3-3F0C-F682-3E697ECEF3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21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5555FA8B-E149-50DE-26AA-956A0C079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1580E31-8382-22A2-8BD6-AAFC743206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33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22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22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3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B98BB-5C6A-74A8-5260-29CCC8FB0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0204DAF4-FAC6-FEA0-EE07-BF24458DAC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2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>
            <a:extLst>
              <a:ext uri="{FF2B5EF4-FFF2-40B4-BE49-F238E27FC236}">
                <a16:creationId xmlns:a16="http://schemas.microsoft.com/office/drawing/2014/main" id="{6DD9DCBB-F338-FF31-10E2-DEDFFB54FCD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2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79E3B1B-7791-F240-8909-FD33868ABB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20F16DE-4DC9-7BB7-C014-349234AE8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6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A2A67-36BA-7223-A9E7-0A9EF4FDD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C48D1D76-7040-B3CB-848C-C4B96838E0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>
            <a:extLst>
              <a:ext uri="{FF2B5EF4-FFF2-40B4-BE49-F238E27FC236}">
                <a16:creationId xmlns:a16="http://schemas.microsoft.com/office/drawing/2014/main" id="{FBEE9AF7-52D4-154F-6740-5EBC1D568B1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3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BCE08CC-0CC6-1DDC-9655-B62D674F7B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EBFC87B-8F72-0725-0D9C-A64640F26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03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76DD9-7BCA-3C53-C788-D1DF53F98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84F215EE-87A0-C704-9DDC-4106FF9D8C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>
            <a:extLst>
              <a:ext uri="{FF2B5EF4-FFF2-40B4-BE49-F238E27FC236}">
                <a16:creationId xmlns:a16="http://schemas.microsoft.com/office/drawing/2014/main" id="{919932FD-E75B-6FBC-A93A-8596F403CE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4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819B503-50F7-FB8B-3EF4-EB569405E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389C36D-A788-5F6C-A84C-D69F2A62B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1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5DA45-9D3B-AB74-57BB-E64A74CCC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B2719769-3CCE-A91D-259E-AAF618D15D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>
            <a:extLst>
              <a:ext uri="{FF2B5EF4-FFF2-40B4-BE49-F238E27FC236}">
                <a16:creationId xmlns:a16="http://schemas.microsoft.com/office/drawing/2014/main" id="{7AC9A634-BD91-4FD1-6B9F-9D87980597B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5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F490132-9BF9-A11C-CA49-29B20FE3F4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E95CAD5-4A0C-F3D7-E7AB-3A2AA37FC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00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372E3-CE69-6930-8EAB-152C4937B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9C3E71FA-C58C-8E00-195D-25FEDBC415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7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>
            <a:extLst>
              <a:ext uri="{FF2B5EF4-FFF2-40B4-BE49-F238E27FC236}">
                <a16:creationId xmlns:a16="http://schemas.microsoft.com/office/drawing/2014/main" id="{2069D50D-BE76-4430-3DD1-F2722138D56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7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00DB07C-E9B2-AD1E-ADDC-2BDC1352D8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45DD766A-A2D9-6EC8-7019-775EF9E29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 dirty="0"/>
              <a:t>No need for adenosine – less stenting compared to angiography guided</a:t>
            </a:r>
          </a:p>
        </p:txBody>
      </p:sp>
    </p:spTree>
    <p:extLst>
      <p:ext uri="{BB962C8B-B14F-4D97-AF65-F5344CB8AC3E}">
        <p14:creationId xmlns:p14="http://schemas.microsoft.com/office/powerpoint/2010/main" val="2503121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C4CCF-DE85-F847-8AA4-2EF433C35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36240C47-F20D-91A9-C52C-9DF462281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8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>
            <a:extLst>
              <a:ext uri="{FF2B5EF4-FFF2-40B4-BE49-F238E27FC236}">
                <a16:creationId xmlns:a16="http://schemas.microsoft.com/office/drawing/2014/main" id="{82AC56B9-AD6E-935E-9B3C-825DDA57F48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8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0A7DE5F-CE85-4B6B-3DB5-D3D480F000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CDED1EF-A08E-76A6-E48C-21BB0D7CA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 dirty="0"/>
              <a:t>Non-invasive </a:t>
            </a:r>
            <a:r>
              <a:rPr lang="en-US" dirty="0" err="1"/>
              <a:t>apprach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6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0E3D5-6B70-9DC3-A8AA-E3C13C17C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5E77A2C1-1A38-4C43-3389-5513DD808A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9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>
            <a:extLst>
              <a:ext uri="{FF2B5EF4-FFF2-40B4-BE49-F238E27FC236}">
                <a16:creationId xmlns:a16="http://schemas.microsoft.com/office/drawing/2014/main" id="{6EAD758E-A2A4-CCCA-29DC-A3C0C386F20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9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4E99850-1511-92DE-D017-9595FB847A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4650C58C-57FE-6BFB-EDAC-86BEE82B1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11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C4CCF-DE85-F847-8AA4-2EF433C35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36240C47-F20D-91A9-C52C-9DF462281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11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>
            <a:extLst>
              <a:ext uri="{FF2B5EF4-FFF2-40B4-BE49-F238E27FC236}">
                <a16:creationId xmlns:a16="http://schemas.microsoft.com/office/drawing/2014/main" id="{82AC56B9-AD6E-935E-9B3C-825DDA57F48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11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0A7DE5F-CE85-4B6B-3DB5-D3D480F000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CDED1EF-A08E-76A6-E48C-21BB0D7CA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 dirty="0"/>
              <a:t>Non-invasive </a:t>
            </a:r>
            <a:r>
              <a:rPr lang="en-US" dirty="0" err="1"/>
              <a:t>apprach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8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ridge over water with a purple sky&#10;&#10;AI-generated content may be incorrect.">
            <a:extLst>
              <a:ext uri="{FF2B5EF4-FFF2-40B4-BE49-F238E27FC236}">
                <a16:creationId xmlns:a16="http://schemas.microsoft.com/office/drawing/2014/main" id="{B018E48C-A249-94B5-9EDC-F2C326341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B082BF-DD8A-263A-2B62-112C113F0E63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638816" y="3615106"/>
            <a:ext cx="74930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20772628-34B1-2823-9C78-268DEA02B9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6" y="3819083"/>
            <a:ext cx="3021100" cy="949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39DC5-7688-CD82-E79A-AD062443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43" y="374928"/>
            <a:ext cx="7769225" cy="464750"/>
          </a:xfrm>
        </p:spPr>
        <p:txBody>
          <a:bodyPr/>
          <a:lstStyle>
            <a:lvl1pPr algn="l">
              <a:defRPr sz="440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1FCD08-E7F2-C0AE-5EFA-24568D2D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2542032"/>
            <a:ext cx="7546888" cy="914400"/>
          </a:xfrm>
        </p:spPr>
        <p:txBody>
          <a:bodyPr/>
          <a:lstStyle>
            <a:lvl1pPr marL="0" indent="0">
              <a:buFontTx/>
              <a:buNone/>
              <a:defRPr sz="2800" b="1" i="1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 sz="2800" b="1" i="1">
                <a:solidFill>
                  <a:schemeClr val="accent2"/>
                </a:solidFill>
              </a:defRPr>
            </a:lvl2pPr>
            <a:lvl3pPr marL="685800" indent="0">
              <a:buFontTx/>
              <a:buNone/>
              <a:defRPr sz="2800" b="1" i="1">
                <a:solidFill>
                  <a:schemeClr val="accent2"/>
                </a:solidFill>
              </a:defRPr>
            </a:lvl3pPr>
            <a:lvl4pPr marL="1028700" indent="0">
              <a:buFontTx/>
              <a:buNone/>
              <a:defRPr sz="2800" b="1" i="1">
                <a:solidFill>
                  <a:schemeClr val="accent2"/>
                </a:solidFill>
              </a:defRPr>
            </a:lvl4pPr>
            <a:lvl5pPr marL="1371600" indent="0">
              <a:buFontTx/>
              <a:buNone/>
              <a:defRPr sz="28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78044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  <p:sldLayoutId id="2147483658" r:id="rId9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2100" b="0" baseline="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¡"/>
        <a:defRPr sz="1800" b="0" baseline="0">
          <a:solidFill>
            <a:schemeClr val="bg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600" b="0" baseline="0">
          <a:solidFill>
            <a:schemeClr val="bg1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400" b="0" baseline="0">
          <a:solidFill>
            <a:schemeClr val="bg1"/>
          </a:solidFill>
          <a:latin typeface="+mj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 b="0" baseline="0">
          <a:solidFill>
            <a:schemeClr val="bg1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tiff"/><Relationship Id="rId4" Type="http://schemas.openxmlformats.org/officeDocument/2006/relationships/image" Target="../media/image14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ECEA0546-1084-9904-B4E6-D62D4A81C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5" y="373156"/>
            <a:ext cx="8505185" cy="196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950" i="0" kern="0" dirty="0">
                <a:latin typeface="Aptos" panose="020B0004020202020204" pitchFamily="34" charset="0"/>
                <a:cs typeface="Calibri" panose="020F0502020204030204" pitchFamily="34" charset="0"/>
              </a:rPr>
              <a:t>Immediate Instantaneous Wave-Free Ratio Guided Versus Deferred Cardiac Magnetic Resonance Imaging Guided Revascularization of Non-Culprit Lesions in Patients with Acute STEMI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1D451C75-E90C-ED86-CD9B-669F2008E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6" y="2235777"/>
            <a:ext cx="8103402" cy="66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800" b="1" kern="0" dirty="0">
                <a:solidFill>
                  <a:srgbClr val="FFC000"/>
                </a:solidFill>
                <a:latin typeface="Aptos" panose="020B0004020202020204" pitchFamily="34" charset="0"/>
              </a:rPr>
              <a:t>A Randomized Superiority Trial</a:t>
            </a:r>
          </a:p>
        </p:txBody>
      </p:sp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284C9750-43A5-DF0B-FD10-DA9462758C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3" y="3926152"/>
            <a:ext cx="3069773" cy="9892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F9CBB1-987C-6986-5813-F3A41A232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5" y="2880659"/>
            <a:ext cx="7965357" cy="87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000" i="0" kern="0" dirty="0">
                <a:latin typeface="Aptos" panose="020B0004020202020204" pitchFamily="34" charset="0"/>
              </a:rPr>
              <a:t>Robin Nijveldt, MD, PhD and Niels van </a:t>
            </a:r>
            <a:r>
              <a:rPr lang="en-US" sz="2000" i="0" kern="0" dirty="0" err="1">
                <a:latin typeface="Aptos" panose="020B0004020202020204" pitchFamily="34" charset="0"/>
              </a:rPr>
              <a:t>Royen</a:t>
            </a:r>
            <a:r>
              <a:rPr lang="en-US" sz="2000" i="0" kern="0" dirty="0">
                <a:latin typeface="Aptos" panose="020B0004020202020204" pitchFamily="34" charset="0"/>
              </a:rPr>
              <a:t>, MD, PhD </a:t>
            </a:r>
            <a:br>
              <a:rPr lang="en-US" sz="2000" i="0" kern="0" dirty="0">
                <a:latin typeface="Aptos" panose="020B0004020202020204" pitchFamily="34" charset="0"/>
              </a:rPr>
            </a:br>
            <a:r>
              <a:rPr lang="en-US" sz="2000" kern="0" dirty="0">
                <a:latin typeface="Aptos" panose="020B0004020202020204" pitchFamily="34" charset="0"/>
              </a:rPr>
              <a:t>for the </a:t>
            </a:r>
            <a:r>
              <a:rPr lang="en-US" sz="2000" kern="0" dirty="0" err="1">
                <a:latin typeface="Aptos" panose="020B0004020202020204" pitchFamily="34" charset="0"/>
              </a:rPr>
              <a:t>iMODERN</a:t>
            </a:r>
            <a:r>
              <a:rPr lang="en-US" sz="2000" kern="0" dirty="0">
                <a:latin typeface="Aptos" panose="020B0004020202020204" pitchFamily="34" charset="0"/>
              </a:rPr>
              <a:t> investigators</a:t>
            </a:r>
          </a:p>
        </p:txBody>
      </p:sp>
    </p:spTree>
    <p:extLst>
      <p:ext uri="{BB962C8B-B14F-4D97-AF65-F5344CB8AC3E}">
        <p14:creationId xmlns:p14="http://schemas.microsoft.com/office/powerpoint/2010/main" val="843076613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94211-21BF-1FA9-8BEA-317800958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6C55CF2-09AB-C2E5-5C24-88C87E455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Participating Sites (41)</a:t>
            </a:r>
          </a:p>
        </p:txBody>
      </p:sp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7EC18C83-9C4A-2353-AAF9-E5B49B056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7" y="4612485"/>
            <a:ext cx="1665513" cy="536710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FEB60448-F877-135C-A0A8-7B1ECFBA4E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206120"/>
            <a:ext cx="2578100" cy="364256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100" b="1" dirty="0">
                <a:solidFill>
                  <a:srgbClr val="4F8EBC"/>
                </a:solidFill>
              </a:rPr>
              <a:t>The Netherlands</a:t>
            </a:r>
          </a:p>
          <a:p>
            <a:pPr marL="0" lvl="1" indent="0" eaLnBrk="1" hangingPunct="1">
              <a:buNone/>
            </a:pPr>
            <a:r>
              <a:rPr lang="en-US" sz="1100" dirty="0" err="1"/>
              <a:t>Radboudumc</a:t>
            </a:r>
            <a:endParaRPr lang="en-US" sz="1100" dirty="0"/>
          </a:p>
          <a:p>
            <a:pPr marL="0" lvl="1" indent="0" eaLnBrk="1" hangingPunct="1">
              <a:buNone/>
            </a:pPr>
            <a:r>
              <a:rPr lang="en-US" sz="1100" dirty="0" err="1"/>
              <a:t>AmsterdamUMC</a:t>
            </a:r>
            <a:endParaRPr lang="en-US" sz="1100" dirty="0"/>
          </a:p>
          <a:p>
            <a:pPr marL="0" lvl="1" indent="0" eaLnBrk="1" hangingPunct="1">
              <a:buNone/>
            </a:pPr>
            <a:r>
              <a:rPr lang="en-US" sz="1100" dirty="0"/>
              <a:t>Tergooi Hospitals</a:t>
            </a:r>
          </a:p>
          <a:p>
            <a:pPr marL="0" lvl="1" indent="0" eaLnBrk="1" hangingPunct="1">
              <a:buNone/>
            </a:pPr>
            <a:r>
              <a:rPr lang="en-US" sz="1100" dirty="0"/>
              <a:t>Maastricht UMC</a:t>
            </a:r>
          </a:p>
          <a:p>
            <a:pPr marL="0" lvl="1" indent="0" eaLnBrk="1" hangingPunct="1">
              <a:buNone/>
            </a:pPr>
            <a:r>
              <a:rPr lang="en-US" sz="1100" dirty="0" err="1"/>
              <a:t>Zuyderland</a:t>
            </a:r>
            <a:endParaRPr lang="en-US" sz="1100" dirty="0"/>
          </a:p>
          <a:p>
            <a:pPr marL="0" lvl="1" indent="0" eaLnBrk="1" hangingPunct="1">
              <a:buNone/>
            </a:pPr>
            <a:r>
              <a:rPr lang="en-US" sz="1100" dirty="0" err="1"/>
              <a:t>Onze</a:t>
            </a:r>
            <a:r>
              <a:rPr lang="en-US" sz="1100" dirty="0"/>
              <a:t> Lieve </a:t>
            </a:r>
            <a:r>
              <a:rPr lang="en-US" sz="1100" dirty="0" err="1"/>
              <a:t>Vrouwe</a:t>
            </a:r>
            <a:r>
              <a:rPr lang="en-US" sz="1100" dirty="0"/>
              <a:t> </a:t>
            </a:r>
            <a:r>
              <a:rPr lang="en-US" sz="1100" dirty="0" err="1"/>
              <a:t>Gasthuis</a:t>
            </a:r>
            <a:endParaRPr lang="en-US" sz="1100" dirty="0"/>
          </a:p>
          <a:p>
            <a:pPr marL="0" lvl="1" indent="0" eaLnBrk="1" hangingPunct="1">
              <a:buNone/>
            </a:pPr>
            <a:r>
              <a:rPr lang="en-US" sz="1100" dirty="0" err="1"/>
              <a:t>Amphia</a:t>
            </a:r>
            <a:r>
              <a:rPr lang="en-US" sz="1100" dirty="0"/>
              <a:t> Hospitals</a:t>
            </a:r>
          </a:p>
          <a:p>
            <a:pPr marL="0" lvl="1" indent="0" eaLnBrk="1" hangingPunct="1">
              <a:buNone/>
            </a:pPr>
            <a:r>
              <a:rPr lang="en-US" sz="1100" dirty="0" err="1"/>
              <a:t>Rijnstate</a:t>
            </a:r>
            <a:r>
              <a:rPr lang="en-US" sz="1100" dirty="0"/>
              <a:t> Hospital</a:t>
            </a:r>
          </a:p>
          <a:p>
            <a:pPr marL="0" lvl="1" indent="0" eaLnBrk="1" hangingPunct="1">
              <a:buNone/>
            </a:pPr>
            <a:r>
              <a:rPr lang="en-US" sz="1100" dirty="0"/>
              <a:t>University Medical Center Groningen</a:t>
            </a:r>
          </a:p>
          <a:p>
            <a:pPr marL="0" lvl="1" indent="0" eaLnBrk="1" hangingPunct="1">
              <a:buNone/>
            </a:pPr>
            <a:r>
              <a:rPr lang="en-US" sz="1100" dirty="0"/>
              <a:t>Haaglanden MC</a:t>
            </a:r>
          </a:p>
          <a:p>
            <a:pPr marL="0" lvl="1" indent="0" eaLnBrk="1" hangingPunct="1">
              <a:buNone/>
            </a:pPr>
            <a:r>
              <a:rPr lang="en-US" sz="1100" dirty="0" err="1"/>
              <a:t>Treant</a:t>
            </a:r>
            <a:r>
              <a:rPr lang="en-US" sz="1100" dirty="0"/>
              <a:t> Scheper Hospital</a:t>
            </a:r>
          </a:p>
          <a:p>
            <a:pPr marL="0" lvl="1" indent="0" eaLnBrk="1" hangingPunct="1">
              <a:buNone/>
            </a:pPr>
            <a:r>
              <a:rPr lang="en-US" sz="1100" dirty="0"/>
              <a:t>Canisius Wilhelmina Hospital</a:t>
            </a:r>
          </a:p>
          <a:p>
            <a:pPr marL="0" indent="0" eaLnBrk="1" hangingPunct="1">
              <a:buNone/>
            </a:pPr>
            <a:r>
              <a:rPr lang="en-US" sz="1100" b="1" dirty="0">
                <a:solidFill>
                  <a:srgbClr val="4F8EBC"/>
                </a:solidFill>
              </a:rPr>
              <a:t>Denmark</a:t>
            </a:r>
          </a:p>
          <a:p>
            <a:pPr marL="0" lvl="1" indent="0" eaLnBrk="1" hangingPunct="1">
              <a:buNone/>
            </a:pPr>
            <a:r>
              <a:rPr lang="en-US" sz="1100" dirty="0"/>
              <a:t>Aarhus University Hospital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1D0DD856-585E-509D-D4B4-8F40014CD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803" y="717283"/>
            <a:ext cx="3277294" cy="367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bg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bg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bg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bg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eaLnBrk="1" hangingPunct="1">
              <a:buNone/>
            </a:pPr>
            <a:r>
              <a:rPr lang="en-US" sz="1100" b="1" i="0" kern="0" dirty="0">
                <a:solidFill>
                  <a:srgbClr val="4F8EBC"/>
                </a:solidFill>
              </a:rPr>
              <a:t>Belgium</a:t>
            </a:r>
          </a:p>
          <a:p>
            <a:pPr marL="0" lvl="1" indent="0" eaLnBrk="1" hangingPunct="1">
              <a:buNone/>
            </a:pPr>
            <a:r>
              <a:rPr lang="en-US" sz="1100" i="0" kern="0" dirty="0"/>
              <a:t>UZ Gent</a:t>
            </a:r>
          </a:p>
          <a:p>
            <a:pPr marL="0" lvl="1" indent="0" eaLnBrk="1" hangingPunct="1">
              <a:buNone/>
            </a:pPr>
            <a:r>
              <a:rPr lang="en-US" sz="1100" b="1" i="0" kern="0" dirty="0">
                <a:solidFill>
                  <a:srgbClr val="4F8EBC"/>
                </a:solidFill>
              </a:rPr>
              <a:t>Spain</a:t>
            </a:r>
          </a:p>
          <a:p>
            <a:pPr marL="0" lvl="1" indent="0" eaLnBrk="1" hangingPunct="1">
              <a:buNone/>
            </a:pPr>
            <a:r>
              <a:rPr lang="en-US" sz="1100" i="0" kern="0" dirty="0"/>
              <a:t>Hospital </a:t>
            </a:r>
            <a:r>
              <a:rPr lang="en-US" sz="1100" i="0" kern="0" dirty="0" err="1"/>
              <a:t>Clinico</a:t>
            </a:r>
            <a:r>
              <a:rPr lang="en-US" sz="1100" i="0" kern="0" dirty="0"/>
              <a:t> Universitario de Valencia</a:t>
            </a:r>
          </a:p>
          <a:p>
            <a:pPr marL="0" lvl="1" indent="0" eaLnBrk="1" hangingPunct="1">
              <a:buNone/>
            </a:pPr>
            <a:r>
              <a:rPr lang="en-US" sz="1100" i="0" kern="0" dirty="0"/>
              <a:t>Hospital </a:t>
            </a:r>
            <a:r>
              <a:rPr lang="en-US" sz="1100" i="0" kern="0" dirty="0" err="1"/>
              <a:t>Clinico</a:t>
            </a:r>
            <a:r>
              <a:rPr lang="en-US" sz="1100" i="0" kern="0" dirty="0"/>
              <a:t> San Carlos</a:t>
            </a:r>
          </a:p>
          <a:p>
            <a:pPr marL="0" lvl="1" indent="0" eaLnBrk="1" hangingPunct="1">
              <a:buNone/>
            </a:pPr>
            <a:r>
              <a:rPr lang="en-US" sz="1100" i="0" kern="0" dirty="0"/>
              <a:t>University Hospital Vall </a:t>
            </a:r>
            <a:r>
              <a:rPr lang="en-US" sz="1100" i="0" kern="0" dirty="0" err="1"/>
              <a:t>d’Hebron</a:t>
            </a:r>
            <a:endParaRPr lang="en-US" sz="1100" i="0" kern="0" dirty="0"/>
          </a:p>
          <a:p>
            <a:pPr marL="0" indent="0" eaLnBrk="1" hangingPunct="1">
              <a:buNone/>
            </a:pPr>
            <a:r>
              <a:rPr lang="en-US" sz="1100" b="1" i="0" kern="0" dirty="0">
                <a:solidFill>
                  <a:srgbClr val="4F8EBC"/>
                </a:solidFill>
              </a:rPr>
              <a:t>Portugal</a:t>
            </a:r>
          </a:p>
          <a:p>
            <a:pPr marL="0" indent="0" eaLnBrk="1" hangingPunct="1">
              <a:buNone/>
            </a:pPr>
            <a:r>
              <a:rPr lang="en-US" sz="1100" i="0" kern="0" dirty="0"/>
              <a:t>Centro </a:t>
            </a:r>
            <a:r>
              <a:rPr lang="en-US" sz="1100" i="0" kern="0" dirty="0" err="1"/>
              <a:t>Hospitalar</a:t>
            </a:r>
            <a:r>
              <a:rPr lang="en-US" sz="1100" i="0" kern="0" dirty="0"/>
              <a:t> de Lisboa </a:t>
            </a:r>
            <a:r>
              <a:rPr lang="en-US" sz="1100" i="0" kern="0" dirty="0" err="1"/>
              <a:t>Ocidental</a:t>
            </a:r>
            <a:endParaRPr lang="en-US" sz="1100" i="0" kern="0" dirty="0"/>
          </a:p>
          <a:p>
            <a:pPr marL="0" indent="0" eaLnBrk="1" hangingPunct="1">
              <a:buNone/>
            </a:pPr>
            <a:r>
              <a:rPr lang="en-US" sz="1100" i="0" kern="0" dirty="0"/>
              <a:t>Hospital Prof. </a:t>
            </a:r>
            <a:r>
              <a:rPr lang="en-US" sz="1100" i="0" kern="0" dirty="0" err="1"/>
              <a:t>Doutor</a:t>
            </a:r>
            <a:r>
              <a:rPr lang="en-US" sz="1100" i="0" kern="0" dirty="0"/>
              <a:t> Fernando Fonseca</a:t>
            </a:r>
          </a:p>
          <a:p>
            <a:pPr marL="0" indent="0" eaLnBrk="1" hangingPunct="1">
              <a:buNone/>
            </a:pPr>
            <a:r>
              <a:rPr lang="en-US" sz="1100" i="0" kern="0" dirty="0"/>
              <a:t>University Hospital Santa Maria</a:t>
            </a:r>
          </a:p>
          <a:p>
            <a:pPr marL="0" indent="0" eaLnBrk="1" hangingPunct="1">
              <a:buNone/>
            </a:pPr>
            <a:r>
              <a:rPr lang="en-US" sz="1100" b="1" i="0" kern="0" dirty="0">
                <a:solidFill>
                  <a:srgbClr val="4F8EBC"/>
                </a:solidFill>
              </a:rPr>
              <a:t>Czech Republic</a:t>
            </a:r>
          </a:p>
          <a:p>
            <a:pPr marL="0" indent="0" eaLnBrk="1" hangingPunct="1">
              <a:buNone/>
            </a:pPr>
            <a:r>
              <a:rPr lang="en-US" sz="1100" i="0" kern="0" dirty="0"/>
              <a:t>ICRC, St. Anne´s Faculty Hospital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699FF"/>
              </a:buClr>
              <a:buSzPct val="110000"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4F8EB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Luxembourg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</a:rPr>
              <a:t>Centre Hospitalier de Luxembourg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1100" b="1" i="0" kern="0" dirty="0">
                <a:solidFill>
                  <a:srgbClr val="4F8EBC"/>
                </a:solidFill>
                <a:latin typeface="Arial"/>
              </a:rPr>
              <a:t>Germany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1100" i="0" kern="0" dirty="0">
                <a:solidFill>
                  <a:srgbClr val="1D384C"/>
                </a:solidFill>
                <a:latin typeface="Arial"/>
              </a:rPr>
              <a:t>Robert Bosch Hospital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</a:endParaRPr>
          </a:p>
          <a:p>
            <a:pPr marL="0" indent="0" eaLnBrk="1" hangingPunct="1">
              <a:buNone/>
            </a:pPr>
            <a:endParaRPr lang="en-US" sz="1100" i="0" kern="0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06FB789-73AE-632D-1EA9-A704060BF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69" y="717283"/>
            <a:ext cx="3277294" cy="367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bg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bg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bg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bg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1100" b="1" i="0" kern="0" dirty="0">
                <a:solidFill>
                  <a:srgbClr val="4F8EBC"/>
                </a:solidFill>
              </a:rPr>
              <a:t>Slovenia</a:t>
            </a:r>
          </a:p>
          <a:p>
            <a:pPr marL="0" indent="0" eaLnBrk="1" hangingPunct="1">
              <a:buNone/>
            </a:pPr>
            <a:r>
              <a:rPr lang="en-US" sz="1100" i="0" kern="0" dirty="0"/>
              <a:t>UMC Ljubljana</a:t>
            </a:r>
          </a:p>
          <a:p>
            <a:pPr marL="0" indent="0" eaLnBrk="1" hangingPunct="1">
              <a:buNone/>
            </a:pPr>
            <a:r>
              <a:rPr lang="en-US" sz="1100" b="1" i="0" kern="0" dirty="0">
                <a:solidFill>
                  <a:srgbClr val="4F8EBC"/>
                </a:solidFill>
              </a:rPr>
              <a:t>Italy</a:t>
            </a:r>
          </a:p>
          <a:p>
            <a:pPr marL="0" indent="0" eaLnBrk="1" hangingPunct="1">
              <a:buNone/>
            </a:pPr>
            <a:r>
              <a:rPr lang="en-US" sz="1100" i="0" kern="0" dirty="0"/>
              <a:t>IRCCS Humanitas</a:t>
            </a:r>
          </a:p>
          <a:p>
            <a:pPr marL="0" indent="0" eaLnBrk="1" hangingPunct="1">
              <a:buNone/>
            </a:pPr>
            <a:r>
              <a:rPr lang="en-US" sz="1100" i="0" kern="0" dirty="0"/>
              <a:t>Clinica </a:t>
            </a:r>
            <a:r>
              <a:rPr lang="en-US" sz="1100" i="0" kern="0" dirty="0" err="1"/>
              <a:t>Polispecialistica</a:t>
            </a:r>
            <a:r>
              <a:rPr lang="en-US" sz="1100" i="0" kern="0" dirty="0"/>
              <a:t> San Carlo</a:t>
            </a:r>
          </a:p>
          <a:p>
            <a:pPr marL="0" indent="0" eaLnBrk="1" hangingPunct="1">
              <a:buNone/>
            </a:pPr>
            <a:r>
              <a:rPr lang="en-US" sz="1100" b="1" i="0" kern="0" dirty="0">
                <a:solidFill>
                  <a:srgbClr val="4F8EBC"/>
                </a:solidFill>
              </a:rPr>
              <a:t>Switzerland</a:t>
            </a:r>
          </a:p>
          <a:p>
            <a:pPr marL="0" indent="0" eaLnBrk="1" hangingPunct="1">
              <a:buNone/>
            </a:pPr>
            <a:r>
              <a:rPr lang="en-US" sz="1100" i="0" kern="0" dirty="0"/>
              <a:t>Geneva University Hospitals </a:t>
            </a:r>
          </a:p>
          <a:p>
            <a:pPr marL="0" indent="0" eaLnBrk="1" hangingPunct="1">
              <a:buNone/>
            </a:pPr>
            <a:r>
              <a:rPr lang="en-US" sz="1100" i="0" kern="0" dirty="0" err="1"/>
              <a:t>Kantonsspital</a:t>
            </a:r>
            <a:r>
              <a:rPr lang="en-US" sz="1100" i="0" kern="0" dirty="0"/>
              <a:t> Aarau</a:t>
            </a:r>
          </a:p>
          <a:p>
            <a:pPr marL="0" indent="0" eaLnBrk="1" hangingPunct="1">
              <a:buNone/>
            </a:pPr>
            <a:r>
              <a:rPr lang="en-US" sz="1100" i="0" kern="0" dirty="0" err="1"/>
              <a:t>Kantonsspital</a:t>
            </a:r>
            <a:r>
              <a:rPr lang="en-US" sz="1100" i="0" kern="0" dirty="0"/>
              <a:t> St. Gallen</a:t>
            </a:r>
          </a:p>
          <a:p>
            <a:pPr marL="0" indent="0" eaLnBrk="1" hangingPunct="1">
              <a:buNone/>
            </a:pPr>
            <a:r>
              <a:rPr lang="en-US" sz="1100" b="1" i="0" kern="0" dirty="0">
                <a:solidFill>
                  <a:srgbClr val="4F8EBC"/>
                </a:solidFill>
              </a:rPr>
              <a:t>United Kingdom</a:t>
            </a:r>
          </a:p>
          <a:p>
            <a:pPr marL="0" indent="0" eaLnBrk="1" hangingPunct="1">
              <a:buNone/>
            </a:pPr>
            <a:r>
              <a:rPr lang="en-US" sz="1100" i="0" kern="0" dirty="0"/>
              <a:t>Imperial NHS Trust</a:t>
            </a:r>
          </a:p>
          <a:p>
            <a:pPr marL="0" indent="0" eaLnBrk="1" hangingPunct="1">
              <a:buNone/>
            </a:pPr>
            <a:r>
              <a:rPr lang="en-US" sz="1100" i="0" kern="0" dirty="0"/>
              <a:t>Freeman Hospital</a:t>
            </a:r>
          </a:p>
          <a:p>
            <a:pPr marL="0" indent="0" eaLnBrk="1" hangingPunct="1">
              <a:buNone/>
            </a:pPr>
            <a:r>
              <a:rPr lang="en-US" sz="1100" i="0" kern="0" dirty="0"/>
              <a:t>Royal United Hospitals Bath</a:t>
            </a:r>
          </a:p>
          <a:p>
            <a:pPr marL="0" indent="0" eaLnBrk="1" hangingPunct="1">
              <a:buNone/>
            </a:pPr>
            <a:r>
              <a:rPr lang="en-US" sz="1100" i="0" kern="0" dirty="0"/>
              <a:t>Essex Cardiothoracic Centre</a:t>
            </a:r>
          </a:p>
          <a:p>
            <a:pPr marL="0" indent="0" eaLnBrk="1" hangingPunct="1">
              <a:buNone/>
            </a:pPr>
            <a:r>
              <a:rPr lang="en-US" sz="1100" i="0" kern="0" dirty="0"/>
              <a:t>Barts Health</a:t>
            </a:r>
          </a:p>
          <a:p>
            <a:pPr marL="0" indent="0" eaLnBrk="1" hangingPunct="1">
              <a:buNone/>
            </a:pPr>
            <a:r>
              <a:rPr lang="en-US" sz="1100" i="0" kern="0" dirty="0"/>
              <a:t>University Hospitals Bristol</a:t>
            </a:r>
          </a:p>
          <a:p>
            <a:pPr marL="0" indent="0" eaLnBrk="1" hangingPunct="1">
              <a:buNone/>
            </a:pPr>
            <a:r>
              <a:rPr lang="en-US" sz="1100" i="0" kern="0" dirty="0"/>
              <a:t>Manchester University Hospital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6B2E553-9B48-83D3-D330-493F2B3E4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540" y="717283"/>
            <a:ext cx="2181960" cy="367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bg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bg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bg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bg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eaLnBrk="1" hangingPunct="1">
              <a:buNone/>
            </a:pPr>
            <a:r>
              <a:rPr lang="en-US" sz="1100" b="1" i="0" kern="0" dirty="0">
                <a:solidFill>
                  <a:srgbClr val="4F8EBC"/>
                </a:solidFill>
              </a:rPr>
              <a:t>Australia</a:t>
            </a:r>
            <a:endParaRPr lang="en-US" sz="1100" i="0" kern="0" dirty="0">
              <a:solidFill>
                <a:srgbClr val="4F8EBC"/>
              </a:solidFill>
              <a:latin typeface="Arial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1100" i="0" kern="0" dirty="0">
                <a:solidFill>
                  <a:srgbClr val="1D384C"/>
                </a:solidFill>
                <a:latin typeface="Arial"/>
              </a:rPr>
              <a:t>Royal North Shore And North </a:t>
            </a:r>
            <a:br>
              <a:rPr lang="en-US" sz="1100" i="0" kern="0" dirty="0">
                <a:solidFill>
                  <a:srgbClr val="1D384C"/>
                </a:solidFill>
                <a:latin typeface="Arial"/>
              </a:rPr>
            </a:br>
            <a:r>
              <a:rPr lang="en-US" sz="1100" i="0" kern="0" dirty="0">
                <a:solidFill>
                  <a:srgbClr val="1D384C"/>
                </a:solidFill>
                <a:latin typeface="Arial"/>
              </a:rPr>
              <a:t>     Shore Private Hospitals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1100" i="0" kern="0" dirty="0">
                <a:solidFill>
                  <a:srgbClr val="1D384C"/>
                </a:solidFill>
                <a:latin typeface="Arial"/>
              </a:rPr>
              <a:t>Alfred Health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Wingdings 2" pitchFamily="18" charset="2"/>
              <a:buNone/>
              <a:tabLst/>
              <a:defRPr/>
            </a:pPr>
            <a:endParaRPr lang="en-US" sz="1100" i="0" kern="0" dirty="0">
              <a:solidFill>
                <a:srgbClr val="1D384C"/>
              </a:solidFill>
              <a:latin typeface="Arial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Wingdings 2" pitchFamily="18" charset="2"/>
              <a:buNone/>
              <a:tabLst/>
              <a:defRPr/>
            </a:pPr>
            <a:endParaRPr lang="en-US" sz="1100" i="0" kern="0" dirty="0">
              <a:solidFill>
                <a:srgbClr val="1D384C"/>
              </a:solidFill>
              <a:latin typeface="Arial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1100" b="1" i="0" kern="0" dirty="0">
                <a:solidFill>
                  <a:srgbClr val="4F8EBC"/>
                </a:solidFill>
                <a:latin typeface="Arial"/>
              </a:rPr>
              <a:t>New Zealand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1100" i="0" kern="0" dirty="0">
                <a:solidFill>
                  <a:srgbClr val="1D384C"/>
                </a:solidFill>
                <a:latin typeface="Arial"/>
              </a:rPr>
              <a:t>Christchurch Hospital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Wingdings 2" pitchFamily="18" charset="2"/>
              <a:buNone/>
              <a:tabLst/>
              <a:defRPr/>
            </a:pPr>
            <a:endParaRPr lang="en-US" sz="1100" i="0" kern="0" dirty="0">
              <a:solidFill>
                <a:srgbClr val="1D384C"/>
              </a:solidFill>
              <a:latin typeface="Arial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Wingdings 2" pitchFamily="18" charset="2"/>
              <a:buNone/>
              <a:tabLst/>
              <a:defRPr/>
            </a:pPr>
            <a:endParaRPr lang="en-US" sz="1100" i="0" kern="0" dirty="0">
              <a:solidFill>
                <a:srgbClr val="1D384C"/>
              </a:solidFill>
              <a:latin typeface="Arial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1100" b="1" i="0" kern="0" dirty="0">
                <a:solidFill>
                  <a:srgbClr val="4F8EBC"/>
                </a:solidFill>
                <a:latin typeface="Arial"/>
              </a:rPr>
              <a:t>Thailand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1100" i="0" kern="0" dirty="0">
                <a:solidFill>
                  <a:srgbClr val="1D384C"/>
                </a:solidFill>
                <a:latin typeface="Arial"/>
              </a:rPr>
              <a:t>King Chulalongkorn Memorial </a:t>
            </a:r>
            <a:br>
              <a:rPr lang="en-US" sz="1100" i="0" kern="0" dirty="0">
                <a:solidFill>
                  <a:srgbClr val="1D384C"/>
                </a:solidFill>
                <a:latin typeface="Arial"/>
              </a:rPr>
            </a:br>
            <a:r>
              <a:rPr lang="en-US" sz="1100" i="0" kern="0" dirty="0">
                <a:solidFill>
                  <a:srgbClr val="1D384C"/>
                </a:solidFill>
                <a:latin typeface="Arial"/>
              </a:rPr>
              <a:t>     Hospital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1100" i="0" kern="0" dirty="0" err="1">
                <a:solidFill>
                  <a:srgbClr val="1D384C"/>
                </a:solidFill>
                <a:latin typeface="Arial"/>
              </a:rPr>
              <a:t>Ramathibodi</a:t>
            </a:r>
            <a:r>
              <a:rPr lang="en-US" sz="1100" i="0" kern="0" dirty="0">
                <a:solidFill>
                  <a:srgbClr val="1D384C"/>
                </a:solidFill>
                <a:latin typeface="Arial"/>
              </a:rPr>
              <a:t> Hospital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</a:endParaRPr>
          </a:p>
          <a:p>
            <a:pPr marL="0" indent="0" eaLnBrk="1" hangingPunct="1">
              <a:buNone/>
            </a:pPr>
            <a:endParaRPr lang="en-US" sz="1100" i="0" kern="0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1A3225D6-DAF2-8DDC-04D4-08CA12008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442" y="0"/>
            <a:ext cx="2575790" cy="13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61095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0B7DB-8C36-3C87-DE4E-1D28F74DA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iMODERN Investigators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A5691-9B57-0EED-A96F-998F27372F5D}"/>
              </a:ext>
            </a:extLst>
          </p:cNvPr>
          <p:cNvSpPr txBox="1"/>
          <p:nvPr/>
        </p:nvSpPr>
        <p:spPr>
          <a:xfrm>
            <a:off x="0" y="683419"/>
            <a:ext cx="9144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0" i="0" dirty="0">
                <a:solidFill>
                  <a:srgbClr val="002E4B"/>
                </a:solidFill>
              </a:rPr>
              <a:t>Robin Nijveldt, Michael Maeng, Casper W.H. </a:t>
            </a:r>
            <a:r>
              <a:rPr lang="en-GB" sz="1500" b="0" i="0" dirty="0" err="1">
                <a:solidFill>
                  <a:srgbClr val="002E4B"/>
                </a:solidFill>
              </a:rPr>
              <a:t>Beijnink</a:t>
            </a:r>
            <a:r>
              <a:rPr lang="en-GB" sz="1500" b="0" i="0" dirty="0">
                <a:solidFill>
                  <a:srgbClr val="002E4B"/>
                </a:solidFill>
              </a:rPr>
              <a:t>, Jan J Piek, Rasha K. Al-Lamee, Luís Raposo, Sergio Bravo Baptista, Javier </a:t>
            </a:r>
            <a:r>
              <a:rPr lang="en-GB" sz="1500" b="0" i="0" dirty="0" err="1">
                <a:solidFill>
                  <a:srgbClr val="002E4B"/>
                </a:solidFill>
              </a:rPr>
              <a:t>Escaned</a:t>
            </a:r>
            <a:r>
              <a:rPr lang="en-GB" sz="1500" b="0" i="0" dirty="0">
                <a:solidFill>
                  <a:srgbClr val="002E4B"/>
                </a:solidFill>
              </a:rPr>
              <a:t>, Justin Davies, Igor Klem, Raymond Kim, Bahram Yosofi, Robert-Jan M. van </a:t>
            </a:r>
            <a:r>
              <a:rPr lang="en-GB" sz="1500" b="0" i="0" dirty="0" err="1">
                <a:solidFill>
                  <a:srgbClr val="002E4B"/>
                </a:solidFill>
              </a:rPr>
              <a:t>Geuns</a:t>
            </a:r>
            <a:r>
              <a:rPr lang="en-GB" sz="1500" b="0" i="0" dirty="0">
                <a:solidFill>
                  <a:srgbClr val="002E4B"/>
                </a:solidFill>
              </a:rPr>
              <a:t>, Christian A. Frederiksen, Lars Jakobsen, Abdelilah </a:t>
            </a:r>
            <a:r>
              <a:rPr lang="en-GB" sz="1500" b="0" i="0" dirty="0" err="1">
                <a:solidFill>
                  <a:srgbClr val="002E4B"/>
                </a:solidFill>
              </a:rPr>
              <a:t>el</a:t>
            </a:r>
            <a:r>
              <a:rPr lang="en-GB" sz="1500" b="0" i="0" dirty="0">
                <a:solidFill>
                  <a:srgbClr val="002E4B"/>
                </a:solidFill>
              </a:rPr>
              <a:t> </a:t>
            </a:r>
            <a:r>
              <a:rPr lang="en-GB" sz="1500" b="0" i="0" dirty="0" err="1">
                <a:solidFill>
                  <a:srgbClr val="002E4B"/>
                </a:solidFill>
              </a:rPr>
              <a:t>Barzouhi</a:t>
            </a:r>
            <a:r>
              <a:rPr lang="en-GB" sz="1500" b="0" i="0" dirty="0">
                <a:solidFill>
                  <a:srgbClr val="002E4B"/>
                </a:solidFill>
              </a:rPr>
              <a:t>, Dirk J. van der Heijden, Mustafa Ilhan, Saman Rasoul, Stijn Brinckman, Colette </a:t>
            </a:r>
            <a:r>
              <a:rPr lang="en-GB" sz="1500" b="0" i="0" dirty="0" err="1">
                <a:solidFill>
                  <a:srgbClr val="002E4B"/>
                </a:solidFill>
              </a:rPr>
              <a:t>Saraber</a:t>
            </a:r>
            <a:r>
              <a:rPr lang="en-GB" sz="1500" b="0" i="0" dirty="0">
                <a:solidFill>
                  <a:srgbClr val="002E4B"/>
                </a:solidFill>
              </a:rPr>
              <a:t>, Daniel A Jones, Steffen E. Petersen, Tomaž </a:t>
            </a:r>
            <a:r>
              <a:rPr lang="en-GB" sz="1500" b="0" i="0" dirty="0" err="1">
                <a:solidFill>
                  <a:srgbClr val="002E4B"/>
                </a:solidFill>
              </a:rPr>
              <a:t>Podlesnikar</a:t>
            </a:r>
            <a:r>
              <a:rPr lang="en-GB" sz="1500" b="0" i="0" dirty="0">
                <a:solidFill>
                  <a:srgbClr val="002E4B"/>
                </a:solidFill>
              </a:rPr>
              <a:t>, Matjaž </a:t>
            </a:r>
            <a:r>
              <a:rPr lang="en-GB" sz="1500" b="0" i="0" dirty="0" err="1">
                <a:solidFill>
                  <a:srgbClr val="002E4B"/>
                </a:solidFill>
              </a:rPr>
              <a:t>Bunc</a:t>
            </a:r>
            <a:r>
              <a:rPr lang="en-GB" sz="1500" b="0" i="0" dirty="0">
                <a:solidFill>
                  <a:srgbClr val="002E4B"/>
                </a:solidFill>
              </a:rPr>
              <a:t>, Marcel A.M. Beijk, Lieuwe H. Piers, Johannes B van Rees, Henry Seligman, Graham Cole, Juan F. Iglesias, Sophie </a:t>
            </a:r>
            <a:r>
              <a:rPr lang="en-GB" sz="1500" b="0" i="0" dirty="0" err="1">
                <a:solidFill>
                  <a:srgbClr val="002E4B"/>
                </a:solidFill>
              </a:rPr>
              <a:t>Degrauwe</a:t>
            </a:r>
            <a:r>
              <a:rPr lang="en-GB" sz="1500" b="0" i="0" dirty="0">
                <a:solidFill>
                  <a:srgbClr val="002E4B"/>
                </a:solidFill>
              </a:rPr>
              <a:t>, Arnoud van ’t Hof, Erik </a:t>
            </a:r>
            <a:r>
              <a:rPr lang="en-GB" sz="1500" b="0" i="0" dirty="0" err="1">
                <a:solidFill>
                  <a:srgbClr val="002E4B"/>
                </a:solidFill>
              </a:rPr>
              <a:t>Lipsic</a:t>
            </a:r>
            <a:r>
              <a:rPr lang="en-GB" sz="1500" b="0" i="0" dirty="0">
                <a:solidFill>
                  <a:srgbClr val="002E4B"/>
                </a:solidFill>
              </a:rPr>
              <a:t>, Gabija </a:t>
            </a:r>
            <a:r>
              <a:rPr lang="en-GB" sz="1500" b="0" i="0" dirty="0" err="1">
                <a:solidFill>
                  <a:srgbClr val="002E4B"/>
                </a:solidFill>
              </a:rPr>
              <a:t>Pundziute</a:t>
            </a:r>
            <a:r>
              <a:rPr lang="en-GB" sz="1500" b="0" i="0" dirty="0">
                <a:solidFill>
                  <a:srgbClr val="002E4B"/>
                </a:solidFill>
              </a:rPr>
              <a:t>-do Prado, </a:t>
            </a:r>
            <a:r>
              <a:rPr lang="en-GB" sz="1500" b="0" i="0" dirty="0" err="1">
                <a:solidFill>
                  <a:srgbClr val="002E4B"/>
                </a:solidFill>
              </a:rPr>
              <a:t>Pairoj</a:t>
            </a:r>
            <a:r>
              <a:rPr lang="en-GB" sz="1500" b="0" i="0" dirty="0">
                <a:solidFill>
                  <a:srgbClr val="002E4B"/>
                </a:solidFill>
              </a:rPr>
              <a:t> </a:t>
            </a:r>
            <a:r>
              <a:rPr lang="en-GB" sz="1500" b="0" i="0" dirty="0" err="1">
                <a:solidFill>
                  <a:srgbClr val="002E4B"/>
                </a:solidFill>
              </a:rPr>
              <a:t>Chattranukulchai</a:t>
            </a:r>
            <a:r>
              <a:rPr lang="en-GB" sz="1500" b="0" i="0" dirty="0">
                <a:solidFill>
                  <a:srgbClr val="002E4B"/>
                </a:solidFill>
              </a:rPr>
              <a:t>, </a:t>
            </a:r>
            <a:r>
              <a:rPr lang="en-GB" sz="1500" b="0" i="0" dirty="0" err="1">
                <a:solidFill>
                  <a:srgbClr val="002E4B"/>
                </a:solidFill>
              </a:rPr>
              <a:t>Suphot</a:t>
            </a:r>
            <a:r>
              <a:rPr lang="en-GB" sz="1500" b="0" i="0" dirty="0">
                <a:solidFill>
                  <a:srgbClr val="002E4B"/>
                </a:solidFill>
              </a:rPr>
              <a:t> </a:t>
            </a:r>
            <a:r>
              <a:rPr lang="en-GB" sz="1500" b="0" i="0" dirty="0" err="1">
                <a:solidFill>
                  <a:srgbClr val="002E4B"/>
                </a:solidFill>
              </a:rPr>
              <a:t>Srimahachota</a:t>
            </a:r>
            <a:r>
              <a:rPr lang="en-GB" sz="1500" b="0" i="0" dirty="0">
                <a:solidFill>
                  <a:srgbClr val="002E4B"/>
                </a:solidFill>
              </a:rPr>
              <a:t>, José F. Rodríguez-Palomares, Bruno Garcia del Blanco, Johannes Rigger, Lucas Joerg, Martijn Meuwissen, Mark </a:t>
            </a:r>
            <a:r>
              <a:rPr lang="en-GB" sz="1500" b="0" i="0" dirty="0" err="1">
                <a:solidFill>
                  <a:srgbClr val="002E4B"/>
                </a:solidFill>
              </a:rPr>
              <a:t>Krouwels</a:t>
            </a:r>
            <a:r>
              <a:rPr lang="en-GB" sz="1500" b="0" i="0" dirty="0">
                <a:solidFill>
                  <a:srgbClr val="002E4B"/>
                </a:solidFill>
              </a:rPr>
              <a:t>, </a:t>
            </a:r>
            <a:r>
              <a:rPr lang="en-GB" sz="1500" b="0" i="0" dirty="0" err="1">
                <a:solidFill>
                  <a:srgbClr val="002E4B"/>
                </a:solidFill>
              </a:rPr>
              <a:t>Lennaert</a:t>
            </a:r>
            <a:r>
              <a:rPr lang="en-GB" sz="1500" b="0" i="0" dirty="0">
                <a:solidFill>
                  <a:srgbClr val="002E4B"/>
                </a:solidFill>
              </a:rPr>
              <a:t> Kleijn, Rutger Anthonio, Antonio Ferreira, Bruno Pereira, Andrei Codreanu, Francois Philippe, Lorenzo Monti, Francesco Amata, René J. van der Schaaf, Loek van </a:t>
            </a:r>
            <a:r>
              <a:rPr lang="en-GB" sz="1500" b="0" i="0" dirty="0" err="1">
                <a:solidFill>
                  <a:srgbClr val="002E4B"/>
                </a:solidFill>
              </a:rPr>
              <a:t>Heerebeek</a:t>
            </a:r>
            <a:r>
              <a:rPr lang="en-GB" sz="1500" b="0" i="0" dirty="0">
                <a:solidFill>
                  <a:srgbClr val="002E4B"/>
                </a:solidFill>
              </a:rPr>
              <a:t>, Juan Sanchis, Maria Pilar Lopez-Lereu, Guido Belli, Jan G.P. </a:t>
            </a:r>
            <a:r>
              <a:rPr lang="en-GB" sz="1500" b="0" i="0" dirty="0" err="1">
                <a:solidFill>
                  <a:srgbClr val="002E4B"/>
                </a:solidFill>
              </a:rPr>
              <a:t>Tijssen</a:t>
            </a:r>
            <a:r>
              <a:rPr lang="en-GB" sz="1500" b="0" i="0" dirty="0">
                <a:solidFill>
                  <a:srgbClr val="002E4B"/>
                </a:solidFill>
              </a:rPr>
              <a:t>, Kare Tang, Swamy </a:t>
            </a:r>
            <a:r>
              <a:rPr lang="en-GB" sz="1500" b="0" i="0" dirty="0" err="1">
                <a:solidFill>
                  <a:srgbClr val="002E4B"/>
                </a:solidFill>
              </a:rPr>
              <a:t>Gedela</a:t>
            </a:r>
            <a:r>
              <a:rPr lang="en-GB" sz="1500" b="0" i="0" dirty="0">
                <a:solidFill>
                  <a:srgbClr val="002E4B"/>
                </a:solidFill>
              </a:rPr>
              <a:t>, Manish Motwani, Magdi El-Omar, Pedro Cardoso, Ana Almeida, Tobias Fuchs, Antony Walton, Shane Nanayakkara, Tom Johnson; Ana Bustos, Pavit </a:t>
            </a:r>
            <a:r>
              <a:rPr lang="en-GB" sz="1500" b="0" i="0" dirty="0" err="1">
                <a:solidFill>
                  <a:srgbClr val="002E4B"/>
                </a:solidFill>
              </a:rPr>
              <a:t>Pienvichit</a:t>
            </a:r>
            <a:r>
              <a:rPr lang="en-GB" sz="1500" b="0" i="0" dirty="0">
                <a:solidFill>
                  <a:srgbClr val="002E4B"/>
                </a:solidFill>
              </a:rPr>
              <a:t>, </a:t>
            </a:r>
            <a:r>
              <a:rPr lang="en-GB" sz="1500" b="0" i="0" dirty="0" err="1">
                <a:solidFill>
                  <a:srgbClr val="002E4B"/>
                </a:solidFill>
              </a:rPr>
              <a:t>Tarinee</a:t>
            </a:r>
            <a:r>
              <a:rPr lang="en-GB" sz="1500" b="0" i="0" dirty="0">
                <a:solidFill>
                  <a:srgbClr val="002E4B"/>
                </a:solidFill>
              </a:rPr>
              <a:t> </a:t>
            </a:r>
            <a:r>
              <a:rPr lang="en-GB" sz="1500" b="0" i="0" dirty="0" err="1">
                <a:solidFill>
                  <a:srgbClr val="002E4B"/>
                </a:solidFill>
              </a:rPr>
              <a:t>Tangcharoen</a:t>
            </a:r>
            <a:r>
              <a:rPr lang="en-GB" sz="1500" b="0" i="0" dirty="0">
                <a:solidFill>
                  <a:srgbClr val="002E4B"/>
                </a:solidFill>
              </a:rPr>
              <a:t>, </a:t>
            </a:r>
            <a:r>
              <a:rPr lang="en-GB" sz="1500" b="0" i="0" dirty="0" err="1">
                <a:solidFill>
                  <a:srgbClr val="002E4B"/>
                </a:solidFill>
              </a:rPr>
              <a:t>Ravinay</a:t>
            </a:r>
            <a:r>
              <a:rPr lang="en-GB" sz="1500" b="0" i="0" dirty="0">
                <a:solidFill>
                  <a:srgbClr val="002E4B"/>
                </a:solidFill>
              </a:rPr>
              <a:t> Bhindi, Rebecca </a:t>
            </a:r>
            <a:r>
              <a:rPr lang="en-GB" sz="1500" b="0" i="0" dirty="0" err="1">
                <a:solidFill>
                  <a:srgbClr val="002E4B"/>
                </a:solidFill>
              </a:rPr>
              <a:t>Kozor</a:t>
            </a:r>
            <a:r>
              <a:rPr lang="en-GB" sz="1500" b="0" i="0" dirty="0">
                <a:solidFill>
                  <a:srgbClr val="002E4B"/>
                </a:solidFill>
              </a:rPr>
              <a:t>, Daniel Devos, Benny </a:t>
            </a:r>
            <a:r>
              <a:rPr lang="en-GB" sz="1500" b="0" i="0" dirty="0" err="1">
                <a:solidFill>
                  <a:srgbClr val="002E4B"/>
                </a:solidFill>
              </a:rPr>
              <a:t>Drieghe</a:t>
            </a:r>
            <a:r>
              <a:rPr lang="en-GB" sz="1500" b="0" i="0" dirty="0">
                <a:solidFill>
                  <a:srgbClr val="002E4B"/>
                </a:solidFill>
              </a:rPr>
              <a:t>, Roman </a:t>
            </a:r>
            <a:r>
              <a:rPr lang="en-GB" sz="1500" b="0" i="0" dirty="0" err="1">
                <a:solidFill>
                  <a:srgbClr val="002E4B"/>
                </a:solidFill>
              </a:rPr>
              <a:t>Panovský</a:t>
            </a:r>
            <a:r>
              <a:rPr lang="en-GB" sz="1500" b="0" i="0" dirty="0">
                <a:solidFill>
                  <a:srgbClr val="002E4B"/>
                </a:solidFill>
              </a:rPr>
              <a:t>, Ota </a:t>
            </a:r>
            <a:r>
              <a:rPr lang="en-GB" sz="1500" b="0" i="0" dirty="0" err="1">
                <a:solidFill>
                  <a:srgbClr val="002E4B"/>
                </a:solidFill>
              </a:rPr>
              <a:t>Hlinomaz</a:t>
            </a:r>
            <a:r>
              <a:rPr lang="en-GB" sz="1500" b="0" i="0" dirty="0">
                <a:solidFill>
                  <a:srgbClr val="002E4B"/>
                </a:solidFill>
              </a:rPr>
              <a:t>, Vijay </a:t>
            </a:r>
            <a:r>
              <a:rPr lang="en-GB" sz="1500" b="0" i="0" dirty="0" err="1">
                <a:solidFill>
                  <a:srgbClr val="002E4B"/>
                </a:solidFill>
              </a:rPr>
              <a:t>Kunadian</a:t>
            </a:r>
            <a:r>
              <a:rPr lang="en-GB" sz="1500" b="0" i="0" dirty="0">
                <a:solidFill>
                  <a:srgbClr val="002E4B"/>
                </a:solidFill>
              </a:rPr>
              <a:t>, Adam McDiarmid, Aniket Puri, Ross Keenan, Peter Ong, Heiko </a:t>
            </a:r>
            <a:r>
              <a:rPr lang="en-GB" sz="1500" b="0" i="0" dirty="0" err="1">
                <a:solidFill>
                  <a:srgbClr val="002E4B"/>
                </a:solidFill>
              </a:rPr>
              <a:t>Mahrholdt</a:t>
            </a:r>
            <a:r>
              <a:rPr lang="en-GB" sz="1500" b="0" i="0" dirty="0">
                <a:solidFill>
                  <a:srgbClr val="002E4B"/>
                </a:solidFill>
              </a:rPr>
              <a:t>, Daniel Augustine, Dan McKenzie, Marc Gomes, Troels Thim, Niels van </a:t>
            </a:r>
            <a:r>
              <a:rPr lang="en-GB" sz="1500" b="0" i="0" dirty="0" err="1">
                <a:solidFill>
                  <a:srgbClr val="002E4B"/>
                </a:solidFill>
              </a:rPr>
              <a:t>Royen</a:t>
            </a:r>
            <a:br>
              <a:rPr lang="en-GB" sz="1500" b="0" i="0" dirty="0">
                <a:solidFill>
                  <a:srgbClr val="002E4B"/>
                </a:solidFill>
              </a:rPr>
            </a:br>
            <a:r>
              <a:rPr lang="en-GB" sz="1500" b="0" i="0" dirty="0">
                <a:solidFill>
                  <a:srgbClr val="4F8EBC"/>
                </a:solidFill>
              </a:rPr>
              <a:t>Henk </a:t>
            </a:r>
            <a:r>
              <a:rPr lang="en-GB" sz="1500" b="0" i="0" dirty="0" err="1">
                <a:solidFill>
                  <a:srgbClr val="4F8EBC"/>
                </a:solidFill>
              </a:rPr>
              <a:t>Everaars</a:t>
            </a:r>
            <a:r>
              <a:rPr lang="en-GB" sz="1500" b="0" i="0" dirty="0">
                <a:solidFill>
                  <a:srgbClr val="4F8EBC"/>
                </a:solidFill>
              </a:rPr>
              <a:t>, Jacqueline L. Vos, Yvonne Koop, Lissa </a:t>
            </a:r>
            <a:r>
              <a:rPr lang="en-GB" sz="1500" b="0" i="0" dirty="0" err="1">
                <a:solidFill>
                  <a:srgbClr val="4F8EBC"/>
                </a:solidFill>
              </a:rPr>
              <a:t>Gunsing</a:t>
            </a:r>
            <a:r>
              <a:rPr lang="en-GB" sz="1500" b="0" i="0" dirty="0">
                <a:solidFill>
                  <a:srgbClr val="4F8EBC"/>
                </a:solidFill>
              </a:rPr>
              <a:t>, </a:t>
            </a:r>
            <a:r>
              <a:rPr lang="en-GB" sz="1500" b="0" i="0" dirty="0" err="1">
                <a:solidFill>
                  <a:srgbClr val="4F8EBC"/>
                </a:solidFill>
              </a:rPr>
              <a:t>Niekbachsh</a:t>
            </a:r>
            <a:r>
              <a:rPr lang="en-GB" sz="1500" b="0" i="0" dirty="0">
                <a:solidFill>
                  <a:srgbClr val="4F8EBC"/>
                </a:solidFill>
              </a:rPr>
              <a:t> Mohammadnia, </a:t>
            </a:r>
            <a:br>
              <a:rPr lang="en-GB" sz="1500" b="0" i="0" dirty="0">
                <a:solidFill>
                  <a:srgbClr val="4F8EBC"/>
                </a:solidFill>
              </a:rPr>
            </a:br>
            <a:r>
              <a:rPr lang="en-GB" sz="1500" b="0" i="0" dirty="0">
                <a:solidFill>
                  <a:srgbClr val="4F8EBC"/>
                </a:solidFill>
              </a:rPr>
              <a:t>Rick </a:t>
            </a:r>
            <a:r>
              <a:rPr lang="en-GB" sz="1500" b="0" i="0" dirty="0" err="1">
                <a:solidFill>
                  <a:srgbClr val="4F8EBC"/>
                </a:solidFill>
              </a:rPr>
              <a:t>Volleberg</a:t>
            </a:r>
            <a:r>
              <a:rPr lang="en-GB" sz="1500" b="0" i="0" dirty="0">
                <a:solidFill>
                  <a:srgbClr val="4F8EBC"/>
                </a:solidFill>
              </a:rPr>
              <a:t>, Paul F.A. Teunissen, Nikita van </a:t>
            </a:r>
            <a:r>
              <a:rPr lang="en-GB" sz="1500" b="0" i="0" dirty="0" err="1">
                <a:solidFill>
                  <a:srgbClr val="4F8EBC"/>
                </a:solidFill>
              </a:rPr>
              <a:t>Zadelhof</a:t>
            </a:r>
            <a:endParaRPr lang="en-NL" sz="1500" b="0" i="0" dirty="0" err="1">
              <a:solidFill>
                <a:srgbClr val="4F8EBC"/>
              </a:solidFill>
            </a:endParaRPr>
          </a:p>
        </p:txBody>
      </p:sp>
      <p:pic>
        <p:nvPicPr>
          <p:cNvPr id="7" name="Picture 6" descr="A logo with white text&#10;&#10;AI-generated content may be incorrect.">
            <a:extLst>
              <a:ext uri="{FF2B5EF4-FFF2-40B4-BE49-F238E27FC236}">
                <a16:creationId xmlns:a16="http://schemas.microsoft.com/office/drawing/2014/main" id="{3B5BFA6F-CE0D-05D5-07F6-643DF56D1A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7" y="4612485"/>
            <a:ext cx="1665513" cy="5367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C30004-9C29-E5A0-5400-419FBBFAD5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35244" r="3243" b="28618"/>
          <a:stretch/>
        </p:blipFill>
        <p:spPr>
          <a:xfrm>
            <a:off x="26939" y="40488"/>
            <a:ext cx="2156703" cy="61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5781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A968C-2CC8-ECF8-54F7-34DCBBFCD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5DFEDAC5-C617-9EC2-A692-41B2AAF7F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Trial Organization</a:t>
            </a:r>
          </a:p>
        </p:txBody>
      </p:sp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EFF32FDE-6AF3-F317-3A5F-CFCF4955E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7" y="4612485"/>
            <a:ext cx="1665513" cy="536710"/>
          </a:xfrm>
          <a:prstGeom prst="rect">
            <a:avLst/>
          </a:prstGeom>
        </p:spPr>
      </p:pic>
      <p:sp>
        <p:nvSpPr>
          <p:cNvPr id="18440" name="Rectangle 3">
            <a:extLst>
              <a:ext uri="{FF2B5EF4-FFF2-40B4-BE49-F238E27FC236}">
                <a16:creationId xmlns:a16="http://schemas.microsoft.com/office/drawing/2014/main" id="{7F127099-B45B-BB83-EDC4-16994515D2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0850" y="835218"/>
            <a:ext cx="8231188" cy="3086100"/>
          </a:xfrm>
        </p:spPr>
        <p:txBody>
          <a:bodyPr/>
          <a:lstStyle/>
          <a:p>
            <a:pPr marL="214313" indent="-214313" eaLnBrk="1" hangingPunct="1">
              <a:buClr>
                <a:srgbClr val="4F8EBC"/>
              </a:buClr>
            </a:pPr>
            <a:r>
              <a:rPr lang="en-US" sz="1400" b="1" dirty="0"/>
              <a:t>Executive Steering Committee</a:t>
            </a:r>
          </a:p>
          <a:p>
            <a:pPr marL="514351" lvl="1" eaLnBrk="1" hangingPunct="1">
              <a:buClr>
                <a:srgbClr val="4F8EBC"/>
              </a:buClr>
            </a:pPr>
            <a:r>
              <a:rPr lang="en-US" sz="1400" dirty="0" err="1"/>
              <a:t>Rasha</a:t>
            </a:r>
            <a:r>
              <a:rPr lang="en-US" sz="1400" dirty="0"/>
              <a:t> K. Al-</a:t>
            </a:r>
            <a:r>
              <a:rPr lang="en-US" sz="1400" dirty="0" err="1"/>
              <a:t>Lamee</a:t>
            </a:r>
            <a:r>
              <a:rPr lang="en-US" sz="1400" dirty="0"/>
              <a:t>, Sergio Baptista, Justin Davies, Javier Escaned, Michael Maeng, Robin Nijveldt, Jan J. </a:t>
            </a:r>
            <a:r>
              <a:rPr lang="en-US" sz="1400" dirty="0" err="1"/>
              <a:t>Piek</a:t>
            </a:r>
            <a:r>
              <a:rPr lang="en-US" sz="1400" dirty="0"/>
              <a:t>, Luis </a:t>
            </a:r>
            <a:r>
              <a:rPr lang="en-US" sz="1400" dirty="0" err="1"/>
              <a:t>Raposo</a:t>
            </a:r>
            <a:r>
              <a:rPr lang="en-US" sz="1400" dirty="0"/>
              <a:t>, Niels van Royen, Troels Thim</a:t>
            </a:r>
          </a:p>
          <a:p>
            <a:pPr marL="514351" lvl="1" eaLnBrk="1" hangingPunct="1">
              <a:buClr>
                <a:srgbClr val="4F8EBC"/>
              </a:buClr>
            </a:pPr>
            <a:endParaRPr lang="en-US" sz="500" dirty="0"/>
          </a:p>
          <a:p>
            <a:pPr marL="214313" indent="-207963" eaLnBrk="1" hangingPunct="1">
              <a:buClr>
                <a:srgbClr val="4F8EBC"/>
              </a:buClr>
            </a:pPr>
            <a:r>
              <a:rPr lang="en-US" sz="1400" b="1" dirty="0"/>
              <a:t>Contract Research Organization</a:t>
            </a:r>
            <a:endParaRPr lang="en-US" sz="1400" dirty="0"/>
          </a:p>
          <a:p>
            <a:pPr marL="214313" lvl="1" indent="-207963" eaLnBrk="1" hangingPunct="1">
              <a:buClr>
                <a:srgbClr val="4F8EBC"/>
              </a:buClr>
            </a:pPr>
            <a:endParaRPr lang="en-US" sz="500" dirty="0"/>
          </a:p>
          <a:p>
            <a:pPr marL="214313" indent="-207963" eaLnBrk="1" hangingPunct="1">
              <a:buClr>
                <a:srgbClr val="4F8EBC"/>
              </a:buClr>
            </a:pPr>
            <a:r>
              <a:rPr lang="en-US" sz="1400" b="1" dirty="0"/>
              <a:t>Data Safety Monitoring Board</a:t>
            </a:r>
            <a:endParaRPr lang="en-US" sz="1400" dirty="0"/>
          </a:p>
          <a:p>
            <a:pPr marL="514351" lvl="1" eaLnBrk="1" hangingPunct="1">
              <a:buClr>
                <a:srgbClr val="4F8EBC"/>
              </a:buClr>
            </a:pPr>
            <a:r>
              <a:rPr lang="en-US" sz="1400" dirty="0"/>
              <a:t>Stefan James, Frank Rademakers, Jan G.P. </a:t>
            </a:r>
            <a:r>
              <a:rPr lang="en-US" sz="1400" dirty="0" err="1"/>
              <a:t>Tijssen</a:t>
            </a:r>
            <a:r>
              <a:rPr lang="en-US" sz="1400" dirty="0"/>
              <a:t> (chair)</a:t>
            </a:r>
          </a:p>
          <a:p>
            <a:pPr marL="514351" lvl="1" eaLnBrk="1" hangingPunct="1">
              <a:buClr>
                <a:srgbClr val="4F8EBC"/>
              </a:buClr>
            </a:pPr>
            <a:endParaRPr lang="en-US" sz="500" dirty="0"/>
          </a:p>
          <a:p>
            <a:pPr marL="214313" indent="-207963" eaLnBrk="1" hangingPunct="1">
              <a:buClr>
                <a:srgbClr val="4F8EBC"/>
              </a:buClr>
            </a:pPr>
            <a:r>
              <a:rPr lang="en-US" sz="1400" b="1" dirty="0"/>
              <a:t>Clinical Events Committee</a:t>
            </a:r>
          </a:p>
          <a:p>
            <a:pPr marL="514351" lvl="1" eaLnBrk="1" hangingPunct="1">
              <a:buClr>
                <a:srgbClr val="4F8EBC"/>
              </a:buClr>
            </a:pPr>
            <a:r>
              <a:rPr lang="en-US" sz="1400" dirty="0"/>
              <a:t>Pankaj Garg, Karim Al-Azizi, Alexander Rothman, William Gray, </a:t>
            </a:r>
            <a:r>
              <a:rPr lang="en-US" sz="1400" dirty="0" err="1"/>
              <a:t>Menko</a:t>
            </a:r>
            <a:r>
              <a:rPr lang="en-US" sz="1400" dirty="0"/>
              <a:t>-Jan de Boer</a:t>
            </a:r>
          </a:p>
          <a:p>
            <a:pPr marL="514351" lvl="1" eaLnBrk="1" hangingPunct="1">
              <a:buClr>
                <a:srgbClr val="4F8EBC"/>
              </a:buClr>
            </a:pPr>
            <a:endParaRPr lang="en-US" sz="500" dirty="0"/>
          </a:p>
          <a:p>
            <a:pPr marL="214313" indent="-207963" eaLnBrk="1" hangingPunct="1">
              <a:buClr>
                <a:srgbClr val="4F8EBC"/>
              </a:buClr>
            </a:pPr>
            <a:r>
              <a:rPr lang="en-US" sz="1400" b="1" dirty="0"/>
              <a:t>Core Laboratories</a:t>
            </a:r>
            <a:endParaRPr lang="en-US" sz="1400" dirty="0"/>
          </a:p>
          <a:p>
            <a:pPr marL="514351" lvl="1" eaLnBrk="1" hangingPunct="1">
              <a:buClr>
                <a:srgbClr val="4F8EBC"/>
              </a:buClr>
            </a:pPr>
            <a:r>
              <a:rPr lang="en-US" sz="1400" dirty="0"/>
              <a:t>Duke Cardiovascular Magnetic Resonance Center, Durham, USA</a:t>
            </a:r>
          </a:p>
          <a:p>
            <a:pPr marL="514351" lvl="1" eaLnBrk="1" hangingPunct="1">
              <a:buClr>
                <a:srgbClr val="4F8EBC"/>
              </a:buClr>
            </a:pPr>
            <a:r>
              <a:rPr lang="en-US" sz="1400" dirty="0" err="1"/>
              <a:t>Mycardium</a:t>
            </a:r>
            <a:r>
              <a:rPr lang="en-US" sz="1400" dirty="0"/>
              <a:t> AI Ltd, Liverpool, UK</a:t>
            </a:r>
          </a:p>
          <a:p>
            <a:pPr marL="514351" lvl="1" eaLnBrk="1" hangingPunct="1">
              <a:buClr>
                <a:srgbClr val="4F8EBC"/>
              </a:buClr>
            </a:pPr>
            <a:r>
              <a:rPr lang="en-US" sz="1400" dirty="0" err="1"/>
              <a:t>Cerebria</a:t>
            </a:r>
            <a:r>
              <a:rPr lang="en-US" sz="1400" dirty="0"/>
              <a:t> Physiology Core Laboratory, UK</a:t>
            </a:r>
          </a:p>
        </p:txBody>
      </p:sp>
      <p:pic>
        <p:nvPicPr>
          <p:cNvPr id="1028" name="Picture 4" descr="NAMSA | Medical Device Contract Research Organization">
            <a:extLst>
              <a:ext uri="{FF2B5EF4-FFF2-40B4-BE49-F238E27FC236}">
                <a16:creationId xmlns:a16="http://schemas.microsoft.com/office/drawing/2014/main" id="{D7E48097-C27E-6EC2-A9E3-244D48D61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t="37333" r="25750" b="36148"/>
          <a:stretch/>
        </p:blipFill>
        <p:spPr bwMode="auto">
          <a:xfrm>
            <a:off x="3735010" y="1719628"/>
            <a:ext cx="1149471" cy="35052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512054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8E41E-4995-7F3C-A2E7-E412B82CF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logo with white text&#10;&#10;AI-generated content may be incorrect.">
            <a:extLst>
              <a:ext uri="{FF2B5EF4-FFF2-40B4-BE49-F238E27FC236}">
                <a16:creationId xmlns:a16="http://schemas.microsoft.com/office/drawing/2014/main" id="{F6696A3D-7E82-9CB6-B29F-96CD25FA5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7" y="4612485"/>
            <a:ext cx="1665513" cy="536710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4B3A46C9-2889-7284-9371-9A38FF20E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algn="l" eaLnBrk="1" hangingPunct="1"/>
            <a:r>
              <a:rPr lang="en-US" sz="2500" dirty="0"/>
              <a:t>Consort Diagram</a:t>
            </a:r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99DBA2B2-B416-ED08-1781-DAF7ED7998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616"/>
          <a:stretch>
            <a:fillRect/>
          </a:stretch>
        </p:blipFill>
        <p:spPr>
          <a:xfrm>
            <a:off x="3852969" y="0"/>
            <a:ext cx="4283111" cy="45852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DBDDE9-9FE2-80C5-B7D2-C1B8BB51A1C1}"/>
              </a:ext>
            </a:extLst>
          </p:cNvPr>
          <p:cNvSpPr/>
          <p:nvPr/>
        </p:nvSpPr>
        <p:spPr bwMode="auto">
          <a:xfrm>
            <a:off x="6411191" y="2519796"/>
            <a:ext cx="1620982" cy="21301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2C871-B9C8-D2F9-10B4-68970400C1FD}"/>
              </a:ext>
            </a:extLst>
          </p:cNvPr>
          <p:cNvSpPr/>
          <p:nvPr/>
        </p:nvSpPr>
        <p:spPr bwMode="auto">
          <a:xfrm>
            <a:off x="4008264" y="4199659"/>
            <a:ext cx="1519200" cy="360000"/>
          </a:xfrm>
          <a:prstGeom prst="rect">
            <a:avLst/>
          </a:prstGeom>
          <a:noFill/>
          <a:ln w="28575" cap="flat" cmpd="sng" algn="ctr">
            <a:solidFill>
              <a:srgbClr val="FEB9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1635AE-CDE4-32A1-6B4C-8F8FEC916F06}"/>
              </a:ext>
            </a:extLst>
          </p:cNvPr>
          <p:cNvSpPr/>
          <p:nvPr/>
        </p:nvSpPr>
        <p:spPr bwMode="auto">
          <a:xfrm>
            <a:off x="6452755" y="4199659"/>
            <a:ext cx="1519342" cy="360000"/>
          </a:xfrm>
          <a:prstGeom prst="rect">
            <a:avLst/>
          </a:prstGeom>
          <a:noFill/>
          <a:ln w="28575" cap="flat" cmpd="sng" algn="ctr">
            <a:solidFill>
              <a:srgbClr val="FEB9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34052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3E8A2-F668-A317-4AF0-7BE465A8C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E0CAF4F7-1B3E-665A-4DB7-B254B0D31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4" y="282937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Baseline Characteristics</a:t>
            </a:r>
          </a:p>
        </p:txBody>
      </p:sp>
      <p:graphicFrame>
        <p:nvGraphicFramePr>
          <p:cNvPr id="537604" name="Group 4">
            <a:extLst>
              <a:ext uri="{FF2B5EF4-FFF2-40B4-BE49-F238E27FC236}">
                <a16:creationId xmlns:a16="http://schemas.microsoft.com/office/drawing/2014/main" id="{B111375F-7818-4F67-5C5B-CF37FBB01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040963"/>
              </p:ext>
            </p:extLst>
          </p:nvPr>
        </p:nvGraphicFramePr>
        <p:xfrm>
          <a:off x="784044" y="808711"/>
          <a:ext cx="7569563" cy="3596712"/>
        </p:xfrm>
        <a:graphic>
          <a:graphicData uri="http://schemas.openxmlformats.org/drawingml/2006/table">
            <a:tbl>
              <a:tblPr/>
              <a:tblGrid>
                <a:gridCol w="4170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direct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iFR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 = 556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deferred CMR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 = 587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77.8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77.6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825032"/>
                  </a:ext>
                </a:extLst>
              </a:tr>
              <a:tr h="258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Age (years)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 ± 11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 ± 11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Body Mass Index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27.4 ± 4.5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27.2 ± 4.3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Obesity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26.1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20.6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Hypertension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69.2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63.8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Diabetes Mellitus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13.2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15.4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Smoking History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060832"/>
                  </a:ext>
                </a:extLst>
              </a:tr>
              <a:tr h="258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History of stroke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03914"/>
                  </a:ext>
                </a:extLst>
              </a:tr>
              <a:tr h="258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eGFR &lt;60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9.7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057192"/>
                  </a:ext>
                </a:extLst>
              </a:tr>
              <a:tr h="258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COPD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4.7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61383"/>
                  </a:ext>
                </a:extLst>
              </a:tr>
              <a:tr h="258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LV dysfunction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358454"/>
                  </a:ext>
                </a:extLst>
              </a:tr>
            </a:tbl>
          </a:graphicData>
        </a:graphic>
      </p:graphicFrame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54479CDC-674C-0812-7244-3739EA397A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7" y="4612485"/>
            <a:ext cx="1665513" cy="5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26933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CB196-8C56-B755-3393-B3B85BD24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AEC47C-C958-5C79-0BA5-8BC7247E40E9}"/>
              </a:ext>
            </a:extLst>
          </p:cNvPr>
          <p:cNvSpPr/>
          <p:nvPr/>
        </p:nvSpPr>
        <p:spPr bwMode="auto">
          <a:xfrm>
            <a:off x="198783" y="4770783"/>
            <a:ext cx="1046921" cy="372717"/>
          </a:xfrm>
          <a:prstGeom prst="rect">
            <a:avLst/>
          </a:prstGeom>
          <a:solidFill>
            <a:srgbClr val="011C3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L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37B22030-9515-D5B6-C4F5-DCBAA2F30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4" y="10094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Procedural Characteristics </a:t>
            </a:r>
          </a:p>
        </p:txBody>
      </p:sp>
      <p:graphicFrame>
        <p:nvGraphicFramePr>
          <p:cNvPr id="537604" name="Group 4">
            <a:extLst>
              <a:ext uri="{FF2B5EF4-FFF2-40B4-BE49-F238E27FC236}">
                <a16:creationId xmlns:a16="http://schemas.microsoft.com/office/drawing/2014/main" id="{9F7C515C-574D-F7F7-4796-648915A3B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43175"/>
              </p:ext>
            </p:extLst>
          </p:nvPr>
        </p:nvGraphicFramePr>
        <p:xfrm>
          <a:off x="784044" y="490641"/>
          <a:ext cx="7569563" cy="2468928"/>
        </p:xfrm>
        <a:graphic>
          <a:graphicData uri="http://schemas.openxmlformats.org/drawingml/2006/table">
            <a:tbl>
              <a:tblPr/>
              <a:tblGrid>
                <a:gridCol w="449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direct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iFR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 = 556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deferred CMR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 = 587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Culprit LAD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41.9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37.2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Culprit RCx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17.5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Culprit RCA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40.1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45.2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Non-culprit lesion per patient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 ± 0.6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 ± 0.8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Residual SYNTAX score 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6.9 ± 4.3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7.1 ± 4.7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060832"/>
                  </a:ext>
                </a:extLst>
              </a:tr>
              <a:tr h="237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Patients with positive non-culprit lesion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43.7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21.8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041123"/>
                  </a:ext>
                </a:extLst>
              </a:tr>
              <a:tr h="237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Patients with PCI of positive lesion (%)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18.7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320795"/>
                  </a:ext>
                </a:extLst>
              </a:tr>
            </a:tbl>
          </a:graphicData>
        </a:graphic>
      </p:graphicFrame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1F67B87B-F914-BFDB-730C-CAC5AAE61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7" y="4612485"/>
            <a:ext cx="1665513" cy="536710"/>
          </a:xfrm>
          <a:prstGeom prst="rect">
            <a:avLst/>
          </a:prstGeom>
        </p:spPr>
      </p:pic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2FF1668E-A6D7-17A9-5903-FC71A2EA9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248571"/>
              </p:ext>
            </p:extLst>
          </p:nvPr>
        </p:nvGraphicFramePr>
        <p:xfrm>
          <a:off x="784044" y="2967066"/>
          <a:ext cx="7569563" cy="1127784"/>
        </p:xfrm>
        <a:graphic>
          <a:graphicData uri="http://schemas.openxmlformats.org/drawingml/2006/table">
            <a:tbl>
              <a:tblPr/>
              <a:tblGrid>
                <a:gridCol w="4495879">
                  <a:extLst>
                    <a:ext uri="{9D8B030D-6E8A-4147-A177-3AD203B41FA5}">
                      <a16:colId xmlns:a16="http://schemas.microsoft.com/office/drawing/2014/main" val="1252891512"/>
                    </a:ext>
                  </a:extLst>
                </a:gridCol>
                <a:gridCol w="1393578">
                  <a:extLst>
                    <a:ext uri="{9D8B030D-6E8A-4147-A177-3AD203B41FA5}">
                      <a16:colId xmlns:a16="http://schemas.microsoft.com/office/drawing/2014/main" val="3711160306"/>
                    </a:ext>
                  </a:extLst>
                </a:gridCol>
                <a:gridCol w="1680106">
                  <a:extLst>
                    <a:ext uri="{9D8B030D-6E8A-4147-A177-3AD203B41FA5}">
                      <a16:colId xmlns:a16="http://schemas.microsoft.com/office/drawing/2014/main" val="2398800845"/>
                    </a:ext>
                  </a:extLst>
                </a:gridCol>
              </a:tblGrid>
              <a:tr h="205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 A non-culprit lesion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058626"/>
                  </a:ext>
                </a:extLst>
              </a:tr>
              <a:tr h="205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 B1 non-culprit lesion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540551"/>
                  </a:ext>
                </a:extLst>
              </a:tr>
              <a:tr h="205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 B2 non-culprit lesion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250288"/>
                  </a:ext>
                </a:extLst>
              </a:tr>
              <a:tr h="205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 C non-culprit lesion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346192"/>
                  </a:ext>
                </a:extLst>
              </a:tr>
            </a:tbl>
          </a:graphicData>
        </a:graphic>
      </p:graphicFrame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5C31870-D2D9-1D14-B162-BAEFD5DDB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631791"/>
              </p:ext>
            </p:extLst>
          </p:nvPr>
        </p:nvGraphicFramePr>
        <p:xfrm>
          <a:off x="784044" y="4075937"/>
          <a:ext cx="7569563" cy="845838"/>
        </p:xfrm>
        <a:graphic>
          <a:graphicData uri="http://schemas.openxmlformats.org/drawingml/2006/table">
            <a:tbl>
              <a:tblPr/>
              <a:tblGrid>
                <a:gridCol w="4495879">
                  <a:extLst>
                    <a:ext uri="{9D8B030D-6E8A-4147-A177-3AD203B41FA5}">
                      <a16:colId xmlns:a16="http://schemas.microsoft.com/office/drawing/2014/main" val="423075109"/>
                    </a:ext>
                  </a:extLst>
                </a:gridCol>
                <a:gridCol w="1393578">
                  <a:extLst>
                    <a:ext uri="{9D8B030D-6E8A-4147-A177-3AD203B41FA5}">
                      <a16:colId xmlns:a16="http://schemas.microsoft.com/office/drawing/2014/main" val="1937988133"/>
                    </a:ext>
                  </a:extLst>
                </a:gridCol>
                <a:gridCol w="1680106">
                  <a:extLst>
                    <a:ext uri="{9D8B030D-6E8A-4147-A177-3AD203B41FA5}">
                      <a16:colId xmlns:a16="http://schemas.microsoft.com/office/drawing/2014/main" val="185896225"/>
                    </a:ext>
                  </a:extLst>
                </a:gridCol>
              </a:tblGrid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to non-culprit C+NC PCI (days)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(28 - 58)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405156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procedural time C+NC (minutes)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75.4 ± 33.3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90.0 ± 43.7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34096"/>
                  </a:ext>
                </a:extLst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Stent length all (mm)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48.7 ± 29.7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42.1 ± 27.7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151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1518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376DF14D-9AD6-35F2-B284-96FFE6A32A56}"/>
              </a:ext>
            </a:extLst>
          </p:cNvPr>
          <p:cNvSpPr/>
          <p:nvPr/>
        </p:nvSpPr>
        <p:spPr>
          <a:xfrm>
            <a:off x="1079839" y="612021"/>
            <a:ext cx="7091498" cy="297506"/>
          </a:xfrm>
          <a:custGeom>
            <a:avLst/>
            <a:gdLst>
              <a:gd name="connsiteX0" fmla="*/ 0 w 8998479"/>
              <a:gd name="connsiteY0" fmla="*/ 0 h 428964"/>
              <a:gd name="connsiteX1" fmla="*/ 8327 w 8998479"/>
              <a:gd name="connsiteY1" fmla="*/ 0 h 428964"/>
              <a:gd name="connsiteX2" fmla="*/ 8327 w 8998479"/>
              <a:gd name="connsiteY2" fmla="*/ 53239 h 428964"/>
              <a:gd name="connsiteX3" fmla="*/ 16654 w 8998479"/>
              <a:gd name="connsiteY3" fmla="*/ 53239 h 428964"/>
              <a:gd name="connsiteX4" fmla="*/ 16654 w 8998479"/>
              <a:gd name="connsiteY4" fmla="*/ 60901 h 428964"/>
              <a:gd name="connsiteX5" fmla="*/ 33307 w 8998479"/>
              <a:gd name="connsiteY5" fmla="*/ 60901 h 428964"/>
              <a:gd name="connsiteX6" fmla="*/ 33307 w 8998479"/>
              <a:gd name="connsiteY6" fmla="*/ 68563 h 428964"/>
              <a:gd name="connsiteX7" fmla="*/ 49961 w 8998479"/>
              <a:gd name="connsiteY7" fmla="*/ 68563 h 428964"/>
              <a:gd name="connsiteX8" fmla="*/ 49961 w 8998479"/>
              <a:gd name="connsiteY8" fmla="*/ 76248 h 428964"/>
              <a:gd name="connsiteX9" fmla="*/ 83290 w 8998479"/>
              <a:gd name="connsiteY9" fmla="*/ 76248 h 428964"/>
              <a:gd name="connsiteX10" fmla="*/ 83290 w 8998479"/>
              <a:gd name="connsiteY10" fmla="*/ 83933 h 428964"/>
              <a:gd name="connsiteX11" fmla="*/ 124947 w 8998479"/>
              <a:gd name="connsiteY11" fmla="*/ 83933 h 428964"/>
              <a:gd name="connsiteX12" fmla="*/ 124947 w 8998479"/>
              <a:gd name="connsiteY12" fmla="*/ 91639 h 428964"/>
              <a:gd name="connsiteX13" fmla="*/ 149949 w 8998479"/>
              <a:gd name="connsiteY13" fmla="*/ 91639 h 428964"/>
              <a:gd name="connsiteX14" fmla="*/ 149949 w 8998479"/>
              <a:gd name="connsiteY14" fmla="*/ 99368 h 428964"/>
              <a:gd name="connsiteX15" fmla="*/ 241611 w 8998479"/>
              <a:gd name="connsiteY15" fmla="*/ 99368 h 428964"/>
              <a:gd name="connsiteX16" fmla="*/ 241611 w 8998479"/>
              <a:gd name="connsiteY16" fmla="*/ 107097 h 428964"/>
              <a:gd name="connsiteX17" fmla="*/ 274940 w 8998479"/>
              <a:gd name="connsiteY17" fmla="*/ 107097 h 428964"/>
              <a:gd name="connsiteX18" fmla="*/ 274940 w 8998479"/>
              <a:gd name="connsiteY18" fmla="*/ 114826 h 428964"/>
              <a:gd name="connsiteX19" fmla="*/ 308270 w 8998479"/>
              <a:gd name="connsiteY19" fmla="*/ 114826 h 428964"/>
              <a:gd name="connsiteX20" fmla="*/ 308270 w 8998479"/>
              <a:gd name="connsiteY20" fmla="*/ 130262 h 428964"/>
              <a:gd name="connsiteX21" fmla="*/ 416585 w 8998479"/>
              <a:gd name="connsiteY21" fmla="*/ 130262 h 428964"/>
              <a:gd name="connsiteX22" fmla="*/ 416585 w 8998479"/>
              <a:gd name="connsiteY22" fmla="*/ 137990 h 428964"/>
              <a:gd name="connsiteX23" fmla="*/ 474917 w 8998479"/>
              <a:gd name="connsiteY23" fmla="*/ 137990 h 428964"/>
              <a:gd name="connsiteX24" fmla="*/ 474917 w 8998479"/>
              <a:gd name="connsiteY24" fmla="*/ 153448 h 428964"/>
              <a:gd name="connsiteX25" fmla="*/ 624888 w 8998479"/>
              <a:gd name="connsiteY25" fmla="*/ 153448 h 428964"/>
              <a:gd name="connsiteX26" fmla="*/ 624888 w 8998479"/>
              <a:gd name="connsiteY26" fmla="*/ 161199 h 428964"/>
              <a:gd name="connsiteX27" fmla="*/ 841518 w 8998479"/>
              <a:gd name="connsiteY27" fmla="*/ 161199 h 428964"/>
              <a:gd name="connsiteX28" fmla="*/ 841518 w 8998479"/>
              <a:gd name="connsiteY28" fmla="*/ 168995 h 428964"/>
              <a:gd name="connsiteX29" fmla="*/ 999816 w 8998479"/>
              <a:gd name="connsiteY29" fmla="*/ 168995 h 428964"/>
              <a:gd name="connsiteX30" fmla="*/ 999816 w 8998479"/>
              <a:gd name="connsiteY30" fmla="*/ 176790 h 428964"/>
              <a:gd name="connsiteX31" fmla="*/ 1024819 w 8998479"/>
              <a:gd name="connsiteY31" fmla="*/ 176790 h 428964"/>
              <a:gd name="connsiteX32" fmla="*/ 1024819 w 8998479"/>
              <a:gd name="connsiteY32" fmla="*/ 184585 h 428964"/>
              <a:gd name="connsiteX33" fmla="*/ 1499736 w 8998479"/>
              <a:gd name="connsiteY33" fmla="*/ 184585 h 428964"/>
              <a:gd name="connsiteX34" fmla="*/ 1499736 w 8998479"/>
              <a:gd name="connsiteY34" fmla="*/ 192425 h 428964"/>
              <a:gd name="connsiteX35" fmla="*/ 2124624 w 8998479"/>
              <a:gd name="connsiteY35" fmla="*/ 192425 h 428964"/>
              <a:gd name="connsiteX36" fmla="*/ 2124624 w 8998479"/>
              <a:gd name="connsiteY36" fmla="*/ 200264 h 428964"/>
              <a:gd name="connsiteX37" fmla="*/ 2182956 w 8998479"/>
              <a:gd name="connsiteY37" fmla="*/ 200264 h 428964"/>
              <a:gd name="connsiteX38" fmla="*/ 2182956 w 8998479"/>
              <a:gd name="connsiteY38" fmla="*/ 208104 h 428964"/>
              <a:gd name="connsiteX39" fmla="*/ 2224612 w 8998479"/>
              <a:gd name="connsiteY39" fmla="*/ 208104 h 428964"/>
              <a:gd name="connsiteX40" fmla="*/ 2224612 w 8998479"/>
              <a:gd name="connsiteY40" fmla="*/ 215944 h 428964"/>
              <a:gd name="connsiteX41" fmla="*/ 2716205 w 8998479"/>
              <a:gd name="connsiteY41" fmla="*/ 215944 h 428964"/>
              <a:gd name="connsiteX42" fmla="*/ 2716205 w 8998479"/>
              <a:gd name="connsiteY42" fmla="*/ 223805 h 428964"/>
              <a:gd name="connsiteX43" fmla="*/ 2924508 w 8998479"/>
              <a:gd name="connsiteY43" fmla="*/ 223805 h 428964"/>
              <a:gd name="connsiteX44" fmla="*/ 2924508 w 8998479"/>
              <a:gd name="connsiteY44" fmla="*/ 231667 h 428964"/>
              <a:gd name="connsiteX45" fmla="*/ 3207797 w 8998479"/>
              <a:gd name="connsiteY45" fmla="*/ 231667 h 428964"/>
              <a:gd name="connsiteX46" fmla="*/ 3207797 w 8998479"/>
              <a:gd name="connsiteY46" fmla="*/ 239529 h 428964"/>
              <a:gd name="connsiteX47" fmla="*/ 3257780 w 8998479"/>
              <a:gd name="connsiteY47" fmla="*/ 239529 h 428964"/>
              <a:gd name="connsiteX48" fmla="*/ 3257780 w 8998479"/>
              <a:gd name="connsiteY48" fmla="*/ 247391 h 428964"/>
              <a:gd name="connsiteX49" fmla="*/ 4324277 w 8998479"/>
              <a:gd name="connsiteY49" fmla="*/ 247391 h 428964"/>
              <a:gd name="connsiteX50" fmla="*/ 4324277 w 8998479"/>
              <a:gd name="connsiteY50" fmla="*/ 255275 h 428964"/>
              <a:gd name="connsiteX51" fmla="*/ 4424266 w 8998479"/>
              <a:gd name="connsiteY51" fmla="*/ 255275 h 428964"/>
              <a:gd name="connsiteX52" fmla="*/ 4424266 w 8998479"/>
              <a:gd name="connsiteY52" fmla="*/ 263159 h 428964"/>
              <a:gd name="connsiteX53" fmla="*/ 4440919 w 8998479"/>
              <a:gd name="connsiteY53" fmla="*/ 263159 h 428964"/>
              <a:gd name="connsiteX54" fmla="*/ 4440919 w 8998479"/>
              <a:gd name="connsiteY54" fmla="*/ 271042 h 428964"/>
              <a:gd name="connsiteX55" fmla="*/ 4957492 w 8998479"/>
              <a:gd name="connsiteY55" fmla="*/ 271042 h 428964"/>
              <a:gd name="connsiteX56" fmla="*/ 4957492 w 8998479"/>
              <a:gd name="connsiteY56" fmla="*/ 278926 h 428964"/>
              <a:gd name="connsiteX57" fmla="*/ 5132466 w 8998479"/>
              <a:gd name="connsiteY57" fmla="*/ 278926 h 428964"/>
              <a:gd name="connsiteX58" fmla="*/ 5132466 w 8998479"/>
              <a:gd name="connsiteY58" fmla="*/ 286810 h 428964"/>
              <a:gd name="connsiteX59" fmla="*/ 5299113 w 8998479"/>
              <a:gd name="connsiteY59" fmla="*/ 286810 h 428964"/>
              <a:gd name="connsiteX60" fmla="*/ 5299113 w 8998479"/>
              <a:gd name="connsiteY60" fmla="*/ 294694 h 428964"/>
              <a:gd name="connsiteX61" fmla="*/ 5399101 w 8998479"/>
              <a:gd name="connsiteY61" fmla="*/ 294694 h 428964"/>
              <a:gd name="connsiteX62" fmla="*/ 5399101 w 8998479"/>
              <a:gd name="connsiteY62" fmla="*/ 302578 h 428964"/>
              <a:gd name="connsiteX63" fmla="*/ 6015663 w 8998479"/>
              <a:gd name="connsiteY63" fmla="*/ 302578 h 428964"/>
              <a:gd name="connsiteX64" fmla="*/ 6015663 w 8998479"/>
              <a:gd name="connsiteY64" fmla="*/ 310462 h 428964"/>
              <a:gd name="connsiteX65" fmla="*/ 6082321 w 8998479"/>
              <a:gd name="connsiteY65" fmla="*/ 310462 h 428964"/>
              <a:gd name="connsiteX66" fmla="*/ 6082321 w 8998479"/>
              <a:gd name="connsiteY66" fmla="*/ 318346 h 428964"/>
              <a:gd name="connsiteX67" fmla="*/ 6273949 w 8998479"/>
              <a:gd name="connsiteY67" fmla="*/ 318346 h 428964"/>
              <a:gd name="connsiteX68" fmla="*/ 6273949 w 8998479"/>
              <a:gd name="connsiteY68" fmla="*/ 326230 h 428964"/>
              <a:gd name="connsiteX69" fmla="*/ 6482252 w 8998479"/>
              <a:gd name="connsiteY69" fmla="*/ 326230 h 428964"/>
              <a:gd name="connsiteX70" fmla="*/ 6482252 w 8998479"/>
              <a:gd name="connsiteY70" fmla="*/ 334114 h 428964"/>
              <a:gd name="connsiteX71" fmla="*/ 6548912 w 8998479"/>
              <a:gd name="connsiteY71" fmla="*/ 334114 h 428964"/>
              <a:gd name="connsiteX72" fmla="*/ 6548912 w 8998479"/>
              <a:gd name="connsiteY72" fmla="*/ 341998 h 428964"/>
              <a:gd name="connsiteX73" fmla="*/ 6757215 w 8998479"/>
              <a:gd name="connsiteY73" fmla="*/ 341998 h 428964"/>
              <a:gd name="connsiteX74" fmla="*/ 6757215 w 8998479"/>
              <a:gd name="connsiteY74" fmla="*/ 349881 h 428964"/>
              <a:gd name="connsiteX75" fmla="*/ 6948842 w 8998479"/>
              <a:gd name="connsiteY75" fmla="*/ 349881 h 428964"/>
              <a:gd name="connsiteX76" fmla="*/ 6948842 w 8998479"/>
              <a:gd name="connsiteY76" fmla="*/ 357765 h 428964"/>
              <a:gd name="connsiteX77" fmla="*/ 7207129 w 8998479"/>
              <a:gd name="connsiteY77" fmla="*/ 357765 h 428964"/>
              <a:gd name="connsiteX78" fmla="*/ 7207129 w 8998479"/>
              <a:gd name="connsiteY78" fmla="*/ 365649 h 428964"/>
              <a:gd name="connsiteX79" fmla="*/ 7315444 w 8998479"/>
              <a:gd name="connsiteY79" fmla="*/ 365649 h 428964"/>
              <a:gd name="connsiteX80" fmla="*/ 7315444 w 8998479"/>
              <a:gd name="connsiteY80" fmla="*/ 373533 h 428964"/>
              <a:gd name="connsiteX81" fmla="*/ 7323771 w 8998479"/>
              <a:gd name="connsiteY81" fmla="*/ 373533 h 428964"/>
              <a:gd name="connsiteX82" fmla="*/ 7323771 w 8998479"/>
              <a:gd name="connsiteY82" fmla="*/ 381417 h 428964"/>
              <a:gd name="connsiteX83" fmla="*/ 7332097 w 8998479"/>
              <a:gd name="connsiteY83" fmla="*/ 381417 h 428964"/>
              <a:gd name="connsiteX84" fmla="*/ 7332097 w 8998479"/>
              <a:gd name="connsiteY84" fmla="*/ 389301 h 428964"/>
              <a:gd name="connsiteX85" fmla="*/ 7382081 w 8998479"/>
              <a:gd name="connsiteY85" fmla="*/ 389301 h 428964"/>
              <a:gd name="connsiteX86" fmla="*/ 7382081 w 8998479"/>
              <a:gd name="connsiteY86" fmla="*/ 397207 h 428964"/>
              <a:gd name="connsiteX87" fmla="*/ 8248602 w 8998479"/>
              <a:gd name="connsiteY87" fmla="*/ 397207 h 428964"/>
              <a:gd name="connsiteX88" fmla="*/ 8248602 w 8998479"/>
              <a:gd name="connsiteY88" fmla="*/ 405135 h 428964"/>
              <a:gd name="connsiteX89" fmla="*/ 8281931 w 8998479"/>
              <a:gd name="connsiteY89" fmla="*/ 405135 h 428964"/>
              <a:gd name="connsiteX90" fmla="*/ 8281931 w 8998479"/>
              <a:gd name="connsiteY90" fmla="*/ 413063 h 428964"/>
              <a:gd name="connsiteX91" fmla="*/ 8715191 w 8998479"/>
              <a:gd name="connsiteY91" fmla="*/ 413063 h 428964"/>
              <a:gd name="connsiteX92" fmla="*/ 8715191 w 8998479"/>
              <a:gd name="connsiteY92" fmla="*/ 421014 h 428964"/>
              <a:gd name="connsiteX93" fmla="*/ 8865162 w 8998479"/>
              <a:gd name="connsiteY93" fmla="*/ 421014 h 428964"/>
              <a:gd name="connsiteX94" fmla="*/ 8865162 w 8998479"/>
              <a:gd name="connsiteY94" fmla="*/ 428964 h 428964"/>
              <a:gd name="connsiteX95" fmla="*/ 8998480 w 8998479"/>
              <a:gd name="connsiteY95" fmla="*/ 428964 h 4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8998479" h="428964">
                <a:moveTo>
                  <a:pt x="0" y="0"/>
                </a:moveTo>
                <a:lnTo>
                  <a:pt x="8327" y="0"/>
                </a:lnTo>
                <a:lnTo>
                  <a:pt x="8327" y="53239"/>
                </a:lnTo>
                <a:lnTo>
                  <a:pt x="16654" y="53239"/>
                </a:lnTo>
                <a:lnTo>
                  <a:pt x="16654" y="60901"/>
                </a:lnTo>
                <a:lnTo>
                  <a:pt x="33307" y="60901"/>
                </a:lnTo>
                <a:lnTo>
                  <a:pt x="33307" y="68563"/>
                </a:lnTo>
                <a:lnTo>
                  <a:pt x="49961" y="68563"/>
                </a:lnTo>
                <a:lnTo>
                  <a:pt x="49961" y="76248"/>
                </a:lnTo>
                <a:lnTo>
                  <a:pt x="83290" y="76248"/>
                </a:lnTo>
                <a:lnTo>
                  <a:pt x="83290" y="83933"/>
                </a:lnTo>
                <a:lnTo>
                  <a:pt x="124947" y="83933"/>
                </a:lnTo>
                <a:lnTo>
                  <a:pt x="124947" y="91639"/>
                </a:lnTo>
                <a:lnTo>
                  <a:pt x="149949" y="91639"/>
                </a:lnTo>
                <a:lnTo>
                  <a:pt x="149949" y="99368"/>
                </a:lnTo>
                <a:lnTo>
                  <a:pt x="241611" y="99368"/>
                </a:lnTo>
                <a:lnTo>
                  <a:pt x="241611" y="107097"/>
                </a:lnTo>
                <a:lnTo>
                  <a:pt x="274940" y="107097"/>
                </a:lnTo>
                <a:lnTo>
                  <a:pt x="274940" y="114826"/>
                </a:lnTo>
                <a:lnTo>
                  <a:pt x="308270" y="114826"/>
                </a:lnTo>
                <a:lnTo>
                  <a:pt x="308270" y="130262"/>
                </a:lnTo>
                <a:lnTo>
                  <a:pt x="416585" y="130262"/>
                </a:lnTo>
                <a:lnTo>
                  <a:pt x="416585" y="137990"/>
                </a:lnTo>
                <a:lnTo>
                  <a:pt x="474917" y="137990"/>
                </a:lnTo>
                <a:lnTo>
                  <a:pt x="474917" y="153448"/>
                </a:lnTo>
                <a:lnTo>
                  <a:pt x="624888" y="153448"/>
                </a:lnTo>
                <a:lnTo>
                  <a:pt x="624888" y="161199"/>
                </a:lnTo>
                <a:lnTo>
                  <a:pt x="841518" y="161199"/>
                </a:lnTo>
                <a:lnTo>
                  <a:pt x="841518" y="168995"/>
                </a:lnTo>
                <a:lnTo>
                  <a:pt x="999816" y="168995"/>
                </a:lnTo>
                <a:lnTo>
                  <a:pt x="999816" y="176790"/>
                </a:lnTo>
                <a:lnTo>
                  <a:pt x="1024819" y="176790"/>
                </a:lnTo>
                <a:lnTo>
                  <a:pt x="1024819" y="184585"/>
                </a:lnTo>
                <a:lnTo>
                  <a:pt x="1499736" y="184585"/>
                </a:lnTo>
                <a:lnTo>
                  <a:pt x="1499736" y="192425"/>
                </a:lnTo>
                <a:lnTo>
                  <a:pt x="2124624" y="192425"/>
                </a:lnTo>
                <a:lnTo>
                  <a:pt x="2124624" y="200264"/>
                </a:lnTo>
                <a:lnTo>
                  <a:pt x="2182956" y="200264"/>
                </a:lnTo>
                <a:lnTo>
                  <a:pt x="2182956" y="208104"/>
                </a:lnTo>
                <a:lnTo>
                  <a:pt x="2224612" y="208104"/>
                </a:lnTo>
                <a:lnTo>
                  <a:pt x="2224612" y="215944"/>
                </a:lnTo>
                <a:lnTo>
                  <a:pt x="2716205" y="215944"/>
                </a:lnTo>
                <a:lnTo>
                  <a:pt x="2716205" y="223805"/>
                </a:lnTo>
                <a:lnTo>
                  <a:pt x="2924508" y="223805"/>
                </a:lnTo>
                <a:lnTo>
                  <a:pt x="2924508" y="231667"/>
                </a:lnTo>
                <a:lnTo>
                  <a:pt x="3207797" y="231667"/>
                </a:lnTo>
                <a:lnTo>
                  <a:pt x="3207797" y="239529"/>
                </a:lnTo>
                <a:lnTo>
                  <a:pt x="3257780" y="239529"/>
                </a:lnTo>
                <a:lnTo>
                  <a:pt x="3257780" y="247391"/>
                </a:lnTo>
                <a:lnTo>
                  <a:pt x="4324277" y="247391"/>
                </a:lnTo>
                <a:lnTo>
                  <a:pt x="4324277" y="255275"/>
                </a:lnTo>
                <a:lnTo>
                  <a:pt x="4424266" y="255275"/>
                </a:lnTo>
                <a:lnTo>
                  <a:pt x="4424266" y="263159"/>
                </a:lnTo>
                <a:lnTo>
                  <a:pt x="4440919" y="263159"/>
                </a:lnTo>
                <a:lnTo>
                  <a:pt x="4440919" y="271042"/>
                </a:lnTo>
                <a:lnTo>
                  <a:pt x="4957492" y="271042"/>
                </a:lnTo>
                <a:lnTo>
                  <a:pt x="4957492" y="278926"/>
                </a:lnTo>
                <a:lnTo>
                  <a:pt x="5132466" y="278926"/>
                </a:lnTo>
                <a:lnTo>
                  <a:pt x="5132466" y="286810"/>
                </a:lnTo>
                <a:lnTo>
                  <a:pt x="5299113" y="286810"/>
                </a:lnTo>
                <a:lnTo>
                  <a:pt x="5299113" y="294694"/>
                </a:lnTo>
                <a:lnTo>
                  <a:pt x="5399101" y="294694"/>
                </a:lnTo>
                <a:lnTo>
                  <a:pt x="5399101" y="302578"/>
                </a:lnTo>
                <a:lnTo>
                  <a:pt x="6015663" y="302578"/>
                </a:lnTo>
                <a:lnTo>
                  <a:pt x="6015663" y="310462"/>
                </a:lnTo>
                <a:lnTo>
                  <a:pt x="6082321" y="310462"/>
                </a:lnTo>
                <a:lnTo>
                  <a:pt x="6082321" y="318346"/>
                </a:lnTo>
                <a:lnTo>
                  <a:pt x="6273949" y="318346"/>
                </a:lnTo>
                <a:lnTo>
                  <a:pt x="6273949" y="326230"/>
                </a:lnTo>
                <a:lnTo>
                  <a:pt x="6482252" y="326230"/>
                </a:lnTo>
                <a:lnTo>
                  <a:pt x="6482252" y="334114"/>
                </a:lnTo>
                <a:lnTo>
                  <a:pt x="6548912" y="334114"/>
                </a:lnTo>
                <a:lnTo>
                  <a:pt x="6548912" y="341998"/>
                </a:lnTo>
                <a:lnTo>
                  <a:pt x="6757215" y="341998"/>
                </a:lnTo>
                <a:lnTo>
                  <a:pt x="6757215" y="349881"/>
                </a:lnTo>
                <a:lnTo>
                  <a:pt x="6948842" y="349881"/>
                </a:lnTo>
                <a:lnTo>
                  <a:pt x="6948842" y="357765"/>
                </a:lnTo>
                <a:lnTo>
                  <a:pt x="7207129" y="357765"/>
                </a:lnTo>
                <a:lnTo>
                  <a:pt x="7207129" y="365649"/>
                </a:lnTo>
                <a:lnTo>
                  <a:pt x="7315444" y="365649"/>
                </a:lnTo>
                <a:lnTo>
                  <a:pt x="7315444" y="373533"/>
                </a:lnTo>
                <a:lnTo>
                  <a:pt x="7323771" y="373533"/>
                </a:lnTo>
                <a:lnTo>
                  <a:pt x="7323771" y="381417"/>
                </a:lnTo>
                <a:lnTo>
                  <a:pt x="7332097" y="381417"/>
                </a:lnTo>
                <a:lnTo>
                  <a:pt x="7332097" y="389301"/>
                </a:lnTo>
                <a:lnTo>
                  <a:pt x="7382081" y="389301"/>
                </a:lnTo>
                <a:lnTo>
                  <a:pt x="7382081" y="397207"/>
                </a:lnTo>
                <a:lnTo>
                  <a:pt x="8248602" y="397207"/>
                </a:lnTo>
                <a:lnTo>
                  <a:pt x="8248602" y="405135"/>
                </a:lnTo>
                <a:lnTo>
                  <a:pt x="8281931" y="405135"/>
                </a:lnTo>
                <a:lnTo>
                  <a:pt x="8281931" y="413063"/>
                </a:lnTo>
                <a:lnTo>
                  <a:pt x="8715191" y="413063"/>
                </a:lnTo>
                <a:lnTo>
                  <a:pt x="8715191" y="421014"/>
                </a:lnTo>
                <a:lnTo>
                  <a:pt x="8865162" y="421014"/>
                </a:lnTo>
                <a:lnTo>
                  <a:pt x="8865162" y="428964"/>
                </a:lnTo>
                <a:lnTo>
                  <a:pt x="8998480" y="428964"/>
                </a:lnTo>
              </a:path>
            </a:pathLst>
          </a:custGeom>
          <a:noFill/>
          <a:ln w="28575" cap="flat">
            <a:solidFill>
              <a:srgbClr val="011D32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73" name="Tekstvak 572">
            <a:extLst>
              <a:ext uri="{FF2B5EF4-FFF2-40B4-BE49-F238E27FC236}">
                <a16:creationId xmlns:a16="http://schemas.microsoft.com/office/drawing/2014/main" id="{98E2AF46-30BB-2633-8BD7-CCAF45515430}"/>
              </a:ext>
            </a:extLst>
          </p:cNvPr>
          <p:cNvSpPr txBox="1"/>
          <p:nvPr/>
        </p:nvSpPr>
        <p:spPr>
          <a:xfrm>
            <a:off x="900473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 dirty="0">
              <a:solidFill>
                <a:schemeClr val="bg1"/>
              </a:solidFill>
            </a:endParaRPr>
          </a:p>
          <a:p>
            <a:pPr algn="ctr"/>
            <a:r>
              <a:rPr lang="nl-NL" sz="800" b="0" i="0" dirty="0">
                <a:solidFill>
                  <a:srgbClr val="ED2738"/>
                </a:solidFill>
              </a:rPr>
              <a:t>556</a:t>
            </a:r>
          </a:p>
          <a:p>
            <a:pPr algn="ctr"/>
            <a:r>
              <a:rPr lang="nl-NL" sz="800" b="0" i="0" dirty="0">
                <a:solidFill>
                  <a:schemeClr val="bg1"/>
                </a:solidFill>
              </a:rPr>
              <a:t>588</a:t>
            </a:r>
          </a:p>
        </p:txBody>
      </p:sp>
      <p:sp>
        <p:nvSpPr>
          <p:cNvPr id="574" name="Tekstvak 573">
            <a:extLst>
              <a:ext uri="{FF2B5EF4-FFF2-40B4-BE49-F238E27FC236}">
                <a16:creationId xmlns:a16="http://schemas.microsoft.com/office/drawing/2014/main" id="{D6C928CA-FE6D-1929-F8E8-7F6C2E5274C7}"/>
              </a:ext>
            </a:extLst>
          </p:cNvPr>
          <p:cNvSpPr txBox="1"/>
          <p:nvPr/>
        </p:nvSpPr>
        <p:spPr>
          <a:xfrm>
            <a:off x="1496186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800" b="0" i="0" dirty="0">
              <a:solidFill>
                <a:schemeClr val="bg1"/>
              </a:solidFill>
            </a:endParaRPr>
          </a:p>
          <a:p>
            <a:pPr algn="ctr"/>
            <a:r>
              <a:rPr lang="en-US" sz="800" b="0" i="0" dirty="0">
                <a:solidFill>
                  <a:srgbClr val="ED2738"/>
                </a:solidFill>
              </a:rPr>
              <a:t>530</a:t>
            </a:r>
          </a:p>
          <a:p>
            <a:pPr algn="ctr"/>
            <a:r>
              <a:rPr lang="en-US" sz="800" b="0" i="0" dirty="0">
                <a:solidFill>
                  <a:schemeClr val="bg1"/>
                </a:solidFill>
              </a:rPr>
              <a:t>552</a:t>
            </a:r>
            <a:endParaRPr lang="nl-NL" sz="800" b="0" i="0" dirty="0">
              <a:solidFill>
                <a:schemeClr val="bg1"/>
              </a:solidFill>
            </a:endParaRPr>
          </a:p>
        </p:txBody>
      </p:sp>
      <p:sp>
        <p:nvSpPr>
          <p:cNvPr id="575" name="Tekstvak 574">
            <a:extLst>
              <a:ext uri="{FF2B5EF4-FFF2-40B4-BE49-F238E27FC236}">
                <a16:creationId xmlns:a16="http://schemas.microsoft.com/office/drawing/2014/main" id="{6623D7A0-B010-C253-CAD9-37E1BD5B7D9A}"/>
              </a:ext>
            </a:extLst>
          </p:cNvPr>
          <p:cNvSpPr txBox="1"/>
          <p:nvPr/>
        </p:nvSpPr>
        <p:spPr>
          <a:xfrm>
            <a:off x="2081518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>
              <a:solidFill>
                <a:schemeClr val="bg1"/>
              </a:solidFill>
            </a:endParaRPr>
          </a:p>
          <a:p>
            <a:pPr algn="ctr"/>
            <a:r>
              <a:rPr lang="nl-NL" sz="800" b="0" i="0">
                <a:solidFill>
                  <a:srgbClr val="ED2738"/>
                </a:solidFill>
              </a:rPr>
              <a:t>525</a:t>
            </a:r>
          </a:p>
          <a:p>
            <a:pPr algn="ctr"/>
            <a:r>
              <a:rPr lang="nl-NL" sz="800" b="0" i="0">
                <a:solidFill>
                  <a:schemeClr val="bg1"/>
                </a:solidFill>
              </a:rPr>
              <a:t>545</a:t>
            </a:r>
          </a:p>
        </p:txBody>
      </p:sp>
      <p:sp>
        <p:nvSpPr>
          <p:cNvPr id="576" name="Tekstvak 575">
            <a:extLst>
              <a:ext uri="{FF2B5EF4-FFF2-40B4-BE49-F238E27FC236}">
                <a16:creationId xmlns:a16="http://schemas.microsoft.com/office/drawing/2014/main" id="{D415A4C1-3D0E-A330-F032-273D1EDF3AC5}"/>
              </a:ext>
            </a:extLst>
          </p:cNvPr>
          <p:cNvSpPr txBox="1"/>
          <p:nvPr/>
        </p:nvSpPr>
        <p:spPr>
          <a:xfrm>
            <a:off x="2683769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>
              <a:solidFill>
                <a:schemeClr val="bg1"/>
              </a:solidFill>
            </a:endParaRPr>
          </a:p>
          <a:p>
            <a:pPr algn="ctr"/>
            <a:r>
              <a:rPr lang="nl-NL" sz="800" b="0" i="0">
                <a:solidFill>
                  <a:srgbClr val="FF0000"/>
                </a:solidFill>
              </a:rPr>
              <a:t>519</a:t>
            </a:r>
          </a:p>
          <a:p>
            <a:pPr algn="ctr"/>
            <a:r>
              <a:rPr lang="nl-NL" sz="800" b="0" i="0">
                <a:solidFill>
                  <a:schemeClr val="bg1"/>
                </a:solidFill>
              </a:rPr>
              <a:t>541</a:t>
            </a:r>
          </a:p>
        </p:txBody>
      </p:sp>
      <p:sp>
        <p:nvSpPr>
          <p:cNvPr id="577" name="Tekstvak 576">
            <a:extLst>
              <a:ext uri="{FF2B5EF4-FFF2-40B4-BE49-F238E27FC236}">
                <a16:creationId xmlns:a16="http://schemas.microsoft.com/office/drawing/2014/main" id="{FEC98BA9-D416-A5C5-31A7-86D6E20C2CED}"/>
              </a:ext>
            </a:extLst>
          </p:cNvPr>
          <p:cNvSpPr txBox="1"/>
          <p:nvPr/>
        </p:nvSpPr>
        <p:spPr>
          <a:xfrm>
            <a:off x="3267449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>
              <a:solidFill>
                <a:schemeClr val="bg1"/>
              </a:solidFill>
            </a:endParaRPr>
          </a:p>
          <a:p>
            <a:pPr algn="ctr"/>
            <a:r>
              <a:rPr lang="nl-NL" sz="800" b="0" i="0">
                <a:solidFill>
                  <a:srgbClr val="ED2738"/>
                </a:solidFill>
              </a:rPr>
              <a:t>516</a:t>
            </a:r>
          </a:p>
          <a:p>
            <a:pPr algn="ctr"/>
            <a:r>
              <a:rPr lang="nl-NL" sz="800" b="0" i="0">
                <a:solidFill>
                  <a:schemeClr val="bg1"/>
                </a:solidFill>
              </a:rPr>
              <a:t>538</a:t>
            </a:r>
          </a:p>
        </p:txBody>
      </p:sp>
      <p:sp>
        <p:nvSpPr>
          <p:cNvPr id="578" name="Tekstvak 577">
            <a:extLst>
              <a:ext uri="{FF2B5EF4-FFF2-40B4-BE49-F238E27FC236}">
                <a16:creationId xmlns:a16="http://schemas.microsoft.com/office/drawing/2014/main" id="{28D1909E-004F-7713-BB99-7D6A66627B0A}"/>
              </a:ext>
            </a:extLst>
          </p:cNvPr>
          <p:cNvSpPr txBox="1"/>
          <p:nvPr/>
        </p:nvSpPr>
        <p:spPr>
          <a:xfrm>
            <a:off x="3851931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>
              <a:solidFill>
                <a:schemeClr val="bg1"/>
              </a:solidFill>
            </a:endParaRPr>
          </a:p>
          <a:p>
            <a:pPr algn="ctr"/>
            <a:r>
              <a:rPr lang="nl-NL" sz="800" b="0" i="0">
                <a:solidFill>
                  <a:srgbClr val="ED2738"/>
                </a:solidFill>
              </a:rPr>
              <a:t>508</a:t>
            </a:r>
          </a:p>
          <a:p>
            <a:pPr algn="ctr"/>
            <a:r>
              <a:rPr lang="nl-NL" sz="800" b="0" i="0">
                <a:solidFill>
                  <a:schemeClr val="bg1"/>
                </a:solidFill>
              </a:rPr>
              <a:t>535</a:t>
            </a:r>
          </a:p>
        </p:txBody>
      </p:sp>
      <p:sp>
        <p:nvSpPr>
          <p:cNvPr id="579" name="Tekstvak 578">
            <a:extLst>
              <a:ext uri="{FF2B5EF4-FFF2-40B4-BE49-F238E27FC236}">
                <a16:creationId xmlns:a16="http://schemas.microsoft.com/office/drawing/2014/main" id="{C62D1980-A0B3-0131-768B-7FBA20B1ACB9}"/>
              </a:ext>
            </a:extLst>
          </p:cNvPr>
          <p:cNvSpPr txBox="1"/>
          <p:nvPr/>
        </p:nvSpPr>
        <p:spPr>
          <a:xfrm>
            <a:off x="4446684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>
              <a:solidFill>
                <a:schemeClr val="bg1"/>
              </a:solidFill>
            </a:endParaRPr>
          </a:p>
          <a:p>
            <a:pPr algn="ctr"/>
            <a:r>
              <a:rPr lang="nl-NL" sz="800" b="0" i="0">
                <a:solidFill>
                  <a:srgbClr val="ED2738"/>
                </a:solidFill>
              </a:rPr>
              <a:t>506</a:t>
            </a:r>
          </a:p>
          <a:p>
            <a:pPr algn="ctr"/>
            <a:r>
              <a:rPr lang="nl-NL" sz="800" b="0" i="0">
                <a:solidFill>
                  <a:schemeClr val="bg1"/>
                </a:solidFill>
              </a:rPr>
              <a:t>532</a:t>
            </a:r>
          </a:p>
        </p:txBody>
      </p:sp>
      <p:sp>
        <p:nvSpPr>
          <p:cNvPr id="580" name="Tekstvak 579">
            <a:extLst>
              <a:ext uri="{FF2B5EF4-FFF2-40B4-BE49-F238E27FC236}">
                <a16:creationId xmlns:a16="http://schemas.microsoft.com/office/drawing/2014/main" id="{8F359BC0-6FCC-CBD0-0101-BCCF40C923FF}"/>
              </a:ext>
            </a:extLst>
          </p:cNvPr>
          <p:cNvSpPr txBox="1"/>
          <p:nvPr/>
        </p:nvSpPr>
        <p:spPr>
          <a:xfrm>
            <a:off x="5037647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>
              <a:solidFill>
                <a:schemeClr val="bg1"/>
              </a:solidFill>
            </a:endParaRPr>
          </a:p>
          <a:p>
            <a:pPr algn="ctr"/>
            <a:r>
              <a:rPr lang="nl-NL" sz="800" b="0" i="0">
                <a:solidFill>
                  <a:srgbClr val="ED2738"/>
                </a:solidFill>
              </a:rPr>
              <a:t>504</a:t>
            </a:r>
          </a:p>
          <a:p>
            <a:pPr algn="ctr"/>
            <a:r>
              <a:rPr lang="nl-NL" sz="800" b="0" i="0">
                <a:solidFill>
                  <a:schemeClr val="bg1"/>
                </a:solidFill>
              </a:rPr>
              <a:t>530</a:t>
            </a:r>
          </a:p>
        </p:txBody>
      </p:sp>
      <p:sp>
        <p:nvSpPr>
          <p:cNvPr id="581" name="Tekstvak 580">
            <a:extLst>
              <a:ext uri="{FF2B5EF4-FFF2-40B4-BE49-F238E27FC236}">
                <a16:creationId xmlns:a16="http://schemas.microsoft.com/office/drawing/2014/main" id="{9AB1C9F7-ABA1-4C0A-00D6-75EEB561ED82}"/>
              </a:ext>
            </a:extLst>
          </p:cNvPr>
          <p:cNvSpPr txBox="1"/>
          <p:nvPr/>
        </p:nvSpPr>
        <p:spPr>
          <a:xfrm>
            <a:off x="5628609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>
              <a:solidFill>
                <a:schemeClr val="bg1"/>
              </a:solidFill>
            </a:endParaRPr>
          </a:p>
          <a:p>
            <a:pPr algn="ctr"/>
            <a:r>
              <a:rPr lang="nl-NL" sz="800" b="0" i="0">
                <a:solidFill>
                  <a:srgbClr val="ED2738"/>
                </a:solidFill>
              </a:rPr>
              <a:t>501</a:t>
            </a:r>
          </a:p>
          <a:p>
            <a:pPr algn="ctr"/>
            <a:r>
              <a:rPr lang="nl-NL" sz="800" b="0" i="0">
                <a:solidFill>
                  <a:schemeClr val="bg1"/>
                </a:solidFill>
              </a:rPr>
              <a:t>528</a:t>
            </a:r>
          </a:p>
        </p:txBody>
      </p:sp>
      <p:sp>
        <p:nvSpPr>
          <p:cNvPr id="582" name="Tekstvak 581">
            <a:extLst>
              <a:ext uri="{FF2B5EF4-FFF2-40B4-BE49-F238E27FC236}">
                <a16:creationId xmlns:a16="http://schemas.microsoft.com/office/drawing/2014/main" id="{F364963D-D90B-2215-44C3-7EC1C50C49BB}"/>
              </a:ext>
            </a:extLst>
          </p:cNvPr>
          <p:cNvSpPr txBox="1"/>
          <p:nvPr/>
        </p:nvSpPr>
        <p:spPr>
          <a:xfrm>
            <a:off x="6217809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>
              <a:solidFill>
                <a:schemeClr val="bg1"/>
              </a:solidFill>
            </a:endParaRPr>
          </a:p>
          <a:p>
            <a:pPr algn="ctr"/>
            <a:r>
              <a:rPr lang="nl-NL" sz="800" b="0" i="0">
                <a:solidFill>
                  <a:srgbClr val="ED2738"/>
                </a:solidFill>
              </a:rPr>
              <a:t>498</a:t>
            </a:r>
          </a:p>
          <a:p>
            <a:pPr algn="ctr"/>
            <a:r>
              <a:rPr lang="nl-NL" sz="800" b="0" i="0">
                <a:solidFill>
                  <a:schemeClr val="bg1"/>
                </a:solidFill>
              </a:rPr>
              <a:t>522</a:t>
            </a:r>
          </a:p>
        </p:txBody>
      </p:sp>
      <p:sp>
        <p:nvSpPr>
          <p:cNvPr id="583" name="Tekstvak 582">
            <a:extLst>
              <a:ext uri="{FF2B5EF4-FFF2-40B4-BE49-F238E27FC236}">
                <a16:creationId xmlns:a16="http://schemas.microsoft.com/office/drawing/2014/main" id="{03223B8A-1AB3-C132-3D50-05F072286285}"/>
              </a:ext>
            </a:extLst>
          </p:cNvPr>
          <p:cNvSpPr txBox="1"/>
          <p:nvPr/>
        </p:nvSpPr>
        <p:spPr>
          <a:xfrm>
            <a:off x="6807009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>
              <a:solidFill>
                <a:schemeClr val="bg1"/>
              </a:solidFill>
            </a:endParaRPr>
          </a:p>
          <a:p>
            <a:pPr algn="ctr"/>
            <a:r>
              <a:rPr lang="nl-NL" sz="800" b="0" i="0">
                <a:solidFill>
                  <a:srgbClr val="ED2738"/>
                </a:solidFill>
              </a:rPr>
              <a:t>494</a:t>
            </a:r>
          </a:p>
          <a:p>
            <a:pPr algn="ctr"/>
            <a:r>
              <a:rPr lang="nl-NL" sz="800" b="0" i="0">
                <a:solidFill>
                  <a:schemeClr val="bg1"/>
                </a:solidFill>
              </a:rPr>
              <a:t>513</a:t>
            </a:r>
          </a:p>
        </p:txBody>
      </p:sp>
      <p:sp>
        <p:nvSpPr>
          <p:cNvPr id="584" name="Tekstvak 583">
            <a:extLst>
              <a:ext uri="{FF2B5EF4-FFF2-40B4-BE49-F238E27FC236}">
                <a16:creationId xmlns:a16="http://schemas.microsoft.com/office/drawing/2014/main" id="{EA9468D2-0A97-5731-605B-19515631BC03}"/>
              </a:ext>
            </a:extLst>
          </p:cNvPr>
          <p:cNvSpPr txBox="1"/>
          <p:nvPr/>
        </p:nvSpPr>
        <p:spPr>
          <a:xfrm>
            <a:off x="7396226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>
              <a:solidFill>
                <a:schemeClr val="bg1"/>
              </a:solidFill>
            </a:endParaRPr>
          </a:p>
          <a:p>
            <a:pPr algn="ctr"/>
            <a:r>
              <a:rPr lang="nl-NL" sz="800" b="0" i="0">
                <a:solidFill>
                  <a:srgbClr val="ED2738"/>
                </a:solidFill>
              </a:rPr>
              <a:t>490</a:t>
            </a:r>
          </a:p>
          <a:p>
            <a:pPr algn="ctr"/>
            <a:r>
              <a:rPr lang="nl-NL" sz="800" b="0" i="0">
                <a:solidFill>
                  <a:schemeClr val="bg1"/>
                </a:solidFill>
              </a:rPr>
              <a:t>512</a:t>
            </a:r>
          </a:p>
        </p:txBody>
      </p:sp>
      <p:sp>
        <p:nvSpPr>
          <p:cNvPr id="585" name="Tekstvak 584">
            <a:extLst>
              <a:ext uri="{FF2B5EF4-FFF2-40B4-BE49-F238E27FC236}">
                <a16:creationId xmlns:a16="http://schemas.microsoft.com/office/drawing/2014/main" id="{7084203A-224E-C1A0-44E7-FB08D3035DC9}"/>
              </a:ext>
            </a:extLst>
          </p:cNvPr>
          <p:cNvSpPr txBox="1"/>
          <p:nvPr/>
        </p:nvSpPr>
        <p:spPr>
          <a:xfrm>
            <a:off x="7991620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>
              <a:solidFill>
                <a:schemeClr val="bg1"/>
              </a:solidFill>
            </a:endParaRPr>
          </a:p>
          <a:p>
            <a:pPr algn="ctr"/>
            <a:r>
              <a:rPr lang="nl-NL" sz="800" b="0" i="0">
                <a:solidFill>
                  <a:srgbClr val="ED2738"/>
                </a:solidFill>
              </a:rPr>
              <a:t>479</a:t>
            </a:r>
          </a:p>
          <a:p>
            <a:pPr algn="ctr"/>
            <a:r>
              <a:rPr lang="nl-NL" sz="800" b="0" i="0">
                <a:solidFill>
                  <a:schemeClr val="bg1"/>
                </a:solidFill>
              </a:rPr>
              <a:t>497</a:t>
            </a:r>
          </a:p>
        </p:txBody>
      </p:sp>
      <p:sp>
        <p:nvSpPr>
          <p:cNvPr id="586" name="Tekstvak 585">
            <a:extLst>
              <a:ext uri="{FF2B5EF4-FFF2-40B4-BE49-F238E27FC236}">
                <a16:creationId xmlns:a16="http://schemas.microsoft.com/office/drawing/2014/main" id="{388FBD1C-81CA-614A-1350-74AD58C89573}"/>
              </a:ext>
            </a:extLst>
          </p:cNvPr>
          <p:cNvSpPr txBox="1"/>
          <p:nvPr/>
        </p:nvSpPr>
        <p:spPr>
          <a:xfrm>
            <a:off x="219377" y="4008492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0" dirty="0">
                <a:solidFill>
                  <a:schemeClr val="bg1"/>
                </a:solidFill>
              </a:rPr>
              <a:t>No. at risk</a:t>
            </a:r>
          </a:p>
          <a:p>
            <a:r>
              <a:rPr lang="en-US" sz="800" b="0" i="0" dirty="0" err="1">
                <a:solidFill>
                  <a:srgbClr val="ED2738"/>
                </a:solidFill>
              </a:rPr>
              <a:t>iFR</a:t>
            </a:r>
            <a:endParaRPr lang="en-US" sz="800" b="0" i="0" dirty="0">
              <a:solidFill>
                <a:srgbClr val="ED2738"/>
              </a:solidFill>
            </a:endParaRPr>
          </a:p>
          <a:p>
            <a:r>
              <a:rPr lang="en-US" sz="800" b="0" i="0" dirty="0">
                <a:solidFill>
                  <a:schemeClr val="bg1"/>
                </a:solidFill>
              </a:rPr>
              <a:t>CMR</a:t>
            </a:r>
            <a:endParaRPr lang="nl-NL" sz="800" b="0" i="0" dirty="0">
              <a:solidFill>
                <a:schemeClr val="bg1"/>
              </a:solidFill>
            </a:endParaRPr>
          </a:p>
        </p:txBody>
      </p:sp>
      <p:sp>
        <p:nvSpPr>
          <p:cNvPr id="562" name="Tekstvak 561">
            <a:extLst>
              <a:ext uri="{FF2B5EF4-FFF2-40B4-BE49-F238E27FC236}">
                <a16:creationId xmlns:a16="http://schemas.microsoft.com/office/drawing/2014/main" id="{328AAB39-0CA2-CD26-D8D6-AAD414476F6B}"/>
              </a:ext>
            </a:extLst>
          </p:cNvPr>
          <p:cNvSpPr txBox="1"/>
          <p:nvPr/>
        </p:nvSpPr>
        <p:spPr>
          <a:xfrm>
            <a:off x="794072" y="3593859"/>
            <a:ext cx="255198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i="0">
                <a:solidFill>
                  <a:schemeClr val="bg1"/>
                </a:solidFill>
              </a:rPr>
              <a:t>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06" name="Vrije vorm: vorm 505">
            <a:extLst>
              <a:ext uri="{FF2B5EF4-FFF2-40B4-BE49-F238E27FC236}">
                <a16:creationId xmlns:a16="http://schemas.microsoft.com/office/drawing/2014/main" id="{5265035B-7998-2551-1296-690B9081809B}"/>
              </a:ext>
            </a:extLst>
          </p:cNvPr>
          <p:cNvSpPr/>
          <p:nvPr/>
        </p:nvSpPr>
        <p:spPr>
          <a:xfrm>
            <a:off x="1079839" y="3705901"/>
            <a:ext cx="7091516" cy="1535"/>
          </a:xfrm>
          <a:custGeom>
            <a:avLst/>
            <a:gdLst>
              <a:gd name="connsiteX0" fmla="*/ 0 w 8998502"/>
              <a:gd name="connsiteY0" fmla="*/ 0 h 2214"/>
              <a:gd name="connsiteX1" fmla="*/ 8998503 w 8998502"/>
              <a:gd name="connsiteY1" fmla="*/ 0 h 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98502" h="2214">
                <a:moveTo>
                  <a:pt x="0" y="0"/>
                </a:moveTo>
                <a:lnTo>
                  <a:pt x="8998503" y="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07" name="Vrije vorm: vorm 506">
            <a:extLst>
              <a:ext uri="{FF2B5EF4-FFF2-40B4-BE49-F238E27FC236}">
                <a16:creationId xmlns:a16="http://schemas.microsoft.com/office/drawing/2014/main" id="{E3491AE1-7E61-E413-C2AE-F79A8CC0E7E7}"/>
              </a:ext>
            </a:extLst>
          </p:cNvPr>
          <p:cNvSpPr/>
          <p:nvPr/>
        </p:nvSpPr>
        <p:spPr>
          <a:xfrm>
            <a:off x="1079839" y="3705901"/>
            <a:ext cx="1745" cy="53757"/>
          </a:xfrm>
          <a:custGeom>
            <a:avLst/>
            <a:gdLst>
              <a:gd name="connsiteX0" fmla="*/ 0 w 2214"/>
              <a:gd name="connsiteY0" fmla="*/ 0 h 77510"/>
              <a:gd name="connsiteX1" fmla="*/ 0 w 2214"/>
              <a:gd name="connsiteY1" fmla="*/ 77510 h 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4" h="77510">
                <a:moveTo>
                  <a:pt x="0" y="0"/>
                </a:moveTo>
                <a:lnTo>
                  <a:pt x="0" y="7751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08" name="Vrije vorm: vorm 507">
            <a:extLst>
              <a:ext uri="{FF2B5EF4-FFF2-40B4-BE49-F238E27FC236}">
                <a16:creationId xmlns:a16="http://schemas.microsoft.com/office/drawing/2014/main" id="{6FDB4CC5-C450-75E6-885D-8E0A830AA978}"/>
              </a:ext>
            </a:extLst>
          </p:cNvPr>
          <p:cNvSpPr/>
          <p:nvPr/>
        </p:nvSpPr>
        <p:spPr>
          <a:xfrm>
            <a:off x="1670784" y="3705901"/>
            <a:ext cx="1745" cy="53757"/>
          </a:xfrm>
          <a:custGeom>
            <a:avLst/>
            <a:gdLst>
              <a:gd name="connsiteX0" fmla="*/ 0 w 2214"/>
              <a:gd name="connsiteY0" fmla="*/ 0 h 77510"/>
              <a:gd name="connsiteX1" fmla="*/ 0 w 2214"/>
              <a:gd name="connsiteY1" fmla="*/ 77510 h 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4" h="77510">
                <a:moveTo>
                  <a:pt x="0" y="0"/>
                </a:moveTo>
                <a:lnTo>
                  <a:pt x="0" y="7751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09" name="Vrije vorm: vorm 508">
            <a:extLst>
              <a:ext uri="{FF2B5EF4-FFF2-40B4-BE49-F238E27FC236}">
                <a16:creationId xmlns:a16="http://schemas.microsoft.com/office/drawing/2014/main" id="{EADCF4FF-03AC-56CB-C942-C685C274D9D4}"/>
              </a:ext>
            </a:extLst>
          </p:cNvPr>
          <p:cNvSpPr/>
          <p:nvPr/>
        </p:nvSpPr>
        <p:spPr>
          <a:xfrm>
            <a:off x="2261746" y="3705901"/>
            <a:ext cx="1745" cy="53757"/>
          </a:xfrm>
          <a:custGeom>
            <a:avLst/>
            <a:gdLst>
              <a:gd name="connsiteX0" fmla="*/ 0 w 2214"/>
              <a:gd name="connsiteY0" fmla="*/ 0 h 77510"/>
              <a:gd name="connsiteX1" fmla="*/ 0 w 2214"/>
              <a:gd name="connsiteY1" fmla="*/ 77510 h 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4" h="77510">
                <a:moveTo>
                  <a:pt x="0" y="0"/>
                </a:moveTo>
                <a:lnTo>
                  <a:pt x="0" y="7751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10" name="Vrije vorm: vorm 509">
            <a:extLst>
              <a:ext uri="{FF2B5EF4-FFF2-40B4-BE49-F238E27FC236}">
                <a16:creationId xmlns:a16="http://schemas.microsoft.com/office/drawing/2014/main" id="{D37BB0F9-7BCB-ED65-5DE5-C69E990CBC4D}"/>
              </a:ext>
            </a:extLst>
          </p:cNvPr>
          <p:cNvSpPr/>
          <p:nvPr/>
        </p:nvSpPr>
        <p:spPr>
          <a:xfrm>
            <a:off x="2852709" y="3705901"/>
            <a:ext cx="1745" cy="53757"/>
          </a:xfrm>
          <a:custGeom>
            <a:avLst/>
            <a:gdLst>
              <a:gd name="connsiteX0" fmla="*/ 0 w 2214"/>
              <a:gd name="connsiteY0" fmla="*/ 0 h 77510"/>
              <a:gd name="connsiteX1" fmla="*/ 0 w 2214"/>
              <a:gd name="connsiteY1" fmla="*/ 77510 h 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4" h="77510">
                <a:moveTo>
                  <a:pt x="0" y="0"/>
                </a:moveTo>
                <a:lnTo>
                  <a:pt x="0" y="7751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11" name="Vrije vorm: vorm 510">
            <a:extLst>
              <a:ext uri="{FF2B5EF4-FFF2-40B4-BE49-F238E27FC236}">
                <a16:creationId xmlns:a16="http://schemas.microsoft.com/office/drawing/2014/main" id="{83431C6C-55F9-0538-AD37-E535489BC048}"/>
              </a:ext>
            </a:extLst>
          </p:cNvPr>
          <p:cNvSpPr/>
          <p:nvPr/>
        </p:nvSpPr>
        <p:spPr>
          <a:xfrm>
            <a:off x="3443672" y="3705901"/>
            <a:ext cx="1745" cy="53757"/>
          </a:xfrm>
          <a:custGeom>
            <a:avLst/>
            <a:gdLst>
              <a:gd name="connsiteX0" fmla="*/ 0 w 2214"/>
              <a:gd name="connsiteY0" fmla="*/ 0 h 77510"/>
              <a:gd name="connsiteX1" fmla="*/ 0 w 2214"/>
              <a:gd name="connsiteY1" fmla="*/ 77510 h 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4" h="77510">
                <a:moveTo>
                  <a:pt x="0" y="0"/>
                </a:moveTo>
                <a:lnTo>
                  <a:pt x="0" y="7751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12" name="Vrije vorm: vorm 511">
            <a:extLst>
              <a:ext uri="{FF2B5EF4-FFF2-40B4-BE49-F238E27FC236}">
                <a16:creationId xmlns:a16="http://schemas.microsoft.com/office/drawing/2014/main" id="{644040CD-1CF2-F64D-7251-187C571AE347}"/>
              </a:ext>
            </a:extLst>
          </p:cNvPr>
          <p:cNvSpPr/>
          <p:nvPr/>
        </p:nvSpPr>
        <p:spPr>
          <a:xfrm>
            <a:off x="4034634" y="3705901"/>
            <a:ext cx="1745" cy="53757"/>
          </a:xfrm>
          <a:custGeom>
            <a:avLst/>
            <a:gdLst>
              <a:gd name="connsiteX0" fmla="*/ 0 w 2214"/>
              <a:gd name="connsiteY0" fmla="*/ 0 h 77510"/>
              <a:gd name="connsiteX1" fmla="*/ 0 w 2214"/>
              <a:gd name="connsiteY1" fmla="*/ 77510 h 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4" h="77510">
                <a:moveTo>
                  <a:pt x="0" y="0"/>
                </a:moveTo>
                <a:lnTo>
                  <a:pt x="0" y="7751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13" name="Vrije vorm: vorm 512">
            <a:extLst>
              <a:ext uri="{FF2B5EF4-FFF2-40B4-BE49-F238E27FC236}">
                <a16:creationId xmlns:a16="http://schemas.microsoft.com/office/drawing/2014/main" id="{6B1FF119-6E45-35FE-5317-9573791AF2AF}"/>
              </a:ext>
            </a:extLst>
          </p:cNvPr>
          <p:cNvSpPr/>
          <p:nvPr/>
        </p:nvSpPr>
        <p:spPr>
          <a:xfrm>
            <a:off x="4625597" y="3705901"/>
            <a:ext cx="1745" cy="53757"/>
          </a:xfrm>
          <a:custGeom>
            <a:avLst/>
            <a:gdLst>
              <a:gd name="connsiteX0" fmla="*/ 0 w 2214"/>
              <a:gd name="connsiteY0" fmla="*/ 0 h 77510"/>
              <a:gd name="connsiteX1" fmla="*/ 0 w 2214"/>
              <a:gd name="connsiteY1" fmla="*/ 77510 h 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4" h="77510">
                <a:moveTo>
                  <a:pt x="0" y="0"/>
                </a:moveTo>
                <a:lnTo>
                  <a:pt x="0" y="7751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14" name="Vrije vorm: vorm 513">
            <a:extLst>
              <a:ext uri="{FF2B5EF4-FFF2-40B4-BE49-F238E27FC236}">
                <a16:creationId xmlns:a16="http://schemas.microsoft.com/office/drawing/2014/main" id="{8E872D6F-B187-3052-2709-D61563DACF6F}"/>
              </a:ext>
            </a:extLst>
          </p:cNvPr>
          <p:cNvSpPr/>
          <p:nvPr/>
        </p:nvSpPr>
        <p:spPr>
          <a:xfrm>
            <a:off x="5216559" y="3705901"/>
            <a:ext cx="1745" cy="53757"/>
          </a:xfrm>
          <a:custGeom>
            <a:avLst/>
            <a:gdLst>
              <a:gd name="connsiteX0" fmla="*/ 0 w 2214"/>
              <a:gd name="connsiteY0" fmla="*/ 0 h 77510"/>
              <a:gd name="connsiteX1" fmla="*/ 0 w 2214"/>
              <a:gd name="connsiteY1" fmla="*/ 77510 h 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4" h="77510">
                <a:moveTo>
                  <a:pt x="0" y="0"/>
                </a:moveTo>
                <a:lnTo>
                  <a:pt x="0" y="7751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15" name="Vrije vorm: vorm 514">
            <a:extLst>
              <a:ext uri="{FF2B5EF4-FFF2-40B4-BE49-F238E27FC236}">
                <a16:creationId xmlns:a16="http://schemas.microsoft.com/office/drawing/2014/main" id="{92DB23C5-D113-2D70-55FC-E1F198C76637}"/>
              </a:ext>
            </a:extLst>
          </p:cNvPr>
          <p:cNvSpPr/>
          <p:nvPr/>
        </p:nvSpPr>
        <p:spPr>
          <a:xfrm>
            <a:off x="5807504" y="3705901"/>
            <a:ext cx="1745" cy="53757"/>
          </a:xfrm>
          <a:custGeom>
            <a:avLst/>
            <a:gdLst>
              <a:gd name="connsiteX0" fmla="*/ 0 w 2214"/>
              <a:gd name="connsiteY0" fmla="*/ 0 h 77510"/>
              <a:gd name="connsiteX1" fmla="*/ 0 w 2214"/>
              <a:gd name="connsiteY1" fmla="*/ 77510 h 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4" h="77510">
                <a:moveTo>
                  <a:pt x="0" y="0"/>
                </a:moveTo>
                <a:lnTo>
                  <a:pt x="0" y="7751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16" name="Vrije vorm: vorm 515">
            <a:extLst>
              <a:ext uri="{FF2B5EF4-FFF2-40B4-BE49-F238E27FC236}">
                <a16:creationId xmlns:a16="http://schemas.microsoft.com/office/drawing/2014/main" id="{728E2BBB-CD90-74DD-0E60-732D02654755}"/>
              </a:ext>
            </a:extLst>
          </p:cNvPr>
          <p:cNvSpPr/>
          <p:nvPr/>
        </p:nvSpPr>
        <p:spPr>
          <a:xfrm>
            <a:off x="6398467" y="3705901"/>
            <a:ext cx="1745" cy="53757"/>
          </a:xfrm>
          <a:custGeom>
            <a:avLst/>
            <a:gdLst>
              <a:gd name="connsiteX0" fmla="*/ 0 w 2214"/>
              <a:gd name="connsiteY0" fmla="*/ 0 h 77510"/>
              <a:gd name="connsiteX1" fmla="*/ 0 w 2214"/>
              <a:gd name="connsiteY1" fmla="*/ 77510 h 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4" h="77510">
                <a:moveTo>
                  <a:pt x="0" y="0"/>
                </a:moveTo>
                <a:lnTo>
                  <a:pt x="0" y="7751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17" name="Vrije vorm: vorm 516">
            <a:extLst>
              <a:ext uri="{FF2B5EF4-FFF2-40B4-BE49-F238E27FC236}">
                <a16:creationId xmlns:a16="http://schemas.microsoft.com/office/drawing/2014/main" id="{12FC6C0F-EF34-A3CD-EE52-DF73A64D8332}"/>
              </a:ext>
            </a:extLst>
          </p:cNvPr>
          <p:cNvSpPr/>
          <p:nvPr/>
        </p:nvSpPr>
        <p:spPr>
          <a:xfrm>
            <a:off x="6989430" y="3705901"/>
            <a:ext cx="1745" cy="53757"/>
          </a:xfrm>
          <a:custGeom>
            <a:avLst/>
            <a:gdLst>
              <a:gd name="connsiteX0" fmla="*/ 0 w 2214"/>
              <a:gd name="connsiteY0" fmla="*/ 0 h 77510"/>
              <a:gd name="connsiteX1" fmla="*/ 0 w 2214"/>
              <a:gd name="connsiteY1" fmla="*/ 77510 h 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4" h="77510">
                <a:moveTo>
                  <a:pt x="0" y="0"/>
                </a:moveTo>
                <a:lnTo>
                  <a:pt x="0" y="7751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18" name="Vrije vorm: vorm 517">
            <a:extLst>
              <a:ext uri="{FF2B5EF4-FFF2-40B4-BE49-F238E27FC236}">
                <a16:creationId xmlns:a16="http://schemas.microsoft.com/office/drawing/2014/main" id="{B361C8D9-0D12-CF88-D6A0-15E05FF48220}"/>
              </a:ext>
            </a:extLst>
          </p:cNvPr>
          <p:cNvSpPr/>
          <p:nvPr/>
        </p:nvSpPr>
        <p:spPr>
          <a:xfrm>
            <a:off x="7580393" y="3705901"/>
            <a:ext cx="1745" cy="53757"/>
          </a:xfrm>
          <a:custGeom>
            <a:avLst/>
            <a:gdLst>
              <a:gd name="connsiteX0" fmla="*/ 0 w 2214"/>
              <a:gd name="connsiteY0" fmla="*/ 0 h 77510"/>
              <a:gd name="connsiteX1" fmla="*/ 0 w 2214"/>
              <a:gd name="connsiteY1" fmla="*/ 77510 h 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4" h="77510">
                <a:moveTo>
                  <a:pt x="0" y="0"/>
                </a:moveTo>
                <a:lnTo>
                  <a:pt x="0" y="7751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19" name="Vrije vorm: vorm 518">
            <a:extLst>
              <a:ext uri="{FF2B5EF4-FFF2-40B4-BE49-F238E27FC236}">
                <a16:creationId xmlns:a16="http://schemas.microsoft.com/office/drawing/2014/main" id="{5A3CDCFC-29B0-34D1-09D6-0CD637525185}"/>
              </a:ext>
            </a:extLst>
          </p:cNvPr>
          <p:cNvSpPr/>
          <p:nvPr/>
        </p:nvSpPr>
        <p:spPr>
          <a:xfrm>
            <a:off x="8171355" y="3705901"/>
            <a:ext cx="1745" cy="53757"/>
          </a:xfrm>
          <a:custGeom>
            <a:avLst/>
            <a:gdLst>
              <a:gd name="connsiteX0" fmla="*/ 0 w 2214"/>
              <a:gd name="connsiteY0" fmla="*/ 0 h 77510"/>
              <a:gd name="connsiteX1" fmla="*/ 0 w 2214"/>
              <a:gd name="connsiteY1" fmla="*/ 77510 h 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4" h="77510">
                <a:moveTo>
                  <a:pt x="0" y="0"/>
                </a:moveTo>
                <a:lnTo>
                  <a:pt x="0" y="7751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20" name="Vrije vorm: vorm 519">
            <a:extLst>
              <a:ext uri="{FF2B5EF4-FFF2-40B4-BE49-F238E27FC236}">
                <a16:creationId xmlns:a16="http://schemas.microsoft.com/office/drawing/2014/main" id="{620A013B-BC93-94BD-D203-61DC14B65FC9}"/>
              </a:ext>
            </a:extLst>
          </p:cNvPr>
          <p:cNvSpPr/>
          <p:nvPr/>
        </p:nvSpPr>
        <p:spPr>
          <a:xfrm>
            <a:off x="1079839" y="612021"/>
            <a:ext cx="1745" cy="3122616"/>
          </a:xfrm>
          <a:custGeom>
            <a:avLst/>
            <a:gdLst>
              <a:gd name="connsiteX0" fmla="*/ 0 w 2214"/>
              <a:gd name="connsiteY0" fmla="*/ 4502396 h 4502395"/>
              <a:gd name="connsiteX1" fmla="*/ 0 w 2214"/>
              <a:gd name="connsiteY1" fmla="*/ 0 h 450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4" h="4502395">
                <a:moveTo>
                  <a:pt x="0" y="4502396"/>
                </a:moveTo>
                <a:lnTo>
                  <a:pt x="0" y="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21" name="Vrije vorm: vorm 520">
            <a:extLst>
              <a:ext uri="{FF2B5EF4-FFF2-40B4-BE49-F238E27FC236}">
                <a16:creationId xmlns:a16="http://schemas.microsoft.com/office/drawing/2014/main" id="{8B4A8381-3882-ACDB-869B-BF697E6E5813}"/>
              </a:ext>
            </a:extLst>
          </p:cNvPr>
          <p:cNvSpPr/>
          <p:nvPr/>
        </p:nvSpPr>
        <p:spPr>
          <a:xfrm>
            <a:off x="1018702" y="3705901"/>
            <a:ext cx="61136" cy="1535"/>
          </a:xfrm>
          <a:custGeom>
            <a:avLst/>
            <a:gdLst>
              <a:gd name="connsiteX0" fmla="*/ 77577 w 77576"/>
              <a:gd name="connsiteY0" fmla="*/ 0 h 2214"/>
              <a:gd name="connsiteX1" fmla="*/ 0 w 77576"/>
              <a:gd name="connsiteY1" fmla="*/ 0 h 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576" h="2214">
                <a:moveTo>
                  <a:pt x="77577" y="0"/>
                </a:moveTo>
                <a:lnTo>
                  <a:pt x="0" y="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22" name="Vrije vorm: vorm 521">
            <a:extLst>
              <a:ext uri="{FF2B5EF4-FFF2-40B4-BE49-F238E27FC236}">
                <a16:creationId xmlns:a16="http://schemas.microsoft.com/office/drawing/2014/main" id="{74D6B163-8EBA-964C-8170-B53FE9F1C669}"/>
              </a:ext>
            </a:extLst>
          </p:cNvPr>
          <p:cNvSpPr/>
          <p:nvPr/>
        </p:nvSpPr>
        <p:spPr>
          <a:xfrm>
            <a:off x="1018702" y="3396507"/>
            <a:ext cx="61136" cy="1535"/>
          </a:xfrm>
          <a:custGeom>
            <a:avLst/>
            <a:gdLst>
              <a:gd name="connsiteX0" fmla="*/ 77577 w 77576"/>
              <a:gd name="connsiteY0" fmla="*/ 0 h 2214"/>
              <a:gd name="connsiteX1" fmla="*/ 0 w 77576"/>
              <a:gd name="connsiteY1" fmla="*/ 0 h 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576" h="2214">
                <a:moveTo>
                  <a:pt x="77577" y="0"/>
                </a:moveTo>
                <a:lnTo>
                  <a:pt x="0" y="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23" name="Vrije vorm: vorm 522">
            <a:extLst>
              <a:ext uri="{FF2B5EF4-FFF2-40B4-BE49-F238E27FC236}">
                <a16:creationId xmlns:a16="http://schemas.microsoft.com/office/drawing/2014/main" id="{3E02EAA2-D934-9FA3-0EFB-D96397A9DCCE}"/>
              </a:ext>
            </a:extLst>
          </p:cNvPr>
          <p:cNvSpPr/>
          <p:nvPr/>
        </p:nvSpPr>
        <p:spPr>
          <a:xfrm>
            <a:off x="1018702" y="3087128"/>
            <a:ext cx="61136" cy="1535"/>
          </a:xfrm>
          <a:custGeom>
            <a:avLst/>
            <a:gdLst>
              <a:gd name="connsiteX0" fmla="*/ 77577 w 77576"/>
              <a:gd name="connsiteY0" fmla="*/ 0 h 2214"/>
              <a:gd name="connsiteX1" fmla="*/ 0 w 77576"/>
              <a:gd name="connsiteY1" fmla="*/ 0 h 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576" h="2214">
                <a:moveTo>
                  <a:pt x="77577" y="0"/>
                </a:moveTo>
                <a:lnTo>
                  <a:pt x="0" y="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24" name="Vrije vorm: vorm 523">
            <a:extLst>
              <a:ext uri="{FF2B5EF4-FFF2-40B4-BE49-F238E27FC236}">
                <a16:creationId xmlns:a16="http://schemas.microsoft.com/office/drawing/2014/main" id="{5C475454-DAFC-7A17-52BC-3957A8654BE0}"/>
              </a:ext>
            </a:extLst>
          </p:cNvPr>
          <p:cNvSpPr/>
          <p:nvPr/>
        </p:nvSpPr>
        <p:spPr>
          <a:xfrm>
            <a:off x="1018702" y="2777735"/>
            <a:ext cx="61136" cy="1535"/>
          </a:xfrm>
          <a:custGeom>
            <a:avLst/>
            <a:gdLst>
              <a:gd name="connsiteX0" fmla="*/ 77577 w 77576"/>
              <a:gd name="connsiteY0" fmla="*/ 0 h 2214"/>
              <a:gd name="connsiteX1" fmla="*/ 0 w 77576"/>
              <a:gd name="connsiteY1" fmla="*/ 0 h 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576" h="2214">
                <a:moveTo>
                  <a:pt x="77577" y="0"/>
                </a:moveTo>
                <a:lnTo>
                  <a:pt x="0" y="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25" name="Vrije vorm: vorm 524">
            <a:extLst>
              <a:ext uri="{FF2B5EF4-FFF2-40B4-BE49-F238E27FC236}">
                <a16:creationId xmlns:a16="http://schemas.microsoft.com/office/drawing/2014/main" id="{998E7E04-6ADD-79BB-7E4B-E0AA336E04B4}"/>
              </a:ext>
            </a:extLst>
          </p:cNvPr>
          <p:cNvSpPr/>
          <p:nvPr/>
        </p:nvSpPr>
        <p:spPr>
          <a:xfrm>
            <a:off x="1018702" y="2468355"/>
            <a:ext cx="61136" cy="1535"/>
          </a:xfrm>
          <a:custGeom>
            <a:avLst/>
            <a:gdLst>
              <a:gd name="connsiteX0" fmla="*/ 77577 w 77576"/>
              <a:gd name="connsiteY0" fmla="*/ 0 h 2214"/>
              <a:gd name="connsiteX1" fmla="*/ 0 w 77576"/>
              <a:gd name="connsiteY1" fmla="*/ 0 h 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576" h="2214">
                <a:moveTo>
                  <a:pt x="77577" y="0"/>
                </a:moveTo>
                <a:lnTo>
                  <a:pt x="0" y="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26" name="Vrije vorm: vorm 525">
            <a:extLst>
              <a:ext uri="{FF2B5EF4-FFF2-40B4-BE49-F238E27FC236}">
                <a16:creationId xmlns:a16="http://schemas.microsoft.com/office/drawing/2014/main" id="{813E6F11-1027-6EA1-760F-569E20BAB8D8}"/>
              </a:ext>
            </a:extLst>
          </p:cNvPr>
          <p:cNvSpPr/>
          <p:nvPr/>
        </p:nvSpPr>
        <p:spPr>
          <a:xfrm>
            <a:off x="1018702" y="2158961"/>
            <a:ext cx="61136" cy="1535"/>
          </a:xfrm>
          <a:custGeom>
            <a:avLst/>
            <a:gdLst>
              <a:gd name="connsiteX0" fmla="*/ 77577 w 77576"/>
              <a:gd name="connsiteY0" fmla="*/ 0 h 2214"/>
              <a:gd name="connsiteX1" fmla="*/ 0 w 77576"/>
              <a:gd name="connsiteY1" fmla="*/ 0 h 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576" h="2214">
                <a:moveTo>
                  <a:pt x="77577" y="0"/>
                </a:moveTo>
                <a:lnTo>
                  <a:pt x="0" y="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27" name="Vrije vorm: vorm 526">
            <a:extLst>
              <a:ext uri="{FF2B5EF4-FFF2-40B4-BE49-F238E27FC236}">
                <a16:creationId xmlns:a16="http://schemas.microsoft.com/office/drawing/2014/main" id="{39E4E9AA-F3A4-D2AB-34FA-95CE9421945A}"/>
              </a:ext>
            </a:extLst>
          </p:cNvPr>
          <p:cNvSpPr/>
          <p:nvPr/>
        </p:nvSpPr>
        <p:spPr>
          <a:xfrm>
            <a:off x="1018702" y="1849583"/>
            <a:ext cx="61136" cy="1535"/>
          </a:xfrm>
          <a:custGeom>
            <a:avLst/>
            <a:gdLst>
              <a:gd name="connsiteX0" fmla="*/ 77577 w 77576"/>
              <a:gd name="connsiteY0" fmla="*/ 0 h 2214"/>
              <a:gd name="connsiteX1" fmla="*/ 0 w 77576"/>
              <a:gd name="connsiteY1" fmla="*/ 0 h 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576" h="2214">
                <a:moveTo>
                  <a:pt x="77577" y="0"/>
                </a:moveTo>
                <a:lnTo>
                  <a:pt x="0" y="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28" name="Vrije vorm: vorm 527">
            <a:extLst>
              <a:ext uri="{FF2B5EF4-FFF2-40B4-BE49-F238E27FC236}">
                <a16:creationId xmlns:a16="http://schemas.microsoft.com/office/drawing/2014/main" id="{A6E94B0B-AC71-9258-631B-B44270A96D12}"/>
              </a:ext>
            </a:extLst>
          </p:cNvPr>
          <p:cNvSpPr/>
          <p:nvPr/>
        </p:nvSpPr>
        <p:spPr>
          <a:xfrm>
            <a:off x="1018702" y="1540189"/>
            <a:ext cx="61136" cy="1535"/>
          </a:xfrm>
          <a:custGeom>
            <a:avLst/>
            <a:gdLst>
              <a:gd name="connsiteX0" fmla="*/ 77577 w 77576"/>
              <a:gd name="connsiteY0" fmla="*/ 0 h 2214"/>
              <a:gd name="connsiteX1" fmla="*/ 0 w 77576"/>
              <a:gd name="connsiteY1" fmla="*/ 0 h 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576" h="2214">
                <a:moveTo>
                  <a:pt x="77577" y="0"/>
                </a:moveTo>
                <a:lnTo>
                  <a:pt x="0" y="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29" name="Vrije vorm: vorm 528">
            <a:extLst>
              <a:ext uri="{FF2B5EF4-FFF2-40B4-BE49-F238E27FC236}">
                <a16:creationId xmlns:a16="http://schemas.microsoft.com/office/drawing/2014/main" id="{39A80409-9B70-0201-BCDD-9D312CC2DD24}"/>
              </a:ext>
            </a:extLst>
          </p:cNvPr>
          <p:cNvSpPr/>
          <p:nvPr/>
        </p:nvSpPr>
        <p:spPr>
          <a:xfrm>
            <a:off x="1018702" y="1230809"/>
            <a:ext cx="61136" cy="1535"/>
          </a:xfrm>
          <a:custGeom>
            <a:avLst/>
            <a:gdLst>
              <a:gd name="connsiteX0" fmla="*/ 77577 w 77576"/>
              <a:gd name="connsiteY0" fmla="*/ 0 h 2214"/>
              <a:gd name="connsiteX1" fmla="*/ 0 w 77576"/>
              <a:gd name="connsiteY1" fmla="*/ 0 h 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576" h="2214">
                <a:moveTo>
                  <a:pt x="77577" y="0"/>
                </a:moveTo>
                <a:lnTo>
                  <a:pt x="0" y="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30" name="Vrije vorm: vorm 529">
            <a:extLst>
              <a:ext uri="{FF2B5EF4-FFF2-40B4-BE49-F238E27FC236}">
                <a16:creationId xmlns:a16="http://schemas.microsoft.com/office/drawing/2014/main" id="{690AD648-A8AD-5005-9020-876FF25D1654}"/>
              </a:ext>
            </a:extLst>
          </p:cNvPr>
          <p:cNvSpPr/>
          <p:nvPr/>
        </p:nvSpPr>
        <p:spPr>
          <a:xfrm>
            <a:off x="1018702" y="921415"/>
            <a:ext cx="61136" cy="1535"/>
          </a:xfrm>
          <a:custGeom>
            <a:avLst/>
            <a:gdLst>
              <a:gd name="connsiteX0" fmla="*/ 77577 w 77576"/>
              <a:gd name="connsiteY0" fmla="*/ 0 h 2214"/>
              <a:gd name="connsiteX1" fmla="*/ 0 w 77576"/>
              <a:gd name="connsiteY1" fmla="*/ 0 h 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576" h="2214">
                <a:moveTo>
                  <a:pt x="77577" y="0"/>
                </a:moveTo>
                <a:lnTo>
                  <a:pt x="0" y="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31" name="Vrije vorm: vorm 530">
            <a:extLst>
              <a:ext uri="{FF2B5EF4-FFF2-40B4-BE49-F238E27FC236}">
                <a16:creationId xmlns:a16="http://schemas.microsoft.com/office/drawing/2014/main" id="{1AD46395-992E-4E7C-D322-F354636BB515}"/>
              </a:ext>
            </a:extLst>
          </p:cNvPr>
          <p:cNvSpPr/>
          <p:nvPr/>
        </p:nvSpPr>
        <p:spPr>
          <a:xfrm>
            <a:off x="1018702" y="612021"/>
            <a:ext cx="61136" cy="1535"/>
          </a:xfrm>
          <a:custGeom>
            <a:avLst/>
            <a:gdLst>
              <a:gd name="connsiteX0" fmla="*/ 77577 w 77576"/>
              <a:gd name="connsiteY0" fmla="*/ 0 h 2214"/>
              <a:gd name="connsiteX1" fmla="*/ 0 w 77576"/>
              <a:gd name="connsiteY1" fmla="*/ 0 h 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576" h="2214">
                <a:moveTo>
                  <a:pt x="77577" y="0"/>
                </a:moveTo>
                <a:lnTo>
                  <a:pt x="0" y="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32" name="Vrije vorm: vorm 531">
            <a:extLst>
              <a:ext uri="{FF2B5EF4-FFF2-40B4-BE49-F238E27FC236}">
                <a16:creationId xmlns:a16="http://schemas.microsoft.com/office/drawing/2014/main" id="{158D6CA8-B2A5-E21E-EBD7-FB48E8B3C15F}"/>
              </a:ext>
            </a:extLst>
          </p:cNvPr>
          <p:cNvSpPr/>
          <p:nvPr/>
        </p:nvSpPr>
        <p:spPr>
          <a:xfrm>
            <a:off x="1079839" y="612021"/>
            <a:ext cx="7091516" cy="283837"/>
          </a:xfrm>
          <a:custGeom>
            <a:avLst/>
            <a:gdLst>
              <a:gd name="connsiteX0" fmla="*/ 0 w 8998502"/>
              <a:gd name="connsiteY0" fmla="*/ 0 h 409254"/>
              <a:gd name="connsiteX1" fmla="*/ 8327 w 8998502"/>
              <a:gd name="connsiteY1" fmla="*/ 0 h 409254"/>
              <a:gd name="connsiteX2" fmla="*/ 8327 w 8998502"/>
              <a:gd name="connsiteY2" fmla="*/ 56184 h 409254"/>
              <a:gd name="connsiteX3" fmla="*/ 16654 w 8998502"/>
              <a:gd name="connsiteY3" fmla="*/ 56184 h 409254"/>
              <a:gd name="connsiteX4" fmla="*/ 16654 w 8998502"/>
              <a:gd name="connsiteY4" fmla="*/ 64223 h 409254"/>
              <a:gd name="connsiteX5" fmla="*/ 33307 w 8998502"/>
              <a:gd name="connsiteY5" fmla="*/ 64223 h 409254"/>
              <a:gd name="connsiteX6" fmla="*/ 33307 w 8998502"/>
              <a:gd name="connsiteY6" fmla="*/ 72284 h 409254"/>
              <a:gd name="connsiteX7" fmla="*/ 41634 w 8998502"/>
              <a:gd name="connsiteY7" fmla="*/ 72284 h 409254"/>
              <a:gd name="connsiteX8" fmla="*/ 41634 w 8998502"/>
              <a:gd name="connsiteY8" fmla="*/ 80389 h 409254"/>
              <a:gd name="connsiteX9" fmla="*/ 58288 w 8998502"/>
              <a:gd name="connsiteY9" fmla="*/ 80389 h 409254"/>
              <a:gd name="connsiteX10" fmla="*/ 58288 w 8998502"/>
              <a:gd name="connsiteY10" fmla="*/ 96578 h 409254"/>
              <a:gd name="connsiteX11" fmla="*/ 66615 w 8998502"/>
              <a:gd name="connsiteY11" fmla="*/ 96578 h 409254"/>
              <a:gd name="connsiteX12" fmla="*/ 66615 w 8998502"/>
              <a:gd name="connsiteY12" fmla="*/ 104683 h 409254"/>
              <a:gd name="connsiteX13" fmla="*/ 74941 w 8998502"/>
              <a:gd name="connsiteY13" fmla="*/ 104683 h 409254"/>
              <a:gd name="connsiteX14" fmla="*/ 74941 w 8998502"/>
              <a:gd name="connsiteY14" fmla="*/ 112789 h 409254"/>
              <a:gd name="connsiteX15" fmla="*/ 99944 w 8998502"/>
              <a:gd name="connsiteY15" fmla="*/ 112789 h 409254"/>
              <a:gd name="connsiteX16" fmla="*/ 99944 w 8998502"/>
              <a:gd name="connsiteY16" fmla="*/ 120894 h 409254"/>
              <a:gd name="connsiteX17" fmla="*/ 158276 w 8998502"/>
              <a:gd name="connsiteY17" fmla="*/ 120894 h 409254"/>
              <a:gd name="connsiteX18" fmla="*/ 158276 w 8998502"/>
              <a:gd name="connsiteY18" fmla="*/ 128999 h 409254"/>
              <a:gd name="connsiteX19" fmla="*/ 166603 w 8998502"/>
              <a:gd name="connsiteY19" fmla="*/ 128999 h 409254"/>
              <a:gd name="connsiteX20" fmla="*/ 166603 w 8998502"/>
              <a:gd name="connsiteY20" fmla="*/ 137105 h 409254"/>
              <a:gd name="connsiteX21" fmla="*/ 724854 w 8998502"/>
              <a:gd name="connsiteY21" fmla="*/ 137105 h 409254"/>
              <a:gd name="connsiteX22" fmla="*/ 724854 w 8998502"/>
              <a:gd name="connsiteY22" fmla="*/ 145232 h 409254"/>
              <a:gd name="connsiteX23" fmla="*/ 741508 w 8998502"/>
              <a:gd name="connsiteY23" fmla="*/ 145232 h 409254"/>
              <a:gd name="connsiteX24" fmla="*/ 741508 w 8998502"/>
              <a:gd name="connsiteY24" fmla="*/ 153360 h 409254"/>
              <a:gd name="connsiteX25" fmla="*/ 958138 w 8998502"/>
              <a:gd name="connsiteY25" fmla="*/ 153360 h 409254"/>
              <a:gd name="connsiteX26" fmla="*/ 958138 w 8998502"/>
              <a:gd name="connsiteY26" fmla="*/ 161509 h 409254"/>
              <a:gd name="connsiteX27" fmla="*/ 1341415 w 8998502"/>
              <a:gd name="connsiteY27" fmla="*/ 161509 h 409254"/>
              <a:gd name="connsiteX28" fmla="*/ 1341415 w 8998502"/>
              <a:gd name="connsiteY28" fmla="*/ 169659 h 409254"/>
              <a:gd name="connsiteX29" fmla="*/ 1416401 w 8998502"/>
              <a:gd name="connsiteY29" fmla="*/ 169659 h 409254"/>
              <a:gd name="connsiteX30" fmla="*/ 1416401 w 8998502"/>
              <a:gd name="connsiteY30" fmla="*/ 177809 h 409254"/>
              <a:gd name="connsiteX31" fmla="*/ 1932974 w 8998502"/>
              <a:gd name="connsiteY31" fmla="*/ 177809 h 409254"/>
              <a:gd name="connsiteX32" fmla="*/ 1932974 w 8998502"/>
              <a:gd name="connsiteY32" fmla="*/ 186003 h 409254"/>
              <a:gd name="connsiteX33" fmla="*/ 1974630 w 8998502"/>
              <a:gd name="connsiteY33" fmla="*/ 186003 h 409254"/>
              <a:gd name="connsiteX34" fmla="*/ 1974630 w 8998502"/>
              <a:gd name="connsiteY34" fmla="*/ 194197 h 409254"/>
              <a:gd name="connsiteX35" fmla="*/ 2174607 w 8998502"/>
              <a:gd name="connsiteY35" fmla="*/ 194197 h 409254"/>
              <a:gd name="connsiteX36" fmla="*/ 2174607 w 8998502"/>
              <a:gd name="connsiteY36" fmla="*/ 202413 h 409254"/>
              <a:gd name="connsiteX37" fmla="*/ 2266268 w 8998502"/>
              <a:gd name="connsiteY37" fmla="*/ 202413 h 409254"/>
              <a:gd name="connsiteX38" fmla="*/ 2266268 w 8998502"/>
              <a:gd name="connsiteY38" fmla="*/ 210629 h 409254"/>
              <a:gd name="connsiteX39" fmla="*/ 2916159 w 8998502"/>
              <a:gd name="connsiteY39" fmla="*/ 210629 h 409254"/>
              <a:gd name="connsiteX40" fmla="*/ 2916159 w 8998502"/>
              <a:gd name="connsiteY40" fmla="*/ 218845 h 409254"/>
              <a:gd name="connsiteX41" fmla="*/ 3199448 w 8998502"/>
              <a:gd name="connsiteY41" fmla="*/ 218845 h 409254"/>
              <a:gd name="connsiteX42" fmla="*/ 3199448 w 8998502"/>
              <a:gd name="connsiteY42" fmla="*/ 227105 h 409254"/>
              <a:gd name="connsiteX43" fmla="*/ 3424405 w 8998502"/>
              <a:gd name="connsiteY43" fmla="*/ 227105 h 409254"/>
              <a:gd name="connsiteX44" fmla="*/ 3424405 w 8998502"/>
              <a:gd name="connsiteY44" fmla="*/ 235366 h 409254"/>
              <a:gd name="connsiteX45" fmla="*/ 3482737 w 8998502"/>
              <a:gd name="connsiteY45" fmla="*/ 235366 h 409254"/>
              <a:gd name="connsiteX46" fmla="*/ 3482737 w 8998502"/>
              <a:gd name="connsiteY46" fmla="*/ 243626 h 409254"/>
              <a:gd name="connsiteX47" fmla="*/ 3524393 w 8998502"/>
              <a:gd name="connsiteY47" fmla="*/ 243626 h 409254"/>
              <a:gd name="connsiteX48" fmla="*/ 3524393 w 8998502"/>
              <a:gd name="connsiteY48" fmla="*/ 251886 h 409254"/>
              <a:gd name="connsiteX49" fmla="*/ 3732697 w 8998502"/>
              <a:gd name="connsiteY49" fmla="*/ 251886 h 409254"/>
              <a:gd name="connsiteX50" fmla="*/ 3732697 w 8998502"/>
              <a:gd name="connsiteY50" fmla="*/ 260147 h 409254"/>
              <a:gd name="connsiteX51" fmla="*/ 4149303 w 8998502"/>
              <a:gd name="connsiteY51" fmla="*/ 260147 h 409254"/>
              <a:gd name="connsiteX52" fmla="*/ 4149303 w 8998502"/>
              <a:gd name="connsiteY52" fmla="*/ 268407 h 409254"/>
              <a:gd name="connsiteX53" fmla="*/ 4249292 w 8998502"/>
              <a:gd name="connsiteY53" fmla="*/ 268407 h 409254"/>
              <a:gd name="connsiteX54" fmla="*/ 4249292 w 8998502"/>
              <a:gd name="connsiteY54" fmla="*/ 276667 h 409254"/>
              <a:gd name="connsiteX55" fmla="*/ 4849199 w 8998502"/>
              <a:gd name="connsiteY55" fmla="*/ 276667 h 409254"/>
              <a:gd name="connsiteX56" fmla="*/ 4849199 w 8998502"/>
              <a:gd name="connsiteY56" fmla="*/ 284928 h 409254"/>
              <a:gd name="connsiteX57" fmla="*/ 4915858 w 8998502"/>
              <a:gd name="connsiteY57" fmla="*/ 284928 h 409254"/>
              <a:gd name="connsiteX58" fmla="*/ 4915858 w 8998502"/>
              <a:gd name="connsiteY58" fmla="*/ 293188 h 409254"/>
              <a:gd name="connsiteX59" fmla="*/ 5657410 w 8998502"/>
              <a:gd name="connsiteY59" fmla="*/ 293188 h 409254"/>
              <a:gd name="connsiteX60" fmla="*/ 5657410 w 8998502"/>
              <a:gd name="connsiteY60" fmla="*/ 301449 h 409254"/>
              <a:gd name="connsiteX61" fmla="*/ 5849038 w 8998502"/>
              <a:gd name="connsiteY61" fmla="*/ 301449 h 409254"/>
              <a:gd name="connsiteX62" fmla="*/ 5849038 w 8998502"/>
              <a:gd name="connsiteY62" fmla="*/ 317992 h 409254"/>
              <a:gd name="connsiteX63" fmla="*/ 6098997 w 8998502"/>
              <a:gd name="connsiteY63" fmla="*/ 317992 h 409254"/>
              <a:gd name="connsiteX64" fmla="*/ 6098997 w 8998502"/>
              <a:gd name="connsiteY64" fmla="*/ 326252 h 409254"/>
              <a:gd name="connsiteX65" fmla="*/ 6148980 w 8998502"/>
              <a:gd name="connsiteY65" fmla="*/ 326252 h 409254"/>
              <a:gd name="connsiteX66" fmla="*/ 6148980 w 8998502"/>
              <a:gd name="connsiteY66" fmla="*/ 334512 h 409254"/>
              <a:gd name="connsiteX67" fmla="*/ 6265622 w 8998502"/>
              <a:gd name="connsiteY67" fmla="*/ 334512 h 409254"/>
              <a:gd name="connsiteX68" fmla="*/ 6265622 w 8998502"/>
              <a:gd name="connsiteY68" fmla="*/ 342773 h 409254"/>
              <a:gd name="connsiteX69" fmla="*/ 7023828 w 8998502"/>
              <a:gd name="connsiteY69" fmla="*/ 342773 h 409254"/>
              <a:gd name="connsiteX70" fmla="*/ 7023828 w 8998502"/>
              <a:gd name="connsiteY70" fmla="*/ 351055 h 409254"/>
              <a:gd name="connsiteX71" fmla="*/ 7057158 w 8998502"/>
              <a:gd name="connsiteY71" fmla="*/ 351055 h 409254"/>
              <a:gd name="connsiteX72" fmla="*/ 7057158 w 8998502"/>
              <a:gd name="connsiteY72" fmla="*/ 359338 h 409254"/>
              <a:gd name="connsiteX73" fmla="*/ 7082160 w 8998502"/>
              <a:gd name="connsiteY73" fmla="*/ 359338 h 409254"/>
              <a:gd name="connsiteX74" fmla="*/ 7082160 w 8998502"/>
              <a:gd name="connsiteY74" fmla="*/ 367620 h 409254"/>
              <a:gd name="connsiteX75" fmla="*/ 8131981 w 8998502"/>
              <a:gd name="connsiteY75" fmla="*/ 367620 h 409254"/>
              <a:gd name="connsiteX76" fmla="*/ 8131981 w 8998502"/>
              <a:gd name="connsiteY76" fmla="*/ 375947 h 409254"/>
              <a:gd name="connsiteX77" fmla="*/ 8298629 w 8998502"/>
              <a:gd name="connsiteY77" fmla="*/ 375947 h 409254"/>
              <a:gd name="connsiteX78" fmla="*/ 8298629 w 8998502"/>
              <a:gd name="connsiteY78" fmla="*/ 384274 h 409254"/>
              <a:gd name="connsiteX79" fmla="*/ 8623574 w 8998502"/>
              <a:gd name="connsiteY79" fmla="*/ 384274 h 409254"/>
              <a:gd name="connsiteX80" fmla="*/ 8623574 w 8998502"/>
              <a:gd name="connsiteY80" fmla="*/ 392601 h 409254"/>
              <a:gd name="connsiteX81" fmla="*/ 8656903 w 8998502"/>
              <a:gd name="connsiteY81" fmla="*/ 392601 h 409254"/>
              <a:gd name="connsiteX82" fmla="*/ 8656903 w 8998502"/>
              <a:gd name="connsiteY82" fmla="*/ 400928 h 409254"/>
              <a:gd name="connsiteX83" fmla="*/ 8773545 w 8998502"/>
              <a:gd name="connsiteY83" fmla="*/ 400928 h 409254"/>
              <a:gd name="connsiteX84" fmla="*/ 8773545 w 8998502"/>
              <a:gd name="connsiteY84" fmla="*/ 409254 h 409254"/>
              <a:gd name="connsiteX85" fmla="*/ 8998503 w 8998502"/>
              <a:gd name="connsiteY85" fmla="*/ 409254 h 40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998502" h="409254">
                <a:moveTo>
                  <a:pt x="0" y="0"/>
                </a:moveTo>
                <a:lnTo>
                  <a:pt x="8327" y="0"/>
                </a:lnTo>
                <a:lnTo>
                  <a:pt x="8327" y="56184"/>
                </a:lnTo>
                <a:lnTo>
                  <a:pt x="16654" y="56184"/>
                </a:lnTo>
                <a:lnTo>
                  <a:pt x="16654" y="64223"/>
                </a:lnTo>
                <a:lnTo>
                  <a:pt x="33307" y="64223"/>
                </a:lnTo>
                <a:lnTo>
                  <a:pt x="33307" y="72284"/>
                </a:lnTo>
                <a:lnTo>
                  <a:pt x="41634" y="72284"/>
                </a:lnTo>
                <a:lnTo>
                  <a:pt x="41634" y="80389"/>
                </a:lnTo>
                <a:lnTo>
                  <a:pt x="58288" y="80389"/>
                </a:lnTo>
                <a:lnTo>
                  <a:pt x="58288" y="96578"/>
                </a:lnTo>
                <a:lnTo>
                  <a:pt x="66615" y="96578"/>
                </a:lnTo>
                <a:lnTo>
                  <a:pt x="66615" y="104683"/>
                </a:lnTo>
                <a:lnTo>
                  <a:pt x="74941" y="104683"/>
                </a:lnTo>
                <a:lnTo>
                  <a:pt x="74941" y="112789"/>
                </a:lnTo>
                <a:lnTo>
                  <a:pt x="99944" y="112789"/>
                </a:lnTo>
                <a:lnTo>
                  <a:pt x="99944" y="120894"/>
                </a:lnTo>
                <a:lnTo>
                  <a:pt x="158276" y="120894"/>
                </a:lnTo>
                <a:lnTo>
                  <a:pt x="158276" y="128999"/>
                </a:lnTo>
                <a:lnTo>
                  <a:pt x="166603" y="128999"/>
                </a:lnTo>
                <a:lnTo>
                  <a:pt x="166603" y="137105"/>
                </a:lnTo>
                <a:lnTo>
                  <a:pt x="724854" y="137105"/>
                </a:lnTo>
                <a:lnTo>
                  <a:pt x="724854" y="145232"/>
                </a:lnTo>
                <a:lnTo>
                  <a:pt x="741508" y="145232"/>
                </a:lnTo>
                <a:lnTo>
                  <a:pt x="741508" y="153360"/>
                </a:lnTo>
                <a:lnTo>
                  <a:pt x="958138" y="153360"/>
                </a:lnTo>
                <a:lnTo>
                  <a:pt x="958138" y="161509"/>
                </a:lnTo>
                <a:lnTo>
                  <a:pt x="1341415" y="161509"/>
                </a:lnTo>
                <a:lnTo>
                  <a:pt x="1341415" y="169659"/>
                </a:lnTo>
                <a:lnTo>
                  <a:pt x="1416401" y="169659"/>
                </a:lnTo>
                <a:lnTo>
                  <a:pt x="1416401" y="177809"/>
                </a:lnTo>
                <a:lnTo>
                  <a:pt x="1932974" y="177809"/>
                </a:lnTo>
                <a:lnTo>
                  <a:pt x="1932974" y="186003"/>
                </a:lnTo>
                <a:lnTo>
                  <a:pt x="1974630" y="186003"/>
                </a:lnTo>
                <a:lnTo>
                  <a:pt x="1974630" y="194197"/>
                </a:lnTo>
                <a:lnTo>
                  <a:pt x="2174607" y="194197"/>
                </a:lnTo>
                <a:lnTo>
                  <a:pt x="2174607" y="202413"/>
                </a:lnTo>
                <a:lnTo>
                  <a:pt x="2266268" y="202413"/>
                </a:lnTo>
                <a:lnTo>
                  <a:pt x="2266268" y="210629"/>
                </a:lnTo>
                <a:lnTo>
                  <a:pt x="2916159" y="210629"/>
                </a:lnTo>
                <a:lnTo>
                  <a:pt x="2916159" y="218845"/>
                </a:lnTo>
                <a:lnTo>
                  <a:pt x="3199448" y="218845"/>
                </a:lnTo>
                <a:lnTo>
                  <a:pt x="3199448" y="227105"/>
                </a:lnTo>
                <a:lnTo>
                  <a:pt x="3424405" y="227105"/>
                </a:lnTo>
                <a:lnTo>
                  <a:pt x="3424405" y="235366"/>
                </a:lnTo>
                <a:lnTo>
                  <a:pt x="3482737" y="235366"/>
                </a:lnTo>
                <a:lnTo>
                  <a:pt x="3482737" y="243626"/>
                </a:lnTo>
                <a:lnTo>
                  <a:pt x="3524393" y="243626"/>
                </a:lnTo>
                <a:lnTo>
                  <a:pt x="3524393" y="251886"/>
                </a:lnTo>
                <a:lnTo>
                  <a:pt x="3732697" y="251886"/>
                </a:lnTo>
                <a:lnTo>
                  <a:pt x="3732697" y="260147"/>
                </a:lnTo>
                <a:lnTo>
                  <a:pt x="4149303" y="260147"/>
                </a:lnTo>
                <a:lnTo>
                  <a:pt x="4149303" y="268407"/>
                </a:lnTo>
                <a:lnTo>
                  <a:pt x="4249292" y="268407"/>
                </a:lnTo>
                <a:lnTo>
                  <a:pt x="4249292" y="276667"/>
                </a:lnTo>
                <a:lnTo>
                  <a:pt x="4849199" y="276667"/>
                </a:lnTo>
                <a:lnTo>
                  <a:pt x="4849199" y="284928"/>
                </a:lnTo>
                <a:lnTo>
                  <a:pt x="4915858" y="284928"/>
                </a:lnTo>
                <a:lnTo>
                  <a:pt x="4915858" y="293188"/>
                </a:lnTo>
                <a:lnTo>
                  <a:pt x="5657410" y="293188"/>
                </a:lnTo>
                <a:lnTo>
                  <a:pt x="5657410" y="301449"/>
                </a:lnTo>
                <a:lnTo>
                  <a:pt x="5849038" y="301449"/>
                </a:lnTo>
                <a:lnTo>
                  <a:pt x="5849038" y="317992"/>
                </a:lnTo>
                <a:lnTo>
                  <a:pt x="6098997" y="317992"/>
                </a:lnTo>
                <a:lnTo>
                  <a:pt x="6098997" y="326252"/>
                </a:lnTo>
                <a:lnTo>
                  <a:pt x="6148980" y="326252"/>
                </a:lnTo>
                <a:lnTo>
                  <a:pt x="6148980" y="334512"/>
                </a:lnTo>
                <a:lnTo>
                  <a:pt x="6265622" y="334512"/>
                </a:lnTo>
                <a:lnTo>
                  <a:pt x="6265622" y="342773"/>
                </a:lnTo>
                <a:lnTo>
                  <a:pt x="7023828" y="342773"/>
                </a:lnTo>
                <a:lnTo>
                  <a:pt x="7023828" y="351055"/>
                </a:lnTo>
                <a:lnTo>
                  <a:pt x="7057158" y="351055"/>
                </a:lnTo>
                <a:lnTo>
                  <a:pt x="7057158" y="359338"/>
                </a:lnTo>
                <a:lnTo>
                  <a:pt x="7082160" y="359338"/>
                </a:lnTo>
                <a:lnTo>
                  <a:pt x="7082160" y="367620"/>
                </a:lnTo>
                <a:lnTo>
                  <a:pt x="8131981" y="367620"/>
                </a:lnTo>
                <a:lnTo>
                  <a:pt x="8131981" y="375947"/>
                </a:lnTo>
                <a:lnTo>
                  <a:pt x="8298629" y="375947"/>
                </a:lnTo>
                <a:lnTo>
                  <a:pt x="8298629" y="384274"/>
                </a:lnTo>
                <a:lnTo>
                  <a:pt x="8623574" y="384274"/>
                </a:lnTo>
                <a:lnTo>
                  <a:pt x="8623574" y="392601"/>
                </a:lnTo>
                <a:lnTo>
                  <a:pt x="8656903" y="392601"/>
                </a:lnTo>
                <a:lnTo>
                  <a:pt x="8656903" y="400928"/>
                </a:lnTo>
                <a:lnTo>
                  <a:pt x="8773545" y="400928"/>
                </a:lnTo>
                <a:lnTo>
                  <a:pt x="8773545" y="409254"/>
                </a:lnTo>
                <a:lnTo>
                  <a:pt x="8998503" y="409254"/>
                </a:lnTo>
              </a:path>
            </a:pathLst>
          </a:custGeom>
          <a:noFill/>
          <a:ln w="28575" cap="flat">
            <a:solidFill>
              <a:srgbClr val="F62839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33" name="Vrije vorm: vorm 532">
            <a:extLst>
              <a:ext uri="{FF2B5EF4-FFF2-40B4-BE49-F238E27FC236}">
                <a16:creationId xmlns:a16="http://schemas.microsoft.com/office/drawing/2014/main" id="{C8C83E47-2B20-A9AA-EBE9-57696349BC58}"/>
              </a:ext>
            </a:extLst>
          </p:cNvPr>
          <p:cNvSpPr/>
          <p:nvPr/>
        </p:nvSpPr>
        <p:spPr>
          <a:xfrm>
            <a:off x="2371218" y="1192669"/>
            <a:ext cx="3078709" cy="806292"/>
          </a:xfrm>
          <a:custGeom>
            <a:avLst/>
            <a:gdLst>
              <a:gd name="connsiteX0" fmla="*/ 0 w 3906607"/>
              <a:gd name="connsiteY0" fmla="*/ 0 h 1162565"/>
              <a:gd name="connsiteX1" fmla="*/ 3610 w 3906607"/>
              <a:gd name="connsiteY1" fmla="*/ 0 h 1162565"/>
              <a:gd name="connsiteX2" fmla="*/ 3610 w 3906607"/>
              <a:gd name="connsiteY2" fmla="*/ 159605 h 1162565"/>
              <a:gd name="connsiteX3" fmla="*/ 7220 w 3906607"/>
              <a:gd name="connsiteY3" fmla="*/ 159605 h 1162565"/>
              <a:gd name="connsiteX4" fmla="*/ 7220 w 3906607"/>
              <a:gd name="connsiteY4" fmla="*/ 182437 h 1162565"/>
              <a:gd name="connsiteX5" fmla="*/ 14461 w 3906607"/>
              <a:gd name="connsiteY5" fmla="*/ 182437 h 1162565"/>
              <a:gd name="connsiteX6" fmla="*/ 14461 w 3906607"/>
              <a:gd name="connsiteY6" fmla="*/ 205358 h 1162565"/>
              <a:gd name="connsiteX7" fmla="*/ 18071 w 3906607"/>
              <a:gd name="connsiteY7" fmla="*/ 205358 h 1162565"/>
              <a:gd name="connsiteX8" fmla="*/ 18071 w 3906607"/>
              <a:gd name="connsiteY8" fmla="*/ 228345 h 1162565"/>
              <a:gd name="connsiteX9" fmla="*/ 25313 w 3906607"/>
              <a:gd name="connsiteY9" fmla="*/ 228345 h 1162565"/>
              <a:gd name="connsiteX10" fmla="*/ 25313 w 3906607"/>
              <a:gd name="connsiteY10" fmla="*/ 274342 h 1162565"/>
              <a:gd name="connsiteX11" fmla="*/ 28922 w 3906607"/>
              <a:gd name="connsiteY11" fmla="*/ 274342 h 1162565"/>
              <a:gd name="connsiteX12" fmla="*/ 28922 w 3906607"/>
              <a:gd name="connsiteY12" fmla="*/ 297330 h 1162565"/>
              <a:gd name="connsiteX13" fmla="*/ 32532 w 3906607"/>
              <a:gd name="connsiteY13" fmla="*/ 297330 h 1162565"/>
              <a:gd name="connsiteX14" fmla="*/ 32532 w 3906607"/>
              <a:gd name="connsiteY14" fmla="*/ 320317 h 1162565"/>
              <a:gd name="connsiteX15" fmla="*/ 43384 w 3906607"/>
              <a:gd name="connsiteY15" fmla="*/ 320317 h 1162565"/>
              <a:gd name="connsiteX16" fmla="*/ 43384 w 3906607"/>
              <a:gd name="connsiteY16" fmla="*/ 343304 h 1162565"/>
              <a:gd name="connsiteX17" fmla="*/ 68696 w 3906607"/>
              <a:gd name="connsiteY17" fmla="*/ 343304 h 1162565"/>
              <a:gd name="connsiteX18" fmla="*/ 68696 w 3906607"/>
              <a:gd name="connsiteY18" fmla="*/ 366292 h 1162565"/>
              <a:gd name="connsiteX19" fmla="*/ 72306 w 3906607"/>
              <a:gd name="connsiteY19" fmla="*/ 366292 h 1162565"/>
              <a:gd name="connsiteX20" fmla="*/ 72306 w 3906607"/>
              <a:gd name="connsiteY20" fmla="*/ 389279 h 1162565"/>
              <a:gd name="connsiteX21" fmla="*/ 314670 w 3906607"/>
              <a:gd name="connsiteY21" fmla="*/ 389279 h 1162565"/>
              <a:gd name="connsiteX22" fmla="*/ 314670 w 3906607"/>
              <a:gd name="connsiteY22" fmla="*/ 412355 h 1162565"/>
              <a:gd name="connsiteX23" fmla="*/ 321911 w 3906607"/>
              <a:gd name="connsiteY23" fmla="*/ 412355 h 1162565"/>
              <a:gd name="connsiteX24" fmla="*/ 321911 w 3906607"/>
              <a:gd name="connsiteY24" fmla="*/ 435431 h 1162565"/>
              <a:gd name="connsiteX25" fmla="*/ 415965 w 3906607"/>
              <a:gd name="connsiteY25" fmla="*/ 435431 h 1162565"/>
              <a:gd name="connsiteX26" fmla="*/ 415965 w 3906607"/>
              <a:gd name="connsiteY26" fmla="*/ 458551 h 1162565"/>
              <a:gd name="connsiteX27" fmla="*/ 582368 w 3906607"/>
              <a:gd name="connsiteY27" fmla="*/ 458551 h 1162565"/>
              <a:gd name="connsiteX28" fmla="*/ 582368 w 3906607"/>
              <a:gd name="connsiteY28" fmla="*/ 481715 h 1162565"/>
              <a:gd name="connsiteX29" fmla="*/ 614922 w 3906607"/>
              <a:gd name="connsiteY29" fmla="*/ 481715 h 1162565"/>
              <a:gd name="connsiteX30" fmla="*/ 614922 w 3906607"/>
              <a:gd name="connsiteY30" fmla="*/ 504880 h 1162565"/>
              <a:gd name="connsiteX31" fmla="*/ 839193 w 3906607"/>
              <a:gd name="connsiteY31" fmla="*/ 504880 h 1162565"/>
              <a:gd name="connsiteX32" fmla="*/ 839193 w 3906607"/>
              <a:gd name="connsiteY32" fmla="*/ 528133 h 1162565"/>
              <a:gd name="connsiteX33" fmla="*/ 857286 w 3906607"/>
              <a:gd name="connsiteY33" fmla="*/ 528133 h 1162565"/>
              <a:gd name="connsiteX34" fmla="*/ 857286 w 3906607"/>
              <a:gd name="connsiteY34" fmla="*/ 551386 h 1162565"/>
              <a:gd name="connsiteX35" fmla="*/ 944098 w 3906607"/>
              <a:gd name="connsiteY35" fmla="*/ 551386 h 1162565"/>
              <a:gd name="connsiteX36" fmla="*/ 944098 w 3906607"/>
              <a:gd name="connsiteY36" fmla="*/ 574684 h 1162565"/>
              <a:gd name="connsiteX37" fmla="*/ 983894 w 3906607"/>
              <a:gd name="connsiteY37" fmla="*/ 574684 h 1162565"/>
              <a:gd name="connsiteX38" fmla="*/ 983894 w 3906607"/>
              <a:gd name="connsiteY38" fmla="*/ 597981 h 1162565"/>
              <a:gd name="connsiteX39" fmla="*/ 1266031 w 3906607"/>
              <a:gd name="connsiteY39" fmla="*/ 597981 h 1162565"/>
              <a:gd name="connsiteX40" fmla="*/ 1266031 w 3906607"/>
              <a:gd name="connsiteY40" fmla="*/ 621323 h 1162565"/>
              <a:gd name="connsiteX41" fmla="*/ 1389007 w 3906607"/>
              <a:gd name="connsiteY41" fmla="*/ 621323 h 1162565"/>
              <a:gd name="connsiteX42" fmla="*/ 1389007 w 3906607"/>
              <a:gd name="connsiteY42" fmla="*/ 644753 h 1162565"/>
              <a:gd name="connsiteX43" fmla="*/ 1486670 w 3906607"/>
              <a:gd name="connsiteY43" fmla="*/ 644753 h 1162565"/>
              <a:gd name="connsiteX44" fmla="*/ 1486670 w 3906607"/>
              <a:gd name="connsiteY44" fmla="*/ 668183 h 1162565"/>
              <a:gd name="connsiteX45" fmla="*/ 1511982 w 3906607"/>
              <a:gd name="connsiteY45" fmla="*/ 668183 h 1162565"/>
              <a:gd name="connsiteX46" fmla="*/ 1511982 w 3906607"/>
              <a:gd name="connsiteY46" fmla="*/ 691680 h 1162565"/>
              <a:gd name="connsiteX47" fmla="*/ 1530075 w 3906607"/>
              <a:gd name="connsiteY47" fmla="*/ 691680 h 1162565"/>
              <a:gd name="connsiteX48" fmla="*/ 1530075 w 3906607"/>
              <a:gd name="connsiteY48" fmla="*/ 715176 h 1162565"/>
              <a:gd name="connsiteX49" fmla="*/ 1620497 w 3906607"/>
              <a:gd name="connsiteY49" fmla="*/ 715176 h 1162565"/>
              <a:gd name="connsiteX50" fmla="*/ 1620497 w 3906607"/>
              <a:gd name="connsiteY50" fmla="*/ 738673 h 1162565"/>
              <a:gd name="connsiteX51" fmla="*/ 1801361 w 3906607"/>
              <a:gd name="connsiteY51" fmla="*/ 738673 h 1162565"/>
              <a:gd name="connsiteX52" fmla="*/ 1801361 w 3906607"/>
              <a:gd name="connsiteY52" fmla="*/ 762170 h 1162565"/>
              <a:gd name="connsiteX53" fmla="*/ 1844767 w 3906607"/>
              <a:gd name="connsiteY53" fmla="*/ 762170 h 1162565"/>
              <a:gd name="connsiteX54" fmla="*/ 1844767 w 3906607"/>
              <a:gd name="connsiteY54" fmla="*/ 785667 h 1162565"/>
              <a:gd name="connsiteX55" fmla="*/ 2105202 w 3906607"/>
              <a:gd name="connsiteY55" fmla="*/ 785667 h 1162565"/>
              <a:gd name="connsiteX56" fmla="*/ 2105202 w 3906607"/>
              <a:gd name="connsiteY56" fmla="*/ 809163 h 1162565"/>
              <a:gd name="connsiteX57" fmla="*/ 2134146 w 3906607"/>
              <a:gd name="connsiteY57" fmla="*/ 809163 h 1162565"/>
              <a:gd name="connsiteX58" fmla="*/ 2134146 w 3906607"/>
              <a:gd name="connsiteY58" fmla="*/ 832660 h 1162565"/>
              <a:gd name="connsiteX59" fmla="*/ 2456080 w 3906607"/>
              <a:gd name="connsiteY59" fmla="*/ 832660 h 1162565"/>
              <a:gd name="connsiteX60" fmla="*/ 2456080 w 3906607"/>
              <a:gd name="connsiteY60" fmla="*/ 856157 h 1162565"/>
              <a:gd name="connsiteX61" fmla="*/ 2539282 w 3906607"/>
              <a:gd name="connsiteY61" fmla="*/ 856157 h 1162565"/>
              <a:gd name="connsiteX62" fmla="*/ 2539282 w 3906607"/>
              <a:gd name="connsiteY62" fmla="*/ 903128 h 1162565"/>
              <a:gd name="connsiteX63" fmla="*/ 2647796 w 3906607"/>
              <a:gd name="connsiteY63" fmla="*/ 903128 h 1162565"/>
              <a:gd name="connsiteX64" fmla="*/ 2647796 w 3906607"/>
              <a:gd name="connsiteY64" fmla="*/ 926625 h 1162565"/>
              <a:gd name="connsiteX65" fmla="*/ 2669499 w 3906607"/>
              <a:gd name="connsiteY65" fmla="*/ 926625 h 1162565"/>
              <a:gd name="connsiteX66" fmla="*/ 2669499 w 3906607"/>
              <a:gd name="connsiteY66" fmla="*/ 950121 h 1162565"/>
              <a:gd name="connsiteX67" fmla="*/ 2720146 w 3906607"/>
              <a:gd name="connsiteY67" fmla="*/ 950121 h 1162565"/>
              <a:gd name="connsiteX68" fmla="*/ 2720146 w 3906607"/>
              <a:gd name="connsiteY68" fmla="*/ 973618 h 1162565"/>
              <a:gd name="connsiteX69" fmla="*/ 3049321 w 3906607"/>
              <a:gd name="connsiteY69" fmla="*/ 973618 h 1162565"/>
              <a:gd name="connsiteX70" fmla="*/ 3049321 w 3906607"/>
              <a:gd name="connsiteY70" fmla="*/ 997159 h 1162565"/>
              <a:gd name="connsiteX71" fmla="*/ 3063783 w 3906607"/>
              <a:gd name="connsiteY71" fmla="*/ 997159 h 1162565"/>
              <a:gd name="connsiteX72" fmla="*/ 3063783 w 3906607"/>
              <a:gd name="connsiteY72" fmla="*/ 1020700 h 1162565"/>
              <a:gd name="connsiteX73" fmla="*/ 3074634 w 3906607"/>
              <a:gd name="connsiteY73" fmla="*/ 1020700 h 1162565"/>
              <a:gd name="connsiteX74" fmla="*/ 3074634 w 3906607"/>
              <a:gd name="connsiteY74" fmla="*/ 1044241 h 1162565"/>
              <a:gd name="connsiteX75" fmla="*/ 3530417 w 3906607"/>
              <a:gd name="connsiteY75" fmla="*/ 1044241 h 1162565"/>
              <a:gd name="connsiteX76" fmla="*/ 3530417 w 3906607"/>
              <a:gd name="connsiteY76" fmla="*/ 1067871 h 1162565"/>
              <a:gd name="connsiteX77" fmla="*/ 3602767 w 3906607"/>
              <a:gd name="connsiteY77" fmla="*/ 1067871 h 1162565"/>
              <a:gd name="connsiteX78" fmla="*/ 3602767 w 3906607"/>
              <a:gd name="connsiteY78" fmla="*/ 1091544 h 1162565"/>
              <a:gd name="connsiteX79" fmla="*/ 3743836 w 3906607"/>
              <a:gd name="connsiteY79" fmla="*/ 1091544 h 1162565"/>
              <a:gd name="connsiteX80" fmla="*/ 3743836 w 3906607"/>
              <a:gd name="connsiteY80" fmla="*/ 1115218 h 1162565"/>
              <a:gd name="connsiteX81" fmla="*/ 3758297 w 3906607"/>
              <a:gd name="connsiteY81" fmla="*/ 1115218 h 1162565"/>
              <a:gd name="connsiteX82" fmla="*/ 3758297 w 3906607"/>
              <a:gd name="connsiteY82" fmla="*/ 1138892 h 1162565"/>
              <a:gd name="connsiteX83" fmla="*/ 3808945 w 3906607"/>
              <a:gd name="connsiteY83" fmla="*/ 1138892 h 1162565"/>
              <a:gd name="connsiteX84" fmla="*/ 3808945 w 3906607"/>
              <a:gd name="connsiteY84" fmla="*/ 1162566 h 1162565"/>
              <a:gd name="connsiteX85" fmla="*/ 3906608 w 3906607"/>
              <a:gd name="connsiteY85" fmla="*/ 1162566 h 11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906607" h="1162565">
                <a:moveTo>
                  <a:pt x="0" y="0"/>
                </a:moveTo>
                <a:lnTo>
                  <a:pt x="3610" y="0"/>
                </a:lnTo>
                <a:lnTo>
                  <a:pt x="3610" y="159605"/>
                </a:lnTo>
                <a:lnTo>
                  <a:pt x="7220" y="159605"/>
                </a:lnTo>
                <a:lnTo>
                  <a:pt x="7220" y="182437"/>
                </a:lnTo>
                <a:lnTo>
                  <a:pt x="14461" y="182437"/>
                </a:lnTo>
                <a:lnTo>
                  <a:pt x="14461" y="205358"/>
                </a:lnTo>
                <a:lnTo>
                  <a:pt x="18071" y="205358"/>
                </a:lnTo>
                <a:lnTo>
                  <a:pt x="18071" y="228345"/>
                </a:lnTo>
                <a:lnTo>
                  <a:pt x="25313" y="228345"/>
                </a:lnTo>
                <a:lnTo>
                  <a:pt x="25313" y="274342"/>
                </a:lnTo>
                <a:lnTo>
                  <a:pt x="28922" y="274342"/>
                </a:lnTo>
                <a:lnTo>
                  <a:pt x="28922" y="297330"/>
                </a:lnTo>
                <a:lnTo>
                  <a:pt x="32532" y="297330"/>
                </a:lnTo>
                <a:lnTo>
                  <a:pt x="32532" y="320317"/>
                </a:lnTo>
                <a:lnTo>
                  <a:pt x="43384" y="320317"/>
                </a:lnTo>
                <a:lnTo>
                  <a:pt x="43384" y="343304"/>
                </a:lnTo>
                <a:lnTo>
                  <a:pt x="68696" y="343304"/>
                </a:lnTo>
                <a:lnTo>
                  <a:pt x="68696" y="366292"/>
                </a:lnTo>
                <a:lnTo>
                  <a:pt x="72306" y="366292"/>
                </a:lnTo>
                <a:lnTo>
                  <a:pt x="72306" y="389279"/>
                </a:lnTo>
                <a:lnTo>
                  <a:pt x="314670" y="389279"/>
                </a:lnTo>
                <a:lnTo>
                  <a:pt x="314670" y="412355"/>
                </a:lnTo>
                <a:lnTo>
                  <a:pt x="321911" y="412355"/>
                </a:lnTo>
                <a:lnTo>
                  <a:pt x="321911" y="435431"/>
                </a:lnTo>
                <a:lnTo>
                  <a:pt x="415965" y="435431"/>
                </a:lnTo>
                <a:lnTo>
                  <a:pt x="415965" y="458551"/>
                </a:lnTo>
                <a:lnTo>
                  <a:pt x="582368" y="458551"/>
                </a:lnTo>
                <a:lnTo>
                  <a:pt x="582368" y="481715"/>
                </a:lnTo>
                <a:lnTo>
                  <a:pt x="614922" y="481715"/>
                </a:lnTo>
                <a:lnTo>
                  <a:pt x="614922" y="504880"/>
                </a:lnTo>
                <a:lnTo>
                  <a:pt x="839193" y="504880"/>
                </a:lnTo>
                <a:lnTo>
                  <a:pt x="839193" y="528133"/>
                </a:lnTo>
                <a:lnTo>
                  <a:pt x="857286" y="528133"/>
                </a:lnTo>
                <a:lnTo>
                  <a:pt x="857286" y="551386"/>
                </a:lnTo>
                <a:lnTo>
                  <a:pt x="944098" y="551386"/>
                </a:lnTo>
                <a:lnTo>
                  <a:pt x="944098" y="574684"/>
                </a:lnTo>
                <a:lnTo>
                  <a:pt x="983894" y="574684"/>
                </a:lnTo>
                <a:lnTo>
                  <a:pt x="983894" y="597981"/>
                </a:lnTo>
                <a:lnTo>
                  <a:pt x="1266031" y="597981"/>
                </a:lnTo>
                <a:lnTo>
                  <a:pt x="1266031" y="621323"/>
                </a:lnTo>
                <a:lnTo>
                  <a:pt x="1389007" y="621323"/>
                </a:lnTo>
                <a:lnTo>
                  <a:pt x="1389007" y="644753"/>
                </a:lnTo>
                <a:lnTo>
                  <a:pt x="1486670" y="644753"/>
                </a:lnTo>
                <a:lnTo>
                  <a:pt x="1486670" y="668183"/>
                </a:lnTo>
                <a:lnTo>
                  <a:pt x="1511982" y="668183"/>
                </a:lnTo>
                <a:lnTo>
                  <a:pt x="1511982" y="691680"/>
                </a:lnTo>
                <a:lnTo>
                  <a:pt x="1530075" y="691680"/>
                </a:lnTo>
                <a:lnTo>
                  <a:pt x="1530075" y="715176"/>
                </a:lnTo>
                <a:lnTo>
                  <a:pt x="1620497" y="715176"/>
                </a:lnTo>
                <a:lnTo>
                  <a:pt x="1620497" y="738673"/>
                </a:lnTo>
                <a:lnTo>
                  <a:pt x="1801361" y="738673"/>
                </a:lnTo>
                <a:lnTo>
                  <a:pt x="1801361" y="762170"/>
                </a:lnTo>
                <a:lnTo>
                  <a:pt x="1844767" y="762170"/>
                </a:lnTo>
                <a:lnTo>
                  <a:pt x="1844767" y="785667"/>
                </a:lnTo>
                <a:lnTo>
                  <a:pt x="2105202" y="785667"/>
                </a:lnTo>
                <a:lnTo>
                  <a:pt x="2105202" y="809163"/>
                </a:lnTo>
                <a:lnTo>
                  <a:pt x="2134146" y="809163"/>
                </a:lnTo>
                <a:lnTo>
                  <a:pt x="2134146" y="832660"/>
                </a:lnTo>
                <a:lnTo>
                  <a:pt x="2456080" y="832660"/>
                </a:lnTo>
                <a:lnTo>
                  <a:pt x="2456080" y="856157"/>
                </a:lnTo>
                <a:lnTo>
                  <a:pt x="2539282" y="856157"/>
                </a:lnTo>
                <a:lnTo>
                  <a:pt x="2539282" y="903128"/>
                </a:lnTo>
                <a:lnTo>
                  <a:pt x="2647796" y="903128"/>
                </a:lnTo>
                <a:lnTo>
                  <a:pt x="2647796" y="926625"/>
                </a:lnTo>
                <a:lnTo>
                  <a:pt x="2669499" y="926625"/>
                </a:lnTo>
                <a:lnTo>
                  <a:pt x="2669499" y="950121"/>
                </a:lnTo>
                <a:lnTo>
                  <a:pt x="2720146" y="950121"/>
                </a:lnTo>
                <a:lnTo>
                  <a:pt x="2720146" y="973618"/>
                </a:lnTo>
                <a:lnTo>
                  <a:pt x="3049321" y="973618"/>
                </a:lnTo>
                <a:lnTo>
                  <a:pt x="3049321" y="997159"/>
                </a:lnTo>
                <a:lnTo>
                  <a:pt x="3063783" y="997159"/>
                </a:lnTo>
                <a:lnTo>
                  <a:pt x="3063783" y="1020700"/>
                </a:lnTo>
                <a:lnTo>
                  <a:pt x="3074634" y="1020700"/>
                </a:lnTo>
                <a:lnTo>
                  <a:pt x="3074634" y="1044241"/>
                </a:lnTo>
                <a:lnTo>
                  <a:pt x="3530417" y="1044241"/>
                </a:lnTo>
                <a:lnTo>
                  <a:pt x="3530417" y="1067871"/>
                </a:lnTo>
                <a:lnTo>
                  <a:pt x="3602767" y="1067871"/>
                </a:lnTo>
                <a:lnTo>
                  <a:pt x="3602767" y="1091544"/>
                </a:lnTo>
                <a:lnTo>
                  <a:pt x="3743836" y="1091544"/>
                </a:lnTo>
                <a:lnTo>
                  <a:pt x="3743836" y="1115218"/>
                </a:lnTo>
                <a:lnTo>
                  <a:pt x="3758297" y="1115218"/>
                </a:lnTo>
                <a:lnTo>
                  <a:pt x="3758297" y="1138892"/>
                </a:lnTo>
                <a:lnTo>
                  <a:pt x="3808945" y="1138892"/>
                </a:lnTo>
                <a:lnTo>
                  <a:pt x="3808945" y="1162566"/>
                </a:lnTo>
                <a:lnTo>
                  <a:pt x="3906608" y="1162566"/>
                </a:lnTo>
              </a:path>
            </a:pathLst>
          </a:custGeom>
          <a:noFill/>
          <a:ln w="13841" cap="flat">
            <a:solidFill>
              <a:srgbClr val="F62839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35" name="Vrije vorm: vorm 534">
            <a:extLst>
              <a:ext uri="{FF2B5EF4-FFF2-40B4-BE49-F238E27FC236}">
                <a16:creationId xmlns:a16="http://schemas.microsoft.com/office/drawing/2014/main" id="{30AA9507-9285-ED59-8869-4B443EE8833F}"/>
              </a:ext>
            </a:extLst>
          </p:cNvPr>
          <p:cNvSpPr/>
          <p:nvPr/>
        </p:nvSpPr>
        <p:spPr>
          <a:xfrm>
            <a:off x="2371218" y="1192669"/>
            <a:ext cx="3078639" cy="845058"/>
          </a:xfrm>
          <a:custGeom>
            <a:avLst/>
            <a:gdLst>
              <a:gd name="connsiteX0" fmla="*/ 0 w 3906518"/>
              <a:gd name="connsiteY0" fmla="*/ 0 h 1218461"/>
              <a:gd name="connsiteX1" fmla="*/ 3610 w 3906518"/>
              <a:gd name="connsiteY1" fmla="*/ 0 h 1218461"/>
              <a:gd name="connsiteX2" fmla="*/ 3610 w 3906518"/>
              <a:gd name="connsiteY2" fmla="*/ 151212 h 1218461"/>
              <a:gd name="connsiteX3" fmla="*/ 7220 w 3906518"/>
              <a:gd name="connsiteY3" fmla="*/ 151212 h 1218461"/>
              <a:gd name="connsiteX4" fmla="*/ 7220 w 3906518"/>
              <a:gd name="connsiteY4" fmla="*/ 172937 h 1218461"/>
              <a:gd name="connsiteX5" fmla="*/ 14461 w 3906518"/>
              <a:gd name="connsiteY5" fmla="*/ 172937 h 1218461"/>
              <a:gd name="connsiteX6" fmla="*/ 14461 w 3906518"/>
              <a:gd name="connsiteY6" fmla="*/ 194706 h 1218461"/>
              <a:gd name="connsiteX7" fmla="*/ 21703 w 3906518"/>
              <a:gd name="connsiteY7" fmla="*/ 194706 h 1218461"/>
              <a:gd name="connsiteX8" fmla="*/ 21703 w 3906518"/>
              <a:gd name="connsiteY8" fmla="*/ 216564 h 1218461"/>
              <a:gd name="connsiteX9" fmla="*/ 36164 w 3906518"/>
              <a:gd name="connsiteY9" fmla="*/ 216564 h 1218461"/>
              <a:gd name="connsiteX10" fmla="*/ 36164 w 3906518"/>
              <a:gd name="connsiteY10" fmla="*/ 238422 h 1218461"/>
              <a:gd name="connsiteX11" fmla="*/ 54257 w 3906518"/>
              <a:gd name="connsiteY11" fmla="*/ 238422 h 1218461"/>
              <a:gd name="connsiteX12" fmla="*/ 54257 w 3906518"/>
              <a:gd name="connsiteY12" fmla="*/ 260302 h 1218461"/>
              <a:gd name="connsiteX13" fmla="*/ 65109 w 3906518"/>
              <a:gd name="connsiteY13" fmla="*/ 260302 h 1218461"/>
              <a:gd name="connsiteX14" fmla="*/ 65109 w 3906518"/>
              <a:gd name="connsiteY14" fmla="*/ 282226 h 1218461"/>
              <a:gd name="connsiteX15" fmla="*/ 104905 w 3906518"/>
              <a:gd name="connsiteY15" fmla="*/ 282226 h 1218461"/>
              <a:gd name="connsiteX16" fmla="*/ 104905 w 3906518"/>
              <a:gd name="connsiteY16" fmla="*/ 304150 h 1218461"/>
              <a:gd name="connsiteX17" fmla="*/ 119366 w 3906518"/>
              <a:gd name="connsiteY17" fmla="*/ 304150 h 1218461"/>
              <a:gd name="connsiteX18" fmla="*/ 119366 w 3906518"/>
              <a:gd name="connsiteY18" fmla="*/ 326075 h 1218461"/>
              <a:gd name="connsiteX19" fmla="*/ 133827 w 3906518"/>
              <a:gd name="connsiteY19" fmla="*/ 326075 h 1218461"/>
              <a:gd name="connsiteX20" fmla="*/ 133827 w 3906518"/>
              <a:gd name="connsiteY20" fmla="*/ 369924 h 1218461"/>
              <a:gd name="connsiteX21" fmla="*/ 180843 w 3906518"/>
              <a:gd name="connsiteY21" fmla="*/ 369924 h 1218461"/>
              <a:gd name="connsiteX22" fmla="*/ 180843 w 3906518"/>
              <a:gd name="connsiteY22" fmla="*/ 391848 h 1218461"/>
              <a:gd name="connsiteX23" fmla="*/ 206155 w 3906518"/>
              <a:gd name="connsiteY23" fmla="*/ 391848 h 1218461"/>
              <a:gd name="connsiteX24" fmla="*/ 206155 w 3906518"/>
              <a:gd name="connsiteY24" fmla="*/ 435785 h 1218461"/>
              <a:gd name="connsiteX25" fmla="*/ 271264 w 3906518"/>
              <a:gd name="connsiteY25" fmla="*/ 435785 h 1218461"/>
              <a:gd name="connsiteX26" fmla="*/ 271264 w 3906518"/>
              <a:gd name="connsiteY26" fmla="*/ 457820 h 1218461"/>
              <a:gd name="connsiteX27" fmla="*/ 365317 w 3906518"/>
              <a:gd name="connsiteY27" fmla="*/ 457820 h 1218461"/>
              <a:gd name="connsiteX28" fmla="*/ 365317 w 3906518"/>
              <a:gd name="connsiteY28" fmla="*/ 479988 h 1218461"/>
              <a:gd name="connsiteX29" fmla="*/ 434035 w 3906518"/>
              <a:gd name="connsiteY29" fmla="*/ 479988 h 1218461"/>
              <a:gd name="connsiteX30" fmla="*/ 434035 w 3906518"/>
              <a:gd name="connsiteY30" fmla="*/ 502156 h 1218461"/>
              <a:gd name="connsiteX31" fmla="*/ 444887 w 3906518"/>
              <a:gd name="connsiteY31" fmla="*/ 502156 h 1218461"/>
              <a:gd name="connsiteX32" fmla="*/ 444887 w 3906518"/>
              <a:gd name="connsiteY32" fmla="*/ 524324 h 1218461"/>
              <a:gd name="connsiteX33" fmla="*/ 651064 w 3906518"/>
              <a:gd name="connsiteY33" fmla="*/ 524324 h 1218461"/>
              <a:gd name="connsiteX34" fmla="*/ 651064 w 3906518"/>
              <a:gd name="connsiteY34" fmla="*/ 546603 h 1218461"/>
              <a:gd name="connsiteX35" fmla="*/ 922350 w 3906518"/>
              <a:gd name="connsiteY35" fmla="*/ 546603 h 1218461"/>
              <a:gd name="connsiteX36" fmla="*/ 922350 w 3906518"/>
              <a:gd name="connsiteY36" fmla="*/ 568881 h 1218461"/>
              <a:gd name="connsiteX37" fmla="*/ 947663 w 3906518"/>
              <a:gd name="connsiteY37" fmla="*/ 568881 h 1218461"/>
              <a:gd name="connsiteX38" fmla="*/ 947663 w 3906518"/>
              <a:gd name="connsiteY38" fmla="*/ 591160 h 1218461"/>
              <a:gd name="connsiteX39" fmla="*/ 965756 w 3906518"/>
              <a:gd name="connsiteY39" fmla="*/ 591160 h 1218461"/>
              <a:gd name="connsiteX40" fmla="*/ 965756 w 3906518"/>
              <a:gd name="connsiteY40" fmla="*/ 613439 h 1218461"/>
              <a:gd name="connsiteX41" fmla="*/ 1179175 w 3906518"/>
              <a:gd name="connsiteY41" fmla="*/ 613439 h 1218461"/>
              <a:gd name="connsiteX42" fmla="*/ 1179175 w 3906518"/>
              <a:gd name="connsiteY42" fmla="*/ 635762 h 1218461"/>
              <a:gd name="connsiteX43" fmla="*/ 1269596 w 3906518"/>
              <a:gd name="connsiteY43" fmla="*/ 635762 h 1218461"/>
              <a:gd name="connsiteX44" fmla="*/ 1269596 w 3906518"/>
              <a:gd name="connsiteY44" fmla="*/ 658085 h 1218461"/>
              <a:gd name="connsiteX45" fmla="*/ 1392572 w 3906518"/>
              <a:gd name="connsiteY45" fmla="*/ 658085 h 1218461"/>
              <a:gd name="connsiteX46" fmla="*/ 1392572 w 3906518"/>
              <a:gd name="connsiteY46" fmla="*/ 680408 h 1218461"/>
              <a:gd name="connsiteX47" fmla="*/ 1414275 w 3906518"/>
              <a:gd name="connsiteY47" fmla="*/ 680408 h 1218461"/>
              <a:gd name="connsiteX48" fmla="*/ 1414275 w 3906518"/>
              <a:gd name="connsiteY48" fmla="*/ 702731 h 1218461"/>
              <a:gd name="connsiteX49" fmla="*/ 1877277 w 3906518"/>
              <a:gd name="connsiteY49" fmla="*/ 702731 h 1218461"/>
              <a:gd name="connsiteX50" fmla="*/ 1877277 w 3906518"/>
              <a:gd name="connsiteY50" fmla="*/ 725098 h 1218461"/>
              <a:gd name="connsiteX51" fmla="*/ 1920683 w 3906518"/>
              <a:gd name="connsiteY51" fmla="*/ 725098 h 1218461"/>
              <a:gd name="connsiteX52" fmla="*/ 1920683 w 3906518"/>
              <a:gd name="connsiteY52" fmla="*/ 747465 h 1218461"/>
              <a:gd name="connsiteX53" fmla="*/ 1927925 w 3906518"/>
              <a:gd name="connsiteY53" fmla="*/ 747465 h 1218461"/>
              <a:gd name="connsiteX54" fmla="*/ 1927925 w 3906518"/>
              <a:gd name="connsiteY54" fmla="*/ 769832 h 1218461"/>
              <a:gd name="connsiteX55" fmla="*/ 2152195 w 3906518"/>
              <a:gd name="connsiteY55" fmla="*/ 769832 h 1218461"/>
              <a:gd name="connsiteX56" fmla="*/ 2152195 w 3906518"/>
              <a:gd name="connsiteY56" fmla="*/ 792200 h 1218461"/>
              <a:gd name="connsiteX57" fmla="*/ 2228155 w 3906518"/>
              <a:gd name="connsiteY57" fmla="*/ 792200 h 1218461"/>
              <a:gd name="connsiteX58" fmla="*/ 2228155 w 3906518"/>
              <a:gd name="connsiteY58" fmla="*/ 814567 h 1218461"/>
              <a:gd name="connsiteX59" fmla="*/ 2300506 w 3906518"/>
              <a:gd name="connsiteY59" fmla="*/ 814567 h 1218461"/>
              <a:gd name="connsiteX60" fmla="*/ 2300506 w 3906518"/>
              <a:gd name="connsiteY60" fmla="*/ 836934 h 1218461"/>
              <a:gd name="connsiteX61" fmla="*/ 2343911 w 3906518"/>
              <a:gd name="connsiteY61" fmla="*/ 836934 h 1218461"/>
              <a:gd name="connsiteX62" fmla="*/ 2343911 w 3906518"/>
              <a:gd name="connsiteY62" fmla="*/ 859301 h 1218461"/>
              <a:gd name="connsiteX63" fmla="*/ 2611588 w 3906518"/>
              <a:gd name="connsiteY63" fmla="*/ 859301 h 1218461"/>
              <a:gd name="connsiteX64" fmla="*/ 2611588 w 3906518"/>
              <a:gd name="connsiteY64" fmla="*/ 881669 h 1218461"/>
              <a:gd name="connsiteX65" fmla="*/ 2640532 w 3906518"/>
              <a:gd name="connsiteY65" fmla="*/ 881669 h 1218461"/>
              <a:gd name="connsiteX66" fmla="*/ 2640532 w 3906518"/>
              <a:gd name="connsiteY66" fmla="*/ 904036 h 1218461"/>
              <a:gd name="connsiteX67" fmla="*/ 2723734 w 3906518"/>
              <a:gd name="connsiteY67" fmla="*/ 904036 h 1218461"/>
              <a:gd name="connsiteX68" fmla="*/ 2723734 w 3906518"/>
              <a:gd name="connsiteY68" fmla="*/ 926447 h 1218461"/>
              <a:gd name="connsiteX69" fmla="*/ 2814155 w 3906518"/>
              <a:gd name="connsiteY69" fmla="*/ 926447 h 1218461"/>
              <a:gd name="connsiteX70" fmla="*/ 2814155 w 3906518"/>
              <a:gd name="connsiteY70" fmla="*/ 948859 h 1218461"/>
              <a:gd name="connsiteX71" fmla="*/ 2843100 w 3906518"/>
              <a:gd name="connsiteY71" fmla="*/ 948859 h 1218461"/>
              <a:gd name="connsiteX72" fmla="*/ 2843100 w 3906518"/>
              <a:gd name="connsiteY72" fmla="*/ 971271 h 1218461"/>
              <a:gd name="connsiteX73" fmla="*/ 2933521 w 3906518"/>
              <a:gd name="connsiteY73" fmla="*/ 971271 h 1218461"/>
              <a:gd name="connsiteX74" fmla="*/ 2933521 w 3906518"/>
              <a:gd name="connsiteY74" fmla="*/ 993682 h 1218461"/>
              <a:gd name="connsiteX75" fmla="*/ 3016723 w 3906518"/>
              <a:gd name="connsiteY75" fmla="*/ 993682 h 1218461"/>
              <a:gd name="connsiteX76" fmla="*/ 3016723 w 3906518"/>
              <a:gd name="connsiteY76" fmla="*/ 1016094 h 1218461"/>
              <a:gd name="connsiteX77" fmla="*/ 3128847 w 3906518"/>
              <a:gd name="connsiteY77" fmla="*/ 1016094 h 1218461"/>
              <a:gd name="connsiteX78" fmla="*/ 3128847 w 3906518"/>
              <a:gd name="connsiteY78" fmla="*/ 1038505 h 1218461"/>
              <a:gd name="connsiteX79" fmla="*/ 3175863 w 3906518"/>
              <a:gd name="connsiteY79" fmla="*/ 1038505 h 1218461"/>
              <a:gd name="connsiteX80" fmla="*/ 3175863 w 3906518"/>
              <a:gd name="connsiteY80" fmla="*/ 1060917 h 1218461"/>
              <a:gd name="connsiteX81" fmla="*/ 3179472 w 3906518"/>
              <a:gd name="connsiteY81" fmla="*/ 1060917 h 1218461"/>
              <a:gd name="connsiteX82" fmla="*/ 3179472 w 3906518"/>
              <a:gd name="connsiteY82" fmla="*/ 1083328 h 1218461"/>
              <a:gd name="connsiteX83" fmla="*/ 3183082 w 3906518"/>
              <a:gd name="connsiteY83" fmla="*/ 1083328 h 1218461"/>
              <a:gd name="connsiteX84" fmla="*/ 3183082 w 3906518"/>
              <a:gd name="connsiteY84" fmla="*/ 1105740 h 1218461"/>
              <a:gd name="connsiteX85" fmla="*/ 3204785 w 3906518"/>
              <a:gd name="connsiteY85" fmla="*/ 1105740 h 1218461"/>
              <a:gd name="connsiteX86" fmla="*/ 3204785 w 3906518"/>
              <a:gd name="connsiteY86" fmla="*/ 1128196 h 1218461"/>
              <a:gd name="connsiteX87" fmla="*/ 3580976 w 3906518"/>
              <a:gd name="connsiteY87" fmla="*/ 1128196 h 1218461"/>
              <a:gd name="connsiteX88" fmla="*/ 3580976 w 3906518"/>
              <a:gd name="connsiteY88" fmla="*/ 1150740 h 1218461"/>
              <a:gd name="connsiteX89" fmla="*/ 3595437 w 3906518"/>
              <a:gd name="connsiteY89" fmla="*/ 1150740 h 1218461"/>
              <a:gd name="connsiteX90" fmla="*/ 3595437 w 3906518"/>
              <a:gd name="connsiteY90" fmla="*/ 1173284 h 1218461"/>
              <a:gd name="connsiteX91" fmla="*/ 3783543 w 3906518"/>
              <a:gd name="connsiteY91" fmla="*/ 1173284 h 1218461"/>
              <a:gd name="connsiteX92" fmla="*/ 3783543 w 3906518"/>
              <a:gd name="connsiteY92" fmla="*/ 1195873 h 1218461"/>
              <a:gd name="connsiteX93" fmla="*/ 3848652 w 3906518"/>
              <a:gd name="connsiteY93" fmla="*/ 1195873 h 1218461"/>
              <a:gd name="connsiteX94" fmla="*/ 3848652 w 3906518"/>
              <a:gd name="connsiteY94" fmla="*/ 1218462 h 1218461"/>
              <a:gd name="connsiteX95" fmla="*/ 3906519 w 3906518"/>
              <a:gd name="connsiteY95" fmla="*/ 1218462 h 121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906518" h="1218461">
                <a:moveTo>
                  <a:pt x="0" y="0"/>
                </a:moveTo>
                <a:lnTo>
                  <a:pt x="3610" y="0"/>
                </a:lnTo>
                <a:lnTo>
                  <a:pt x="3610" y="151212"/>
                </a:lnTo>
                <a:lnTo>
                  <a:pt x="7220" y="151212"/>
                </a:lnTo>
                <a:lnTo>
                  <a:pt x="7220" y="172937"/>
                </a:lnTo>
                <a:lnTo>
                  <a:pt x="14461" y="172937"/>
                </a:lnTo>
                <a:lnTo>
                  <a:pt x="14461" y="194706"/>
                </a:lnTo>
                <a:lnTo>
                  <a:pt x="21703" y="194706"/>
                </a:lnTo>
                <a:lnTo>
                  <a:pt x="21703" y="216564"/>
                </a:lnTo>
                <a:lnTo>
                  <a:pt x="36164" y="216564"/>
                </a:lnTo>
                <a:lnTo>
                  <a:pt x="36164" y="238422"/>
                </a:lnTo>
                <a:lnTo>
                  <a:pt x="54257" y="238422"/>
                </a:lnTo>
                <a:lnTo>
                  <a:pt x="54257" y="260302"/>
                </a:lnTo>
                <a:lnTo>
                  <a:pt x="65109" y="260302"/>
                </a:lnTo>
                <a:lnTo>
                  <a:pt x="65109" y="282226"/>
                </a:lnTo>
                <a:lnTo>
                  <a:pt x="104905" y="282226"/>
                </a:lnTo>
                <a:lnTo>
                  <a:pt x="104905" y="304150"/>
                </a:lnTo>
                <a:lnTo>
                  <a:pt x="119366" y="304150"/>
                </a:lnTo>
                <a:lnTo>
                  <a:pt x="119366" y="326075"/>
                </a:lnTo>
                <a:lnTo>
                  <a:pt x="133827" y="326075"/>
                </a:lnTo>
                <a:lnTo>
                  <a:pt x="133827" y="369924"/>
                </a:lnTo>
                <a:lnTo>
                  <a:pt x="180843" y="369924"/>
                </a:lnTo>
                <a:lnTo>
                  <a:pt x="180843" y="391848"/>
                </a:lnTo>
                <a:lnTo>
                  <a:pt x="206155" y="391848"/>
                </a:lnTo>
                <a:lnTo>
                  <a:pt x="206155" y="435785"/>
                </a:lnTo>
                <a:lnTo>
                  <a:pt x="271264" y="435785"/>
                </a:lnTo>
                <a:lnTo>
                  <a:pt x="271264" y="457820"/>
                </a:lnTo>
                <a:lnTo>
                  <a:pt x="365317" y="457820"/>
                </a:lnTo>
                <a:lnTo>
                  <a:pt x="365317" y="479988"/>
                </a:lnTo>
                <a:lnTo>
                  <a:pt x="434035" y="479988"/>
                </a:lnTo>
                <a:lnTo>
                  <a:pt x="434035" y="502156"/>
                </a:lnTo>
                <a:lnTo>
                  <a:pt x="444887" y="502156"/>
                </a:lnTo>
                <a:lnTo>
                  <a:pt x="444887" y="524324"/>
                </a:lnTo>
                <a:lnTo>
                  <a:pt x="651064" y="524324"/>
                </a:lnTo>
                <a:lnTo>
                  <a:pt x="651064" y="546603"/>
                </a:lnTo>
                <a:lnTo>
                  <a:pt x="922350" y="546603"/>
                </a:lnTo>
                <a:lnTo>
                  <a:pt x="922350" y="568881"/>
                </a:lnTo>
                <a:lnTo>
                  <a:pt x="947663" y="568881"/>
                </a:lnTo>
                <a:lnTo>
                  <a:pt x="947663" y="591160"/>
                </a:lnTo>
                <a:lnTo>
                  <a:pt x="965756" y="591160"/>
                </a:lnTo>
                <a:lnTo>
                  <a:pt x="965756" y="613439"/>
                </a:lnTo>
                <a:lnTo>
                  <a:pt x="1179175" y="613439"/>
                </a:lnTo>
                <a:lnTo>
                  <a:pt x="1179175" y="635762"/>
                </a:lnTo>
                <a:lnTo>
                  <a:pt x="1269596" y="635762"/>
                </a:lnTo>
                <a:lnTo>
                  <a:pt x="1269596" y="658085"/>
                </a:lnTo>
                <a:lnTo>
                  <a:pt x="1392572" y="658085"/>
                </a:lnTo>
                <a:lnTo>
                  <a:pt x="1392572" y="680408"/>
                </a:lnTo>
                <a:lnTo>
                  <a:pt x="1414275" y="680408"/>
                </a:lnTo>
                <a:lnTo>
                  <a:pt x="1414275" y="702731"/>
                </a:lnTo>
                <a:lnTo>
                  <a:pt x="1877277" y="702731"/>
                </a:lnTo>
                <a:lnTo>
                  <a:pt x="1877277" y="725098"/>
                </a:lnTo>
                <a:lnTo>
                  <a:pt x="1920683" y="725098"/>
                </a:lnTo>
                <a:lnTo>
                  <a:pt x="1920683" y="747465"/>
                </a:lnTo>
                <a:lnTo>
                  <a:pt x="1927925" y="747465"/>
                </a:lnTo>
                <a:lnTo>
                  <a:pt x="1927925" y="769832"/>
                </a:lnTo>
                <a:lnTo>
                  <a:pt x="2152195" y="769832"/>
                </a:lnTo>
                <a:lnTo>
                  <a:pt x="2152195" y="792200"/>
                </a:lnTo>
                <a:lnTo>
                  <a:pt x="2228155" y="792200"/>
                </a:lnTo>
                <a:lnTo>
                  <a:pt x="2228155" y="814567"/>
                </a:lnTo>
                <a:lnTo>
                  <a:pt x="2300506" y="814567"/>
                </a:lnTo>
                <a:lnTo>
                  <a:pt x="2300506" y="836934"/>
                </a:lnTo>
                <a:lnTo>
                  <a:pt x="2343911" y="836934"/>
                </a:lnTo>
                <a:lnTo>
                  <a:pt x="2343911" y="859301"/>
                </a:lnTo>
                <a:lnTo>
                  <a:pt x="2611588" y="859301"/>
                </a:lnTo>
                <a:lnTo>
                  <a:pt x="2611588" y="881669"/>
                </a:lnTo>
                <a:lnTo>
                  <a:pt x="2640532" y="881669"/>
                </a:lnTo>
                <a:lnTo>
                  <a:pt x="2640532" y="904036"/>
                </a:lnTo>
                <a:lnTo>
                  <a:pt x="2723734" y="904036"/>
                </a:lnTo>
                <a:lnTo>
                  <a:pt x="2723734" y="926447"/>
                </a:lnTo>
                <a:lnTo>
                  <a:pt x="2814155" y="926447"/>
                </a:lnTo>
                <a:lnTo>
                  <a:pt x="2814155" y="948859"/>
                </a:lnTo>
                <a:lnTo>
                  <a:pt x="2843100" y="948859"/>
                </a:lnTo>
                <a:lnTo>
                  <a:pt x="2843100" y="971271"/>
                </a:lnTo>
                <a:lnTo>
                  <a:pt x="2933521" y="971271"/>
                </a:lnTo>
                <a:lnTo>
                  <a:pt x="2933521" y="993682"/>
                </a:lnTo>
                <a:lnTo>
                  <a:pt x="3016723" y="993682"/>
                </a:lnTo>
                <a:lnTo>
                  <a:pt x="3016723" y="1016094"/>
                </a:lnTo>
                <a:lnTo>
                  <a:pt x="3128847" y="1016094"/>
                </a:lnTo>
                <a:lnTo>
                  <a:pt x="3128847" y="1038505"/>
                </a:lnTo>
                <a:lnTo>
                  <a:pt x="3175863" y="1038505"/>
                </a:lnTo>
                <a:lnTo>
                  <a:pt x="3175863" y="1060917"/>
                </a:lnTo>
                <a:lnTo>
                  <a:pt x="3179472" y="1060917"/>
                </a:lnTo>
                <a:lnTo>
                  <a:pt x="3179472" y="1083328"/>
                </a:lnTo>
                <a:lnTo>
                  <a:pt x="3183082" y="1083328"/>
                </a:lnTo>
                <a:lnTo>
                  <a:pt x="3183082" y="1105740"/>
                </a:lnTo>
                <a:lnTo>
                  <a:pt x="3204785" y="1105740"/>
                </a:lnTo>
                <a:lnTo>
                  <a:pt x="3204785" y="1128196"/>
                </a:lnTo>
                <a:lnTo>
                  <a:pt x="3580976" y="1128196"/>
                </a:lnTo>
                <a:lnTo>
                  <a:pt x="3580976" y="1150740"/>
                </a:lnTo>
                <a:lnTo>
                  <a:pt x="3595437" y="1150740"/>
                </a:lnTo>
                <a:lnTo>
                  <a:pt x="3595437" y="1173284"/>
                </a:lnTo>
                <a:lnTo>
                  <a:pt x="3783543" y="1173284"/>
                </a:lnTo>
                <a:lnTo>
                  <a:pt x="3783543" y="1195873"/>
                </a:lnTo>
                <a:lnTo>
                  <a:pt x="3848652" y="1195873"/>
                </a:lnTo>
                <a:lnTo>
                  <a:pt x="3848652" y="1218462"/>
                </a:lnTo>
                <a:lnTo>
                  <a:pt x="3906519" y="1218462"/>
                </a:lnTo>
              </a:path>
            </a:pathLst>
          </a:custGeom>
          <a:noFill/>
          <a:ln w="13841" cap="flat">
            <a:solidFill>
              <a:srgbClr val="011D32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36" name="Vrije vorm: vorm 535">
            <a:extLst>
              <a:ext uri="{FF2B5EF4-FFF2-40B4-BE49-F238E27FC236}">
                <a16:creationId xmlns:a16="http://schemas.microsoft.com/office/drawing/2014/main" id="{DB5C6773-8978-87DF-D2AF-67A21C96F25B}"/>
              </a:ext>
            </a:extLst>
          </p:cNvPr>
          <p:cNvSpPr/>
          <p:nvPr/>
        </p:nvSpPr>
        <p:spPr>
          <a:xfrm>
            <a:off x="2371218" y="2950105"/>
            <a:ext cx="3078726" cy="1535"/>
          </a:xfrm>
          <a:custGeom>
            <a:avLst/>
            <a:gdLst>
              <a:gd name="connsiteX0" fmla="*/ 0 w 3906629"/>
              <a:gd name="connsiteY0" fmla="*/ 0 h 2214"/>
              <a:gd name="connsiteX1" fmla="*/ 3906630 w 3906629"/>
              <a:gd name="connsiteY1" fmla="*/ 0 h 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06629" h="2214">
                <a:moveTo>
                  <a:pt x="0" y="0"/>
                </a:moveTo>
                <a:lnTo>
                  <a:pt x="3906630" y="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37" name="Vrije vorm: vorm 536">
            <a:extLst>
              <a:ext uri="{FF2B5EF4-FFF2-40B4-BE49-F238E27FC236}">
                <a16:creationId xmlns:a16="http://schemas.microsoft.com/office/drawing/2014/main" id="{9B43D709-CF95-C05D-DB99-A79313FCD7A0}"/>
              </a:ext>
            </a:extLst>
          </p:cNvPr>
          <p:cNvSpPr/>
          <p:nvPr/>
        </p:nvSpPr>
        <p:spPr>
          <a:xfrm>
            <a:off x="2371218" y="2950105"/>
            <a:ext cx="1745" cy="53757"/>
          </a:xfrm>
          <a:custGeom>
            <a:avLst/>
            <a:gdLst>
              <a:gd name="connsiteX0" fmla="*/ 0 w 2214"/>
              <a:gd name="connsiteY0" fmla="*/ 0 h 77510"/>
              <a:gd name="connsiteX1" fmla="*/ 0 w 2214"/>
              <a:gd name="connsiteY1" fmla="*/ 77510 h 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4" h="77510">
                <a:moveTo>
                  <a:pt x="0" y="0"/>
                </a:moveTo>
                <a:lnTo>
                  <a:pt x="0" y="7751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38" name="Vrije vorm: vorm 537">
            <a:extLst>
              <a:ext uri="{FF2B5EF4-FFF2-40B4-BE49-F238E27FC236}">
                <a16:creationId xmlns:a16="http://schemas.microsoft.com/office/drawing/2014/main" id="{70B9AC4F-9DDE-75EE-2B31-949CF66E4BEE}"/>
              </a:ext>
            </a:extLst>
          </p:cNvPr>
          <p:cNvSpPr/>
          <p:nvPr/>
        </p:nvSpPr>
        <p:spPr>
          <a:xfrm>
            <a:off x="2884342" y="2950105"/>
            <a:ext cx="1745" cy="53757"/>
          </a:xfrm>
          <a:custGeom>
            <a:avLst/>
            <a:gdLst>
              <a:gd name="connsiteX0" fmla="*/ 0 w 2214"/>
              <a:gd name="connsiteY0" fmla="*/ 0 h 77510"/>
              <a:gd name="connsiteX1" fmla="*/ 0 w 2214"/>
              <a:gd name="connsiteY1" fmla="*/ 77510 h 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4" h="77510">
                <a:moveTo>
                  <a:pt x="0" y="0"/>
                </a:moveTo>
                <a:lnTo>
                  <a:pt x="0" y="7751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39" name="Vrije vorm: vorm 538">
            <a:extLst>
              <a:ext uri="{FF2B5EF4-FFF2-40B4-BE49-F238E27FC236}">
                <a16:creationId xmlns:a16="http://schemas.microsoft.com/office/drawing/2014/main" id="{09CEF94A-0ABC-9688-E160-B35B5380A7E2}"/>
              </a:ext>
            </a:extLst>
          </p:cNvPr>
          <p:cNvSpPr/>
          <p:nvPr/>
        </p:nvSpPr>
        <p:spPr>
          <a:xfrm>
            <a:off x="3397449" y="2950105"/>
            <a:ext cx="1745" cy="53757"/>
          </a:xfrm>
          <a:custGeom>
            <a:avLst/>
            <a:gdLst>
              <a:gd name="connsiteX0" fmla="*/ 0 w 2214"/>
              <a:gd name="connsiteY0" fmla="*/ 0 h 77510"/>
              <a:gd name="connsiteX1" fmla="*/ 0 w 2214"/>
              <a:gd name="connsiteY1" fmla="*/ 77510 h 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4" h="77510">
                <a:moveTo>
                  <a:pt x="0" y="0"/>
                </a:moveTo>
                <a:lnTo>
                  <a:pt x="0" y="7751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40" name="Vrije vorm: vorm 539">
            <a:extLst>
              <a:ext uri="{FF2B5EF4-FFF2-40B4-BE49-F238E27FC236}">
                <a16:creationId xmlns:a16="http://schemas.microsoft.com/office/drawing/2014/main" id="{36CC7690-FCEC-8D44-54A5-C4143A93B101}"/>
              </a:ext>
            </a:extLst>
          </p:cNvPr>
          <p:cNvSpPr/>
          <p:nvPr/>
        </p:nvSpPr>
        <p:spPr>
          <a:xfrm>
            <a:off x="3910572" y="2950105"/>
            <a:ext cx="1745" cy="53757"/>
          </a:xfrm>
          <a:custGeom>
            <a:avLst/>
            <a:gdLst>
              <a:gd name="connsiteX0" fmla="*/ 0 w 2214"/>
              <a:gd name="connsiteY0" fmla="*/ 0 h 77510"/>
              <a:gd name="connsiteX1" fmla="*/ 0 w 2214"/>
              <a:gd name="connsiteY1" fmla="*/ 77510 h 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4" h="77510">
                <a:moveTo>
                  <a:pt x="0" y="0"/>
                </a:moveTo>
                <a:lnTo>
                  <a:pt x="0" y="7751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41" name="Vrije vorm: vorm 540">
            <a:extLst>
              <a:ext uri="{FF2B5EF4-FFF2-40B4-BE49-F238E27FC236}">
                <a16:creationId xmlns:a16="http://schemas.microsoft.com/office/drawing/2014/main" id="{428F0077-3419-47F5-F3C9-BAD2F965DC03}"/>
              </a:ext>
            </a:extLst>
          </p:cNvPr>
          <p:cNvSpPr/>
          <p:nvPr/>
        </p:nvSpPr>
        <p:spPr>
          <a:xfrm>
            <a:off x="4423696" y="2950105"/>
            <a:ext cx="1745" cy="53757"/>
          </a:xfrm>
          <a:custGeom>
            <a:avLst/>
            <a:gdLst>
              <a:gd name="connsiteX0" fmla="*/ 0 w 2214"/>
              <a:gd name="connsiteY0" fmla="*/ 0 h 77510"/>
              <a:gd name="connsiteX1" fmla="*/ 0 w 2214"/>
              <a:gd name="connsiteY1" fmla="*/ 77510 h 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4" h="77510">
                <a:moveTo>
                  <a:pt x="0" y="0"/>
                </a:moveTo>
                <a:lnTo>
                  <a:pt x="0" y="7751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42" name="Vrije vorm: vorm 541">
            <a:extLst>
              <a:ext uri="{FF2B5EF4-FFF2-40B4-BE49-F238E27FC236}">
                <a16:creationId xmlns:a16="http://schemas.microsoft.com/office/drawing/2014/main" id="{F7C17CC4-8351-FC06-445D-3F5A65303E6A}"/>
              </a:ext>
            </a:extLst>
          </p:cNvPr>
          <p:cNvSpPr/>
          <p:nvPr/>
        </p:nvSpPr>
        <p:spPr>
          <a:xfrm>
            <a:off x="4936820" y="2950105"/>
            <a:ext cx="1745" cy="53757"/>
          </a:xfrm>
          <a:custGeom>
            <a:avLst/>
            <a:gdLst>
              <a:gd name="connsiteX0" fmla="*/ 0 w 2214"/>
              <a:gd name="connsiteY0" fmla="*/ 0 h 77510"/>
              <a:gd name="connsiteX1" fmla="*/ 0 w 2214"/>
              <a:gd name="connsiteY1" fmla="*/ 77510 h 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4" h="77510">
                <a:moveTo>
                  <a:pt x="0" y="0"/>
                </a:moveTo>
                <a:lnTo>
                  <a:pt x="0" y="7751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43" name="Vrije vorm: vorm 542">
            <a:extLst>
              <a:ext uri="{FF2B5EF4-FFF2-40B4-BE49-F238E27FC236}">
                <a16:creationId xmlns:a16="http://schemas.microsoft.com/office/drawing/2014/main" id="{560C8998-96D1-DAE3-AD82-E6F974A6B11C}"/>
              </a:ext>
            </a:extLst>
          </p:cNvPr>
          <p:cNvSpPr/>
          <p:nvPr/>
        </p:nvSpPr>
        <p:spPr>
          <a:xfrm>
            <a:off x="5449927" y="2950105"/>
            <a:ext cx="1745" cy="53757"/>
          </a:xfrm>
          <a:custGeom>
            <a:avLst/>
            <a:gdLst>
              <a:gd name="connsiteX0" fmla="*/ 0 w 2214"/>
              <a:gd name="connsiteY0" fmla="*/ 0 h 77510"/>
              <a:gd name="connsiteX1" fmla="*/ 0 w 2214"/>
              <a:gd name="connsiteY1" fmla="*/ 77510 h 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4" h="77510">
                <a:moveTo>
                  <a:pt x="0" y="0"/>
                </a:moveTo>
                <a:lnTo>
                  <a:pt x="0" y="7751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44" name="Vrije vorm: vorm 543">
            <a:extLst>
              <a:ext uri="{FF2B5EF4-FFF2-40B4-BE49-F238E27FC236}">
                <a16:creationId xmlns:a16="http://schemas.microsoft.com/office/drawing/2014/main" id="{8A98D9BA-136E-2D2A-98AB-ECAC2053941E}"/>
              </a:ext>
            </a:extLst>
          </p:cNvPr>
          <p:cNvSpPr/>
          <p:nvPr/>
        </p:nvSpPr>
        <p:spPr>
          <a:xfrm>
            <a:off x="2371218" y="1192669"/>
            <a:ext cx="1745" cy="1757436"/>
          </a:xfrm>
          <a:custGeom>
            <a:avLst/>
            <a:gdLst>
              <a:gd name="connsiteX0" fmla="*/ 0 w 2214"/>
              <a:gd name="connsiteY0" fmla="*/ 2533989 h 2533988"/>
              <a:gd name="connsiteX1" fmla="*/ 0 w 2214"/>
              <a:gd name="connsiteY1" fmla="*/ 0 h 253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4" h="2533988">
                <a:moveTo>
                  <a:pt x="0" y="2533989"/>
                </a:moveTo>
                <a:lnTo>
                  <a:pt x="0" y="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45" name="Vrije vorm: vorm 544">
            <a:extLst>
              <a:ext uri="{FF2B5EF4-FFF2-40B4-BE49-F238E27FC236}">
                <a16:creationId xmlns:a16="http://schemas.microsoft.com/office/drawing/2014/main" id="{8E229473-B7EC-289B-7B51-70F33A9E214A}"/>
              </a:ext>
            </a:extLst>
          </p:cNvPr>
          <p:cNvSpPr/>
          <p:nvPr/>
        </p:nvSpPr>
        <p:spPr>
          <a:xfrm>
            <a:off x="2310047" y="2950105"/>
            <a:ext cx="61171" cy="1535"/>
          </a:xfrm>
          <a:custGeom>
            <a:avLst/>
            <a:gdLst>
              <a:gd name="connsiteX0" fmla="*/ 77621 w 77620"/>
              <a:gd name="connsiteY0" fmla="*/ 0 h 2214"/>
              <a:gd name="connsiteX1" fmla="*/ 0 w 77620"/>
              <a:gd name="connsiteY1" fmla="*/ 0 h 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620" h="2214">
                <a:moveTo>
                  <a:pt x="77621" y="0"/>
                </a:moveTo>
                <a:lnTo>
                  <a:pt x="0" y="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46" name="Vrije vorm: vorm 545">
            <a:extLst>
              <a:ext uri="{FF2B5EF4-FFF2-40B4-BE49-F238E27FC236}">
                <a16:creationId xmlns:a16="http://schemas.microsoft.com/office/drawing/2014/main" id="{A372A405-1BB9-E673-25EB-61ABAB724C17}"/>
              </a:ext>
            </a:extLst>
          </p:cNvPr>
          <p:cNvSpPr/>
          <p:nvPr/>
        </p:nvSpPr>
        <p:spPr>
          <a:xfrm>
            <a:off x="2310047" y="2071379"/>
            <a:ext cx="61171" cy="1535"/>
          </a:xfrm>
          <a:custGeom>
            <a:avLst/>
            <a:gdLst>
              <a:gd name="connsiteX0" fmla="*/ 77621 w 77620"/>
              <a:gd name="connsiteY0" fmla="*/ 0 h 2214"/>
              <a:gd name="connsiteX1" fmla="*/ 0 w 77620"/>
              <a:gd name="connsiteY1" fmla="*/ 0 h 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620" h="2214">
                <a:moveTo>
                  <a:pt x="77621" y="0"/>
                </a:moveTo>
                <a:lnTo>
                  <a:pt x="0" y="0"/>
                </a:lnTo>
              </a:path>
            </a:pathLst>
          </a:custGeom>
          <a:noFill/>
          <a:ln w="1384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47" name="Vrije vorm: vorm 546">
            <a:extLst>
              <a:ext uri="{FF2B5EF4-FFF2-40B4-BE49-F238E27FC236}">
                <a16:creationId xmlns:a16="http://schemas.microsoft.com/office/drawing/2014/main" id="{59357033-EC8F-D87C-61F8-1E56ADD2865C}"/>
              </a:ext>
            </a:extLst>
          </p:cNvPr>
          <p:cNvSpPr/>
          <p:nvPr/>
        </p:nvSpPr>
        <p:spPr>
          <a:xfrm>
            <a:off x="2310047" y="1192669"/>
            <a:ext cx="61171" cy="1535"/>
          </a:xfrm>
          <a:custGeom>
            <a:avLst/>
            <a:gdLst>
              <a:gd name="connsiteX0" fmla="*/ 77621 w 77620"/>
              <a:gd name="connsiteY0" fmla="*/ 0 h 2214"/>
              <a:gd name="connsiteX1" fmla="*/ 0 w 77620"/>
              <a:gd name="connsiteY1" fmla="*/ 0 h 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620" h="2214">
                <a:moveTo>
                  <a:pt x="77621" y="0"/>
                </a:move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49" name="Tekstvak 548">
            <a:extLst>
              <a:ext uri="{FF2B5EF4-FFF2-40B4-BE49-F238E27FC236}">
                <a16:creationId xmlns:a16="http://schemas.microsoft.com/office/drawing/2014/main" id="{CDC387C0-F4A1-5056-E29E-30373CDA4C0E}"/>
              </a:ext>
            </a:extLst>
          </p:cNvPr>
          <p:cNvSpPr txBox="1"/>
          <p:nvPr/>
        </p:nvSpPr>
        <p:spPr>
          <a:xfrm>
            <a:off x="951770" y="3732779"/>
            <a:ext cx="255198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50" name="Tekstvak 549">
            <a:extLst>
              <a:ext uri="{FF2B5EF4-FFF2-40B4-BE49-F238E27FC236}">
                <a16:creationId xmlns:a16="http://schemas.microsoft.com/office/drawing/2014/main" id="{68C345C5-1DE5-9DE0-10F2-83A6FBD64ACA}"/>
              </a:ext>
            </a:extLst>
          </p:cNvPr>
          <p:cNvSpPr txBox="1"/>
          <p:nvPr/>
        </p:nvSpPr>
        <p:spPr>
          <a:xfrm>
            <a:off x="1512217" y="3732779"/>
            <a:ext cx="325731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90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51" name="Tekstvak 550">
            <a:extLst>
              <a:ext uri="{FF2B5EF4-FFF2-40B4-BE49-F238E27FC236}">
                <a16:creationId xmlns:a16="http://schemas.microsoft.com/office/drawing/2014/main" id="{A35338D4-621C-370A-43DA-DF2052EF3513}"/>
              </a:ext>
            </a:extLst>
          </p:cNvPr>
          <p:cNvSpPr txBox="1"/>
          <p:nvPr/>
        </p:nvSpPr>
        <p:spPr>
          <a:xfrm>
            <a:off x="2062282" y="3732779"/>
            <a:ext cx="396263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180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52" name="Tekstvak 551">
            <a:extLst>
              <a:ext uri="{FF2B5EF4-FFF2-40B4-BE49-F238E27FC236}">
                <a16:creationId xmlns:a16="http://schemas.microsoft.com/office/drawing/2014/main" id="{29DB3D99-9F3C-0A60-992C-A796D7C61991}"/>
              </a:ext>
            </a:extLst>
          </p:cNvPr>
          <p:cNvSpPr txBox="1"/>
          <p:nvPr/>
        </p:nvSpPr>
        <p:spPr>
          <a:xfrm>
            <a:off x="2664533" y="3732779"/>
            <a:ext cx="396263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270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53" name="Tekstvak 552">
            <a:extLst>
              <a:ext uri="{FF2B5EF4-FFF2-40B4-BE49-F238E27FC236}">
                <a16:creationId xmlns:a16="http://schemas.microsoft.com/office/drawing/2014/main" id="{76C8ECA4-ACF3-5EDC-6060-84384DE89D47}"/>
              </a:ext>
            </a:extLst>
          </p:cNvPr>
          <p:cNvSpPr txBox="1"/>
          <p:nvPr/>
        </p:nvSpPr>
        <p:spPr>
          <a:xfrm>
            <a:off x="3248213" y="3732779"/>
            <a:ext cx="396263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360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54" name="Tekstvak 553">
            <a:extLst>
              <a:ext uri="{FF2B5EF4-FFF2-40B4-BE49-F238E27FC236}">
                <a16:creationId xmlns:a16="http://schemas.microsoft.com/office/drawing/2014/main" id="{DB513C3B-3244-AEFC-D3E0-410504B888DB}"/>
              </a:ext>
            </a:extLst>
          </p:cNvPr>
          <p:cNvSpPr txBox="1"/>
          <p:nvPr/>
        </p:nvSpPr>
        <p:spPr>
          <a:xfrm>
            <a:off x="3832695" y="3732779"/>
            <a:ext cx="396263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450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55" name="Tekstvak 554">
            <a:extLst>
              <a:ext uri="{FF2B5EF4-FFF2-40B4-BE49-F238E27FC236}">
                <a16:creationId xmlns:a16="http://schemas.microsoft.com/office/drawing/2014/main" id="{3B6A8223-0CFA-4598-A794-4401BE27EE40}"/>
              </a:ext>
            </a:extLst>
          </p:cNvPr>
          <p:cNvSpPr txBox="1"/>
          <p:nvPr/>
        </p:nvSpPr>
        <p:spPr>
          <a:xfrm>
            <a:off x="4427448" y="3732779"/>
            <a:ext cx="396263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540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56" name="Tekstvak 555">
            <a:extLst>
              <a:ext uri="{FF2B5EF4-FFF2-40B4-BE49-F238E27FC236}">
                <a16:creationId xmlns:a16="http://schemas.microsoft.com/office/drawing/2014/main" id="{78D14B88-A44B-0CBF-F1A6-8AA93A396DF3}"/>
              </a:ext>
            </a:extLst>
          </p:cNvPr>
          <p:cNvSpPr txBox="1"/>
          <p:nvPr/>
        </p:nvSpPr>
        <p:spPr>
          <a:xfrm>
            <a:off x="5018411" y="3732779"/>
            <a:ext cx="396262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630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57" name="Tekstvak 556">
            <a:extLst>
              <a:ext uri="{FF2B5EF4-FFF2-40B4-BE49-F238E27FC236}">
                <a16:creationId xmlns:a16="http://schemas.microsoft.com/office/drawing/2014/main" id="{9C2E27B2-BDBC-B17D-F7D7-6C89F3560655}"/>
              </a:ext>
            </a:extLst>
          </p:cNvPr>
          <p:cNvSpPr txBox="1"/>
          <p:nvPr/>
        </p:nvSpPr>
        <p:spPr>
          <a:xfrm>
            <a:off x="5609373" y="3732779"/>
            <a:ext cx="396263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720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58" name="Tekstvak 557">
            <a:extLst>
              <a:ext uri="{FF2B5EF4-FFF2-40B4-BE49-F238E27FC236}">
                <a16:creationId xmlns:a16="http://schemas.microsoft.com/office/drawing/2014/main" id="{03644CD3-CC0E-CBDE-21EF-D0A2FF431512}"/>
              </a:ext>
            </a:extLst>
          </p:cNvPr>
          <p:cNvSpPr txBox="1"/>
          <p:nvPr/>
        </p:nvSpPr>
        <p:spPr>
          <a:xfrm>
            <a:off x="6198573" y="3732779"/>
            <a:ext cx="396263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810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59" name="Tekstvak 558">
            <a:extLst>
              <a:ext uri="{FF2B5EF4-FFF2-40B4-BE49-F238E27FC236}">
                <a16:creationId xmlns:a16="http://schemas.microsoft.com/office/drawing/2014/main" id="{E9623CCC-DB72-3C95-5EA5-3A70ED510160}"/>
              </a:ext>
            </a:extLst>
          </p:cNvPr>
          <p:cNvSpPr txBox="1"/>
          <p:nvPr/>
        </p:nvSpPr>
        <p:spPr>
          <a:xfrm>
            <a:off x="6787773" y="3732779"/>
            <a:ext cx="396263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900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60" name="Tekstvak 559">
            <a:extLst>
              <a:ext uri="{FF2B5EF4-FFF2-40B4-BE49-F238E27FC236}">
                <a16:creationId xmlns:a16="http://schemas.microsoft.com/office/drawing/2014/main" id="{F68BC6CE-7A7B-0AD2-827D-C9FFBEAACFD7}"/>
              </a:ext>
            </a:extLst>
          </p:cNvPr>
          <p:cNvSpPr txBox="1"/>
          <p:nvPr/>
        </p:nvSpPr>
        <p:spPr>
          <a:xfrm>
            <a:off x="7376990" y="3732779"/>
            <a:ext cx="396263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990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61" name="Tekstvak 560">
            <a:extLst>
              <a:ext uri="{FF2B5EF4-FFF2-40B4-BE49-F238E27FC236}">
                <a16:creationId xmlns:a16="http://schemas.microsoft.com/office/drawing/2014/main" id="{CAC8AAB9-043E-2919-FB99-539C6FC452AF}"/>
              </a:ext>
            </a:extLst>
          </p:cNvPr>
          <p:cNvSpPr txBox="1"/>
          <p:nvPr/>
        </p:nvSpPr>
        <p:spPr>
          <a:xfrm>
            <a:off x="7937118" y="3732779"/>
            <a:ext cx="466795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1080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64" name="Tekstvak 563">
            <a:extLst>
              <a:ext uri="{FF2B5EF4-FFF2-40B4-BE49-F238E27FC236}">
                <a16:creationId xmlns:a16="http://schemas.microsoft.com/office/drawing/2014/main" id="{AF8BDE43-FDC9-D184-A051-190DAD52CA12}"/>
              </a:ext>
            </a:extLst>
          </p:cNvPr>
          <p:cNvSpPr txBox="1"/>
          <p:nvPr/>
        </p:nvSpPr>
        <p:spPr>
          <a:xfrm>
            <a:off x="723539" y="2973526"/>
            <a:ext cx="325731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i="0">
                <a:solidFill>
                  <a:schemeClr val="bg1"/>
                </a:solidFill>
              </a:rPr>
              <a:t>20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66" name="Tekstvak 565">
            <a:extLst>
              <a:ext uri="{FF2B5EF4-FFF2-40B4-BE49-F238E27FC236}">
                <a16:creationId xmlns:a16="http://schemas.microsoft.com/office/drawing/2014/main" id="{2A5CD82B-E0F8-3F41-ACF3-8CDB82289D41}"/>
              </a:ext>
            </a:extLst>
          </p:cNvPr>
          <p:cNvSpPr txBox="1"/>
          <p:nvPr/>
        </p:nvSpPr>
        <p:spPr>
          <a:xfrm>
            <a:off x="723539" y="2359423"/>
            <a:ext cx="325731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i="0">
                <a:solidFill>
                  <a:schemeClr val="bg1"/>
                </a:solidFill>
              </a:rPr>
              <a:t>40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68" name="Tekstvak 567">
            <a:extLst>
              <a:ext uri="{FF2B5EF4-FFF2-40B4-BE49-F238E27FC236}">
                <a16:creationId xmlns:a16="http://schemas.microsoft.com/office/drawing/2014/main" id="{115AF2B1-B469-EE8D-0A0B-063A58316FCA}"/>
              </a:ext>
            </a:extLst>
          </p:cNvPr>
          <p:cNvSpPr txBox="1"/>
          <p:nvPr/>
        </p:nvSpPr>
        <p:spPr>
          <a:xfrm>
            <a:off x="723539" y="1740651"/>
            <a:ext cx="325731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i="0" dirty="0">
                <a:solidFill>
                  <a:schemeClr val="bg1"/>
                </a:solidFill>
              </a:rPr>
              <a:t>60</a:t>
            </a:r>
            <a:endParaRPr lang="nl-NL" sz="1000" b="0" i="0" dirty="0">
              <a:solidFill>
                <a:schemeClr val="bg1"/>
              </a:solidFill>
            </a:endParaRPr>
          </a:p>
        </p:txBody>
      </p:sp>
      <p:sp>
        <p:nvSpPr>
          <p:cNvPr id="570" name="Tekstvak 569">
            <a:extLst>
              <a:ext uri="{FF2B5EF4-FFF2-40B4-BE49-F238E27FC236}">
                <a16:creationId xmlns:a16="http://schemas.microsoft.com/office/drawing/2014/main" id="{F3A65D97-B924-CC16-4300-E51B8776C4D9}"/>
              </a:ext>
            </a:extLst>
          </p:cNvPr>
          <p:cNvSpPr txBox="1"/>
          <p:nvPr/>
        </p:nvSpPr>
        <p:spPr>
          <a:xfrm>
            <a:off x="723539" y="1117223"/>
            <a:ext cx="325731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i="0">
                <a:solidFill>
                  <a:schemeClr val="bg1"/>
                </a:solidFill>
              </a:rPr>
              <a:t>80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72" name="Tekstvak 571">
            <a:extLst>
              <a:ext uri="{FF2B5EF4-FFF2-40B4-BE49-F238E27FC236}">
                <a16:creationId xmlns:a16="http://schemas.microsoft.com/office/drawing/2014/main" id="{3E752FA7-BBB9-F3D4-B9D3-312011872CAD}"/>
              </a:ext>
            </a:extLst>
          </p:cNvPr>
          <p:cNvSpPr txBox="1"/>
          <p:nvPr/>
        </p:nvSpPr>
        <p:spPr>
          <a:xfrm>
            <a:off x="653008" y="510363"/>
            <a:ext cx="396262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i="0">
                <a:solidFill>
                  <a:schemeClr val="bg1"/>
                </a:solidFill>
              </a:rPr>
              <a:t>100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87" name="Tekstvak 586">
            <a:extLst>
              <a:ext uri="{FF2B5EF4-FFF2-40B4-BE49-F238E27FC236}">
                <a16:creationId xmlns:a16="http://schemas.microsoft.com/office/drawing/2014/main" id="{A14E1872-184C-07C7-7AE2-097652E969C5}"/>
              </a:ext>
            </a:extLst>
          </p:cNvPr>
          <p:cNvSpPr txBox="1"/>
          <p:nvPr/>
        </p:nvSpPr>
        <p:spPr>
          <a:xfrm>
            <a:off x="2243617" y="2975448"/>
            <a:ext cx="255199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88" name="Tekstvak 587">
            <a:extLst>
              <a:ext uri="{FF2B5EF4-FFF2-40B4-BE49-F238E27FC236}">
                <a16:creationId xmlns:a16="http://schemas.microsoft.com/office/drawing/2014/main" id="{847BB6BE-EE3C-5B71-1ABD-D1E5A13CC913}"/>
              </a:ext>
            </a:extLst>
          </p:cNvPr>
          <p:cNvSpPr txBox="1"/>
          <p:nvPr/>
        </p:nvSpPr>
        <p:spPr>
          <a:xfrm>
            <a:off x="2686828" y="2975448"/>
            <a:ext cx="396263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180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89" name="Tekstvak 588">
            <a:extLst>
              <a:ext uri="{FF2B5EF4-FFF2-40B4-BE49-F238E27FC236}">
                <a16:creationId xmlns:a16="http://schemas.microsoft.com/office/drawing/2014/main" id="{52E6EFFD-686A-8952-6A83-31AEC8DCED28}"/>
              </a:ext>
            </a:extLst>
          </p:cNvPr>
          <p:cNvSpPr txBox="1"/>
          <p:nvPr/>
        </p:nvSpPr>
        <p:spPr>
          <a:xfrm>
            <a:off x="3196181" y="2975448"/>
            <a:ext cx="396263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360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90" name="Tekstvak 589">
            <a:extLst>
              <a:ext uri="{FF2B5EF4-FFF2-40B4-BE49-F238E27FC236}">
                <a16:creationId xmlns:a16="http://schemas.microsoft.com/office/drawing/2014/main" id="{91D087B4-3930-0B0F-017D-9F9944C53312}"/>
              </a:ext>
            </a:extLst>
          </p:cNvPr>
          <p:cNvSpPr txBox="1"/>
          <p:nvPr/>
        </p:nvSpPr>
        <p:spPr>
          <a:xfrm>
            <a:off x="3710284" y="2975448"/>
            <a:ext cx="396263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540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91" name="Tekstvak 590">
            <a:extLst>
              <a:ext uri="{FF2B5EF4-FFF2-40B4-BE49-F238E27FC236}">
                <a16:creationId xmlns:a16="http://schemas.microsoft.com/office/drawing/2014/main" id="{161B0262-73B9-B047-1A79-F393A2CF50B5}"/>
              </a:ext>
            </a:extLst>
          </p:cNvPr>
          <p:cNvSpPr txBox="1"/>
          <p:nvPr/>
        </p:nvSpPr>
        <p:spPr>
          <a:xfrm>
            <a:off x="4225547" y="2975448"/>
            <a:ext cx="396263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 dirty="0">
                <a:solidFill>
                  <a:schemeClr val="bg1"/>
                </a:solidFill>
              </a:rPr>
              <a:t>720</a:t>
            </a:r>
            <a:endParaRPr lang="nl-NL" sz="1000" b="0" i="0" dirty="0">
              <a:solidFill>
                <a:schemeClr val="bg1"/>
              </a:solidFill>
            </a:endParaRPr>
          </a:p>
        </p:txBody>
      </p:sp>
      <p:sp>
        <p:nvSpPr>
          <p:cNvPr id="592" name="Tekstvak 591">
            <a:extLst>
              <a:ext uri="{FF2B5EF4-FFF2-40B4-BE49-F238E27FC236}">
                <a16:creationId xmlns:a16="http://schemas.microsoft.com/office/drawing/2014/main" id="{4799AF9F-25A0-DC43-653D-5973793CE9B7}"/>
              </a:ext>
            </a:extLst>
          </p:cNvPr>
          <p:cNvSpPr txBox="1"/>
          <p:nvPr/>
        </p:nvSpPr>
        <p:spPr>
          <a:xfrm>
            <a:off x="4738672" y="2975448"/>
            <a:ext cx="396263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900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93" name="Tekstvak 592">
            <a:extLst>
              <a:ext uri="{FF2B5EF4-FFF2-40B4-BE49-F238E27FC236}">
                <a16:creationId xmlns:a16="http://schemas.microsoft.com/office/drawing/2014/main" id="{91770E81-2A67-F61D-3C3E-390A2E07CEB2}"/>
              </a:ext>
            </a:extLst>
          </p:cNvPr>
          <p:cNvSpPr txBox="1"/>
          <p:nvPr/>
        </p:nvSpPr>
        <p:spPr>
          <a:xfrm>
            <a:off x="5214099" y="2975448"/>
            <a:ext cx="466795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1080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94" name="Tekstvak 593">
            <a:extLst>
              <a:ext uri="{FF2B5EF4-FFF2-40B4-BE49-F238E27FC236}">
                <a16:creationId xmlns:a16="http://schemas.microsoft.com/office/drawing/2014/main" id="{4E1ED21F-EF0A-BC6C-A239-6BA9710A431D}"/>
              </a:ext>
            </a:extLst>
          </p:cNvPr>
          <p:cNvSpPr txBox="1"/>
          <p:nvPr/>
        </p:nvSpPr>
        <p:spPr>
          <a:xfrm>
            <a:off x="1999876" y="2838062"/>
            <a:ext cx="325731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i="0">
                <a:solidFill>
                  <a:schemeClr val="bg1"/>
                </a:solidFill>
              </a:rPr>
              <a:t>80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95" name="Tekstvak 594">
            <a:extLst>
              <a:ext uri="{FF2B5EF4-FFF2-40B4-BE49-F238E27FC236}">
                <a16:creationId xmlns:a16="http://schemas.microsoft.com/office/drawing/2014/main" id="{2FD56A4E-30F0-0801-4D27-15488E3430F0}"/>
              </a:ext>
            </a:extLst>
          </p:cNvPr>
          <p:cNvSpPr txBox="1"/>
          <p:nvPr/>
        </p:nvSpPr>
        <p:spPr>
          <a:xfrm>
            <a:off x="1999876" y="1953349"/>
            <a:ext cx="325731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i="0">
                <a:solidFill>
                  <a:schemeClr val="bg1"/>
                </a:solidFill>
              </a:rPr>
              <a:t>90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96" name="Tekstvak 595">
            <a:extLst>
              <a:ext uri="{FF2B5EF4-FFF2-40B4-BE49-F238E27FC236}">
                <a16:creationId xmlns:a16="http://schemas.microsoft.com/office/drawing/2014/main" id="{9CFA616D-7344-2151-77E2-288FCB713090}"/>
              </a:ext>
            </a:extLst>
          </p:cNvPr>
          <p:cNvSpPr txBox="1"/>
          <p:nvPr/>
        </p:nvSpPr>
        <p:spPr>
          <a:xfrm>
            <a:off x="1929345" y="1085855"/>
            <a:ext cx="396262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i="0">
                <a:solidFill>
                  <a:schemeClr val="bg1"/>
                </a:solidFill>
              </a:rPr>
              <a:t>100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597" name="Tekstvak 596">
            <a:extLst>
              <a:ext uri="{FF2B5EF4-FFF2-40B4-BE49-F238E27FC236}">
                <a16:creationId xmlns:a16="http://schemas.microsoft.com/office/drawing/2014/main" id="{6B240E54-67A7-07C4-F465-393884BCEA88}"/>
              </a:ext>
            </a:extLst>
          </p:cNvPr>
          <p:cNvSpPr txBox="1"/>
          <p:nvPr/>
        </p:nvSpPr>
        <p:spPr>
          <a:xfrm>
            <a:off x="2392926" y="2346512"/>
            <a:ext cx="24897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</a:rPr>
              <a:t>     </a:t>
            </a:r>
            <a:r>
              <a:rPr lang="en-US" sz="1000" b="0" i="0" dirty="0" err="1">
                <a:solidFill>
                  <a:schemeClr val="bg1"/>
                </a:solidFill>
              </a:rPr>
              <a:t>iFR</a:t>
            </a:r>
            <a:endParaRPr lang="en-US" sz="1000" b="0" i="0" dirty="0">
              <a:solidFill>
                <a:schemeClr val="bg1"/>
              </a:solidFill>
            </a:endParaRPr>
          </a:p>
          <a:p>
            <a:r>
              <a:rPr lang="en-US" sz="1000" b="0" i="0" dirty="0">
                <a:solidFill>
                  <a:schemeClr val="bg1"/>
                </a:solidFill>
              </a:rPr>
              <a:t>     CMR</a:t>
            </a:r>
          </a:p>
          <a:p>
            <a:r>
              <a:rPr lang="en-US" sz="1000" b="0" i="0" dirty="0">
                <a:solidFill>
                  <a:schemeClr val="bg1"/>
                </a:solidFill>
              </a:rPr>
              <a:t>HR 0.95 (95% CI 0.65-1.40)   </a:t>
            </a:r>
            <a:r>
              <a:rPr lang="en-US" sz="1000" b="0" dirty="0">
                <a:solidFill>
                  <a:schemeClr val="bg1"/>
                </a:solidFill>
              </a:rPr>
              <a:t>P</a:t>
            </a:r>
            <a:r>
              <a:rPr lang="en-US" sz="1000" b="0" i="0" dirty="0">
                <a:solidFill>
                  <a:schemeClr val="bg1"/>
                </a:solidFill>
              </a:rPr>
              <a:t> = 0.8073</a:t>
            </a:r>
            <a:endParaRPr lang="nl-NL" sz="1000" b="0" i="0" dirty="0">
              <a:solidFill>
                <a:schemeClr val="bg1"/>
              </a:solidFill>
            </a:endParaRPr>
          </a:p>
        </p:txBody>
      </p:sp>
      <p:cxnSp>
        <p:nvCxnSpPr>
          <p:cNvPr id="600" name="Rechte verbindingslijn 599">
            <a:extLst>
              <a:ext uri="{FF2B5EF4-FFF2-40B4-BE49-F238E27FC236}">
                <a16:creationId xmlns:a16="http://schemas.microsoft.com/office/drawing/2014/main" id="{BEAF5E2C-2304-D675-C2A7-01FAAFBF6C10}"/>
              </a:ext>
            </a:extLst>
          </p:cNvPr>
          <p:cNvCxnSpPr>
            <a:cxnSpLocks/>
          </p:cNvCxnSpPr>
          <p:nvPr/>
        </p:nvCxnSpPr>
        <p:spPr bwMode="auto">
          <a:xfrm flipH="1">
            <a:off x="2498816" y="2469068"/>
            <a:ext cx="11295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6283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1" name="Rechte verbindingslijn 600">
            <a:extLst>
              <a:ext uri="{FF2B5EF4-FFF2-40B4-BE49-F238E27FC236}">
                <a16:creationId xmlns:a16="http://schemas.microsoft.com/office/drawing/2014/main" id="{87CFA22D-D0FD-109B-FCCA-5499CA263497}"/>
              </a:ext>
            </a:extLst>
          </p:cNvPr>
          <p:cNvCxnSpPr>
            <a:cxnSpLocks/>
          </p:cNvCxnSpPr>
          <p:nvPr/>
        </p:nvCxnSpPr>
        <p:spPr bwMode="auto">
          <a:xfrm flipH="1">
            <a:off x="2498816" y="2624887"/>
            <a:ext cx="11295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1D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2" name="Tekstvak 601">
            <a:extLst>
              <a:ext uri="{FF2B5EF4-FFF2-40B4-BE49-F238E27FC236}">
                <a16:creationId xmlns:a16="http://schemas.microsoft.com/office/drawing/2014/main" id="{9FA9156B-BB72-1A53-9B2F-7F70E37F4F4F}"/>
              </a:ext>
            </a:extLst>
          </p:cNvPr>
          <p:cNvSpPr txBox="1"/>
          <p:nvPr/>
        </p:nvSpPr>
        <p:spPr>
          <a:xfrm>
            <a:off x="5429676" y="1825586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</a:rPr>
              <a:t>9.8%</a:t>
            </a:r>
            <a:endParaRPr lang="nl-NL" sz="1000" b="0" i="0" dirty="0">
              <a:solidFill>
                <a:schemeClr val="bg1"/>
              </a:solidFill>
            </a:endParaRPr>
          </a:p>
        </p:txBody>
      </p:sp>
      <p:sp>
        <p:nvSpPr>
          <p:cNvPr id="603" name="Tekstvak 602">
            <a:extLst>
              <a:ext uri="{FF2B5EF4-FFF2-40B4-BE49-F238E27FC236}">
                <a16:creationId xmlns:a16="http://schemas.microsoft.com/office/drawing/2014/main" id="{4E4C1D06-F780-54F1-90F0-BB1F918DAB57}"/>
              </a:ext>
            </a:extLst>
          </p:cNvPr>
          <p:cNvSpPr txBox="1"/>
          <p:nvPr/>
        </p:nvSpPr>
        <p:spPr>
          <a:xfrm>
            <a:off x="5429676" y="1977335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</a:rPr>
              <a:t>9.3%</a:t>
            </a:r>
            <a:endParaRPr lang="nl-NL" sz="1000" b="0" i="0" dirty="0">
              <a:solidFill>
                <a:schemeClr val="bg1"/>
              </a:solidFill>
            </a:endParaRPr>
          </a:p>
        </p:txBody>
      </p:sp>
      <p:sp>
        <p:nvSpPr>
          <p:cNvPr id="604" name="Tekstvak 603">
            <a:extLst>
              <a:ext uri="{FF2B5EF4-FFF2-40B4-BE49-F238E27FC236}">
                <a16:creationId xmlns:a16="http://schemas.microsoft.com/office/drawing/2014/main" id="{064340FC-95F5-0EC1-0D8E-A2A5197C6BD2}"/>
              </a:ext>
            </a:extLst>
          </p:cNvPr>
          <p:cNvSpPr txBox="1"/>
          <p:nvPr/>
        </p:nvSpPr>
        <p:spPr>
          <a:xfrm rot="16200000">
            <a:off x="-652713" y="2030025"/>
            <a:ext cx="26552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i="0">
                <a:solidFill>
                  <a:schemeClr val="bg1"/>
                </a:solidFill>
              </a:rPr>
              <a:t>Percentage of patients without MACE</a:t>
            </a:r>
            <a:endParaRPr lang="nl-NL" sz="1050" b="0" i="0">
              <a:solidFill>
                <a:schemeClr val="bg1"/>
              </a:solidFill>
            </a:endParaRPr>
          </a:p>
        </p:txBody>
      </p:sp>
      <p:sp>
        <p:nvSpPr>
          <p:cNvPr id="605" name="Tekstvak 604">
            <a:extLst>
              <a:ext uri="{FF2B5EF4-FFF2-40B4-BE49-F238E27FC236}">
                <a16:creationId xmlns:a16="http://schemas.microsoft.com/office/drawing/2014/main" id="{4E6E82DD-0A29-024B-6E95-D3E3B7852E1C}"/>
              </a:ext>
            </a:extLst>
          </p:cNvPr>
          <p:cNvSpPr txBox="1"/>
          <p:nvPr/>
        </p:nvSpPr>
        <p:spPr>
          <a:xfrm>
            <a:off x="3520960" y="3897437"/>
            <a:ext cx="22092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0" i="0" dirty="0">
                <a:solidFill>
                  <a:schemeClr val="bg1"/>
                </a:solidFill>
              </a:rPr>
              <a:t>Time after index procedure (days)</a:t>
            </a:r>
            <a:endParaRPr lang="nl-NL" sz="1050" b="0" i="0" dirty="0">
              <a:solidFill>
                <a:schemeClr val="bg1"/>
              </a:solidFill>
            </a:endParaRPr>
          </a:p>
        </p:txBody>
      </p:sp>
      <p:sp>
        <p:nvSpPr>
          <p:cNvPr id="610" name="Rectangle 3">
            <a:extLst>
              <a:ext uri="{FF2B5EF4-FFF2-40B4-BE49-F238E27FC236}">
                <a16:creationId xmlns:a16="http://schemas.microsoft.com/office/drawing/2014/main" id="{BC9C4846-E88B-0142-E2EB-3DC8272C3FBA}"/>
              </a:ext>
            </a:extLst>
          </p:cNvPr>
          <p:cNvSpPr txBox="1">
            <a:spLocks noChangeArrowheads="1"/>
          </p:cNvSpPr>
          <p:nvPr/>
        </p:nvSpPr>
        <p:spPr>
          <a:xfrm>
            <a:off x="684214" y="282937"/>
            <a:ext cx="7769225" cy="5667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0" kern="0"/>
              <a:t>Primary End Point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235F9B5-E5E4-4F46-CE14-25675AACA4C1}"/>
              </a:ext>
            </a:extLst>
          </p:cNvPr>
          <p:cNvSpPr txBox="1">
            <a:spLocks noChangeArrowheads="1"/>
          </p:cNvSpPr>
          <p:nvPr/>
        </p:nvSpPr>
        <p:spPr>
          <a:xfrm>
            <a:off x="6841864" y="1543878"/>
            <a:ext cx="2280607" cy="3086100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bg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bg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bg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bg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i="0" kern="0" dirty="0"/>
              <a:t>Composite of</a:t>
            </a:r>
            <a:r>
              <a:rPr lang="en-US" i="0" kern="0" dirty="0">
                <a:solidFill>
                  <a:schemeClr val="accent2"/>
                </a:solidFill>
              </a:rPr>
              <a:t> </a:t>
            </a:r>
            <a:endParaRPr lang="en-US" i="0" kern="0" dirty="0"/>
          </a:p>
          <a:p>
            <a:pPr marL="404813" lvl="1" indent="-180975" eaLnBrk="1" hangingPunct="1">
              <a:buClr>
                <a:srgbClr val="4F8EBC"/>
              </a:buClr>
            </a:pPr>
            <a:r>
              <a:rPr lang="en-US" i="0" kern="0" dirty="0"/>
              <a:t>all-cause death</a:t>
            </a:r>
          </a:p>
          <a:p>
            <a:pPr marL="404813" lvl="1" indent="-180975" eaLnBrk="1" hangingPunct="1">
              <a:buClr>
                <a:srgbClr val="4F8EBC"/>
              </a:buClr>
            </a:pPr>
            <a:r>
              <a:rPr lang="en-US" i="0" kern="0" dirty="0"/>
              <a:t>recurrent MI</a:t>
            </a:r>
          </a:p>
          <a:p>
            <a:pPr marL="404813" lvl="1" indent="-180975" eaLnBrk="1" hangingPunct="1">
              <a:buClr>
                <a:srgbClr val="4F8EBC"/>
              </a:buClr>
            </a:pPr>
            <a:r>
              <a:rPr lang="en-US" i="0" kern="0" dirty="0"/>
              <a:t>hospitalization for heart failure</a:t>
            </a:r>
          </a:p>
        </p:txBody>
      </p:sp>
      <p:pic>
        <p:nvPicPr>
          <p:cNvPr id="3" name="Picture 2" descr="A logo with white text&#10;&#10;AI-generated content may be incorrect.">
            <a:extLst>
              <a:ext uri="{FF2B5EF4-FFF2-40B4-BE49-F238E27FC236}">
                <a16:creationId xmlns:a16="http://schemas.microsoft.com/office/drawing/2014/main" id="{EFE414C0-3231-B772-73E5-F092A735E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7" y="4612485"/>
            <a:ext cx="1665513" cy="53671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04BC592-5AD9-3FE6-6685-FA5D51B9E102}"/>
              </a:ext>
            </a:extLst>
          </p:cNvPr>
          <p:cNvCxnSpPr>
            <a:cxnSpLocks/>
          </p:cNvCxnSpPr>
          <p:nvPr/>
        </p:nvCxnSpPr>
        <p:spPr bwMode="auto">
          <a:xfrm flipH="1">
            <a:off x="106424" y="4251163"/>
            <a:ext cx="11295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6283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F2D1543E-57F5-C3FA-C9C8-47DC37F69AC4}"/>
              </a:ext>
            </a:extLst>
          </p:cNvPr>
          <p:cNvCxnSpPr>
            <a:cxnSpLocks/>
          </p:cNvCxnSpPr>
          <p:nvPr/>
        </p:nvCxnSpPr>
        <p:spPr bwMode="auto">
          <a:xfrm flipH="1">
            <a:off x="106424" y="4370112"/>
            <a:ext cx="11295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1D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755175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32" grpId="0" animBg="1"/>
      <p:bldP spid="533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87" grpId="0"/>
      <p:bldP spid="588" grpId="0"/>
      <p:bldP spid="589" grpId="0"/>
      <p:bldP spid="590" grpId="0"/>
      <p:bldP spid="591" grpId="0"/>
      <p:bldP spid="592" grpId="0"/>
      <p:bldP spid="593" grpId="0"/>
      <p:bldP spid="594" grpId="0"/>
      <p:bldP spid="595" grpId="0"/>
      <p:bldP spid="596" grpId="0"/>
      <p:bldP spid="597" grpId="0"/>
      <p:bldP spid="602" grpId="0"/>
      <p:bldP spid="6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0039262C-199E-5420-208C-9ECA029B2BC5}"/>
              </a:ext>
            </a:extLst>
          </p:cNvPr>
          <p:cNvSpPr/>
          <p:nvPr/>
        </p:nvSpPr>
        <p:spPr>
          <a:xfrm>
            <a:off x="436454" y="1240396"/>
            <a:ext cx="2535393" cy="424750"/>
          </a:xfrm>
          <a:custGeom>
            <a:avLst/>
            <a:gdLst>
              <a:gd name="connsiteX0" fmla="*/ 0 w 7676216"/>
              <a:gd name="connsiteY0" fmla="*/ 0 h 1009074"/>
              <a:gd name="connsiteX1" fmla="*/ 7093 w 7676216"/>
              <a:gd name="connsiteY1" fmla="*/ 0 h 1009074"/>
              <a:gd name="connsiteX2" fmla="*/ 7093 w 7676216"/>
              <a:gd name="connsiteY2" fmla="*/ 89641 h 1009074"/>
              <a:gd name="connsiteX3" fmla="*/ 14186 w 7676216"/>
              <a:gd name="connsiteY3" fmla="*/ 89641 h 1009074"/>
              <a:gd name="connsiteX4" fmla="*/ 14186 w 7676216"/>
              <a:gd name="connsiteY4" fmla="*/ 134506 h 1009074"/>
              <a:gd name="connsiteX5" fmla="*/ 49738 w 7676216"/>
              <a:gd name="connsiteY5" fmla="*/ 134506 h 1009074"/>
              <a:gd name="connsiteX6" fmla="*/ 49738 w 7676216"/>
              <a:gd name="connsiteY6" fmla="*/ 179674 h 1009074"/>
              <a:gd name="connsiteX7" fmla="*/ 56831 w 7676216"/>
              <a:gd name="connsiteY7" fmla="*/ 179674 h 1009074"/>
              <a:gd name="connsiteX8" fmla="*/ 56831 w 7676216"/>
              <a:gd name="connsiteY8" fmla="*/ 224843 h 1009074"/>
              <a:gd name="connsiteX9" fmla="*/ 85246 w 7676216"/>
              <a:gd name="connsiteY9" fmla="*/ 224843 h 1009074"/>
              <a:gd name="connsiteX10" fmla="*/ 85246 w 7676216"/>
              <a:gd name="connsiteY10" fmla="*/ 270012 h 1009074"/>
              <a:gd name="connsiteX11" fmla="*/ 1208244 w 7676216"/>
              <a:gd name="connsiteY11" fmla="*/ 270012 h 1009074"/>
              <a:gd name="connsiteX12" fmla="*/ 1208244 w 7676216"/>
              <a:gd name="connsiteY12" fmla="*/ 315529 h 1009074"/>
              <a:gd name="connsiteX13" fmla="*/ 1933208 w 7676216"/>
              <a:gd name="connsiteY13" fmla="*/ 315529 h 1009074"/>
              <a:gd name="connsiteX14" fmla="*/ 1933208 w 7676216"/>
              <a:gd name="connsiteY14" fmla="*/ 361307 h 1009074"/>
              <a:gd name="connsiteX15" fmla="*/ 2729275 w 7676216"/>
              <a:gd name="connsiteY15" fmla="*/ 361307 h 1009074"/>
              <a:gd name="connsiteX16" fmla="*/ 2729275 w 7676216"/>
              <a:gd name="connsiteY16" fmla="*/ 407346 h 1009074"/>
              <a:gd name="connsiteX17" fmla="*/ 3098894 w 7676216"/>
              <a:gd name="connsiteY17" fmla="*/ 407346 h 1009074"/>
              <a:gd name="connsiteX18" fmla="*/ 3098894 w 7676216"/>
              <a:gd name="connsiteY18" fmla="*/ 453472 h 1009074"/>
              <a:gd name="connsiteX19" fmla="*/ 3624862 w 7676216"/>
              <a:gd name="connsiteY19" fmla="*/ 453472 h 1009074"/>
              <a:gd name="connsiteX20" fmla="*/ 3624862 w 7676216"/>
              <a:gd name="connsiteY20" fmla="*/ 499598 h 1009074"/>
              <a:gd name="connsiteX21" fmla="*/ 4136601 w 7676216"/>
              <a:gd name="connsiteY21" fmla="*/ 499598 h 1009074"/>
              <a:gd name="connsiteX22" fmla="*/ 4136601 w 7676216"/>
              <a:gd name="connsiteY22" fmla="*/ 545725 h 1009074"/>
              <a:gd name="connsiteX23" fmla="*/ 4307181 w 7676216"/>
              <a:gd name="connsiteY23" fmla="*/ 545725 h 1009074"/>
              <a:gd name="connsiteX24" fmla="*/ 4307181 w 7676216"/>
              <a:gd name="connsiteY24" fmla="*/ 591851 h 1009074"/>
              <a:gd name="connsiteX25" fmla="*/ 5344888 w 7676216"/>
              <a:gd name="connsiteY25" fmla="*/ 591851 h 1009074"/>
              <a:gd name="connsiteX26" fmla="*/ 5344888 w 7676216"/>
              <a:gd name="connsiteY26" fmla="*/ 637977 h 1009074"/>
              <a:gd name="connsiteX27" fmla="*/ 6020114 w 7676216"/>
              <a:gd name="connsiteY27" fmla="*/ 637977 h 1009074"/>
              <a:gd name="connsiteX28" fmla="*/ 6020114 w 7676216"/>
              <a:gd name="connsiteY28" fmla="*/ 684190 h 1009074"/>
              <a:gd name="connsiteX29" fmla="*/ 6041437 w 7676216"/>
              <a:gd name="connsiteY29" fmla="*/ 684190 h 1009074"/>
              <a:gd name="connsiteX30" fmla="*/ 6041437 w 7676216"/>
              <a:gd name="connsiteY30" fmla="*/ 730403 h 1009074"/>
              <a:gd name="connsiteX31" fmla="*/ 6937024 w 7676216"/>
              <a:gd name="connsiteY31" fmla="*/ 730403 h 1009074"/>
              <a:gd name="connsiteX32" fmla="*/ 6937024 w 7676216"/>
              <a:gd name="connsiteY32" fmla="*/ 776790 h 1009074"/>
              <a:gd name="connsiteX33" fmla="*/ 6958346 w 7676216"/>
              <a:gd name="connsiteY33" fmla="*/ 776790 h 1009074"/>
              <a:gd name="connsiteX34" fmla="*/ 6958346 w 7676216"/>
              <a:gd name="connsiteY34" fmla="*/ 823178 h 1009074"/>
              <a:gd name="connsiteX35" fmla="*/ 7079188 w 7676216"/>
              <a:gd name="connsiteY35" fmla="*/ 823178 h 1009074"/>
              <a:gd name="connsiteX36" fmla="*/ 7079188 w 7676216"/>
              <a:gd name="connsiteY36" fmla="*/ 869652 h 1009074"/>
              <a:gd name="connsiteX37" fmla="*/ 7356380 w 7676216"/>
              <a:gd name="connsiteY37" fmla="*/ 869652 h 1009074"/>
              <a:gd name="connsiteX38" fmla="*/ 7356380 w 7676216"/>
              <a:gd name="connsiteY38" fmla="*/ 916126 h 1009074"/>
              <a:gd name="connsiteX39" fmla="*/ 7384795 w 7676216"/>
              <a:gd name="connsiteY39" fmla="*/ 916126 h 1009074"/>
              <a:gd name="connsiteX40" fmla="*/ 7384795 w 7676216"/>
              <a:gd name="connsiteY40" fmla="*/ 962600 h 1009074"/>
              <a:gd name="connsiteX41" fmla="*/ 7484315 w 7676216"/>
              <a:gd name="connsiteY41" fmla="*/ 962600 h 1009074"/>
              <a:gd name="connsiteX42" fmla="*/ 7484315 w 7676216"/>
              <a:gd name="connsiteY42" fmla="*/ 1009075 h 1009074"/>
              <a:gd name="connsiteX43" fmla="*/ 7676217 w 7676216"/>
              <a:gd name="connsiteY43" fmla="*/ 1009075 h 10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676216" h="1009074">
                <a:moveTo>
                  <a:pt x="0" y="0"/>
                </a:moveTo>
                <a:lnTo>
                  <a:pt x="7093" y="0"/>
                </a:lnTo>
                <a:lnTo>
                  <a:pt x="7093" y="89641"/>
                </a:lnTo>
                <a:lnTo>
                  <a:pt x="14186" y="89641"/>
                </a:lnTo>
                <a:lnTo>
                  <a:pt x="14186" y="134506"/>
                </a:lnTo>
                <a:lnTo>
                  <a:pt x="49738" y="134506"/>
                </a:lnTo>
                <a:lnTo>
                  <a:pt x="49738" y="179674"/>
                </a:lnTo>
                <a:lnTo>
                  <a:pt x="56831" y="179674"/>
                </a:lnTo>
                <a:lnTo>
                  <a:pt x="56831" y="224843"/>
                </a:lnTo>
                <a:lnTo>
                  <a:pt x="85246" y="224843"/>
                </a:lnTo>
                <a:lnTo>
                  <a:pt x="85246" y="270012"/>
                </a:lnTo>
                <a:lnTo>
                  <a:pt x="1208244" y="270012"/>
                </a:lnTo>
                <a:lnTo>
                  <a:pt x="1208244" y="315529"/>
                </a:lnTo>
                <a:lnTo>
                  <a:pt x="1933208" y="315529"/>
                </a:lnTo>
                <a:lnTo>
                  <a:pt x="1933208" y="361307"/>
                </a:lnTo>
                <a:lnTo>
                  <a:pt x="2729275" y="361307"/>
                </a:lnTo>
                <a:lnTo>
                  <a:pt x="2729275" y="407346"/>
                </a:lnTo>
                <a:lnTo>
                  <a:pt x="3098894" y="407346"/>
                </a:lnTo>
                <a:lnTo>
                  <a:pt x="3098894" y="453472"/>
                </a:lnTo>
                <a:lnTo>
                  <a:pt x="3624862" y="453472"/>
                </a:lnTo>
                <a:lnTo>
                  <a:pt x="3624862" y="499598"/>
                </a:lnTo>
                <a:lnTo>
                  <a:pt x="4136601" y="499598"/>
                </a:lnTo>
                <a:lnTo>
                  <a:pt x="4136601" y="545725"/>
                </a:lnTo>
                <a:lnTo>
                  <a:pt x="4307181" y="545725"/>
                </a:lnTo>
                <a:lnTo>
                  <a:pt x="4307181" y="591851"/>
                </a:lnTo>
                <a:lnTo>
                  <a:pt x="5344888" y="591851"/>
                </a:lnTo>
                <a:lnTo>
                  <a:pt x="5344888" y="637977"/>
                </a:lnTo>
                <a:lnTo>
                  <a:pt x="6020114" y="637977"/>
                </a:lnTo>
                <a:lnTo>
                  <a:pt x="6020114" y="684190"/>
                </a:lnTo>
                <a:lnTo>
                  <a:pt x="6041437" y="684190"/>
                </a:lnTo>
                <a:lnTo>
                  <a:pt x="6041437" y="730403"/>
                </a:lnTo>
                <a:lnTo>
                  <a:pt x="6937024" y="730403"/>
                </a:lnTo>
                <a:lnTo>
                  <a:pt x="6937024" y="776790"/>
                </a:lnTo>
                <a:lnTo>
                  <a:pt x="6958346" y="776790"/>
                </a:lnTo>
                <a:lnTo>
                  <a:pt x="6958346" y="823178"/>
                </a:lnTo>
                <a:lnTo>
                  <a:pt x="7079188" y="823178"/>
                </a:lnTo>
                <a:lnTo>
                  <a:pt x="7079188" y="869652"/>
                </a:lnTo>
                <a:lnTo>
                  <a:pt x="7356380" y="869652"/>
                </a:lnTo>
                <a:lnTo>
                  <a:pt x="7356380" y="916126"/>
                </a:lnTo>
                <a:lnTo>
                  <a:pt x="7384795" y="916126"/>
                </a:lnTo>
                <a:lnTo>
                  <a:pt x="7384795" y="962600"/>
                </a:lnTo>
                <a:lnTo>
                  <a:pt x="7484315" y="962600"/>
                </a:lnTo>
                <a:lnTo>
                  <a:pt x="7484315" y="1009075"/>
                </a:lnTo>
                <a:lnTo>
                  <a:pt x="7676217" y="1009075"/>
                </a:lnTo>
              </a:path>
            </a:pathLst>
          </a:custGeom>
          <a:noFill/>
          <a:ln w="13843" cap="flat">
            <a:solidFill>
              <a:srgbClr val="ED2738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7A4CC2CA-3B22-DE4F-F43C-11948B9F6BDC}"/>
              </a:ext>
            </a:extLst>
          </p:cNvPr>
          <p:cNvSpPr/>
          <p:nvPr/>
        </p:nvSpPr>
        <p:spPr>
          <a:xfrm>
            <a:off x="436454" y="1240396"/>
            <a:ext cx="2535422" cy="404070"/>
          </a:xfrm>
          <a:custGeom>
            <a:avLst/>
            <a:gdLst>
              <a:gd name="connsiteX0" fmla="*/ 0 w 7676303"/>
              <a:gd name="connsiteY0" fmla="*/ 0 h 959945"/>
              <a:gd name="connsiteX1" fmla="*/ 7093 w 7676303"/>
              <a:gd name="connsiteY1" fmla="*/ 0 h 959945"/>
              <a:gd name="connsiteX2" fmla="*/ 7093 w 7676303"/>
              <a:gd name="connsiteY2" fmla="*/ 42471 h 959945"/>
              <a:gd name="connsiteX3" fmla="*/ 14186 w 7676303"/>
              <a:gd name="connsiteY3" fmla="*/ 42471 h 959945"/>
              <a:gd name="connsiteX4" fmla="*/ 14186 w 7676303"/>
              <a:gd name="connsiteY4" fmla="*/ 85159 h 959945"/>
              <a:gd name="connsiteX5" fmla="*/ 28415 w 7676303"/>
              <a:gd name="connsiteY5" fmla="*/ 85159 h 959945"/>
              <a:gd name="connsiteX6" fmla="*/ 28415 w 7676303"/>
              <a:gd name="connsiteY6" fmla="*/ 127935 h 959945"/>
              <a:gd name="connsiteX7" fmla="*/ 42645 w 7676303"/>
              <a:gd name="connsiteY7" fmla="*/ 127935 h 959945"/>
              <a:gd name="connsiteX8" fmla="*/ 42645 w 7676303"/>
              <a:gd name="connsiteY8" fmla="*/ 170841 h 959945"/>
              <a:gd name="connsiteX9" fmla="*/ 49738 w 7676303"/>
              <a:gd name="connsiteY9" fmla="*/ 170841 h 959945"/>
              <a:gd name="connsiteX10" fmla="*/ 49738 w 7676303"/>
              <a:gd name="connsiteY10" fmla="*/ 213747 h 959945"/>
              <a:gd name="connsiteX11" fmla="*/ 63967 w 7676303"/>
              <a:gd name="connsiteY11" fmla="*/ 213747 h 959945"/>
              <a:gd name="connsiteX12" fmla="*/ 63967 w 7676303"/>
              <a:gd name="connsiteY12" fmla="*/ 256653 h 959945"/>
              <a:gd name="connsiteX13" fmla="*/ 106612 w 7676303"/>
              <a:gd name="connsiteY13" fmla="*/ 256653 h 959945"/>
              <a:gd name="connsiteX14" fmla="*/ 106612 w 7676303"/>
              <a:gd name="connsiteY14" fmla="*/ 299646 h 959945"/>
              <a:gd name="connsiteX15" fmla="*/ 234547 w 7676303"/>
              <a:gd name="connsiteY15" fmla="*/ 299646 h 959945"/>
              <a:gd name="connsiteX16" fmla="*/ 234547 w 7676303"/>
              <a:gd name="connsiteY16" fmla="*/ 342726 h 959945"/>
              <a:gd name="connsiteX17" fmla="*/ 852899 w 7676303"/>
              <a:gd name="connsiteY17" fmla="*/ 342726 h 959945"/>
              <a:gd name="connsiteX18" fmla="*/ 852899 w 7676303"/>
              <a:gd name="connsiteY18" fmla="*/ 386241 h 959945"/>
              <a:gd name="connsiteX19" fmla="*/ 874221 w 7676303"/>
              <a:gd name="connsiteY19" fmla="*/ 386241 h 959945"/>
              <a:gd name="connsiteX20" fmla="*/ 874221 w 7676303"/>
              <a:gd name="connsiteY20" fmla="*/ 429756 h 959945"/>
              <a:gd name="connsiteX21" fmla="*/ 1279348 w 7676303"/>
              <a:gd name="connsiteY21" fmla="*/ 429756 h 959945"/>
              <a:gd name="connsiteX22" fmla="*/ 1279348 w 7676303"/>
              <a:gd name="connsiteY22" fmla="*/ 473533 h 959945"/>
              <a:gd name="connsiteX23" fmla="*/ 1812409 w 7676303"/>
              <a:gd name="connsiteY23" fmla="*/ 473533 h 959945"/>
              <a:gd name="connsiteX24" fmla="*/ 1812409 w 7676303"/>
              <a:gd name="connsiteY24" fmla="*/ 517309 h 959945"/>
              <a:gd name="connsiteX25" fmla="*/ 3674600 w 7676303"/>
              <a:gd name="connsiteY25" fmla="*/ 517309 h 959945"/>
              <a:gd name="connsiteX26" fmla="*/ 3674600 w 7676303"/>
              <a:gd name="connsiteY26" fmla="*/ 561477 h 959945"/>
              <a:gd name="connsiteX27" fmla="*/ 3774119 w 7676303"/>
              <a:gd name="connsiteY27" fmla="*/ 561477 h 959945"/>
              <a:gd name="connsiteX28" fmla="*/ 3774119 w 7676303"/>
              <a:gd name="connsiteY28" fmla="*/ 605645 h 959945"/>
              <a:gd name="connsiteX29" fmla="*/ 4229028 w 7676303"/>
              <a:gd name="connsiteY29" fmla="*/ 605645 h 959945"/>
              <a:gd name="connsiteX30" fmla="*/ 4229028 w 7676303"/>
              <a:gd name="connsiteY30" fmla="*/ 649813 h 959945"/>
              <a:gd name="connsiteX31" fmla="*/ 4378285 w 7676303"/>
              <a:gd name="connsiteY31" fmla="*/ 649813 h 959945"/>
              <a:gd name="connsiteX32" fmla="*/ 4378285 w 7676303"/>
              <a:gd name="connsiteY32" fmla="*/ 693981 h 959945"/>
              <a:gd name="connsiteX33" fmla="*/ 5529742 w 7676303"/>
              <a:gd name="connsiteY33" fmla="*/ 693981 h 959945"/>
              <a:gd name="connsiteX34" fmla="*/ 5529742 w 7676303"/>
              <a:gd name="connsiteY34" fmla="*/ 738236 h 959945"/>
              <a:gd name="connsiteX35" fmla="*/ 5586616 w 7676303"/>
              <a:gd name="connsiteY35" fmla="*/ 738236 h 959945"/>
              <a:gd name="connsiteX36" fmla="*/ 5586616 w 7676303"/>
              <a:gd name="connsiteY36" fmla="*/ 782491 h 959945"/>
              <a:gd name="connsiteX37" fmla="*/ 6041524 w 7676303"/>
              <a:gd name="connsiteY37" fmla="*/ 782491 h 959945"/>
              <a:gd name="connsiteX38" fmla="*/ 6041524 w 7676303"/>
              <a:gd name="connsiteY38" fmla="*/ 826746 h 959945"/>
              <a:gd name="connsiteX39" fmla="*/ 6247656 w 7676303"/>
              <a:gd name="connsiteY39" fmla="*/ 826746 h 959945"/>
              <a:gd name="connsiteX40" fmla="*/ 6247656 w 7676303"/>
              <a:gd name="connsiteY40" fmla="*/ 871001 h 959945"/>
              <a:gd name="connsiteX41" fmla="*/ 7121920 w 7676303"/>
              <a:gd name="connsiteY41" fmla="*/ 871001 h 959945"/>
              <a:gd name="connsiteX42" fmla="*/ 7121920 w 7676303"/>
              <a:gd name="connsiteY42" fmla="*/ 915473 h 959945"/>
              <a:gd name="connsiteX43" fmla="*/ 7150335 w 7676303"/>
              <a:gd name="connsiteY43" fmla="*/ 915473 h 959945"/>
              <a:gd name="connsiteX44" fmla="*/ 7150335 w 7676303"/>
              <a:gd name="connsiteY44" fmla="*/ 959946 h 959945"/>
              <a:gd name="connsiteX45" fmla="*/ 7676304 w 7676303"/>
              <a:gd name="connsiteY45" fmla="*/ 959946 h 95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676303" h="959945">
                <a:moveTo>
                  <a:pt x="0" y="0"/>
                </a:moveTo>
                <a:lnTo>
                  <a:pt x="7093" y="0"/>
                </a:lnTo>
                <a:lnTo>
                  <a:pt x="7093" y="42471"/>
                </a:lnTo>
                <a:lnTo>
                  <a:pt x="14186" y="42471"/>
                </a:lnTo>
                <a:lnTo>
                  <a:pt x="14186" y="85159"/>
                </a:lnTo>
                <a:lnTo>
                  <a:pt x="28415" y="85159"/>
                </a:lnTo>
                <a:lnTo>
                  <a:pt x="28415" y="127935"/>
                </a:lnTo>
                <a:lnTo>
                  <a:pt x="42645" y="127935"/>
                </a:lnTo>
                <a:lnTo>
                  <a:pt x="42645" y="170841"/>
                </a:lnTo>
                <a:lnTo>
                  <a:pt x="49738" y="170841"/>
                </a:lnTo>
                <a:lnTo>
                  <a:pt x="49738" y="213747"/>
                </a:lnTo>
                <a:lnTo>
                  <a:pt x="63967" y="213747"/>
                </a:lnTo>
                <a:lnTo>
                  <a:pt x="63967" y="256653"/>
                </a:lnTo>
                <a:lnTo>
                  <a:pt x="106612" y="256653"/>
                </a:lnTo>
                <a:lnTo>
                  <a:pt x="106612" y="299646"/>
                </a:lnTo>
                <a:lnTo>
                  <a:pt x="234547" y="299646"/>
                </a:lnTo>
                <a:lnTo>
                  <a:pt x="234547" y="342726"/>
                </a:lnTo>
                <a:lnTo>
                  <a:pt x="852899" y="342726"/>
                </a:lnTo>
                <a:lnTo>
                  <a:pt x="852899" y="386241"/>
                </a:lnTo>
                <a:lnTo>
                  <a:pt x="874221" y="386241"/>
                </a:lnTo>
                <a:lnTo>
                  <a:pt x="874221" y="429756"/>
                </a:lnTo>
                <a:lnTo>
                  <a:pt x="1279348" y="429756"/>
                </a:lnTo>
                <a:lnTo>
                  <a:pt x="1279348" y="473533"/>
                </a:lnTo>
                <a:lnTo>
                  <a:pt x="1812409" y="473533"/>
                </a:lnTo>
                <a:lnTo>
                  <a:pt x="1812409" y="517309"/>
                </a:lnTo>
                <a:lnTo>
                  <a:pt x="3674600" y="517309"/>
                </a:lnTo>
                <a:lnTo>
                  <a:pt x="3674600" y="561477"/>
                </a:lnTo>
                <a:lnTo>
                  <a:pt x="3774119" y="561477"/>
                </a:lnTo>
                <a:lnTo>
                  <a:pt x="3774119" y="605645"/>
                </a:lnTo>
                <a:lnTo>
                  <a:pt x="4229028" y="605645"/>
                </a:lnTo>
                <a:lnTo>
                  <a:pt x="4229028" y="649813"/>
                </a:lnTo>
                <a:lnTo>
                  <a:pt x="4378285" y="649813"/>
                </a:lnTo>
                <a:lnTo>
                  <a:pt x="4378285" y="693981"/>
                </a:lnTo>
                <a:lnTo>
                  <a:pt x="5529742" y="693981"/>
                </a:lnTo>
                <a:lnTo>
                  <a:pt x="5529742" y="738236"/>
                </a:lnTo>
                <a:lnTo>
                  <a:pt x="5586616" y="738236"/>
                </a:lnTo>
                <a:lnTo>
                  <a:pt x="5586616" y="782491"/>
                </a:lnTo>
                <a:lnTo>
                  <a:pt x="6041524" y="782491"/>
                </a:lnTo>
                <a:lnTo>
                  <a:pt x="6041524" y="826746"/>
                </a:lnTo>
                <a:lnTo>
                  <a:pt x="6247656" y="826746"/>
                </a:lnTo>
                <a:lnTo>
                  <a:pt x="6247656" y="871001"/>
                </a:lnTo>
                <a:lnTo>
                  <a:pt x="7121920" y="871001"/>
                </a:lnTo>
                <a:lnTo>
                  <a:pt x="7121920" y="915473"/>
                </a:lnTo>
                <a:lnTo>
                  <a:pt x="7150335" y="915473"/>
                </a:lnTo>
                <a:lnTo>
                  <a:pt x="7150335" y="959946"/>
                </a:lnTo>
                <a:lnTo>
                  <a:pt x="7676304" y="959946"/>
                </a:lnTo>
              </a:path>
            </a:pathLst>
          </a:custGeom>
          <a:noFill/>
          <a:ln w="13843" cap="flat">
            <a:solidFill>
              <a:srgbClr val="011D32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125A3DB-485B-626E-9E53-C6CD2E0456A4}"/>
              </a:ext>
            </a:extLst>
          </p:cNvPr>
          <p:cNvSpPr/>
          <p:nvPr/>
        </p:nvSpPr>
        <p:spPr>
          <a:xfrm>
            <a:off x="436454" y="3336287"/>
            <a:ext cx="2535422" cy="1831"/>
          </a:xfrm>
          <a:custGeom>
            <a:avLst/>
            <a:gdLst>
              <a:gd name="connsiteX0" fmla="*/ 0 w 7676303"/>
              <a:gd name="connsiteY0" fmla="*/ 0 h 4351"/>
              <a:gd name="connsiteX1" fmla="*/ 7676304 w 7676303"/>
              <a:gd name="connsiteY1" fmla="*/ 0 h 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76303" h="4351">
                <a:moveTo>
                  <a:pt x="0" y="0"/>
                </a:moveTo>
                <a:lnTo>
                  <a:pt x="7676304" y="0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FEBAE46B-3009-3208-B379-D884E40C27AD}"/>
              </a:ext>
            </a:extLst>
          </p:cNvPr>
          <p:cNvSpPr/>
          <p:nvPr/>
        </p:nvSpPr>
        <p:spPr>
          <a:xfrm>
            <a:off x="436454" y="3336287"/>
            <a:ext cx="1437" cy="64109"/>
          </a:xfrm>
          <a:custGeom>
            <a:avLst/>
            <a:gdLst>
              <a:gd name="connsiteX0" fmla="*/ 0 w 4351"/>
              <a:gd name="connsiteY0" fmla="*/ 0 h 152303"/>
              <a:gd name="connsiteX1" fmla="*/ 0 w 4351"/>
              <a:gd name="connsiteY1" fmla="*/ 152303 h 15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152303">
                <a:moveTo>
                  <a:pt x="0" y="0"/>
                </a:moveTo>
                <a:lnTo>
                  <a:pt x="0" y="152303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FC6950E8-ED4F-F8E1-1F20-243605BAD301}"/>
              </a:ext>
            </a:extLst>
          </p:cNvPr>
          <p:cNvSpPr/>
          <p:nvPr/>
        </p:nvSpPr>
        <p:spPr>
          <a:xfrm>
            <a:off x="859013" y="3336287"/>
            <a:ext cx="1437" cy="64109"/>
          </a:xfrm>
          <a:custGeom>
            <a:avLst/>
            <a:gdLst>
              <a:gd name="connsiteX0" fmla="*/ 0 w 4351"/>
              <a:gd name="connsiteY0" fmla="*/ 0 h 152303"/>
              <a:gd name="connsiteX1" fmla="*/ 0 w 4351"/>
              <a:gd name="connsiteY1" fmla="*/ 152303 h 15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152303">
                <a:moveTo>
                  <a:pt x="0" y="0"/>
                </a:moveTo>
                <a:lnTo>
                  <a:pt x="0" y="152303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828ABF9E-1A6A-8EB3-D5A5-F6B81C84B1FD}"/>
              </a:ext>
            </a:extLst>
          </p:cNvPr>
          <p:cNvSpPr/>
          <p:nvPr/>
        </p:nvSpPr>
        <p:spPr>
          <a:xfrm>
            <a:off x="1281585" y="3336287"/>
            <a:ext cx="1437" cy="64109"/>
          </a:xfrm>
          <a:custGeom>
            <a:avLst/>
            <a:gdLst>
              <a:gd name="connsiteX0" fmla="*/ 0 w 4351"/>
              <a:gd name="connsiteY0" fmla="*/ 0 h 152303"/>
              <a:gd name="connsiteX1" fmla="*/ 0 w 4351"/>
              <a:gd name="connsiteY1" fmla="*/ 152303 h 15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152303">
                <a:moveTo>
                  <a:pt x="0" y="0"/>
                </a:moveTo>
                <a:lnTo>
                  <a:pt x="0" y="152303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1C0B1099-1024-2A4C-E361-7C9AB043ACB5}"/>
              </a:ext>
            </a:extLst>
          </p:cNvPr>
          <p:cNvSpPr/>
          <p:nvPr/>
        </p:nvSpPr>
        <p:spPr>
          <a:xfrm>
            <a:off x="1704158" y="3336287"/>
            <a:ext cx="1437" cy="64109"/>
          </a:xfrm>
          <a:custGeom>
            <a:avLst/>
            <a:gdLst>
              <a:gd name="connsiteX0" fmla="*/ 0 w 4351"/>
              <a:gd name="connsiteY0" fmla="*/ 0 h 152303"/>
              <a:gd name="connsiteX1" fmla="*/ 0 w 4351"/>
              <a:gd name="connsiteY1" fmla="*/ 152303 h 15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152303">
                <a:moveTo>
                  <a:pt x="0" y="0"/>
                </a:moveTo>
                <a:lnTo>
                  <a:pt x="0" y="152303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E83CBA73-5542-859F-1679-411471BC599E}"/>
              </a:ext>
            </a:extLst>
          </p:cNvPr>
          <p:cNvSpPr/>
          <p:nvPr/>
        </p:nvSpPr>
        <p:spPr>
          <a:xfrm>
            <a:off x="2126731" y="3336287"/>
            <a:ext cx="1437" cy="64109"/>
          </a:xfrm>
          <a:custGeom>
            <a:avLst/>
            <a:gdLst>
              <a:gd name="connsiteX0" fmla="*/ 0 w 4351"/>
              <a:gd name="connsiteY0" fmla="*/ 0 h 152303"/>
              <a:gd name="connsiteX1" fmla="*/ 0 w 4351"/>
              <a:gd name="connsiteY1" fmla="*/ 152303 h 15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152303">
                <a:moveTo>
                  <a:pt x="0" y="0"/>
                </a:moveTo>
                <a:lnTo>
                  <a:pt x="0" y="152303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F892E04B-3A38-1981-7A94-E452E8B238FC}"/>
              </a:ext>
            </a:extLst>
          </p:cNvPr>
          <p:cNvSpPr/>
          <p:nvPr/>
        </p:nvSpPr>
        <p:spPr>
          <a:xfrm>
            <a:off x="2549289" y="3336287"/>
            <a:ext cx="1437" cy="64109"/>
          </a:xfrm>
          <a:custGeom>
            <a:avLst/>
            <a:gdLst>
              <a:gd name="connsiteX0" fmla="*/ 0 w 4351"/>
              <a:gd name="connsiteY0" fmla="*/ 0 h 152303"/>
              <a:gd name="connsiteX1" fmla="*/ 0 w 4351"/>
              <a:gd name="connsiteY1" fmla="*/ 152303 h 15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152303">
                <a:moveTo>
                  <a:pt x="0" y="0"/>
                </a:moveTo>
                <a:lnTo>
                  <a:pt x="0" y="152303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F09D2E3-03BB-97CC-EC45-556E61365CD2}"/>
              </a:ext>
            </a:extLst>
          </p:cNvPr>
          <p:cNvSpPr/>
          <p:nvPr/>
        </p:nvSpPr>
        <p:spPr>
          <a:xfrm>
            <a:off x="2971862" y="3336287"/>
            <a:ext cx="1437" cy="64109"/>
          </a:xfrm>
          <a:custGeom>
            <a:avLst/>
            <a:gdLst>
              <a:gd name="connsiteX0" fmla="*/ 0 w 4351"/>
              <a:gd name="connsiteY0" fmla="*/ 0 h 152303"/>
              <a:gd name="connsiteX1" fmla="*/ 0 w 4351"/>
              <a:gd name="connsiteY1" fmla="*/ 152303 h 15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152303">
                <a:moveTo>
                  <a:pt x="0" y="0"/>
                </a:moveTo>
                <a:lnTo>
                  <a:pt x="0" y="152303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77B20E38-BBE2-35E9-DA13-B701B0C513B5}"/>
              </a:ext>
            </a:extLst>
          </p:cNvPr>
          <p:cNvSpPr/>
          <p:nvPr/>
        </p:nvSpPr>
        <p:spPr>
          <a:xfrm>
            <a:off x="436454" y="1240396"/>
            <a:ext cx="1437" cy="2095891"/>
          </a:xfrm>
          <a:custGeom>
            <a:avLst/>
            <a:gdLst>
              <a:gd name="connsiteX0" fmla="*/ 0 w 4351"/>
              <a:gd name="connsiteY0" fmla="*/ 4979187 h 4979186"/>
              <a:gd name="connsiteX1" fmla="*/ 0 w 4351"/>
              <a:gd name="connsiteY1" fmla="*/ 0 h 497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4979186">
                <a:moveTo>
                  <a:pt x="0" y="4979187"/>
                </a:moveTo>
                <a:lnTo>
                  <a:pt x="0" y="0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B7EE4961-C7D6-EBC5-8300-2B211EC62A7A}"/>
              </a:ext>
            </a:extLst>
          </p:cNvPr>
          <p:cNvSpPr/>
          <p:nvPr/>
        </p:nvSpPr>
        <p:spPr>
          <a:xfrm>
            <a:off x="386078" y="3336287"/>
            <a:ext cx="50376" cy="1831"/>
          </a:xfrm>
          <a:custGeom>
            <a:avLst/>
            <a:gdLst>
              <a:gd name="connsiteX0" fmla="*/ 152521 w 152520"/>
              <a:gd name="connsiteY0" fmla="*/ 0 h 4351"/>
              <a:gd name="connsiteX1" fmla="*/ 0 w 152520"/>
              <a:gd name="connsiteY1" fmla="*/ 0 h 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520" h="4351">
                <a:moveTo>
                  <a:pt x="152521" y="0"/>
                </a:moveTo>
                <a:lnTo>
                  <a:pt x="0" y="0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29BD2510-8B0F-47D4-1F4B-C998566639EC}"/>
              </a:ext>
            </a:extLst>
          </p:cNvPr>
          <p:cNvSpPr/>
          <p:nvPr/>
        </p:nvSpPr>
        <p:spPr>
          <a:xfrm>
            <a:off x="386078" y="2288341"/>
            <a:ext cx="50376" cy="1831"/>
          </a:xfrm>
          <a:custGeom>
            <a:avLst/>
            <a:gdLst>
              <a:gd name="connsiteX0" fmla="*/ 152521 w 152520"/>
              <a:gd name="connsiteY0" fmla="*/ 0 h 4351"/>
              <a:gd name="connsiteX1" fmla="*/ 0 w 152520"/>
              <a:gd name="connsiteY1" fmla="*/ 0 h 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520" h="4351">
                <a:moveTo>
                  <a:pt x="152521" y="0"/>
                </a:moveTo>
                <a:lnTo>
                  <a:pt x="0" y="0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B31D1B67-677F-8824-7584-7FB96DD33C87}"/>
              </a:ext>
            </a:extLst>
          </p:cNvPr>
          <p:cNvSpPr/>
          <p:nvPr/>
        </p:nvSpPr>
        <p:spPr>
          <a:xfrm>
            <a:off x="386078" y="1240396"/>
            <a:ext cx="50376" cy="1831"/>
          </a:xfrm>
          <a:custGeom>
            <a:avLst/>
            <a:gdLst>
              <a:gd name="connsiteX0" fmla="*/ 152521 w 152520"/>
              <a:gd name="connsiteY0" fmla="*/ 0 h 4351"/>
              <a:gd name="connsiteX1" fmla="*/ 0 w 152520"/>
              <a:gd name="connsiteY1" fmla="*/ 0 h 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520" h="4351">
                <a:moveTo>
                  <a:pt x="152521" y="0"/>
                </a:moveTo>
                <a:lnTo>
                  <a:pt x="0" y="0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625D9AD9-2485-4594-BF2F-A8063009C717}"/>
              </a:ext>
            </a:extLst>
          </p:cNvPr>
          <p:cNvSpPr/>
          <p:nvPr/>
        </p:nvSpPr>
        <p:spPr>
          <a:xfrm>
            <a:off x="3460801" y="1240396"/>
            <a:ext cx="2535422" cy="563317"/>
          </a:xfrm>
          <a:custGeom>
            <a:avLst/>
            <a:gdLst>
              <a:gd name="connsiteX0" fmla="*/ 0 w 7676303"/>
              <a:gd name="connsiteY0" fmla="*/ 0 h 1338267"/>
              <a:gd name="connsiteX1" fmla="*/ 7093 w 7676303"/>
              <a:gd name="connsiteY1" fmla="*/ 0 h 1338267"/>
              <a:gd name="connsiteX2" fmla="*/ 7093 w 7676303"/>
              <a:gd name="connsiteY2" fmla="*/ 179109 h 1338267"/>
              <a:gd name="connsiteX3" fmla="*/ 28415 w 7676303"/>
              <a:gd name="connsiteY3" fmla="*/ 179109 h 1338267"/>
              <a:gd name="connsiteX4" fmla="*/ 28415 w 7676303"/>
              <a:gd name="connsiteY4" fmla="*/ 269664 h 1338267"/>
              <a:gd name="connsiteX5" fmla="*/ 35508 w 7676303"/>
              <a:gd name="connsiteY5" fmla="*/ 269664 h 1338267"/>
              <a:gd name="connsiteX6" fmla="*/ 35508 w 7676303"/>
              <a:gd name="connsiteY6" fmla="*/ 315094 h 1338267"/>
              <a:gd name="connsiteX7" fmla="*/ 49738 w 7676303"/>
              <a:gd name="connsiteY7" fmla="*/ 315094 h 1338267"/>
              <a:gd name="connsiteX8" fmla="*/ 49738 w 7676303"/>
              <a:gd name="connsiteY8" fmla="*/ 360524 h 1338267"/>
              <a:gd name="connsiteX9" fmla="*/ 63967 w 7676303"/>
              <a:gd name="connsiteY9" fmla="*/ 360524 h 1338267"/>
              <a:gd name="connsiteX10" fmla="*/ 63967 w 7676303"/>
              <a:gd name="connsiteY10" fmla="*/ 406128 h 1338267"/>
              <a:gd name="connsiteX11" fmla="*/ 135028 w 7676303"/>
              <a:gd name="connsiteY11" fmla="*/ 406128 h 1338267"/>
              <a:gd name="connsiteX12" fmla="*/ 135028 w 7676303"/>
              <a:gd name="connsiteY12" fmla="*/ 451819 h 1338267"/>
              <a:gd name="connsiteX13" fmla="*/ 618351 w 7676303"/>
              <a:gd name="connsiteY13" fmla="*/ 451819 h 1338267"/>
              <a:gd name="connsiteX14" fmla="*/ 618351 w 7676303"/>
              <a:gd name="connsiteY14" fmla="*/ 497684 h 1338267"/>
              <a:gd name="connsiteX15" fmla="*/ 632581 w 7676303"/>
              <a:gd name="connsiteY15" fmla="*/ 497684 h 1338267"/>
              <a:gd name="connsiteX16" fmla="*/ 632581 w 7676303"/>
              <a:gd name="connsiteY16" fmla="*/ 543549 h 1338267"/>
              <a:gd name="connsiteX17" fmla="*/ 817390 w 7676303"/>
              <a:gd name="connsiteY17" fmla="*/ 543549 h 1338267"/>
              <a:gd name="connsiteX18" fmla="*/ 817390 w 7676303"/>
              <a:gd name="connsiteY18" fmla="*/ 589501 h 1338267"/>
              <a:gd name="connsiteX19" fmla="*/ 1144364 w 7676303"/>
              <a:gd name="connsiteY19" fmla="*/ 589501 h 1338267"/>
              <a:gd name="connsiteX20" fmla="*/ 1144364 w 7676303"/>
              <a:gd name="connsiteY20" fmla="*/ 635540 h 1338267"/>
              <a:gd name="connsiteX21" fmla="*/ 1649010 w 7676303"/>
              <a:gd name="connsiteY21" fmla="*/ 635540 h 1338267"/>
              <a:gd name="connsiteX22" fmla="*/ 1649010 w 7676303"/>
              <a:gd name="connsiteY22" fmla="*/ 681840 h 1338267"/>
              <a:gd name="connsiteX23" fmla="*/ 1684562 w 7676303"/>
              <a:gd name="connsiteY23" fmla="*/ 681840 h 1338267"/>
              <a:gd name="connsiteX24" fmla="*/ 1684562 w 7676303"/>
              <a:gd name="connsiteY24" fmla="*/ 728140 h 1338267"/>
              <a:gd name="connsiteX25" fmla="*/ 1855141 w 7676303"/>
              <a:gd name="connsiteY25" fmla="*/ 728140 h 1338267"/>
              <a:gd name="connsiteX26" fmla="*/ 1855141 w 7676303"/>
              <a:gd name="connsiteY26" fmla="*/ 774528 h 1338267"/>
              <a:gd name="connsiteX27" fmla="*/ 2487722 w 7676303"/>
              <a:gd name="connsiteY27" fmla="*/ 774528 h 1338267"/>
              <a:gd name="connsiteX28" fmla="*/ 2487722 w 7676303"/>
              <a:gd name="connsiteY28" fmla="*/ 821089 h 1338267"/>
              <a:gd name="connsiteX29" fmla="*/ 2921308 w 7676303"/>
              <a:gd name="connsiteY29" fmla="*/ 821089 h 1338267"/>
              <a:gd name="connsiteX30" fmla="*/ 2921308 w 7676303"/>
              <a:gd name="connsiteY30" fmla="*/ 867824 h 1338267"/>
              <a:gd name="connsiteX31" fmla="*/ 2971046 w 7676303"/>
              <a:gd name="connsiteY31" fmla="*/ 867824 h 1338267"/>
              <a:gd name="connsiteX32" fmla="*/ 2971046 w 7676303"/>
              <a:gd name="connsiteY32" fmla="*/ 914647 h 1338267"/>
              <a:gd name="connsiteX33" fmla="*/ 3006598 w 7676303"/>
              <a:gd name="connsiteY33" fmla="*/ 914647 h 1338267"/>
              <a:gd name="connsiteX34" fmla="*/ 3006598 w 7676303"/>
              <a:gd name="connsiteY34" fmla="*/ 961556 h 1338267"/>
              <a:gd name="connsiteX35" fmla="*/ 3184270 w 7676303"/>
              <a:gd name="connsiteY35" fmla="*/ 961556 h 1338267"/>
              <a:gd name="connsiteX36" fmla="*/ 3184270 w 7676303"/>
              <a:gd name="connsiteY36" fmla="*/ 1008465 h 1338267"/>
              <a:gd name="connsiteX37" fmla="*/ 3539659 w 7676303"/>
              <a:gd name="connsiteY37" fmla="*/ 1008465 h 1338267"/>
              <a:gd name="connsiteX38" fmla="*/ 3539659 w 7676303"/>
              <a:gd name="connsiteY38" fmla="*/ 1055375 h 1338267"/>
              <a:gd name="connsiteX39" fmla="*/ 4826144 w 7676303"/>
              <a:gd name="connsiteY39" fmla="*/ 1055375 h 1338267"/>
              <a:gd name="connsiteX40" fmla="*/ 4826144 w 7676303"/>
              <a:gd name="connsiteY40" fmla="*/ 1102502 h 1338267"/>
              <a:gd name="connsiteX41" fmla="*/ 4989630 w 7676303"/>
              <a:gd name="connsiteY41" fmla="*/ 1102502 h 1338267"/>
              <a:gd name="connsiteX42" fmla="*/ 4989630 w 7676303"/>
              <a:gd name="connsiteY42" fmla="*/ 1196712 h 1338267"/>
              <a:gd name="connsiteX43" fmla="*/ 5202855 w 7676303"/>
              <a:gd name="connsiteY43" fmla="*/ 1196712 h 1338267"/>
              <a:gd name="connsiteX44" fmla="*/ 5202855 w 7676303"/>
              <a:gd name="connsiteY44" fmla="*/ 1243839 h 1338267"/>
              <a:gd name="connsiteX45" fmla="*/ 5245500 w 7676303"/>
              <a:gd name="connsiteY45" fmla="*/ 1243839 h 1338267"/>
              <a:gd name="connsiteX46" fmla="*/ 5245500 w 7676303"/>
              <a:gd name="connsiteY46" fmla="*/ 1290966 h 1338267"/>
              <a:gd name="connsiteX47" fmla="*/ 5991786 w 7676303"/>
              <a:gd name="connsiteY47" fmla="*/ 1290966 h 1338267"/>
              <a:gd name="connsiteX48" fmla="*/ 5991786 w 7676303"/>
              <a:gd name="connsiteY48" fmla="*/ 1338267 h 1338267"/>
              <a:gd name="connsiteX49" fmla="*/ 7676304 w 7676303"/>
              <a:gd name="connsiteY49" fmla="*/ 1338267 h 133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76303" h="1338267">
                <a:moveTo>
                  <a:pt x="0" y="0"/>
                </a:moveTo>
                <a:lnTo>
                  <a:pt x="7093" y="0"/>
                </a:lnTo>
                <a:lnTo>
                  <a:pt x="7093" y="179109"/>
                </a:lnTo>
                <a:lnTo>
                  <a:pt x="28415" y="179109"/>
                </a:lnTo>
                <a:lnTo>
                  <a:pt x="28415" y="269664"/>
                </a:lnTo>
                <a:lnTo>
                  <a:pt x="35508" y="269664"/>
                </a:lnTo>
                <a:lnTo>
                  <a:pt x="35508" y="315094"/>
                </a:lnTo>
                <a:lnTo>
                  <a:pt x="49738" y="315094"/>
                </a:lnTo>
                <a:lnTo>
                  <a:pt x="49738" y="360524"/>
                </a:lnTo>
                <a:lnTo>
                  <a:pt x="63967" y="360524"/>
                </a:lnTo>
                <a:lnTo>
                  <a:pt x="63967" y="406128"/>
                </a:lnTo>
                <a:lnTo>
                  <a:pt x="135028" y="406128"/>
                </a:lnTo>
                <a:lnTo>
                  <a:pt x="135028" y="451819"/>
                </a:lnTo>
                <a:lnTo>
                  <a:pt x="618351" y="451819"/>
                </a:lnTo>
                <a:lnTo>
                  <a:pt x="618351" y="497684"/>
                </a:lnTo>
                <a:lnTo>
                  <a:pt x="632581" y="497684"/>
                </a:lnTo>
                <a:lnTo>
                  <a:pt x="632581" y="543549"/>
                </a:lnTo>
                <a:lnTo>
                  <a:pt x="817390" y="543549"/>
                </a:lnTo>
                <a:lnTo>
                  <a:pt x="817390" y="589501"/>
                </a:lnTo>
                <a:lnTo>
                  <a:pt x="1144364" y="589501"/>
                </a:lnTo>
                <a:lnTo>
                  <a:pt x="1144364" y="635540"/>
                </a:lnTo>
                <a:lnTo>
                  <a:pt x="1649010" y="635540"/>
                </a:lnTo>
                <a:lnTo>
                  <a:pt x="1649010" y="681840"/>
                </a:lnTo>
                <a:lnTo>
                  <a:pt x="1684562" y="681840"/>
                </a:lnTo>
                <a:lnTo>
                  <a:pt x="1684562" y="728140"/>
                </a:lnTo>
                <a:lnTo>
                  <a:pt x="1855141" y="728140"/>
                </a:lnTo>
                <a:lnTo>
                  <a:pt x="1855141" y="774528"/>
                </a:lnTo>
                <a:lnTo>
                  <a:pt x="2487722" y="774528"/>
                </a:lnTo>
                <a:lnTo>
                  <a:pt x="2487722" y="821089"/>
                </a:lnTo>
                <a:lnTo>
                  <a:pt x="2921308" y="821089"/>
                </a:lnTo>
                <a:lnTo>
                  <a:pt x="2921308" y="867824"/>
                </a:lnTo>
                <a:lnTo>
                  <a:pt x="2971046" y="867824"/>
                </a:lnTo>
                <a:lnTo>
                  <a:pt x="2971046" y="914647"/>
                </a:lnTo>
                <a:lnTo>
                  <a:pt x="3006598" y="914647"/>
                </a:lnTo>
                <a:lnTo>
                  <a:pt x="3006598" y="961556"/>
                </a:lnTo>
                <a:lnTo>
                  <a:pt x="3184270" y="961556"/>
                </a:lnTo>
                <a:lnTo>
                  <a:pt x="3184270" y="1008465"/>
                </a:lnTo>
                <a:lnTo>
                  <a:pt x="3539659" y="1008465"/>
                </a:lnTo>
                <a:lnTo>
                  <a:pt x="3539659" y="1055375"/>
                </a:lnTo>
                <a:lnTo>
                  <a:pt x="4826144" y="1055375"/>
                </a:lnTo>
                <a:lnTo>
                  <a:pt x="4826144" y="1102502"/>
                </a:lnTo>
                <a:lnTo>
                  <a:pt x="4989630" y="1102502"/>
                </a:lnTo>
                <a:lnTo>
                  <a:pt x="4989630" y="1196712"/>
                </a:lnTo>
                <a:lnTo>
                  <a:pt x="5202855" y="1196712"/>
                </a:lnTo>
                <a:lnTo>
                  <a:pt x="5202855" y="1243839"/>
                </a:lnTo>
                <a:lnTo>
                  <a:pt x="5245500" y="1243839"/>
                </a:lnTo>
                <a:lnTo>
                  <a:pt x="5245500" y="1290966"/>
                </a:lnTo>
                <a:lnTo>
                  <a:pt x="5991786" y="1290966"/>
                </a:lnTo>
                <a:lnTo>
                  <a:pt x="5991786" y="1338267"/>
                </a:lnTo>
                <a:lnTo>
                  <a:pt x="7676304" y="1338267"/>
                </a:lnTo>
              </a:path>
            </a:pathLst>
          </a:custGeom>
          <a:noFill/>
          <a:ln w="13843" cap="flat">
            <a:solidFill>
              <a:srgbClr val="ED2738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4" name="Vrije vorm: vorm 23">
            <a:extLst>
              <a:ext uri="{FF2B5EF4-FFF2-40B4-BE49-F238E27FC236}">
                <a16:creationId xmlns:a16="http://schemas.microsoft.com/office/drawing/2014/main" id="{C6E59005-1050-42B7-B34C-AA655F17F8A3}"/>
              </a:ext>
            </a:extLst>
          </p:cNvPr>
          <p:cNvSpPr/>
          <p:nvPr/>
        </p:nvSpPr>
        <p:spPr>
          <a:xfrm>
            <a:off x="3460801" y="1240396"/>
            <a:ext cx="2535408" cy="580828"/>
          </a:xfrm>
          <a:custGeom>
            <a:avLst/>
            <a:gdLst>
              <a:gd name="connsiteX0" fmla="*/ 0 w 7676260"/>
              <a:gd name="connsiteY0" fmla="*/ 0 h 1379867"/>
              <a:gd name="connsiteX1" fmla="*/ 7093 w 7676260"/>
              <a:gd name="connsiteY1" fmla="*/ 0 h 1379867"/>
              <a:gd name="connsiteX2" fmla="*/ 7093 w 7676260"/>
              <a:gd name="connsiteY2" fmla="*/ 169796 h 1379867"/>
              <a:gd name="connsiteX3" fmla="*/ 127935 w 7676260"/>
              <a:gd name="connsiteY3" fmla="*/ 169796 h 1379867"/>
              <a:gd name="connsiteX4" fmla="*/ 127935 w 7676260"/>
              <a:gd name="connsiteY4" fmla="*/ 213268 h 1379867"/>
              <a:gd name="connsiteX5" fmla="*/ 206132 w 7676260"/>
              <a:gd name="connsiteY5" fmla="*/ 213268 h 1379867"/>
              <a:gd name="connsiteX6" fmla="*/ 206132 w 7676260"/>
              <a:gd name="connsiteY6" fmla="*/ 256740 h 1379867"/>
              <a:gd name="connsiteX7" fmla="*/ 263006 w 7676260"/>
              <a:gd name="connsiteY7" fmla="*/ 256740 h 1379867"/>
              <a:gd name="connsiteX8" fmla="*/ 263006 w 7676260"/>
              <a:gd name="connsiteY8" fmla="*/ 343944 h 1379867"/>
              <a:gd name="connsiteX9" fmla="*/ 533105 w 7676260"/>
              <a:gd name="connsiteY9" fmla="*/ 343944 h 1379867"/>
              <a:gd name="connsiteX10" fmla="*/ 533105 w 7676260"/>
              <a:gd name="connsiteY10" fmla="*/ 387808 h 1379867"/>
              <a:gd name="connsiteX11" fmla="*/ 717914 w 7676260"/>
              <a:gd name="connsiteY11" fmla="*/ 387808 h 1379867"/>
              <a:gd name="connsiteX12" fmla="*/ 717914 w 7676260"/>
              <a:gd name="connsiteY12" fmla="*/ 431889 h 1379867"/>
              <a:gd name="connsiteX13" fmla="*/ 1862234 w 7676260"/>
              <a:gd name="connsiteY13" fmla="*/ 431889 h 1379867"/>
              <a:gd name="connsiteX14" fmla="*/ 1862234 w 7676260"/>
              <a:gd name="connsiteY14" fmla="*/ 476535 h 1379867"/>
              <a:gd name="connsiteX15" fmla="*/ 2317142 w 7676260"/>
              <a:gd name="connsiteY15" fmla="*/ 476535 h 1379867"/>
              <a:gd name="connsiteX16" fmla="*/ 2317142 w 7676260"/>
              <a:gd name="connsiteY16" fmla="*/ 521269 h 1379867"/>
              <a:gd name="connsiteX17" fmla="*/ 2494815 w 7676260"/>
              <a:gd name="connsiteY17" fmla="*/ 521269 h 1379867"/>
              <a:gd name="connsiteX18" fmla="*/ 2494815 w 7676260"/>
              <a:gd name="connsiteY18" fmla="*/ 566003 h 1379867"/>
              <a:gd name="connsiteX19" fmla="*/ 2736455 w 7676260"/>
              <a:gd name="connsiteY19" fmla="*/ 566003 h 1379867"/>
              <a:gd name="connsiteX20" fmla="*/ 2736455 w 7676260"/>
              <a:gd name="connsiteY20" fmla="*/ 610823 h 1379867"/>
              <a:gd name="connsiteX21" fmla="*/ 2779100 w 7676260"/>
              <a:gd name="connsiteY21" fmla="*/ 610823 h 1379867"/>
              <a:gd name="connsiteX22" fmla="*/ 2779100 w 7676260"/>
              <a:gd name="connsiteY22" fmla="*/ 655644 h 1379867"/>
              <a:gd name="connsiteX23" fmla="*/ 3688873 w 7676260"/>
              <a:gd name="connsiteY23" fmla="*/ 655644 h 1379867"/>
              <a:gd name="connsiteX24" fmla="*/ 3688873 w 7676260"/>
              <a:gd name="connsiteY24" fmla="*/ 700552 h 1379867"/>
              <a:gd name="connsiteX25" fmla="*/ 3774163 w 7676260"/>
              <a:gd name="connsiteY25" fmla="*/ 700552 h 1379867"/>
              <a:gd name="connsiteX26" fmla="*/ 3774163 w 7676260"/>
              <a:gd name="connsiteY26" fmla="*/ 745459 h 1379867"/>
              <a:gd name="connsiteX27" fmla="*/ 3788392 w 7676260"/>
              <a:gd name="connsiteY27" fmla="*/ 745459 h 1379867"/>
              <a:gd name="connsiteX28" fmla="*/ 3788392 w 7676260"/>
              <a:gd name="connsiteY28" fmla="*/ 790367 h 1379867"/>
              <a:gd name="connsiteX29" fmla="*/ 4520493 w 7676260"/>
              <a:gd name="connsiteY29" fmla="*/ 790367 h 1379867"/>
              <a:gd name="connsiteX30" fmla="*/ 4520493 w 7676260"/>
              <a:gd name="connsiteY30" fmla="*/ 835318 h 1379867"/>
              <a:gd name="connsiteX31" fmla="*/ 4605782 w 7676260"/>
              <a:gd name="connsiteY31" fmla="*/ 835318 h 1379867"/>
              <a:gd name="connsiteX32" fmla="*/ 4605782 w 7676260"/>
              <a:gd name="connsiteY32" fmla="*/ 880313 h 1379867"/>
              <a:gd name="connsiteX33" fmla="*/ 5131751 w 7676260"/>
              <a:gd name="connsiteY33" fmla="*/ 880313 h 1379867"/>
              <a:gd name="connsiteX34" fmla="*/ 5131751 w 7676260"/>
              <a:gd name="connsiteY34" fmla="*/ 925308 h 1379867"/>
              <a:gd name="connsiteX35" fmla="*/ 5352069 w 7676260"/>
              <a:gd name="connsiteY35" fmla="*/ 925308 h 1379867"/>
              <a:gd name="connsiteX36" fmla="*/ 5352069 w 7676260"/>
              <a:gd name="connsiteY36" fmla="*/ 970346 h 1379867"/>
              <a:gd name="connsiteX37" fmla="*/ 5764332 w 7676260"/>
              <a:gd name="connsiteY37" fmla="*/ 970346 h 1379867"/>
              <a:gd name="connsiteX38" fmla="*/ 5764332 w 7676260"/>
              <a:gd name="connsiteY38" fmla="*/ 1015558 h 1379867"/>
              <a:gd name="connsiteX39" fmla="*/ 5927819 w 7676260"/>
              <a:gd name="connsiteY39" fmla="*/ 1015558 h 1379867"/>
              <a:gd name="connsiteX40" fmla="*/ 5927819 w 7676260"/>
              <a:gd name="connsiteY40" fmla="*/ 1060771 h 1379867"/>
              <a:gd name="connsiteX41" fmla="*/ 6148136 w 7676260"/>
              <a:gd name="connsiteY41" fmla="*/ 1060771 h 1379867"/>
              <a:gd name="connsiteX42" fmla="*/ 6148136 w 7676260"/>
              <a:gd name="connsiteY42" fmla="*/ 1106157 h 1379867"/>
              <a:gd name="connsiteX43" fmla="*/ 6240519 w 7676260"/>
              <a:gd name="connsiteY43" fmla="*/ 1106157 h 1379867"/>
              <a:gd name="connsiteX44" fmla="*/ 6240519 w 7676260"/>
              <a:gd name="connsiteY44" fmla="*/ 1151544 h 1379867"/>
              <a:gd name="connsiteX45" fmla="*/ 6254749 w 7676260"/>
              <a:gd name="connsiteY45" fmla="*/ 1151544 h 1379867"/>
              <a:gd name="connsiteX46" fmla="*/ 6254749 w 7676260"/>
              <a:gd name="connsiteY46" fmla="*/ 1196930 h 1379867"/>
              <a:gd name="connsiteX47" fmla="*/ 7036586 w 7676260"/>
              <a:gd name="connsiteY47" fmla="*/ 1196930 h 1379867"/>
              <a:gd name="connsiteX48" fmla="*/ 7036586 w 7676260"/>
              <a:gd name="connsiteY48" fmla="*/ 1242577 h 1379867"/>
              <a:gd name="connsiteX49" fmla="*/ 7065002 w 7676260"/>
              <a:gd name="connsiteY49" fmla="*/ 1242577 h 1379867"/>
              <a:gd name="connsiteX50" fmla="*/ 7065002 w 7676260"/>
              <a:gd name="connsiteY50" fmla="*/ 1288225 h 1379867"/>
              <a:gd name="connsiteX51" fmla="*/ 7434621 w 7676260"/>
              <a:gd name="connsiteY51" fmla="*/ 1288225 h 1379867"/>
              <a:gd name="connsiteX52" fmla="*/ 7434621 w 7676260"/>
              <a:gd name="connsiteY52" fmla="*/ 1334046 h 1379867"/>
              <a:gd name="connsiteX53" fmla="*/ 7562555 w 7676260"/>
              <a:gd name="connsiteY53" fmla="*/ 1334046 h 1379867"/>
              <a:gd name="connsiteX54" fmla="*/ 7562555 w 7676260"/>
              <a:gd name="connsiteY54" fmla="*/ 1379868 h 1379867"/>
              <a:gd name="connsiteX55" fmla="*/ 7676260 w 7676260"/>
              <a:gd name="connsiteY55" fmla="*/ 1379868 h 13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676260" h="1379867">
                <a:moveTo>
                  <a:pt x="0" y="0"/>
                </a:moveTo>
                <a:lnTo>
                  <a:pt x="7093" y="0"/>
                </a:lnTo>
                <a:lnTo>
                  <a:pt x="7093" y="169796"/>
                </a:lnTo>
                <a:lnTo>
                  <a:pt x="127935" y="169796"/>
                </a:lnTo>
                <a:lnTo>
                  <a:pt x="127935" y="213268"/>
                </a:lnTo>
                <a:lnTo>
                  <a:pt x="206132" y="213268"/>
                </a:lnTo>
                <a:lnTo>
                  <a:pt x="206132" y="256740"/>
                </a:lnTo>
                <a:lnTo>
                  <a:pt x="263006" y="256740"/>
                </a:lnTo>
                <a:lnTo>
                  <a:pt x="263006" y="343944"/>
                </a:lnTo>
                <a:lnTo>
                  <a:pt x="533105" y="343944"/>
                </a:lnTo>
                <a:lnTo>
                  <a:pt x="533105" y="387808"/>
                </a:lnTo>
                <a:lnTo>
                  <a:pt x="717914" y="387808"/>
                </a:lnTo>
                <a:lnTo>
                  <a:pt x="717914" y="431889"/>
                </a:lnTo>
                <a:lnTo>
                  <a:pt x="1862234" y="431889"/>
                </a:lnTo>
                <a:lnTo>
                  <a:pt x="1862234" y="476535"/>
                </a:lnTo>
                <a:lnTo>
                  <a:pt x="2317142" y="476535"/>
                </a:lnTo>
                <a:lnTo>
                  <a:pt x="2317142" y="521269"/>
                </a:lnTo>
                <a:lnTo>
                  <a:pt x="2494815" y="521269"/>
                </a:lnTo>
                <a:lnTo>
                  <a:pt x="2494815" y="566003"/>
                </a:lnTo>
                <a:lnTo>
                  <a:pt x="2736455" y="566003"/>
                </a:lnTo>
                <a:lnTo>
                  <a:pt x="2736455" y="610823"/>
                </a:lnTo>
                <a:lnTo>
                  <a:pt x="2779100" y="610823"/>
                </a:lnTo>
                <a:lnTo>
                  <a:pt x="2779100" y="655644"/>
                </a:lnTo>
                <a:lnTo>
                  <a:pt x="3688873" y="655644"/>
                </a:lnTo>
                <a:lnTo>
                  <a:pt x="3688873" y="700552"/>
                </a:lnTo>
                <a:lnTo>
                  <a:pt x="3774163" y="700552"/>
                </a:lnTo>
                <a:lnTo>
                  <a:pt x="3774163" y="745459"/>
                </a:lnTo>
                <a:lnTo>
                  <a:pt x="3788392" y="745459"/>
                </a:lnTo>
                <a:lnTo>
                  <a:pt x="3788392" y="790367"/>
                </a:lnTo>
                <a:lnTo>
                  <a:pt x="4520493" y="790367"/>
                </a:lnTo>
                <a:lnTo>
                  <a:pt x="4520493" y="835318"/>
                </a:lnTo>
                <a:lnTo>
                  <a:pt x="4605782" y="835318"/>
                </a:lnTo>
                <a:lnTo>
                  <a:pt x="4605782" y="880313"/>
                </a:lnTo>
                <a:lnTo>
                  <a:pt x="5131751" y="880313"/>
                </a:lnTo>
                <a:lnTo>
                  <a:pt x="5131751" y="925308"/>
                </a:lnTo>
                <a:lnTo>
                  <a:pt x="5352069" y="925308"/>
                </a:lnTo>
                <a:lnTo>
                  <a:pt x="5352069" y="970346"/>
                </a:lnTo>
                <a:lnTo>
                  <a:pt x="5764332" y="970346"/>
                </a:lnTo>
                <a:lnTo>
                  <a:pt x="5764332" y="1015558"/>
                </a:lnTo>
                <a:lnTo>
                  <a:pt x="5927819" y="1015558"/>
                </a:lnTo>
                <a:lnTo>
                  <a:pt x="5927819" y="1060771"/>
                </a:lnTo>
                <a:lnTo>
                  <a:pt x="6148136" y="1060771"/>
                </a:lnTo>
                <a:lnTo>
                  <a:pt x="6148136" y="1106157"/>
                </a:lnTo>
                <a:lnTo>
                  <a:pt x="6240519" y="1106157"/>
                </a:lnTo>
                <a:lnTo>
                  <a:pt x="6240519" y="1151544"/>
                </a:lnTo>
                <a:lnTo>
                  <a:pt x="6254749" y="1151544"/>
                </a:lnTo>
                <a:lnTo>
                  <a:pt x="6254749" y="1196930"/>
                </a:lnTo>
                <a:lnTo>
                  <a:pt x="7036586" y="1196930"/>
                </a:lnTo>
                <a:lnTo>
                  <a:pt x="7036586" y="1242577"/>
                </a:lnTo>
                <a:lnTo>
                  <a:pt x="7065002" y="1242577"/>
                </a:lnTo>
                <a:lnTo>
                  <a:pt x="7065002" y="1288225"/>
                </a:lnTo>
                <a:lnTo>
                  <a:pt x="7434621" y="1288225"/>
                </a:lnTo>
                <a:lnTo>
                  <a:pt x="7434621" y="1334046"/>
                </a:lnTo>
                <a:lnTo>
                  <a:pt x="7562555" y="1334046"/>
                </a:lnTo>
                <a:lnTo>
                  <a:pt x="7562555" y="1379868"/>
                </a:lnTo>
                <a:lnTo>
                  <a:pt x="7676260" y="1379868"/>
                </a:lnTo>
              </a:path>
            </a:pathLst>
          </a:custGeom>
          <a:noFill/>
          <a:ln w="13843" cap="flat">
            <a:solidFill>
              <a:srgbClr val="011D32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E46A1DDA-4FE9-64C1-B61B-30C229C71F8B}"/>
              </a:ext>
            </a:extLst>
          </p:cNvPr>
          <p:cNvSpPr/>
          <p:nvPr/>
        </p:nvSpPr>
        <p:spPr>
          <a:xfrm>
            <a:off x="3460801" y="3336287"/>
            <a:ext cx="2535422" cy="1831"/>
          </a:xfrm>
          <a:custGeom>
            <a:avLst/>
            <a:gdLst>
              <a:gd name="connsiteX0" fmla="*/ 0 w 7676303"/>
              <a:gd name="connsiteY0" fmla="*/ 0 h 4351"/>
              <a:gd name="connsiteX1" fmla="*/ 7676304 w 7676303"/>
              <a:gd name="connsiteY1" fmla="*/ 0 h 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76303" h="4351">
                <a:moveTo>
                  <a:pt x="0" y="0"/>
                </a:moveTo>
                <a:lnTo>
                  <a:pt x="7676304" y="0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26" name="Vrije vorm: vorm 25">
            <a:extLst>
              <a:ext uri="{FF2B5EF4-FFF2-40B4-BE49-F238E27FC236}">
                <a16:creationId xmlns:a16="http://schemas.microsoft.com/office/drawing/2014/main" id="{BBA73048-4125-472F-C96F-825049A0321F}"/>
              </a:ext>
            </a:extLst>
          </p:cNvPr>
          <p:cNvSpPr/>
          <p:nvPr/>
        </p:nvSpPr>
        <p:spPr>
          <a:xfrm>
            <a:off x="3460801" y="3336287"/>
            <a:ext cx="1437" cy="64109"/>
          </a:xfrm>
          <a:custGeom>
            <a:avLst/>
            <a:gdLst>
              <a:gd name="connsiteX0" fmla="*/ 0 w 4351"/>
              <a:gd name="connsiteY0" fmla="*/ 0 h 152303"/>
              <a:gd name="connsiteX1" fmla="*/ 0 w 4351"/>
              <a:gd name="connsiteY1" fmla="*/ 152303 h 15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152303">
                <a:moveTo>
                  <a:pt x="0" y="0"/>
                </a:moveTo>
                <a:lnTo>
                  <a:pt x="0" y="152303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5423E4B4-B4B0-1954-7685-483A34E034D6}"/>
              </a:ext>
            </a:extLst>
          </p:cNvPr>
          <p:cNvSpPr/>
          <p:nvPr/>
        </p:nvSpPr>
        <p:spPr>
          <a:xfrm>
            <a:off x="3883360" y="3336287"/>
            <a:ext cx="1437" cy="64109"/>
          </a:xfrm>
          <a:custGeom>
            <a:avLst/>
            <a:gdLst>
              <a:gd name="connsiteX0" fmla="*/ 0 w 4351"/>
              <a:gd name="connsiteY0" fmla="*/ 0 h 152303"/>
              <a:gd name="connsiteX1" fmla="*/ 0 w 4351"/>
              <a:gd name="connsiteY1" fmla="*/ 152303 h 15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152303">
                <a:moveTo>
                  <a:pt x="0" y="0"/>
                </a:moveTo>
                <a:lnTo>
                  <a:pt x="0" y="152303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8B22D088-8736-06D3-485F-95B1F96162E6}"/>
              </a:ext>
            </a:extLst>
          </p:cNvPr>
          <p:cNvSpPr/>
          <p:nvPr/>
        </p:nvSpPr>
        <p:spPr>
          <a:xfrm>
            <a:off x="4305932" y="3336287"/>
            <a:ext cx="1437" cy="64109"/>
          </a:xfrm>
          <a:custGeom>
            <a:avLst/>
            <a:gdLst>
              <a:gd name="connsiteX0" fmla="*/ 0 w 4351"/>
              <a:gd name="connsiteY0" fmla="*/ 0 h 152303"/>
              <a:gd name="connsiteX1" fmla="*/ 0 w 4351"/>
              <a:gd name="connsiteY1" fmla="*/ 152303 h 15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152303">
                <a:moveTo>
                  <a:pt x="0" y="0"/>
                </a:moveTo>
                <a:lnTo>
                  <a:pt x="0" y="152303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29" name="Vrije vorm: vorm 28">
            <a:extLst>
              <a:ext uri="{FF2B5EF4-FFF2-40B4-BE49-F238E27FC236}">
                <a16:creationId xmlns:a16="http://schemas.microsoft.com/office/drawing/2014/main" id="{809B4E08-05FF-DFD1-5BE7-EF8A2138CAC5}"/>
              </a:ext>
            </a:extLst>
          </p:cNvPr>
          <p:cNvSpPr/>
          <p:nvPr/>
        </p:nvSpPr>
        <p:spPr>
          <a:xfrm>
            <a:off x="4728505" y="3336287"/>
            <a:ext cx="1437" cy="64109"/>
          </a:xfrm>
          <a:custGeom>
            <a:avLst/>
            <a:gdLst>
              <a:gd name="connsiteX0" fmla="*/ 0 w 4351"/>
              <a:gd name="connsiteY0" fmla="*/ 0 h 152303"/>
              <a:gd name="connsiteX1" fmla="*/ 0 w 4351"/>
              <a:gd name="connsiteY1" fmla="*/ 152303 h 15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152303">
                <a:moveTo>
                  <a:pt x="0" y="0"/>
                </a:moveTo>
                <a:lnTo>
                  <a:pt x="0" y="152303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9302D9F7-1B2D-78FD-1975-C291FC9CAB9A}"/>
              </a:ext>
            </a:extLst>
          </p:cNvPr>
          <p:cNvSpPr/>
          <p:nvPr/>
        </p:nvSpPr>
        <p:spPr>
          <a:xfrm>
            <a:off x="5151078" y="3336287"/>
            <a:ext cx="1437" cy="64109"/>
          </a:xfrm>
          <a:custGeom>
            <a:avLst/>
            <a:gdLst>
              <a:gd name="connsiteX0" fmla="*/ 0 w 4351"/>
              <a:gd name="connsiteY0" fmla="*/ 0 h 152303"/>
              <a:gd name="connsiteX1" fmla="*/ 0 w 4351"/>
              <a:gd name="connsiteY1" fmla="*/ 152303 h 15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152303">
                <a:moveTo>
                  <a:pt x="0" y="0"/>
                </a:moveTo>
                <a:lnTo>
                  <a:pt x="0" y="152303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31" name="Vrije vorm: vorm 30">
            <a:extLst>
              <a:ext uri="{FF2B5EF4-FFF2-40B4-BE49-F238E27FC236}">
                <a16:creationId xmlns:a16="http://schemas.microsoft.com/office/drawing/2014/main" id="{D9B148B1-726C-9CE4-F454-30EE11C803CD}"/>
              </a:ext>
            </a:extLst>
          </p:cNvPr>
          <p:cNvSpPr/>
          <p:nvPr/>
        </p:nvSpPr>
        <p:spPr>
          <a:xfrm>
            <a:off x="5573636" y="3336287"/>
            <a:ext cx="1437" cy="64109"/>
          </a:xfrm>
          <a:custGeom>
            <a:avLst/>
            <a:gdLst>
              <a:gd name="connsiteX0" fmla="*/ 0 w 4351"/>
              <a:gd name="connsiteY0" fmla="*/ 0 h 152303"/>
              <a:gd name="connsiteX1" fmla="*/ 0 w 4351"/>
              <a:gd name="connsiteY1" fmla="*/ 152303 h 15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152303">
                <a:moveTo>
                  <a:pt x="0" y="0"/>
                </a:moveTo>
                <a:lnTo>
                  <a:pt x="0" y="152303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32" name="Vrije vorm: vorm 31">
            <a:extLst>
              <a:ext uri="{FF2B5EF4-FFF2-40B4-BE49-F238E27FC236}">
                <a16:creationId xmlns:a16="http://schemas.microsoft.com/office/drawing/2014/main" id="{C5ADA081-CFAF-6A81-4E6D-FEF9B43F3B5A}"/>
              </a:ext>
            </a:extLst>
          </p:cNvPr>
          <p:cNvSpPr/>
          <p:nvPr/>
        </p:nvSpPr>
        <p:spPr>
          <a:xfrm>
            <a:off x="5996209" y="3336287"/>
            <a:ext cx="1437" cy="64109"/>
          </a:xfrm>
          <a:custGeom>
            <a:avLst/>
            <a:gdLst>
              <a:gd name="connsiteX0" fmla="*/ 0 w 4351"/>
              <a:gd name="connsiteY0" fmla="*/ 0 h 152303"/>
              <a:gd name="connsiteX1" fmla="*/ 0 w 4351"/>
              <a:gd name="connsiteY1" fmla="*/ 152303 h 15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152303">
                <a:moveTo>
                  <a:pt x="0" y="0"/>
                </a:moveTo>
                <a:lnTo>
                  <a:pt x="0" y="152303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33" name="Vrije vorm: vorm 32">
            <a:extLst>
              <a:ext uri="{FF2B5EF4-FFF2-40B4-BE49-F238E27FC236}">
                <a16:creationId xmlns:a16="http://schemas.microsoft.com/office/drawing/2014/main" id="{A79A5E36-E76F-7648-FC40-70EA93D5003B}"/>
              </a:ext>
            </a:extLst>
          </p:cNvPr>
          <p:cNvSpPr/>
          <p:nvPr/>
        </p:nvSpPr>
        <p:spPr>
          <a:xfrm>
            <a:off x="3460801" y="1240396"/>
            <a:ext cx="1437" cy="2095891"/>
          </a:xfrm>
          <a:custGeom>
            <a:avLst/>
            <a:gdLst>
              <a:gd name="connsiteX0" fmla="*/ 0 w 4351"/>
              <a:gd name="connsiteY0" fmla="*/ 4979187 h 4979186"/>
              <a:gd name="connsiteX1" fmla="*/ 0 w 4351"/>
              <a:gd name="connsiteY1" fmla="*/ 0 h 497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4979186">
                <a:moveTo>
                  <a:pt x="0" y="4979187"/>
                </a:moveTo>
                <a:lnTo>
                  <a:pt x="0" y="0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4" name="Vrije vorm: vorm 33">
            <a:extLst>
              <a:ext uri="{FF2B5EF4-FFF2-40B4-BE49-F238E27FC236}">
                <a16:creationId xmlns:a16="http://schemas.microsoft.com/office/drawing/2014/main" id="{F0F6318A-7B6C-6080-31EB-B199BB989E43}"/>
              </a:ext>
            </a:extLst>
          </p:cNvPr>
          <p:cNvSpPr/>
          <p:nvPr/>
        </p:nvSpPr>
        <p:spPr>
          <a:xfrm>
            <a:off x="3410425" y="3336287"/>
            <a:ext cx="50376" cy="1831"/>
          </a:xfrm>
          <a:custGeom>
            <a:avLst/>
            <a:gdLst>
              <a:gd name="connsiteX0" fmla="*/ 152521 w 152520"/>
              <a:gd name="connsiteY0" fmla="*/ 0 h 4351"/>
              <a:gd name="connsiteX1" fmla="*/ 0 w 152520"/>
              <a:gd name="connsiteY1" fmla="*/ 0 h 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520" h="4351">
                <a:moveTo>
                  <a:pt x="152521" y="0"/>
                </a:moveTo>
                <a:lnTo>
                  <a:pt x="0" y="0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35" name="Vrije vorm: vorm 34">
            <a:extLst>
              <a:ext uri="{FF2B5EF4-FFF2-40B4-BE49-F238E27FC236}">
                <a16:creationId xmlns:a16="http://schemas.microsoft.com/office/drawing/2014/main" id="{B6778CE4-A51D-D8A8-2BDD-9B59FAFF1E00}"/>
              </a:ext>
            </a:extLst>
          </p:cNvPr>
          <p:cNvSpPr/>
          <p:nvPr/>
        </p:nvSpPr>
        <p:spPr>
          <a:xfrm>
            <a:off x="3410425" y="2288341"/>
            <a:ext cx="50376" cy="1831"/>
          </a:xfrm>
          <a:custGeom>
            <a:avLst/>
            <a:gdLst>
              <a:gd name="connsiteX0" fmla="*/ 152521 w 152520"/>
              <a:gd name="connsiteY0" fmla="*/ 0 h 4351"/>
              <a:gd name="connsiteX1" fmla="*/ 0 w 152520"/>
              <a:gd name="connsiteY1" fmla="*/ 0 h 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520" h="4351">
                <a:moveTo>
                  <a:pt x="152521" y="0"/>
                </a:moveTo>
                <a:lnTo>
                  <a:pt x="0" y="0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36" name="Vrije vorm: vorm 35">
            <a:extLst>
              <a:ext uri="{FF2B5EF4-FFF2-40B4-BE49-F238E27FC236}">
                <a16:creationId xmlns:a16="http://schemas.microsoft.com/office/drawing/2014/main" id="{AA152EFE-4AF2-6C25-2C81-D7761F908013}"/>
              </a:ext>
            </a:extLst>
          </p:cNvPr>
          <p:cNvSpPr/>
          <p:nvPr/>
        </p:nvSpPr>
        <p:spPr>
          <a:xfrm>
            <a:off x="3410425" y="1240396"/>
            <a:ext cx="50376" cy="1831"/>
          </a:xfrm>
          <a:custGeom>
            <a:avLst/>
            <a:gdLst>
              <a:gd name="connsiteX0" fmla="*/ 152521 w 152520"/>
              <a:gd name="connsiteY0" fmla="*/ 0 h 4351"/>
              <a:gd name="connsiteX1" fmla="*/ 0 w 152520"/>
              <a:gd name="connsiteY1" fmla="*/ 0 h 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520" h="4351">
                <a:moveTo>
                  <a:pt x="152521" y="0"/>
                </a:moveTo>
                <a:lnTo>
                  <a:pt x="0" y="0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41" name="Vrije vorm: vorm 40">
            <a:extLst>
              <a:ext uri="{FF2B5EF4-FFF2-40B4-BE49-F238E27FC236}">
                <a16:creationId xmlns:a16="http://schemas.microsoft.com/office/drawing/2014/main" id="{77D4847F-E121-1497-B89F-A1FE6048F168}"/>
              </a:ext>
            </a:extLst>
          </p:cNvPr>
          <p:cNvSpPr/>
          <p:nvPr/>
        </p:nvSpPr>
        <p:spPr>
          <a:xfrm>
            <a:off x="6427395" y="1240396"/>
            <a:ext cx="2535393" cy="57899"/>
          </a:xfrm>
          <a:custGeom>
            <a:avLst/>
            <a:gdLst>
              <a:gd name="connsiteX0" fmla="*/ 0 w 7676216"/>
              <a:gd name="connsiteY0" fmla="*/ 0 h 137551"/>
              <a:gd name="connsiteX1" fmla="*/ 7093 w 7676216"/>
              <a:gd name="connsiteY1" fmla="*/ 0 h 137551"/>
              <a:gd name="connsiteX2" fmla="*/ 7093 w 7676216"/>
              <a:gd name="connsiteY2" fmla="*/ 44864 h 137551"/>
              <a:gd name="connsiteX3" fmla="*/ 142121 w 7676216"/>
              <a:gd name="connsiteY3" fmla="*/ 44864 h 137551"/>
              <a:gd name="connsiteX4" fmla="*/ 142121 w 7676216"/>
              <a:gd name="connsiteY4" fmla="*/ 90555 h 137551"/>
              <a:gd name="connsiteX5" fmla="*/ 4193475 w 7676216"/>
              <a:gd name="connsiteY5" fmla="*/ 90555 h 137551"/>
              <a:gd name="connsiteX6" fmla="*/ 4193475 w 7676216"/>
              <a:gd name="connsiteY6" fmla="*/ 137552 h 137551"/>
              <a:gd name="connsiteX7" fmla="*/ 7676217 w 7676216"/>
              <a:gd name="connsiteY7" fmla="*/ 137552 h 13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6216" h="137551">
                <a:moveTo>
                  <a:pt x="0" y="0"/>
                </a:moveTo>
                <a:lnTo>
                  <a:pt x="7093" y="0"/>
                </a:lnTo>
                <a:lnTo>
                  <a:pt x="7093" y="44864"/>
                </a:lnTo>
                <a:lnTo>
                  <a:pt x="142121" y="44864"/>
                </a:lnTo>
                <a:lnTo>
                  <a:pt x="142121" y="90555"/>
                </a:lnTo>
                <a:lnTo>
                  <a:pt x="4193475" y="90555"/>
                </a:lnTo>
                <a:lnTo>
                  <a:pt x="4193475" y="137552"/>
                </a:lnTo>
                <a:lnTo>
                  <a:pt x="7676217" y="137552"/>
                </a:lnTo>
              </a:path>
            </a:pathLst>
          </a:custGeom>
          <a:noFill/>
          <a:ln w="13843" cap="flat">
            <a:solidFill>
              <a:srgbClr val="ED2738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42" name="Vrije vorm: vorm 41">
            <a:extLst>
              <a:ext uri="{FF2B5EF4-FFF2-40B4-BE49-F238E27FC236}">
                <a16:creationId xmlns:a16="http://schemas.microsoft.com/office/drawing/2014/main" id="{5C0EC9C2-FDEB-4D87-9903-F8B46E924665}"/>
              </a:ext>
            </a:extLst>
          </p:cNvPr>
          <p:cNvSpPr/>
          <p:nvPr/>
        </p:nvSpPr>
        <p:spPr>
          <a:xfrm>
            <a:off x="6427395" y="1240396"/>
            <a:ext cx="2535408" cy="238522"/>
          </a:xfrm>
          <a:custGeom>
            <a:avLst/>
            <a:gdLst>
              <a:gd name="connsiteX0" fmla="*/ 0 w 7676260"/>
              <a:gd name="connsiteY0" fmla="*/ 0 h 566655"/>
              <a:gd name="connsiteX1" fmla="*/ 7093 w 7676260"/>
              <a:gd name="connsiteY1" fmla="*/ 0 h 566655"/>
              <a:gd name="connsiteX2" fmla="*/ 7093 w 7676260"/>
              <a:gd name="connsiteY2" fmla="*/ 84811 h 566655"/>
              <a:gd name="connsiteX3" fmla="*/ 14186 w 7676260"/>
              <a:gd name="connsiteY3" fmla="*/ 84811 h 566655"/>
              <a:gd name="connsiteX4" fmla="*/ 14186 w 7676260"/>
              <a:gd name="connsiteY4" fmla="*/ 127500 h 566655"/>
              <a:gd name="connsiteX5" fmla="*/ 28415 w 7676260"/>
              <a:gd name="connsiteY5" fmla="*/ 127500 h 566655"/>
              <a:gd name="connsiteX6" fmla="*/ 28415 w 7676260"/>
              <a:gd name="connsiteY6" fmla="*/ 170275 h 566655"/>
              <a:gd name="connsiteX7" fmla="*/ 71060 w 7676260"/>
              <a:gd name="connsiteY7" fmla="*/ 170275 h 566655"/>
              <a:gd name="connsiteX8" fmla="*/ 71060 w 7676260"/>
              <a:gd name="connsiteY8" fmla="*/ 213355 h 566655"/>
              <a:gd name="connsiteX9" fmla="*/ 355345 w 7676260"/>
              <a:gd name="connsiteY9" fmla="*/ 213355 h 566655"/>
              <a:gd name="connsiteX10" fmla="*/ 355345 w 7676260"/>
              <a:gd name="connsiteY10" fmla="*/ 256740 h 566655"/>
              <a:gd name="connsiteX11" fmla="*/ 405083 w 7676260"/>
              <a:gd name="connsiteY11" fmla="*/ 256740 h 566655"/>
              <a:gd name="connsiteX12" fmla="*/ 405083 w 7676260"/>
              <a:gd name="connsiteY12" fmla="*/ 343640 h 566655"/>
              <a:gd name="connsiteX13" fmla="*/ 852855 w 7676260"/>
              <a:gd name="connsiteY13" fmla="*/ 343640 h 566655"/>
              <a:gd name="connsiteX14" fmla="*/ 852855 w 7676260"/>
              <a:gd name="connsiteY14" fmla="*/ 387503 h 566655"/>
              <a:gd name="connsiteX15" fmla="*/ 1897699 w 7676260"/>
              <a:gd name="connsiteY15" fmla="*/ 387503 h 566655"/>
              <a:gd name="connsiteX16" fmla="*/ 1897699 w 7676260"/>
              <a:gd name="connsiteY16" fmla="*/ 431802 h 566655"/>
              <a:gd name="connsiteX17" fmla="*/ 4605739 w 7676260"/>
              <a:gd name="connsiteY17" fmla="*/ 431802 h 566655"/>
              <a:gd name="connsiteX18" fmla="*/ 4605739 w 7676260"/>
              <a:gd name="connsiteY18" fmla="*/ 476622 h 566655"/>
              <a:gd name="connsiteX19" fmla="*/ 5188582 w 7676260"/>
              <a:gd name="connsiteY19" fmla="*/ 476622 h 566655"/>
              <a:gd name="connsiteX20" fmla="*/ 5188582 w 7676260"/>
              <a:gd name="connsiteY20" fmla="*/ 521443 h 566655"/>
              <a:gd name="connsiteX21" fmla="*/ 6297393 w 7676260"/>
              <a:gd name="connsiteY21" fmla="*/ 521443 h 566655"/>
              <a:gd name="connsiteX22" fmla="*/ 6297393 w 7676260"/>
              <a:gd name="connsiteY22" fmla="*/ 566655 h 566655"/>
              <a:gd name="connsiteX23" fmla="*/ 7676260 w 7676260"/>
              <a:gd name="connsiteY23" fmla="*/ 566655 h 56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676260" h="566655">
                <a:moveTo>
                  <a:pt x="0" y="0"/>
                </a:moveTo>
                <a:lnTo>
                  <a:pt x="7093" y="0"/>
                </a:lnTo>
                <a:lnTo>
                  <a:pt x="7093" y="84811"/>
                </a:lnTo>
                <a:lnTo>
                  <a:pt x="14186" y="84811"/>
                </a:lnTo>
                <a:lnTo>
                  <a:pt x="14186" y="127500"/>
                </a:lnTo>
                <a:lnTo>
                  <a:pt x="28415" y="127500"/>
                </a:lnTo>
                <a:lnTo>
                  <a:pt x="28415" y="170275"/>
                </a:lnTo>
                <a:lnTo>
                  <a:pt x="71060" y="170275"/>
                </a:lnTo>
                <a:lnTo>
                  <a:pt x="71060" y="213355"/>
                </a:lnTo>
                <a:lnTo>
                  <a:pt x="355345" y="213355"/>
                </a:lnTo>
                <a:lnTo>
                  <a:pt x="355345" y="256740"/>
                </a:lnTo>
                <a:lnTo>
                  <a:pt x="405083" y="256740"/>
                </a:lnTo>
                <a:lnTo>
                  <a:pt x="405083" y="343640"/>
                </a:lnTo>
                <a:lnTo>
                  <a:pt x="852855" y="343640"/>
                </a:lnTo>
                <a:lnTo>
                  <a:pt x="852855" y="387503"/>
                </a:lnTo>
                <a:lnTo>
                  <a:pt x="1897699" y="387503"/>
                </a:lnTo>
                <a:lnTo>
                  <a:pt x="1897699" y="431802"/>
                </a:lnTo>
                <a:lnTo>
                  <a:pt x="4605739" y="431802"/>
                </a:lnTo>
                <a:lnTo>
                  <a:pt x="4605739" y="476622"/>
                </a:lnTo>
                <a:lnTo>
                  <a:pt x="5188582" y="476622"/>
                </a:lnTo>
                <a:lnTo>
                  <a:pt x="5188582" y="521443"/>
                </a:lnTo>
                <a:lnTo>
                  <a:pt x="6297393" y="521443"/>
                </a:lnTo>
                <a:lnTo>
                  <a:pt x="6297393" y="566655"/>
                </a:lnTo>
                <a:lnTo>
                  <a:pt x="7676260" y="566655"/>
                </a:lnTo>
              </a:path>
            </a:pathLst>
          </a:custGeom>
          <a:noFill/>
          <a:ln w="13843" cap="flat">
            <a:solidFill>
              <a:srgbClr val="011D32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9896F430-390E-3885-A33D-322F11665923}"/>
              </a:ext>
            </a:extLst>
          </p:cNvPr>
          <p:cNvSpPr/>
          <p:nvPr/>
        </p:nvSpPr>
        <p:spPr>
          <a:xfrm>
            <a:off x="6427395" y="3336287"/>
            <a:ext cx="2535422" cy="1831"/>
          </a:xfrm>
          <a:custGeom>
            <a:avLst/>
            <a:gdLst>
              <a:gd name="connsiteX0" fmla="*/ 0 w 7676303"/>
              <a:gd name="connsiteY0" fmla="*/ 0 h 4351"/>
              <a:gd name="connsiteX1" fmla="*/ 7676304 w 7676303"/>
              <a:gd name="connsiteY1" fmla="*/ 0 h 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76303" h="4351">
                <a:moveTo>
                  <a:pt x="0" y="0"/>
                </a:moveTo>
                <a:lnTo>
                  <a:pt x="7676304" y="0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44" name="Vrije vorm: vorm 43">
            <a:extLst>
              <a:ext uri="{FF2B5EF4-FFF2-40B4-BE49-F238E27FC236}">
                <a16:creationId xmlns:a16="http://schemas.microsoft.com/office/drawing/2014/main" id="{8F5A6C35-F397-6DB9-F956-5D3FBF8F4BDB}"/>
              </a:ext>
            </a:extLst>
          </p:cNvPr>
          <p:cNvSpPr/>
          <p:nvPr/>
        </p:nvSpPr>
        <p:spPr>
          <a:xfrm>
            <a:off x="6427395" y="3336287"/>
            <a:ext cx="1437" cy="64109"/>
          </a:xfrm>
          <a:custGeom>
            <a:avLst/>
            <a:gdLst>
              <a:gd name="connsiteX0" fmla="*/ 0 w 4351"/>
              <a:gd name="connsiteY0" fmla="*/ 0 h 152303"/>
              <a:gd name="connsiteX1" fmla="*/ 0 w 4351"/>
              <a:gd name="connsiteY1" fmla="*/ 152303 h 15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152303">
                <a:moveTo>
                  <a:pt x="0" y="0"/>
                </a:moveTo>
                <a:lnTo>
                  <a:pt x="0" y="152303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45" name="Vrije vorm: vorm 44">
            <a:extLst>
              <a:ext uri="{FF2B5EF4-FFF2-40B4-BE49-F238E27FC236}">
                <a16:creationId xmlns:a16="http://schemas.microsoft.com/office/drawing/2014/main" id="{0377DFDC-042B-49EF-B019-4708F2C90D68}"/>
              </a:ext>
            </a:extLst>
          </p:cNvPr>
          <p:cNvSpPr/>
          <p:nvPr/>
        </p:nvSpPr>
        <p:spPr>
          <a:xfrm>
            <a:off x="6849954" y="3336287"/>
            <a:ext cx="1437" cy="64109"/>
          </a:xfrm>
          <a:custGeom>
            <a:avLst/>
            <a:gdLst>
              <a:gd name="connsiteX0" fmla="*/ 0 w 4351"/>
              <a:gd name="connsiteY0" fmla="*/ 0 h 152303"/>
              <a:gd name="connsiteX1" fmla="*/ 0 w 4351"/>
              <a:gd name="connsiteY1" fmla="*/ 152303 h 15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152303">
                <a:moveTo>
                  <a:pt x="0" y="0"/>
                </a:moveTo>
                <a:lnTo>
                  <a:pt x="0" y="152303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46" name="Vrije vorm: vorm 45">
            <a:extLst>
              <a:ext uri="{FF2B5EF4-FFF2-40B4-BE49-F238E27FC236}">
                <a16:creationId xmlns:a16="http://schemas.microsoft.com/office/drawing/2014/main" id="{DA895590-D756-2B8F-7F7D-8E26C0650126}"/>
              </a:ext>
            </a:extLst>
          </p:cNvPr>
          <p:cNvSpPr/>
          <p:nvPr/>
        </p:nvSpPr>
        <p:spPr>
          <a:xfrm>
            <a:off x="7272526" y="3336287"/>
            <a:ext cx="1437" cy="64109"/>
          </a:xfrm>
          <a:custGeom>
            <a:avLst/>
            <a:gdLst>
              <a:gd name="connsiteX0" fmla="*/ 0 w 4351"/>
              <a:gd name="connsiteY0" fmla="*/ 0 h 152303"/>
              <a:gd name="connsiteX1" fmla="*/ 0 w 4351"/>
              <a:gd name="connsiteY1" fmla="*/ 152303 h 15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152303">
                <a:moveTo>
                  <a:pt x="0" y="0"/>
                </a:moveTo>
                <a:lnTo>
                  <a:pt x="0" y="152303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47" name="Vrije vorm: vorm 46">
            <a:extLst>
              <a:ext uri="{FF2B5EF4-FFF2-40B4-BE49-F238E27FC236}">
                <a16:creationId xmlns:a16="http://schemas.microsoft.com/office/drawing/2014/main" id="{C5866EBE-F498-75BD-197E-5FCB02413FB5}"/>
              </a:ext>
            </a:extLst>
          </p:cNvPr>
          <p:cNvSpPr/>
          <p:nvPr/>
        </p:nvSpPr>
        <p:spPr>
          <a:xfrm>
            <a:off x="7695099" y="3336287"/>
            <a:ext cx="1437" cy="64109"/>
          </a:xfrm>
          <a:custGeom>
            <a:avLst/>
            <a:gdLst>
              <a:gd name="connsiteX0" fmla="*/ 0 w 4351"/>
              <a:gd name="connsiteY0" fmla="*/ 0 h 152303"/>
              <a:gd name="connsiteX1" fmla="*/ 0 w 4351"/>
              <a:gd name="connsiteY1" fmla="*/ 152303 h 15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152303">
                <a:moveTo>
                  <a:pt x="0" y="0"/>
                </a:moveTo>
                <a:lnTo>
                  <a:pt x="0" y="152303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48" name="Vrije vorm: vorm 47">
            <a:extLst>
              <a:ext uri="{FF2B5EF4-FFF2-40B4-BE49-F238E27FC236}">
                <a16:creationId xmlns:a16="http://schemas.microsoft.com/office/drawing/2014/main" id="{F04FA6BB-9367-744C-91F0-E062364778A8}"/>
              </a:ext>
            </a:extLst>
          </p:cNvPr>
          <p:cNvSpPr/>
          <p:nvPr/>
        </p:nvSpPr>
        <p:spPr>
          <a:xfrm>
            <a:off x="8117672" y="3336287"/>
            <a:ext cx="1437" cy="64109"/>
          </a:xfrm>
          <a:custGeom>
            <a:avLst/>
            <a:gdLst>
              <a:gd name="connsiteX0" fmla="*/ 0 w 4351"/>
              <a:gd name="connsiteY0" fmla="*/ 0 h 152303"/>
              <a:gd name="connsiteX1" fmla="*/ 0 w 4351"/>
              <a:gd name="connsiteY1" fmla="*/ 152303 h 15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152303">
                <a:moveTo>
                  <a:pt x="0" y="0"/>
                </a:moveTo>
                <a:lnTo>
                  <a:pt x="0" y="152303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49" name="Vrije vorm: vorm 48">
            <a:extLst>
              <a:ext uri="{FF2B5EF4-FFF2-40B4-BE49-F238E27FC236}">
                <a16:creationId xmlns:a16="http://schemas.microsoft.com/office/drawing/2014/main" id="{E6B15D8C-7283-8B95-F34B-04BF8B111DB9}"/>
              </a:ext>
            </a:extLst>
          </p:cNvPr>
          <p:cNvSpPr/>
          <p:nvPr/>
        </p:nvSpPr>
        <p:spPr>
          <a:xfrm>
            <a:off x="8540230" y="3336287"/>
            <a:ext cx="1437" cy="64109"/>
          </a:xfrm>
          <a:custGeom>
            <a:avLst/>
            <a:gdLst>
              <a:gd name="connsiteX0" fmla="*/ 0 w 4351"/>
              <a:gd name="connsiteY0" fmla="*/ 0 h 152303"/>
              <a:gd name="connsiteX1" fmla="*/ 0 w 4351"/>
              <a:gd name="connsiteY1" fmla="*/ 152303 h 15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152303">
                <a:moveTo>
                  <a:pt x="0" y="0"/>
                </a:moveTo>
                <a:lnTo>
                  <a:pt x="0" y="152303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50" name="Vrije vorm: vorm 49">
            <a:extLst>
              <a:ext uri="{FF2B5EF4-FFF2-40B4-BE49-F238E27FC236}">
                <a16:creationId xmlns:a16="http://schemas.microsoft.com/office/drawing/2014/main" id="{52F16225-6C3E-FFCE-2003-CA026A6D56BA}"/>
              </a:ext>
            </a:extLst>
          </p:cNvPr>
          <p:cNvSpPr/>
          <p:nvPr/>
        </p:nvSpPr>
        <p:spPr>
          <a:xfrm>
            <a:off x="8962803" y="3336287"/>
            <a:ext cx="1437" cy="64109"/>
          </a:xfrm>
          <a:custGeom>
            <a:avLst/>
            <a:gdLst>
              <a:gd name="connsiteX0" fmla="*/ 0 w 4351"/>
              <a:gd name="connsiteY0" fmla="*/ 0 h 152303"/>
              <a:gd name="connsiteX1" fmla="*/ 0 w 4351"/>
              <a:gd name="connsiteY1" fmla="*/ 152303 h 15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152303">
                <a:moveTo>
                  <a:pt x="0" y="0"/>
                </a:moveTo>
                <a:lnTo>
                  <a:pt x="0" y="152303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51" name="Vrije vorm: vorm 50">
            <a:extLst>
              <a:ext uri="{FF2B5EF4-FFF2-40B4-BE49-F238E27FC236}">
                <a16:creationId xmlns:a16="http://schemas.microsoft.com/office/drawing/2014/main" id="{CF12EC37-C6F9-CB44-9754-21B10D731403}"/>
              </a:ext>
            </a:extLst>
          </p:cNvPr>
          <p:cNvSpPr/>
          <p:nvPr/>
        </p:nvSpPr>
        <p:spPr>
          <a:xfrm>
            <a:off x="6427395" y="1240396"/>
            <a:ext cx="1437" cy="2095891"/>
          </a:xfrm>
          <a:custGeom>
            <a:avLst/>
            <a:gdLst>
              <a:gd name="connsiteX0" fmla="*/ 0 w 4351"/>
              <a:gd name="connsiteY0" fmla="*/ 4979187 h 4979186"/>
              <a:gd name="connsiteX1" fmla="*/ 0 w 4351"/>
              <a:gd name="connsiteY1" fmla="*/ 0 h 497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1" h="4979186">
                <a:moveTo>
                  <a:pt x="0" y="4979187"/>
                </a:moveTo>
                <a:lnTo>
                  <a:pt x="0" y="0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2" name="Vrije vorm: vorm 51">
            <a:extLst>
              <a:ext uri="{FF2B5EF4-FFF2-40B4-BE49-F238E27FC236}">
                <a16:creationId xmlns:a16="http://schemas.microsoft.com/office/drawing/2014/main" id="{C14EDC09-006B-D921-B706-048C8EF0C256}"/>
              </a:ext>
            </a:extLst>
          </p:cNvPr>
          <p:cNvSpPr/>
          <p:nvPr/>
        </p:nvSpPr>
        <p:spPr>
          <a:xfrm>
            <a:off x="6377019" y="3336287"/>
            <a:ext cx="50376" cy="1831"/>
          </a:xfrm>
          <a:custGeom>
            <a:avLst/>
            <a:gdLst>
              <a:gd name="connsiteX0" fmla="*/ 152521 w 152520"/>
              <a:gd name="connsiteY0" fmla="*/ 0 h 4351"/>
              <a:gd name="connsiteX1" fmla="*/ 0 w 152520"/>
              <a:gd name="connsiteY1" fmla="*/ 0 h 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520" h="4351">
                <a:moveTo>
                  <a:pt x="152521" y="0"/>
                </a:moveTo>
                <a:lnTo>
                  <a:pt x="0" y="0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 sz="800"/>
          </a:p>
        </p:txBody>
      </p:sp>
      <p:sp>
        <p:nvSpPr>
          <p:cNvPr id="53" name="Vrije vorm: vorm 52">
            <a:extLst>
              <a:ext uri="{FF2B5EF4-FFF2-40B4-BE49-F238E27FC236}">
                <a16:creationId xmlns:a16="http://schemas.microsoft.com/office/drawing/2014/main" id="{A2DAC1CB-3332-7235-A10F-5296DA849F97}"/>
              </a:ext>
            </a:extLst>
          </p:cNvPr>
          <p:cNvSpPr/>
          <p:nvPr/>
        </p:nvSpPr>
        <p:spPr>
          <a:xfrm>
            <a:off x="6377019" y="2288341"/>
            <a:ext cx="50376" cy="1831"/>
          </a:xfrm>
          <a:custGeom>
            <a:avLst/>
            <a:gdLst>
              <a:gd name="connsiteX0" fmla="*/ 152521 w 152520"/>
              <a:gd name="connsiteY0" fmla="*/ 0 h 4351"/>
              <a:gd name="connsiteX1" fmla="*/ 0 w 152520"/>
              <a:gd name="connsiteY1" fmla="*/ 0 h 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520" h="4351">
                <a:moveTo>
                  <a:pt x="152521" y="0"/>
                </a:moveTo>
                <a:lnTo>
                  <a:pt x="0" y="0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4" name="Vrije vorm: vorm 53">
            <a:extLst>
              <a:ext uri="{FF2B5EF4-FFF2-40B4-BE49-F238E27FC236}">
                <a16:creationId xmlns:a16="http://schemas.microsoft.com/office/drawing/2014/main" id="{8CDD71F4-A9B1-78EB-5EDD-50F78E0DF284}"/>
              </a:ext>
            </a:extLst>
          </p:cNvPr>
          <p:cNvSpPr/>
          <p:nvPr/>
        </p:nvSpPr>
        <p:spPr>
          <a:xfrm>
            <a:off x="6377019" y="1240396"/>
            <a:ext cx="50376" cy="1831"/>
          </a:xfrm>
          <a:custGeom>
            <a:avLst/>
            <a:gdLst>
              <a:gd name="connsiteX0" fmla="*/ 152521 w 152520"/>
              <a:gd name="connsiteY0" fmla="*/ 0 h 4351"/>
              <a:gd name="connsiteX1" fmla="*/ 0 w 152520"/>
              <a:gd name="connsiteY1" fmla="*/ 0 h 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520" h="4351">
                <a:moveTo>
                  <a:pt x="152521" y="0"/>
                </a:moveTo>
                <a:lnTo>
                  <a:pt x="0" y="0"/>
                </a:lnTo>
              </a:path>
            </a:pathLst>
          </a:custGeom>
          <a:noFill/>
          <a:ln w="13843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819E1782-984C-BBD0-C040-2DCA9E2BB12A}"/>
              </a:ext>
            </a:extLst>
          </p:cNvPr>
          <p:cNvSpPr txBox="1">
            <a:spLocks noChangeArrowheads="1"/>
          </p:cNvSpPr>
          <p:nvPr/>
        </p:nvSpPr>
        <p:spPr>
          <a:xfrm>
            <a:off x="684214" y="282937"/>
            <a:ext cx="7769225" cy="5667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0" kern="0"/>
              <a:t>Primary End Point Components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AF88D827-AAA1-296B-1562-08A193731D71}"/>
              </a:ext>
            </a:extLst>
          </p:cNvPr>
          <p:cNvSpPr txBox="1"/>
          <p:nvPr/>
        </p:nvSpPr>
        <p:spPr>
          <a:xfrm>
            <a:off x="142464" y="3224259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b="0" i="0">
                <a:solidFill>
                  <a:schemeClr val="bg1"/>
                </a:solidFill>
              </a:rPr>
              <a:t>80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AA7BFCD0-6598-6B0E-0748-0D611D4AB71B}"/>
              </a:ext>
            </a:extLst>
          </p:cNvPr>
          <p:cNvSpPr txBox="1"/>
          <p:nvPr/>
        </p:nvSpPr>
        <p:spPr>
          <a:xfrm>
            <a:off x="142464" y="2165230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b="0" i="0">
                <a:solidFill>
                  <a:schemeClr val="bg1"/>
                </a:solidFill>
              </a:rPr>
              <a:t>90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BA5C3986-0122-8294-D14B-8C271518EA52}"/>
              </a:ext>
            </a:extLst>
          </p:cNvPr>
          <p:cNvSpPr txBox="1"/>
          <p:nvPr/>
        </p:nvSpPr>
        <p:spPr>
          <a:xfrm>
            <a:off x="84756" y="1102112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b="0" i="0">
                <a:solidFill>
                  <a:schemeClr val="bg1"/>
                </a:solidFill>
              </a:rPr>
              <a:t>100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970C8ADE-255E-31E9-5E8B-87F3DE243E8E}"/>
              </a:ext>
            </a:extLst>
          </p:cNvPr>
          <p:cNvSpPr txBox="1"/>
          <p:nvPr/>
        </p:nvSpPr>
        <p:spPr>
          <a:xfrm>
            <a:off x="3178558" y="3224259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b="0" i="0">
                <a:solidFill>
                  <a:schemeClr val="bg1"/>
                </a:solidFill>
              </a:rPr>
              <a:t>80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D7BFC334-7E64-75EC-30D7-2FD7B5111EDC}"/>
              </a:ext>
            </a:extLst>
          </p:cNvPr>
          <p:cNvSpPr txBox="1"/>
          <p:nvPr/>
        </p:nvSpPr>
        <p:spPr>
          <a:xfrm>
            <a:off x="3178558" y="2165230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b="0" i="0">
                <a:solidFill>
                  <a:schemeClr val="bg1"/>
                </a:solidFill>
              </a:rPr>
              <a:t>90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86FF1B07-029A-C45B-E712-2C4FE969A6CA}"/>
              </a:ext>
            </a:extLst>
          </p:cNvPr>
          <p:cNvSpPr txBox="1"/>
          <p:nvPr/>
        </p:nvSpPr>
        <p:spPr>
          <a:xfrm>
            <a:off x="3120850" y="1102112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b="0" i="0">
                <a:solidFill>
                  <a:schemeClr val="bg1"/>
                </a:solidFill>
              </a:rPr>
              <a:t>100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287D465D-C7D9-B5C9-ECE0-5C650FED4B8F}"/>
              </a:ext>
            </a:extLst>
          </p:cNvPr>
          <p:cNvSpPr txBox="1"/>
          <p:nvPr/>
        </p:nvSpPr>
        <p:spPr>
          <a:xfrm>
            <a:off x="6134190" y="3224259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b="0" i="0">
                <a:solidFill>
                  <a:schemeClr val="bg1"/>
                </a:solidFill>
              </a:rPr>
              <a:t>80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1E77CCDA-9078-C7DF-7DA8-D12C21CC0DF5}"/>
              </a:ext>
            </a:extLst>
          </p:cNvPr>
          <p:cNvSpPr txBox="1"/>
          <p:nvPr/>
        </p:nvSpPr>
        <p:spPr>
          <a:xfrm>
            <a:off x="6134190" y="2165230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b="0" i="0">
                <a:solidFill>
                  <a:schemeClr val="bg1"/>
                </a:solidFill>
              </a:rPr>
              <a:t>90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EFA85785-A815-1351-EF7A-D398E2C9DAC0}"/>
              </a:ext>
            </a:extLst>
          </p:cNvPr>
          <p:cNvSpPr txBox="1"/>
          <p:nvPr/>
        </p:nvSpPr>
        <p:spPr>
          <a:xfrm>
            <a:off x="6076482" y="1102112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b="0" i="0">
                <a:solidFill>
                  <a:schemeClr val="bg1"/>
                </a:solidFill>
              </a:rPr>
              <a:t>100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DDAC57A8-14FC-1F7A-B23A-E78013F719DD}"/>
              </a:ext>
            </a:extLst>
          </p:cNvPr>
          <p:cNvSpPr txBox="1"/>
          <p:nvPr/>
        </p:nvSpPr>
        <p:spPr>
          <a:xfrm>
            <a:off x="315266" y="3392200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i="0">
                <a:solidFill>
                  <a:schemeClr val="bg1"/>
                </a:solidFill>
              </a:rPr>
              <a:t>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831FBC77-F551-1722-09D5-5B384B6B7D86}"/>
              </a:ext>
            </a:extLst>
          </p:cNvPr>
          <p:cNvSpPr txBox="1"/>
          <p:nvPr/>
        </p:nvSpPr>
        <p:spPr>
          <a:xfrm>
            <a:off x="678122" y="3392200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i="0" dirty="0">
                <a:solidFill>
                  <a:schemeClr val="bg1"/>
                </a:solidFill>
              </a:rPr>
              <a:t>180</a:t>
            </a:r>
            <a:endParaRPr lang="nl-NL" sz="800" b="0" i="0" dirty="0">
              <a:solidFill>
                <a:schemeClr val="bg1"/>
              </a:solidFill>
            </a:endParaRPr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CFDD7B26-E102-4800-400D-298FC5015FE4}"/>
              </a:ext>
            </a:extLst>
          </p:cNvPr>
          <p:cNvSpPr txBox="1"/>
          <p:nvPr/>
        </p:nvSpPr>
        <p:spPr>
          <a:xfrm>
            <a:off x="1097236" y="3392200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i="0">
                <a:solidFill>
                  <a:schemeClr val="bg1"/>
                </a:solidFill>
              </a:rPr>
              <a:t>360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EC5273DA-928F-622A-E751-F2D066E77DE4}"/>
              </a:ext>
            </a:extLst>
          </p:cNvPr>
          <p:cNvSpPr txBox="1"/>
          <p:nvPr/>
        </p:nvSpPr>
        <p:spPr>
          <a:xfrm>
            <a:off x="1523246" y="3392200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i="0">
                <a:solidFill>
                  <a:schemeClr val="bg1"/>
                </a:solidFill>
              </a:rPr>
              <a:t>540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448DF703-CD34-564B-45D4-27B95F178B3F}"/>
              </a:ext>
            </a:extLst>
          </p:cNvPr>
          <p:cNvSpPr txBox="1"/>
          <p:nvPr/>
        </p:nvSpPr>
        <p:spPr>
          <a:xfrm>
            <a:off x="1947965" y="3392200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i="0">
                <a:solidFill>
                  <a:schemeClr val="bg1"/>
                </a:solidFill>
              </a:rPr>
              <a:t>720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72" name="Tekstvak 71">
            <a:extLst>
              <a:ext uri="{FF2B5EF4-FFF2-40B4-BE49-F238E27FC236}">
                <a16:creationId xmlns:a16="http://schemas.microsoft.com/office/drawing/2014/main" id="{14C3F9A7-F20C-F004-0371-7EA377F64AE6}"/>
              </a:ext>
            </a:extLst>
          </p:cNvPr>
          <p:cNvSpPr txBox="1"/>
          <p:nvPr/>
        </p:nvSpPr>
        <p:spPr>
          <a:xfrm>
            <a:off x="2377033" y="3392200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i="0">
                <a:solidFill>
                  <a:schemeClr val="bg1"/>
                </a:solidFill>
              </a:rPr>
              <a:t>900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0AD24705-57DC-FAE4-E370-E5D6ABB16C1F}"/>
              </a:ext>
            </a:extLst>
          </p:cNvPr>
          <p:cNvSpPr txBox="1"/>
          <p:nvPr/>
        </p:nvSpPr>
        <p:spPr>
          <a:xfrm>
            <a:off x="2759958" y="3392200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i="0">
                <a:solidFill>
                  <a:schemeClr val="bg1"/>
                </a:solidFill>
              </a:rPr>
              <a:t>1080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74" name="Tekstvak 73">
            <a:extLst>
              <a:ext uri="{FF2B5EF4-FFF2-40B4-BE49-F238E27FC236}">
                <a16:creationId xmlns:a16="http://schemas.microsoft.com/office/drawing/2014/main" id="{04FDD1A3-86F0-9D7F-3CE0-588B686F6FDF}"/>
              </a:ext>
            </a:extLst>
          </p:cNvPr>
          <p:cNvSpPr txBox="1"/>
          <p:nvPr/>
        </p:nvSpPr>
        <p:spPr>
          <a:xfrm>
            <a:off x="3333133" y="3392200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i="0">
                <a:solidFill>
                  <a:schemeClr val="bg1"/>
                </a:solidFill>
              </a:rPr>
              <a:t>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75" name="Tekstvak 74">
            <a:extLst>
              <a:ext uri="{FF2B5EF4-FFF2-40B4-BE49-F238E27FC236}">
                <a16:creationId xmlns:a16="http://schemas.microsoft.com/office/drawing/2014/main" id="{6A7FA135-C5F4-D290-C5F7-243D6E778263}"/>
              </a:ext>
            </a:extLst>
          </p:cNvPr>
          <p:cNvSpPr txBox="1"/>
          <p:nvPr/>
        </p:nvSpPr>
        <p:spPr>
          <a:xfrm>
            <a:off x="3695989" y="3392200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i="0">
                <a:solidFill>
                  <a:schemeClr val="bg1"/>
                </a:solidFill>
              </a:rPr>
              <a:t>180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76" name="Tekstvak 75">
            <a:extLst>
              <a:ext uri="{FF2B5EF4-FFF2-40B4-BE49-F238E27FC236}">
                <a16:creationId xmlns:a16="http://schemas.microsoft.com/office/drawing/2014/main" id="{9ADCC6CC-0AC0-EC08-B270-E0D6F12B76B3}"/>
              </a:ext>
            </a:extLst>
          </p:cNvPr>
          <p:cNvSpPr txBox="1"/>
          <p:nvPr/>
        </p:nvSpPr>
        <p:spPr>
          <a:xfrm>
            <a:off x="4115103" y="3392200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i="0">
                <a:solidFill>
                  <a:schemeClr val="bg1"/>
                </a:solidFill>
              </a:rPr>
              <a:t>360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77" name="Tekstvak 76">
            <a:extLst>
              <a:ext uri="{FF2B5EF4-FFF2-40B4-BE49-F238E27FC236}">
                <a16:creationId xmlns:a16="http://schemas.microsoft.com/office/drawing/2014/main" id="{785B0F16-CDD1-3F3B-1E08-28FBC21B7A61}"/>
              </a:ext>
            </a:extLst>
          </p:cNvPr>
          <p:cNvSpPr txBox="1"/>
          <p:nvPr/>
        </p:nvSpPr>
        <p:spPr>
          <a:xfrm>
            <a:off x="4541113" y="3392200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i="0">
                <a:solidFill>
                  <a:schemeClr val="bg1"/>
                </a:solidFill>
              </a:rPr>
              <a:t>540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98855ED3-5DB6-7CFC-5E25-3C5E729F8E12}"/>
              </a:ext>
            </a:extLst>
          </p:cNvPr>
          <p:cNvSpPr txBox="1"/>
          <p:nvPr/>
        </p:nvSpPr>
        <p:spPr>
          <a:xfrm>
            <a:off x="4965832" y="3392200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i="0">
                <a:solidFill>
                  <a:schemeClr val="bg1"/>
                </a:solidFill>
              </a:rPr>
              <a:t>720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D1A0D742-679F-895B-E966-E1B7BCD695DD}"/>
              </a:ext>
            </a:extLst>
          </p:cNvPr>
          <p:cNvSpPr txBox="1"/>
          <p:nvPr/>
        </p:nvSpPr>
        <p:spPr>
          <a:xfrm>
            <a:off x="5394900" y="3392200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i="0">
                <a:solidFill>
                  <a:schemeClr val="bg1"/>
                </a:solidFill>
              </a:rPr>
              <a:t>900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80" name="Tekstvak 79">
            <a:extLst>
              <a:ext uri="{FF2B5EF4-FFF2-40B4-BE49-F238E27FC236}">
                <a16:creationId xmlns:a16="http://schemas.microsoft.com/office/drawing/2014/main" id="{297E02F5-8839-98EF-DED0-FC910310A138}"/>
              </a:ext>
            </a:extLst>
          </p:cNvPr>
          <p:cNvSpPr txBox="1"/>
          <p:nvPr/>
        </p:nvSpPr>
        <p:spPr>
          <a:xfrm>
            <a:off x="5777825" y="3392200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i="0">
                <a:solidFill>
                  <a:schemeClr val="bg1"/>
                </a:solidFill>
              </a:rPr>
              <a:t>1080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81" name="Tekstvak 80">
            <a:extLst>
              <a:ext uri="{FF2B5EF4-FFF2-40B4-BE49-F238E27FC236}">
                <a16:creationId xmlns:a16="http://schemas.microsoft.com/office/drawing/2014/main" id="{748A77E4-2C1D-4F41-D48C-2F09901EF3CE}"/>
              </a:ext>
            </a:extLst>
          </p:cNvPr>
          <p:cNvSpPr txBox="1"/>
          <p:nvPr/>
        </p:nvSpPr>
        <p:spPr>
          <a:xfrm>
            <a:off x="6305358" y="3392200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i="0">
                <a:solidFill>
                  <a:schemeClr val="bg1"/>
                </a:solidFill>
              </a:rPr>
              <a:t>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9FB45A55-A015-4192-1176-2ADDB40FA305}"/>
              </a:ext>
            </a:extLst>
          </p:cNvPr>
          <p:cNvSpPr txBox="1"/>
          <p:nvPr/>
        </p:nvSpPr>
        <p:spPr>
          <a:xfrm>
            <a:off x="6668214" y="3392200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i="0">
                <a:solidFill>
                  <a:schemeClr val="bg1"/>
                </a:solidFill>
              </a:rPr>
              <a:t>180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36284711-87A5-27E8-F05B-F131608542BC}"/>
              </a:ext>
            </a:extLst>
          </p:cNvPr>
          <p:cNvSpPr txBox="1"/>
          <p:nvPr/>
        </p:nvSpPr>
        <p:spPr>
          <a:xfrm>
            <a:off x="7087328" y="3392200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i="0">
                <a:solidFill>
                  <a:schemeClr val="bg1"/>
                </a:solidFill>
              </a:rPr>
              <a:t>360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A80713D4-4DFE-5E51-049E-3A7FD0A9B5F1}"/>
              </a:ext>
            </a:extLst>
          </p:cNvPr>
          <p:cNvSpPr txBox="1"/>
          <p:nvPr/>
        </p:nvSpPr>
        <p:spPr>
          <a:xfrm>
            <a:off x="7513338" y="3392200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i="0">
                <a:solidFill>
                  <a:schemeClr val="bg1"/>
                </a:solidFill>
              </a:rPr>
              <a:t>540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85" name="Tekstvak 84">
            <a:extLst>
              <a:ext uri="{FF2B5EF4-FFF2-40B4-BE49-F238E27FC236}">
                <a16:creationId xmlns:a16="http://schemas.microsoft.com/office/drawing/2014/main" id="{1550D6CD-B35B-15AA-74BC-8C79AF1278B4}"/>
              </a:ext>
            </a:extLst>
          </p:cNvPr>
          <p:cNvSpPr txBox="1"/>
          <p:nvPr/>
        </p:nvSpPr>
        <p:spPr>
          <a:xfrm>
            <a:off x="7938057" y="3392200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i="0">
                <a:solidFill>
                  <a:schemeClr val="bg1"/>
                </a:solidFill>
              </a:rPr>
              <a:t>720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86" name="Tekstvak 85">
            <a:extLst>
              <a:ext uri="{FF2B5EF4-FFF2-40B4-BE49-F238E27FC236}">
                <a16:creationId xmlns:a16="http://schemas.microsoft.com/office/drawing/2014/main" id="{EA72E1F9-3CE2-1002-BF0C-EC82415FE7EA}"/>
              </a:ext>
            </a:extLst>
          </p:cNvPr>
          <p:cNvSpPr txBox="1"/>
          <p:nvPr/>
        </p:nvSpPr>
        <p:spPr>
          <a:xfrm>
            <a:off x="8367125" y="3392200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i="0">
                <a:solidFill>
                  <a:schemeClr val="bg1"/>
                </a:solidFill>
              </a:rPr>
              <a:t>900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87" name="Tekstvak 86">
            <a:extLst>
              <a:ext uri="{FF2B5EF4-FFF2-40B4-BE49-F238E27FC236}">
                <a16:creationId xmlns:a16="http://schemas.microsoft.com/office/drawing/2014/main" id="{F4B84446-3BA2-AC7F-3C30-7099B9B56B7A}"/>
              </a:ext>
            </a:extLst>
          </p:cNvPr>
          <p:cNvSpPr txBox="1"/>
          <p:nvPr/>
        </p:nvSpPr>
        <p:spPr>
          <a:xfrm>
            <a:off x="8750050" y="3392200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0" i="0">
                <a:solidFill>
                  <a:schemeClr val="bg1"/>
                </a:solidFill>
              </a:rPr>
              <a:t>1080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099B2110-2413-E2B4-D858-117B3AEA8246}"/>
              </a:ext>
            </a:extLst>
          </p:cNvPr>
          <p:cNvSpPr txBox="1">
            <a:spLocks noChangeArrowheads="1"/>
          </p:cNvSpPr>
          <p:nvPr/>
        </p:nvSpPr>
        <p:spPr>
          <a:xfrm>
            <a:off x="710748" y="3686275"/>
            <a:ext cx="1982786" cy="3987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0" i="0" kern="0" dirty="0"/>
              <a:t>All-cause death</a:t>
            </a:r>
          </a:p>
        </p:txBody>
      </p:sp>
      <p:sp>
        <p:nvSpPr>
          <p:cNvPr id="89" name="Rectangle 3">
            <a:extLst>
              <a:ext uri="{FF2B5EF4-FFF2-40B4-BE49-F238E27FC236}">
                <a16:creationId xmlns:a16="http://schemas.microsoft.com/office/drawing/2014/main" id="{53DB5964-9E41-7F64-C353-6C5F36442211}"/>
              </a:ext>
            </a:extLst>
          </p:cNvPr>
          <p:cNvSpPr txBox="1">
            <a:spLocks noChangeArrowheads="1"/>
          </p:cNvSpPr>
          <p:nvPr/>
        </p:nvSpPr>
        <p:spPr>
          <a:xfrm>
            <a:off x="3737112" y="3686275"/>
            <a:ext cx="1982786" cy="3987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0" i="0" kern="0"/>
              <a:t>Recurrent MI</a:t>
            </a:r>
          </a:p>
        </p:txBody>
      </p:sp>
      <p:sp>
        <p:nvSpPr>
          <p:cNvPr id="90" name="Rectangle 3">
            <a:extLst>
              <a:ext uri="{FF2B5EF4-FFF2-40B4-BE49-F238E27FC236}">
                <a16:creationId xmlns:a16="http://schemas.microsoft.com/office/drawing/2014/main" id="{ED0B664B-F43D-E58C-7CDA-B841BC47A8B8}"/>
              </a:ext>
            </a:extLst>
          </p:cNvPr>
          <p:cNvSpPr txBox="1">
            <a:spLocks noChangeArrowheads="1"/>
          </p:cNvSpPr>
          <p:nvPr/>
        </p:nvSpPr>
        <p:spPr>
          <a:xfrm>
            <a:off x="6564766" y="3686275"/>
            <a:ext cx="2254934" cy="3987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0" i="0" kern="0"/>
              <a:t>HF hospitalization</a:t>
            </a:r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9B6AFF73-5F42-43E7-6950-05CA67F8420F}"/>
              </a:ext>
            </a:extLst>
          </p:cNvPr>
          <p:cNvSpPr txBox="1"/>
          <p:nvPr/>
        </p:nvSpPr>
        <p:spPr>
          <a:xfrm>
            <a:off x="459803" y="2778083"/>
            <a:ext cx="17652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</a:rPr>
              <a:t>     </a:t>
            </a:r>
            <a:r>
              <a:rPr lang="en-US" sz="1000" b="0" i="0" dirty="0" err="1">
                <a:solidFill>
                  <a:schemeClr val="bg1"/>
                </a:solidFill>
              </a:rPr>
              <a:t>iFR</a:t>
            </a:r>
            <a:endParaRPr lang="en-US" sz="1000" b="0" i="0" dirty="0">
              <a:solidFill>
                <a:schemeClr val="bg1"/>
              </a:solidFill>
            </a:endParaRPr>
          </a:p>
          <a:p>
            <a:r>
              <a:rPr lang="en-US" sz="1000" b="0" i="0" dirty="0">
                <a:solidFill>
                  <a:schemeClr val="bg1"/>
                </a:solidFill>
              </a:rPr>
              <a:t>     CMR</a:t>
            </a:r>
          </a:p>
          <a:p>
            <a:r>
              <a:rPr lang="en-US" sz="1000" b="0" i="0" dirty="0">
                <a:solidFill>
                  <a:schemeClr val="bg1"/>
                </a:solidFill>
              </a:rPr>
              <a:t>HR 1.04 (95% CI 0.58-1.88)</a:t>
            </a:r>
            <a:endParaRPr lang="nl-NL" sz="1000" b="0" i="0" dirty="0">
              <a:solidFill>
                <a:schemeClr val="bg1"/>
              </a:solidFill>
            </a:endParaRPr>
          </a:p>
        </p:txBody>
      </p:sp>
      <p:cxnSp>
        <p:nvCxnSpPr>
          <p:cNvPr id="92" name="Rechte verbindingslijn 91">
            <a:extLst>
              <a:ext uri="{FF2B5EF4-FFF2-40B4-BE49-F238E27FC236}">
                <a16:creationId xmlns:a16="http://schemas.microsoft.com/office/drawing/2014/main" id="{D004E4C8-9D79-7410-EE72-59E2E690BC27}"/>
              </a:ext>
            </a:extLst>
          </p:cNvPr>
          <p:cNvCxnSpPr>
            <a:cxnSpLocks/>
          </p:cNvCxnSpPr>
          <p:nvPr/>
        </p:nvCxnSpPr>
        <p:spPr bwMode="auto">
          <a:xfrm flipH="1">
            <a:off x="565693" y="2900639"/>
            <a:ext cx="11295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6283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Rechte verbindingslijn 92">
            <a:extLst>
              <a:ext uri="{FF2B5EF4-FFF2-40B4-BE49-F238E27FC236}">
                <a16:creationId xmlns:a16="http://schemas.microsoft.com/office/drawing/2014/main" id="{0C492FFF-72DF-B21A-D498-A717C4F155FD}"/>
              </a:ext>
            </a:extLst>
          </p:cNvPr>
          <p:cNvCxnSpPr>
            <a:cxnSpLocks/>
          </p:cNvCxnSpPr>
          <p:nvPr/>
        </p:nvCxnSpPr>
        <p:spPr bwMode="auto">
          <a:xfrm flipH="1">
            <a:off x="565693" y="3056458"/>
            <a:ext cx="11295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1D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Tekstvak 93">
            <a:extLst>
              <a:ext uri="{FF2B5EF4-FFF2-40B4-BE49-F238E27FC236}">
                <a16:creationId xmlns:a16="http://schemas.microsoft.com/office/drawing/2014/main" id="{7544EB50-A7FC-493A-0CAA-829B383D09A3}"/>
              </a:ext>
            </a:extLst>
          </p:cNvPr>
          <p:cNvSpPr txBox="1"/>
          <p:nvPr/>
        </p:nvSpPr>
        <p:spPr>
          <a:xfrm>
            <a:off x="3543081" y="2778083"/>
            <a:ext cx="17652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</a:rPr>
              <a:t>     </a:t>
            </a:r>
            <a:r>
              <a:rPr lang="en-US" sz="1000" b="0" i="0" dirty="0" err="1">
                <a:solidFill>
                  <a:schemeClr val="bg1"/>
                </a:solidFill>
              </a:rPr>
              <a:t>iFR</a:t>
            </a:r>
            <a:endParaRPr lang="en-US" sz="1000" b="0" i="0" dirty="0">
              <a:solidFill>
                <a:schemeClr val="bg1"/>
              </a:solidFill>
            </a:endParaRPr>
          </a:p>
          <a:p>
            <a:r>
              <a:rPr lang="en-US" sz="1000" b="0" i="0" dirty="0">
                <a:solidFill>
                  <a:schemeClr val="bg1"/>
                </a:solidFill>
              </a:rPr>
              <a:t>     CMR</a:t>
            </a:r>
          </a:p>
          <a:p>
            <a:r>
              <a:rPr lang="en-US" sz="1000" b="0" i="0" dirty="0">
                <a:solidFill>
                  <a:schemeClr val="bg1"/>
                </a:solidFill>
              </a:rPr>
              <a:t>HR 0.98 (95% CI 0.59-1.63)</a:t>
            </a:r>
            <a:endParaRPr lang="nl-NL" sz="1000" b="0" i="0" dirty="0">
              <a:solidFill>
                <a:schemeClr val="bg1"/>
              </a:solidFill>
            </a:endParaRPr>
          </a:p>
        </p:txBody>
      </p:sp>
      <p:cxnSp>
        <p:nvCxnSpPr>
          <p:cNvPr id="95" name="Rechte verbindingslijn 94">
            <a:extLst>
              <a:ext uri="{FF2B5EF4-FFF2-40B4-BE49-F238E27FC236}">
                <a16:creationId xmlns:a16="http://schemas.microsoft.com/office/drawing/2014/main" id="{35465B92-C235-505E-2ADD-A0904DF410F5}"/>
              </a:ext>
            </a:extLst>
          </p:cNvPr>
          <p:cNvCxnSpPr>
            <a:cxnSpLocks/>
          </p:cNvCxnSpPr>
          <p:nvPr/>
        </p:nvCxnSpPr>
        <p:spPr bwMode="auto">
          <a:xfrm flipH="1">
            <a:off x="3648971" y="2900639"/>
            <a:ext cx="11295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6283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Rechte verbindingslijn 95">
            <a:extLst>
              <a:ext uri="{FF2B5EF4-FFF2-40B4-BE49-F238E27FC236}">
                <a16:creationId xmlns:a16="http://schemas.microsoft.com/office/drawing/2014/main" id="{9139AC0B-2FC1-2216-3C5A-2DA0D712F8D3}"/>
              </a:ext>
            </a:extLst>
          </p:cNvPr>
          <p:cNvCxnSpPr>
            <a:cxnSpLocks/>
          </p:cNvCxnSpPr>
          <p:nvPr/>
        </p:nvCxnSpPr>
        <p:spPr bwMode="auto">
          <a:xfrm flipH="1">
            <a:off x="3648971" y="3056458"/>
            <a:ext cx="11295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1D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kstvak 96">
            <a:extLst>
              <a:ext uri="{FF2B5EF4-FFF2-40B4-BE49-F238E27FC236}">
                <a16:creationId xmlns:a16="http://schemas.microsoft.com/office/drawing/2014/main" id="{13FB672C-2227-C9B8-95E9-54592E3866C8}"/>
              </a:ext>
            </a:extLst>
          </p:cNvPr>
          <p:cNvSpPr txBox="1"/>
          <p:nvPr/>
        </p:nvSpPr>
        <p:spPr>
          <a:xfrm>
            <a:off x="6508238" y="2778083"/>
            <a:ext cx="17652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</a:rPr>
              <a:t>     </a:t>
            </a:r>
            <a:r>
              <a:rPr lang="en-US" sz="1000" b="0" i="0" dirty="0" err="1">
                <a:solidFill>
                  <a:schemeClr val="bg1"/>
                </a:solidFill>
              </a:rPr>
              <a:t>iFR</a:t>
            </a:r>
            <a:endParaRPr lang="en-US" sz="1000" b="0" i="0" dirty="0">
              <a:solidFill>
                <a:schemeClr val="bg1"/>
              </a:solidFill>
            </a:endParaRPr>
          </a:p>
          <a:p>
            <a:r>
              <a:rPr lang="en-US" sz="1000" b="0" i="0" dirty="0">
                <a:solidFill>
                  <a:schemeClr val="bg1"/>
                </a:solidFill>
              </a:rPr>
              <a:t>     CMR</a:t>
            </a:r>
          </a:p>
          <a:p>
            <a:r>
              <a:rPr lang="en-US" sz="1000" b="0" i="0" dirty="0">
                <a:solidFill>
                  <a:schemeClr val="bg1"/>
                </a:solidFill>
              </a:rPr>
              <a:t>HR 0.24 (95% CI 0.07-0.84)</a:t>
            </a:r>
            <a:endParaRPr lang="nl-NL" sz="1000" b="0" i="0" dirty="0">
              <a:solidFill>
                <a:schemeClr val="bg1"/>
              </a:solidFill>
            </a:endParaRPr>
          </a:p>
        </p:txBody>
      </p:sp>
      <p:cxnSp>
        <p:nvCxnSpPr>
          <p:cNvPr id="98" name="Rechte verbindingslijn 97">
            <a:extLst>
              <a:ext uri="{FF2B5EF4-FFF2-40B4-BE49-F238E27FC236}">
                <a16:creationId xmlns:a16="http://schemas.microsoft.com/office/drawing/2014/main" id="{FF4F87CC-9AD4-22C5-89CC-18FA20429E79}"/>
              </a:ext>
            </a:extLst>
          </p:cNvPr>
          <p:cNvCxnSpPr>
            <a:cxnSpLocks/>
          </p:cNvCxnSpPr>
          <p:nvPr/>
        </p:nvCxnSpPr>
        <p:spPr bwMode="auto">
          <a:xfrm flipH="1">
            <a:off x="6614128" y="2900639"/>
            <a:ext cx="11295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6283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Rechte verbindingslijn 98">
            <a:extLst>
              <a:ext uri="{FF2B5EF4-FFF2-40B4-BE49-F238E27FC236}">
                <a16:creationId xmlns:a16="http://schemas.microsoft.com/office/drawing/2014/main" id="{A3710400-52DF-7263-0112-2168A0B479B0}"/>
              </a:ext>
            </a:extLst>
          </p:cNvPr>
          <p:cNvCxnSpPr>
            <a:cxnSpLocks/>
          </p:cNvCxnSpPr>
          <p:nvPr/>
        </p:nvCxnSpPr>
        <p:spPr bwMode="auto">
          <a:xfrm flipH="1">
            <a:off x="6614128" y="3056458"/>
            <a:ext cx="11295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1D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F1CC9349-7B9E-BBDE-362A-72CD90F0D3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7" y="4612485"/>
            <a:ext cx="1665513" cy="5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502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3" grpId="0" animBg="1"/>
      <p:bldP spid="24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Rectangle 3">
            <a:extLst>
              <a:ext uri="{FF2B5EF4-FFF2-40B4-BE49-F238E27FC236}">
                <a16:creationId xmlns:a16="http://schemas.microsoft.com/office/drawing/2014/main" id="{BC9C4846-E88B-0142-E2EB-3DC8272C3FBA}"/>
              </a:ext>
            </a:extLst>
          </p:cNvPr>
          <p:cNvSpPr txBox="1">
            <a:spLocks noChangeArrowheads="1"/>
          </p:cNvSpPr>
          <p:nvPr/>
        </p:nvSpPr>
        <p:spPr>
          <a:xfrm>
            <a:off x="684214" y="282937"/>
            <a:ext cx="7769225" cy="5667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0" kern="0" dirty="0"/>
              <a:t>Unplanned Revascularization</a:t>
            </a:r>
          </a:p>
        </p:txBody>
      </p:sp>
      <p:sp>
        <p:nvSpPr>
          <p:cNvPr id="499" name="Tekstvak 498">
            <a:extLst>
              <a:ext uri="{FF2B5EF4-FFF2-40B4-BE49-F238E27FC236}">
                <a16:creationId xmlns:a16="http://schemas.microsoft.com/office/drawing/2014/main" id="{D146A3AD-7CC3-0E29-6C10-C53FAC4FFF74}"/>
              </a:ext>
            </a:extLst>
          </p:cNvPr>
          <p:cNvSpPr txBox="1"/>
          <p:nvPr/>
        </p:nvSpPr>
        <p:spPr>
          <a:xfrm>
            <a:off x="964084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>
              <a:solidFill>
                <a:schemeClr val="bg1"/>
              </a:solidFill>
            </a:endParaRPr>
          </a:p>
          <a:p>
            <a:pPr algn="ctr"/>
            <a:r>
              <a:rPr lang="nl-NL" sz="800" b="0" i="0">
                <a:solidFill>
                  <a:srgbClr val="ED2738"/>
                </a:solidFill>
              </a:rPr>
              <a:t>556</a:t>
            </a:r>
          </a:p>
          <a:p>
            <a:pPr algn="ctr"/>
            <a:r>
              <a:rPr lang="nl-NL" sz="800" b="0" i="0">
                <a:solidFill>
                  <a:schemeClr val="bg1"/>
                </a:solidFill>
              </a:rPr>
              <a:t>587</a:t>
            </a:r>
          </a:p>
        </p:txBody>
      </p:sp>
      <p:sp>
        <p:nvSpPr>
          <p:cNvPr id="500" name="Tekstvak 499">
            <a:extLst>
              <a:ext uri="{FF2B5EF4-FFF2-40B4-BE49-F238E27FC236}">
                <a16:creationId xmlns:a16="http://schemas.microsoft.com/office/drawing/2014/main" id="{9CEE5C16-F02B-7D17-967C-A38D5DDA76EC}"/>
              </a:ext>
            </a:extLst>
          </p:cNvPr>
          <p:cNvSpPr txBox="1"/>
          <p:nvPr/>
        </p:nvSpPr>
        <p:spPr>
          <a:xfrm>
            <a:off x="1534283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800" b="0" i="0" dirty="0">
              <a:solidFill>
                <a:schemeClr val="bg1"/>
              </a:solidFill>
            </a:endParaRPr>
          </a:p>
          <a:p>
            <a:pPr algn="ctr"/>
            <a:r>
              <a:rPr lang="en-US" sz="800" b="0" i="0" dirty="0">
                <a:solidFill>
                  <a:srgbClr val="ED2738"/>
                </a:solidFill>
              </a:rPr>
              <a:t>527</a:t>
            </a:r>
          </a:p>
          <a:p>
            <a:pPr algn="ctr"/>
            <a:r>
              <a:rPr lang="en-US" sz="800" b="0" i="0" dirty="0">
                <a:solidFill>
                  <a:schemeClr val="bg1"/>
                </a:solidFill>
              </a:rPr>
              <a:t>553</a:t>
            </a:r>
            <a:endParaRPr lang="nl-NL" sz="800" b="0" i="0" dirty="0">
              <a:solidFill>
                <a:schemeClr val="bg1"/>
              </a:solidFill>
            </a:endParaRPr>
          </a:p>
        </p:txBody>
      </p:sp>
      <p:sp>
        <p:nvSpPr>
          <p:cNvPr id="501" name="Tekstvak 500">
            <a:extLst>
              <a:ext uri="{FF2B5EF4-FFF2-40B4-BE49-F238E27FC236}">
                <a16:creationId xmlns:a16="http://schemas.microsoft.com/office/drawing/2014/main" id="{90F2626D-1E4A-015C-8512-E2E7E1028190}"/>
              </a:ext>
            </a:extLst>
          </p:cNvPr>
          <p:cNvSpPr txBox="1"/>
          <p:nvPr/>
        </p:nvSpPr>
        <p:spPr>
          <a:xfrm>
            <a:off x="2113570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 dirty="0">
              <a:solidFill>
                <a:schemeClr val="bg1"/>
              </a:solidFill>
            </a:endParaRPr>
          </a:p>
          <a:p>
            <a:pPr algn="ctr"/>
            <a:r>
              <a:rPr lang="nl-NL" sz="800" b="0" i="0" dirty="0">
                <a:solidFill>
                  <a:srgbClr val="ED2738"/>
                </a:solidFill>
              </a:rPr>
              <a:t>520</a:t>
            </a:r>
          </a:p>
          <a:p>
            <a:pPr algn="ctr"/>
            <a:r>
              <a:rPr lang="nl-NL" sz="800" b="0" i="0" dirty="0">
                <a:solidFill>
                  <a:schemeClr val="bg1"/>
                </a:solidFill>
              </a:rPr>
              <a:t>542</a:t>
            </a:r>
          </a:p>
        </p:txBody>
      </p:sp>
      <p:sp>
        <p:nvSpPr>
          <p:cNvPr id="502" name="Tekstvak 501">
            <a:extLst>
              <a:ext uri="{FF2B5EF4-FFF2-40B4-BE49-F238E27FC236}">
                <a16:creationId xmlns:a16="http://schemas.microsoft.com/office/drawing/2014/main" id="{9F0BE56F-AFE2-C7E3-4499-E730B51A6DEE}"/>
              </a:ext>
            </a:extLst>
          </p:cNvPr>
          <p:cNvSpPr txBox="1"/>
          <p:nvPr/>
        </p:nvSpPr>
        <p:spPr>
          <a:xfrm>
            <a:off x="2695744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 dirty="0">
              <a:solidFill>
                <a:schemeClr val="bg1"/>
              </a:solidFill>
            </a:endParaRPr>
          </a:p>
          <a:p>
            <a:pPr algn="ctr"/>
            <a:r>
              <a:rPr lang="nl-NL" sz="800" b="0" i="0" dirty="0">
                <a:solidFill>
                  <a:srgbClr val="FF0000"/>
                </a:solidFill>
              </a:rPr>
              <a:t>513</a:t>
            </a:r>
          </a:p>
          <a:p>
            <a:pPr algn="ctr"/>
            <a:r>
              <a:rPr lang="nl-NL" sz="800" b="0" i="0" dirty="0">
                <a:solidFill>
                  <a:schemeClr val="bg1"/>
                </a:solidFill>
              </a:rPr>
              <a:t>536</a:t>
            </a:r>
          </a:p>
        </p:txBody>
      </p:sp>
      <p:sp>
        <p:nvSpPr>
          <p:cNvPr id="503" name="Tekstvak 502">
            <a:extLst>
              <a:ext uri="{FF2B5EF4-FFF2-40B4-BE49-F238E27FC236}">
                <a16:creationId xmlns:a16="http://schemas.microsoft.com/office/drawing/2014/main" id="{B0A136D5-38AB-ED11-5605-9FC5AB58B6E9}"/>
              </a:ext>
            </a:extLst>
          </p:cNvPr>
          <p:cNvSpPr txBox="1"/>
          <p:nvPr/>
        </p:nvSpPr>
        <p:spPr>
          <a:xfrm>
            <a:off x="3264137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 dirty="0">
              <a:solidFill>
                <a:schemeClr val="bg1"/>
              </a:solidFill>
            </a:endParaRPr>
          </a:p>
          <a:p>
            <a:pPr algn="ctr"/>
            <a:r>
              <a:rPr lang="nl-NL" sz="800" b="0" i="0" dirty="0">
                <a:solidFill>
                  <a:srgbClr val="ED2738"/>
                </a:solidFill>
              </a:rPr>
              <a:t>509</a:t>
            </a:r>
          </a:p>
          <a:p>
            <a:pPr algn="ctr"/>
            <a:r>
              <a:rPr lang="nl-NL" sz="800" b="0" i="0" dirty="0">
                <a:solidFill>
                  <a:schemeClr val="bg1"/>
                </a:solidFill>
              </a:rPr>
              <a:t>532</a:t>
            </a:r>
          </a:p>
        </p:txBody>
      </p:sp>
      <p:sp>
        <p:nvSpPr>
          <p:cNvPr id="504" name="Tekstvak 503">
            <a:extLst>
              <a:ext uri="{FF2B5EF4-FFF2-40B4-BE49-F238E27FC236}">
                <a16:creationId xmlns:a16="http://schemas.microsoft.com/office/drawing/2014/main" id="{CB5DA209-5A33-F94F-D79E-3AF1FE306930}"/>
              </a:ext>
            </a:extLst>
          </p:cNvPr>
          <p:cNvSpPr txBox="1"/>
          <p:nvPr/>
        </p:nvSpPr>
        <p:spPr>
          <a:xfrm>
            <a:off x="3840846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 dirty="0">
              <a:solidFill>
                <a:schemeClr val="bg1"/>
              </a:solidFill>
            </a:endParaRPr>
          </a:p>
          <a:p>
            <a:pPr algn="ctr"/>
            <a:r>
              <a:rPr lang="nl-NL" sz="800" b="0" i="0" dirty="0">
                <a:solidFill>
                  <a:srgbClr val="ED2738"/>
                </a:solidFill>
              </a:rPr>
              <a:t>499</a:t>
            </a:r>
          </a:p>
          <a:p>
            <a:pPr algn="ctr"/>
            <a:r>
              <a:rPr lang="nl-NL" sz="800" b="0" i="0" dirty="0">
                <a:solidFill>
                  <a:schemeClr val="bg1"/>
                </a:solidFill>
              </a:rPr>
              <a:t>524</a:t>
            </a:r>
          </a:p>
        </p:txBody>
      </p:sp>
      <p:sp>
        <p:nvSpPr>
          <p:cNvPr id="505" name="Tekstvak 504">
            <a:extLst>
              <a:ext uri="{FF2B5EF4-FFF2-40B4-BE49-F238E27FC236}">
                <a16:creationId xmlns:a16="http://schemas.microsoft.com/office/drawing/2014/main" id="{CF1ACBB0-D8C7-83AE-4770-709BF9D5DEEE}"/>
              </a:ext>
            </a:extLst>
          </p:cNvPr>
          <p:cNvSpPr txBox="1"/>
          <p:nvPr/>
        </p:nvSpPr>
        <p:spPr>
          <a:xfrm>
            <a:off x="4413823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 dirty="0">
              <a:solidFill>
                <a:schemeClr val="bg1"/>
              </a:solidFill>
            </a:endParaRPr>
          </a:p>
          <a:p>
            <a:pPr algn="ctr"/>
            <a:r>
              <a:rPr lang="nl-NL" sz="800" b="0" i="0" dirty="0">
                <a:solidFill>
                  <a:srgbClr val="ED2738"/>
                </a:solidFill>
              </a:rPr>
              <a:t>496</a:t>
            </a:r>
          </a:p>
          <a:p>
            <a:pPr algn="ctr"/>
            <a:r>
              <a:rPr lang="nl-NL" sz="800" b="0" i="0" dirty="0">
                <a:solidFill>
                  <a:schemeClr val="bg1"/>
                </a:solidFill>
              </a:rPr>
              <a:t>519</a:t>
            </a:r>
          </a:p>
        </p:txBody>
      </p:sp>
      <p:sp>
        <p:nvSpPr>
          <p:cNvPr id="548" name="Tekstvak 547">
            <a:extLst>
              <a:ext uri="{FF2B5EF4-FFF2-40B4-BE49-F238E27FC236}">
                <a16:creationId xmlns:a16="http://schemas.microsoft.com/office/drawing/2014/main" id="{ECCD4C23-3986-5C53-CD52-73DB4595935B}"/>
              </a:ext>
            </a:extLst>
          </p:cNvPr>
          <p:cNvSpPr txBox="1"/>
          <p:nvPr/>
        </p:nvSpPr>
        <p:spPr>
          <a:xfrm>
            <a:off x="4993353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 dirty="0">
              <a:solidFill>
                <a:schemeClr val="bg1"/>
              </a:solidFill>
            </a:endParaRPr>
          </a:p>
          <a:p>
            <a:pPr algn="ctr"/>
            <a:r>
              <a:rPr lang="nl-NL" sz="800" b="0" i="0" dirty="0">
                <a:solidFill>
                  <a:srgbClr val="ED2738"/>
                </a:solidFill>
              </a:rPr>
              <a:t>494</a:t>
            </a:r>
          </a:p>
          <a:p>
            <a:pPr algn="ctr"/>
            <a:r>
              <a:rPr lang="nl-NL" sz="800" b="0" i="0" dirty="0">
                <a:solidFill>
                  <a:schemeClr val="bg1"/>
                </a:solidFill>
              </a:rPr>
              <a:t>516</a:t>
            </a:r>
          </a:p>
        </p:txBody>
      </p:sp>
      <p:sp>
        <p:nvSpPr>
          <p:cNvPr id="563" name="Tekstvak 562">
            <a:extLst>
              <a:ext uri="{FF2B5EF4-FFF2-40B4-BE49-F238E27FC236}">
                <a16:creationId xmlns:a16="http://schemas.microsoft.com/office/drawing/2014/main" id="{64C0179F-8455-901C-43B9-01A79637B51F}"/>
              </a:ext>
            </a:extLst>
          </p:cNvPr>
          <p:cNvSpPr txBox="1"/>
          <p:nvPr/>
        </p:nvSpPr>
        <p:spPr>
          <a:xfrm>
            <a:off x="5565038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 dirty="0">
              <a:solidFill>
                <a:schemeClr val="bg1"/>
              </a:solidFill>
            </a:endParaRPr>
          </a:p>
          <a:p>
            <a:pPr algn="ctr"/>
            <a:r>
              <a:rPr lang="nl-NL" sz="800" b="0" i="0" dirty="0">
                <a:solidFill>
                  <a:srgbClr val="ED2738"/>
                </a:solidFill>
              </a:rPr>
              <a:t>492</a:t>
            </a:r>
          </a:p>
          <a:p>
            <a:pPr algn="ctr"/>
            <a:r>
              <a:rPr lang="nl-NL" sz="800" b="0" i="0" dirty="0">
                <a:solidFill>
                  <a:schemeClr val="bg1"/>
                </a:solidFill>
              </a:rPr>
              <a:t>516</a:t>
            </a:r>
          </a:p>
        </p:txBody>
      </p:sp>
      <p:sp>
        <p:nvSpPr>
          <p:cNvPr id="565" name="Tekstvak 564">
            <a:extLst>
              <a:ext uri="{FF2B5EF4-FFF2-40B4-BE49-F238E27FC236}">
                <a16:creationId xmlns:a16="http://schemas.microsoft.com/office/drawing/2014/main" id="{0082F4F6-A7E8-D69A-7FE1-C3618DBC6ADA}"/>
              </a:ext>
            </a:extLst>
          </p:cNvPr>
          <p:cNvSpPr txBox="1"/>
          <p:nvPr/>
        </p:nvSpPr>
        <p:spPr>
          <a:xfrm>
            <a:off x="6147735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 dirty="0">
              <a:solidFill>
                <a:schemeClr val="bg1"/>
              </a:solidFill>
            </a:endParaRPr>
          </a:p>
          <a:p>
            <a:pPr algn="ctr"/>
            <a:r>
              <a:rPr lang="nl-NL" sz="800" b="0" i="0" dirty="0">
                <a:solidFill>
                  <a:srgbClr val="ED2738"/>
                </a:solidFill>
              </a:rPr>
              <a:t>488</a:t>
            </a:r>
          </a:p>
          <a:p>
            <a:pPr algn="ctr"/>
            <a:r>
              <a:rPr lang="nl-NL" sz="800" b="0" i="0" dirty="0">
                <a:solidFill>
                  <a:schemeClr val="bg1"/>
                </a:solidFill>
              </a:rPr>
              <a:t>511</a:t>
            </a:r>
          </a:p>
        </p:txBody>
      </p:sp>
      <p:sp>
        <p:nvSpPr>
          <p:cNvPr id="567" name="Tekstvak 566">
            <a:extLst>
              <a:ext uri="{FF2B5EF4-FFF2-40B4-BE49-F238E27FC236}">
                <a16:creationId xmlns:a16="http://schemas.microsoft.com/office/drawing/2014/main" id="{A4C1EEE7-FA9A-0F11-D656-B37F7979755A}"/>
              </a:ext>
            </a:extLst>
          </p:cNvPr>
          <p:cNvSpPr txBox="1"/>
          <p:nvPr/>
        </p:nvSpPr>
        <p:spPr>
          <a:xfrm>
            <a:off x="6719904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 dirty="0">
              <a:solidFill>
                <a:schemeClr val="bg1"/>
              </a:solidFill>
            </a:endParaRPr>
          </a:p>
          <a:p>
            <a:pPr algn="ctr"/>
            <a:r>
              <a:rPr lang="nl-NL" sz="800" b="0" i="0" dirty="0">
                <a:solidFill>
                  <a:srgbClr val="ED2738"/>
                </a:solidFill>
              </a:rPr>
              <a:t>484</a:t>
            </a:r>
          </a:p>
          <a:p>
            <a:pPr algn="ctr"/>
            <a:r>
              <a:rPr lang="nl-NL" sz="800" b="0" i="0" dirty="0">
                <a:solidFill>
                  <a:schemeClr val="bg1"/>
                </a:solidFill>
              </a:rPr>
              <a:t>505</a:t>
            </a:r>
          </a:p>
        </p:txBody>
      </p:sp>
      <p:sp>
        <p:nvSpPr>
          <p:cNvPr id="569" name="Tekstvak 568">
            <a:extLst>
              <a:ext uri="{FF2B5EF4-FFF2-40B4-BE49-F238E27FC236}">
                <a16:creationId xmlns:a16="http://schemas.microsoft.com/office/drawing/2014/main" id="{A4210C12-0FA8-59FA-2421-C8835E752839}"/>
              </a:ext>
            </a:extLst>
          </p:cNvPr>
          <p:cNvSpPr txBox="1"/>
          <p:nvPr/>
        </p:nvSpPr>
        <p:spPr>
          <a:xfrm>
            <a:off x="7301188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 dirty="0">
              <a:solidFill>
                <a:schemeClr val="bg1"/>
              </a:solidFill>
            </a:endParaRPr>
          </a:p>
          <a:p>
            <a:pPr algn="ctr"/>
            <a:r>
              <a:rPr lang="nl-NL" sz="800" b="0" i="0" dirty="0">
                <a:solidFill>
                  <a:srgbClr val="ED2738"/>
                </a:solidFill>
              </a:rPr>
              <a:t>479</a:t>
            </a:r>
          </a:p>
          <a:p>
            <a:pPr algn="ctr"/>
            <a:r>
              <a:rPr lang="nl-NL" sz="800" b="0" i="0" dirty="0">
                <a:solidFill>
                  <a:schemeClr val="bg1"/>
                </a:solidFill>
              </a:rPr>
              <a:t>503</a:t>
            </a:r>
          </a:p>
        </p:txBody>
      </p:sp>
      <p:sp>
        <p:nvSpPr>
          <p:cNvPr id="571" name="Tekstvak 570">
            <a:extLst>
              <a:ext uri="{FF2B5EF4-FFF2-40B4-BE49-F238E27FC236}">
                <a16:creationId xmlns:a16="http://schemas.microsoft.com/office/drawing/2014/main" id="{77053960-216B-6972-E5EE-C1A4A3234063}"/>
              </a:ext>
            </a:extLst>
          </p:cNvPr>
          <p:cNvSpPr txBox="1"/>
          <p:nvPr/>
        </p:nvSpPr>
        <p:spPr>
          <a:xfrm>
            <a:off x="7877827" y="40084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800" b="0" i="0" dirty="0">
              <a:solidFill>
                <a:schemeClr val="bg1"/>
              </a:solidFill>
            </a:endParaRPr>
          </a:p>
          <a:p>
            <a:pPr algn="ctr"/>
            <a:r>
              <a:rPr lang="nl-NL" sz="800" b="0" i="0" dirty="0">
                <a:solidFill>
                  <a:srgbClr val="ED2738"/>
                </a:solidFill>
              </a:rPr>
              <a:t>468</a:t>
            </a:r>
          </a:p>
          <a:p>
            <a:pPr algn="ctr"/>
            <a:r>
              <a:rPr lang="nl-NL" sz="800" b="0" i="0" dirty="0">
                <a:solidFill>
                  <a:schemeClr val="bg1"/>
                </a:solidFill>
              </a:rPr>
              <a:t>487</a:t>
            </a:r>
          </a:p>
        </p:txBody>
      </p:sp>
      <p:sp>
        <p:nvSpPr>
          <p:cNvPr id="598" name="Tekstvak 597">
            <a:extLst>
              <a:ext uri="{FF2B5EF4-FFF2-40B4-BE49-F238E27FC236}">
                <a16:creationId xmlns:a16="http://schemas.microsoft.com/office/drawing/2014/main" id="{2E4557E7-463C-EFA7-74BB-2C8F05C3369F}"/>
              </a:ext>
            </a:extLst>
          </p:cNvPr>
          <p:cNvSpPr txBox="1"/>
          <p:nvPr/>
        </p:nvSpPr>
        <p:spPr>
          <a:xfrm>
            <a:off x="219377" y="4008492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0">
                <a:solidFill>
                  <a:schemeClr val="bg1"/>
                </a:solidFill>
              </a:rPr>
              <a:t>No. at risk</a:t>
            </a:r>
          </a:p>
          <a:p>
            <a:r>
              <a:rPr lang="en-US" sz="800" b="0" i="0" err="1">
                <a:solidFill>
                  <a:srgbClr val="ED2738"/>
                </a:solidFill>
              </a:rPr>
              <a:t>iFR</a:t>
            </a:r>
            <a:endParaRPr lang="en-US" sz="800" b="0" i="0">
              <a:solidFill>
                <a:srgbClr val="ED2738"/>
              </a:solidFill>
            </a:endParaRPr>
          </a:p>
          <a:p>
            <a:r>
              <a:rPr lang="en-US" sz="800" b="0" i="0">
                <a:solidFill>
                  <a:schemeClr val="bg1"/>
                </a:solidFill>
              </a:rPr>
              <a:t>CMR</a:t>
            </a:r>
            <a:endParaRPr lang="nl-NL" sz="800" b="0" i="0">
              <a:solidFill>
                <a:schemeClr val="bg1"/>
              </a:solidFill>
            </a:endParaRPr>
          </a:p>
        </p:txBody>
      </p:sp>
      <p:sp>
        <p:nvSpPr>
          <p:cNvPr id="599" name="Tekstvak 598">
            <a:extLst>
              <a:ext uri="{FF2B5EF4-FFF2-40B4-BE49-F238E27FC236}">
                <a16:creationId xmlns:a16="http://schemas.microsoft.com/office/drawing/2014/main" id="{C3A26E12-4779-D833-ECB7-73642A46F278}"/>
              </a:ext>
            </a:extLst>
          </p:cNvPr>
          <p:cNvSpPr txBox="1"/>
          <p:nvPr/>
        </p:nvSpPr>
        <p:spPr>
          <a:xfrm>
            <a:off x="873447" y="3650621"/>
            <a:ext cx="255198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i="0">
                <a:solidFill>
                  <a:schemeClr val="bg1"/>
                </a:solidFill>
              </a:rPr>
              <a:t>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606" name="Tekstvak 605">
            <a:extLst>
              <a:ext uri="{FF2B5EF4-FFF2-40B4-BE49-F238E27FC236}">
                <a16:creationId xmlns:a16="http://schemas.microsoft.com/office/drawing/2014/main" id="{D1248139-55F7-783D-D828-29183EEF2FE7}"/>
              </a:ext>
            </a:extLst>
          </p:cNvPr>
          <p:cNvSpPr txBox="1"/>
          <p:nvPr/>
        </p:nvSpPr>
        <p:spPr>
          <a:xfrm>
            <a:off x="1015380" y="3781652"/>
            <a:ext cx="255198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620" name="Tekstvak 619">
            <a:extLst>
              <a:ext uri="{FF2B5EF4-FFF2-40B4-BE49-F238E27FC236}">
                <a16:creationId xmlns:a16="http://schemas.microsoft.com/office/drawing/2014/main" id="{B5E57AC8-F477-6BC8-A7FF-5926CCABF2AB}"/>
              </a:ext>
            </a:extLst>
          </p:cNvPr>
          <p:cNvSpPr txBox="1"/>
          <p:nvPr/>
        </p:nvSpPr>
        <p:spPr>
          <a:xfrm>
            <a:off x="802914" y="3031849"/>
            <a:ext cx="325731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i="0">
                <a:solidFill>
                  <a:schemeClr val="bg1"/>
                </a:solidFill>
              </a:rPr>
              <a:t>20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621" name="Tekstvak 620">
            <a:extLst>
              <a:ext uri="{FF2B5EF4-FFF2-40B4-BE49-F238E27FC236}">
                <a16:creationId xmlns:a16="http://schemas.microsoft.com/office/drawing/2014/main" id="{5A3AEE8D-8196-184F-E0B1-9B5BEAB3BF38}"/>
              </a:ext>
            </a:extLst>
          </p:cNvPr>
          <p:cNvSpPr txBox="1"/>
          <p:nvPr/>
        </p:nvSpPr>
        <p:spPr>
          <a:xfrm>
            <a:off x="802914" y="2424060"/>
            <a:ext cx="325731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i="0">
                <a:solidFill>
                  <a:schemeClr val="bg1"/>
                </a:solidFill>
              </a:rPr>
              <a:t>40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622" name="Tekstvak 621">
            <a:extLst>
              <a:ext uri="{FF2B5EF4-FFF2-40B4-BE49-F238E27FC236}">
                <a16:creationId xmlns:a16="http://schemas.microsoft.com/office/drawing/2014/main" id="{609FBA37-C7C3-1C13-F194-7390EEA6DD7F}"/>
              </a:ext>
            </a:extLst>
          </p:cNvPr>
          <p:cNvSpPr txBox="1"/>
          <p:nvPr/>
        </p:nvSpPr>
        <p:spPr>
          <a:xfrm>
            <a:off x="802914" y="1805095"/>
            <a:ext cx="325731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i="0">
                <a:solidFill>
                  <a:schemeClr val="bg1"/>
                </a:solidFill>
              </a:rPr>
              <a:t>60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623" name="Tekstvak 622">
            <a:extLst>
              <a:ext uri="{FF2B5EF4-FFF2-40B4-BE49-F238E27FC236}">
                <a16:creationId xmlns:a16="http://schemas.microsoft.com/office/drawing/2014/main" id="{12738F91-2EF0-5CDE-F0FD-47BB6C969A8A}"/>
              </a:ext>
            </a:extLst>
          </p:cNvPr>
          <p:cNvSpPr txBox="1"/>
          <p:nvPr/>
        </p:nvSpPr>
        <p:spPr>
          <a:xfrm>
            <a:off x="802914" y="1189008"/>
            <a:ext cx="325731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i="0">
                <a:solidFill>
                  <a:schemeClr val="bg1"/>
                </a:solidFill>
              </a:rPr>
              <a:t>80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624" name="Tekstvak 623">
            <a:extLst>
              <a:ext uri="{FF2B5EF4-FFF2-40B4-BE49-F238E27FC236}">
                <a16:creationId xmlns:a16="http://schemas.microsoft.com/office/drawing/2014/main" id="{7EF0C18B-AE5B-219C-0032-5C519F75BAD1}"/>
              </a:ext>
            </a:extLst>
          </p:cNvPr>
          <p:cNvSpPr txBox="1"/>
          <p:nvPr/>
        </p:nvSpPr>
        <p:spPr>
          <a:xfrm>
            <a:off x="732383" y="572921"/>
            <a:ext cx="396262" cy="224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i="0">
                <a:solidFill>
                  <a:schemeClr val="bg1"/>
                </a:solidFill>
              </a:rPr>
              <a:t>100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634" name="Tekstvak 633">
            <a:extLst>
              <a:ext uri="{FF2B5EF4-FFF2-40B4-BE49-F238E27FC236}">
                <a16:creationId xmlns:a16="http://schemas.microsoft.com/office/drawing/2014/main" id="{6B6407D6-C619-C073-6470-B6A60AC594EA}"/>
              </a:ext>
            </a:extLst>
          </p:cNvPr>
          <p:cNvSpPr txBox="1"/>
          <p:nvPr/>
        </p:nvSpPr>
        <p:spPr>
          <a:xfrm>
            <a:off x="1176814" y="634483"/>
            <a:ext cx="17652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</a:rPr>
              <a:t>     </a:t>
            </a:r>
            <a:r>
              <a:rPr lang="en-US" sz="1000" b="0" i="0" dirty="0" err="1">
                <a:solidFill>
                  <a:schemeClr val="bg1"/>
                </a:solidFill>
              </a:rPr>
              <a:t>iFR</a:t>
            </a:r>
            <a:endParaRPr lang="en-US" sz="1000" b="0" i="0" dirty="0">
              <a:solidFill>
                <a:schemeClr val="bg1"/>
              </a:solidFill>
            </a:endParaRPr>
          </a:p>
          <a:p>
            <a:r>
              <a:rPr lang="en-US" sz="1000" b="0" i="0" dirty="0">
                <a:solidFill>
                  <a:schemeClr val="bg1"/>
                </a:solidFill>
              </a:rPr>
              <a:t>     CMR</a:t>
            </a:r>
          </a:p>
          <a:p>
            <a:r>
              <a:rPr lang="en-US" sz="1000" b="0" i="0" dirty="0">
                <a:solidFill>
                  <a:schemeClr val="bg1"/>
                </a:solidFill>
              </a:rPr>
              <a:t>HR 1.02 (95% CI 0.68-1.55)</a:t>
            </a:r>
            <a:endParaRPr lang="nl-NL" sz="1000" b="0" i="0" dirty="0">
              <a:solidFill>
                <a:schemeClr val="bg1"/>
              </a:solidFill>
            </a:endParaRPr>
          </a:p>
        </p:txBody>
      </p:sp>
      <p:cxnSp>
        <p:nvCxnSpPr>
          <p:cNvPr id="635" name="Rechte verbindingslijn 634">
            <a:extLst>
              <a:ext uri="{FF2B5EF4-FFF2-40B4-BE49-F238E27FC236}">
                <a16:creationId xmlns:a16="http://schemas.microsoft.com/office/drawing/2014/main" id="{15020BA6-1A41-3D79-35F0-5932A0EDBB12}"/>
              </a:ext>
            </a:extLst>
          </p:cNvPr>
          <p:cNvCxnSpPr>
            <a:cxnSpLocks/>
          </p:cNvCxnSpPr>
          <p:nvPr/>
        </p:nvCxnSpPr>
        <p:spPr bwMode="auto">
          <a:xfrm flipH="1">
            <a:off x="1282704" y="757039"/>
            <a:ext cx="11295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6283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6" name="Rechte verbindingslijn 635">
            <a:extLst>
              <a:ext uri="{FF2B5EF4-FFF2-40B4-BE49-F238E27FC236}">
                <a16:creationId xmlns:a16="http://schemas.microsoft.com/office/drawing/2014/main" id="{CBA2BEE9-E246-1C18-5AAC-B3DFB5036DBD}"/>
              </a:ext>
            </a:extLst>
          </p:cNvPr>
          <p:cNvCxnSpPr>
            <a:cxnSpLocks/>
          </p:cNvCxnSpPr>
          <p:nvPr/>
        </p:nvCxnSpPr>
        <p:spPr bwMode="auto">
          <a:xfrm flipH="1">
            <a:off x="1282704" y="912858"/>
            <a:ext cx="11295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1D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9" name="Tekstvak 638">
            <a:extLst>
              <a:ext uri="{FF2B5EF4-FFF2-40B4-BE49-F238E27FC236}">
                <a16:creationId xmlns:a16="http://schemas.microsoft.com/office/drawing/2014/main" id="{61FA2592-5C2A-8CAB-1DE8-75588EAE0C8C}"/>
              </a:ext>
            </a:extLst>
          </p:cNvPr>
          <p:cNvSpPr txBox="1"/>
          <p:nvPr/>
        </p:nvSpPr>
        <p:spPr>
          <a:xfrm>
            <a:off x="3520960" y="3911725"/>
            <a:ext cx="22092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0" i="0">
                <a:solidFill>
                  <a:schemeClr val="bg1"/>
                </a:solidFill>
              </a:rPr>
              <a:t>Time after index procedure (days)</a:t>
            </a:r>
            <a:endParaRPr lang="nl-NL" sz="1050" b="0" i="0">
              <a:solidFill>
                <a:schemeClr val="bg1"/>
              </a:solidFill>
            </a:endParaRPr>
          </a:p>
        </p:txBody>
      </p:sp>
      <p:sp>
        <p:nvSpPr>
          <p:cNvPr id="640" name="Tekstvak 639">
            <a:extLst>
              <a:ext uri="{FF2B5EF4-FFF2-40B4-BE49-F238E27FC236}">
                <a16:creationId xmlns:a16="http://schemas.microsoft.com/office/drawing/2014/main" id="{F71E0970-21F1-F43F-C1C6-A35014BC44D7}"/>
              </a:ext>
            </a:extLst>
          </p:cNvPr>
          <p:cNvSpPr txBox="1"/>
          <p:nvPr/>
        </p:nvSpPr>
        <p:spPr>
          <a:xfrm>
            <a:off x="1555740" y="3781652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90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641" name="Tekstvak 640">
            <a:extLst>
              <a:ext uri="{FF2B5EF4-FFF2-40B4-BE49-F238E27FC236}">
                <a16:creationId xmlns:a16="http://schemas.microsoft.com/office/drawing/2014/main" id="{D13EA159-74CA-D1DD-CFD9-E53BF607BF40}"/>
              </a:ext>
            </a:extLst>
          </p:cNvPr>
          <p:cNvSpPr txBox="1"/>
          <p:nvPr/>
        </p:nvSpPr>
        <p:spPr>
          <a:xfrm>
            <a:off x="2091447" y="3781652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180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642" name="Tekstvak 641">
            <a:extLst>
              <a:ext uri="{FF2B5EF4-FFF2-40B4-BE49-F238E27FC236}">
                <a16:creationId xmlns:a16="http://schemas.microsoft.com/office/drawing/2014/main" id="{E0D516C0-85A0-DFF7-A27F-29FC1C6A9929}"/>
              </a:ext>
            </a:extLst>
          </p:cNvPr>
          <p:cNvSpPr txBox="1"/>
          <p:nvPr/>
        </p:nvSpPr>
        <p:spPr>
          <a:xfrm>
            <a:off x="2673054" y="3781652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270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643" name="Tekstvak 642">
            <a:extLst>
              <a:ext uri="{FF2B5EF4-FFF2-40B4-BE49-F238E27FC236}">
                <a16:creationId xmlns:a16="http://schemas.microsoft.com/office/drawing/2014/main" id="{362720CA-1746-9374-DB03-F4085B5AC9C0}"/>
              </a:ext>
            </a:extLst>
          </p:cNvPr>
          <p:cNvSpPr txBox="1"/>
          <p:nvPr/>
        </p:nvSpPr>
        <p:spPr>
          <a:xfrm>
            <a:off x="3248031" y="3781652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360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644" name="Tekstvak 643">
            <a:extLst>
              <a:ext uri="{FF2B5EF4-FFF2-40B4-BE49-F238E27FC236}">
                <a16:creationId xmlns:a16="http://schemas.microsoft.com/office/drawing/2014/main" id="{24523D69-48BD-E391-0C06-8D1B2507BF7A}"/>
              </a:ext>
            </a:extLst>
          </p:cNvPr>
          <p:cNvSpPr txBox="1"/>
          <p:nvPr/>
        </p:nvSpPr>
        <p:spPr>
          <a:xfrm>
            <a:off x="3821716" y="3781652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450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645" name="Tekstvak 644">
            <a:extLst>
              <a:ext uri="{FF2B5EF4-FFF2-40B4-BE49-F238E27FC236}">
                <a16:creationId xmlns:a16="http://schemas.microsoft.com/office/drawing/2014/main" id="{BB8D7ACB-E05C-0421-7210-492EC5D976DD}"/>
              </a:ext>
            </a:extLst>
          </p:cNvPr>
          <p:cNvSpPr txBox="1"/>
          <p:nvPr/>
        </p:nvSpPr>
        <p:spPr>
          <a:xfrm>
            <a:off x="4399165" y="3781652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540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646" name="Tekstvak 645">
            <a:extLst>
              <a:ext uri="{FF2B5EF4-FFF2-40B4-BE49-F238E27FC236}">
                <a16:creationId xmlns:a16="http://schemas.microsoft.com/office/drawing/2014/main" id="{BE014F93-4C8C-FD51-44C5-6861F36CB46E}"/>
              </a:ext>
            </a:extLst>
          </p:cNvPr>
          <p:cNvSpPr txBox="1"/>
          <p:nvPr/>
        </p:nvSpPr>
        <p:spPr>
          <a:xfrm>
            <a:off x="4975045" y="3781652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630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647" name="Tekstvak 646">
            <a:extLst>
              <a:ext uri="{FF2B5EF4-FFF2-40B4-BE49-F238E27FC236}">
                <a16:creationId xmlns:a16="http://schemas.microsoft.com/office/drawing/2014/main" id="{85CA1E87-6371-2A3D-76C4-6E89D757878C}"/>
              </a:ext>
            </a:extLst>
          </p:cNvPr>
          <p:cNvSpPr txBox="1"/>
          <p:nvPr/>
        </p:nvSpPr>
        <p:spPr>
          <a:xfrm>
            <a:off x="5551356" y="3781652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720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648" name="Tekstvak 647">
            <a:extLst>
              <a:ext uri="{FF2B5EF4-FFF2-40B4-BE49-F238E27FC236}">
                <a16:creationId xmlns:a16="http://schemas.microsoft.com/office/drawing/2014/main" id="{CAAFED6A-A922-4A36-0443-B9D6235AB1E3}"/>
              </a:ext>
            </a:extLst>
          </p:cNvPr>
          <p:cNvSpPr txBox="1"/>
          <p:nvPr/>
        </p:nvSpPr>
        <p:spPr>
          <a:xfrm>
            <a:off x="6123247" y="3781652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810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649" name="Tekstvak 648">
            <a:extLst>
              <a:ext uri="{FF2B5EF4-FFF2-40B4-BE49-F238E27FC236}">
                <a16:creationId xmlns:a16="http://schemas.microsoft.com/office/drawing/2014/main" id="{65CD4EF3-CF4F-4838-C4CB-73BBC2EC13ED}"/>
              </a:ext>
            </a:extLst>
          </p:cNvPr>
          <p:cNvSpPr txBox="1"/>
          <p:nvPr/>
        </p:nvSpPr>
        <p:spPr>
          <a:xfrm>
            <a:off x="6705208" y="3781652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900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650" name="Tekstvak 649">
            <a:extLst>
              <a:ext uri="{FF2B5EF4-FFF2-40B4-BE49-F238E27FC236}">
                <a16:creationId xmlns:a16="http://schemas.microsoft.com/office/drawing/2014/main" id="{0440830C-3345-3DFB-E67E-965FDF221AE4}"/>
              </a:ext>
            </a:extLst>
          </p:cNvPr>
          <p:cNvSpPr txBox="1"/>
          <p:nvPr/>
        </p:nvSpPr>
        <p:spPr>
          <a:xfrm>
            <a:off x="7278424" y="3781652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990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651" name="Tekstvak 650">
            <a:extLst>
              <a:ext uri="{FF2B5EF4-FFF2-40B4-BE49-F238E27FC236}">
                <a16:creationId xmlns:a16="http://schemas.microsoft.com/office/drawing/2014/main" id="{41753257-91DB-F2BE-4980-D6E93D857D57}"/>
              </a:ext>
            </a:extLst>
          </p:cNvPr>
          <p:cNvSpPr txBox="1"/>
          <p:nvPr/>
        </p:nvSpPr>
        <p:spPr>
          <a:xfrm>
            <a:off x="7823324" y="3781652"/>
            <a:ext cx="466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>
                <a:solidFill>
                  <a:schemeClr val="bg1"/>
                </a:solidFill>
              </a:rPr>
              <a:t>1080</a:t>
            </a:r>
            <a:endParaRPr lang="nl-NL" sz="1000" b="0" i="0">
              <a:solidFill>
                <a:schemeClr val="bg1"/>
              </a:solidFill>
            </a:endParaRPr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B364DDE4-1662-F089-7ADC-9FAD7AC5EB68}"/>
              </a:ext>
            </a:extLst>
          </p:cNvPr>
          <p:cNvSpPr/>
          <p:nvPr/>
        </p:nvSpPr>
        <p:spPr>
          <a:xfrm>
            <a:off x="1139203" y="3520612"/>
            <a:ext cx="6913623" cy="254110"/>
          </a:xfrm>
          <a:custGeom>
            <a:avLst/>
            <a:gdLst>
              <a:gd name="connsiteX0" fmla="*/ 0 w 6913623"/>
              <a:gd name="connsiteY0" fmla="*/ 254110 h 254110"/>
              <a:gd name="connsiteX1" fmla="*/ 3198 w 6913623"/>
              <a:gd name="connsiteY1" fmla="*/ 254110 h 254110"/>
              <a:gd name="connsiteX2" fmla="*/ 3198 w 6913623"/>
              <a:gd name="connsiteY2" fmla="*/ 220808 h 254110"/>
              <a:gd name="connsiteX3" fmla="*/ 6396 w 6913623"/>
              <a:gd name="connsiteY3" fmla="*/ 220808 h 254110"/>
              <a:gd name="connsiteX4" fmla="*/ 6396 w 6913623"/>
              <a:gd name="connsiteY4" fmla="*/ 215246 h 254110"/>
              <a:gd name="connsiteX5" fmla="*/ 25585 w 6913623"/>
              <a:gd name="connsiteY5" fmla="*/ 215246 h 254110"/>
              <a:gd name="connsiteX6" fmla="*/ 25585 w 6913623"/>
              <a:gd name="connsiteY6" fmla="*/ 198504 h 254110"/>
              <a:gd name="connsiteX7" fmla="*/ 31981 w 6913623"/>
              <a:gd name="connsiteY7" fmla="*/ 198504 h 254110"/>
              <a:gd name="connsiteX8" fmla="*/ 31981 w 6913623"/>
              <a:gd name="connsiteY8" fmla="*/ 187296 h 254110"/>
              <a:gd name="connsiteX9" fmla="*/ 44774 w 6913623"/>
              <a:gd name="connsiteY9" fmla="*/ 187296 h 254110"/>
              <a:gd name="connsiteX10" fmla="*/ 44774 w 6913623"/>
              <a:gd name="connsiteY10" fmla="*/ 181692 h 254110"/>
              <a:gd name="connsiteX11" fmla="*/ 57566 w 6913623"/>
              <a:gd name="connsiteY11" fmla="*/ 181692 h 254110"/>
              <a:gd name="connsiteX12" fmla="*/ 57566 w 6913623"/>
              <a:gd name="connsiteY12" fmla="*/ 176089 h 254110"/>
              <a:gd name="connsiteX13" fmla="*/ 121529 w 6913623"/>
              <a:gd name="connsiteY13" fmla="*/ 176089 h 254110"/>
              <a:gd name="connsiteX14" fmla="*/ 121529 w 6913623"/>
              <a:gd name="connsiteY14" fmla="*/ 170485 h 254110"/>
              <a:gd name="connsiteX15" fmla="*/ 179095 w 6913623"/>
              <a:gd name="connsiteY15" fmla="*/ 170485 h 254110"/>
              <a:gd name="connsiteX16" fmla="*/ 179095 w 6913623"/>
              <a:gd name="connsiteY16" fmla="*/ 164881 h 254110"/>
              <a:gd name="connsiteX17" fmla="*/ 338983 w 6913623"/>
              <a:gd name="connsiteY17" fmla="*/ 164881 h 254110"/>
              <a:gd name="connsiteX18" fmla="*/ 338983 w 6913623"/>
              <a:gd name="connsiteY18" fmla="*/ 159263 h 254110"/>
              <a:gd name="connsiteX19" fmla="*/ 556438 w 6913623"/>
              <a:gd name="connsiteY19" fmla="*/ 159263 h 254110"/>
              <a:gd name="connsiteX20" fmla="*/ 556438 w 6913623"/>
              <a:gd name="connsiteY20" fmla="*/ 153645 h 254110"/>
              <a:gd name="connsiteX21" fmla="*/ 569230 w 6913623"/>
              <a:gd name="connsiteY21" fmla="*/ 153645 h 254110"/>
              <a:gd name="connsiteX22" fmla="*/ 569230 w 6913623"/>
              <a:gd name="connsiteY22" fmla="*/ 148027 h 254110"/>
              <a:gd name="connsiteX23" fmla="*/ 735515 w 6913623"/>
              <a:gd name="connsiteY23" fmla="*/ 148027 h 254110"/>
              <a:gd name="connsiteX24" fmla="*/ 735515 w 6913623"/>
              <a:gd name="connsiteY24" fmla="*/ 142396 h 254110"/>
              <a:gd name="connsiteX25" fmla="*/ 748307 w 6913623"/>
              <a:gd name="connsiteY25" fmla="*/ 142396 h 254110"/>
              <a:gd name="connsiteX26" fmla="*/ 748307 w 6913623"/>
              <a:gd name="connsiteY26" fmla="*/ 136764 h 254110"/>
              <a:gd name="connsiteX27" fmla="*/ 972158 w 6913623"/>
              <a:gd name="connsiteY27" fmla="*/ 136764 h 254110"/>
              <a:gd name="connsiteX28" fmla="*/ 972158 w 6913623"/>
              <a:gd name="connsiteY28" fmla="*/ 131119 h 254110"/>
              <a:gd name="connsiteX29" fmla="*/ 1029724 w 6913623"/>
              <a:gd name="connsiteY29" fmla="*/ 131119 h 254110"/>
              <a:gd name="connsiteX30" fmla="*/ 1029724 w 6913623"/>
              <a:gd name="connsiteY30" fmla="*/ 125473 h 254110"/>
              <a:gd name="connsiteX31" fmla="*/ 1515785 w 6913623"/>
              <a:gd name="connsiteY31" fmla="*/ 125473 h 254110"/>
              <a:gd name="connsiteX32" fmla="*/ 1515785 w 6913623"/>
              <a:gd name="connsiteY32" fmla="*/ 119813 h 254110"/>
              <a:gd name="connsiteX33" fmla="*/ 1534974 w 6913623"/>
              <a:gd name="connsiteY33" fmla="*/ 119813 h 254110"/>
              <a:gd name="connsiteX34" fmla="*/ 1534974 w 6913623"/>
              <a:gd name="connsiteY34" fmla="*/ 114154 h 254110"/>
              <a:gd name="connsiteX35" fmla="*/ 1598936 w 6913623"/>
              <a:gd name="connsiteY35" fmla="*/ 114154 h 254110"/>
              <a:gd name="connsiteX36" fmla="*/ 1598936 w 6913623"/>
              <a:gd name="connsiteY36" fmla="*/ 108494 h 254110"/>
              <a:gd name="connsiteX37" fmla="*/ 1669295 w 6913623"/>
              <a:gd name="connsiteY37" fmla="*/ 108494 h 254110"/>
              <a:gd name="connsiteX38" fmla="*/ 1669295 w 6913623"/>
              <a:gd name="connsiteY38" fmla="*/ 102821 h 254110"/>
              <a:gd name="connsiteX39" fmla="*/ 2238489 w 6913623"/>
              <a:gd name="connsiteY39" fmla="*/ 102821 h 254110"/>
              <a:gd name="connsiteX40" fmla="*/ 2238489 w 6913623"/>
              <a:gd name="connsiteY40" fmla="*/ 97133 h 254110"/>
              <a:gd name="connsiteX41" fmla="*/ 2244885 w 6913623"/>
              <a:gd name="connsiteY41" fmla="*/ 97133 h 254110"/>
              <a:gd name="connsiteX42" fmla="*/ 2244885 w 6913623"/>
              <a:gd name="connsiteY42" fmla="*/ 91446 h 254110"/>
              <a:gd name="connsiteX43" fmla="*/ 2308848 w 6913623"/>
              <a:gd name="connsiteY43" fmla="*/ 91446 h 254110"/>
              <a:gd name="connsiteX44" fmla="*/ 2308848 w 6913623"/>
              <a:gd name="connsiteY44" fmla="*/ 85758 h 254110"/>
              <a:gd name="connsiteX45" fmla="*/ 2423962 w 6913623"/>
              <a:gd name="connsiteY45" fmla="*/ 85758 h 254110"/>
              <a:gd name="connsiteX46" fmla="*/ 2423962 w 6913623"/>
              <a:gd name="connsiteY46" fmla="*/ 74341 h 254110"/>
              <a:gd name="connsiteX47" fmla="*/ 2436755 w 6913623"/>
              <a:gd name="connsiteY47" fmla="*/ 74341 h 254110"/>
              <a:gd name="connsiteX48" fmla="*/ 2436755 w 6913623"/>
              <a:gd name="connsiteY48" fmla="*/ 68626 h 254110"/>
              <a:gd name="connsiteX49" fmla="*/ 2628624 w 6913623"/>
              <a:gd name="connsiteY49" fmla="*/ 68626 h 254110"/>
              <a:gd name="connsiteX50" fmla="*/ 2628624 w 6913623"/>
              <a:gd name="connsiteY50" fmla="*/ 62911 h 254110"/>
              <a:gd name="connsiteX51" fmla="*/ 2673398 w 6913623"/>
              <a:gd name="connsiteY51" fmla="*/ 62911 h 254110"/>
              <a:gd name="connsiteX52" fmla="*/ 2673398 w 6913623"/>
              <a:gd name="connsiteY52" fmla="*/ 57195 h 254110"/>
              <a:gd name="connsiteX53" fmla="*/ 3185044 w 6913623"/>
              <a:gd name="connsiteY53" fmla="*/ 57195 h 254110"/>
              <a:gd name="connsiteX54" fmla="*/ 3185044 w 6913623"/>
              <a:gd name="connsiteY54" fmla="*/ 51480 h 254110"/>
              <a:gd name="connsiteX55" fmla="*/ 3376913 w 6913623"/>
              <a:gd name="connsiteY55" fmla="*/ 51480 h 254110"/>
              <a:gd name="connsiteX56" fmla="*/ 3376913 w 6913623"/>
              <a:gd name="connsiteY56" fmla="*/ 45765 h 254110"/>
              <a:gd name="connsiteX57" fmla="*/ 4342638 w 6913623"/>
              <a:gd name="connsiteY57" fmla="*/ 45765 h 254110"/>
              <a:gd name="connsiteX58" fmla="*/ 4342638 w 6913623"/>
              <a:gd name="connsiteY58" fmla="*/ 40049 h 254110"/>
              <a:gd name="connsiteX59" fmla="*/ 4489734 w 6913623"/>
              <a:gd name="connsiteY59" fmla="*/ 40049 h 254110"/>
              <a:gd name="connsiteX60" fmla="*/ 4489734 w 6913623"/>
              <a:gd name="connsiteY60" fmla="*/ 28605 h 254110"/>
              <a:gd name="connsiteX61" fmla="*/ 4681603 w 6913623"/>
              <a:gd name="connsiteY61" fmla="*/ 28605 h 254110"/>
              <a:gd name="connsiteX62" fmla="*/ 4681603 w 6913623"/>
              <a:gd name="connsiteY62" fmla="*/ 22889 h 254110"/>
              <a:gd name="connsiteX63" fmla="*/ 4719981 w 6913623"/>
              <a:gd name="connsiteY63" fmla="*/ 22889 h 254110"/>
              <a:gd name="connsiteX64" fmla="*/ 4719981 w 6913623"/>
              <a:gd name="connsiteY64" fmla="*/ 17174 h 254110"/>
              <a:gd name="connsiteX65" fmla="*/ 5269986 w 6913623"/>
              <a:gd name="connsiteY65" fmla="*/ 17174 h 254110"/>
              <a:gd name="connsiteX66" fmla="*/ 5269986 w 6913623"/>
              <a:gd name="connsiteY66" fmla="*/ 11459 h 254110"/>
              <a:gd name="connsiteX67" fmla="*/ 5391497 w 6913623"/>
              <a:gd name="connsiteY67" fmla="*/ 11459 h 254110"/>
              <a:gd name="connsiteX68" fmla="*/ 5391497 w 6913623"/>
              <a:gd name="connsiteY68" fmla="*/ 5743 h 254110"/>
              <a:gd name="connsiteX69" fmla="*/ 6043842 w 6913623"/>
              <a:gd name="connsiteY69" fmla="*/ 5743 h 254110"/>
              <a:gd name="connsiteX70" fmla="*/ 6043842 w 6913623"/>
              <a:gd name="connsiteY70" fmla="*/ 0 h 254110"/>
              <a:gd name="connsiteX71" fmla="*/ 6913623 w 6913623"/>
              <a:gd name="connsiteY71" fmla="*/ 0 h 25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13623" h="254110">
                <a:moveTo>
                  <a:pt x="0" y="254110"/>
                </a:moveTo>
                <a:lnTo>
                  <a:pt x="3198" y="254110"/>
                </a:lnTo>
                <a:lnTo>
                  <a:pt x="3198" y="220808"/>
                </a:lnTo>
                <a:lnTo>
                  <a:pt x="6396" y="220808"/>
                </a:lnTo>
                <a:lnTo>
                  <a:pt x="6396" y="215246"/>
                </a:lnTo>
                <a:lnTo>
                  <a:pt x="25585" y="215246"/>
                </a:lnTo>
                <a:lnTo>
                  <a:pt x="25585" y="198504"/>
                </a:lnTo>
                <a:lnTo>
                  <a:pt x="31981" y="198504"/>
                </a:lnTo>
                <a:lnTo>
                  <a:pt x="31981" y="187296"/>
                </a:lnTo>
                <a:lnTo>
                  <a:pt x="44774" y="187296"/>
                </a:lnTo>
                <a:lnTo>
                  <a:pt x="44774" y="181692"/>
                </a:lnTo>
                <a:lnTo>
                  <a:pt x="57566" y="181692"/>
                </a:lnTo>
                <a:lnTo>
                  <a:pt x="57566" y="176089"/>
                </a:lnTo>
                <a:lnTo>
                  <a:pt x="121529" y="176089"/>
                </a:lnTo>
                <a:lnTo>
                  <a:pt x="121529" y="170485"/>
                </a:lnTo>
                <a:lnTo>
                  <a:pt x="179095" y="170485"/>
                </a:lnTo>
                <a:lnTo>
                  <a:pt x="179095" y="164881"/>
                </a:lnTo>
                <a:lnTo>
                  <a:pt x="338983" y="164881"/>
                </a:lnTo>
                <a:lnTo>
                  <a:pt x="338983" y="159263"/>
                </a:lnTo>
                <a:lnTo>
                  <a:pt x="556438" y="159263"/>
                </a:lnTo>
                <a:lnTo>
                  <a:pt x="556438" y="153645"/>
                </a:lnTo>
                <a:lnTo>
                  <a:pt x="569230" y="153645"/>
                </a:lnTo>
                <a:lnTo>
                  <a:pt x="569230" y="148027"/>
                </a:lnTo>
                <a:lnTo>
                  <a:pt x="735515" y="148027"/>
                </a:lnTo>
                <a:lnTo>
                  <a:pt x="735515" y="142396"/>
                </a:lnTo>
                <a:lnTo>
                  <a:pt x="748307" y="142396"/>
                </a:lnTo>
                <a:lnTo>
                  <a:pt x="748307" y="136764"/>
                </a:lnTo>
                <a:lnTo>
                  <a:pt x="972158" y="136764"/>
                </a:lnTo>
                <a:lnTo>
                  <a:pt x="972158" y="131119"/>
                </a:lnTo>
                <a:lnTo>
                  <a:pt x="1029724" y="131119"/>
                </a:lnTo>
                <a:lnTo>
                  <a:pt x="1029724" y="125473"/>
                </a:lnTo>
                <a:lnTo>
                  <a:pt x="1515785" y="125473"/>
                </a:lnTo>
                <a:lnTo>
                  <a:pt x="1515785" y="119813"/>
                </a:lnTo>
                <a:lnTo>
                  <a:pt x="1534974" y="119813"/>
                </a:lnTo>
                <a:lnTo>
                  <a:pt x="1534974" y="114154"/>
                </a:lnTo>
                <a:lnTo>
                  <a:pt x="1598936" y="114154"/>
                </a:lnTo>
                <a:lnTo>
                  <a:pt x="1598936" y="108494"/>
                </a:lnTo>
                <a:lnTo>
                  <a:pt x="1669295" y="108494"/>
                </a:lnTo>
                <a:lnTo>
                  <a:pt x="1669295" y="102821"/>
                </a:lnTo>
                <a:lnTo>
                  <a:pt x="2238489" y="102821"/>
                </a:lnTo>
                <a:lnTo>
                  <a:pt x="2238489" y="97133"/>
                </a:lnTo>
                <a:lnTo>
                  <a:pt x="2244885" y="97133"/>
                </a:lnTo>
                <a:lnTo>
                  <a:pt x="2244885" y="91446"/>
                </a:lnTo>
                <a:lnTo>
                  <a:pt x="2308848" y="91446"/>
                </a:lnTo>
                <a:lnTo>
                  <a:pt x="2308848" y="85758"/>
                </a:lnTo>
                <a:lnTo>
                  <a:pt x="2423962" y="85758"/>
                </a:lnTo>
                <a:lnTo>
                  <a:pt x="2423962" y="74341"/>
                </a:lnTo>
                <a:lnTo>
                  <a:pt x="2436755" y="74341"/>
                </a:lnTo>
                <a:lnTo>
                  <a:pt x="2436755" y="68626"/>
                </a:lnTo>
                <a:lnTo>
                  <a:pt x="2628624" y="68626"/>
                </a:lnTo>
                <a:lnTo>
                  <a:pt x="2628624" y="62911"/>
                </a:lnTo>
                <a:lnTo>
                  <a:pt x="2673398" y="62911"/>
                </a:lnTo>
                <a:lnTo>
                  <a:pt x="2673398" y="57195"/>
                </a:lnTo>
                <a:lnTo>
                  <a:pt x="3185044" y="57195"/>
                </a:lnTo>
                <a:lnTo>
                  <a:pt x="3185044" y="51480"/>
                </a:lnTo>
                <a:lnTo>
                  <a:pt x="3376913" y="51480"/>
                </a:lnTo>
                <a:lnTo>
                  <a:pt x="3376913" y="45765"/>
                </a:lnTo>
                <a:lnTo>
                  <a:pt x="4342638" y="45765"/>
                </a:lnTo>
                <a:lnTo>
                  <a:pt x="4342638" y="40049"/>
                </a:lnTo>
                <a:lnTo>
                  <a:pt x="4489734" y="40049"/>
                </a:lnTo>
                <a:lnTo>
                  <a:pt x="4489734" y="28605"/>
                </a:lnTo>
                <a:lnTo>
                  <a:pt x="4681603" y="28605"/>
                </a:lnTo>
                <a:lnTo>
                  <a:pt x="4681603" y="22889"/>
                </a:lnTo>
                <a:lnTo>
                  <a:pt x="4719981" y="22889"/>
                </a:lnTo>
                <a:lnTo>
                  <a:pt x="4719981" y="17174"/>
                </a:lnTo>
                <a:lnTo>
                  <a:pt x="5269986" y="17174"/>
                </a:lnTo>
                <a:lnTo>
                  <a:pt x="5269986" y="11459"/>
                </a:lnTo>
                <a:lnTo>
                  <a:pt x="5391497" y="11459"/>
                </a:lnTo>
                <a:lnTo>
                  <a:pt x="5391497" y="5743"/>
                </a:lnTo>
                <a:lnTo>
                  <a:pt x="6043842" y="5743"/>
                </a:lnTo>
                <a:lnTo>
                  <a:pt x="6043842" y="0"/>
                </a:lnTo>
                <a:lnTo>
                  <a:pt x="6913623" y="0"/>
                </a:lnTo>
              </a:path>
            </a:pathLst>
          </a:custGeom>
          <a:noFill/>
          <a:ln w="28575" cap="flat">
            <a:solidFill>
              <a:srgbClr val="ED2738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06" name="Vrije vorm: vorm 505">
            <a:extLst>
              <a:ext uri="{FF2B5EF4-FFF2-40B4-BE49-F238E27FC236}">
                <a16:creationId xmlns:a16="http://schemas.microsoft.com/office/drawing/2014/main" id="{7B7F9DFD-814C-5D5D-8F94-307437992595}"/>
              </a:ext>
            </a:extLst>
          </p:cNvPr>
          <p:cNvSpPr/>
          <p:nvPr/>
        </p:nvSpPr>
        <p:spPr>
          <a:xfrm>
            <a:off x="1139203" y="3525951"/>
            <a:ext cx="6913568" cy="248770"/>
          </a:xfrm>
          <a:custGeom>
            <a:avLst/>
            <a:gdLst>
              <a:gd name="connsiteX0" fmla="*/ 0 w 6913568"/>
              <a:gd name="connsiteY0" fmla="*/ 248771 h 248770"/>
              <a:gd name="connsiteX1" fmla="*/ 3198 w 6913568"/>
              <a:gd name="connsiteY1" fmla="*/ 248771 h 248770"/>
              <a:gd name="connsiteX2" fmla="*/ 3198 w 6913568"/>
              <a:gd name="connsiteY2" fmla="*/ 233005 h 248770"/>
              <a:gd name="connsiteX3" fmla="*/ 6396 w 6913568"/>
              <a:gd name="connsiteY3" fmla="*/ 233005 h 248770"/>
              <a:gd name="connsiteX4" fmla="*/ 6396 w 6913568"/>
              <a:gd name="connsiteY4" fmla="*/ 217211 h 248770"/>
              <a:gd name="connsiteX5" fmla="*/ 57566 w 6913568"/>
              <a:gd name="connsiteY5" fmla="*/ 217211 h 248770"/>
              <a:gd name="connsiteX6" fmla="*/ 57566 w 6913568"/>
              <a:gd name="connsiteY6" fmla="*/ 211886 h 248770"/>
              <a:gd name="connsiteX7" fmla="*/ 115133 w 6913568"/>
              <a:gd name="connsiteY7" fmla="*/ 211886 h 248770"/>
              <a:gd name="connsiteX8" fmla="*/ 115133 w 6913568"/>
              <a:gd name="connsiteY8" fmla="*/ 206547 h 248770"/>
              <a:gd name="connsiteX9" fmla="*/ 147114 w 6913568"/>
              <a:gd name="connsiteY9" fmla="*/ 206547 h 248770"/>
              <a:gd name="connsiteX10" fmla="*/ 147114 w 6913568"/>
              <a:gd name="connsiteY10" fmla="*/ 201208 h 248770"/>
              <a:gd name="connsiteX11" fmla="*/ 204680 w 6913568"/>
              <a:gd name="connsiteY11" fmla="*/ 201208 h 248770"/>
              <a:gd name="connsiteX12" fmla="*/ 204680 w 6913568"/>
              <a:gd name="connsiteY12" fmla="*/ 195869 h 248770"/>
              <a:gd name="connsiteX13" fmla="*/ 223869 w 6913568"/>
              <a:gd name="connsiteY13" fmla="*/ 195869 h 248770"/>
              <a:gd name="connsiteX14" fmla="*/ 223869 w 6913568"/>
              <a:gd name="connsiteY14" fmla="*/ 185191 h 248770"/>
              <a:gd name="connsiteX15" fmla="*/ 236661 w 6913568"/>
              <a:gd name="connsiteY15" fmla="*/ 185191 h 248770"/>
              <a:gd name="connsiteX16" fmla="*/ 236661 w 6913568"/>
              <a:gd name="connsiteY16" fmla="*/ 179852 h 248770"/>
              <a:gd name="connsiteX17" fmla="*/ 479683 w 6913568"/>
              <a:gd name="connsiteY17" fmla="*/ 179852 h 248770"/>
              <a:gd name="connsiteX18" fmla="*/ 479683 w 6913568"/>
              <a:gd name="connsiteY18" fmla="*/ 174485 h 248770"/>
              <a:gd name="connsiteX19" fmla="*/ 645967 w 6913568"/>
              <a:gd name="connsiteY19" fmla="*/ 174485 h 248770"/>
              <a:gd name="connsiteX20" fmla="*/ 645967 w 6913568"/>
              <a:gd name="connsiteY20" fmla="*/ 169091 h 248770"/>
              <a:gd name="connsiteX21" fmla="*/ 741893 w 6913568"/>
              <a:gd name="connsiteY21" fmla="*/ 169091 h 248770"/>
              <a:gd name="connsiteX22" fmla="*/ 741893 w 6913568"/>
              <a:gd name="connsiteY22" fmla="*/ 163696 h 248770"/>
              <a:gd name="connsiteX23" fmla="*/ 876196 w 6913568"/>
              <a:gd name="connsiteY23" fmla="*/ 163696 h 248770"/>
              <a:gd name="connsiteX24" fmla="*/ 876196 w 6913568"/>
              <a:gd name="connsiteY24" fmla="*/ 158301 h 248770"/>
              <a:gd name="connsiteX25" fmla="*/ 1061669 w 6913568"/>
              <a:gd name="connsiteY25" fmla="*/ 158301 h 248770"/>
              <a:gd name="connsiteX26" fmla="*/ 1061669 w 6913568"/>
              <a:gd name="connsiteY26" fmla="*/ 152879 h 248770"/>
              <a:gd name="connsiteX27" fmla="*/ 1323879 w 6913568"/>
              <a:gd name="connsiteY27" fmla="*/ 152879 h 248770"/>
              <a:gd name="connsiteX28" fmla="*/ 1323879 w 6913568"/>
              <a:gd name="connsiteY28" fmla="*/ 147456 h 248770"/>
              <a:gd name="connsiteX29" fmla="*/ 1343068 w 6913568"/>
              <a:gd name="connsiteY29" fmla="*/ 147456 h 248770"/>
              <a:gd name="connsiteX30" fmla="*/ 1343068 w 6913568"/>
              <a:gd name="connsiteY30" fmla="*/ 142033 h 248770"/>
              <a:gd name="connsiteX31" fmla="*/ 1528541 w 6913568"/>
              <a:gd name="connsiteY31" fmla="*/ 142033 h 248770"/>
              <a:gd name="connsiteX32" fmla="*/ 1528541 w 6913568"/>
              <a:gd name="connsiteY32" fmla="*/ 136611 h 248770"/>
              <a:gd name="connsiteX33" fmla="*/ 1586107 w 6913568"/>
              <a:gd name="connsiteY33" fmla="*/ 136611 h 248770"/>
              <a:gd name="connsiteX34" fmla="*/ 1586107 w 6913568"/>
              <a:gd name="connsiteY34" fmla="*/ 131188 h 248770"/>
              <a:gd name="connsiteX35" fmla="*/ 1675637 w 6913568"/>
              <a:gd name="connsiteY35" fmla="*/ 131188 h 248770"/>
              <a:gd name="connsiteX36" fmla="*/ 1675637 w 6913568"/>
              <a:gd name="connsiteY36" fmla="*/ 125766 h 248770"/>
              <a:gd name="connsiteX37" fmla="*/ 1758770 w 6913568"/>
              <a:gd name="connsiteY37" fmla="*/ 125766 h 248770"/>
              <a:gd name="connsiteX38" fmla="*/ 1758770 w 6913568"/>
              <a:gd name="connsiteY38" fmla="*/ 120343 h 248770"/>
              <a:gd name="connsiteX39" fmla="*/ 2084943 w 6913568"/>
              <a:gd name="connsiteY39" fmla="*/ 120343 h 248770"/>
              <a:gd name="connsiteX40" fmla="*/ 2084943 w 6913568"/>
              <a:gd name="connsiteY40" fmla="*/ 114906 h 248770"/>
              <a:gd name="connsiteX41" fmla="*/ 2244831 w 6913568"/>
              <a:gd name="connsiteY41" fmla="*/ 114906 h 248770"/>
              <a:gd name="connsiteX42" fmla="*/ 2244831 w 6913568"/>
              <a:gd name="connsiteY42" fmla="*/ 109470 h 248770"/>
              <a:gd name="connsiteX43" fmla="*/ 2353549 w 6913568"/>
              <a:gd name="connsiteY43" fmla="*/ 109470 h 248770"/>
              <a:gd name="connsiteX44" fmla="*/ 2353549 w 6913568"/>
              <a:gd name="connsiteY44" fmla="*/ 104033 h 248770"/>
              <a:gd name="connsiteX45" fmla="*/ 2500644 w 6913568"/>
              <a:gd name="connsiteY45" fmla="*/ 104033 h 248770"/>
              <a:gd name="connsiteX46" fmla="*/ 2500644 w 6913568"/>
              <a:gd name="connsiteY46" fmla="*/ 98583 h 248770"/>
              <a:gd name="connsiteX47" fmla="*/ 2545418 w 6913568"/>
              <a:gd name="connsiteY47" fmla="*/ 98583 h 248770"/>
              <a:gd name="connsiteX48" fmla="*/ 2545418 w 6913568"/>
              <a:gd name="connsiteY48" fmla="*/ 93132 h 248770"/>
              <a:gd name="connsiteX49" fmla="*/ 2705306 w 6913568"/>
              <a:gd name="connsiteY49" fmla="*/ 93132 h 248770"/>
              <a:gd name="connsiteX50" fmla="*/ 2705306 w 6913568"/>
              <a:gd name="connsiteY50" fmla="*/ 87668 h 248770"/>
              <a:gd name="connsiteX51" fmla="*/ 2718099 w 6913568"/>
              <a:gd name="connsiteY51" fmla="*/ 87668 h 248770"/>
              <a:gd name="connsiteX52" fmla="*/ 2718099 w 6913568"/>
              <a:gd name="connsiteY52" fmla="*/ 82203 h 248770"/>
              <a:gd name="connsiteX53" fmla="*/ 2730891 w 6913568"/>
              <a:gd name="connsiteY53" fmla="*/ 82203 h 248770"/>
              <a:gd name="connsiteX54" fmla="*/ 2730891 w 6913568"/>
              <a:gd name="connsiteY54" fmla="*/ 76739 h 248770"/>
              <a:gd name="connsiteX55" fmla="*/ 2935553 w 6913568"/>
              <a:gd name="connsiteY55" fmla="*/ 76739 h 248770"/>
              <a:gd name="connsiteX56" fmla="*/ 2935553 w 6913568"/>
              <a:gd name="connsiteY56" fmla="*/ 71274 h 248770"/>
              <a:gd name="connsiteX57" fmla="*/ 3319292 w 6913568"/>
              <a:gd name="connsiteY57" fmla="*/ 71274 h 248770"/>
              <a:gd name="connsiteX58" fmla="*/ 3319292 w 6913568"/>
              <a:gd name="connsiteY58" fmla="*/ 65810 h 248770"/>
              <a:gd name="connsiteX59" fmla="*/ 3408822 w 6913568"/>
              <a:gd name="connsiteY59" fmla="*/ 65810 h 248770"/>
              <a:gd name="connsiteX60" fmla="*/ 3408822 w 6913568"/>
              <a:gd name="connsiteY60" fmla="*/ 60346 h 248770"/>
              <a:gd name="connsiteX61" fmla="*/ 3696617 w 6913568"/>
              <a:gd name="connsiteY61" fmla="*/ 60346 h 248770"/>
              <a:gd name="connsiteX62" fmla="*/ 3696617 w 6913568"/>
              <a:gd name="connsiteY62" fmla="*/ 54881 h 248770"/>
              <a:gd name="connsiteX63" fmla="*/ 4617568 w 6913568"/>
              <a:gd name="connsiteY63" fmla="*/ 54881 h 248770"/>
              <a:gd name="connsiteX64" fmla="*/ 4617568 w 6913568"/>
              <a:gd name="connsiteY64" fmla="*/ 49417 h 248770"/>
              <a:gd name="connsiteX65" fmla="*/ 4815834 w 6913568"/>
              <a:gd name="connsiteY65" fmla="*/ 49417 h 248770"/>
              <a:gd name="connsiteX66" fmla="*/ 4815834 w 6913568"/>
              <a:gd name="connsiteY66" fmla="*/ 43952 h 248770"/>
              <a:gd name="connsiteX67" fmla="*/ 5186780 w 6913568"/>
              <a:gd name="connsiteY67" fmla="*/ 43952 h 248770"/>
              <a:gd name="connsiteX68" fmla="*/ 5186780 w 6913568"/>
              <a:gd name="connsiteY68" fmla="*/ 38488 h 248770"/>
              <a:gd name="connsiteX69" fmla="*/ 5333876 w 6913568"/>
              <a:gd name="connsiteY69" fmla="*/ 38488 h 248770"/>
              <a:gd name="connsiteX70" fmla="*/ 5333876 w 6913568"/>
              <a:gd name="connsiteY70" fmla="*/ 33023 h 248770"/>
              <a:gd name="connsiteX71" fmla="*/ 5628067 w 6913568"/>
              <a:gd name="connsiteY71" fmla="*/ 33023 h 248770"/>
              <a:gd name="connsiteX72" fmla="*/ 5628067 w 6913568"/>
              <a:gd name="connsiteY72" fmla="*/ 27559 h 248770"/>
              <a:gd name="connsiteX73" fmla="*/ 6331564 w 6913568"/>
              <a:gd name="connsiteY73" fmla="*/ 27559 h 248770"/>
              <a:gd name="connsiteX74" fmla="*/ 6331564 w 6913568"/>
              <a:gd name="connsiteY74" fmla="*/ 22067 h 248770"/>
              <a:gd name="connsiteX75" fmla="*/ 6357149 w 6913568"/>
              <a:gd name="connsiteY75" fmla="*/ 22067 h 248770"/>
              <a:gd name="connsiteX76" fmla="*/ 6357149 w 6913568"/>
              <a:gd name="connsiteY76" fmla="*/ 16574 h 248770"/>
              <a:gd name="connsiteX77" fmla="*/ 6689718 w 6913568"/>
              <a:gd name="connsiteY77" fmla="*/ 16574 h 248770"/>
              <a:gd name="connsiteX78" fmla="*/ 6689718 w 6913568"/>
              <a:gd name="connsiteY78" fmla="*/ 11068 h 248770"/>
              <a:gd name="connsiteX79" fmla="*/ 6804832 w 6913568"/>
              <a:gd name="connsiteY79" fmla="*/ 11068 h 248770"/>
              <a:gd name="connsiteX80" fmla="*/ 6804832 w 6913568"/>
              <a:gd name="connsiteY80" fmla="*/ 5562 h 248770"/>
              <a:gd name="connsiteX81" fmla="*/ 6875192 w 6913568"/>
              <a:gd name="connsiteY81" fmla="*/ 5562 h 248770"/>
              <a:gd name="connsiteX82" fmla="*/ 6875192 w 6913568"/>
              <a:gd name="connsiteY82" fmla="*/ 0 h 248770"/>
              <a:gd name="connsiteX83" fmla="*/ 6913569 w 6913568"/>
              <a:gd name="connsiteY83" fmla="*/ 0 h 24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913568" h="248770">
                <a:moveTo>
                  <a:pt x="0" y="248771"/>
                </a:moveTo>
                <a:lnTo>
                  <a:pt x="3198" y="248771"/>
                </a:lnTo>
                <a:lnTo>
                  <a:pt x="3198" y="233005"/>
                </a:lnTo>
                <a:lnTo>
                  <a:pt x="6396" y="233005"/>
                </a:lnTo>
                <a:lnTo>
                  <a:pt x="6396" y="217211"/>
                </a:lnTo>
                <a:lnTo>
                  <a:pt x="57566" y="217211"/>
                </a:lnTo>
                <a:lnTo>
                  <a:pt x="57566" y="211886"/>
                </a:lnTo>
                <a:lnTo>
                  <a:pt x="115133" y="211886"/>
                </a:lnTo>
                <a:lnTo>
                  <a:pt x="115133" y="206547"/>
                </a:lnTo>
                <a:lnTo>
                  <a:pt x="147114" y="206547"/>
                </a:lnTo>
                <a:lnTo>
                  <a:pt x="147114" y="201208"/>
                </a:lnTo>
                <a:lnTo>
                  <a:pt x="204680" y="201208"/>
                </a:lnTo>
                <a:lnTo>
                  <a:pt x="204680" y="195869"/>
                </a:lnTo>
                <a:lnTo>
                  <a:pt x="223869" y="195869"/>
                </a:lnTo>
                <a:lnTo>
                  <a:pt x="223869" y="185191"/>
                </a:lnTo>
                <a:lnTo>
                  <a:pt x="236661" y="185191"/>
                </a:lnTo>
                <a:lnTo>
                  <a:pt x="236661" y="179852"/>
                </a:lnTo>
                <a:lnTo>
                  <a:pt x="479683" y="179852"/>
                </a:lnTo>
                <a:lnTo>
                  <a:pt x="479683" y="174485"/>
                </a:lnTo>
                <a:lnTo>
                  <a:pt x="645967" y="174485"/>
                </a:lnTo>
                <a:lnTo>
                  <a:pt x="645967" y="169091"/>
                </a:lnTo>
                <a:lnTo>
                  <a:pt x="741893" y="169091"/>
                </a:lnTo>
                <a:lnTo>
                  <a:pt x="741893" y="163696"/>
                </a:lnTo>
                <a:lnTo>
                  <a:pt x="876196" y="163696"/>
                </a:lnTo>
                <a:lnTo>
                  <a:pt x="876196" y="158301"/>
                </a:lnTo>
                <a:lnTo>
                  <a:pt x="1061669" y="158301"/>
                </a:lnTo>
                <a:lnTo>
                  <a:pt x="1061669" y="152879"/>
                </a:lnTo>
                <a:lnTo>
                  <a:pt x="1323879" y="152879"/>
                </a:lnTo>
                <a:lnTo>
                  <a:pt x="1323879" y="147456"/>
                </a:lnTo>
                <a:lnTo>
                  <a:pt x="1343068" y="147456"/>
                </a:lnTo>
                <a:lnTo>
                  <a:pt x="1343068" y="142033"/>
                </a:lnTo>
                <a:lnTo>
                  <a:pt x="1528541" y="142033"/>
                </a:lnTo>
                <a:lnTo>
                  <a:pt x="1528541" y="136611"/>
                </a:lnTo>
                <a:lnTo>
                  <a:pt x="1586107" y="136611"/>
                </a:lnTo>
                <a:lnTo>
                  <a:pt x="1586107" y="131188"/>
                </a:lnTo>
                <a:lnTo>
                  <a:pt x="1675637" y="131188"/>
                </a:lnTo>
                <a:lnTo>
                  <a:pt x="1675637" y="125766"/>
                </a:lnTo>
                <a:lnTo>
                  <a:pt x="1758770" y="125766"/>
                </a:lnTo>
                <a:lnTo>
                  <a:pt x="1758770" y="120343"/>
                </a:lnTo>
                <a:lnTo>
                  <a:pt x="2084943" y="120343"/>
                </a:lnTo>
                <a:lnTo>
                  <a:pt x="2084943" y="114906"/>
                </a:lnTo>
                <a:lnTo>
                  <a:pt x="2244831" y="114906"/>
                </a:lnTo>
                <a:lnTo>
                  <a:pt x="2244831" y="109470"/>
                </a:lnTo>
                <a:lnTo>
                  <a:pt x="2353549" y="109470"/>
                </a:lnTo>
                <a:lnTo>
                  <a:pt x="2353549" y="104033"/>
                </a:lnTo>
                <a:lnTo>
                  <a:pt x="2500644" y="104033"/>
                </a:lnTo>
                <a:lnTo>
                  <a:pt x="2500644" y="98583"/>
                </a:lnTo>
                <a:lnTo>
                  <a:pt x="2545418" y="98583"/>
                </a:lnTo>
                <a:lnTo>
                  <a:pt x="2545418" y="93132"/>
                </a:lnTo>
                <a:lnTo>
                  <a:pt x="2705306" y="93132"/>
                </a:lnTo>
                <a:lnTo>
                  <a:pt x="2705306" y="87668"/>
                </a:lnTo>
                <a:lnTo>
                  <a:pt x="2718099" y="87668"/>
                </a:lnTo>
                <a:lnTo>
                  <a:pt x="2718099" y="82203"/>
                </a:lnTo>
                <a:lnTo>
                  <a:pt x="2730891" y="82203"/>
                </a:lnTo>
                <a:lnTo>
                  <a:pt x="2730891" y="76739"/>
                </a:lnTo>
                <a:lnTo>
                  <a:pt x="2935553" y="76739"/>
                </a:lnTo>
                <a:lnTo>
                  <a:pt x="2935553" y="71274"/>
                </a:lnTo>
                <a:lnTo>
                  <a:pt x="3319292" y="71274"/>
                </a:lnTo>
                <a:lnTo>
                  <a:pt x="3319292" y="65810"/>
                </a:lnTo>
                <a:lnTo>
                  <a:pt x="3408822" y="65810"/>
                </a:lnTo>
                <a:lnTo>
                  <a:pt x="3408822" y="60346"/>
                </a:lnTo>
                <a:lnTo>
                  <a:pt x="3696617" y="60346"/>
                </a:lnTo>
                <a:lnTo>
                  <a:pt x="3696617" y="54881"/>
                </a:lnTo>
                <a:lnTo>
                  <a:pt x="4617568" y="54881"/>
                </a:lnTo>
                <a:lnTo>
                  <a:pt x="4617568" y="49417"/>
                </a:lnTo>
                <a:lnTo>
                  <a:pt x="4815834" y="49417"/>
                </a:lnTo>
                <a:lnTo>
                  <a:pt x="4815834" y="43952"/>
                </a:lnTo>
                <a:lnTo>
                  <a:pt x="5186780" y="43952"/>
                </a:lnTo>
                <a:lnTo>
                  <a:pt x="5186780" y="38488"/>
                </a:lnTo>
                <a:lnTo>
                  <a:pt x="5333876" y="38488"/>
                </a:lnTo>
                <a:lnTo>
                  <a:pt x="5333876" y="33023"/>
                </a:lnTo>
                <a:lnTo>
                  <a:pt x="5628067" y="33023"/>
                </a:lnTo>
                <a:lnTo>
                  <a:pt x="5628067" y="27559"/>
                </a:lnTo>
                <a:lnTo>
                  <a:pt x="6331564" y="27559"/>
                </a:lnTo>
                <a:lnTo>
                  <a:pt x="6331564" y="22067"/>
                </a:lnTo>
                <a:lnTo>
                  <a:pt x="6357149" y="22067"/>
                </a:lnTo>
                <a:lnTo>
                  <a:pt x="6357149" y="16574"/>
                </a:lnTo>
                <a:lnTo>
                  <a:pt x="6689718" y="16574"/>
                </a:lnTo>
                <a:lnTo>
                  <a:pt x="6689718" y="11068"/>
                </a:lnTo>
                <a:lnTo>
                  <a:pt x="6804832" y="11068"/>
                </a:lnTo>
                <a:lnTo>
                  <a:pt x="6804832" y="5562"/>
                </a:lnTo>
                <a:lnTo>
                  <a:pt x="6875192" y="5562"/>
                </a:lnTo>
                <a:lnTo>
                  <a:pt x="6875192" y="0"/>
                </a:lnTo>
                <a:lnTo>
                  <a:pt x="6913569" y="0"/>
                </a:lnTo>
              </a:path>
            </a:pathLst>
          </a:custGeom>
          <a:noFill/>
          <a:ln w="28575" cap="flat">
            <a:solidFill>
              <a:srgbClr val="011D32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07" name="Vrije vorm: vorm 506">
            <a:extLst>
              <a:ext uri="{FF2B5EF4-FFF2-40B4-BE49-F238E27FC236}">
                <a16:creationId xmlns:a16="http://schemas.microsoft.com/office/drawing/2014/main" id="{E7D6F60A-0BC4-8219-4499-D73F6932819A}"/>
              </a:ext>
            </a:extLst>
          </p:cNvPr>
          <p:cNvSpPr/>
          <p:nvPr/>
        </p:nvSpPr>
        <p:spPr>
          <a:xfrm>
            <a:off x="1139203" y="3774722"/>
            <a:ext cx="6907135" cy="1393"/>
          </a:xfrm>
          <a:custGeom>
            <a:avLst/>
            <a:gdLst>
              <a:gd name="connsiteX0" fmla="*/ 0 w 6907135"/>
              <a:gd name="connsiteY0" fmla="*/ 0 h 1393"/>
              <a:gd name="connsiteX1" fmla="*/ 6907136 w 6907135"/>
              <a:gd name="connsiteY1" fmla="*/ 0 h 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07135" h="1393">
                <a:moveTo>
                  <a:pt x="0" y="0"/>
                </a:moveTo>
                <a:lnTo>
                  <a:pt x="6907136" y="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08" name="Vrije vorm: vorm 507">
            <a:extLst>
              <a:ext uri="{FF2B5EF4-FFF2-40B4-BE49-F238E27FC236}">
                <a16:creationId xmlns:a16="http://schemas.microsoft.com/office/drawing/2014/main" id="{9A2C452C-1157-B2EB-5558-5C8A8CBB769C}"/>
              </a:ext>
            </a:extLst>
          </p:cNvPr>
          <p:cNvSpPr/>
          <p:nvPr/>
        </p:nvSpPr>
        <p:spPr>
          <a:xfrm>
            <a:off x="1139203" y="3774722"/>
            <a:ext cx="1817" cy="48789"/>
          </a:xfrm>
          <a:custGeom>
            <a:avLst/>
            <a:gdLst>
              <a:gd name="connsiteX0" fmla="*/ 0 w 1817"/>
              <a:gd name="connsiteY0" fmla="*/ 0 h 48789"/>
              <a:gd name="connsiteX1" fmla="*/ 0 w 1817"/>
              <a:gd name="connsiteY1" fmla="*/ 48790 h 4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7" h="48789">
                <a:moveTo>
                  <a:pt x="0" y="0"/>
                </a:moveTo>
                <a:lnTo>
                  <a:pt x="0" y="4879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09" name="Vrije vorm: vorm 508">
            <a:extLst>
              <a:ext uri="{FF2B5EF4-FFF2-40B4-BE49-F238E27FC236}">
                <a16:creationId xmlns:a16="http://schemas.microsoft.com/office/drawing/2014/main" id="{4202DD2E-2F2C-3FDE-9604-3C4B207C2101}"/>
              </a:ext>
            </a:extLst>
          </p:cNvPr>
          <p:cNvSpPr/>
          <p:nvPr/>
        </p:nvSpPr>
        <p:spPr>
          <a:xfrm>
            <a:off x="1714793" y="3774722"/>
            <a:ext cx="1817" cy="48789"/>
          </a:xfrm>
          <a:custGeom>
            <a:avLst/>
            <a:gdLst>
              <a:gd name="connsiteX0" fmla="*/ 0 w 1817"/>
              <a:gd name="connsiteY0" fmla="*/ 0 h 48789"/>
              <a:gd name="connsiteX1" fmla="*/ 0 w 1817"/>
              <a:gd name="connsiteY1" fmla="*/ 48790 h 4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7" h="48789">
                <a:moveTo>
                  <a:pt x="0" y="0"/>
                </a:moveTo>
                <a:lnTo>
                  <a:pt x="0" y="4879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10" name="Vrije vorm: vorm 509">
            <a:extLst>
              <a:ext uri="{FF2B5EF4-FFF2-40B4-BE49-F238E27FC236}">
                <a16:creationId xmlns:a16="http://schemas.microsoft.com/office/drawing/2014/main" id="{5907BA35-3E2E-4949-97CD-39C7E42B2435}"/>
              </a:ext>
            </a:extLst>
          </p:cNvPr>
          <p:cNvSpPr/>
          <p:nvPr/>
        </p:nvSpPr>
        <p:spPr>
          <a:xfrm>
            <a:off x="2290384" y="3774722"/>
            <a:ext cx="1817" cy="48789"/>
          </a:xfrm>
          <a:custGeom>
            <a:avLst/>
            <a:gdLst>
              <a:gd name="connsiteX0" fmla="*/ 0 w 1817"/>
              <a:gd name="connsiteY0" fmla="*/ 0 h 48789"/>
              <a:gd name="connsiteX1" fmla="*/ 0 w 1817"/>
              <a:gd name="connsiteY1" fmla="*/ 48790 h 4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7" h="48789">
                <a:moveTo>
                  <a:pt x="0" y="0"/>
                </a:moveTo>
                <a:lnTo>
                  <a:pt x="0" y="4879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11" name="Vrije vorm: vorm 510">
            <a:extLst>
              <a:ext uri="{FF2B5EF4-FFF2-40B4-BE49-F238E27FC236}">
                <a16:creationId xmlns:a16="http://schemas.microsoft.com/office/drawing/2014/main" id="{674C1D48-577A-AD75-BA6C-1291CA60CDBA}"/>
              </a:ext>
            </a:extLst>
          </p:cNvPr>
          <p:cNvSpPr/>
          <p:nvPr/>
        </p:nvSpPr>
        <p:spPr>
          <a:xfrm>
            <a:off x="2865992" y="3774722"/>
            <a:ext cx="1817" cy="48789"/>
          </a:xfrm>
          <a:custGeom>
            <a:avLst/>
            <a:gdLst>
              <a:gd name="connsiteX0" fmla="*/ 0 w 1817"/>
              <a:gd name="connsiteY0" fmla="*/ 0 h 48789"/>
              <a:gd name="connsiteX1" fmla="*/ 0 w 1817"/>
              <a:gd name="connsiteY1" fmla="*/ 48790 h 4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7" h="48789">
                <a:moveTo>
                  <a:pt x="0" y="0"/>
                </a:moveTo>
                <a:lnTo>
                  <a:pt x="0" y="4879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44" name="Vrije vorm: vorm 543">
            <a:extLst>
              <a:ext uri="{FF2B5EF4-FFF2-40B4-BE49-F238E27FC236}">
                <a16:creationId xmlns:a16="http://schemas.microsoft.com/office/drawing/2014/main" id="{30762E5F-0C67-55A5-361B-5BF95DCA08FB}"/>
              </a:ext>
            </a:extLst>
          </p:cNvPr>
          <p:cNvSpPr/>
          <p:nvPr/>
        </p:nvSpPr>
        <p:spPr>
          <a:xfrm>
            <a:off x="3441582" y="3774722"/>
            <a:ext cx="1817" cy="48789"/>
          </a:xfrm>
          <a:custGeom>
            <a:avLst/>
            <a:gdLst>
              <a:gd name="connsiteX0" fmla="*/ 0 w 1817"/>
              <a:gd name="connsiteY0" fmla="*/ 0 h 48789"/>
              <a:gd name="connsiteX1" fmla="*/ 0 w 1817"/>
              <a:gd name="connsiteY1" fmla="*/ 48790 h 4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7" h="48789">
                <a:moveTo>
                  <a:pt x="0" y="0"/>
                </a:moveTo>
                <a:lnTo>
                  <a:pt x="0" y="4879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45" name="Vrije vorm: vorm 544">
            <a:extLst>
              <a:ext uri="{FF2B5EF4-FFF2-40B4-BE49-F238E27FC236}">
                <a16:creationId xmlns:a16="http://schemas.microsoft.com/office/drawing/2014/main" id="{606DC655-6D18-116A-F08C-F1FE0818D0FC}"/>
              </a:ext>
            </a:extLst>
          </p:cNvPr>
          <p:cNvSpPr/>
          <p:nvPr/>
        </p:nvSpPr>
        <p:spPr>
          <a:xfrm>
            <a:off x="4017172" y="3774722"/>
            <a:ext cx="1817" cy="48789"/>
          </a:xfrm>
          <a:custGeom>
            <a:avLst/>
            <a:gdLst>
              <a:gd name="connsiteX0" fmla="*/ 0 w 1817"/>
              <a:gd name="connsiteY0" fmla="*/ 0 h 48789"/>
              <a:gd name="connsiteX1" fmla="*/ 0 w 1817"/>
              <a:gd name="connsiteY1" fmla="*/ 48790 h 4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7" h="48789">
                <a:moveTo>
                  <a:pt x="0" y="0"/>
                </a:moveTo>
                <a:lnTo>
                  <a:pt x="0" y="4879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46" name="Vrije vorm: vorm 545">
            <a:extLst>
              <a:ext uri="{FF2B5EF4-FFF2-40B4-BE49-F238E27FC236}">
                <a16:creationId xmlns:a16="http://schemas.microsoft.com/office/drawing/2014/main" id="{5BC68482-212D-CD59-2539-9A166445EC80}"/>
              </a:ext>
            </a:extLst>
          </p:cNvPr>
          <p:cNvSpPr/>
          <p:nvPr/>
        </p:nvSpPr>
        <p:spPr>
          <a:xfrm>
            <a:off x="4592780" y="3774722"/>
            <a:ext cx="1817" cy="48789"/>
          </a:xfrm>
          <a:custGeom>
            <a:avLst/>
            <a:gdLst>
              <a:gd name="connsiteX0" fmla="*/ 0 w 1817"/>
              <a:gd name="connsiteY0" fmla="*/ 0 h 48789"/>
              <a:gd name="connsiteX1" fmla="*/ 0 w 1817"/>
              <a:gd name="connsiteY1" fmla="*/ 48790 h 4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7" h="48789">
                <a:moveTo>
                  <a:pt x="0" y="0"/>
                </a:moveTo>
                <a:lnTo>
                  <a:pt x="0" y="4879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47" name="Vrije vorm: vorm 546">
            <a:extLst>
              <a:ext uri="{FF2B5EF4-FFF2-40B4-BE49-F238E27FC236}">
                <a16:creationId xmlns:a16="http://schemas.microsoft.com/office/drawing/2014/main" id="{64AEED67-F7B8-017C-AAE1-90C6E90415E6}"/>
              </a:ext>
            </a:extLst>
          </p:cNvPr>
          <p:cNvSpPr/>
          <p:nvPr/>
        </p:nvSpPr>
        <p:spPr>
          <a:xfrm>
            <a:off x="5168370" y="3774722"/>
            <a:ext cx="1817" cy="48789"/>
          </a:xfrm>
          <a:custGeom>
            <a:avLst/>
            <a:gdLst>
              <a:gd name="connsiteX0" fmla="*/ 0 w 1817"/>
              <a:gd name="connsiteY0" fmla="*/ 0 h 48789"/>
              <a:gd name="connsiteX1" fmla="*/ 0 w 1817"/>
              <a:gd name="connsiteY1" fmla="*/ 48790 h 4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7" h="48789">
                <a:moveTo>
                  <a:pt x="0" y="0"/>
                </a:moveTo>
                <a:lnTo>
                  <a:pt x="0" y="4879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49" name="Vrije vorm: vorm 548">
            <a:extLst>
              <a:ext uri="{FF2B5EF4-FFF2-40B4-BE49-F238E27FC236}">
                <a16:creationId xmlns:a16="http://schemas.microsoft.com/office/drawing/2014/main" id="{DE2671EC-6306-5421-E44A-A374734C1A8C}"/>
              </a:ext>
            </a:extLst>
          </p:cNvPr>
          <p:cNvSpPr/>
          <p:nvPr/>
        </p:nvSpPr>
        <p:spPr>
          <a:xfrm>
            <a:off x="5743960" y="3774722"/>
            <a:ext cx="1817" cy="48789"/>
          </a:xfrm>
          <a:custGeom>
            <a:avLst/>
            <a:gdLst>
              <a:gd name="connsiteX0" fmla="*/ 0 w 1817"/>
              <a:gd name="connsiteY0" fmla="*/ 0 h 48789"/>
              <a:gd name="connsiteX1" fmla="*/ 0 w 1817"/>
              <a:gd name="connsiteY1" fmla="*/ 48790 h 4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7" h="48789">
                <a:moveTo>
                  <a:pt x="0" y="0"/>
                </a:moveTo>
                <a:lnTo>
                  <a:pt x="0" y="4879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50" name="Vrije vorm: vorm 549">
            <a:extLst>
              <a:ext uri="{FF2B5EF4-FFF2-40B4-BE49-F238E27FC236}">
                <a16:creationId xmlns:a16="http://schemas.microsoft.com/office/drawing/2014/main" id="{50CCF65F-9DDF-C1A3-D385-A9293B8FD56E}"/>
              </a:ext>
            </a:extLst>
          </p:cNvPr>
          <p:cNvSpPr/>
          <p:nvPr/>
        </p:nvSpPr>
        <p:spPr>
          <a:xfrm>
            <a:off x="6319551" y="3774722"/>
            <a:ext cx="1817" cy="48789"/>
          </a:xfrm>
          <a:custGeom>
            <a:avLst/>
            <a:gdLst>
              <a:gd name="connsiteX0" fmla="*/ 0 w 1817"/>
              <a:gd name="connsiteY0" fmla="*/ 0 h 48789"/>
              <a:gd name="connsiteX1" fmla="*/ 0 w 1817"/>
              <a:gd name="connsiteY1" fmla="*/ 48790 h 4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7" h="48789">
                <a:moveTo>
                  <a:pt x="0" y="0"/>
                </a:moveTo>
                <a:lnTo>
                  <a:pt x="0" y="4879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51" name="Vrije vorm: vorm 550">
            <a:extLst>
              <a:ext uri="{FF2B5EF4-FFF2-40B4-BE49-F238E27FC236}">
                <a16:creationId xmlns:a16="http://schemas.microsoft.com/office/drawing/2014/main" id="{2DD804B6-9B30-FCC2-7F57-EF6E115CEFB7}"/>
              </a:ext>
            </a:extLst>
          </p:cNvPr>
          <p:cNvSpPr/>
          <p:nvPr/>
        </p:nvSpPr>
        <p:spPr>
          <a:xfrm>
            <a:off x="6895159" y="3774722"/>
            <a:ext cx="1817" cy="48789"/>
          </a:xfrm>
          <a:custGeom>
            <a:avLst/>
            <a:gdLst>
              <a:gd name="connsiteX0" fmla="*/ 0 w 1817"/>
              <a:gd name="connsiteY0" fmla="*/ 0 h 48789"/>
              <a:gd name="connsiteX1" fmla="*/ 0 w 1817"/>
              <a:gd name="connsiteY1" fmla="*/ 48790 h 4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7" h="48789">
                <a:moveTo>
                  <a:pt x="0" y="0"/>
                </a:moveTo>
                <a:lnTo>
                  <a:pt x="0" y="4879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52" name="Vrije vorm: vorm 551">
            <a:extLst>
              <a:ext uri="{FF2B5EF4-FFF2-40B4-BE49-F238E27FC236}">
                <a16:creationId xmlns:a16="http://schemas.microsoft.com/office/drawing/2014/main" id="{32CA8B5C-0352-0AEB-87A4-BDC56936980C}"/>
              </a:ext>
            </a:extLst>
          </p:cNvPr>
          <p:cNvSpPr/>
          <p:nvPr/>
        </p:nvSpPr>
        <p:spPr>
          <a:xfrm>
            <a:off x="7470749" y="3774722"/>
            <a:ext cx="1817" cy="48789"/>
          </a:xfrm>
          <a:custGeom>
            <a:avLst/>
            <a:gdLst>
              <a:gd name="connsiteX0" fmla="*/ 0 w 1817"/>
              <a:gd name="connsiteY0" fmla="*/ 0 h 48789"/>
              <a:gd name="connsiteX1" fmla="*/ 0 w 1817"/>
              <a:gd name="connsiteY1" fmla="*/ 48790 h 4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7" h="48789">
                <a:moveTo>
                  <a:pt x="0" y="0"/>
                </a:moveTo>
                <a:lnTo>
                  <a:pt x="0" y="4879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53" name="Vrije vorm: vorm 552">
            <a:extLst>
              <a:ext uri="{FF2B5EF4-FFF2-40B4-BE49-F238E27FC236}">
                <a16:creationId xmlns:a16="http://schemas.microsoft.com/office/drawing/2014/main" id="{33AF254C-3925-3D4F-E871-3A0E80425AF0}"/>
              </a:ext>
            </a:extLst>
          </p:cNvPr>
          <p:cNvSpPr/>
          <p:nvPr/>
        </p:nvSpPr>
        <p:spPr>
          <a:xfrm>
            <a:off x="8046339" y="3774722"/>
            <a:ext cx="1817" cy="48789"/>
          </a:xfrm>
          <a:custGeom>
            <a:avLst/>
            <a:gdLst>
              <a:gd name="connsiteX0" fmla="*/ 0 w 1817"/>
              <a:gd name="connsiteY0" fmla="*/ 0 h 48789"/>
              <a:gd name="connsiteX1" fmla="*/ 0 w 1817"/>
              <a:gd name="connsiteY1" fmla="*/ 48790 h 4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7" h="48789">
                <a:moveTo>
                  <a:pt x="0" y="0"/>
                </a:moveTo>
                <a:lnTo>
                  <a:pt x="0" y="4879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54" name="Vrije vorm: vorm 553">
            <a:extLst>
              <a:ext uri="{FF2B5EF4-FFF2-40B4-BE49-F238E27FC236}">
                <a16:creationId xmlns:a16="http://schemas.microsoft.com/office/drawing/2014/main" id="{D7D9DE19-5EC1-3275-672D-90BD7C5BA2EA}"/>
              </a:ext>
            </a:extLst>
          </p:cNvPr>
          <p:cNvSpPr/>
          <p:nvPr/>
        </p:nvSpPr>
        <p:spPr>
          <a:xfrm>
            <a:off x="1139203" y="689298"/>
            <a:ext cx="1817" cy="3111505"/>
          </a:xfrm>
          <a:custGeom>
            <a:avLst/>
            <a:gdLst>
              <a:gd name="connsiteX0" fmla="*/ 0 w 1817"/>
              <a:gd name="connsiteY0" fmla="*/ 3111506 h 3111505"/>
              <a:gd name="connsiteX1" fmla="*/ 0 w 1817"/>
              <a:gd name="connsiteY1" fmla="*/ 0 h 311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7" h="3111505">
                <a:moveTo>
                  <a:pt x="0" y="3111506"/>
                </a:moveTo>
                <a:lnTo>
                  <a:pt x="0" y="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55" name="Vrije vorm: vorm 554">
            <a:extLst>
              <a:ext uri="{FF2B5EF4-FFF2-40B4-BE49-F238E27FC236}">
                <a16:creationId xmlns:a16="http://schemas.microsoft.com/office/drawing/2014/main" id="{A43F4D85-899A-A79F-55E3-3E2C05B224BF}"/>
              </a:ext>
            </a:extLst>
          </p:cNvPr>
          <p:cNvSpPr/>
          <p:nvPr/>
        </p:nvSpPr>
        <p:spPr>
          <a:xfrm>
            <a:off x="1075532" y="3774722"/>
            <a:ext cx="63671" cy="1393"/>
          </a:xfrm>
          <a:custGeom>
            <a:avLst/>
            <a:gdLst>
              <a:gd name="connsiteX0" fmla="*/ 63672 w 63671"/>
              <a:gd name="connsiteY0" fmla="*/ 0 h 1393"/>
              <a:gd name="connsiteX1" fmla="*/ 0 w 63671"/>
              <a:gd name="connsiteY1" fmla="*/ 0 h 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71" h="1393">
                <a:moveTo>
                  <a:pt x="63672" y="0"/>
                </a:moveTo>
                <a:lnTo>
                  <a:pt x="0" y="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56" name="Vrije vorm: vorm 555">
            <a:extLst>
              <a:ext uri="{FF2B5EF4-FFF2-40B4-BE49-F238E27FC236}">
                <a16:creationId xmlns:a16="http://schemas.microsoft.com/office/drawing/2014/main" id="{A520A92F-A56F-CE8B-95CF-1CDEEC6B19E4}"/>
              </a:ext>
            </a:extLst>
          </p:cNvPr>
          <p:cNvSpPr/>
          <p:nvPr/>
        </p:nvSpPr>
        <p:spPr>
          <a:xfrm>
            <a:off x="1075532" y="3466177"/>
            <a:ext cx="63671" cy="1393"/>
          </a:xfrm>
          <a:custGeom>
            <a:avLst/>
            <a:gdLst>
              <a:gd name="connsiteX0" fmla="*/ 63672 w 63671"/>
              <a:gd name="connsiteY0" fmla="*/ 0 h 1393"/>
              <a:gd name="connsiteX1" fmla="*/ 0 w 63671"/>
              <a:gd name="connsiteY1" fmla="*/ 0 h 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71" h="1393">
                <a:moveTo>
                  <a:pt x="63672" y="0"/>
                </a:moveTo>
                <a:lnTo>
                  <a:pt x="0" y="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57" name="Vrije vorm: vorm 556">
            <a:extLst>
              <a:ext uri="{FF2B5EF4-FFF2-40B4-BE49-F238E27FC236}">
                <a16:creationId xmlns:a16="http://schemas.microsoft.com/office/drawing/2014/main" id="{4082BD00-84C4-034C-E37A-812189CD6B9E}"/>
              </a:ext>
            </a:extLst>
          </p:cNvPr>
          <p:cNvSpPr/>
          <p:nvPr/>
        </p:nvSpPr>
        <p:spPr>
          <a:xfrm>
            <a:off x="1075532" y="3157645"/>
            <a:ext cx="63671" cy="1393"/>
          </a:xfrm>
          <a:custGeom>
            <a:avLst/>
            <a:gdLst>
              <a:gd name="connsiteX0" fmla="*/ 63672 w 63671"/>
              <a:gd name="connsiteY0" fmla="*/ 0 h 1393"/>
              <a:gd name="connsiteX1" fmla="*/ 0 w 63671"/>
              <a:gd name="connsiteY1" fmla="*/ 0 h 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71" h="1393">
                <a:moveTo>
                  <a:pt x="63672" y="0"/>
                </a:moveTo>
                <a:lnTo>
                  <a:pt x="0" y="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58" name="Vrije vorm: vorm 557">
            <a:extLst>
              <a:ext uri="{FF2B5EF4-FFF2-40B4-BE49-F238E27FC236}">
                <a16:creationId xmlns:a16="http://schemas.microsoft.com/office/drawing/2014/main" id="{55A86206-670A-18F8-68BF-A264054987ED}"/>
              </a:ext>
            </a:extLst>
          </p:cNvPr>
          <p:cNvSpPr/>
          <p:nvPr/>
        </p:nvSpPr>
        <p:spPr>
          <a:xfrm>
            <a:off x="1075532" y="2849100"/>
            <a:ext cx="63671" cy="1393"/>
          </a:xfrm>
          <a:custGeom>
            <a:avLst/>
            <a:gdLst>
              <a:gd name="connsiteX0" fmla="*/ 63672 w 63671"/>
              <a:gd name="connsiteY0" fmla="*/ 0 h 1393"/>
              <a:gd name="connsiteX1" fmla="*/ 0 w 63671"/>
              <a:gd name="connsiteY1" fmla="*/ 0 h 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71" h="1393">
                <a:moveTo>
                  <a:pt x="63672" y="0"/>
                </a:moveTo>
                <a:lnTo>
                  <a:pt x="0" y="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59" name="Vrije vorm: vorm 558">
            <a:extLst>
              <a:ext uri="{FF2B5EF4-FFF2-40B4-BE49-F238E27FC236}">
                <a16:creationId xmlns:a16="http://schemas.microsoft.com/office/drawing/2014/main" id="{10A081CC-6EB3-CE23-B39B-5FFF2E6F900B}"/>
              </a:ext>
            </a:extLst>
          </p:cNvPr>
          <p:cNvSpPr/>
          <p:nvPr/>
        </p:nvSpPr>
        <p:spPr>
          <a:xfrm>
            <a:off x="1075532" y="2540555"/>
            <a:ext cx="63671" cy="1393"/>
          </a:xfrm>
          <a:custGeom>
            <a:avLst/>
            <a:gdLst>
              <a:gd name="connsiteX0" fmla="*/ 63672 w 63671"/>
              <a:gd name="connsiteY0" fmla="*/ 0 h 1393"/>
              <a:gd name="connsiteX1" fmla="*/ 0 w 63671"/>
              <a:gd name="connsiteY1" fmla="*/ 0 h 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71" h="1393">
                <a:moveTo>
                  <a:pt x="63672" y="0"/>
                </a:moveTo>
                <a:lnTo>
                  <a:pt x="0" y="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60" name="Vrije vorm: vorm 559">
            <a:extLst>
              <a:ext uri="{FF2B5EF4-FFF2-40B4-BE49-F238E27FC236}">
                <a16:creationId xmlns:a16="http://schemas.microsoft.com/office/drawing/2014/main" id="{14BD1D77-37F3-19D3-6D3E-C9FC0EF37127}"/>
              </a:ext>
            </a:extLst>
          </p:cNvPr>
          <p:cNvSpPr/>
          <p:nvPr/>
        </p:nvSpPr>
        <p:spPr>
          <a:xfrm>
            <a:off x="1075532" y="2232010"/>
            <a:ext cx="63671" cy="1393"/>
          </a:xfrm>
          <a:custGeom>
            <a:avLst/>
            <a:gdLst>
              <a:gd name="connsiteX0" fmla="*/ 63672 w 63671"/>
              <a:gd name="connsiteY0" fmla="*/ 0 h 1393"/>
              <a:gd name="connsiteX1" fmla="*/ 0 w 63671"/>
              <a:gd name="connsiteY1" fmla="*/ 0 h 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71" h="1393">
                <a:moveTo>
                  <a:pt x="63672" y="0"/>
                </a:moveTo>
                <a:lnTo>
                  <a:pt x="0" y="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61" name="Vrije vorm: vorm 560">
            <a:extLst>
              <a:ext uri="{FF2B5EF4-FFF2-40B4-BE49-F238E27FC236}">
                <a16:creationId xmlns:a16="http://schemas.microsoft.com/office/drawing/2014/main" id="{CA28ED8B-3949-0281-0ABC-0C9318037409}"/>
              </a:ext>
            </a:extLst>
          </p:cNvPr>
          <p:cNvSpPr/>
          <p:nvPr/>
        </p:nvSpPr>
        <p:spPr>
          <a:xfrm>
            <a:off x="1075532" y="1923479"/>
            <a:ext cx="63671" cy="1393"/>
          </a:xfrm>
          <a:custGeom>
            <a:avLst/>
            <a:gdLst>
              <a:gd name="connsiteX0" fmla="*/ 63672 w 63671"/>
              <a:gd name="connsiteY0" fmla="*/ 0 h 1393"/>
              <a:gd name="connsiteX1" fmla="*/ 0 w 63671"/>
              <a:gd name="connsiteY1" fmla="*/ 0 h 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71" h="1393">
                <a:moveTo>
                  <a:pt x="63672" y="0"/>
                </a:moveTo>
                <a:lnTo>
                  <a:pt x="0" y="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62" name="Vrije vorm: vorm 561">
            <a:extLst>
              <a:ext uri="{FF2B5EF4-FFF2-40B4-BE49-F238E27FC236}">
                <a16:creationId xmlns:a16="http://schemas.microsoft.com/office/drawing/2014/main" id="{AFE23E09-E088-20B3-AA9B-D44DA3832A3D}"/>
              </a:ext>
            </a:extLst>
          </p:cNvPr>
          <p:cNvSpPr/>
          <p:nvPr/>
        </p:nvSpPr>
        <p:spPr>
          <a:xfrm>
            <a:off x="1075532" y="1614933"/>
            <a:ext cx="63671" cy="1393"/>
          </a:xfrm>
          <a:custGeom>
            <a:avLst/>
            <a:gdLst>
              <a:gd name="connsiteX0" fmla="*/ 63672 w 63671"/>
              <a:gd name="connsiteY0" fmla="*/ 0 h 1393"/>
              <a:gd name="connsiteX1" fmla="*/ 0 w 63671"/>
              <a:gd name="connsiteY1" fmla="*/ 0 h 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71" h="1393">
                <a:moveTo>
                  <a:pt x="63672" y="0"/>
                </a:moveTo>
                <a:lnTo>
                  <a:pt x="0" y="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64" name="Vrije vorm: vorm 563">
            <a:extLst>
              <a:ext uri="{FF2B5EF4-FFF2-40B4-BE49-F238E27FC236}">
                <a16:creationId xmlns:a16="http://schemas.microsoft.com/office/drawing/2014/main" id="{ADC279C1-3F8F-4682-073E-85BBD1757E5C}"/>
              </a:ext>
            </a:extLst>
          </p:cNvPr>
          <p:cNvSpPr/>
          <p:nvPr/>
        </p:nvSpPr>
        <p:spPr>
          <a:xfrm>
            <a:off x="1075532" y="1306388"/>
            <a:ext cx="63671" cy="1393"/>
          </a:xfrm>
          <a:custGeom>
            <a:avLst/>
            <a:gdLst>
              <a:gd name="connsiteX0" fmla="*/ 63672 w 63671"/>
              <a:gd name="connsiteY0" fmla="*/ 0 h 1393"/>
              <a:gd name="connsiteX1" fmla="*/ 0 w 63671"/>
              <a:gd name="connsiteY1" fmla="*/ 0 h 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71" h="1393">
                <a:moveTo>
                  <a:pt x="63672" y="0"/>
                </a:moveTo>
                <a:lnTo>
                  <a:pt x="0" y="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66" name="Vrije vorm: vorm 565">
            <a:extLst>
              <a:ext uri="{FF2B5EF4-FFF2-40B4-BE49-F238E27FC236}">
                <a16:creationId xmlns:a16="http://schemas.microsoft.com/office/drawing/2014/main" id="{D868D1D4-C541-FBB3-FECF-92335C76FD07}"/>
              </a:ext>
            </a:extLst>
          </p:cNvPr>
          <p:cNvSpPr/>
          <p:nvPr/>
        </p:nvSpPr>
        <p:spPr>
          <a:xfrm>
            <a:off x="1075532" y="997843"/>
            <a:ext cx="63671" cy="1393"/>
          </a:xfrm>
          <a:custGeom>
            <a:avLst/>
            <a:gdLst>
              <a:gd name="connsiteX0" fmla="*/ 63672 w 63671"/>
              <a:gd name="connsiteY0" fmla="*/ 0 h 1393"/>
              <a:gd name="connsiteX1" fmla="*/ 0 w 63671"/>
              <a:gd name="connsiteY1" fmla="*/ 0 h 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71" h="1393">
                <a:moveTo>
                  <a:pt x="63672" y="0"/>
                </a:moveTo>
                <a:lnTo>
                  <a:pt x="0" y="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68" name="Vrije vorm: vorm 567">
            <a:extLst>
              <a:ext uri="{FF2B5EF4-FFF2-40B4-BE49-F238E27FC236}">
                <a16:creationId xmlns:a16="http://schemas.microsoft.com/office/drawing/2014/main" id="{25C5B84D-4C16-1F7B-5B7B-AE5F47BC13A7}"/>
              </a:ext>
            </a:extLst>
          </p:cNvPr>
          <p:cNvSpPr/>
          <p:nvPr/>
        </p:nvSpPr>
        <p:spPr>
          <a:xfrm>
            <a:off x="1075532" y="689298"/>
            <a:ext cx="63671" cy="1393"/>
          </a:xfrm>
          <a:custGeom>
            <a:avLst/>
            <a:gdLst>
              <a:gd name="connsiteX0" fmla="*/ 63672 w 63671"/>
              <a:gd name="connsiteY0" fmla="*/ 0 h 1393"/>
              <a:gd name="connsiteX1" fmla="*/ 0 w 63671"/>
              <a:gd name="connsiteY1" fmla="*/ 0 h 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71" h="1393">
                <a:moveTo>
                  <a:pt x="63672" y="0"/>
                </a:moveTo>
                <a:lnTo>
                  <a:pt x="0" y="0"/>
                </a:lnTo>
              </a:path>
            </a:pathLst>
          </a:custGeom>
          <a:noFill/>
          <a:ln w="11348" cap="flat">
            <a:solidFill>
              <a:srgbClr val="01010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BE67F51B-E8A5-5C4B-13DB-18C0847BE9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7" y="4612485"/>
            <a:ext cx="1665513" cy="5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718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CAFAB-4E48-E600-E391-5F3D62B43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65CB343E-71BA-7D98-B650-8CB70E33F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4" y="282937"/>
            <a:ext cx="7769225" cy="566738"/>
          </a:xfrm>
        </p:spPr>
        <p:txBody>
          <a:bodyPr/>
          <a:lstStyle/>
          <a:p>
            <a:pPr eaLnBrk="1" hangingPunct="1"/>
            <a:r>
              <a:rPr lang="en-US" dirty="0"/>
              <a:t>Secondary Outcomes</a:t>
            </a:r>
            <a:endParaRPr lang="en-US" sz="2500" dirty="0"/>
          </a:p>
        </p:txBody>
      </p:sp>
      <p:graphicFrame>
        <p:nvGraphicFramePr>
          <p:cNvPr id="537604" name="Group 4">
            <a:extLst>
              <a:ext uri="{FF2B5EF4-FFF2-40B4-BE49-F238E27FC236}">
                <a16:creationId xmlns:a16="http://schemas.microsoft.com/office/drawing/2014/main" id="{B753287F-9672-E046-8814-CF79BC913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606324"/>
              </p:ext>
            </p:extLst>
          </p:nvPr>
        </p:nvGraphicFramePr>
        <p:xfrm>
          <a:off x="503238" y="808710"/>
          <a:ext cx="8050030" cy="3666307"/>
        </p:xfrm>
        <a:graphic>
          <a:graphicData uri="http://schemas.openxmlformats.org/drawingml/2006/table">
            <a:tbl>
              <a:tblPr/>
              <a:tblGrid>
                <a:gridCol w="360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43">
                  <a:extLst>
                    <a:ext uri="{9D8B030D-6E8A-4147-A177-3AD203B41FA5}">
                      <a16:colId xmlns:a16="http://schemas.microsoft.com/office/drawing/2014/main" val="1224428799"/>
                    </a:ext>
                  </a:extLst>
                </a:gridCol>
              </a:tblGrid>
              <a:tr h="495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direct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iFR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 = 556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deferred CMR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 = 587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Hazard Ratio (95% CI)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Composite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(all-cause-death, MI, HF) 6mo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4.0%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4.4%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0.92 (0.52, 1.63)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825032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    All-cause Death 6mo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1.3%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1.9% 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0.66 (0.26, 1.71)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nl-NL" sz="14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Recurrent</a:t>
                      </a: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MI 6mo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2.6% 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1.7%  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1.47 (0.65, 3.31)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    Hospitalization for Heart Failure 6mo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0.4%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1.6%  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0.23 (0.05, 1.07)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Cardiac</a:t>
                      </a: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4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Death</a:t>
                      </a: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3yr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1.9%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2.0%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0.95 (0.40, 2.23)</a:t>
                      </a:r>
                      <a:endParaRPr lang="en-NL" sz="14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Target Lesion Failure 3yr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10.2%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10.5%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0.98 (0.67, 1.41)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060832"/>
                  </a:ext>
                </a:extLst>
              </a:tr>
              <a:tr h="27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Stroke 3yr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1.0%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2.1%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* 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03914"/>
                  </a:ext>
                </a:extLst>
              </a:tr>
              <a:tr h="27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Transient Ischemic Attack 3yr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1.45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* 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057192"/>
                  </a:ext>
                </a:extLst>
              </a:tr>
              <a:tr h="27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Major </a:t>
                      </a:r>
                      <a:r>
                        <a:rPr lang="nl-NL" sz="14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Bleeding</a:t>
                      </a: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3yr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1.9%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1.1%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1.73 (0.63, 4.75)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61383"/>
                  </a:ext>
                </a:extLst>
              </a:tr>
              <a:tr h="27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Unstable</a:t>
                      </a: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Angina 3yr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3.3%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3.9%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0.84 (0.44, 1.59)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358454"/>
                  </a:ext>
                </a:extLst>
              </a:tr>
              <a:tr h="278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en-NL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Stent Thrombosis 3yr</a:t>
                      </a: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 (1.7)</a:t>
                      </a:r>
                      <a:endParaRPr lang="en-NL" sz="14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 (0.6)</a:t>
                      </a:r>
                      <a:endParaRPr lang="en-NL" sz="14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3.11 (0.84, 11.49)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1469"/>
                  </a:ext>
                </a:extLst>
              </a:tr>
            </a:tbl>
          </a:graphicData>
        </a:graphic>
      </p:graphicFrame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B8020343-AEEF-80CB-61A5-6FDDE78EF8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7" y="4612485"/>
            <a:ext cx="1665513" cy="5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9596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102" y="820507"/>
            <a:ext cx="7886700" cy="99298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Within the prior 24 months, I have had a financial </a:t>
            </a:r>
            <a:r>
              <a:rPr lang="en-US" sz="2000"/>
              <a:t>relationship with</a:t>
            </a:r>
            <a:br>
              <a:rPr lang="en-US" sz="2000"/>
            </a:br>
            <a:r>
              <a:rPr lang="en-US" sz="2000"/>
              <a:t>a </a:t>
            </a:r>
            <a:r>
              <a:rPr lang="en-US" sz="2000" dirty="0"/>
              <a:t>company producing, marketing, selling, re-selling, or distributing healthcare products used by or on patients: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726825"/>
              </p:ext>
            </p:extLst>
          </p:nvPr>
        </p:nvGraphicFramePr>
        <p:xfrm>
          <a:off x="846931" y="1838157"/>
          <a:ext cx="7450138" cy="261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chemeClr val="bg1"/>
                          </a:solidFill>
                          <a:latin typeface="+mn-lt"/>
                        </a:rPr>
                        <a:t>Nature of Financial</a:t>
                      </a:r>
                      <a:r>
                        <a:rPr lang="en-US" sz="1400" u="sng" baseline="0">
                          <a:solidFill>
                            <a:schemeClr val="bg1"/>
                          </a:solidFill>
                          <a:latin typeface="+mn-lt"/>
                        </a:rPr>
                        <a:t> Relationship</a:t>
                      </a:r>
                      <a:endParaRPr lang="en-US" sz="1400" u="sng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chemeClr val="bg1"/>
                          </a:solidFill>
                          <a:latin typeface="+mn-lt"/>
                        </a:rPr>
                        <a:t>Ineligible Company</a:t>
                      </a: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+mn-lt"/>
                        </a:rPr>
                        <a:t>Grant/Research Support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4F8EBC"/>
                          </a:solidFill>
                          <a:latin typeface="+mn-lt"/>
                        </a:rPr>
                        <a:t>Philips Volcano, </a:t>
                      </a:r>
                      <a:r>
                        <a:rPr lang="en-US" sz="1400" dirty="0" err="1">
                          <a:solidFill>
                            <a:srgbClr val="4F8EBC"/>
                          </a:solidFill>
                          <a:latin typeface="+mn-lt"/>
                        </a:rPr>
                        <a:t>Biotronik</a:t>
                      </a:r>
                      <a:endParaRPr lang="en-US" sz="1400" dirty="0">
                        <a:solidFill>
                          <a:srgbClr val="4F8EBC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+mn-lt"/>
                        </a:rPr>
                        <a:t>Consultant Fees</a:t>
                      </a:r>
                      <a:r>
                        <a:rPr lang="en-US" sz="1400" baseline="0">
                          <a:solidFill>
                            <a:schemeClr val="bg1"/>
                          </a:solidFill>
                          <a:latin typeface="+mn-lt"/>
                        </a:rPr>
                        <a:t>/Honoraria</a:t>
                      </a:r>
                      <a:endParaRPr 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4F8EBC"/>
                          </a:solidFill>
                          <a:latin typeface="+mn-lt"/>
                        </a:rPr>
                        <a:t>Pfizer, BMS, Sanofi, Daiichi Sankyo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+mn-lt"/>
                        </a:rPr>
                        <a:t>Individual Stock(s)/Stock Options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4F8EBC"/>
                          </a:solidFill>
                          <a:latin typeface="+mn-lt"/>
                        </a:rPr>
                        <a:t>none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Royalties/Patent Beneficiary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4F8EBC"/>
                          </a:solidFill>
                          <a:latin typeface="+mn-lt"/>
                        </a:rPr>
                        <a:t>none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+mn-lt"/>
                        </a:rPr>
                        <a:t>Executive Role/Ownership Interest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4F8EBC"/>
                          </a:solidFill>
                          <a:latin typeface="+mn-lt"/>
                        </a:rPr>
                        <a:t>none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+mn-lt"/>
                        </a:rPr>
                        <a:t>Other Financial Benefit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4F8EBC"/>
                          </a:solidFill>
                          <a:latin typeface="+mn-lt"/>
                        </a:rPr>
                        <a:t>none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 dirty="0">
                        <a:solidFill>
                          <a:srgbClr val="4F8EBC"/>
                        </a:solidFill>
                        <a:latin typeface="+mn-lt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 dirty="0">
                        <a:solidFill>
                          <a:srgbClr val="4F8EBC"/>
                        </a:solidFill>
                        <a:latin typeface="+mn-lt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 dirty="0">
                        <a:solidFill>
                          <a:srgbClr val="4F8EBC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64551" y="286343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Disclosure of Relevant Financial 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FAE31-1D81-4333-A0C9-CB6557031261}"/>
              </a:ext>
            </a:extLst>
          </p:cNvPr>
          <p:cNvSpPr txBox="1"/>
          <p:nvPr/>
        </p:nvSpPr>
        <p:spPr>
          <a:xfrm>
            <a:off x="1070135" y="4681835"/>
            <a:ext cx="655805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All relevant financial relationships have been mitigated.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Faculty disclosure information can be found on the app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241E4707-896D-9413-D4F7-B1D5C6B38E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7" y="4612485"/>
            <a:ext cx="1665513" cy="5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68438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C3595-2405-237B-8094-22D73DB0E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43FDED8E-C08C-A849-3870-66FED4431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4" y="282937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As-Treated Analysis</a:t>
            </a:r>
          </a:p>
        </p:txBody>
      </p:sp>
      <p:graphicFrame>
        <p:nvGraphicFramePr>
          <p:cNvPr id="537604" name="Group 4">
            <a:extLst>
              <a:ext uri="{FF2B5EF4-FFF2-40B4-BE49-F238E27FC236}">
                <a16:creationId xmlns:a16="http://schemas.microsoft.com/office/drawing/2014/main" id="{FEA38B30-FE27-02D5-BA78-966E93126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857375"/>
              </p:ext>
            </p:extLst>
          </p:nvPr>
        </p:nvGraphicFramePr>
        <p:xfrm>
          <a:off x="784044" y="808710"/>
          <a:ext cx="7769224" cy="1604272"/>
        </p:xfrm>
        <a:graphic>
          <a:graphicData uri="http://schemas.openxmlformats.org/drawingml/2006/table">
            <a:tbl>
              <a:tblPr/>
              <a:tblGrid>
                <a:gridCol w="3369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3532">
                  <a:extLst>
                    <a:ext uri="{9D8B030D-6E8A-4147-A177-3AD203B41FA5}">
                      <a16:colId xmlns:a16="http://schemas.microsoft.com/office/drawing/2014/main" val="1224428799"/>
                    </a:ext>
                  </a:extLst>
                </a:gridCol>
              </a:tblGrid>
              <a:tr h="495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direct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iFR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 = 610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deferred CMR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 = 472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Hazard Ratio (95% CI)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Composite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(all-cause-death, MI, HF)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9.1%  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7.8%  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1.15 (0.75, 1.76)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825032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    All-cause Death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3.9%  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2.2%  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1.61 (0.75, 3.44)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nl-NL" sz="14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Recurrent</a:t>
                      </a: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MI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5.4%  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5.2%  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1.08 (0.64, 1.84)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    Hospitalization for Heart Failure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0.7% 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1.7% 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0.43 (0.13, 1.43)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576A9923-4E1F-7B09-6660-62BC21B4F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7" y="4612485"/>
            <a:ext cx="1665513" cy="536710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7A6B1D9-BF94-0A04-7B68-7B18C85E7487}"/>
              </a:ext>
            </a:extLst>
          </p:cNvPr>
          <p:cNvSpPr txBox="1">
            <a:spLocks noChangeArrowheads="1"/>
          </p:cNvSpPr>
          <p:nvPr/>
        </p:nvSpPr>
        <p:spPr>
          <a:xfrm>
            <a:off x="610850" y="2730518"/>
            <a:ext cx="8231188" cy="1472739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bg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bg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bg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bg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i="0" kern="0" dirty="0" err="1"/>
              <a:t>iFR</a:t>
            </a:r>
            <a:r>
              <a:rPr lang="en-US" i="0" kern="0" dirty="0"/>
              <a:t>-guided PCI, regardless of timing PCI, compared with all patients undergoing CMR-guided PCI</a:t>
            </a:r>
          </a:p>
        </p:txBody>
      </p:sp>
    </p:spTree>
    <p:extLst>
      <p:ext uri="{BB962C8B-B14F-4D97-AF65-F5344CB8AC3E}">
        <p14:creationId xmlns:p14="http://schemas.microsoft.com/office/powerpoint/2010/main" val="2624040435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A8093-727D-6805-C033-776993A86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6189E8BF-87E7-EDEA-0C5C-A7D2B0322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4" y="282937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Per-Protocol Analysis</a:t>
            </a:r>
          </a:p>
        </p:txBody>
      </p:sp>
      <p:graphicFrame>
        <p:nvGraphicFramePr>
          <p:cNvPr id="537604" name="Group 4">
            <a:extLst>
              <a:ext uri="{FF2B5EF4-FFF2-40B4-BE49-F238E27FC236}">
                <a16:creationId xmlns:a16="http://schemas.microsoft.com/office/drawing/2014/main" id="{C66F09C3-6625-9389-E978-CA59DF676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10549"/>
              </p:ext>
            </p:extLst>
          </p:nvPr>
        </p:nvGraphicFramePr>
        <p:xfrm>
          <a:off x="784044" y="808710"/>
          <a:ext cx="7769224" cy="1604272"/>
        </p:xfrm>
        <a:graphic>
          <a:graphicData uri="http://schemas.openxmlformats.org/drawingml/2006/table">
            <a:tbl>
              <a:tblPr/>
              <a:tblGrid>
                <a:gridCol w="3369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3532">
                  <a:extLst>
                    <a:ext uri="{9D8B030D-6E8A-4147-A177-3AD203B41FA5}">
                      <a16:colId xmlns:a16="http://schemas.microsoft.com/office/drawing/2014/main" val="1224428799"/>
                    </a:ext>
                  </a:extLst>
                </a:gridCol>
              </a:tblGrid>
              <a:tr h="495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direct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iFR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 = 514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deferred CMR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 = 397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Hazard Ratio (95% CI)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E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Composite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(all-cause-death, MI, HF)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9.3%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8.8%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1.03 (0.66, 1.61)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825032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    All-cause Death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4.0%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2.6% 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1.44 (0.66, 3.12)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nl-NL" sz="14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Recurrent</a:t>
                      </a: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MI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5.4% 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5.7%  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0.98 (0.55, 1.72)</a:t>
                      </a:r>
                      <a:endParaRPr lang="en-NL" sz="1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    Hospitalization for Heart Failure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0.6%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2.1%  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340"/>
                        </a:spcAft>
                        <a:buNone/>
                      </a:pPr>
                      <a:r>
                        <a:rPr lang="nl-NL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0.32 (0.08, 1.20)</a:t>
                      </a:r>
                      <a:endParaRPr lang="en-NL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0" marR="431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AEEBFD38-4DF6-E70C-4B28-EB7D75DAFC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7" y="4612485"/>
            <a:ext cx="1665513" cy="536710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104285E8-D157-121A-56DB-D8F1ED2FB6FE}"/>
              </a:ext>
            </a:extLst>
          </p:cNvPr>
          <p:cNvSpPr txBox="1">
            <a:spLocks noChangeArrowheads="1"/>
          </p:cNvSpPr>
          <p:nvPr/>
        </p:nvSpPr>
        <p:spPr>
          <a:xfrm>
            <a:off x="610850" y="2730518"/>
            <a:ext cx="8231188" cy="1472739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10000"/>
              <a:buChar char="•"/>
              <a:defRPr sz="21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bg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bg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bg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bg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214313" indent="-214313" eaLnBrk="1" hangingPunct="1">
              <a:buClr>
                <a:srgbClr val="4F8EBC"/>
              </a:buClr>
            </a:pPr>
            <a:r>
              <a:rPr lang="en-US" i="0" kern="0" dirty="0" err="1">
                <a:solidFill>
                  <a:srgbClr val="4F8EBC"/>
                </a:solidFill>
              </a:rPr>
              <a:t>iFR</a:t>
            </a:r>
            <a:r>
              <a:rPr lang="en-US" i="0" kern="0" dirty="0">
                <a:solidFill>
                  <a:srgbClr val="4F8EBC"/>
                </a:solidFill>
              </a:rPr>
              <a:t>-guided PCI: </a:t>
            </a:r>
            <a:r>
              <a:rPr lang="en-US" i="0" kern="0" dirty="0"/>
              <a:t>PCI &lt;24hrs + immediate PCI for lesions with &gt;90% stenosis, PCI in </a:t>
            </a:r>
            <a:r>
              <a:rPr lang="en-US" i="0" kern="0" dirty="0" err="1"/>
              <a:t>iFR</a:t>
            </a:r>
            <a:r>
              <a:rPr lang="en-US" i="0" kern="0" dirty="0"/>
              <a:t>-positive, and no PCI in </a:t>
            </a:r>
            <a:r>
              <a:rPr lang="en-US" i="0" kern="0" dirty="0" err="1"/>
              <a:t>iFR</a:t>
            </a:r>
            <a:r>
              <a:rPr lang="en-US" i="0" kern="0" dirty="0"/>
              <a:t>-negative</a:t>
            </a:r>
          </a:p>
          <a:p>
            <a:pPr marL="214313" indent="-214313" eaLnBrk="1" hangingPunct="1">
              <a:buClr>
                <a:srgbClr val="4F8EBC"/>
              </a:buClr>
            </a:pPr>
            <a:r>
              <a:rPr lang="en-US" i="0" kern="0" dirty="0">
                <a:solidFill>
                  <a:srgbClr val="4F8EBC"/>
                </a:solidFill>
              </a:rPr>
              <a:t>CMR-guided PCI:</a:t>
            </a:r>
            <a:r>
              <a:rPr lang="en-US" i="0" kern="0" dirty="0"/>
              <a:t> CMR &lt; 6wks + PCI if positive CMR, or no PCI if negative CMR</a:t>
            </a:r>
          </a:p>
          <a:p>
            <a:pPr marL="214313" indent="-214313" eaLnBrk="1" hangingPunct="1"/>
            <a:endParaRPr lang="en-US" i="0" kern="0" dirty="0"/>
          </a:p>
        </p:txBody>
      </p:sp>
    </p:spTree>
    <p:extLst>
      <p:ext uri="{BB962C8B-B14F-4D97-AF65-F5344CB8AC3E}">
        <p14:creationId xmlns:p14="http://schemas.microsoft.com/office/powerpoint/2010/main" val="1732763063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F2D6E-EF41-5A95-7CD2-141D1FA3E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075BCBBF-29BF-CA9A-7B14-624E0F9298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4" y="282937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Subgroup Analysis</a:t>
            </a:r>
          </a:p>
        </p:txBody>
      </p:sp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DEDDBB80-1135-4A8D-ACF9-39764A6D69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7" y="4612485"/>
            <a:ext cx="1665513" cy="53671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E512B06-16F1-F379-031C-20AB86510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0701" y="733569"/>
            <a:ext cx="6150279" cy="38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57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Conclusion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10849" y="1117158"/>
            <a:ext cx="8270103" cy="3086100"/>
          </a:xfrm>
        </p:spPr>
        <p:txBody>
          <a:bodyPr/>
          <a:lstStyle/>
          <a:p>
            <a:pPr marL="214313" indent="-214313" eaLnBrk="1" hangingPunct="1">
              <a:buClr>
                <a:srgbClr val="4F8EBC"/>
              </a:buClr>
            </a:pPr>
            <a:r>
              <a:rPr lang="en-US" sz="2100" dirty="0">
                <a:solidFill>
                  <a:srgbClr val="4F8EBC"/>
                </a:solidFill>
              </a:rPr>
              <a:t>The </a:t>
            </a:r>
            <a:r>
              <a:rPr lang="en-US" dirty="0" err="1">
                <a:solidFill>
                  <a:srgbClr val="4F8EBC"/>
                </a:solidFill>
              </a:rPr>
              <a:t>iMODERN</a:t>
            </a:r>
            <a:r>
              <a:rPr lang="en-US" dirty="0">
                <a:solidFill>
                  <a:srgbClr val="4F8EBC"/>
                </a:solidFill>
              </a:rPr>
              <a:t> trial </a:t>
            </a:r>
            <a:r>
              <a:rPr lang="en-US" sz="2100" dirty="0"/>
              <a:t>showed that immediate </a:t>
            </a:r>
            <a:r>
              <a:rPr lang="en-US" sz="2100" dirty="0" err="1"/>
              <a:t>iFR</a:t>
            </a:r>
            <a:r>
              <a:rPr lang="en-US" sz="2100" dirty="0"/>
              <a:t>-guided PCI was not superior to deferred stress MRI-guided PCI of non-culprit</a:t>
            </a:r>
            <a:r>
              <a:rPr lang="en-US" dirty="0"/>
              <a:t> </a:t>
            </a:r>
            <a:r>
              <a:rPr lang="en-US" sz="2100" dirty="0"/>
              <a:t>lesions for </a:t>
            </a:r>
            <a:r>
              <a:rPr lang="en-US" dirty="0"/>
              <a:t>the</a:t>
            </a:r>
            <a:r>
              <a:rPr lang="en-US" sz="2100" dirty="0"/>
              <a:t> composite endpoint </a:t>
            </a:r>
          </a:p>
          <a:p>
            <a:pPr marL="0" indent="0" eaLnBrk="1" hangingPunct="1">
              <a:buNone/>
            </a:pPr>
            <a:r>
              <a:rPr lang="en-US" sz="1800" i="1" dirty="0"/>
              <a:t>(all-cause death, recurrent MI, and hospitalization for heart failure at 3 years)</a:t>
            </a:r>
          </a:p>
          <a:p>
            <a:pPr marL="0" indent="0" eaLnBrk="1" hangingPunct="1">
              <a:buNone/>
            </a:pPr>
            <a:r>
              <a:rPr lang="en-US" sz="2100" dirty="0"/>
              <a:t>	in patients with STEMI and multivessel disease</a:t>
            </a:r>
          </a:p>
        </p:txBody>
      </p:sp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24445239-436B-FB89-28FB-39E30B068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7" y="4612485"/>
            <a:ext cx="1665513" cy="5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19837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B728C-67FB-55F1-55E4-7827EAB74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A87E062-B8EA-1D93-22B9-D6935EAD0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Background 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C54143-E4BF-9204-0C7C-1D23CE7E0A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0850" y="1117158"/>
            <a:ext cx="8231188" cy="3086100"/>
          </a:xfrm>
        </p:spPr>
        <p:txBody>
          <a:bodyPr/>
          <a:lstStyle/>
          <a:p>
            <a:pPr marL="214313" indent="-214313" eaLnBrk="1" hangingPunct="1">
              <a:buClr>
                <a:srgbClr val="4F8EBC"/>
              </a:buClr>
            </a:pPr>
            <a:r>
              <a:rPr lang="en-US" dirty="0"/>
              <a:t>Guidelines recommend r</a:t>
            </a:r>
            <a:r>
              <a:rPr lang="en-US" sz="2100" dirty="0"/>
              <a:t>evascularization of non-culprit lesions in ST-segment elevation myocardial infarction (STEMI) and multivessel disease   </a:t>
            </a:r>
            <a:r>
              <a:rPr lang="en-US" sz="1500" i="1" dirty="0"/>
              <a:t>(2025 ACC/AHA/ACEP/NAEMSP/SCAI)</a:t>
            </a:r>
          </a:p>
        </p:txBody>
      </p:sp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3A5A3CD6-AE26-175C-18B0-B22F8E2BC2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7" y="4612485"/>
            <a:ext cx="1665513" cy="536710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1011020-5100-9F41-7B67-ED91EC58E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2" t="23260" r="20189" b="52124"/>
          <a:stretch>
            <a:fillRect/>
          </a:stretch>
        </p:blipFill>
        <p:spPr>
          <a:xfrm>
            <a:off x="1660187" y="2451370"/>
            <a:ext cx="5818300" cy="1958502"/>
          </a:xfrm>
          <a:prstGeom prst="roundRect">
            <a:avLst>
              <a:gd name="adj" fmla="val 6771"/>
            </a:avLst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7301718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EAB7F-5D95-5F4E-F8CD-823A3273E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F1DF0363-BB31-C3F4-7712-4FD13747E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Background II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4FBFCC6-6F24-636B-F934-1D7096BD64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0850" y="1117158"/>
            <a:ext cx="8231188" cy="3086100"/>
          </a:xfrm>
        </p:spPr>
        <p:txBody>
          <a:bodyPr/>
          <a:lstStyle/>
          <a:p>
            <a:pPr marL="214313" indent="-214313" eaLnBrk="1" hangingPunct="1">
              <a:buClr>
                <a:srgbClr val="4F8EBC"/>
              </a:buClr>
            </a:pPr>
            <a:r>
              <a:rPr lang="en-US" dirty="0"/>
              <a:t>Guidelines suggest performing non-culprit PCI during the initial revascularization procedure</a:t>
            </a:r>
            <a:r>
              <a:rPr lang="en-US" sz="2100" dirty="0"/>
              <a:t>   </a:t>
            </a:r>
            <a:r>
              <a:rPr lang="en-US" sz="1500" i="1" dirty="0"/>
              <a:t>(2025 ACC/AHA/ACEP/NAEMSP/SCAI)</a:t>
            </a:r>
          </a:p>
        </p:txBody>
      </p:sp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B90E045B-4039-F2FF-8219-B764812FB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7" y="4612485"/>
            <a:ext cx="1665513" cy="53671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C51BC97-15BB-323A-5304-7D8BA097A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1" t="66163" r="20221" b="9221"/>
          <a:stretch>
            <a:fillRect/>
          </a:stretch>
        </p:blipFill>
        <p:spPr>
          <a:xfrm>
            <a:off x="1660187" y="2451370"/>
            <a:ext cx="5818300" cy="1958502"/>
          </a:xfrm>
          <a:prstGeom prst="roundRect">
            <a:avLst>
              <a:gd name="adj" fmla="val 6771"/>
            </a:avLst>
          </a:prstGeom>
          <a:ln w="19050">
            <a:solidFill>
              <a:schemeClr val="bg1"/>
            </a:solidFill>
          </a:ln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8B115F8-7619-B8AF-FFF3-9426A4F09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2" t="23260" r="20189" b="73022"/>
          <a:stretch>
            <a:fillRect/>
          </a:stretch>
        </p:blipFill>
        <p:spPr>
          <a:xfrm>
            <a:off x="1660187" y="2452624"/>
            <a:ext cx="5818300" cy="295831"/>
          </a:xfrm>
          <a:prstGeom prst="round2SameRect">
            <a:avLst>
              <a:gd name="adj1" fmla="val 50000"/>
              <a:gd name="adj2" fmla="val 0"/>
            </a:avLst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17373269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E16FF-8069-BF15-049D-00DD4889B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FE164FB0-F9CB-D4C4-55B0-E747D91D2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Background III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DA9FEF6-BB2B-F777-44A9-D6803681A0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0850" y="1117158"/>
            <a:ext cx="8533150" cy="3086100"/>
          </a:xfrm>
        </p:spPr>
        <p:txBody>
          <a:bodyPr/>
          <a:lstStyle/>
          <a:p>
            <a:pPr marL="214313" indent="-214313" eaLnBrk="1" hangingPunct="1">
              <a:buClr>
                <a:srgbClr val="4F8EBC"/>
              </a:buClr>
            </a:pPr>
            <a:r>
              <a:rPr lang="en-US" dirty="0"/>
              <a:t>Noninferiority trials suggested preference for immediate, however: </a:t>
            </a:r>
          </a:p>
          <a:p>
            <a:pPr marL="514351" lvl="1" eaLnBrk="1" hangingPunct="1">
              <a:buClr>
                <a:srgbClr val="4F8EBC"/>
              </a:buClr>
            </a:pPr>
            <a:r>
              <a:rPr lang="en-US" dirty="0"/>
              <a:t>benefit driven by unplanned revascularization in immediate non-culprit PCI</a:t>
            </a:r>
          </a:p>
          <a:p>
            <a:pPr marL="514351" lvl="1" eaLnBrk="1" hangingPunct="1">
              <a:buClr>
                <a:srgbClr val="4F8EBC"/>
              </a:buClr>
            </a:pPr>
            <a:r>
              <a:rPr lang="en-US" dirty="0"/>
              <a:t>60% NSTEMI in BIOVASC, no difference at 24 months</a:t>
            </a:r>
          </a:p>
        </p:txBody>
      </p:sp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BDB11FF8-9171-3DE6-4920-A14535876A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7" y="4612485"/>
            <a:ext cx="1665513" cy="536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6CF8D7-DDCF-E6A7-C3A9-3191342D0D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6" t="18521" r="19408" b="28137"/>
          <a:stretch>
            <a:fillRect/>
          </a:stretch>
        </p:blipFill>
        <p:spPr>
          <a:xfrm>
            <a:off x="1188587" y="2228575"/>
            <a:ext cx="3256873" cy="2160000"/>
          </a:xfrm>
          <a:prstGeom prst="rect">
            <a:avLst/>
          </a:prstGeom>
          <a:ln w="19050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3B1FB8-3CC9-E4FE-825E-0C579368F5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2" t="20379" r="20296" b="24775"/>
          <a:stretch>
            <a:fillRect/>
          </a:stretch>
        </p:blipFill>
        <p:spPr>
          <a:xfrm>
            <a:off x="5017535" y="2228575"/>
            <a:ext cx="3299450" cy="2160000"/>
          </a:xfrm>
          <a:prstGeom prst="rect">
            <a:avLst/>
          </a:prstGeom>
          <a:ln w="1905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AA9D0F-C292-34BA-0BD6-40947676D4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0" t="27674" r="60818" b="65576"/>
          <a:stretch>
            <a:fillRect/>
          </a:stretch>
        </p:blipFill>
        <p:spPr>
          <a:xfrm>
            <a:off x="5353392" y="2452688"/>
            <a:ext cx="196510" cy="1952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478B66-4D85-C6A4-2F81-D6EDD5973D4C}"/>
              </a:ext>
            </a:extLst>
          </p:cNvPr>
          <p:cNvSpPr txBox="1"/>
          <p:nvPr/>
        </p:nvSpPr>
        <p:spPr>
          <a:xfrm>
            <a:off x="1194099" y="437231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 NEJM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Stähli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al. MULTISTARS AMI</a:t>
            </a:r>
            <a:endParaRPr lang="en-NL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62691C-C6CB-0A4A-8A61-68A02CBD61F9}"/>
              </a:ext>
            </a:extLst>
          </p:cNvPr>
          <p:cNvSpPr txBox="1"/>
          <p:nvPr/>
        </p:nvSpPr>
        <p:spPr>
          <a:xfrm>
            <a:off x="5003800" y="4383150"/>
            <a:ext cx="34401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 Lancet Diletti et al. BIOVASC</a:t>
            </a:r>
            <a:endParaRPr lang="en-NL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2BFE15-6BDE-8FDB-65DA-2095C89953CD}"/>
              </a:ext>
            </a:extLst>
          </p:cNvPr>
          <p:cNvSpPr txBox="1"/>
          <p:nvPr/>
        </p:nvSpPr>
        <p:spPr>
          <a:xfrm>
            <a:off x="3746260" y="2228575"/>
            <a:ext cx="12575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F8EB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840</a:t>
            </a:r>
            <a:endParaRPr lang="en-NL" sz="1200" dirty="0">
              <a:solidFill>
                <a:srgbClr val="4F8EBC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8B9CEA-E7BE-351C-5AF9-0F5D48F75F63}"/>
              </a:ext>
            </a:extLst>
          </p:cNvPr>
          <p:cNvSpPr txBox="1"/>
          <p:nvPr/>
        </p:nvSpPr>
        <p:spPr>
          <a:xfrm>
            <a:off x="7478487" y="2228575"/>
            <a:ext cx="12575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F8EB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1525</a:t>
            </a:r>
            <a:endParaRPr lang="en-NL" sz="1200" dirty="0">
              <a:solidFill>
                <a:srgbClr val="4F8E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22779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F35E5-0114-A634-F558-EA538CC13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A219BB54-D746-FFAF-616F-D1206CABA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Aim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214FD43-4B03-C727-5727-67BEFE4254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260" y="1117158"/>
            <a:ext cx="8830849" cy="3086100"/>
          </a:xfrm>
        </p:spPr>
        <p:txBody>
          <a:bodyPr/>
          <a:lstStyle/>
          <a:p>
            <a:pPr marL="214313" indent="-214313" eaLnBrk="1" hangingPunct="1">
              <a:buClr>
                <a:srgbClr val="4F8EBC"/>
              </a:buClr>
            </a:pPr>
            <a:r>
              <a:rPr lang="en-US" dirty="0"/>
              <a:t>T</a:t>
            </a:r>
            <a:r>
              <a:rPr lang="en-US" sz="2100" dirty="0"/>
              <a:t>o </a:t>
            </a:r>
            <a:r>
              <a:rPr lang="en-US" dirty="0"/>
              <a:t>compare </a:t>
            </a:r>
            <a:r>
              <a:rPr lang="en-US" dirty="0">
                <a:solidFill>
                  <a:srgbClr val="4F8EBC"/>
                </a:solidFill>
              </a:rPr>
              <a:t>immediate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instantaneous wave-free ratio (</a:t>
            </a:r>
            <a:r>
              <a:rPr lang="en-US" dirty="0" err="1"/>
              <a:t>iFR</a:t>
            </a:r>
            <a:r>
              <a:rPr lang="en-US" dirty="0"/>
              <a:t>)-guided PCI with </a:t>
            </a:r>
            <a:r>
              <a:rPr lang="en-US" dirty="0">
                <a:solidFill>
                  <a:srgbClr val="4F8EBC"/>
                </a:solidFill>
              </a:rPr>
              <a:t>deferred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CMR-guided PCI in STEMI and multivessel disease</a:t>
            </a:r>
            <a:endParaRPr lang="en-US" sz="2100" dirty="0"/>
          </a:p>
        </p:txBody>
      </p:sp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6F8EC936-8FB4-F539-AAF2-5524732A1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7" y="4612485"/>
            <a:ext cx="1665513" cy="53671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14653C9-31F2-7FAE-7ADC-60CFD43E50CE}"/>
              </a:ext>
            </a:extLst>
          </p:cNvPr>
          <p:cNvGrpSpPr>
            <a:grpSpLocks noChangeAspect="1"/>
          </p:cNvGrpSpPr>
          <p:nvPr/>
        </p:nvGrpSpPr>
        <p:grpSpPr>
          <a:xfrm>
            <a:off x="1222368" y="2076283"/>
            <a:ext cx="7626006" cy="2534332"/>
            <a:chOff x="148039" y="2060848"/>
            <a:chExt cx="9484479" cy="315195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C6CE7A-C842-D3E5-DC30-25E5FBDD4E5A}"/>
                </a:ext>
              </a:extLst>
            </p:cNvPr>
            <p:cNvGrpSpPr/>
            <p:nvPr/>
          </p:nvGrpSpPr>
          <p:grpSpPr>
            <a:xfrm>
              <a:off x="3732707" y="3473378"/>
              <a:ext cx="1256928" cy="1323774"/>
              <a:chOff x="3732201" y="4365105"/>
              <a:chExt cx="1256928" cy="1323774"/>
            </a:xfrm>
          </p:grpSpPr>
          <p:pic>
            <p:nvPicPr>
              <p:cNvPr id="22" name="Picture 6" descr="Image result for arrow split">
                <a:extLst>
                  <a:ext uri="{FF2B5EF4-FFF2-40B4-BE49-F238E27FC236}">
                    <a16:creationId xmlns:a16="http://schemas.microsoft.com/office/drawing/2014/main" id="{017BF387-96C5-468F-F058-988D0EC008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bg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3732201" y="4365105"/>
                <a:ext cx="1256928" cy="1256928"/>
              </a:xfrm>
              <a:prstGeom prst="rect">
                <a:avLst/>
              </a:prstGeom>
              <a:noFill/>
            </p:spPr>
          </p:pic>
          <p:pic>
            <p:nvPicPr>
              <p:cNvPr id="23" name="Picture 6" descr="Image result for arrow split">
                <a:extLst>
                  <a:ext uri="{FF2B5EF4-FFF2-40B4-BE49-F238E27FC236}">
                    <a16:creationId xmlns:a16="http://schemas.microsoft.com/office/drawing/2014/main" id="{CA4375B9-5D2E-88A6-F5EA-AB984BDFE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l="53804" b="70885"/>
              <a:stretch/>
            </p:blipFill>
            <p:spPr bwMode="auto">
              <a:xfrm rot="10800000">
                <a:off x="4061266" y="5322928"/>
                <a:ext cx="510734" cy="365951"/>
              </a:xfrm>
              <a:prstGeom prst="rect">
                <a:avLst/>
              </a:prstGeom>
              <a:noFill/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F489C95-B8CF-5101-AFDB-A9E113B6C630}"/>
                  </a:ext>
                </a:extLst>
              </p:cNvPr>
              <p:cNvSpPr/>
              <p:nvPr/>
            </p:nvSpPr>
            <p:spPr>
              <a:xfrm>
                <a:off x="4644007" y="4437843"/>
                <a:ext cx="325029" cy="55620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4354DF-5C06-5E61-AF4B-B7449CFDAE39}"/>
                  </a:ext>
                </a:extLst>
              </p:cNvPr>
              <p:cNvSpPr/>
              <p:nvPr/>
            </p:nvSpPr>
            <p:spPr>
              <a:xfrm>
                <a:off x="3752184" y="4437112"/>
                <a:ext cx="315759" cy="55620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ep 10">
              <a:extLst>
                <a:ext uri="{FF2B5EF4-FFF2-40B4-BE49-F238E27FC236}">
                  <a16:creationId xmlns:a16="http://schemas.microsoft.com/office/drawing/2014/main" id="{3580B3E3-3BE2-8857-3150-29FDE17595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32040" y="2226072"/>
              <a:ext cx="4032448" cy="1976578"/>
              <a:chOff x="683568" y="1988840"/>
              <a:chExt cx="3672208" cy="1800000"/>
            </a:xfrm>
          </p:grpSpPr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8A881BC2-8391-6167-8543-1E7BD73FB6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5000" contrast="5000"/>
              </a:blip>
              <a:srcRect l="30119" t="15134" r="56494" b="61066"/>
              <a:stretch>
                <a:fillRect/>
              </a:stretch>
            </p:blipFill>
            <p:spPr bwMode="auto">
              <a:xfrm>
                <a:off x="683568" y="1988840"/>
                <a:ext cx="1800000" cy="18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8" name="Picture 2">
                <a:extLst>
                  <a:ext uri="{FF2B5EF4-FFF2-40B4-BE49-F238E27FC236}">
                    <a16:creationId xmlns:a16="http://schemas.microsoft.com/office/drawing/2014/main" id="{DE822F82-F028-BEA1-2DBA-EA4B1C7C90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0119" t="65533" r="56494" b="10667"/>
              <a:stretch>
                <a:fillRect/>
              </a:stretch>
            </p:blipFill>
            <p:spPr bwMode="auto">
              <a:xfrm>
                <a:off x="2555776" y="1988840"/>
                <a:ext cx="1800000" cy="18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29" name="Picture 4" descr="Image result for ifr measurement">
              <a:extLst>
                <a:ext uri="{FF2B5EF4-FFF2-40B4-BE49-F238E27FC236}">
                  <a16:creationId xmlns:a16="http://schemas.microsoft.com/office/drawing/2014/main" id="{92039CC4-359E-2B61-8302-021186650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t="1094" r="3729" b="2629"/>
            <a:stretch>
              <a:fillRect/>
            </a:stretch>
          </p:blipFill>
          <p:spPr bwMode="auto">
            <a:xfrm>
              <a:off x="179512" y="2266711"/>
              <a:ext cx="3456384" cy="186602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6" descr="Image result for arrow split">
              <a:extLst>
                <a:ext uri="{FF2B5EF4-FFF2-40B4-BE49-F238E27FC236}">
                  <a16:creationId xmlns:a16="http://schemas.microsoft.com/office/drawing/2014/main" id="{B019C8B1-4842-EEF2-36F6-B2E7FF124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bg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5400000">
              <a:off x="3695204" y="2060848"/>
              <a:ext cx="1256928" cy="1256928"/>
            </a:xfrm>
            <a:prstGeom prst="rect">
              <a:avLst/>
            </a:prstGeom>
            <a:noFill/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CCA0391-0538-3E6E-CEF3-A6B4F4ED7D63}"/>
                </a:ext>
              </a:extLst>
            </p:cNvPr>
            <p:cNvSpPr/>
            <p:nvPr/>
          </p:nvSpPr>
          <p:spPr>
            <a:xfrm>
              <a:off x="148039" y="4206102"/>
              <a:ext cx="3594964" cy="4593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immediate</a:t>
              </a:r>
              <a:r>
                <a:rPr lang="en-US" b="0" i="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b="0" i="0" dirty="0" err="1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iFR</a:t>
              </a:r>
              <a:r>
                <a:rPr lang="en-US" b="0" i="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-guided PCI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7FC909D-7210-AE72-07B9-88127CFDF516}"/>
                </a:ext>
              </a:extLst>
            </p:cNvPr>
            <p:cNvSpPr/>
            <p:nvPr/>
          </p:nvSpPr>
          <p:spPr>
            <a:xfrm>
              <a:off x="4750185" y="4206102"/>
              <a:ext cx="4882333" cy="459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deferred</a:t>
              </a:r>
              <a:r>
                <a:rPr lang="en-US" b="0" i="0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CMR-guided PCI &lt;6wks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31043AE-068F-92D9-F9D2-E9F9A6CE3E99}"/>
                </a:ext>
              </a:extLst>
            </p:cNvPr>
            <p:cNvSpPr/>
            <p:nvPr/>
          </p:nvSpPr>
          <p:spPr>
            <a:xfrm>
              <a:off x="3167305" y="4753462"/>
              <a:ext cx="2430668" cy="4593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i="0" dirty="0">
                  <a:solidFill>
                    <a:srgbClr val="4F8EBC"/>
                  </a:solidFill>
                </a:rPr>
                <a:t>3-year follow-up</a:t>
              </a:r>
              <a:endParaRPr lang="en-US" b="0" i="0" dirty="0">
                <a:solidFill>
                  <a:srgbClr val="4F8EB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7426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4E0EE4-6586-514C-E6D7-42A5277630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35244" r="3243" b="28618"/>
          <a:stretch/>
        </p:blipFill>
        <p:spPr>
          <a:xfrm>
            <a:off x="26939" y="40488"/>
            <a:ext cx="2156703" cy="618989"/>
          </a:xfrm>
          <a:prstGeom prst="rect">
            <a:avLst/>
          </a:prstGeom>
        </p:spPr>
      </p:pic>
      <p:pic>
        <p:nvPicPr>
          <p:cNvPr id="31" name="Picture 30" descr="A logo with white text&#10;&#10;AI-generated content may be incorrect.">
            <a:extLst>
              <a:ext uri="{FF2B5EF4-FFF2-40B4-BE49-F238E27FC236}">
                <a16:creationId xmlns:a16="http://schemas.microsoft.com/office/drawing/2014/main" id="{CDE625DA-964E-12B9-AE42-203C33E74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7" y="4612485"/>
            <a:ext cx="1665513" cy="536710"/>
          </a:xfrm>
          <a:prstGeom prst="rect">
            <a:avLst/>
          </a:prstGeom>
        </p:spPr>
      </p:pic>
      <p:sp>
        <p:nvSpPr>
          <p:cNvPr id="32" name="Text Box 14">
            <a:extLst>
              <a:ext uri="{FF2B5EF4-FFF2-40B4-BE49-F238E27FC236}">
                <a16:creationId xmlns:a16="http://schemas.microsoft.com/office/drawing/2014/main" id="{7D8A2B16-BBA7-16FE-E5A9-AA19BC54A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066" y="4763183"/>
            <a:ext cx="4223868" cy="5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i="0" dirty="0" err="1">
                <a:solidFill>
                  <a:schemeClr val="tx1"/>
                </a:solidFill>
              </a:rPr>
              <a:t>ClinicalTrials.gov</a:t>
            </a:r>
            <a:r>
              <a:rPr lang="en-US" sz="1400" i="0" dirty="0">
                <a:solidFill>
                  <a:schemeClr val="tx1"/>
                </a:solidFill>
              </a:rPr>
              <a:t> number NCT03298659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44C80D-5199-32AC-F203-7FF8E59D1284}"/>
              </a:ext>
            </a:extLst>
          </p:cNvPr>
          <p:cNvSpPr txBox="1"/>
          <p:nvPr/>
        </p:nvSpPr>
        <p:spPr>
          <a:xfrm>
            <a:off x="1924334" y="-21030"/>
            <a:ext cx="72196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4F8EB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nstantaneous wave-free ratio guided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4F8EB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ultivessel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revascularizati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4F8EB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4F8EB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uring percutaneous coronary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interv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4F8EB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ntion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acute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myoca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4F8EB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4F8EB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farction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D38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8" name="Afbeelding 57">
            <a:extLst>
              <a:ext uri="{FF2B5EF4-FFF2-40B4-BE49-F238E27FC236}">
                <a16:creationId xmlns:a16="http://schemas.microsoft.com/office/drawing/2014/main" id="{54EBCF54-B2FD-B0C1-ACFC-7E23EFCCE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13" y="596947"/>
            <a:ext cx="7219666" cy="405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5587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1BF9B-1725-873A-E0E5-FCF9E3AC9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50CBE7C8-9D6A-73B5-70FF-0AC4A33A3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Methods </a:t>
            </a:r>
            <a:r>
              <a:rPr lang="en-US" dirty="0"/>
              <a:t>I</a:t>
            </a:r>
            <a:endParaRPr lang="en-US" sz="2500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8557615-CCA5-034D-3BB2-4F244B6314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0850" y="1117158"/>
            <a:ext cx="8647450" cy="3086100"/>
          </a:xfrm>
        </p:spPr>
        <p:txBody>
          <a:bodyPr/>
          <a:lstStyle/>
          <a:p>
            <a:pPr marL="214313" indent="-214313" eaLnBrk="1" hangingPunct="1">
              <a:buClr>
                <a:srgbClr val="4F8EBC"/>
              </a:buClr>
            </a:pPr>
            <a:r>
              <a:rPr lang="en-US" sz="2100" dirty="0" err="1">
                <a:solidFill>
                  <a:srgbClr val="4F8EBC"/>
                </a:solidFill>
              </a:rPr>
              <a:t>iFR</a:t>
            </a:r>
            <a:r>
              <a:rPr lang="en-US" sz="2100" dirty="0">
                <a:solidFill>
                  <a:srgbClr val="4F8EBC"/>
                </a:solidFill>
              </a:rPr>
              <a:t> in STEMI: </a:t>
            </a:r>
          </a:p>
          <a:p>
            <a:pPr marL="514351" lvl="1" eaLnBrk="1" hangingPunct="1">
              <a:buClr>
                <a:srgbClr val="4F8EBC"/>
              </a:buClr>
            </a:pPr>
            <a:r>
              <a:rPr lang="en-US" dirty="0" err="1"/>
              <a:t>iFR</a:t>
            </a:r>
            <a:r>
              <a:rPr lang="en-US" dirty="0"/>
              <a:t> acute correlates well with stable phase, less symptoms/shorter procedure</a:t>
            </a:r>
          </a:p>
          <a:p>
            <a:pPr marL="514351" lvl="1" eaLnBrk="1" hangingPunct="1">
              <a:buClr>
                <a:srgbClr val="4F8EBC"/>
              </a:buClr>
            </a:pPr>
            <a:r>
              <a:rPr lang="en-US" dirty="0"/>
              <a:t>FFR slightly </a:t>
            </a:r>
            <a:r>
              <a:rPr lang="en-US" dirty="0" err="1"/>
              <a:t>understimates</a:t>
            </a:r>
            <a:r>
              <a:rPr lang="en-US" dirty="0"/>
              <a:t>, </a:t>
            </a:r>
            <a:r>
              <a:rPr lang="en-US" dirty="0" err="1"/>
              <a:t>iFR</a:t>
            </a:r>
            <a:r>
              <a:rPr lang="en-US" dirty="0"/>
              <a:t> slightly overestimates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DE9F8DEF-9FAC-612C-D19F-AA610E947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7" y="4612485"/>
            <a:ext cx="1665513" cy="536710"/>
          </a:xfrm>
          <a:prstGeom prst="rect">
            <a:avLst/>
          </a:prstGeom>
        </p:spPr>
      </p:pic>
      <p:sp>
        <p:nvSpPr>
          <p:cNvPr id="7" name="Rectangle 30">
            <a:extLst>
              <a:ext uri="{FF2B5EF4-FFF2-40B4-BE49-F238E27FC236}">
                <a16:creationId xmlns:a16="http://schemas.microsoft.com/office/drawing/2014/main" id="{6410B28F-C20E-2776-E426-93CF5177F36C}"/>
              </a:ext>
            </a:extLst>
          </p:cNvPr>
          <p:cNvSpPr/>
          <p:nvPr/>
        </p:nvSpPr>
        <p:spPr>
          <a:xfrm>
            <a:off x="627651" y="4284702"/>
            <a:ext cx="19351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Thim et al. JACC int 2017</a:t>
            </a:r>
          </a:p>
        </p:txBody>
      </p:sp>
      <p:sp>
        <p:nvSpPr>
          <p:cNvPr id="10" name="Rectangle 30">
            <a:extLst>
              <a:ext uri="{FF2B5EF4-FFF2-40B4-BE49-F238E27FC236}">
                <a16:creationId xmlns:a16="http://schemas.microsoft.com/office/drawing/2014/main" id="{FCFCD73F-4613-A74F-5AF2-C416FB776DB0}"/>
              </a:ext>
            </a:extLst>
          </p:cNvPr>
          <p:cNvSpPr/>
          <p:nvPr/>
        </p:nvSpPr>
        <p:spPr>
          <a:xfrm>
            <a:off x="4135843" y="4289340"/>
            <a:ext cx="29681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12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van der Hoeven et al. JAMA </a:t>
            </a:r>
            <a:r>
              <a:rPr lang="nl-NL" sz="1200" b="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cardiol</a:t>
            </a:r>
            <a:r>
              <a:rPr lang="nl-NL" sz="12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</a:t>
            </a:r>
          </a:p>
        </p:txBody>
      </p:sp>
      <p:pic>
        <p:nvPicPr>
          <p:cNvPr id="9" name="Afbeelding 6">
            <a:extLst>
              <a:ext uri="{FF2B5EF4-FFF2-40B4-BE49-F238E27FC236}">
                <a16:creationId xmlns:a16="http://schemas.microsoft.com/office/drawing/2014/main" id="{43010B37-FAF6-F10F-30B3-80A8884EB7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" r="7512" b="50650"/>
          <a:stretch/>
        </p:blipFill>
        <p:spPr>
          <a:xfrm>
            <a:off x="3173964" y="2270902"/>
            <a:ext cx="2830954" cy="1932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Afbeelding 12">
            <a:extLst>
              <a:ext uri="{FF2B5EF4-FFF2-40B4-BE49-F238E27FC236}">
                <a16:creationId xmlns:a16="http://schemas.microsoft.com/office/drawing/2014/main" id="{3D9DCF45-748E-78F2-C9E9-2D9A01E8EC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3" t="93595"/>
          <a:stretch/>
        </p:blipFill>
        <p:spPr>
          <a:xfrm>
            <a:off x="3259598" y="2187989"/>
            <a:ext cx="249285" cy="231465"/>
          </a:xfrm>
          <a:prstGeom prst="rect">
            <a:avLst/>
          </a:prstGeom>
        </p:spPr>
      </p:pic>
      <p:pic>
        <p:nvPicPr>
          <p:cNvPr id="12" name="Afbeelding 2">
            <a:extLst>
              <a:ext uri="{FF2B5EF4-FFF2-40B4-BE49-F238E27FC236}">
                <a16:creationId xmlns:a16="http://schemas.microsoft.com/office/drawing/2014/main" id="{631F8734-FDEA-2B9D-9D7E-6B1C543A79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925" t="16401" r="19288" b="3801"/>
          <a:stretch/>
        </p:blipFill>
        <p:spPr>
          <a:xfrm>
            <a:off x="131178" y="2270799"/>
            <a:ext cx="2744038" cy="1930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Afbeelding 7">
            <a:extLst>
              <a:ext uri="{FF2B5EF4-FFF2-40B4-BE49-F238E27FC236}">
                <a16:creationId xmlns:a16="http://schemas.microsoft.com/office/drawing/2014/main" id="{37DC9953-AB35-65D1-587C-681E1C7494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53150" r="8152"/>
          <a:stretch/>
        </p:blipFill>
        <p:spPr>
          <a:xfrm>
            <a:off x="6231338" y="2270902"/>
            <a:ext cx="2730335" cy="1932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Afbeelding 8">
            <a:extLst>
              <a:ext uri="{FF2B5EF4-FFF2-40B4-BE49-F238E27FC236}">
                <a16:creationId xmlns:a16="http://schemas.microsoft.com/office/drawing/2014/main" id="{DB237F13-FC96-8DDB-7A1E-30C88A720F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3" t="93595"/>
          <a:stretch/>
        </p:blipFill>
        <p:spPr>
          <a:xfrm>
            <a:off x="6194013" y="2187989"/>
            <a:ext cx="249285" cy="23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046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A968C-2CC8-ECF8-54F7-34DCBBFCD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6" name="Picture 3">
            <a:extLst>
              <a:ext uri="{FF2B5EF4-FFF2-40B4-BE49-F238E27FC236}">
                <a16:creationId xmlns:a16="http://schemas.microsoft.com/office/drawing/2014/main" id="{EBA47F2A-6D78-0227-4800-09223EE8D2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3" t="21020" r="8263" b="31748"/>
          <a:stretch/>
        </p:blipFill>
        <p:spPr>
          <a:xfrm>
            <a:off x="1082040" y="2354597"/>
            <a:ext cx="2885179" cy="1879572"/>
          </a:xfrm>
          <a:prstGeom prst="rect">
            <a:avLst/>
          </a:prstGeom>
          <a:effectLst/>
        </p:spPr>
      </p:pic>
      <p:sp>
        <p:nvSpPr>
          <p:cNvPr id="18434" name="Rectangle 4">
            <a:extLst>
              <a:ext uri="{FF2B5EF4-FFF2-40B4-BE49-F238E27FC236}">
                <a16:creationId xmlns:a16="http://schemas.microsoft.com/office/drawing/2014/main" id="{5DFEDAC5-C617-9EC2-A692-41B2AAF7F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Methods II</a:t>
            </a:r>
          </a:p>
        </p:txBody>
      </p:sp>
      <p:pic>
        <p:nvPicPr>
          <p:cNvPr id="2" name="Picture 1" descr="A logo with white text&#10;&#10;AI-generated content may be incorrect.">
            <a:extLst>
              <a:ext uri="{FF2B5EF4-FFF2-40B4-BE49-F238E27FC236}">
                <a16:creationId xmlns:a16="http://schemas.microsoft.com/office/drawing/2014/main" id="{EFF32FDE-6AF3-F317-3A5F-CFCF4955E4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7" y="4612485"/>
            <a:ext cx="1665513" cy="536710"/>
          </a:xfrm>
          <a:prstGeom prst="rect">
            <a:avLst/>
          </a:prstGeom>
        </p:spPr>
      </p:pic>
      <p:sp>
        <p:nvSpPr>
          <p:cNvPr id="18440" name="Rectangle 3">
            <a:extLst>
              <a:ext uri="{FF2B5EF4-FFF2-40B4-BE49-F238E27FC236}">
                <a16:creationId xmlns:a16="http://schemas.microsoft.com/office/drawing/2014/main" id="{7F127099-B45B-BB83-EDC4-16994515D2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0850" y="1117158"/>
            <a:ext cx="8231188" cy="3086100"/>
          </a:xfrm>
        </p:spPr>
        <p:txBody>
          <a:bodyPr/>
          <a:lstStyle/>
          <a:p>
            <a:pPr marL="214313" indent="-214313" eaLnBrk="1" hangingPunct="1">
              <a:buClr>
                <a:srgbClr val="4F8EBC"/>
              </a:buClr>
            </a:pPr>
            <a:r>
              <a:rPr lang="en-US" sz="2100" dirty="0">
                <a:solidFill>
                  <a:srgbClr val="4F8EBC"/>
                </a:solidFill>
              </a:rPr>
              <a:t>CMR compared to physiology guidance: </a:t>
            </a:r>
          </a:p>
          <a:p>
            <a:pPr marL="514351" lvl="1" eaLnBrk="1" hangingPunct="1">
              <a:buClr>
                <a:srgbClr val="4F8EBC"/>
              </a:buClr>
            </a:pPr>
            <a:r>
              <a:rPr lang="en-US" dirty="0"/>
              <a:t>CMR noninferior to FFR (MR-INFORM), 50% referral to angiography</a:t>
            </a:r>
          </a:p>
          <a:p>
            <a:pPr marL="514351" lvl="1" eaLnBrk="1" hangingPunct="1">
              <a:buClr>
                <a:srgbClr val="4F8EBC"/>
              </a:buClr>
            </a:pPr>
            <a:r>
              <a:rPr lang="en-US" dirty="0"/>
              <a:t>Moderate-good agreement in non-culprit lesion assessment FFR/CMR</a:t>
            </a:r>
            <a:br>
              <a:rPr lang="en-US" dirty="0"/>
            </a:br>
            <a:endParaRPr lang="en-US" dirty="0"/>
          </a:p>
        </p:txBody>
      </p:sp>
      <p:sp>
        <p:nvSpPr>
          <p:cNvPr id="18447" name="Rectangle 30">
            <a:extLst>
              <a:ext uri="{FF2B5EF4-FFF2-40B4-BE49-F238E27FC236}">
                <a16:creationId xmlns:a16="http://schemas.microsoft.com/office/drawing/2014/main" id="{7792FFDA-739C-E00D-DABE-4BC4E95B43BB}"/>
              </a:ext>
            </a:extLst>
          </p:cNvPr>
          <p:cNvSpPr/>
          <p:nvPr/>
        </p:nvSpPr>
        <p:spPr>
          <a:xfrm>
            <a:off x="901971" y="4284702"/>
            <a:ext cx="3413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 N Engl J Med, Nagel et al. – MR INFORM</a:t>
            </a:r>
          </a:p>
        </p:txBody>
      </p:sp>
      <p:pic>
        <p:nvPicPr>
          <p:cNvPr id="18448" name="Picture 1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D11E6F8-1DDF-A3DC-2BFF-75D7466872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31100" r="40888" b="30050"/>
          <a:stretch/>
        </p:blipFill>
        <p:spPr>
          <a:xfrm>
            <a:off x="5240601" y="2240296"/>
            <a:ext cx="2469226" cy="2130393"/>
          </a:xfrm>
          <a:prstGeom prst="rect">
            <a:avLst/>
          </a:prstGeom>
          <a:effectLst/>
        </p:spPr>
      </p:pic>
      <p:sp>
        <p:nvSpPr>
          <p:cNvPr id="18449" name="Rectangle 30">
            <a:extLst>
              <a:ext uri="{FF2B5EF4-FFF2-40B4-BE49-F238E27FC236}">
                <a16:creationId xmlns:a16="http://schemas.microsoft.com/office/drawing/2014/main" id="{FE0051DE-A9CF-A552-C58B-D03B43981317}"/>
              </a:ext>
            </a:extLst>
          </p:cNvPr>
          <p:cNvSpPr/>
          <p:nvPr/>
        </p:nvSpPr>
        <p:spPr>
          <a:xfrm>
            <a:off x="5118823" y="4289340"/>
            <a:ext cx="31669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12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 Am Coll </a:t>
            </a:r>
            <a:r>
              <a:rPr lang="nl-NL" sz="1200" b="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Cardiol</a:t>
            </a:r>
            <a:r>
              <a:rPr lang="nl-NL" sz="12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nl-NL" sz="1200" b="0" dirty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Img</a:t>
            </a:r>
            <a:r>
              <a:rPr lang="nl-NL" sz="12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2020, Everaars et al.</a:t>
            </a:r>
          </a:p>
        </p:txBody>
      </p:sp>
    </p:spTree>
    <p:extLst>
      <p:ext uri="{BB962C8B-B14F-4D97-AF65-F5344CB8AC3E}">
        <p14:creationId xmlns:p14="http://schemas.microsoft.com/office/powerpoint/2010/main" val="30305080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Custom 40">
      <a:dk1>
        <a:srgbClr val="000000"/>
      </a:dk1>
      <a:lt1>
        <a:srgbClr val="FFFFFF"/>
      </a:lt1>
      <a:dk2>
        <a:srgbClr val="1D384C"/>
      </a:dk2>
      <a:lt2>
        <a:srgbClr val="FEB91A"/>
      </a:lt2>
      <a:accent1>
        <a:srgbClr val="ED2937"/>
      </a:accent1>
      <a:accent2>
        <a:srgbClr val="6699FF"/>
      </a:accent2>
      <a:accent3>
        <a:srgbClr val="9A9A9C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B2BE72FDB7054490D82EF542C02685" ma:contentTypeVersion="15" ma:contentTypeDescription="Create a new document." ma:contentTypeScope="" ma:versionID="54a1a1cc626388867122fb5edf02a1c1">
  <xsd:schema xmlns:xsd="http://www.w3.org/2001/XMLSchema" xmlns:xs="http://www.w3.org/2001/XMLSchema" xmlns:p="http://schemas.microsoft.com/office/2006/metadata/properties" xmlns:ns2="f179b9cd-6c53-4ee0-9d2a-ac7b4b9fa5cf" xmlns:ns3="287d612d-bd14-4c19-8f52-a88fe86335d1" targetNamespace="http://schemas.microsoft.com/office/2006/metadata/properties" ma:root="true" ma:fieldsID="43bcec7bd93c85629421f1d1158e936a" ns2:_="" ns3:_="">
    <xsd:import namespace="f179b9cd-6c53-4ee0-9d2a-ac7b4b9fa5cf"/>
    <xsd:import namespace="287d612d-bd14-4c19-8f52-a88fe86335d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9b9cd-6c53-4ee0-9d2a-ac7b4b9fa5c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e891162-c0f5-41a5-a4f5-9ee7111fe6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d612d-bd14-4c19-8f52-a88fe86335d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40b6cbe-c25b-4cd7-93bb-8969399d0a5a}" ma:internalName="TaxCatchAll" ma:showField="CatchAllData" ma:web="287d612d-bd14-4c19-8f52-a88fe86335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EFA57E-18C7-411E-B473-2E3DEFE52229}">
  <ds:schemaRefs>
    <ds:schemaRef ds:uri="287d612d-bd14-4c19-8f52-a88fe86335d1"/>
    <ds:schemaRef ds:uri="f179b9cd-6c53-4ee0-9d2a-ac7b4b9fa5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3662AD4-4A32-4FA9-8EE5-92887FFE88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</TotalTime>
  <Words>2065</Words>
  <Application>Microsoft Macintosh PowerPoint</Application>
  <PresentationFormat>On-screen Show (16:9)</PresentationFormat>
  <Paragraphs>534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Wingdings 2</vt:lpstr>
      <vt:lpstr>ヒラギノ角ゴ Pro W3</vt:lpstr>
      <vt:lpstr>CRF_2006_background</vt:lpstr>
      <vt:lpstr>PowerPoint Presentation</vt:lpstr>
      <vt:lpstr>PowerPoint Presentation</vt:lpstr>
      <vt:lpstr>Background I</vt:lpstr>
      <vt:lpstr>Background II</vt:lpstr>
      <vt:lpstr>Background III</vt:lpstr>
      <vt:lpstr>Aim</vt:lpstr>
      <vt:lpstr>PowerPoint Presentation</vt:lpstr>
      <vt:lpstr>Methods I</vt:lpstr>
      <vt:lpstr>Methods II</vt:lpstr>
      <vt:lpstr>Participating Sites (41)</vt:lpstr>
      <vt:lpstr>iMODERN Investigators</vt:lpstr>
      <vt:lpstr>Trial Organization</vt:lpstr>
      <vt:lpstr>Consort Diagram</vt:lpstr>
      <vt:lpstr>Baseline Characteristics</vt:lpstr>
      <vt:lpstr>Procedural Characteristics </vt:lpstr>
      <vt:lpstr>PowerPoint Presentation</vt:lpstr>
      <vt:lpstr>PowerPoint Presentation</vt:lpstr>
      <vt:lpstr>PowerPoint Presentation</vt:lpstr>
      <vt:lpstr>Secondary Outcomes</vt:lpstr>
      <vt:lpstr>As-Treated Analysis</vt:lpstr>
      <vt:lpstr>Per-Protocol Analysis</vt:lpstr>
      <vt:lpstr>Subgroup Analysis</vt:lpstr>
      <vt:lpstr>Conclusion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Nijveldt, Robin</cp:lastModifiedBy>
  <cp:revision>78</cp:revision>
  <dcterms:created xsi:type="dcterms:W3CDTF">2015-03-17T14:58:49Z</dcterms:created>
  <dcterms:modified xsi:type="dcterms:W3CDTF">2025-10-21T14:19:06Z</dcterms:modified>
</cp:coreProperties>
</file>