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147483430" r:id="rId4"/>
    <p:sldId id="2147483428" r:id="rId5"/>
    <p:sldId id="2147483462" r:id="rId6"/>
    <p:sldId id="2147483459" r:id="rId7"/>
    <p:sldId id="2147483461" r:id="rId8"/>
    <p:sldId id="214748346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  <p:cmAuthor id="3" name="Renato Lopes, M.D." initials="RLM" lastIdx="38" clrIdx="2">
    <p:extLst>
      <p:ext uri="{19B8F6BF-5375-455C-9EA6-DF929625EA0E}">
        <p15:presenceInfo xmlns:p15="http://schemas.microsoft.com/office/powerpoint/2012/main" userId="Renato Lopes, M.D." providerId="None"/>
      </p:ext>
    </p:extLst>
  </p:cmAuthor>
  <p:cmAuthor id="4" name="Kerry Stenke" initials="KS" lastIdx="14" clrIdx="3">
    <p:extLst>
      <p:ext uri="{19B8F6BF-5375-455C-9EA6-DF929625EA0E}">
        <p15:presenceInfo xmlns:p15="http://schemas.microsoft.com/office/powerpoint/2012/main" userId="S::kerryb@duke.edu::cec30041-1409-4cbb-a0ab-0228078156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4AA"/>
    <a:srgbClr val="1C64B1"/>
    <a:srgbClr val="88C64B"/>
    <a:srgbClr val="00B050"/>
    <a:srgbClr val="002060"/>
    <a:srgbClr val="70AD47"/>
    <a:srgbClr val="878787"/>
    <a:srgbClr val="AE1022"/>
    <a:srgbClr val="D0D0D0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816" autoAdjust="0"/>
  </p:normalViewPr>
  <p:slideViewPr>
    <p:cSldViewPr showGuides="1">
      <p:cViewPr varScale="1">
        <p:scale>
          <a:sx n="125" d="100"/>
          <a:sy n="125" d="100"/>
        </p:scale>
        <p:origin x="355" y="77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25/08/2025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8/25/2025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t-BR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651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60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9257B-A0BE-191F-3228-56C763E13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339A28-A8FD-1F2B-8465-6327E2782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AB8596-FEB2-13E6-F313-847C39F03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B0AA5-0A3F-9D5A-9C52-143D0E217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556179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30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defTabSz="360000"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sz="1100" b="0"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 - DC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184" y="267494"/>
            <a:ext cx="8485632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3850" y="915566"/>
            <a:ext cx="7632700" cy="124957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0975" indent="-180975" defTabSz="360000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sz="1400" b="0"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16E453-96CD-D7B7-5DA6-80FE10F3E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58343"/>
            <a:ext cx="1723108" cy="292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25FA5C-5307-9B39-54CA-0F8985F4CE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612" y="4658343"/>
            <a:ext cx="900103" cy="29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8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C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184" y="267494"/>
            <a:ext cx="8485632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16E453-96CD-D7B7-5DA6-80FE10F3E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58343"/>
            <a:ext cx="1723108" cy="292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25FA5C-5307-9B39-54CA-0F8985F4CE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612" y="4658343"/>
            <a:ext cx="900103" cy="29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56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0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100" b="0"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 dirty="0"/>
              <a:t>Cliquez pour modifier les styles du texte du masque</a:t>
            </a:r>
          </a:p>
          <a:p>
            <a:pPr marL="266700" lvl="1" indent="-266700"/>
            <a:r>
              <a:rPr lang="fr-FR" dirty="0"/>
              <a:t>Deuxième niveau</a:t>
            </a:r>
          </a:p>
          <a:p>
            <a:pPr marL="266700" lvl="2" indent="-266700"/>
            <a:r>
              <a:rPr lang="fr-FR" dirty="0"/>
              <a:t>Troisième niveau</a:t>
            </a:r>
          </a:p>
          <a:p>
            <a:pPr marL="266700" lvl="3" indent="-266700"/>
            <a:r>
              <a:rPr lang="fr-FR" dirty="0"/>
              <a:t>Quatrième niveau</a:t>
            </a:r>
          </a:p>
          <a:p>
            <a:pPr marL="266700" lvl="4" indent="-266700"/>
            <a:r>
              <a:rPr lang="fr-FR" dirty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0" r:id="rId3"/>
    <p:sldLayoutId id="2147483671" r:id="rId4"/>
    <p:sldLayoutId id="2147483665" r:id="rId5"/>
    <p:sldLayoutId id="2147483669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0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C4099BC-F874-40BC-9BC6-1CE1A18F4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691" y="2157498"/>
            <a:ext cx="5688619" cy="553998"/>
          </a:xfrm>
        </p:spPr>
        <p:txBody>
          <a:bodyPr lIns="0" tIns="0" rIns="91440" bIns="0">
            <a:spAutoFit/>
          </a:bodyPr>
          <a:lstStyle/>
          <a:p>
            <a:pPr algn="ctr"/>
            <a:r>
              <a:rPr lang="en-US" sz="1800"/>
              <a:t>Renato D. Lopes, MD, PhD </a:t>
            </a:r>
            <a:br>
              <a:rPr lang="en-US" sz="1800"/>
            </a:br>
            <a:r>
              <a:rPr lang="en-US" sz="1800"/>
              <a:t>on behalf of the PARACHUTE-HF Investigators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584" y="412929"/>
            <a:ext cx="7488832" cy="1569660"/>
          </a:xfrm>
        </p:spPr>
        <p:txBody>
          <a:bodyPr wrap="square" lIns="0" tIns="0" rIns="91440" bIns="0">
            <a:spAutoFit/>
          </a:bodyPr>
          <a:lstStyle/>
          <a:p>
            <a:pPr algn="ctr"/>
            <a:r>
              <a:rPr lang="en-GB" sz="3400" u="sng" dirty="0"/>
              <a:t>P</a:t>
            </a:r>
            <a:r>
              <a:rPr lang="en-GB" sz="3400" b="0" dirty="0"/>
              <a:t>revention </a:t>
            </a:r>
            <a:r>
              <a:rPr lang="en-GB" sz="3400" u="sng" dirty="0"/>
              <a:t>A</a:t>
            </a:r>
            <a:r>
              <a:rPr lang="en-GB" sz="3400" b="0" dirty="0"/>
              <a:t>nd </a:t>
            </a:r>
            <a:r>
              <a:rPr lang="en-GB" sz="3400" u="sng" dirty="0"/>
              <a:t>R</a:t>
            </a:r>
            <a:r>
              <a:rPr lang="en-GB" sz="3400" b="0" dirty="0"/>
              <a:t>eduction of </a:t>
            </a:r>
            <a:r>
              <a:rPr lang="en-GB" sz="3400" u="sng" dirty="0"/>
              <a:t>A</a:t>
            </a:r>
            <a:r>
              <a:rPr lang="en-GB" sz="3400" b="0" dirty="0"/>
              <a:t>dverse outcomes in </a:t>
            </a:r>
            <a:r>
              <a:rPr lang="en-GB" sz="3400" u="sng" dirty="0" err="1"/>
              <a:t>C</a:t>
            </a:r>
            <a:r>
              <a:rPr lang="en-GB" sz="3400" b="0" dirty="0" err="1"/>
              <a:t>hagasic</a:t>
            </a:r>
            <a:r>
              <a:rPr lang="en-GB" sz="3400" b="0" dirty="0"/>
              <a:t> </a:t>
            </a:r>
            <a:r>
              <a:rPr lang="en-GB" sz="3400" u="sng" dirty="0"/>
              <a:t>H</a:t>
            </a:r>
            <a:r>
              <a:rPr lang="en-GB" sz="3400" b="0" dirty="0"/>
              <a:t>eart </a:t>
            </a:r>
            <a:r>
              <a:rPr lang="en-GB" sz="3400" b="0" dirty="0" err="1"/>
              <a:t>fail</a:t>
            </a:r>
            <a:r>
              <a:rPr lang="en-GB" sz="3400" u="sng" dirty="0" err="1"/>
              <a:t>U</a:t>
            </a:r>
            <a:r>
              <a:rPr lang="en-GB" sz="3400" b="0" dirty="0" err="1"/>
              <a:t>re</a:t>
            </a:r>
            <a:r>
              <a:rPr lang="en-GB" sz="3400" b="0" dirty="0"/>
              <a:t> </a:t>
            </a:r>
            <a:r>
              <a:rPr lang="en-GB" sz="3400" u="sng" dirty="0"/>
              <a:t>T</a:t>
            </a:r>
            <a:r>
              <a:rPr lang="en-GB" sz="3400" b="0" dirty="0"/>
              <a:t>rial </a:t>
            </a:r>
            <a:r>
              <a:rPr lang="en-GB" sz="3400" u="sng" dirty="0"/>
              <a:t>E</a:t>
            </a:r>
            <a:r>
              <a:rPr lang="en-GB" sz="3400" b="0" dirty="0"/>
              <a:t>valuation: The </a:t>
            </a:r>
            <a:r>
              <a:rPr lang="en-GB" sz="3400" dirty="0"/>
              <a:t>PARACHUTE-HF</a:t>
            </a:r>
            <a:r>
              <a:rPr lang="en-GB" sz="3400" b="0" dirty="0"/>
              <a:t> Trial</a:t>
            </a:r>
            <a:endParaRPr lang="pt-BR" sz="34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0FC7D8-E93D-47BD-A445-10F6E3625F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81" y="3219822"/>
            <a:ext cx="3034239" cy="514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1339FF-9D03-084E-8951-6C40F8D615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05926" y="4083918"/>
            <a:ext cx="133214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C3AE65-4B1C-C05D-A87A-4ED348121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88" y="1088187"/>
            <a:ext cx="4891460" cy="3135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5C1F7-920D-5577-BE6F-6577CE517441}"/>
              </a:ext>
            </a:extLst>
          </p:cNvPr>
          <p:cNvSpPr txBox="1"/>
          <p:nvPr/>
        </p:nvSpPr>
        <p:spPr>
          <a:xfrm>
            <a:off x="329184" y="4275032"/>
            <a:ext cx="3186053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685800">
              <a:defRPr sz="750">
                <a:solidFill>
                  <a:srgbClr val="FFFFFF">
                    <a:lumMod val="50000"/>
                  </a:srgbClr>
                </a:solidFill>
                <a:latin typeface="Arial"/>
              </a:defRPr>
            </a:lvl1pPr>
          </a:lstStyle>
          <a:p>
            <a:r>
              <a:rPr lang="it-IT" sz="800" dirty="0">
                <a:solidFill>
                  <a:schemeClr val="tx2"/>
                </a:solidFill>
                <a:latin typeface="Calibri" panose="020F0502020204030204" pitchFamily="34" charset="0"/>
              </a:rPr>
              <a:t>Bocchi EA, et al. J Am Coll Cardiol HF. 2024; 12 (8), 1473-1486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E45FAC-2861-A5F4-A4E8-09F0188DF0BB}"/>
              </a:ext>
            </a:extLst>
          </p:cNvPr>
          <p:cNvSpPr/>
          <p:nvPr/>
        </p:nvSpPr>
        <p:spPr>
          <a:xfrm>
            <a:off x="1403648" y="4572550"/>
            <a:ext cx="5616624" cy="4206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85800">
              <a:spcBef>
                <a:spcPts val="200"/>
              </a:spcBef>
            </a:pPr>
            <a:r>
              <a:rPr lang="en-US" sz="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Shen L, et al. Circ Heart Fail. 2017; 10(11):e004361; 2. Vilas Boas LGC et al. 2013; International Journal of Cardiology 167, 86–490; </a:t>
            </a:r>
          </a:p>
          <a:p>
            <a:pPr defTabSz="685800">
              <a:spcBef>
                <a:spcPts val="200"/>
              </a:spcBef>
            </a:pPr>
            <a:r>
              <a:rPr lang="en-US" sz="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Nunes MC, et al. Rev </a:t>
            </a:r>
            <a:r>
              <a:rPr lang="en-US" sz="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</a:t>
            </a:r>
            <a:r>
              <a:rPr lang="en-US" sz="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Cardiol</a:t>
            </a:r>
            <a:r>
              <a:rPr lang="en-US" sz="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2010; </a:t>
            </a:r>
            <a:r>
              <a:rPr lang="pt-BR" sz="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Jul;63(7):788-97. 4. Bestetti RA, et al. Int J Cardiol. 2013;168:2990–2991;</a:t>
            </a:r>
          </a:p>
          <a:p>
            <a:pPr defTabSz="685800">
              <a:spcBef>
                <a:spcPts val="200"/>
              </a:spcBef>
            </a:pPr>
            <a:r>
              <a:rPr lang="pt-BR" sz="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Issa VS, et al. Circ Heart Fail. 2010;3:82–88; 6. Bocchi EA, et al. J Am Coll </a:t>
            </a:r>
            <a:r>
              <a:rPr lang="en-US" sz="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Cardiol</a:t>
            </a:r>
            <a:r>
              <a:rPr lang="en-US" sz="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2017;70: 1510-1524.</a:t>
            </a: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5558D67-941A-6B76-07A9-B5D328961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84" y="267494"/>
            <a:ext cx="8485632" cy="432048"/>
          </a:xfrm>
        </p:spPr>
        <p:txBody>
          <a:bodyPr/>
          <a:lstStyle/>
          <a:p>
            <a:r>
              <a:rPr lang="en-US" dirty="0"/>
              <a:t>Heart failure caused by Chagas disease has unique characteristics, higher mortality rates and no evidence-based treatment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882BFC8-C7B7-C3E6-803F-5BC8A7EA3F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90405" y="1085768"/>
            <a:ext cx="3324411" cy="2825389"/>
          </a:xfrm>
        </p:spPr>
        <p:txBody>
          <a:bodyPr/>
          <a:lstStyle/>
          <a:p>
            <a:r>
              <a:rPr lang="en-US" sz="1700" dirty="0"/>
              <a:t>Lower prevalence of hypertension and diabetes</a:t>
            </a:r>
            <a:r>
              <a:rPr lang="en-US" sz="1700" baseline="30000" dirty="0"/>
              <a:t>1</a:t>
            </a:r>
          </a:p>
          <a:p>
            <a:r>
              <a:rPr lang="en-US" sz="1700" dirty="0"/>
              <a:t>Worse health-related quality of life</a:t>
            </a:r>
            <a:r>
              <a:rPr lang="en-US" sz="1700" baseline="30000" dirty="0"/>
              <a:t>1</a:t>
            </a:r>
          </a:p>
          <a:p>
            <a:r>
              <a:rPr lang="en-US" sz="1700" dirty="0"/>
              <a:t>Higher prevalence of prior stroke and pacemaker implantation</a:t>
            </a:r>
            <a:r>
              <a:rPr lang="en-US" sz="1700" baseline="30000" dirty="0"/>
              <a:t>1</a:t>
            </a:r>
          </a:p>
          <a:p>
            <a:r>
              <a:rPr lang="en-US" sz="1700" dirty="0"/>
              <a:t>Higher hospitalization and mortality rates </a:t>
            </a:r>
            <a:r>
              <a:rPr lang="en-GB" sz="1700" dirty="0"/>
              <a:t>compared to other heart failure etiologies</a:t>
            </a:r>
            <a:r>
              <a:rPr lang="en-GB" sz="1700" baseline="30000" dirty="0"/>
              <a:t>1-5</a:t>
            </a:r>
          </a:p>
          <a:p>
            <a:r>
              <a:rPr lang="en-US" sz="1700" dirty="0"/>
              <a:t>No clinical trial evidence to guide treatment</a:t>
            </a:r>
            <a:r>
              <a:rPr lang="en-US" sz="1700" baseline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0441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7800E412-170D-C9B2-A12B-DA3ED4029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8614" y="1064721"/>
            <a:ext cx="5755553" cy="3209082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F1F6655-7378-4A00-23EA-F7D6941F2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84" y="267494"/>
            <a:ext cx="8485632" cy="332399"/>
          </a:xfrm>
        </p:spPr>
        <p:txBody>
          <a:bodyPr/>
          <a:lstStyle/>
          <a:p>
            <a:r>
              <a:rPr lang="pt-BR" dirty="0"/>
              <a:t>PARACHUTE-HF Trial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347FEFE3-1AE3-0C1A-6F68-3578C069CC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2333" y="1080877"/>
            <a:ext cx="2421358" cy="295465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 evaluate the effect of sacubitril/valsartan compared with enalapril in improving a hierarchical composite endpoint including </a:t>
            </a:r>
            <a:r>
              <a:rPr lang="en-US" sz="1600" b="1" dirty="0"/>
              <a:t>CV death</a:t>
            </a:r>
            <a:r>
              <a:rPr lang="en-US" sz="1600" dirty="0"/>
              <a:t>, </a:t>
            </a:r>
            <a:r>
              <a:rPr lang="en-US" sz="1600" b="1" dirty="0"/>
              <a:t>first HF hospitalizatio</a:t>
            </a:r>
            <a:r>
              <a:rPr lang="en-US" sz="1600" dirty="0"/>
              <a:t>n, and </a:t>
            </a:r>
            <a:r>
              <a:rPr lang="en-US" sz="1600" b="1" dirty="0"/>
              <a:t>reduction in NT-</a:t>
            </a:r>
            <a:r>
              <a:rPr lang="en-US" sz="1600" b="1" dirty="0" err="1"/>
              <a:t>proBNP</a:t>
            </a:r>
            <a:r>
              <a:rPr lang="en-US" sz="1600" dirty="0"/>
              <a:t> at Week 12 in participants with </a:t>
            </a:r>
            <a:r>
              <a:rPr lang="en-US" sz="1600" b="1" dirty="0"/>
              <a:t>heart failure with reduced ejection fraction caused by Chagas disease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AE0C8-3834-3B05-748A-E388E2FD9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52" r="-1" b="3579"/>
          <a:stretch/>
        </p:blipFill>
        <p:spPr>
          <a:xfrm>
            <a:off x="6853744" y="289678"/>
            <a:ext cx="490899" cy="316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DC89BC-CA56-3005-ABDE-617783517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675" y="277711"/>
            <a:ext cx="508757" cy="3407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EDD94A-D1FD-EF17-F3EB-3EEAE38A3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9" r="50902" b="3579"/>
          <a:stretch/>
        </p:blipFill>
        <p:spPr>
          <a:xfrm>
            <a:off x="7343745" y="289678"/>
            <a:ext cx="455828" cy="316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673608-B185-5B8C-3A56-E1F20E1EA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535" y="288106"/>
            <a:ext cx="512394" cy="3200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FC1324-8C9B-0C12-AF24-C5B3CEDD5A57}"/>
              </a:ext>
            </a:extLst>
          </p:cNvPr>
          <p:cNvSpPr txBox="1"/>
          <p:nvPr/>
        </p:nvSpPr>
        <p:spPr>
          <a:xfrm>
            <a:off x="328614" y="4403786"/>
            <a:ext cx="4536504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685800">
              <a:defRPr sz="800">
                <a:solidFill>
                  <a:srgbClr val="FFFFFF">
                    <a:lumMod val="50000"/>
                  </a:srgbClr>
                </a:solidFill>
                <a:latin typeface="Arial"/>
              </a:defRPr>
            </a:lvl1pPr>
          </a:lstStyle>
          <a:p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</a:rPr>
              <a:t>Bocchi EA, et al. J Am Coll Cardiol HF. 2024; 12 (8), 1473-1486</a:t>
            </a:r>
            <a:endParaRPr lang="pt-B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AAC75F-85E6-D83D-343B-BFE7820CA2E0}"/>
              </a:ext>
            </a:extLst>
          </p:cNvPr>
          <p:cNvSpPr txBox="1"/>
          <p:nvPr/>
        </p:nvSpPr>
        <p:spPr>
          <a:xfrm>
            <a:off x="328614" y="734105"/>
            <a:ext cx="57555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500" b="1" i="0" kern="1200" dirty="0">
                <a:solidFill>
                  <a:schemeClr val="accent4"/>
                </a:solidFill>
                <a:latin typeface="+mn-lt"/>
                <a:ea typeface="+mn-ea"/>
              </a:rPr>
              <a:t>Prospective Randomized Open-label Blinded Endpoint PROBE Design</a:t>
            </a:r>
          </a:p>
        </p:txBody>
      </p:sp>
    </p:spTree>
    <p:extLst>
      <p:ext uri="{BB962C8B-B14F-4D97-AF65-F5344CB8AC3E}">
        <p14:creationId xmlns:p14="http://schemas.microsoft.com/office/powerpoint/2010/main" val="94228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1397D03-3919-D18F-5A12-03F5D6F52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84" y="267494"/>
            <a:ext cx="8485632" cy="664797"/>
          </a:xfrm>
        </p:spPr>
        <p:txBody>
          <a:bodyPr/>
          <a:lstStyle/>
          <a:p>
            <a:r>
              <a:rPr lang="en-IN" dirty="0"/>
              <a:t>Primary objective: To assess superiority of sacubitril/valsartan </a:t>
            </a:r>
            <a:br>
              <a:rPr lang="en-IN" dirty="0"/>
            </a:br>
            <a:r>
              <a:rPr lang="en-IN" dirty="0"/>
              <a:t>vs enalapril in improving a composite hierarchical endpoint</a:t>
            </a:r>
            <a:endParaRPr lang="en-US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8D958D8-771B-17CC-ED86-E8A2DA935D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1077894"/>
            <a:ext cx="7632700" cy="99104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Primary Endpoint: Hierarchically ordered composite endpoint comprising:</a:t>
            </a:r>
          </a:p>
          <a:p>
            <a:pPr marL="463550" indent="-22860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Time to CV death</a:t>
            </a:r>
          </a:p>
          <a:p>
            <a:pPr marL="463550" indent="-22860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Time to first HF hospitalization</a:t>
            </a:r>
          </a:p>
          <a:p>
            <a:pPr marL="463550" indent="-228600">
              <a:buClr>
                <a:schemeClr val="accent4"/>
              </a:buClr>
              <a:buFont typeface="+mj-lt"/>
              <a:buAutoNum type="arabicPeriod"/>
            </a:pPr>
            <a:r>
              <a:rPr lang="pt-BR" dirty="0"/>
              <a:t>R</a:t>
            </a:r>
            <a:r>
              <a:rPr lang="en-US" dirty="0"/>
              <a:t>elative change in NT-</a:t>
            </a:r>
            <a:r>
              <a:rPr lang="en-US" dirty="0" err="1"/>
              <a:t>proBNP</a:t>
            </a:r>
            <a:r>
              <a:rPr lang="en-US" dirty="0"/>
              <a:t> from baseline to Week 12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67D0CBD-2E56-5755-BEDE-69D17CC7E51F}"/>
              </a:ext>
            </a:extLst>
          </p:cNvPr>
          <p:cNvSpPr txBox="1">
            <a:spLocks/>
          </p:cNvSpPr>
          <p:nvPr/>
        </p:nvSpPr>
        <p:spPr>
          <a:xfrm>
            <a:off x="685800" y="4972050"/>
            <a:ext cx="228600" cy="171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fld id="{47547CF9-5B10-D24F-A8D7-45A9778164F7}" type="slidenum">
              <a:rPr lang="uk-UA" sz="525">
                <a:solidFill>
                  <a:srgbClr val="7F7F7F"/>
                </a:solidFill>
                <a:latin typeface="Calibri" panose="020F0502020204030204" pitchFamily="34" charset="0"/>
              </a:rPr>
              <a:pPr algn="l" defTabSz="685800">
                <a:defRPr/>
              </a:pPr>
              <a:t>4</a:t>
            </a:fld>
            <a:endParaRPr lang="uk-UA" sz="525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14395-1590-C5C0-E10E-E5B8BAC6250E}"/>
              </a:ext>
            </a:extLst>
          </p:cNvPr>
          <p:cNvSpPr txBox="1"/>
          <p:nvPr/>
        </p:nvSpPr>
        <p:spPr>
          <a:xfrm>
            <a:off x="323850" y="2268310"/>
            <a:ext cx="243975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pt-BR" sz="1350" b="1" i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pair comparison: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27FA050-2341-2B8B-793C-6B90FBDABDA2}"/>
              </a:ext>
            </a:extLst>
          </p:cNvPr>
          <p:cNvGrpSpPr/>
          <p:nvPr/>
        </p:nvGrpSpPr>
        <p:grpSpPr>
          <a:xfrm>
            <a:off x="323850" y="2556243"/>
            <a:ext cx="2110024" cy="457200"/>
            <a:chOff x="323850" y="2556243"/>
            <a:chExt cx="2110024" cy="457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62023A-355D-6FD6-B7A2-ECEB5DB5D4A6}"/>
                </a:ext>
              </a:extLst>
            </p:cNvPr>
            <p:cNvSpPr/>
            <p:nvPr/>
          </p:nvSpPr>
          <p:spPr>
            <a:xfrm>
              <a:off x="699673" y="2649828"/>
              <a:ext cx="1734201" cy="2700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pt-BR" sz="1350">
                  <a:solidFill>
                    <a:srgbClr val="FFFFFF"/>
                  </a:solidFill>
                  <a:latin typeface="Calibri" panose="020F0502020204030204" pitchFamily="34" charset="0"/>
                </a:rPr>
                <a:t>Time </a:t>
              </a:r>
              <a:r>
                <a:rPr lang="pt-BR" sz="1350" err="1">
                  <a:solidFill>
                    <a:srgbClr val="FFFFFF"/>
                  </a:solidFill>
                  <a:latin typeface="Calibri" panose="020F0502020204030204" pitchFamily="34" charset="0"/>
                </a:rPr>
                <a:t>to</a:t>
              </a:r>
              <a:r>
                <a:rPr lang="pt-BR" sz="1350">
                  <a:solidFill>
                    <a:srgbClr val="FFFFFF"/>
                  </a:solidFill>
                  <a:latin typeface="Calibri" panose="020F0502020204030204" pitchFamily="34" charset="0"/>
                </a:rPr>
                <a:t> CV death</a:t>
              </a:r>
              <a:endParaRPr lang="en-US" sz="135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9F005D-B89C-3F3D-5CCB-ABF545A6AF3C}"/>
                </a:ext>
              </a:extLst>
            </p:cNvPr>
            <p:cNvSpPr/>
            <p:nvPr/>
          </p:nvSpPr>
          <p:spPr>
            <a:xfrm>
              <a:off x="323850" y="2556243"/>
              <a:ext cx="457200" cy="457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pt-BR" sz="2250" b="1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D4C5E1-733B-8BF2-0B25-D10FC1387CFF}"/>
              </a:ext>
            </a:extLst>
          </p:cNvPr>
          <p:cNvGrpSpPr/>
          <p:nvPr/>
        </p:nvGrpSpPr>
        <p:grpSpPr>
          <a:xfrm>
            <a:off x="2386585" y="2490674"/>
            <a:ext cx="2462571" cy="974720"/>
            <a:chOff x="2386585" y="2490674"/>
            <a:chExt cx="2462571" cy="9747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12A2BF-3EBA-5C08-1598-A56E3DD315C1}"/>
                </a:ext>
              </a:extLst>
            </p:cNvPr>
            <p:cNvSpPr/>
            <p:nvPr/>
          </p:nvSpPr>
          <p:spPr>
            <a:xfrm>
              <a:off x="2950563" y="3110897"/>
              <a:ext cx="1734201" cy="2700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pt-BR" sz="1350">
                  <a:solidFill>
                    <a:srgbClr val="FFFFFF"/>
                  </a:solidFill>
                  <a:latin typeface="Calibri" panose="020F0502020204030204" pitchFamily="34" charset="0"/>
                </a:rPr>
                <a:t>Time </a:t>
              </a:r>
              <a:r>
                <a:rPr lang="pt-BR" sz="1350" err="1">
                  <a:solidFill>
                    <a:srgbClr val="FFFFFF"/>
                  </a:solidFill>
                  <a:latin typeface="Calibri" panose="020F0502020204030204" pitchFamily="34" charset="0"/>
                </a:rPr>
                <a:t>to</a:t>
              </a:r>
              <a:r>
                <a:rPr lang="pt-BR" sz="135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pt-BR" sz="1350" err="1">
                  <a:solidFill>
                    <a:srgbClr val="FFFFFF"/>
                  </a:solidFill>
                  <a:latin typeface="Calibri" panose="020F0502020204030204" pitchFamily="34" charset="0"/>
                </a:rPr>
                <a:t>first</a:t>
              </a:r>
              <a:r>
                <a:rPr lang="pt-BR" sz="1350">
                  <a:solidFill>
                    <a:srgbClr val="FFFFFF"/>
                  </a:solidFill>
                  <a:latin typeface="Calibri" panose="020F0502020204030204" pitchFamily="34" charset="0"/>
                </a:rPr>
                <a:t> HFH</a:t>
              </a:r>
              <a:endParaRPr lang="en-US" sz="135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4DF84B-D5EB-1A7D-24C2-B41614035E72}"/>
                </a:ext>
              </a:extLst>
            </p:cNvPr>
            <p:cNvSpPr/>
            <p:nvPr/>
          </p:nvSpPr>
          <p:spPr>
            <a:xfrm>
              <a:off x="2567089" y="3008194"/>
              <a:ext cx="457200" cy="457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pt-BR" sz="2250" b="1">
                  <a:solidFill>
                    <a:srgbClr val="FFFFFF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Curved Down Arrow 14">
              <a:extLst>
                <a:ext uri="{FF2B5EF4-FFF2-40B4-BE49-F238E27FC236}">
                  <a16:creationId xmlns:a16="http://schemas.microsoft.com/office/drawing/2014/main" id="{57C39D12-849C-18F6-D9D2-5B29951838DA}"/>
                </a:ext>
              </a:extLst>
            </p:cNvPr>
            <p:cNvSpPr/>
            <p:nvPr/>
          </p:nvSpPr>
          <p:spPr>
            <a:xfrm rot="2190921">
              <a:off x="2386585" y="2490674"/>
              <a:ext cx="756084" cy="340715"/>
            </a:xfrm>
            <a:prstGeom prst="curved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8AE1F4-03C3-3C6E-7A16-E1B6F407B52B}"/>
                </a:ext>
              </a:extLst>
            </p:cNvPr>
            <p:cNvSpPr txBox="1"/>
            <p:nvPr/>
          </p:nvSpPr>
          <p:spPr>
            <a:xfrm>
              <a:off x="3076447" y="2691269"/>
              <a:ext cx="1772709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>
                <a:defRPr/>
              </a:pPr>
              <a:r>
                <a:rPr lang="pt-BR" sz="1350" i="1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If</a:t>
              </a:r>
              <a:r>
                <a:rPr lang="pt-BR" sz="1350" i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350" i="1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there</a:t>
              </a:r>
              <a:r>
                <a:rPr lang="pt-BR" sz="1350" i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350" i="1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</a:t>
              </a:r>
              <a:r>
                <a:rPr lang="pt-BR" sz="1350" i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no </a:t>
              </a:r>
              <a:r>
                <a:rPr lang="pt-BR" sz="1350" i="1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winner</a:t>
              </a:r>
              <a:endParaRPr lang="en-US" sz="1350" i="1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9EEDB6E-017A-B826-C6D2-33D651673E19}"/>
              </a:ext>
            </a:extLst>
          </p:cNvPr>
          <p:cNvSpPr txBox="1"/>
          <p:nvPr/>
        </p:nvSpPr>
        <p:spPr>
          <a:xfrm>
            <a:off x="5148064" y="3844171"/>
            <a:ext cx="3267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300"/>
              </a:spcBef>
              <a:defRPr/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Winner based on </a:t>
            </a:r>
            <a:r>
              <a:rPr lang="pt-BR" sz="1100" dirty="0">
                <a:latin typeface="Calibri" panose="020F0502020204030204" pitchFamily="34" charset="0"/>
              </a:rPr>
              <a:t>NT-proBNP</a:t>
            </a: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 levels change = more reduction or less increase</a:t>
            </a:r>
          </a:p>
          <a:p>
            <a:pPr defTabSz="685800">
              <a:lnSpc>
                <a:spcPct val="90000"/>
              </a:lnSpc>
              <a:spcBef>
                <a:spcPts val="300"/>
              </a:spcBef>
              <a:defRPr/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To have a winner, the week 12/baseline ratio needs to </a:t>
            </a:r>
            <a:r>
              <a:rPr lang="en-US" sz="1100" dirty="0">
                <a:latin typeface="Calibri" panose="020F0502020204030204" pitchFamily="34" charset="0"/>
              </a:rPr>
              <a:t>differ by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more than 25% between two participants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DCBE34-84C9-81EB-1A56-6566ADE01F21}"/>
              </a:ext>
            </a:extLst>
          </p:cNvPr>
          <p:cNvSpPr txBox="1"/>
          <p:nvPr/>
        </p:nvSpPr>
        <p:spPr>
          <a:xfrm>
            <a:off x="1403648" y="4739673"/>
            <a:ext cx="4536504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685800">
              <a:defRPr sz="80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tx2"/>
                </a:solidFill>
              </a:rPr>
              <a:t>Bocchi EA, Echeverria L, Demacq C et al. J Am Coll Cardiol HF. 2024; 12 (8), 1473-1486</a:t>
            </a:r>
            <a:endParaRPr lang="pt-BR" dirty="0">
              <a:solidFill>
                <a:schemeClr val="tx2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266F39-1964-E240-3196-6FF668D790E9}"/>
              </a:ext>
            </a:extLst>
          </p:cNvPr>
          <p:cNvGrpSpPr/>
          <p:nvPr/>
        </p:nvGrpSpPr>
        <p:grpSpPr>
          <a:xfrm>
            <a:off x="4636866" y="2955018"/>
            <a:ext cx="3508532" cy="947540"/>
            <a:chOff x="4636866" y="2955018"/>
            <a:chExt cx="3508532" cy="9475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C8DE57-C338-CE36-6890-FB5EBC69459D}"/>
                </a:ext>
              </a:extLst>
            </p:cNvPr>
            <p:cNvSpPr/>
            <p:nvPr/>
          </p:nvSpPr>
          <p:spPr>
            <a:xfrm>
              <a:off x="5148064" y="3536798"/>
              <a:ext cx="2997334" cy="2743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pt-BR" sz="1350" dirty="0">
                  <a:solidFill>
                    <a:srgbClr val="FFFFFF"/>
                  </a:solidFill>
                  <a:latin typeface="Calibri" panose="020F0502020204030204" pitchFamily="34" charset="0"/>
                </a:rPr>
                <a:t>Relative NT-proBNP change at week 12</a:t>
              </a:r>
              <a:endParaRPr lang="en-US" sz="135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8272FD-FD10-16C3-5BE4-7DFC645786FE}"/>
                </a:ext>
              </a:extLst>
            </p:cNvPr>
            <p:cNvSpPr/>
            <p:nvPr/>
          </p:nvSpPr>
          <p:spPr>
            <a:xfrm>
              <a:off x="4786308" y="3445358"/>
              <a:ext cx="457200" cy="457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pt-BR" sz="2250" b="1">
                  <a:solidFill>
                    <a:srgbClr val="FFFFFF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35" name="Curved Down Arrow 14">
              <a:extLst>
                <a:ext uri="{FF2B5EF4-FFF2-40B4-BE49-F238E27FC236}">
                  <a16:creationId xmlns:a16="http://schemas.microsoft.com/office/drawing/2014/main" id="{1996A741-AF45-29CA-2BB5-623AADA4D0D3}"/>
                </a:ext>
              </a:extLst>
            </p:cNvPr>
            <p:cNvSpPr/>
            <p:nvPr/>
          </p:nvSpPr>
          <p:spPr>
            <a:xfrm rot="2190921">
              <a:off x="4636866" y="2955018"/>
              <a:ext cx="756084" cy="340715"/>
            </a:xfrm>
            <a:prstGeom prst="curved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4DEFE8-0239-19AB-52E5-95A7394A5F58}"/>
                </a:ext>
              </a:extLst>
            </p:cNvPr>
            <p:cNvSpPr txBox="1"/>
            <p:nvPr/>
          </p:nvSpPr>
          <p:spPr>
            <a:xfrm>
              <a:off x="5326728" y="3155613"/>
              <a:ext cx="1772709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>
                <a:defRPr/>
              </a:pPr>
              <a:r>
                <a:rPr lang="pt-BR" sz="1350" i="1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If</a:t>
              </a:r>
              <a:r>
                <a:rPr lang="pt-BR" sz="1350" i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350" i="1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there</a:t>
              </a:r>
              <a:r>
                <a:rPr lang="pt-BR" sz="1350" i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350" i="1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</a:t>
              </a:r>
              <a:r>
                <a:rPr lang="pt-BR" sz="1350" i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no </a:t>
              </a:r>
              <a:r>
                <a:rPr lang="pt-BR" sz="1350" i="1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winner</a:t>
              </a:r>
              <a:endParaRPr lang="en-US" sz="1350" i="1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9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FD0C-D1B7-0B21-8878-D82C92F39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8A6BFA-8F28-07E3-243B-4A9FC91A9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84" y="267494"/>
            <a:ext cx="8485632" cy="332399"/>
          </a:xfrm>
          <a:noFill/>
        </p:spPr>
        <p:txBody>
          <a:bodyPr>
            <a:noAutofit/>
          </a:bodyPr>
          <a:lstStyle/>
          <a:p>
            <a:r>
              <a:rPr lang="en-US" dirty="0"/>
              <a:t>Primary endpoint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3B39C-89C3-808F-7A42-B6F1DBBB53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4313" y="4560243"/>
            <a:ext cx="4295374" cy="415498"/>
          </a:xfrm>
          <a:noFill/>
        </p:spPr>
        <p:txBody>
          <a:bodyPr wrap="square" lIns="0" tIns="0" rIns="0" bIns="0" rtlCol="0">
            <a:spAutoFit/>
          </a:bodyPr>
          <a:lstStyle/>
          <a:p>
            <a:pPr algn="ctr" defTabSz="685783"/>
            <a:r>
              <a:rPr lang="en-US" sz="900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*Total wins (%) are presented using the unstratified, unmatched win ratio, however, win ratios were derived using Dong’s method stratified by country. CV, cardiovascular; HF, heart failure; NT-</a:t>
            </a:r>
            <a:r>
              <a:rPr lang="en-US" sz="900" b="0" dirty="0" err="1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proBNP</a:t>
            </a:r>
            <a:r>
              <a:rPr lang="en-US" sz="900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, N-terminal pro–B-type Natriuretic Peptide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99DC288-2FB1-FBD3-8396-3C5BCE0CA25F}"/>
              </a:ext>
            </a:extLst>
          </p:cNvPr>
          <p:cNvSpPr/>
          <p:nvPr/>
        </p:nvSpPr>
        <p:spPr>
          <a:xfrm>
            <a:off x="2555777" y="850016"/>
            <a:ext cx="4032442" cy="183535"/>
          </a:xfrm>
          <a:custGeom>
            <a:avLst/>
            <a:gdLst>
              <a:gd name="connsiteX0" fmla="*/ 2838478 w 2838477"/>
              <a:gd name="connsiteY0" fmla="*/ 210954 h 210953"/>
              <a:gd name="connsiteX1" fmla="*/ 2838478 w 2838477"/>
              <a:gd name="connsiteY1" fmla="*/ 0 h 210953"/>
              <a:gd name="connsiteX2" fmla="*/ 0 w 2838477"/>
              <a:gd name="connsiteY2" fmla="*/ 0 h 210953"/>
              <a:gd name="connsiteX3" fmla="*/ 0 w 2838477"/>
              <a:gd name="connsiteY3" fmla="*/ 210954 h 2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477" h="210953">
                <a:moveTo>
                  <a:pt x="2838478" y="210954"/>
                </a:moveTo>
                <a:lnTo>
                  <a:pt x="2838478" y="0"/>
                </a:lnTo>
                <a:lnTo>
                  <a:pt x="0" y="0"/>
                </a:lnTo>
                <a:lnTo>
                  <a:pt x="0" y="210954"/>
                </a:lnTo>
              </a:path>
            </a:pathLst>
          </a:custGeom>
          <a:ln w="15875">
            <a:solidFill>
              <a:schemeClr val="tx2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/>
            <a:endParaRPr lang="en-IN" sz="2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418368-9831-4198-DC76-9D65D0D45A82}"/>
              </a:ext>
            </a:extLst>
          </p:cNvPr>
          <p:cNvSpPr txBox="1"/>
          <p:nvPr/>
        </p:nvSpPr>
        <p:spPr>
          <a:xfrm>
            <a:off x="2987824" y="197971"/>
            <a:ext cx="316835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400" b="1" i="0" u="none" strike="noStrike" kern="0" cap="none" spc="0" normalizeH="0" baseline="0">
                <a:ln/>
                <a:effectLst/>
                <a:uLnTx/>
                <a:uFillTx/>
                <a:cs typeface="Calibri" panose="020F0502020204030204" pitchFamily="34" charset="0"/>
                <a:rtl val="0"/>
              </a:defRPr>
            </a:lvl1pPr>
          </a:lstStyle>
          <a:p>
            <a:r>
              <a:rPr lang="en-US" dirty="0">
                <a:sym typeface="Arial"/>
              </a:rPr>
              <a:t>212,520 comparisons were made by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pairing participants from each group</a:t>
            </a:r>
            <a:endParaRPr lang="en-IN" dirty="0"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E8DBC-D1E5-A7C5-B87E-81464F62E1CE}"/>
              </a:ext>
            </a:extLst>
          </p:cNvPr>
          <p:cNvSpPr txBox="1"/>
          <p:nvPr/>
        </p:nvSpPr>
        <p:spPr>
          <a:xfrm>
            <a:off x="1799690" y="4135993"/>
            <a:ext cx="5544616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 w="158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400" b="1" i="0" u="none" strike="noStrike" kern="0" cap="none" spc="0" normalizeH="0" baseline="0">
                <a:ln/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  <a:rtl val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ym typeface="Arial"/>
              </a:rPr>
              <a:t>Stratified Unmatched Win Ratio* [95% CI]: 1.52 [1.28-1.82], p&lt;0.001</a:t>
            </a:r>
            <a:endParaRPr lang="en-IN" dirty="0">
              <a:sym typeface="Arial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370C8E-3069-85BC-448A-37088DBB40A4}"/>
              </a:ext>
            </a:extLst>
          </p:cNvPr>
          <p:cNvSpPr/>
          <p:nvPr/>
        </p:nvSpPr>
        <p:spPr>
          <a:xfrm>
            <a:off x="1605724" y="1087282"/>
            <a:ext cx="1897292" cy="443198"/>
          </a:xfrm>
          <a:custGeom>
            <a:avLst/>
            <a:gdLst>
              <a:gd name="connsiteX0" fmla="*/ 0 w 1275163"/>
              <a:gd name="connsiteY0" fmla="*/ 0 h 514553"/>
              <a:gd name="connsiteX1" fmla="*/ 1275164 w 1275163"/>
              <a:gd name="connsiteY1" fmla="*/ 0 h 514553"/>
              <a:gd name="connsiteX2" fmla="*/ 1275164 w 1275163"/>
              <a:gd name="connsiteY2" fmla="*/ 514553 h 514553"/>
              <a:gd name="connsiteX3" fmla="*/ 0 w 1275163"/>
              <a:gd name="connsiteY3" fmla="*/ 514553 h 51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5163" h="514553">
                <a:moveTo>
                  <a:pt x="0" y="0"/>
                </a:moveTo>
                <a:lnTo>
                  <a:pt x="1275164" y="0"/>
                </a:lnTo>
                <a:lnTo>
                  <a:pt x="1275164" y="514553"/>
                </a:lnTo>
                <a:lnTo>
                  <a:pt x="0" y="51455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en-IN" sz="1600" b="1" dirty="0">
                <a:solidFill>
                  <a:schemeClr val="accent4"/>
                </a:solidFill>
              </a:rPr>
              <a:t>Sacubitril/Valsartan</a:t>
            </a:r>
            <a:br>
              <a:rPr lang="en-IN" sz="1600" b="1" dirty="0">
                <a:solidFill>
                  <a:schemeClr val="accent4"/>
                </a:solidFill>
              </a:rPr>
            </a:br>
            <a:r>
              <a:rPr lang="en-IN" sz="1600" b="1" dirty="0">
                <a:solidFill>
                  <a:schemeClr val="accent4"/>
                </a:solidFill>
              </a:rPr>
              <a:t>Wins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9EBC98-EE16-5550-89D4-7E616CAE3086}"/>
              </a:ext>
            </a:extLst>
          </p:cNvPr>
          <p:cNvSpPr/>
          <p:nvPr/>
        </p:nvSpPr>
        <p:spPr>
          <a:xfrm>
            <a:off x="3636964" y="1308881"/>
            <a:ext cx="1870072" cy="221599"/>
          </a:xfrm>
          <a:custGeom>
            <a:avLst/>
            <a:gdLst>
              <a:gd name="connsiteX0" fmla="*/ 0 w 1275163"/>
              <a:gd name="connsiteY0" fmla="*/ 0 h 514553"/>
              <a:gd name="connsiteX1" fmla="*/ 1275164 w 1275163"/>
              <a:gd name="connsiteY1" fmla="*/ 0 h 514553"/>
              <a:gd name="connsiteX2" fmla="*/ 1275164 w 1275163"/>
              <a:gd name="connsiteY2" fmla="*/ 514553 h 514553"/>
              <a:gd name="connsiteX3" fmla="*/ 0 w 1275163"/>
              <a:gd name="connsiteY3" fmla="*/ 514553 h 51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5163" h="514553">
                <a:moveTo>
                  <a:pt x="0" y="0"/>
                </a:moveTo>
                <a:lnTo>
                  <a:pt x="1275164" y="0"/>
                </a:lnTo>
                <a:lnTo>
                  <a:pt x="1275164" y="514553"/>
                </a:lnTo>
                <a:lnTo>
                  <a:pt x="0" y="51455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Ties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88C8366-8C75-4B62-1700-FC48E21AC4DF}"/>
              </a:ext>
            </a:extLst>
          </p:cNvPr>
          <p:cNvSpPr/>
          <p:nvPr/>
        </p:nvSpPr>
        <p:spPr>
          <a:xfrm>
            <a:off x="5661867" y="1087282"/>
            <a:ext cx="1870072" cy="443198"/>
          </a:xfrm>
          <a:custGeom>
            <a:avLst/>
            <a:gdLst>
              <a:gd name="connsiteX0" fmla="*/ 0 w 1275163"/>
              <a:gd name="connsiteY0" fmla="*/ 0 h 514553"/>
              <a:gd name="connsiteX1" fmla="*/ 1275164 w 1275163"/>
              <a:gd name="connsiteY1" fmla="*/ 0 h 514553"/>
              <a:gd name="connsiteX2" fmla="*/ 1275164 w 1275163"/>
              <a:gd name="connsiteY2" fmla="*/ 514553 h 514553"/>
              <a:gd name="connsiteX3" fmla="*/ 0 w 1275163"/>
              <a:gd name="connsiteY3" fmla="*/ 514553 h 51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5163" h="514553">
                <a:moveTo>
                  <a:pt x="0" y="0"/>
                </a:moveTo>
                <a:lnTo>
                  <a:pt x="1275164" y="0"/>
                </a:lnTo>
                <a:lnTo>
                  <a:pt x="1275164" y="514553"/>
                </a:lnTo>
                <a:lnTo>
                  <a:pt x="0" y="51455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en-IN" sz="1600" b="1" dirty="0">
                <a:solidFill>
                  <a:schemeClr val="accent1"/>
                </a:solidFill>
              </a:rPr>
              <a:t>Enalapril</a:t>
            </a:r>
            <a:br>
              <a:rPr lang="en-IN" sz="1600" b="1" dirty="0">
                <a:solidFill>
                  <a:schemeClr val="accent1"/>
                </a:solidFill>
              </a:rPr>
            </a:br>
            <a:r>
              <a:rPr lang="en-IN" sz="1600" b="1" dirty="0">
                <a:solidFill>
                  <a:schemeClr val="accent1"/>
                </a:solidFill>
              </a:rPr>
              <a:t>Wins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5E2237-353C-08E0-7564-05D05374FFE1}"/>
              </a:ext>
            </a:extLst>
          </p:cNvPr>
          <p:cNvSpPr txBox="1"/>
          <p:nvPr/>
        </p:nvSpPr>
        <p:spPr>
          <a:xfrm>
            <a:off x="7665887" y="1087282"/>
            <a:ext cx="13483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Win 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Difference</a:t>
            </a:r>
            <a:endParaRPr kumimoji="0" lang="pt-BR" sz="16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E843023-7150-3C5E-D19F-F5666B93E563}"/>
              </a:ext>
            </a:extLst>
          </p:cNvPr>
          <p:cNvGrpSpPr/>
          <p:nvPr/>
        </p:nvGrpSpPr>
        <p:grpSpPr>
          <a:xfrm>
            <a:off x="368235" y="1537556"/>
            <a:ext cx="8403752" cy="480131"/>
            <a:chOff x="368235" y="1568903"/>
            <a:chExt cx="8403752" cy="48013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1E6344-3EE1-D1EE-CFB7-B6E7CBFA57DA}"/>
                </a:ext>
              </a:extLst>
            </p:cNvPr>
            <p:cNvSpPr/>
            <p:nvPr/>
          </p:nvSpPr>
          <p:spPr>
            <a:xfrm>
              <a:off x="1605724" y="1639691"/>
              <a:ext cx="1870072" cy="338554"/>
            </a:xfrm>
            <a:custGeom>
              <a:avLst/>
              <a:gdLst>
                <a:gd name="connsiteX0" fmla="*/ 0 w 1275163"/>
                <a:gd name="connsiteY0" fmla="*/ 0 h 514553"/>
                <a:gd name="connsiteX1" fmla="*/ 1275164 w 1275163"/>
                <a:gd name="connsiteY1" fmla="*/ 0 h 514553"/>
                <a:gd name="connsiteX2" fmla="*/ 1275164 w 1275163"/>
                <a:gd name="connsiteY2" fmla="*/ 514553 h 514553"/>
                <a:gd name="connsiteX3" fmla="*/ 0 w 1275163"/>
                <a:gd name="connsiteY3" fmla="*/ 514553 h 5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163" h="514553">
                  <a:moveTo>
                    <a:pt x="0" y="0"/>
                  </a:moveTo>
                  <a:lnTo>
                    <a:pt x="1275164" y="0"/>
                  </a:lnTo>
                  <a:lnTo>
                    <a:pt x="1275164" y="514553"/>
                  </a:lnTo>
                  <a:lnTo>
                    <a:pt x="0" y="514553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600" kern="0" dirty="0">
                  <a:ln/>
                  <a:solidFill>
                    <a:srgbClr val="231F20"/>
                  </a:solidFill>
                  <a:cs typeface="Calibri" panose="020F0502020204030204" pitchFamily="34" charset="0"/>
                  <a:rtl val="0"/>
                </a:rPr>
                <a:t>18.3%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3173B2-4A58-C301-1D83-AA52C18EAA98}"/>
                </a:ext>
              </a:extLst>
            </p:cNvPr>
            <p:cNvSpPr/>
            <p:nvPr/>
          </p:nvSpPr>
          <p:spPr>
            <a:xfrm>
              <a:off x="3636964" y="1639691"/>
              <a:ext cx="1870072" cy="338554"/>
            </a:xfrm>
            <a:custGeom>
              <a:avLst/>
              <a:gdLst>
                <a:gd name="connsiteX0" fmla="*/ 0 w 1275163"/>
                <a:gd name="connsiteY0" fmla="*/ 0 h 514553"/>
                <a:gd name="connsiteX1" fmla="*/ 1275164 w 1275163"/>
                <a:gd name="connsiteY1" fmla="*/ 0 h 514553"/>
                <a:gd name="connsiteX2" fmla="*/ 1275164 w 1275163"/>
                <a:gd name="connsiteY2" fmla="*/ 514553 h 514553"/>
                <a:gd name="connsiteX3" fmla="*/ 0 w 1275163"/>
                <a:gd name="connsiteY3" fmla="*/ 514553 h 5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163" h="514553">
                  <a:moveTo>
                    <a:pt x="0" y="0"/>
                  </a:moveTo>
                  <a:lnTo>
                    <a:pt x="1275164" y="0"/>
                  </a:lnTo>
                  <a:lnTo>
                    <a:pt x="1275164" y="514553"/>
                  </a:lnTo>
                  <a:lnTo>
                    <a:pt x="0" y="514553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600" kern="0" dirty="0">
                  <a:ln/>
                  <a:solidFill>
                    <a:srgbClr val="231F20"/>
                  </a:solidFill>
                  <a:cs typeface="Calibri" panose="020F0502020204030204" pitchFamily="34" charset="0"/>
                  <a:rtl val="0"/>
                </a:rPr>
                <a:t>64.2%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974D0F-63FB-768E-DE0A-F32915219FC3}"/>
                </a:ext>
              </a:extLst>
            </p:cNvPr>
            <p:cNvSpPr/>
            <p:nvPr/>
          </p:nvSpPr>
          <p:spPr>
            <a:xfrm>
              <a:off x="5661867" y="1639691"/>
              <a:ext cx="1870072" cy="338554"/>
            </a:xfrm>
            <a:custGeom>
              <a:avLst/>
              <a:gdLst>
                <a:gd name="connsiteX0" fmla="*/ 0 w 1275163"/>
                <a:gd name="connsiteY0" fmla="*/ 0 h 514553"/>
                <a:gd name="connsiteX1" fmla="*/ 1275164 w 1275163"/>
                <a:gd name="connsiteY1" fmla="*/ 0 h 514553"/>
                <a:gd name="connsiteX2" fmla="*/ 1275164 w 1275163"/>
                <a:gd name="connsiteY2" fmla="*/ 514553 h 514553"/>
                <a:gd name="connsiteX3" fmla="*/ 0 w 1275163"/>
                <a:gd name="connsiteY3" fmla="*/ 514553 h 5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163" h="514553">
                  <a:moveTo>
                    <a:pt x="0" y="0"/>
                  </a:moveTo>
                  <a:lnTo>
                    <a:pt x="1275164" y="0"/>
                  </a:lnTo>
                  <a:lnTo>
                    <a:pt x="1275164" y="514553"/>
                  </a:lnTo>
                  <a:lnTo>
                    <a:pt x="0" y="514553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600" kern="0" dirty="0">
                  <a:ln/>
                  <a:solidFill>
                    <a:srgbClr val="231F20"/>
                  </a:solidFill>
                  <a:cs typeface="Calibri" panose="020F0502020204030204" pitchFamily="34" charset="0"/>
                  <a:rtl val="0"/>
                </a:rPr>
                <a:t>17.5%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6E596E4-AAB5-0B35-8FC8-3EB025FF9094}"/>
                </a:ext>
              </a:extLst>
            </p:cNvPr>
            <p:cNvSpPr txBox="1"/>
            <p:nvPr/>
          </p:nvSpPr>
          <p:spPr>
            <a:xfrm>
              <a:off x="368235" y="1568903"/>
              <a:ext cx="1152688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  <a:t>Death due to</a:t>
              </a:r>
              <a:br>
                <a:rPr kumimoji="0" lang="en-US" sz="1400" u="none" strike="noStrike" kern="1200" cap="none" spc="0" normalizeH="0" baseline="0" noProof="0" dirty="0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</a:br>
              <a:r>
                <a:rPr kumimoji="0" lang="en-US" sz="1400" u="none" strike="noStrike" kern="1200" cap="none" spc="0" normalizeH="0" baseline="0" noProof="0" dirty="0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  <a:t>CV cause</a:t>
              </a:r>
              <a:endParaRPr kumimoji="0" lang="en-IN" sz="1400" u="none" strike="noStrike" kern="1200" cap="none" spc="0" normalizeH="0" baseline="0" noProof="0" dirty="0">
                <a:ln/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  <a:rtl val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E953206-7C59-3C62-DF6F-C20376A6DC3B}"/>
                </a:ext>
              </a:extLst>
            </p:cNvPr>
            <p:cNvSpPr txBox="1"/>
            <p:nvPr/>
          </p:nvSpPr>
          <p:spPr>
            <a:xfrm>
              <a:off x="7908156" y="1692013"/>
              <a:ext cx="863831" cy="2339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0.8%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5D4DE65-BE9B-9280-CF84-E0A0045B220F}"/>
              </a:ext>
            </a:extLst>
          </p:cNvPr>
          <p:cNvGrpSpPr/>
          <p:nvPr/>
        </p:nvGrpSpPr>
        <p:grpSpPr>
          <a:xfrm>
            <a:off x="218259" y="2214087"/>
            <a:ext cx="8553728" cy="480131"/>
            <a:chOff x="218259" y="2273031"/>
            <a:chExt cx="8553728" cy="48013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937E6E-715E-7CD0-F86D-82B5F26DEC0C}"/>
                </a:ext>
              </a:extLst>
            </p:cNvPr>
            <p:cNvSpPr/>
            <p:nvPr/>
          </p:nvSpPr>
          <p:spPr>
            <a:xfrm>
              <a:off x="1605724" y="2343819"/>
              <a:ext cx="1870072" cy="338554"/>
            </a:xfrm>
            <a:custGeom>
              <a:avLst/>
              <a:gdLst>
                <a:gd name="connsiteX0" fmla="*/ 0 w 1275163"/>
                <a:gd name="connsiteY0" fmla="*/ 0 h 514553"/>
                <a:gd name="connsiteX1" fmla="*/ 1275164 w 1275163"/>
                <a:gd name="connsiteY1" fmla="*/ 0 h 514553"/>
                <a:gd name="connsiteX2" fmla="*/ 1275164 w 1275163"/>
                <a:gd name="connsiteY2" fmla="*/ 514553 h 514553"/>
                <a:gd name="connsiteX3" fmla="*/ 0 w 1275163"/>
                <a:gd name="connsiteY3" fmla="*/ 514553 h 5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163" h="514553">
                  <a:moveTo>
                    <a:pt x="0" y="0"/>
                  </a:moveTo>
                  <a:lnTo>
                    <a:pt x="1275164" y="0"/>
                  </a:lnTo>
                  <a:lnTo>
                    <a:pt x="1275164" y="514553"/>
                  </a:lnTo>
                  <a:lnTo>
                    <a:pt x="0" y="514553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600" kern="0" dirty="0">
                  <a:ln/>
                  <a:solidFill>
                    <a:srgbClr val="231F20"/>
                  </a:solidFill>
                  <a:cs typeface="Calibri" panose="020F0502020204030204" pitchFamily="34" charset="0"/>
                  <a:rtl val="0"/>
                </a:rPr>
                <a:t>7.7%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4EF0C7C-D00F-BFCA-F995-D29DC1DB874A}"/>
                </a:ext>
              </a:extLst>
            </p:cNvPr>
            <p:cNvSpPr/>
            <p:nvPr/>
          </p:nvSpPr>
          <p:spPr>
            <a:xfrm>
              <a:off x="3636964" y="2343819"/>
              <a:ext cx="1870072" cy="338554"/>
            </a:xfrm>
            <a:custGeom>
              <a:avLst/>
              <a:gdLst>
                <a:gd name="connsiteX0" fmla="*/ 0 w 1275163"/>
                <a:gd name="connsiteY0" fmla="*/ 0 h 514553"/>
                <a:gd name="connsiteX1" fmla="*/ 1275164 w 1275163"/>
                <a:gd name="connsiteY1" fmla="*/ 0 h 514553"/>
                <a:gd name="connsiteX2" fmla="*/ 1275164 w 1275163"/>
                <a:gd name="connsiteY2" fmla="*/ 514553 h 514553"/>
                <a:gd name="connsiteX3" fmla="*/ 0 w 1275163"/>
                <a:gd name="connsiteY3" fmla="*/ 514553 h 5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163" h="514553">
                  <a:moveTo>
                    <a:pt x="0" y="0"/>
                  </a:moveTo>
                  <a:lnTo>
                    <a:pt x="1275164" y="0"/>
                  </a:lnTo>
                  <a:lnTo>
                    <a:pt x="1275164" y="514553"/>
                  </a:lnTo>
                  <a:lnTo>
                    <a:pt x="0" y="514553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600" kern="0" dirty="0">
                  <a:ln/>
                  <a:solidFill>
                    <a:srgbClr val="231F20"/>
                  </a:solidFill>
                  <a:cs typeface="Calibri" panose="020F0502020204030204" pitchFamily="34" charset="0"/>
                  <a:rtl val="0"/>
                </a:rPr>
                <a:t>49.6%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9F6183-46A9-8958-0964-9231EAA7632C}"/>
                </a:ext>
              </a:extLst>
            </p:cNvPr>
            <p:cNvSpPr/>
            <p:nvPr/>
          </p:nvSpPr>
          <p:spPr>
            <a:xfrm>
              <a:off x="5661867" y="2343819"/>
              <a:ext cx="1870072" cy="338554"/>
            </a:xfrm>
            <a:custGeom>
              <a:avLst/>
              <a:gdLst>
                <a:gd name="connsiteX0" fmla="*/ 0 w 1275163"/>
                <a:gd name="connsiteY0" fmla="*/ 0 h 514553"/>
                <a:gd name="connsiteX1" fmla="*/ 1275164 w 1275163"/>
                <a:gd name="connsiteY1" fmla="*/ 0 h 514553"/>
                <a:gd name="connsiteX2" fmla="*/ 1275164 w 1275163"/>
                <a:gd name="connsiteY2" fmla="*/ 514553 h 514553"/>
                <a:gd name="connsiteX3" fmla="*/ 0 w 1275163"/>
                <a:gd name="connsiteY3" fmla="*/ 514553 h 5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163" h="514553">
                  <a:moveTo>
                    <a:pt x="0" y="0"/>
                  </a:moveTo>
                  <a:lnTo>
                    <a:pt x="1275164" y="0"/>
                  </a:lnTo>
                  <a:lnTo>
                    <a:pt x="1275164" y="514553"/>
                  </a:lnTo>
                  <a:lnTo>
                    <a:pt x="0" y="514553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600" kern="0" dirty="0">
                  <a:ln/>
                  <a:solidFill>
                    <a:srgbClr val="231F20"/>
                  </a:solidFill>
                  <a:cs typeface="Calibri" panose="020F0502020204030204" pitchFamily="34" charset="0"/>
                  <a:rtl val="0"/>
                </a:rPr>
                <a:t>6.9%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26D18B-A360-AAE1-F774-DAE5D67944D6}"/>
                </a:ext>
              </a:extLst>
            </p:cNvPr>
            <p:cNvSpPr txBox="1"/>
            <p:nvPr/>
          </p:nvSpPr>
          <p:spPr>
            <a:xfrm>
              <a:off x="218259" y="2273031"/>
              <a:ext cx="1302664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  <a:t>Hospitalization</a:t>
              </a:r>
              <a:br>
                <a:rPr kumimoji="0" lang="en-US" sz="1400" u="none" strike="noStrike" kern="1200" cap="none" spc="0" normalizeH="0" baseline="0" noProof="0" dirty="0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</a:br>
              <a:r>
                <a:rPr kumimoji="0" lang="en-US" sz="1400" u="none" strike="noStrike" kern="1200" cap="none" spc="0" normalizeH="0" baseline="0" noProof="0" dirty="0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  <a:t>due to HF</a:t>
              </a:r>
              <a:endParaRPr kumimoji="0" lang="en-IN" sz="1400" u="none" strike="noStrike" kern="1200" cap="none" spc="0" normalizeH="0" baseline="0" noProof="0" dirty="0">
                <a:ln/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  <a:rtl val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F8AC6-D9B1-A811-CC82-BCAE5E642964}"/>
                </a:ext>
              </a:extLst>
            </p:cNvPr>
            <p:cNvSpPr txBox="1"/>
            <p:nvPr/>
          </p:nvSpPr>
          <p:spPr>
            <a:xfrm>
              <a:off x="7908156" y="2395594"/>
              <a:ext cx="863831" cy="2339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0.8%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A924EF-882F-BEE8-1A41-766AF1745E84}"/>
              </a:ext>
            </a:extLst>
          </p:cNvPr>
          <p:cNvGrpSpPr/>
          <p:nvPr/>
        </p:nvGrpSpPr>
        <p:grpSpPr>
          <a:xfrm>
            <a:off x="97004" y="2781375"/>
            <a:ext cx="8674983" cy="674031"/>
            <a:chOff x="111879" y="2881937"/>
            <a:chExt cx="8674983" cy="67403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2B8FA3-4DC3-3316-3F2F-F554D4B51E57}"/>
                </a:ext>
              </a:extLst>
            </p:cNvPr>
            <p:cNvSpPr/>
            <p:nvPr/>
          </p:nvSpPr>
          <p:spPr>
            <a:xfrm>
              <a:off x="1605724" y="3049675"/>
              <a:ext cx="1870072" cy="338554"/>
            </a:xfrm>
            <a:custGeom>
              <a:avLst/>
              <a:gdLst>
                <a:gd name="connsiteX0" fmla="*/ 0 w 1275163"/>
                <a:gd name="connsiteY0" fmla="*/ 0 h 514553"/>
                <a:gd name="connsiteX1" fmla="*/ 1275164 w 1275163"/>
                <a:gd name="connsiteY1" fmla="*/ 0 h 514553"/>
                <a:gd name="connsiteX2" fmla="*/ 1275164 w 1275163"/>
                <a:gd name="connsiteY2" fmla="*/ 514553 h 514553"/>
                <a:gd name="connsiteX3" fmla="*/ 0 w 1275163"/>
                <a:gd name="connsiteY3" fmla="*/ 514553 h 5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163" h="514553">
                  <a:moveTo>
                    <a:pt x="0" y="0"/>
                  </a:moveTo>
                  <a:lnTo>
                    <a:pt x="1275164" y="0"/>
                  </a:lnTo>
                  <a:lnTo>
                    <a:pt x="1275164" y="514553"/>
                  </a:lnTo>
                  <a:lnTo>
                    <a:pt x="0" y="514553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600" kern="0" dirty="0">
                  <a:ln/>
                  <a:solidFill>
                    <a:srgbClr val="231F20"/>
                  </a:solidFill>
                  <a:cs typeface="Calibri" panose="020F0502020204030204" pitchFamily="34" charset="0"/>
                  <a:rtl val="0"/>
                </a:rPr>
                <a:t>22.5%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E9DCC34-6EB7-0F73-8D73-0CF64335716A}"/>
                </a:ext>
              </a:extLst>
            </p:cNvPr>
            <p:cNvSpPr/>
            <p:nvPr/>
          </p:nvSpPr>
          <p:spPr>
            <a:xfrm>
              <a:off x="3636964" y="3049675"/>
              <a:ext cx="1870072" cy="338554"/>
            </a:xfrm>
            <a:custGeom>
              <a:avLst/>
              <a:gdLst>
                <a:gd name="connsiteX0" fmla="*/ 0 w 1275163"/>
                <a:gd name="connsiteY0" fmla="*/ 0 h 514553"/>
                <a:gd name="connsiteX1" fmla="*/ 1275164 w 1275163"/>
                <a:gd name="connsiteY1" fmla="*/ 0 h 514553"/>
                <a:gd name="connsiteX2" fmla="*/ 1275164 w 1275163"/>
                <a:gd name="connsiteY2" fmla="*/ 514553 h 514553"/>
                <a:gd name="connsiteX3" fmla="*/ 0 w 1275163"/>
                <a:gd name="connsiteY3" fmla="*/ 514553 h 5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163" h="514553">
                  <a:moveTo>
                    <a:pt x="0" y="0"/>
                  </a:moveTo>
                  <a:lnTo>
                    <a:pt x="1275164" y="0"/>
                  </a:lnTo>
                  <a:lnTo>
                    <a:pt x="1275164" y="514553"/>
                  </a:lnTo>
                  <a:lnTo>
                    <a:pt x="0" y="514553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600" kern="0" dirty="0">
                  <a:ln/>
                  <a:solidFill>
                    <a:srgbClr val="231F20"/>
                  </a:solidFill>
                  <a:cs typeface="Calibri" panose="020F0502020204030204" pitchFamily="34" charset="0"/>
                  <a:rtl val="0"/>
                </a:rPr>
                <a:t>19.9%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694EAB9-2B99-1710-DD19-5354F7CF89C8}"/>
                </a:ext>
              </a:extLst>
            </p:cNvPr>
            <p:cNvSpPr/>
            <p:nvPr/>
          </p:nvSpPr>
          <p:spPr>
            <a:xfrm>
              <a:off x="5661867" y="3049675"/>
              <a:ext cx="1870072" cy="338554"/>
            </a:xfrm>
            <a:custGeom>
              <a:avLst/>
              <a:gdLst>
                <a:gd name="connsiteX0" fmla="*/ 0 w 1275163"/>
                <a:gd name="connsiteY0" fmla="*/ 0 h 514553"/>
                <a:gd name="connsiteX1" fmla="*/ 1275164 w 1275163"/>
                <a:gd name="connsiteY1" fmla="*/ 0 h 514553"/>
                <a:gd name="connsiteX2" fmla="*/ 1275164 w 1275163"/>
                <a:gd name="connsiteY2" fmla="*/ 514553 h 514553"/>
                <a:gd name="connsiteX3" fmla="*/ 0 w 1275163"/>
                <a:gd name="connsiteY3" fmla="*/ 514553 h 5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163" h="514553">
                  <a:moveTo>
                    <a:pt x="0" y="0"/>
                  </a:moveTo>
                  <a:lnTo>
                    <a:pt x="1275164" y="0"/>
                  </a:lnTo>
                  <a:lnTo>
                    <a:pt x="1275164" y="514553"/>
                  </a:lnTo>
                  <a:lnTo>
                    <a:pt x="0" y="514553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600" kern="0" dirty="0">
                  <a:ln/>
                  <a:solidFill>
                    <a:srgbClr val="231F20"/>
                  </a:solidFill>
                  <a:cs typeface="Calibri" panose="020F0502020204030204" pitchFamily="34" charset="0"/>
                  <a:rtl val="0"/>
                </a:rPr>
                <a:t>7.2%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DB1BF4-A580-C1E1-D83D-001D42942801}"/>
                </a:ext>
              </a:extLst>
            </p:cNvPr>
            <p:cNvSpPr txBox="1"/>
            <p:nvPr/>
          </p:nvSpPr>
          <p:spPr>
            <a:xfrm>
              <a:off x="111879" y="2881937"/>
              <a:ext cx="1409044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u="none" strike="noStrike" kern="1200" cap="none" spc="0" normalizeH="0" baseline="0" noProof="0" dirty="0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  <a:t>NT-</a:t>
              </a:r>
              <a:r>
                <a:rPr kumimoji="0" lang="en-US" sz="1400" u="none" strike="noStrike" kern="1200" cap="none" spc="0" normalizeH="0" baseline="0" noProof="0" dirty="0" err="1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  <a:t>proBNP</a:t>
              </a:r>
              <a:r>
                <a:rPr lang="en-US" sz="1400" dirty="0" err="1">
                  <a:ln/>
                  <a:latin typeface="Calibri" panose="020F0502020204030204" pitchFamily="34" charset="0"/>
                  <a:cs typeface="Calibri" panose="020F0502020204030204" pitchFamily="34" charset="0"/>
                  <a:sym typeface="Arial"/>
                  <a:rtl val="0"/>
                </a:rPr>
                <a:t> </a:t>
              </a:r>
              <a:r>
                <a:rPr kumimoji="0" lang="en-US" sz="1400" u="none" strike="noStrike" kern="1200" cap="none" spc="0" normalizeH="0" baseline="0" noProof="0" dirty="0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  <a:t>change at </a:t>
              </a:r>
              <a:br>
                <a:rPr kumimoji="0" lang="en-US" sz="1400" u="none" strike="noStrike" kern="1200" cap="none" spc="0" normalizeH="0" baseline="0" noProof="0" dirty="0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</a:br>
              <a:r>
                <a:rPr kumimoji="0" lang="en-US" sz="1400" u="none" strike="noStrike" kern="1200" cap="none" spc="0" normalizeH="0" baseline="0" noProof="0" dirty="0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  <a:t>12 weeks</a:t>
              </a:r>
              <a:endParaRPr kumimoji="0" lang="en-IN" sz="1400" u="none" strike="noStrike" kern="1200" cap="none" spc="0" normalizeH="0" baseline="0" noProof="0" dirty="0">
                <a:ln/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  <a:rtl val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48E9DB8-B1B8-9F01-13F5-CF14BAAB653A}"/>
                </a:ext>
              </a:extLst>
            </p:cNvPr>
            <p:cNvSpPr txBox="1"/>
            <p:nvPr/>
          </p:nvSpPr>
          <p:spPr>
            <a:xfrm>
              <a:off x="7923031" y="3115577"/>
              <a:ext cx="863831" cy="2339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15.3%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84A9C62-D8AD-FD81-A25E-299CBBD8ABE9}"/>
              </a:ext>
            </a:extLst>
          </p:cNvPr>
          <p:cNvSpPr txBox="1"/>
          <p:nvPr/>
        </p:nvSpPr>
        <p:spPr>
          <a:xfrm>
            <a:off x="7908156" y="1982495"/>
            <a:ext cx="863831" cy="2631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F5FD07-B728-4945-6CF5-192BE68E775B}"/>
              </a:ext>
            </a:extLst>
          </p:cNvPr>
          <p:cNvSpPr txBox="1"/>
          <p:nvPr/>
        </p:nvSpPr>
        <p:spPr>
          <a:xfrm>
            <a:off x="7908156" y="2658264"/>
            <a:ext cx="863831" cy="2631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057EC90-7D73-EE2D-74B2-1C9998C4DB8C}"/>
              </a:ext>
            </a:extLst>
          </p:cNvPr>
          <p:cNvGrpSpPr/>
          <p:nvPr/>
        </p:nvGrpSpPr>
        <p:grpSpPr>
          <a:xfrm>
            <a:off x="251520" y="3455687"/>
            <a:ext cx="8520467" cy="590931"/>
            <a:chOff x="251520" y="3527574"/>
            <a:chExt cx="8520467" cy="59093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B1F67ED-15C1-DEE5-BCA7-5345BC7E5DBF}"/>
                </a:ext>
              </a:extLst>
            </p:cNvPr>
            <p:cNvSpPr/>
            <p:nvPr/>
          </p:nvSpPr>
          <p:spPr>
            <a:xfrm>
              <a:off x="1605724" y="3624523"/>
              <a:ext cx="1870072" cy="369332"/>
            </a:xfrm>
            <a:custGeom>
              <a:avLst/>
              <a:gdLst>
                <a:gd name="connsiteX0" fmla="*/ 0 w 1275163"/>
                <a:gd name="connsiteY0" fmla="*/ 0 h 514553"/>
                <a:gd name="connsiteX1" fmla="*/ 1275164 w 1275163"/>
                <a:gd name="connsiteY1" fmla="*/ 0 h 514553"/>
                <a:gd name="connsiteX2" fmla="*/ 1275164 w 1275163"/>
                <a:gd name="connsiteY2" fmla="*/ 514553 h 514553"/>
                <a:gd name="connsiteX3" fmla="*/ 0 w 1275163"/>
                <a:gd name="connsiteY3" fmla="*/ 514553 h 5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163" h="514553">
                  <a:moveTo>
                    <a:pt x="0" y="0"/>
                  </a:moveTo>
                  <a:lnTo>
                    <a:pt x="1275164" y="0"/>
                  </a:lnTo>
                  <a:lnTo>
                    <a:pt x="1275164" y="514553"/>
                  </a:lnTo>
                  <a:lnTo>
                    <a:pt x="0" y="514553"/>
                  </a:lnTo>
                  <a:close/>
                </a:path>
              </a:pathLst>
            </a:custGeom>
            <a:solidFill>
              <a:schemeClr val="accent4"/>
            </a:solidFill>
            <a:ln w="15875">
              <a:solidFill>
                <a:schemeClr val="accent4">
                  <a:alpha val="49897"/>
                </a:scheme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 defTabSz="685800"/>
              <a:r>
                <a:rPr lang="en-IN" b="1" kern="0" dirty="0">
                  <a:ln/>
                  <a:solidFill>
                    <a:schemeClr val="bg1"/>
                  </a:solidFill>
                  <a:cs typeface="Calibri" panose="020F0502020204030204" pitchFamily="34" charset="0"/>
                  <a:rtl val="0"/>
                </a:rPr>
                <a:t>48.5%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F9B0408-F6EA-33A9-67D8-2599AC4F04D2}"/>
                </a:ext>
              </a:extLst>
            </p:cNvPr>
            <p:cNvSpPr/>
            <p:nvPr/>
          </p:nvSpPr>
          <p:spPr>
            <a:xfrm>
              <a:off x="5661867" y="3624523"/>
              <a:ext cx="1870072" cy="369332"/>
            </a:xfrm>
            <a:custGeom>
              <a:avLst/>
              <a:gdLst>
                <a:gd name="connsiteX0" fmla="*/ 0 w 1275163"/>
                <a:gd name="connsiteY0" fmla="*/ 0 h 514553"/>
                <a:gd name="connsiteX1" fmla="*/ 1275164 w 1275163"/>
                <a:gd name="connsiteY1" fmla="*/ 0 h 514553"/>
                <a:gd name="connsiteX2" fmla="*/ 1275164 w 1275163"/>
                <a:gd name="connsiteY2" fmla="*/ 514553 h 514553"/>
                <a:gd name="connsiteX3" fmla="*/ 0 w 1275163"/>
                <a:gd name="connsiteY3" fmla="*/ 514553 h 5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163" h="514553">
                  <a:moveTo>
                    <a:pt x="0" y="0"/>
                  </a:moveTo>
                  <a:lnTo>
                    <a:pt x="1275164" y="0"/>
                  </a:lnTo>
                  <a:lnTo>
                    <a:pt x="1275164" y="514553"/>
                  </a:lnTo>
                  <a:lnTo>
                    <a:pt x="0" y="514553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accent1">
                  <a:alpha val="50033"/>
                </a:scheme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 defTabSz="685800"/>
              <a:r>
                <a:rPr lang="en-IN" b="1" kern="0" dirty="0">
                  <a:ln/>
                  <a:solidFill>
                    <a:schemeClr val="bg1"/>
                  </a:solidFill>
                  <a:cs typeface="Calibri" panose="020F0502020204030204" pitchFamily="34" charset="0"/>
                  <a:rtl val="0"/>
                </a:rPr>
                <a:t>31.6%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D32D87-DA68-C3AB-6A82-68A8C1382BF2}"/>
                </a:ext>
              </a:extLst>
            </p:cNvPr>
            <p:cNvSpPr txBox="1"/>
            <p:nvPr/>
          </p:nvSpPr>
          <p:spPr>
            <a:xfrm>
              <a:off x="251520" y="3527574"/>
              <a:ext cx="1269403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b="1" u="none" strike="noStrike" kern="1200" cap="none" spc="0" normalizeH="0" baseline="0" noProof="0" dirty="0">
                  <a:ln/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  <a:rtl val="0"/>
                </a:rPr>
                <a:t>OVERALL WINS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E772CFC-55DD-A8E6-D8B8-3704EA4D9C07}"/>
                </a:ext>
              </a:extLst>
            </p:cNvPr>
            <p:cNvSpPr txBox="1"/>
            <p:nvPr/>
          </p:nvSpPr>
          <p:spPr>
            <a:xfrm>
              <a:off x="7908156" y="3677615"/>
              <a:ext cx="863831" cy="2631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16.9 %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1CE6524-88E4-5E9C-D076-7C2920F3D760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572000" y="721191"/>
            <a:ext cx="0" cy="482407"/>
          </a:xfrm>
          <a:prstGeom prst="straightConnector1">
            <a:avLst/>
          </a:prstGeom>
          <a:ln w="15875">
            <a:solidFill>
              <a:schemeClr val="tx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: Shape 55">
            <a:extLst>
              <a:ext uri="{FF2B5EF4-FFF2-40B4-BE49-F238E27FC236}">
                <a16:creationId xmlns:a16="http://schemas.microsoft.com/office/drawing/2014/main" id="{C207DEAA-0602-4AEA-847A-077A63B8A874}"/>
              </a:ext>
            </a:extLst>
          </p:cNvPr>
          <p:cNvSpPr/>
          <p:nvPr/>
        </p:nvSpPr>
        <p:spPr>
          <a:xfrm>
            <a:off x="2555777" y="2078149"/>
            <a:ext cx="4032442" cy="183535"/>
          </a:xfrm>
          <a:custGeom>
            <a:avLst/>
            <a:gdLst>
              <a:gd name="connsiteX0" fmla="*/ 2838478 w 2838477"/>
              <a:gd name="connsiteY0" fmla="*/ 210954 h 210953"/>
              <a:gd name="connsiteX1" fmla="*/ 2838478 w 2838477"/>
              <a:gd name="connsiteY1" fmla="*/ 0 h 210953"/>
              <a:gd name="connsiteX2" fmla="*/ 0 w 2838477"/>
              <a:gd name="connsiteY2" fmla="*/ 0 h 210953"/>
              <a:gd name="connsiteX3" fmla="*/ 0 w 2838477"/>
              <a:gd name="connsiteY3" fmla="*/ 210954 h 2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477" h="210953">
                <a:moveTo>
                  <a:pt x="2838478" y="210954"/>
                </a:moveTo>
                <a:lnTo>
                  <a:pt x="2838478" y="0"/>
                </a:lnTo>
                <a:lnTo>
                  <a:pt x="0" y="0"/>
                </a:lnTo>
                <a:lnTo>
                  <a:pt x="0" y="210954"/>
                </a:lnTo>
              </a:path>
            </a:pathLst>
          </a:custGeom>
          <a:ln w="15875">
            <a:solidFill>
              <a:schemeClr val="tx2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/>
            <a:endParaRPr lang="en-IN" sz="2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CF2A9B9-1A20-74D0-940A-326C85064C30}"/>
              </a:ext>
            </a:extLst>
          </p:cNvPr>
          <p:cNvCxnSpPr>
            <a:cxnSpLocks/>
          </p:cNvCxnSpPr>
          <p:nvPr/>
        </p:nvCxnSpPr>
        <p:spPr>
          <a:xfrm>
            <a:off x="4572000" y="1949324"/>
            <a:ext cx="0" cy="312360"/>
          </a:xfrm>
          <a:prstGeom prst="straightConnector1">
            <a:avLst/>
          </a:prstGeom>
          <a:ln w="15875">
            <a:solidFill>
              <a:schemeClr val="tx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55">
            <a:extLst>
              <a:ext uri="{FF2B5EF4-FFF2-40B4-BE49-F238E27FC236}">
                <a16:creationId xmlns:a16="http://schemas.microsoft.com/office/drawing/2014/main" id="{A35BE5C3-F0CE-9E9D-563C-3B457E76B799}"/>
              </a:ext>
            </a:extLst>
          </p:cNvPr>
          <p:cNvSpPr/>
          <p:nvPr/>
        </p:nvSpPr>
        <p:spPr>
          <a:xfrm>
            <a:off x="2555777" y="2760075"/>
            <a:ext cx="4032442" cy="183535"/>
          </a:xfrm>
          <a:custGeom>
            <a:avLst/>
            <a:gdLst>
              <a:gd name="connsiteX0" fmla="*/ 2838478 w 2838477"/>
              <a:gd name="connsiteY0" fmla="*/ 210954 h 210953"/>
              <a:gd name="connsiteX1" fmla="*/ 2838478 w 2838477"/>
              <a:gd name="connsiteY1" fmla="*/ 0 h 210953"/>
              <a:gd name="connsiteX2" fmla="*/ 0 w 2838477"/>
              <a:gd name="connsiteY2" fmla="*/ 0 h 210953"/>
              <a:gd name="connsiteX3" fmla="*/ 0 w 2838477"/>
              <a:gd name="connsiteY3" fmla="*/ 210954 h 2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477" h="210953">
                <a:moveTo>
                  <a:pt x="2838478" y="210954"/>
                </a:moveTo>
                <a:lnTo>
                  <a:pt x="2838478" y="0"/>
                </a:lnTo>
                <a:lnTo>
                  <a:pt x="0" y="0"/>
                </a:lnTo>
                <a:lnTo>
                  <a:pt x="0" y="210954"/>
                </a:lnTo>
              </a:path>
            </a:pathLst>
          </a:custGeom>
          <a:ln w="15875">
            <a:solidFill>
              <a:schemeClr val="tx2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/>
            <a:endParaRPr lang="en-IN" sz="2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D1D6CE9-3E0C-4E99-6925-4664D4B6B329}"/>
              </a:ext>
            </a:extLst>
          </p:cNvPr>
          <p:cNvCxnSpPr>
            <a:cxnSpLocks/>
          </p:cNvCxnSpPr>
          <p:nvPr/>
        </p:nvCxnSpPr>
        <p:spPr>
          <a:xfrm>
            <a:off x="4572000" y="2623429"/>
            <a:ext cx="0" cy="320181"/>
          </a:xfrm>
          <a:prstGeom prst="straightConnector1">
            <a:avLst/>
          </a:prstGeom>
          <a:ln w="15875">
            <a:solidFill>
              <a:schemeClr val="tx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7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7BDBF-478B-0423-76BE-1073B165B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10CFEE3-D33E-763C-AFEB-54DB3D8E4B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84" y="267494"/>
            <a:ext cx="8485632" cy="332399"/>
          </a:xfrm>
        </p:spPr>
        <p:txBody>
          <a:bodyPr/>
          <a:lstStyle/>
          <a:p>
            <a:r>
              <a:rPr lang="en-US" dirty="0"/>
              <a:t>CV death or HF hospitalization</a:t>
            </a: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13E0F4-086D-A72F-8D64-DFE78546C861}"/>
              </a:ext>
            </a:extLst>
          </p:cNvPr>
          <p:cNvGrpSpPr/>
          <p:nvPr/>
        </p:nvGrpSpPr>
        <p:grpSpPr>
          <a:xfrm>
            <a:off x="704226" y="699542"/>
            <a:ext cx="8133032" cy="3744414"/>
            <a:chOff x="704226" y="699542"/>
            <a:chExt cx="8133032" cy="37444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39D269-E0EA-2D14-F13C-37E317BBF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04226" y="819150"/>
              <a:ext cx="7735548" cy="3624806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3283F79C-D24F-EA68-EB4C-18066889CEED}"/>
                </a:ext>
              </a:extLst>
            </p:cNvPr>
            <p:cNvSpPr txBox="1"/>
            <p:nvPr/>
          </p:nvSpPr>
          <p:spPr>
            <a:xfrm>
              <a:off x="2286000" y="699542"/>
              <a:ext cx="4572000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107000"/>
                </a:lnSpc>
                <a:spcBef>
                  <a:spcPts val="150"/>
                </a:spcBef>
                <a:spcAft>
                  <a:spcPts val="450"/>
                </a:spcAft>
              </a:pPr>
              <a:r>
                <a:rPr lang="pt-BR" sz="1800" kern="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HR = 0.91 [0.73, 1.13]</a:t>
              </a:r>
              <a:endParaRPr lang="en-IN" sz="1800" kern="1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Mangal" panose="02040503050203030202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9D8F75-7A5A-332E-E055-05A9B616BBFE}"/>
                </a:ext>
              </a:extLst>
            </p:cNvPr>
            <p:cNvSpPr txBox="1"/>
            <p:nvPr/>
          </p:nvSpPr>
          <p:spPr>
            <a:xfrm>
              <a:off x="7135895" y="1508648"/>
              <a:ext cx="17013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38700" indent="0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1400" b="1" i="0" kern="1200" dirty="0">
                  <a:solidFill>
                    <a:srgbClr val="2364AA"/>
                  </a:solidFill>
                  <a:latin typeface="+mn-lt"/>
                  <a:ea typeface="+mn-ea"/>
                </a:rPr>
                <a:t>Sacubitril/Valsartan</a:t>
              </a:r>
              <a:endParaRPr lang="en-GB" sz="1400" b="1" i="0" kern="1200" dirty="0">
                <a:solidFill>
                  <a:srgbClr val="2364AA"/>
                </a:solidFill>
                <a:latin typeface="+mn-lt"/>
                <a:ea typeface="+mn-ea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1DFB3E-C46F-A2B1-2996-6954CA7DF8C5}"/>
                </a:ext>
              </a:extLst>
            </p:cNvPr>
            <p:cNvSpPr txBox="1"/>
            <p:nvPr/>
          </p:nvSpPr>
          <p:spPr>
            <a:xfrm>
              <a:off x="7135895" y="1289391"/>
              <a:ext cx="8794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38700" indent="0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en-US" sz="1400" b="1" i="0" kern="1200" dirty="0">
                  <a:solidFill>
                    <a:srgbClr val="C00000"/>
                  </a:solidFill>
                  <a:latin typeface="+mn-lt"/>
                  <a:ea typeface="+mn-ea"/>
                </a:rPr>
                <a:t>Enalapril</a:t>
              </a:r>
              <a:endParaRPr lang="en-GB" sz="1400" b="1" i="0" kern="1200" dirty="0">
                <a:solidFill>
                  <a:srgbClr val="C00000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14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2EB8A-0A37-826E-20EA-16D11F5A2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8D74B1-A91C-653B-06BA-8A81193D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6974" y="771550"/>
            <a:ext cx="7810051" cy="379754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FAC9FD-4C52-B2BE-FE77-205C32B7F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84" y="267494"/>
            <a:ext cx="8485632" cy="332399"/>
          </a:xfrm>
        </p:spPr>
        <p:txBody>
          <a:bodyPr/>
          <a:lstStyle/>
          <a:p>
            <a:r>
              <a:rPr lang="en-GB" dirty="0"/>
              <a:t>NT-</a:t>
            </a:r>
            <a:r>
              <a:rPr lang="en-GB" dirty="0" err="1"/>
              <a:t>proBNP</a:t>
            </a:r>
            <a:r>
              <a:rPr lang="en-GB" dirty="0"/>
              <a:t> geometric mean at baseline and 12 weeks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0062C-37D7-230A-0C3D-8B54E8FA8716}"/>
              </a:ext>
            </a:extLst>
          </p:cNvPr>
          <p:cNvSpPr txBox="1"/>
          <p:nvPr/>
        </p:nvSpPr>
        <p:spPr>
          <a:xfrm>
            <a:off x="3131840" y="2283718"/>
            <a:ext cx="2765034" cy="8863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algn="ctr" defTabSz="685800">
              <a:lnSpc>
                <a:spcPct val="95000"/>
              </a:lnSpc>
              <a:spcAft>
                <a:spcPts val="750"/>
              </a:spcAft>
            </a:pP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Ratio of adjusted Geometric</a:t>
            </a:r>
            <a:b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 change (95%CI):</a:t>
            </a:r>
            <a:b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0.68 (0.62, 0.75)</a:t>
            </a:r>
            <a:endParaRPr lang="en-IN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6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BF5AC-D045-E1E6-0727-1886AC9BF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9FB46B-3589-E13C-1A4D-11F38593D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84" y="267494"/>
            <a:ext cx="8485632" cy="332399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ED72B-6646-2910-5791-9AFE365641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87574"/>
            <a:ext cx="8208590" cy="3148041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accent4"/>
                </a:solidFill>
              </a:rPr>
              <a:t>EFFICACY</a:t>
            </a:r>
          </a:p>
          <a:p>
            <a:pPr marL="0" lvl="0" indent="0">
              <a:lnSpc>
                <a:spcPct val="95000"/>
              </a:lnSpc>
              <a:spcBef>
                <a:spcPts val="200"/>
              </a:spcBef>
              <a:buClr>
                <a:schemeClr val="accent4"/>
              </a:buClr>
              <a:buNone/>
            </a:pPr>
            <a:r>
              <a:rPr lang="en-US" sz="1600" dirty="0"/>
              <a:t>In patients with </a:t>
            </a:r>
            <a:r>
              <a:rPr lang="en-US" sz="1600" dirty="0" err="1"/>
              <a:t>HFrEF</a:t>
            </a:r>
            <a:r>
              <a:rPr lang="en-US" sz="1600" dirty="0"/>
              <a:t> caused by Chagas disease:</a:t>
            </a:r>
          </a:p>
          <a:p>
            <a:pPr>
              <a:lnSpc>
                <a:spcPct val="95000"/>
              </a:lnSpc>
              <a:spcBef>
                <a:spcPts val="400"/>
              </a:spcBef>
              <a:buClr>
                <a:schemeClr val="accent4"/>
              </a:buClr>
            </a:pPr>
            <a:r>
              <a:rPr lang="en-US" sz="1600" dirty="0"/>
              <a:t>Sacubitril/valsartan was superior to enalapril with respect to the hierarchical composite endpoint of cardiovascular death, hospitalization for heart failure, or relative change in NT-</a:t>
            </a:r>
            <a:r>
              <a:rPr lang="en-US" sz="1600" dirty="0" err="1"/>
              <a:t>proBNP</a:t>
            </a:r>
            <a:r>
              <a:rPr lang="en-US" sz="1600" dirty="0"/>
              <a:t>. </a:t>
            </a:r>
            <a:br>
              <a:rPr lang="en-US" sz="1600" dirty="0"/>
            </a:br>
            <a:r>
              <a:rPr lang="en-US" sz="1600" dirty="0"/>
              <a:t>These results were primarily driven by a reduction of 32% in </a:t>
            </a:r>
            <a:r>
              <a:rPr lang="en-US" sz="1600"/>
              <a:t>the adjusted geometric </a:t>
            </a:r>
            <a:r>
              <a:rPr lang="en-US" sz="1600" dirty="0"/>
              <a:t>mean of NT-</a:t>
            </a:r>
            <a:r>
              <a:rPr lang="en-US" sz="1600" dirty="0" err="1"/>
              <a:t>proBNP</a:t>
            </a:r>
            <a:r>
              <a:rPr lang="en-US" sz="1600" dirty="0"/>
              <a:t> levels at week 12.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accent4"/>
                </a:solidFill>
              </a:rPr>
              <a:t>SAFETY</a:t>
            </a:r>
          </a:p>
          <a:p>
            <a:pPr lvl="0">
              <a:lnSpc>
                <a:spcPct val="95000"/>
              </a:lnSpc>
              <a:spcBef>
                <a:spcPts val="200"/>
              </a:spcBef>
              <a:buClr>
                <a:schemeClr val="accent4"/>
              </a:buClr>
            </a:pPr>
            <a:r>
              <a:rPr lang="en-US" sz="1600" dirty="0"/>
              <a:t>Sacubitril/valsartan was well tolerated with no new safety findings identified.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accent4"/>
                </a:solidFill>
              </a:rPr>
              <a:t>LIMITATIONS</a:t>
            </a:r>
          </a:p>
          <a:p>
            <a:pPr lvl="0">
              <a:lnSpc>
                <a:spcPct val="95000"/>
              </a:lnSpc>
              <a:spcBef>
                <a:spcPts val="200"/>
              </a:spcBef>
              <a:buClr>
                <a:schemeClr val="accent4"/>
              </a:buClr>
            </a:pPr>
            <a:r>
              <a:rPr lang="en-US" sz="1600" dirty="0"/>
              <a:t>Open-label design;</a:t>
            </a:r>
          </a:p>
          <a:p>
            <a:pPr lvl="0">
              <a:lnSpc>
                <a:spcPct val="95000"/>
              </a:lnSpc>
              <a:spcBef>
                <a:spcPts val="400"/>
              </a:spcBef>
              <a:buClr>
                <a:schemeClr val="accent4"/>
              </a:buClr>
            </a:pPr>
            <a:r>
              <a:rPr lang="en-US" sz="1600" dirty="0"/>
              <a:t>Relatively early (12 weeks) measurement of NT-</a:t>
            </a:r>
            <a:r>
              <a:rPr lang="en-US" sz="1600" dirty="0" err="1"/>
              <a:t>proBNP</a:t>
            </a:r>
            <a:r>
              <a:rPr lang="en-US" sz="16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E3FC09-AF5C-C283-48C8-3F785547A6A9}"/>
              </a:ext>
            </a:extLst>
          </p:cNvPr>
          <p:cNvSpPr txBox="1"/>
          <p:nvPr/>
        </p:nvSpPr>
        <p:spPr>
          <a:xfrm>
            <a:off x="1408732" y="4639657"/>
            <a:ext cx="4675436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ctr" defTabSz="685783">
              <a:spcBef>
                <a:spcPct val="0"/>
              </a:spcBef>
              <a:buNone/>
              <a:defRPr sz="900" b="0" i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CV, cardiovascular; HF, heart failure; HFrEF, heart failure with reduced ejection fraction; </a:t>
            </a:r>
            <a:br>
              <a:rPr lang="en-US" dirty="0"/>
            </a:br>
            <a:r>
              <a:rPr lang="en-US" dirty="0"/>
              <a:t>NT-proBNP, N-terminal pro–B-type Natriuretic Peptide</a:t>
            </a:r>
          </a:p>
        </p:txBody>
      </p:sp>
    </p:spTree>
    <p:extLst>
      <p:ext uri="{BB962C8B-B14F-4D97-AF65-F5344CB8AC3E}">
        <p14:creationId xmlns:p14="http://schemas.microsoft.com/office/powerpoint/2010/main" val="2979394167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Personnalisé 3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005694"/>
      </a:hlink>
      <a:folHlink>
        <a:srgbClr val="00AA9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78</TotalTime>
  <Words>720</Words>
  <Application>Microsoft Office PowerPoint</Application>
  <PresentationFormat>On-screen Show (16:9)</PresentationFormat>
  <Paragraphs>83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Mincho</vt:lpstr>
      <vt:lpstr>Arial</vt:lpstr>
      <vt:lpstr>Calibri</vt:lpstr>
      <vt:lpstr>Libre Franklin Medium</vt:lpstr>
      <vt:lpstr>Mangal</vt:lpstr>
      <vt:lpstr>Times New Roman</vt:lpstr>
      <vt:lpstr>Verdana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*Total wins (%) are presented using the unstratified, unmatched win ratio, however, win ratios were derived using Dong’s method stratified by country. CV, cardiovascular; HF, heart failure; NT-proBNP, N-terminal pro–B-type Natriuretic Peptide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Renato Lopes, M.D.</cp:lastModifiedBy>
  <cp:revision>156</cp:revision>
  <dcterms:created xsi:type="dcterms:W3CDTF">2021-07-16T09:19:14Z</dcterms:created>
  <dcterms:modified xsi:type="dcterms:W3CDTF">2025-08-25T14:26:45Z</dcterms:modified>
</cp:coreProperties>
</file>