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995" r:id="rId1"/>
    <p:sldMasterId id="2147488003" r:id="rId2"/>
    <p:sldMasterId id="2147488008" r:id="rId3"/>
    <p:sldMasterId id="2147488044" r:id="rId4"/>
    <p:sldMasterId id="2147488079" r:id="rId5"/>
    <p:sldMasterId id="2147488091" r:id="rId6"/>
  </p:sldMasterIdLst>
  <p:notesMasterIdLst>
    <p:notesMasterId r:id="rId25"/>
  </p:notesMasterIdLst>
  <p:sldIdLst>
    <p:sldId id="2147483458" r:id="rId7"/>
    <p:sldId id="2147483367" r:id="rId8"/>
    <p:sldId id="2147483454" r:id="rId9"/>
    <p:sldId id="2147483455" r:id="rId10"/>
    <p:sldId id="2147483459" r:id="rId11"/>
    <p:sldId id="2147483392" r:id="rId12"/>
    <p:sldId id="2147478692" r:id="rId13"/>
    <p:sldId id="2147478700" r:id="rId14"/>
    <p:sldId id="2147478707" r:id="rId15"/>
    <p:sldId id="2147478710" r:id="rId16"/>
    <p:sldId id="2147478715" r:id="rId17"/>
    <p:sldId id="2147483463" r:id="rId18"/>
    <p:sldId id="2147483461" r:id="rId19"/>
    <p:sldId id="2147478694" r:id="rId20"/>
    <p:sldId id="2147483462" r:id="rId21"/>
    <p:sldId id="2147483450" r:id="rId22"/>
    <p:sldId id="2147483466" r:id="rId23"/>
    <p:sldId id="2147483465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8CC390-7C66-AB2C-8081-F32D58AE802C}" name="Ryan Draker" initials="RD" userId="S::ryan.draker@nodemedcom.com::d12bde5e-5b48-42ba-84fb-c2355155da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305C8-EC6F-4742-9E81-CFB03352F6F7}" v="26" dt="2025-08-25T12:03:55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dker, Paul M.,MD, MPH" userId="bc398fa5-9176-4b3a-9570-c2f106220e06" providerId="ADAL" clId="{562305C8-EC6F-4742-9E81-CFB03352F6F7}"/>
    <pc:docChg chg="custSel addSld delSld modSld">
      <pc:chgData name="Ridker, Paul M.,MD, MPH" userId="bc398fa5-9176-4b3a-9570-c2f106220e06" providerId="ADAL" clId="{562305C8-EC6F-4742-9E81-CFB03352F6F7}" dt="2025-08-25T12:03:55.813" v="1216"/>
      <pc:docMkLst>
        <pc:docMk/>
      </pc:docMkLst>
      <pc:sldChg chg="addSp modSp mod">
        <pc:chgData name="Ridker, Paul M.,MD, MPH" userId="bc398fa5-9176-4b3a-9570-c2f106220e06" providerId="ADAL" clId="{562305C8-EC6F-4742-9E81-CFB03352F6F7}" dt="2025-08-25T12:02:39.762" v="1205"/>
        <pc:sldMkLst>
          <pc:docMk/>
          <pc:sldMk cId="2885553060" sldId="2147478692"/>
        </pc:sldMkLst>
        <pc:spChg chg="mod">
          <ac:chgData name="Ridker, Paul M.,MD, MPH" userId="bc398fa5-9176-4b3a-9570-c2f106220e06" providerId="ADAL" clId="{562305C8-EC6F-4742-9E81-CFB03352F6F7}" dt="2025-08-21T20:21:40.936" v="585" actId="6549"/>
          <ac:spMkLst>
            <pc:docMk/>
            <pc:sldMk cId="2885553060" sldId="2147478692"/>
            <ac:spMk id="2" creationId="{B0174098-D3BA-A67F-7BBE-DD2508A39DC8}"/>
          </ac:spMkLst>
        </pc:spChg>
        <pc:spChg chg="add mod">
          <ac:chgData name="Ridker, Paul M.,MD, MPH" userId="bc398fa5-9176-4b3a-9570-c2f106220e06" providerId="ADAL" clId="{562305C8-EC6F-4742-9E81-CFB03352F6F7}" dt="2025-08-25T12:02:39.762" v="1205"/>
          <ac:spMkLst>
            <pc:docMk/>
            <pc:sldMk cId="2885553060" sldId="2147478692"/>
            <ac:spMk id="5" creationId="{077C0FA5-24E7-5160-532D-3F907355CFF7}"/>
          </ac:spMkLst>
        </pc:spChg>
      </pc:sldChg>
      <pc:sldChg chg="addSp modSp">
        <pc:chgData name="Ridker, Paul M.,MD, MPH" userId="bc398fa5-9176-4b3a-9570-c2f106220e06" providerId="ADAL" clId="{562305C8-EC6F-4742-9E81-CFB03352F6F7}" dt="2025-08-25T12:03:09.058" v="1211"/>
        <pc:sldMkLst>
          <pc:docMk/>
          <pc:sldMk cId="4290464972" sldId="2147478694"/>
        </pc:sldMkLst>
        <pc:spChg chg="add mod">
          <ac:chgData name="Ridker, Paul M.,MD, MPH" userId="bc398fa5-9176-4b3a-9570-c2f106220e06" providerId="ADAL" clId="{562305C8-EC6F-4742-9E81-CFB03352F6F7}" dt="2025-08-25T12:03:09.058" v="1211"/>
          <ac:spMkLst>
            <pc:docMk/>
            <pc:sldMk cId="4290464972" sldId="2147478694"/>
            <ac:spMk id="4" creationId="{8B4C4AD7-9918-FA3B-1B2D-6B654636EDDA}"/>
          </ac:spMkLst>
        </pc:spChg>
      </pc:sldChg>
      <pc:sldChg chg="addSp modSp">
        <pc:chgData name="Ridker, Paul M.,MD, MPH" userId="bc398fa5-9176-4b3a-9570-c2f106220e06" providerId="ADAL" clId="{562305C8-EC6F-4742-9E81-CFB03352F6F7}" dt="2025-08-25T12:02:45.265" v="1206"/>
        <pc:sldMkLst>
          <pc:docMk/>
          <pc:sldMk cId="3534107304" sldId="2147478700"/>
        </pc:sldMkLst>
        <pc:spChg chg="add mod">
          <ac:chgData name="Ridker, Paul M.,MD, MPH" userId="bc398fa5-9176-4b3a-9570-c2f106220e06" providerId="ADAL" clId="{562305C8-EC6F-4742-9E81-CFB03352F6F7}" dt="2025-08-25T12:02:45.265" v="1206"/>
          <ac:spMkLst>
            <pc:docMk/>
            <pc:sldMk cId="3534107304" sldId="2147478700"/>
            <ac:spMk id="4" creationId="{31D324BB-201A-2058-B5D6-6582D298E5CE}"/>
          </ac:spMkLst>
        </pc:spChg>
      </pc:sldChg>
      <pc:sldChg chg="addSp modSp">
        <pc:chgData name="Ridker, Paul M.,MD, MPH" userId="bc398fa5-9176-4b3a-9570-c2f106220e06" providerId="ADAL" clId="{562305C8-EC6F-4742-9E81-CFB03352F6F7}" dt="2025-08-25T12:02:49.940" v="1207"/>
        <pc:sldMkLst>
          <pc:docMk/>
          <pc:sldMk cId="2613122712" sldId="2147478707"/>
        </pc:sldMkLst>
        <pc:spChg chg="add mod">
          <ac:chgData name="Ridker, Paul M.,MD, MPH" userId="bc398fa5-9176-4b3a-9570-c2f106220e06" providerId="ADAL" clId="{562305C8-EC6F-4742-9E81-CFB03352F6F7}" dt="2025-08-25T12:02:49.940" v="1207"/>
          <ac:spMkLst>
            <pc:docMk/>
            <pc:sldMk cId="2613122712" sldId="2147478707"/>
            <ac:spMk id="5" creationId="{574A54E4-F6E5-63C2-63B8-841EA048D3DF}"/>
          </ac:spMkLst>
        </pc:spChg>
      </pc:sldChg>
      <pc:sldChg chg="addSp modSp mod">
        <pc:chgData name="Ridker, Paul M.,MD, MPH" userId="bc398fa5-9176-4b3a-9570-c2f106220e06" providerId="ADAL" clId="{562305C8-EC6F-4742-9E81-CFB03352F6F7}" dt="2025-08-25T12:02:54.184" v="1208"/>
        <pc:sldMkLst>
          <pc:docMk/>
          <pc:sldMk cId="4029160778" sldId="2147478710"/>
        </pc:sldMkLst>
        <pc:spChg chg="add mod">
          <ac:chgData name="Ridker, Paul M.,MD, MPH" userId="bc398fa5-9176-4b3a-9570-c2f106220e06" providerId="ADAL" clId="{562305C8-EC6F-4742-9E81-CFB03352F6F7}" dt="2025-08-21T20:23:23.927" v="608" actId="1035"/>
          <ac:spMkLst>
            <pc:docMk/>
            <pc:sldMk cId="4029160778" sldId="2147478710"/>
            <ac:spMk id="6" creationId="{27D13F8B-752F-67D8-EF0A-FAC9161ECEF4}"/>
          </ac:spMkLst>
        </pc:spChg>
        <pc:spChg chg="add mod">
          <ac:chgData name="Ridker, Paul M.,MD, MPH" userId="bc398fa5-9176-4b3a-9570-c2f106220e06" providerId="ADAL" clId="{562305C8-EC6F-4742-9E81-CFB03352F6F7}" dt="2025-08-21T20:23:54.733" v="682" actId="1038"/>
          <ac:spMkLst>
            <pc:docMk/>
            <pc:sldMk cId="4029160778" sldId="2147478710"/>
            <ac:spMk id="7" creationId="{E302F006-1304-760F-8A41-5F89F2B90F87}"/>
          </ac:spMkLst>
        </pc:spChg>
        <pc:spChg chg="add mod">
          <ac:chgData name="Ridker, Paul M.,MD, MPH" userId="bc398fa5-9176-4b3a-9570-c2f106220e06" providerId="ADAL" clId="{562305C8-EC6F-4742-9E81-CFB03352F6F7}" dt="2025-08-21T20:24:29.905" v="778" actId="1038"/>
          <ac:spMkLst>
            <pc:docMk/>
            <pc:sldMk cId="4029160778" sldId="2147478710"/>
            <ac:spMk id="8" creationId="{8EF27AAC-6216-F353-0FC8-7C43FB19B52E}"/>
          </ac:spMkLst>
        </pc:spChg>
        <pc:spChg chg="add mod">
          <ac:chgData name="Ridker, Paul M.,MD, MPH" userId="bc398fa5-9176-4b3a-9570-c2f106220e06" providerId="ADAL" clId="{562305C8-EC6F-4742-9E81-CFB03352F6F7}" dt="2025-08-21T20:25:03.303" v="880" actId="1038"/>
          <ac:spMkLst>
            <pc:docMk/>
            <pc:sldMk cId="4029160778" sldId="2147478710"/>
            <ac:spMk id="11" creationId="{4029C18D-846B-D3D7-D3B8-E0E20BAEE2E6}"/>
          </ac:spMkLst>
        </pc:spChg>
        <pc:spChg chg="add mod">
          <ac:chgData name="Ridker, Paul M.,MD, MPH" userId="bc398fa5-9176-4b3a-9570-c2f106220e06" providerId="ADAL" clId="{562305C8-EC6F-4742-9E81-CFB03352F6F7}" dt="2025-08-21T20:25:22.212" v="997" actId="6549"/>
          <ac:spMkLst>
            <pc:docMk/>
            <pc:sldMk cId="4029160778" sldId="2147478710"/>
            <ac:spMk id="12" creationId="{46C06892-6C44-594C-2C82-3C77E1C2E45C}"/>
          </ac:spMkLst>
        </pc:spChg>
        <pc:spChg chg="add mod">
          <ac:chgData name="Ridker, Paul M.,MD, MPH" userId="bc398fa5-9176-4b3a-9570-c2f106220e06" providerId="ADAL" clId="{562305C8-EC6F-4742-9E81-CFB03352F6F7}" dt="2025-08-21T20:25:50.640" v="1117" actId="1038"/>
          <ac:spMkLst>
            <pc:docMk/>
            <pc:sldMk cId="4029160778" sldId="2147478710"/>
            <ac:spMk id="13" creationId="{994EC7F3-75A5-556F-1529-A66521F67828}"/>
          </ac:spMkLst>
        </pc:spChg>
        <pc:spChg chg="add mod">
          <ac:chgData name="Ridker, Paul M.,MD, MPH" userId="bc398fa5-9176-4b3a-9570-c2f106220e06" providerId="ADAL" clId="{562305C8-EC6F-4742-9E81-CFB03352F6F7}" dt="2025-08-25T12:02:54.184" v="1208"/>
          <ac:spMkLst>
            <pc:docMk/>
            <pc:sldMk cId="4029160778" sldId="2147478710"/>
            <ac:spMk id="14" creationId="{09A6A0C0-4C5C-56E2-9D2E-B9094F33723B}"/>
          </ac:spMkLst>
        </pc:spChg>
      </pc:sldChg>
      <pc:sldChg chg="addSp modSp mod">
        <pc:chgData name="Ridker, Paul M.,MD, MPH" userId="bc398fa5-9176-4b3a-9570-c2f106220e06" providerId="ADAL" clId="{562305C8-EC6F-4742-9E81-CFB03352F6F7}" dt="2025-08-25T12:02:59.238" v="1209"/>
        <pc:sldMkLst>
          <pc:docMk/>
          <pc:sldMk cId="3602221911" sldId="2147478715"/>
        </pc:sldMkLst>
        <pc:spChg chg="add mod">
          <ac:chgData name="Ridker, Paul M.,MD, MPH" userId="bc398fa5-9176-4b3a-9570-c2f106220e06" providerId="ADAL" clId="{562305C8-EC6F-4742-9E81-CFB03352F6F7}" dt="2025-08-25T12:02:59.238" v="1209"/>
          <ac:spMkLst>
            <pc:docMk/>
            <pc:sldMk cId="3602221911" sldId="2147478715"/>
            <ac:spMk id="4" creationId="{38882D7A-A528-E853-5F5C-FAB216350426}"/>
          </ac:spMkLst>
        </pc:spChg>
        <pc:spChg chg="mod">
          <ac:chgData name="Ridker, Paul M.,MD, MPH" userId="bc398fa5-9176-4b3a-9570-c2f106220e06" providerId="ADAL" clId="{562305C8-EC6F-4742-9E81-CFB03352F6F7}" dt="2025-08-21T22:15:52.839" v="1120" actId="115"/>
          <ac:spMkLst>
            <pc:docMk/>
            <pc:sldMk cId="3602221911" sldId="2147478715"/>
            <ac:spMk id="6" creationId="{9750D9F8-E9ED-9472-9364-949C6F5559C9}"/>
          </ac:spMkLst>
        </pc:spChg>
        <pc:picChg chg="mod">
          <ac:chgData name="Ridker, Paul M.,MD, MPH" userId="bc398fa5-9176-4b3a-9570-c2f106220e06" providerId="ADAL" clId="{562305C8-EC6F-4742-9E81-CFB03352F6F7}" dt="2025-08-21T22:15:54.916" v="1121" actId="1036"/>
          <ac:picMkLst>
            <pc:docMk/>
            <pc:sldMk cId="3602221911" sldId="2147478715"/>
            <ac:picMk id="13" creationId="{08BBE931-0FB7-F671-6290-AAB705EA8488}"/>
          </ac:picMkLst>
        </pc:picChg>
      </pc:sldChg>
      <pc:sldChg chg="addSp modSp">
        <pc:chgData name="Ridker, Paul M.,MD, MPH" userId="bc398fa5-9176-4b3a-9570-c2f106220e06" providerId="ADAL" clId="{562305C8-EC6F-4742-9E81-CFB03352F6F7}" dt="2025-08-25T12:02:35.699" v="1204"/>
        <pc:sldMkLst>
          <pc:docMk/>
          <pc:sldMk cId="1299860007" sldId="2147483392"/>
        </pc:sldMkLst>
        <pc:spChg chg="add mod">
          <ac:chgData name="Ridker, Paul M.,MD, MPH" userId="bc398fa5-9176-4b3a-9570-c2f106220e06" providerId="ADAL" clId="{562305C8-EC6F-4742-9E81-CFB03352F6F7}" dt="2025-08-25T12:02:35.699" v="1204"/>
          <ac:spMkLst>
            <pc:docMk/>
            <pc:sldMk cId="1299860007" sldId="2147483392"/>
            <ac:spMk id="12" creationId="{7F21EC63-324B-6EB9-C5A8-FB8582CBB0E4}"/>
          </ac:spMkLst>
        </pc:spChg>
      </pc:sldChg>
      <pc:sldChg chg="addSp modSp">
        <pc:chgData name="Ridker, Paul M.,MD, MPH" userId="bc398fa5-9176-4b3a-9570-c2f106220e06" providerId="ADAL" clId="{562305C8-EC6F-4742-9E81-CFB03352F6F7}" dt="2025-08-25T12:03:18.983" v="1213"/>
        <pc:sldMkLst>
          <pc:docMk/>
          <pc:sldMk cId="2181745372" sldId="2147483450"/>
        </pc:sldMkLst>
        <pc:spChg chg="add mod">
          <ac:chgData name="Ridker, Paul M.,MD, MPH" userId="bc398fa5-9176-4b3a-9570-c2f106220e06" providerId="ADAL" clId="{562305C8-EC6F-4742-9E81-CFB03352F6F7}" dt="2025-08-25T12:03:18.983" v="1213"/>
          <ac:spMkLst>
            <pc:docMk/>
            <pc:sldMk cId="2181745372" sldId="2147483450"/>
            <ac:spMk id="3" creationId="{D66F9471-E923-0305-46CA-DF2623E61AC3}"/>
          </ac:spMkLst>
        </pc:spChg>
      </pc:sldChg>
      <pc:sldChg chg="addSp modSp mod">
        <pc:chgData name="Ridker, Paul M.,MD, MPH" userId="bc398fa5-9176-4b3a-9570-c2f106220e06" providerId="ADAL" clId="{562305C8-EC6F-4742-9E81-CFB03352F6F7}" dt="2025-08-25T12:02:07.137" v="1201" actId="1038"/>
        <pc:sldMkLst>
          <pc:docMk/>
          <pc:sldMk cId="1781495905" sldId="2147483454"/>
        </pc:sldMkLst>
        <pc:spChg chg="add mod">
          <ac:chgData name="Ridker, Paul M.,MD, MPH" userId="bc398fa5-9176-4b3a-9570-c2f106220e06" providerId="ADAL" clId="{562305C8-EC6F-4742-9E81-CFB03352F6F7}" dt="2025-08-25T12:02:07.137" v="1201" actId="1038"/>
          <ac:spMkLst>
            <pc:docMk/>
            <pc:sldMk cId="1781495905" sldId="2147483454"/>
            <ac:spMk id="7" creationId="{2C3D3129-9ECB-6997-0261-03137464E7CA}"/>
          </ac:spMkLst>
        </pc:spChg>
      </pc:sldChg>
      <pc:sldChg chg="addSp modSp mod">
        <pc:chgData name="Ridker, Paul M.,MD, MPH" userId="bc398fa5-9176-4b3a-9570-c2f106220e06" providerId="ADAL" clId="{562305C8-EC6F-4742-9E81-CFB03352F6F7}" dt="2025-08-25T12:02:18.995" v="1202"/>
        <pc:sldMkLst>
          <pc:docMk/>
          <pc:sldMk cId="662786873" sldId="2147483455"/>
        </pc:sldMkLst>
        <pc:spChg chg="add mod">
          <ac:chgData name="Ridker, Paul M.,MD, MPH" userId="bc398fa5-9176-4b3a-9570-c2f106220e06" providerId="ADAL" clId="{562305C8-EC6F-4742-9E81-CFB03352F6F7}" dt="2025-08-25T12:02:18.995" v="1202"/>
          <ac:spMkLst>
            <pc:docMk/>
            <pc:sldMk cId="662786873" sldId="2147483455"/>
            <ac:spMk id="9" creationId="{808B5220-BEFC-092B-C802-9FD2A312BA9A}"/>
          </ac:spMkLst>
        </pc:spChg>
        <pc:spChg chg="mod">
          <ac:chgData name="Ridker, Paul M.,MD, MPH" userId="bc398fa5-9176-4b3a-9570-c2f106220e06" providerId="ADAL" clId="{562305C8-EC6F-4742-9E81-CFB03352F6F7}" dt="2025-08-21T20:19:13.427" v="538" actId="20577"/>
          <ac:spMkLst>
            <pc:docMk/>
            <pc:sldMk cId="662786873" sldId="2147483455"/>
            <ac:spMk id="21" creationId="{62E429CC-E82A-AE02-EA60-C05B8F687B55}"/>
          </ac:spMkLst>
        </pc:spChg>
      </pc:sldChg>
      <pc:sldChg chg="addSp modSp del mod">
        <pc:chgData name="Ridker, Paul M.,MD, MPH" userId="bc398fa5-9176-4b3a-9570-c2f106220e06" providerId="ADAL" clId="{562305C8-EC6F-4742-9E81-CFB03352F6F7}" dt="2025-08-21T20:07:15.980" v="536" actId="47"/>
        <pc:sldMkLst>
          <pc:docMk/>
          <pc:sldMk cId="4251951999" sldId="2147483457"/>
        </pc:sldMkLst>
      </pc:sldChg>
      <pc:sldChg chg="addSp modSp">
        <pc:chgData name="Ridker, Paul M.,MD, MPH" userId="bc398fa5-9176-4b3a-9570-c2f106220e06" providerId="ADAL" clId="{562305C8-EC6F-4742-9E81-CFB03352F6F7}" dt="2025-08-25T12:02:24.136" v="1203"/>
        <pc:sldMkLst>
          <pc:docMk/>
          <pc:sldMk cId="1532489435" sldId="2147483459"/>
        </pc:sldMkLst>
        <pc:spChg chg="add mod">
          <ac:chgData name="Ridker, Paul M.,MD, MPH" userId="bc398fa5-9176-4b3a-9570-c2f106220e06" providerId="ADAL" clId="{562305C8-EC6F-4742-9E81-CFB03352F6F7}" dt="2025-08-25T12:02:24.136" v="1203"/>
          <ac:spMkLst>
            <pc:docMk/>
            <pc:sldMk cId="1532489435" sldId="2147483459"/>
            <ac:spMk id="2" creationId="{3A6AE16F-E8FE-3927-BF62-2CCE2558BB4A}"/>
          </ac:spMkLst>
        </pc:spChg>
      </pc:sldChg>
      <pc:sldChg chg="addSp modSp mod">
        <pc:chgData name="Ridker, Paul M.,MD, MPH" userId="bc398fa5-9176-4b3a-9570-c2f106220e06" providerId="ADAL" clId="{562305C8-EC6F-4742-9E81-CFB03352F6F7}" dt="2025-08-25T12:03:55.813" v="1216"/>
        <pc:sldMkLst>
          <pc:docMk/>
          <pc:sldMk cId="4250104828" sldId="2147483461"/>
        </pc:sldMkLst>
        <pc:spChg chg="add mod">
          <ac:chgData name="Ridker, Paul M.,MD, MPH" userId="bc398fa5-9176-4b3a-9570-c2f106220e06" providerId="ADAL" clId="{562305C8-EC6F-4742-9E81-CFB03352F6F7}" dt="2025-08-25T12:03:55.813" v="1216"/>
          <ac:spMkLst>
            <pc:docMk/>
            <pc:sldMk cId="4250104828" sldId="2147483461"/>
            <ac:spMk id="2" creationId="{1987D649-3595-F7DE-441A-9F21A2FA755E}"/>
          </ac:spMkLst>
        </pc:spChg>
        <pc:spChg chg="mod">
          <ac:chgData name="Ridker, Paul M.,MD, MPH" userId="bc398fa5-9176-4b3a-9570-c2f106220e06" providerId="ADAL" clId="{562305C8-EC6F-4742-9E81-CFB03352F6F7}" dt="2025-08-21T22:16:09.094" v="1123" actId="115"/>
          <ac:spMkLst>
            <pc:docMk/>
            <pc:sldMk cId="4250104828" sldId="2147483461"/>
            <ac:spMk id="4" creationId="{2F18E446-C33A-138D-C0CF-B63FA73F1559}"/>
          </ac:spMkLst>
        </pc:spChg>
      </pc:sldChg>
      <pc:sldChg chg="addSp modSp mod">
        <pc:chgData name="Ridker, Paul M.,MD, MPH" userId="bc398fa5-9176-4b3a-9570-c2f106220e06" providerId="ADAL" clId="{562305C8-EC6F-4742-9E81-CFB03352F6F7}" dt="2025-08-25T12:03:13.012" v="1212"/>
        <pc:sldMkLst>
          <pc:docMk/>
          <pc:sldMk cId="3365433475" sldId="2147483462"/>
        </pc:sldMkLst>
        <pc:spChg chg="add mod">
          <ac:chgData name="Ridker, Paul M.,MD, MPH" userId="bc398fa5-9176-4b3a-9570-c2f106220e06" providerId="ADAL" clId="{562305C8-EC6F-4742-9E81-CFB03352F6F7}" dt="2025-08-25T12:03:13.012" v="1212"/>
          <ac:spMkLst>
            <pc:docMk/>
            <pc:sldMk cId="3365433475" sldId="2147483462"/>
            <ac:spMk id="2" creationId="{31F32C80-B10A-71BC-B85A-0F62C0177AF2}"/>
          </ac:spMkLst>
        </pc:spChg>
        <pc:spChg chg="mod">
          <ac:chgData name="Ridker, Paul M.,MD, MPH" userId="bc398fa5-9176-4b3a-9570-c2f106220e06" providerId="ADAL" clId="{562305C8-EC6F-4742-9E81-CFB03352F6F7}" dt="2025-08-21T20:26:50.531" v="1119" actId="1037"/>
          <ac:spMkLst>
            <pc:docMk/>
            <pc:sldMk cId="3365433475" sldId="2147483462"/>
            <ac:spMk id="4" creationId="{1D1A429E-5910-CAF6-BC12-75E6AF1CCBCB}"/>
          </ac:spMkLst>
        </pc:spChg>
      </pc:sldChg>
      <pc:sldChg chg="addSp modSp mod">
        <pc:chgData name="Ridker, Paul M.,MD, MPH" userId="bc398fa5-9176-4b3a-9570-c2f106220e06" providerId="ADAL" clId="{562305C8-EC6F-4742-9E81-CFB03352F6F7}" dt="2025-08-25T12:03:02.899" v="1210"/>
        <pc:sldMkLst>
          <pc:docMk/>
          <pc:sldMk cId="2944632352" sldId="2147483463"/>
        </pc:sldMkLst>
        <pc:spChg chg="mod">
          <ac:chgData name="Ridker, Paul M.,MD, MPH" userId="bc398fa5-9176-4b3a-9570-c2f106220e06" providerId="ADAL" clId="{562305C8-EC6F-4742-9E81-CFB03352F6F7}" dt="2025-08-21T22:16:01.844" v="1122" actId="115"/>
          <ac:spMkLst>
            <pc:docMk/>
            <pc:sldMk cId="2944632352" sldId="2147483463"/>
            <ac:spMk id="6" creationId="{A702FE9E-B225-077D-DD28-196AD009B030}"/>
          </ac:spMkLst>
        </pc:spChg>
        <pc:spChg chg="add mod">
          <ac:chgData name="Ridker, Paul M.,MD, MPH" userId="bc398fa5-9176-4b3a-9570-c2f106220e06" providerId="ADAL" clId="{562305C8-EC6F-4742-9E81-CFB03352F6F7}" dt="2025-08-25T12:03:02.899" v="1210"/>
          <ac:spMkLst>
            <pc:docMk/>
            <pc:sldMk cId="2944632352" sldId="2147483463"/>
            <ac:spMk id="7" creationId="{742E302E-2336-4003-9D22-696453940853}"/>
          </ac:spMkLst>
        </pc:spChg>
      </pc:sldChg>
      <pc:sldChg chg="addSp modSp mod">
        <pc:chgData name="Ridker, Paul M.,MD, MPH" userId="bc398fa5-9176-4b3a-9570-c2f106220e06" providerId="ADAL" clId="{562305C8-EC6F-4742-9E81-CFB03352F6F7}" dt="2025-08-25T12:03:36.367" v="1215"/>
        <pc:sldMkLst>
          <pc:docMk/>
          <pc:sldMk cId="1057576551" sldId="2147483465"/>
        </pc:sldMkLst>
        <pc:spChg chg="add mod">
          <ac:chgData name="Ridker, Paul M.,MD, MPH" userId="bc398fa5-9176-4b3a-9570-c2f106220e06" providerId="ADAL" clId="{562305C8-EC6F-4742-9E81-CFB03352F6F7}" dt="2025-08-25T12:03:36.367" v="1215"/>
          <ac:spMkLst>
            <pc:docMk/>
            <pc:sldMk cId="1057576551" sldId="2147483465"/>
            <ac:spMk id="2" creationId="{A824ED9A-0803-C2C7-6035-D2F530C3F39E}"/>
          </ac:spMkLst>
        </pc:spChg>
        <pc:spChg chg="mod">
          <ac:chgData name="Ridker, Paul M.,MD, MPH" userId="bc398fa5-9176-4b3a-9570-c2f106220e06" providerId="ADAL" clId="{562305C8-EC6F-4742-9E81-CFB03352F6F7}" dt="2025-08-21T22:17:32.725" v="1146" actId="20577"/>
          <ac:spMkLst>
            <pc:docMk/>
            <pc:sldMk cId="1057576551" sldId="2147483465"/>
            <ac:spMk id="10" creationId="{F4F15DD8-71D7-0ADC-4C5B-9DE95E2D7AF4}"/>
          </ac:spMkLst>
        </pc:spChg>
      </pc:sldChg>
      <pc:sldChg chg="addSp delSp modSp add mod">
        <pc:chgData name="Ridker, Paul M.,MD, MPH" userId="bc398fa5-9176-4b3a-9570-c2f106220e06" providerId="ADAL" clId="{562305C8-EC6F-4742-9E81-CFB03352F6F7}" dt="2025-08-25T12:03:30.723" v="1214"/>
        <pc:sldMkLst>
          <pc:docMk/>
          <pc:sldMk cId="1708781950" sldId="2147483466"/>
        </pc:sldMkLst>
        <pc:spChg chg="mod">
          <ac:chgData name="Ridker, Paul M.,MD, MPH" userId="bc398fa5-9176-4b3a-9570-c2f106220e06" providerId="ADAL" clId="{562305C8-EC6F-4742-9E81-CFB03352F6F7}" dt="2025-08-21T20:02:50.692" v="309" actId="1076"/>
          <ac:spMkLst>
            <pc:docMk/>
            <pc:sldMk cId="1708781950" sldId="2147483466"/>
            <ac:spMk id="5" creationId="{1C1ED681-DC91-55E4-6D12-C6340DCE8B68}"/>
          </ac:spMkLst>
        </pc:spChg>
        <pc:spChg chg="add mod">
          <ac:chgData name="Ridker, Paul M.,MD, MPH" userId="bc398fa5-9176-4b3a-9570-c2f106220e06" providerId="ADAL" clId="{562305C8-EC6F-4742-9E81-CFB03352F6F7}" dt="2025-08-25T12:03:30.723" v="1214"/>
          <ac:spMkLst>
            <pc:docMk/>
            <pc:sldMk cId="1708781950" sldId="2147483466"/>
            <ac:spMk id="6" creationId="{89F82311-A774-2652-925D-549398F7CBF3}"/>
          </ac:spMkLst>
        </pc:spChg>
        <pc:spChg chg="add mod">
          <ac:chgData name="Ridker, Paul M.,MD, MPH" userId="bc398fa5-9176-4b3a-9570-c2f106220e06" providerId="ADAL" clId="{562305C8-EC6F-4742-9E81-CFB03352F6F7}" dt="2025-08-21T20:03:26.758" v="364" actId="1038"/>
          <ac:spMkLst>
            <pc:docMk/>
            <pc:sldMk cId="1708781950" sldId="2147483466"/>
            <ac:spMk id="9" creationId="{DAC6A719-5228-7026-80AC-8165A7E76814}"/>
          </ac:spMkLst>
        </pc:spChg>
        <pc:picChg chg="mod">
          <ac:chgData name="Ridker, Paul M.,MD, MPH" userId="bc398fa5-9176-4b3a-9570-c2f106220e06" providerId="ADAL" clId="{562305C8-EC6F-4742-9E81-CFB03352F6F7}" dt="2025-08-21T20:03:37.050" v="412" actId="1035"/>
          <ac:picMkLst>
            <pc:docMk/>
            <pc:sldMk cId="1708781950" sldId="2147483466"/>
            <ac:picMk id="2" creationId="{89D1D777-7D95-2DF0-B5DC-280C350015E5}"/>
          </ac:picMkLst>
        </pc:picChg>
        <pc:picChg chg="mod">
          <ac:chgData name="Ridker, Paul M.,MD, MPH" userId="bc398fa5-9176-4b3a-9570-c2f106220e06" providerId="ADAL" clId="{562305C8-EC6F-4742-9E81-CFB03352F6F7}" dt="2025-08-21T20:03:47.789" v="423" actId="1037"/>
          <ac:picMkLst>
            <pc:docMk/>
            <pc:sldMk cId="1708781950" sldId="2147483466"/>
            <ac:picMk id="3" creationId="{51099B21-1F0A-7160-0632-CA7110D91D6E}"/>
          </ac:picMkLst>
        </pc:picChg>
        <pc:picChg chg="mod">
          <ac:chgData name="Ridker, Paul M.,MD, MPH" userId="bc398fa5-9176-4b3a-9570-c2f106220e06" providerId="ADAL" clId="{562305C8-EC6F-4742-9E81-CFB03352F6F7}" dt="2025-08-21T20:03:09.002" v="350" actId="14100"/>
          <ac:picMkLst>
            <pc:docMk/>
            <pc:sldMk cId="1708781950" sldId="2147483466"/>
            <ac:picMk id="4" creationId="{40CF3B18-C132-C081-6D46-8CD308669515}"/>
          </ac:picMkLst>
        </pc:picChg>
        <pc:picChg chg="add mod">
          <ac:chgData name="Ridker, Paul M.,MD, MPH" userId="bc398fa5-9176-4b3a-9570-c2f106220e06" providerId="ADAL" clId="{562305C8-EC6F-4742-9E81-CFB03352F6F7}" dt="2025-08-21T20:03:22.039" v="357" actId="1038"/>
          <ac:picMkLst>
            <pc:docMk/>
            <pc:sldMk cId="1708781950" sldId="2147483466"/>
            <ac:picMk id="8" creationId="{68321B16-16F3-749E-CBEA-93562406D93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Stroke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Quintiile 4</c:v>
                </c:pt>
                <c:pt idx="4">
                  <c:v>Quintile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1.01</c:v>
                </c:pt>
                <c:pt idx="2">
                  <c:v>0.95</c:v>
                </c:pt>
                <c:pt idx="3">
                  <c:v>1.02</c:v>
                </c:pt>
                <c:pt idx="4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5-4BF5-9139-62D308EF0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Quintiile 4</c:v>
                </c:pt>
                <c:pt idx="4">
                  <c:v>Quintile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1.01</c:v>
                </c:pt>
                <c:pt idx="2">
                  <c:v>1.1100000000000001</c:v>
                </c:pt>
                <c:pt idx="3">
                  <c:v>1.18</c:v>
                </c:pt>
                <c:pt idx="4">
                  <c:v>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5-4BF5-9139-62D308EF07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Quintiile 4</c:v>
                </c:pt>
                <c:pt idx="4">
                  <c:v>Quintile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1.24</c:v>
                </c:pt>
                <c:pt idx="2">
                  <c:v>1.41</c:v>
                </c:pt>
                <c:pt idx="3">
                  <c:v>1.57</c:v>
                </c:pt>
                <c:pt idx="4">
                  <c:v>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5-4BF5-9139-62D308EF0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445200"/>
        <c:axId val="1472453840"/>
      </c:barChart>
      <c:catAx>
        <c:axId val="147244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53840"/>
        <c:crosses val="autoZero"/>
        <c:auto val="1"/>
        <c:lblAlgn val="ctr"/>
        <c:lblOffset val="100"/>
        <c:noMultiLvlLbl val="0"/>
      </c:catAx>
      <c:valAx>
        <c:axId val="1472453840"/>
        <c:scaling>
          <c:orientation val="minMax"/>
          <c:max val="2.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4520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881188484251968"/>
          <c:y val="0.93797515145330024"/>
          <c:w val="0.4289387303149606"/>
          <c:h val="6.2024848546699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EE5D7B-814C-40B5-A11B-D153A1E109E8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A698B-01E8-423E-BC14-9140F38BF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698B-01E8-423E-BC14-9140F38BF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698B-01E8-423E-BC14-9140F38BF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698B-01E8-423E-BC14-9140F38BF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698B-01E8-423E-BC14-9140F38BFA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4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8B280-A722-B6D5-7FB4-E0DAE3E89968}"/>
              </a:ext>
            </a:extLst>
          </p:cNvPr>
          <p:cNvGrpSpPr/>
          <p:nvPr userDrawn="1"/>
        </p:nvGrpSpPr>
        <p:grpSpPr>
          <a:xfrm>
            <a:off x="-47720" y="0"/>
            <a:ext cx="12248199" cy="6858000"/>
            <a:chOff x="-47708" y="0"/>
            <a:chExt cx="12245009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08ED42-7833-DD3E-9E56-AC05B58FA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-16" b="32291"/>
            <a:stretch/>
          </p:blipFill>
          <p:spPr>
            <a:xfrm>
              <a:off x="0" y="2216224"/>
              <a:ext cx="12188952" cy="4641776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7BE93D-E7A9-740F-D59F-07087FE5B40E}"/>
                </a:ext>
              </a:extLst>
            </p:cNvPr>
            <p:cNvSpPr/>
            <p:nvPr userDrawn="1"/>
          </p:nvSpPr>
          <p:spPr>
            <a:xfrm>
              <a:off x="-47708" y="0"/>
              <a:ext cx="12245009" cy="6512118"/>
            </a:xfrm>
            <a:custGeom>
              <a:avLst/>
              <a:gdLst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31805 w 12245009"/>
                <a:gd name="connsiteY8" fmla="*/ 5907819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303027 w 12245009"/>
                <a:gd name="connsiteY4" fmla="*/ 2989691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5009" h="6512118">
                  <a:moveTo>
                    <a:pt x="0" y="5923722"/>
                  </a:moveTo>
                  <a:cubicBezTo>
                    <a:pt x="564543" y="6215269"/>
                    <a:pt x="1152939" y="6419353"/>
                    <a:pt x="1669774" y="6512118"/>
                  </a:cubicBezTo>
                  <a:cubicBezTo>
                    <a:pt x="2215764" y="6490916"/>
                    <a:pt x="3517127" y="6382246"/>
                    <a:pt x="4405023" y="6138407"/>
                  </a:cubicBezTo>
                  <a:cubicBezTo>
                    <a:pt x="5388335" y="5899868"/>
                    <a:pt x="6244425" y="5478449"/>
                    <a:pt x="7092564" y="5064981"/>
                  </a:cubicBezTo>
                  <a:cubicBezTo>
                    <a:pt x="7739270" y="4622358"/>
                    <a:pt x="8783543" y="4338762"/>
                    <a:pt x="9621080" y="3983604"/>
                  </a:cubicBezTo>
                  <a:cubicBezTo>
                    <a:pt x="10233329" y="3798073"/>
                    <a:pt x="11688418" y="3612543"/>
                    <a:pt x="12245009" y="3570136"/>
                  </a:cubicBezTo>
                  <a:lnTo>
                    <a:pt x="12245009" y="0"/>
                  </a:lnTo>
                  <a:lnTo>
                    <a:pt x="31805" y="0"/>
                  </a:lnTo>
                  <a:lnTo>
                    <a:pt x="0" y="5923722"/>
                  </a:lnTo>
                  <a:close/>
                </a:path>
              </a:pathLst>
            </a:custGeom>
            <a:gradFill flip="none" rotWithShape="1">
              <a:gsLst>
                <a:gs pos="44000">
                  <a:schemeClr val="bg1"/>
                </a:gs>
                <a:gs pos="76000">
                  <a:schemeClr val="bg1">
                    <a:alpha val="41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2C14D61-DF1A-53E8-AC9C-D2E2DDF2EC4D}"/>
              </a:ext>
            </a:extLst>
          </p:cNvPr>
          <p:cNvSpPr/>
          <p:nvPr userDrawn="1"/>
        </p:nvSpPr>
        <p:spPr>
          <a:xfrm>
            <a:off x="0" y="1"/>
            <a:ext cx="12192127" cy="169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A86FDE05-741B-1079-BD0E-913A22A8E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8747" y="6550113"/>
            <a:ext cx="141101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7E143885-25B1-4F1D-B5FF-ED768E8B5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57711-1439-DD79-46DC-C3A5D0C536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2" y="451042"/>
            <a:ext cx="7725259" cy="3879754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26425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AF17D8-B9D5-22D9-F3AB-A15C56C0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840EB1-CD35-4E85-9D8D-63229EA9007E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EBFCF5-8BF9-0424-545F-A977FA40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4A254C-4431-8E10-C84F-32B7D4D3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09DA2C-BC7A-470F-B5EB-EBB6376DAF4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3215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8B280-A722-B6D5-7FB4-E0DAE3E89968}"/>
              </a:ext>
            </a:extLst>
          </p:cNvPr>
          <p:cNvGrpSpPr/>
          <p:nvPr userDrawn="1"/>
        </p:nvGrpSpPr>
        <p:grpSpPr>
          <a:xfrm>
            <a:off x="-47720" y="0"/>
            <a:ext cx="12248199" cy="6858000"/>
            <a:chOff x="-47708" y="0"/>
            <a:chExt cx="12245009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08ED42-7833-DD3E-9E56-AC05B58FA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-16" b="32291"/>
            <a:stretch/>
          </p:blipFill>
          <p:spPr>
            <a:xfrm>
              <a:off x="0" y="2216224"/>
              <a:ext cx="12188952" cy="4641776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7BE93D-E7A9-740F-D59F-07087FE5B40E}"/>
                </a:ext>
              </a:extLst>
            </p:cNvPr>
            <p:cNvSpPr/>
            <p:nvPr userDrawn="1"/>
          </p:nvSpPr>
          <p:spPr>
            <a:xfrm>
              <a:off x="-47708" y="0"/>
              <a:ext cx="12245009" cy="6512118"/>
            </a:xfrm>
            <a:custGeom>
              <a:avLst/>
              <a:gdLst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31805 w 12245009"/>
                <a:gd name="connsiteY8" fmla="*/ 5907819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303027 w 12245009"/>
                <a:gd name="connsiteY4" fmla="*/ 2989691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5009" h="6512118">
                  <a:moveTo>
                    <a:pt x="0" y="5923722"/>
                  </a:moveTo>
                  <a:cubicBezTo>
                    <a:pt x="564543" y="6215269"/>
                    <a:pt x="1152939" y="6419353"/>
                    <a:pt x="1669774" y="6512118"/>
                  </a:cubicBezTo>
                  <a:cubicBezTo>
                    <a:pt x="2215764" y="6490916"/>
                    <a:pt x="3517127" y="6382246"/>
                    <a:pt x="4405023" y="6138407"/>
                  </a:cubicBezTo>
                  <a:cubicBezTo>
                    <a:pt x="5388335" y="5899868"/>
                    <a:pt x="6244425" y="5478449"/>
                    <a:pt x="7092564" y="5064981"/>
                  </a:cubicBezTo>
                  <a:cubicBezTo>
                    <a:pt x="7739270" y="4622358"/>
                    <a:pt x="8783543" y="4338762"/>
                    <a:pt x="9621080" y="3983604"/>
                  </a:cubicBezTo>
                  <a:cubicBezTo>
                    <a:pt x="10233329" y="3798073"/>
                    <a:pt x="11688418" y="3612543"/>
                    <a:pt x="12245009" y="3570136"/>
                  </a:cubicBezTo>
                  <a:lnTo>
                    <a:pt x="12245009" y="0"/>
                  </a:lnTo>
                  <a:lnTo>
                    <a:pt x="31805" y="0"/>
                  </a:lnTo>
                  <a:lnTo>
                    <a:pt x="0" y="5923722"/>
                  </a:lnTo>
                  <a:close/>
                </a:path>
              </a:pathLst>
            </a:custGeom>
            <a:gradFill flip="none" rotWithShape="1">
              <a:gsLst>
                <a:gs pos="44000">
                  <a:schemeClr val="bg1"/>
                </a:gs>
                <a:gs pos="76000">
                  <a:schemeClr val="bg1">
                    <a:alpha val="41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2C14D61-DF1A-53E8-AC9C-D2E2DDF2EC4D}"/>
              </a:ext>
            </a:extLst>
          </p:cNvPr>
          <p:cNvSpPr/>
          <p:nvPr userDrawn="1"/>
        </p:nvSpPr>
        <p:spPr>
          <a:xfrm>
            <a:off x="0" y="1"/>
            <a:ext cx="12192127" cy="169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29636" y="4651450"/>
            <a:ext cx="10989871" cy="809469"/>
          </a:xfr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40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6751" indent="0" algn="ctr">
              <a:buNone/>
              <a:defRPr sz="1999"/>
            </a:lvl2pPr>
            <a:lvl3pPr marL="913503" indent="0" algn="ctr">
              <a:buNone/>
              <a:defRPr sz="1799"/>
            </a:lvl3pPr>
            <a:lvl4pPr marL="1370254" indent="0" algn="ctr">
              <a:buNone/>
              <a:defRPr sz="1600"/>
            </a:lvl4pPr>
            <a:lvl5pPr marL="1827011" indent="0" algn="ctr">
              <a:buNone/>
              <a:defRPr sz="1600"/>
            </a:lvl5pPr>
            <a:lvl6pPr marL="2283764" indent="0" algn="ctr">
              <a:buNone/>
              <a:defRPr sz="1600"/>
            </a:lvl6pPr>
            <a:lvl7pPr marL="2740508" indent="0" algn="ctr">
              <a:buNone/>
              <a:defRPr sz="1600"/>
            </a:lvl7pPr>
            <a:lvl8pPr marL="3197265" indent="0" algn="ctr">
              <a:buNone/>
              <a:defRPr sz="1600"/>
            </a:lvl8pPr>
            <a:lvl9pPr marL="36540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29320" y="3337805"/>
            <a:ext cx="10995122" cy="110463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ctr">
              <a:defRPr sz="360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A86FDE05-741B-1079-BD0E-913A22A8E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8747" y="6550113"/>
            <a:ext cx="141101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7E143885-25B1-4F1D-B5FF-ED768E8B5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57711-1439-DD79-46DC-C3A5D0C5360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2" y="451043"/>
            <a:ext cx="3795560" cy="1906193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7187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66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75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6D604-4AF7-4CAF-9BDA-CA3CBF15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01EB6-F87C-4D8E-84C5-CA57D8FE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C18F-CFC4-4743-8C2E-B68DE812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A883-0B78-4EAC-9676-0C86E4361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69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FBB1-9362-4BF9-8731-1C63A4A5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9624C-5E22-4437-B69B-F25A7CB7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96C9A-F541-4744-8847-9139B3E6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871C-0550-440B-B0BB-A0F28318B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339E-5A8C-485B-9CD7-25D0018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114-9230-4E92-83D3-06E97564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95BD9-DAAC-483C-97BD-AE15EA11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D5252-D4A1-4536-B94E-A89A286A2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8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73CBF4-0721-450D-8A13-8F3F34D3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2956D4-3026-489F-A3AB-CFF09D54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7FA6F9-1390-4B72-A9D4-0FBBD643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B1AD2-FC5A-4B52-A2C6-2311DD92E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91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9D002B-01CB-4A0C-B472-ADEA3119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A08480-CA2F-4A13-82B4-10A318ED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8B4D14-4A8D-441D-861C-3C0A0957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A6BB-3C7B-4178-9BBF-F9197822B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520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17B135-0300-4693-8C5E-C856E4D2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349AE9-C3A9-42BE-88C6-CB5B1084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9AD564-56FB-4236-8F33-3D934BC8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FE82-9498-4807-A50F-97ED8B9D6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992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24F6D7-590B-4186-AABA-CB94EB11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C6D007-32AD-407E-A907-AE681C37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8EB79F-4A6D-4474-A457-4DA582B6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5855C-7D51-4AE1-82ED-23B705964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012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76974D-93D3-43C2-AEB8-D78A642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3675B-7610-4513-9A10-20762CFF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D350E5-11E4-4348-AB37-D8F03721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0EB1-C07C-4C63-949A-01DBD3524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40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C593D89-8860-F379-5066-34E15B250013}"/>
              </a:ext>
            </a:extLst>
          </p:cNvPr>
          <p:cNvGrpSpPr/>
          <p:nvPr userDrawn="1"/>
        </p:nvGrpSpPr>
        <p:grpSpPr>
          <a:xfrm>
            <a:off x="-47720" y="0"/>
            <a:ext cx="12248199" cy="6858000"/>
            <a:chOff x="-47708" y="0"/>
            <a:chExt cx="12245009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B3E464-4C30-0431-6C42-3368112E7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-16" b="32291"/>
            <a:stretch/>
          </p:blipFill>
          <p:spPr>
            <a:xfrm>
              <a:off x="0" y="2216224"/>
              <a:ext cx="12188952" cy="4641776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03800B-079F-869D-0008-89F07121EC07}"/>
                </a:ext>
              </a:extLst>
            </p:cNvPr>
            <p:cNvSpPr/>
            <p:nvPr userDrawn="1"/>
          </p:nvSpPr>
          <p:spPr>
            <a:xfrm>
              <a:off x="-47708" y="0"/>
              <a:ext cx="12245009" cy="6512118"/>
            </a:xfrm>
            <a:custGeom>
              <a:avLst/>
              <a:gdLst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31805 w 12245009"/>
                <a:gd name="connsiteY8" fmla="*/ 5907819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05176 w 12245009"/>
                <a:gd name="connsiteY4" fmla="*/ 3999506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303027 w 12245009"/>
                <a:gd name="connsiteY4" fmla="*/ 2989691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  <a:gd name="connsiteX0" fmla="*/ 0 w 12245009"/>
                <a:gd name="connsiteY0" fmla="*/ 5923722 h 6512118"/>
                <a:gd name="connsiteX1" fmla="*/ 1669774 w 12245009"/>
                <a:gd name="connsiteY1" fmla="*/ 6512118 h 6512118"/>
                <a:gd name="connsiteX2" fmla="*/ 4405023 w 12245009"/>
                <a:gd name="connsiteY2" fmla="*/ 6138407 h 6512118"/>
                <a:gd name="connsiteX3" fmla="*/ 7092564 w 12245009"/>
                <a:gd name="connsiteY3" fmla="*/ 5064981 h 6512118"/>
                <a:gd name="connsiteX4" fmla="*/ 9621080 w 12245009"/>
                <a:gd name="connsiteY4" fmla="*/ 3983604 h 6512118"/>
                <a:gd name="connsiteX5" fmla="*/ 12245009 w 12245009"/>
                <a:gd name="connsiteY5" fmla="*/ 3570136 h 6512118"/>
                <a:gd name="connsiteX6" fmla="*/ 12245009 w 12245009"/>
                <a:gd name="connsiteY6" fmla="*/ 0 h 6512118"/>
                <a:gd name="connsiteX7" fmla="*/ 31805 w 12245009"/>
                <a:gd name="connsiteY7" fmla="*/ 0 h 6512118"/>
                <a:gd name="connsiteX8" fmla="*/ 0 w 12245009"/>
                <a:gd name="connsiteY8" fmla="*/ 5923722 h 65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5009" h="6512118">
                  <a:moveTo>
                    <a:pt x="0" y="5923722"/>
                  </a:moveTo>
                  <a:cubicBezTo>
                    <a:pt x="564543" y="6215269"/>
                    <a:pt x="1152939" y="6419353"/>
                    <a:pt x="1669774" y="6512118"/>
                  </a:cubicBezTo>
                  <a:cubicBezTo>
                    <a:pt x="2215764" y="6490916"/>
                    <a:pt x="3517127" y="6382246"/>
                    <a:pt x="4405023" y="6138407"/>
                  </a:cubicBezTo>
                  <a:cubicBezTo>
                    <a:pt x="5388335" y="5899868"/>
                    <a:pt x="6244425" y="5478449"/>
                    <a:pt x="7092564" y="5064981"/>
                  </a:cubicBezTo>
                  <a:cubicBezTo>
                    <a:pt x="7739270" y="4622358"/>
                    <a:pt x="8783543" y="4338762"/>
                    <a:pt x="9621080" y="3983604"/>
                  </a:cubicBezTo>
                  <a:cubicBezTo>
                    <a:pt x="10233329" y="3798073"/>
                    <a:pt x="11688418" y="3612543"/>
                    <a:pt x="12245009" y="3570136"/>
                  </a:cubicBezTo>
                  <a:lnTo>
                    <a:pt x="12245009" y="0"/>
                  </a:lnTo>
                  <a:lnTo>
                    <a:pt x="31805" y="0"/>
                  </a:lnTo>
                  <a:lnTo>
                    <a:pt x="0" y="5923722"/>
                  </a:lnTo>
                  <a:close/>
                </a:path>
              </a:pathLst>
            </a:custGeom>
            <a:gradFill flip="none" rotWithShape="1">
              <a:gsLst>
                <a:gs pos="44000">
                  <a:schemeClr val="bg1"/>
                </a:gs>
                <a:gs pos="76000">
                  <a:schemeClr val="bg1">
                    <a:alpha val="41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927E6CC-A69D-16F6-1441-490C467DC3C8}"/>
              </a:ext>
            </a:extLst>
          </p:cNvPr>
          <p:cNvSpPr/>
          <p:nvPr userDrawn="1"/>
        </p:nvSpPr>
        <p:spPr>
          <a:xfrm>
            <a:off x="0" y="1"/>
            <a:ext cx="12192127" cy="169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5716" y="2945417"/>
            <a:ext cx="10506643" cy="1168478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25716" y="4288068"/>
            <a:ext cx="10506643" cy="800105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b="0">
                <a:solidFill>
                  <a:schemeClr val="accent1"/>
                </a:solidFill>
              </a:defRPr>
            </a:lvl1pPr>
            <a:lvl2pPr marL="456751" indent="0" algn="ctr">
              <a:buNone/>
              <a:defRPr sz="1999"/>
            </a:lvl2pPr>
            <a:lvl3pPr marL="913503" indent="0" algn="ctr">
              <a:buNone/>
              <a:defRPr sz="1799"/>
            </a:lvl3pPr>
            <a:lvl4pPr marL="1370254" indent="0" algn="ctr">
              <a:buNone/>
              <a:defRPr sz="1600"/>
            </a:lvl4pPr>
            <a:lvl5pPr marL="1827011" indent="0" algn="ctr">
              <a:buNone/>
              <a:defRPr sz="1600"/>
            </a:lvl5pPr>
            <a:lvl6pPr marL="2283764" indent="0" algn="ctr">
              <a:buNone/>
              <a:defRPr sz="1600"/>
            </a:lvl6pPr>
            <a:lvl7pPr marL="2740508" indent="0" algn="ctr">
              <a:buNone/>
              <a:defRPr sz="1600"/>
            </a:lvl7pPr>
            <a:lvl8pPr marL="3197265" indent="0" algn="ctr">
              <a:buNone/>
              <a:defRPr sz="1600"/>
            </a:lvl8pPr>
            <a:lvl9pPr marL="36540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52FC2B44-70F6-1C21-931E-4D57F560E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8747" y="6550113"/>
            <a:ext cx="141101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7E143885-25B1-4F1D-B5FF-ED768E8B5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6D41D-6192-0EE6-7329-08255279FEF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3" y="451043"/>
            <a:ext cx="3795560" cy="1906194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60755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169877-C80A-42E2-83AC-B1906CDC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C54D9F-AD10-43D1-B028-097C6AE3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4D81C6-A014-43CE-84DE-9E596818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4D132-09E3-40B5-AA9A-284C8960F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3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999A-8CA9-4566-856A-393478FE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5C1D0-4442-4CDB-89DE-2E715D99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F4DA4-F467-4F2E-8EA8-680C662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293A-3BFF-4A62-84C3-1E4CC3B71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205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14C3E-4467-4C6E-86DF-651B7FF1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B2E9C-35AD-485E-A2A6-51EC0B1F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A7828-5F00-4898-92E4-D13399B4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EE0CD-F12F-49DF-B2EC-14C8012E0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569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6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0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2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4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3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EF77A1A8-F5DA-47DA-A756-922CDEF2A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DF397-5A3C-31C6-10B9-97B772D33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883" y="1569721"/>
            <a:ext cx="11060237" cy="4776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FB5395B-E892-3F7D-1150-4EA6E6207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8747" y="6550113"/>
            <a:ext cx="141101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7E143885-25B1-4F1D-B5FF-ED768E8B5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9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18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8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9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3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C0B957B-0F65-4132-BD79-33343D7C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A63945-34D1-4931-811D-7A17F459DC9C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65E7880-15E2-4BAA-B4D4-F5F2293D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18241C5-2950-44D0-AABA-82C0BFF0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2E8ED3-6282-4212-B17C-412FF4D32B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247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5"/>
            <a:ext cx="11328400" cy="336244"/>
          </a:xfrm>
        </p:spPr>
        <p:txBody>
          <a:bodyPr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26530F61-1ED1-4166-BECC-C96671C389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6A984F-932B-4A2A-BC32-B3C6AF737889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E3ED2F4-F3B8-4C73-91E3-1404895E08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3EF72E7-C7F5-423C-8240-8B1348299A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D61D77-E285-4D34-9CC6-0A828D4499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578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0314A7-710F-4D60-A907-E5B7E6D9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36BE75-6D53-4908-9479-D73256C489EF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D406DD-43DA-45D4-B4F2-581F06C3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68C993-506F-4D50-9E44-886C7457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D33992-D619-4F78-9B7B-5113E2135E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585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5"/>
            <a:ext cx="11328400" cy="336244"/>
          </a:xfrm>
        </p:spPr>
        <p:txBody>
          <a:bodyPr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4F26D5C8-D4EE-4D49-BE30-47D87F69F3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7813E5-CBA2-40BA-BAE0-E9F8B73BFA49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0788CA-4019-44EA-AD55-7684A83D9D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0CF33B58-665B-4FC9-94DA-7F41E4A85E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C2B7DF-CC9D-4E5F-998C-06798FAEF1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363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5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96B2B-0FC9-96B8-3A3F-9D414E931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8747" y="6550113"/>
            <a:ext cx="141101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7E143885-25B1-4F1D-B5FF-ED768E8B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BA4D46-D9C1-1943-6B54-FE417E98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2849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302506-3431-43EB-8763-F66636C7C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759" y="1632857"/>
            <a:ext cx="5205181" cy="4713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F9EB6E8-6EA4-1B8B-7CDC-2CCBD76E3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3128E-98CF-2651-5D7F-D1D6E9EF7C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0951" y="1632857"/>
            <a:ext cx="5205181" cy="4713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0B190C-C39F-F059-7AFC-03951C29F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8747" y="6550113"/>
            <a:ext cx="141101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7E143885-25B1-4F1D-B5FF-ED768E8B5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72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4AE98-12EC-FC7C-1B9F-7526667D3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8747" y="6550113"/>
            <a:ext cx="141101" cy="1384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7E143885-25B1-4F1D-B5FF-ED768E8B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12BD13-0B91-9CE5-0194-D581588745EA}"/>
              </a:ext>
            </a:extLst>
          </p:cNvPr>
          <p:cNvSpPr/>
          <p:nvPr userDrawn="1"/>
        </p:nvSpPr>
        <p:spPr>
          <a:xfrm>
            <a:off x="1" y="0"/>
            <a:ext cx="12192000" cy="1975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C6EC5-6B63-2645-422E-40A5D6B576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" b="76133"/>
          <a:stretch/>
        </p:blipFill>
        <p:spPr>
          <a:xfrm>
            <a:off x="-127" y="-23353"/>
            <a:ext cx="12192127" cy="2827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825B16-F04B-5812-E2EB-502C033188C6}"/>
              </a:ext>
            </a:extLst>
          </p:cNvPr>
          <p:cNvSpPr/>
          <p:nvPr userDrawn="1"/>
        </p:nvSpPr>
        <p:spPr>
          <a:xfrm>
            <a:off x="1" y="213687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A448A-19E7-5D1B-76AD-0DAAF8628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935" y="74847"/>
            <a:ext cx="356113" cy="52181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1478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66594F3-C172-789B-D0E9-125BE9B7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6D1487-D175-43A2-955C-031BE10ADCC9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9501716-CF51-2944-2A02-8584F2A4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BD605D4-EC56-5A1D-4866-D93A1109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5D62CAF-9B1A-4E5C-AB88-3040AC28EC0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1299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BFA6C4-53D7-8C57-0829-6F74F09829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84EC75-977B-4F3E-8F9C-9881D0542718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FDF8D1-4CC6-A8A8-3ADF-7898DB7743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7D4FA1-5A28-A29E-EC85-BA4FC0377A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A462028-572E-4070-A5D4-C086E4A4F25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6696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8E337-1EBA-59E6-9BBE-59C1743CD3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"/>
          <a:stretch/>
        </p:blipFill>
        <p:spPr>
          <a:xfrm>
            <a:off x="-127" y="-23354"/>
            <a:ext cx="12192127" cy="11847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491D8D-3214-6A92-BEC2-7A4B997896CA}"/>
              </a:ext>
            </a:extLst>
          </p:cNvPr>
          <p:cNvSpPr/>
          <p:nvPr userDrawn="1"/>
        </p:nvSpPr>
        <p:spPr>
          <a:xfrm>
            <a:off x="1" y="1115676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565882" y="1538748"/>
            <a:ext cx="11060237" cy="48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92" rIns="91376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067078" y="80625"/>
            <a:ext cx="9905405" cy="9310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E2ACD-2B35-80E0-750D-C8FD716824B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6378" y="138746"/>
            <a:ext cx="779006" cy="114148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57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96" r:id="rId1"/>
    <p:sldLayoutId id="2147487997" r:id="rId2"/>
    <p:sldLayoutId id="2147487998" r:id="rId3"/>
    <p:sldLayoutId id="2147487999" r:id="rId4"/>
    <p:sldLayoutId id="2147488000" r:id="rId5"/>
    <p:sldLayoutId id="2147488001" r:id="rId6"/>
    <p:sldLayoutId id="2147488002" r:id="rId7"/>
  </p:sldLayoutIdLst>
  <p:transition>
    <p:fade/>
  </p:transition>
  <p:hf hdr="0" ftr="0" dt="0"/>
  <p:txStyles>
    <p:titleStyle>
      <a:lvl1pPr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 cap="none" baseline="0">
          <a:solidFill>
            <a:schemeClr val="accent2"/>
          </a:solidFill>
          <a:latin typeface="+mn-lt"/>
          <a:ea typeface="+mj-ea"/>
          <a:cs typeface="+mj-cs"/>
        </a:defRPr>
      </a:lvl1pPr>
      <a:lvl2pPr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 pitchFamily="34" charset="0"/>
        </a:defRPr>
      </a:lvl2pPr>
      <a:lvl3pPr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 pitchFamily="34" charset="0"/>
        </a:defRPr>
      </a:lvl3pPr>
      <a:lvl4pPr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 pitchFamily="34" charset="0"/>
        </a:defRPr>
      </a:lvl4pPr>
      <a:lvl5pPr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 pitchFamily="34" charset="0"/>
        </a:defRPr>
      </a:lvl5pPr>
      <a:lvl6pPr marL="457063"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 pitchFamily="34" charset="0"/>
        </a:defRPr>
      </a:lvl6pPr>
      <a:lvl7pPr marL="914126"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 pitchFamily="34" charset="0"/>
        </a:defRPr>
      </a:lvl7pPr>
      <a:lvl8pPr marL="1371189"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 pitchFamily="34" charset="0"/>
        </a:defRPr>
      </a:lvl8pPr>
      <a:lvl9pPr marL="1828251" algn="l" defTabSz="912539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 pitchFamily="34" charset="0"/>
        </a:defRPr>
      </a:lvl9pPr>
    </p:titleStyle>
    <p:bodyStyle>
      <a:lvl1pPr marL="176160" indent="-176160" algn="l" defTabSz="912539" rtl="0" fontAlgn="base">
        <a:lnSpc>
          <a:spcPct val="95000"/>
        </a:lnSpc>
        <a:spcBef>
          <a:spcPts val="1799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399" kern="1200">
          <a:solidFill>
            <a:srgbClr val="404040"/>
          </a:solidFill>
          <a:latin typeface="+mn-lt"/>
          <a:ea typeface="+mn-ea"/>
          <a:cs typeface="+mn-cs"/>
        </a:defRPr>
      </a:lvl1pPr>
      <a:lvl2pPr marL="737967" indent="-280904" algn="l" defTabSz="912539" rtl="0" fontAlgn="base">
        <a:lnSpc>
          <a:spcPct val="95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itchFamily="34" charset="0"/>
        <a:buChar char="−"/>
        <a:defRPr sz="2199" kern="1200">
          <a:solidFill>
            <a:srgbClr val="404040"/>
          </a:solidFill>
          <a:latin typeface="+mn-lt"/>
          <a:ea typeface="+mn-ea"/>
          <a:cs typeface="+mn-cs"/>
        </a:defRPr>
      </a:lvl2pPr>
      <a:lvl3pPr marL="1090286" indent="-176160" algn="l" defTabSz="912539" rtl="0" fontAlgn="base">
        <a:lnSpc>
          <a:spcPct val="95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999" kern="1200">
          <a:solidFill>
            <a:srgbClr val="404040"/>
          </a:solidFill>
          <a:latin typeface="+mn-lt"/>
          <a:ea typeface="+mn-ea"/>
          <a:cs typeface="+mn-cs"/>
        </a:defRPr>
      </a:lvl3pPr>
      <a:lvl4pPr marL="1598133" indent="-226945" algn="l" defTabSz="912539" rtl="0" fontAlgn="base">
        <a:lnSpc>
          <a:spcPct val="95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−"/>
        <a:defRPr sz="1799" kern="1200">
          <a:solidFill>
            <a:srgbClr val="404040"/>
          </a:solidFill>
          <a:latin typeface="+mn-lt"/>
          <a:ea typeface="+mn-ea"/>
          <a:cs typeface="+mn-cs"/>
        </a:defRPr>
      </a:lvl4pPr>
      <a:lvl5pPr marL="2004411" indent="-176160" algn="l" defTabSz="912539" rtl="0" fontAlgn="base">
        <a:lnSpc>
          <a:spcPct val="95000"/>
        </a:lnSpc>
        <a:spcBef>
          <a:spcPts val="600"/>
        </a:spcBef>
        <a:spcAft>
          <a:spcPct val="0"/>
        </a:spcAft>
        <a:buClrTx/>
        <a:buFont typeface="Arial" pitchFamily="34" charset="0"/>
        <a:buChar char="•"/>
        <a:defRPr sz="1799" kern="1200">
          <a:solidFill>
            <a:srgbClr val="404040"/>
          </a:solidFill>
          <a:latin typeface="+mn-lt"/>
          <a:ea typeface="+mn-ea"/>
          <a:cs typeface="+mn-cs"/>
        </a:defRPr>
      </a:lvl5pPr>
      <a:lvl6pPr marL="2512145" indent="-228378" algn="l" defTabSz="9135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68887" indent="-228378" algn="l" defTabSz="9135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5643" indent="-228378" algn="l" defTabSz="9135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2400" indent="-228378" algn="l" defTabSz="9135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751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503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4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1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3764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0508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265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017" algn="l" defTabSz="9135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platzhalter 2">
            <a:extLst>
              <a:ext uri="{FF2B5EF4-FFF2-40B4-BE49-F238E27FC236}">
                <a16:creationId xmlns:a16="http://schemas.microsoft.com/office/drawing/2014/main" id="{7147AC15-551D-7509-BEA2-7E7085247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1800" y="1554163"/>
            <a:ext cx="11328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</p:txBody>
      </p:sp>
      <p:sp>
        <p:nvSpPr>
          <p:cNvPr id="12291" name="Titelplatzhalter 1">
            <a:extLst>
              <a:ext uri="{FF2B5EF4-FFF2-40B4-BE49-F238E27FC236}">
                <a16:creationId xmlns:a16="http://schemas.microsoft.com/office/drawing/2014/main" id="{B26AEC45-6030-0BD0-CD19-13EEDDA5FB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800" y="1"/>
            <a:ext cx="11328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113DC3-4291-49CC-ACEB-4621EA676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077F0FC-DC7E-45EB-A38F-CA6523E895AD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EDDD91-2CB1-419E-AE45-9A7B99EDA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600" y="6356351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7D04B8-A9C9-465D-8F9A-90CFD5B83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068FAB-35C7-499B-976A-FCDFCCB667F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156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04" r:id="rId1"/>
    <p:sldLayoutId id="2147488005" r:id="rId2"/>
    <p:sldLayoutId id="214748800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FACC-7833-4C3A-B397-380FBA650D11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90F3-C31F-45EB-BF4C-8095E66E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09" r:id="rId1"/>
    <p:sldLayoutId id="2147488010" r:id="rId2"/>
    <p:sldLayoutId id="2147488011" r:id="rId3"/>
    <p:sldLayoutId id="2147488012" r:id="rId4"/>
    <p:sldLayoutId id="2147488013" r:id="rId5"/>
    <p:sldLayoutId id="2147488014" r:id="rId6"/>
    <p:sldLayoutId id="2147488015" r:id="rId7"/>
    <p:sldLayoutId id="2147488016" r:id="rId8"/>
    <p:sldLayoutId id="2147488017" r:id="rId9"/>
    <p:sldLayoutId id="2147488018" r:id="rId10"/>
    <p:sldLayoutId id="2147488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67BB16DC-38E1-4621-ABED-A3CF7CA206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327AD50B-8B8F-4299-A968-B2475783E4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8287-EB8B-4CB1-820D-867D63979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D4248-05E5-4473-B43F-C6ADCFC01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7036F-F1E5-40C7-B305-D179D8137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B27EA6-463B-4B02-A1D8-0FF4F6458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7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45" r:id="rId1"/>
    <p:sldLayoutId id="2147488046" r:id="rId2"/>
    <p:sldLayoutId id="2147488047" r:id="rId3"/>
    <p:sldLayoutId id="2147488048" r:id="rId4"/>
    <p:sldLayoutId id="2147488049" r:id="rId5"/>
    <p:sldLayoutId id="2147488050" r:id="rId6"/>
    <p:sldLayoutId id="2147488051" r:id="rId7"/>
    <p:sldLayoutId id="2147488052" r:id="rId8"/>
    <p:sldLayoutId id="2147488053" r:id="rId9"/>
    <p:sldLayoutId id="2147488054" r:id="rId10"/>
    <p:sldLayoutId id="2147488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EFE2-B0E0-4830-8AE9-1FFCF170076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6A0B-343E-43BC-B7DC-C8202DD59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0" r:id="rId1"/>
    <p:sldLayoutId id="2147488081" r:id="rId2"/>
    <p:sldLayoutId id="2147488082" r:id="rId3"/>
    <p:sldLayoutId id="2147488083" r:id="rId4"/>
    <p:sldLayoutId id="2147488084" r:id="rId5"/>
    <p:sldLayoutId id="2147488085" r:id="rId6"/>
    <p:sldLayoutId id="2147488086" r:id="rId7"/>
    <p:sldLayoutId id="2147488087" r:id="rId8"/>
    <p:sldLayoutId id="2147488088" r:id="rId9"/>
    <p:sldLayoutId id="2147488089" r:id="rId10"/>
    <p:sldLayoutId id="21474880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platzhalter 2">
            <a:extLst>
              <a:ext uri="{FF2B5EF4-FFF2-40B4-BE49-F238E27FC236}">
                <a16:creationId xmlns:a16="http://schemas.microsoft.com/office/drawing/2014/main" id="{0325213B-4122-46D3-88DB-132371B987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1800" y="1554164"/>
            <a:ext cx="11328400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</p:txBody>
      </p:sp>
      <p:sp>
        <p:nvSpPr>
          <p:cNvPr id="17411" name="Titelplatzhalter 1">
            <a:extLst>
              <a:ext uri="{FF2B5EF4-FFF2-40B4-BE49-F238E27FC236}">
                <a16:creationId xmlns:a16="http://schemas.microsoft.com/office/drawing/2014/main" id="{DE8AF688-9FD3-4745-A5B0-AA599D530C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800" y="1"/>
            <a:ext cx="11328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0BFC26-2BA3-4F88-826E-2625FA434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F6EE032-DF73-4DF5-AF9D-B20EB15D767E}" type="datetimeFigureOut">
              <a:rPr lang="de-DE"/>
              <a:pPr>
                <a:defRPr/>
              </a:pPr>
              <a:t>25.08.2025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3B29BA-1DDB-483B-B43D-6F0461757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600" y="6356352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B67BFA-E41D-48B0-81EA-83B43743C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B3C2F80-658E-4E26-B948-544F762391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98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2" r:id="rId1"/>
    <p:sldLayoutId id="2147488093" r:id="rId2"/>
    <p:sldLayoutId id="2147488094" r:id="rId3"/>
    <p:sldLayoutId id="2147488095" r:id="rId4"/>
    <p:sldLayoutId id="214748809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Calibri" panose="020F0502020204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Calibri" panose="020F0502020204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Calibri" panose="020F0502020204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Calibri" panose="020F0502020204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32160" indent="-13216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70272" indent="-138113" algn="l" rtl="0" eaLnBrk="0" fontAlgn="base" hangingPunct="0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13216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40544" indent="-138113" algn="l" rtl="0" eaLnBrk="0" fontAlgn="base" hangingPunct="0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216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31769-659A-EA39-5EC7-34CC401DC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MS_Global and Cont. Ed Vert Curves.eps">
            <a:extLst>
              <a:ext uri="{FF2B5EF4-FFF2-40B4-BE49-F238E27FC236}">
                <a16:creationId xmlns:a16="http://schemas.microsoft.com/office/drawing/2014/main" id="{44D0BE2E-F57A-C64B-6AE6-FE549BDC2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767388"/>
            <a:ext cx="1981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D6DB4-3A71-7522-D920-2854DC4F0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91"/>
          <a:stretch/>
        </p:blipFill>
        <p:spPr>
          <a:xfrm>
            <a:off x="304800" y="5888420"/>
            <a:ext cx="2941241" cy="790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6DA7C-8D12-2DE9-ADBF-72290F3CEBAB}"/>
              </a:ext>
            </a:extLst>
          </p:cNvPr>
          <p:cNvSpPr txBox="1"/>
          <p:nvPr/>
        </p:nvSpPr>
        <p:spPr>
          <a:xfrm>
            <a:off x="746330" y="567559"/>
            <a:ext cx="1075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European Society of Cardiology, Late Breaking Science, August 29, Budapest Hall 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Inflammation and Immune Biomarkers in Cardiovascular Risk Prediction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8A33E-F217-70F3-4794-42FBB1270299}"/>
              </a:ext>
            </a:extLst>
          </p:cNvPr>
          <p:cNvSpPr txBox="1"/>
          <p:nvPr/>
        </p:nvSpPr>
        <p:spPr>
          <a:xfrm>
            <a:off x="536030" y="1761268"/>
            <a:ext cx="110516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hsCRP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Long-Term Cardiovascular Outcomes Among 12,530 Women with No Standard Modifiable Risk Factors: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</a:rPr>
              <a:t>A Primary Prevention Study of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SMuRF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-Less but Inflamed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894CF-E487-4624-6124-B46FE753D58D}"/>
              </a:ext>
            </a:extLst>
          </p:cNvPr>
          <p:cNvSpPr txBox="1"/>
          <p:nvPr/>
        </p:nvSpPr>
        <p:spPr>
          <a:xfrm>
            <a:off x="1340071" y="4469523"/>
            <a:ext cx="995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Paul Ridker, Gemma Figtree, Vinayaga Moorthy, Samia Mora, Julie E Buring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81231-92EA-2F2D-78DD-C9D88292F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275" y="5410198"/>
            <a:ext cx="1234473" cy="1234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1502A6-A7D8-ED7D-C223-73C193B70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579" y="5339256"/>
            <a:ext cx="1336129" cy="133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11B575-72C6-704F-4068-81EA46D9D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909809"/>
              </p:ext>
            </p:extLst>
          </p:nvPr>
        </p:nvGraphicFramePr>
        <p:xfrm>
          <a:off x="1122172" y="1608328"/>
          <a:ext cx="7434072" cy="491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B67CC7-B442-CE94-A06A-7351DD1067EF}"/>
              </a:ext>
            </a:extLst>
          </p:cNvPr>
          <p:cNvSpPr txBox="1"/>
          <p:nvPr/>
        </p:nvSpPr>
        <p:spPr>
          <a:xfrm rot="16200000">
            <a:off x="-507065" y="3577398"/>
            <a:ext cx="231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Age Adjusted HR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609C5-74E0-20B5-1307-5283F520C3C8}"/>
              </a:ext>
            </a:extLst>
          </p:cNvPr>
          <p:cNvSpPr txBox="1"/>
          <p:nvPr/>
        </p:nvSpPr>
        <p:spPr>
          <a:xfrm>
            <a:off x="8933688" y="2052305"/>
            <a:ext cx="2810385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HR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*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per Quintile     (95%CI)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Stroke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	1.14     (1.05-1.25)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CVD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	1.15     (1.10-1.21)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CHD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	1.21     (1.13-1.29)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HR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*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per St. Dev.     (95%CI)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Stroke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	1.19     (1.05-1.34)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CVD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	1.23     (1.15-1.31)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CHD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	1.32     (1.20-1.45)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42CBC-A62D-CB1A-7B1B-1945ACC2E57C}"/>
              </a:ext>
            </a:extLst>
          </p:cNvPr>
          <p:cNvSpPr txBox="1"/>
          <p:nvPr/>
        </p:nvSpPr>
        <p:spPr>
          <a:xfrm>
            <a:off x="119330" y="64008"/>
            <a:ext cx="119012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30-Year Age Adjusted Hazard Ratios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Ischemic Stroke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</a:t>
            </a:r>
            <a:r>
              <a:rPr lang="en-US" sz="2400" b="1" dirty="0">
                <a:solidFill>
                  <a:schemeClr val="accent1"/>
                </a:solidFill>
                <a:latin typeface="Calibri"/>
                <a:cs typeface="Arial"/>
              </a:rPr>
              <a:t>Cardiovascular Events, and Coronary Heart Disease Events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1"/>
                </a:solidFill>
                <a:latin typeface="Calibri"/>
                <a:cs typeface="Arial"/>
              </a:rPr>
              <a:t>Among 12,500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Initially Healthy American Women with No Standard Modifiable Risk </a:t>
            </a:r>
            <a:r>
              <a:rPr lang="en-US" sz="2400" b="1" dirty="0">
                <a:solidFill>
                  <a:srgbClr val="0070C0"/>
                </a:solidFill>
                <a:latin typeface="Calibri"/>
                <a:cs typeface="Arial"/>
              </a:rPr>
              <a:t>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According to Baseline Quintile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hsCRP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991E9-CE6C-6E9F-DDF5-9AFBC4E44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18" y="1984018"/>
            <a:ext cx="2344102" cy="1597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21962C-1A6C-ED83-3D4E-EE8EB23310A2}"/>
              </a:ext>
            </a:extLst>
          </p:cNvPr>
          <p:cNvSpPr/>
          <p:nvPr/>
        </p:nvSpPr>
        <p:spPr>
          <a:xfrm>
            <a:off x="2387600" y="1864360"/>
            <a:ext cx="2265680" cy="181864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13F8B-752F-67D8-EF0A-FAC9161ECEF4}"/>
              </a:ext>
            </a:extLst>
          </p:cNvPr>
          <p:cNvSpPr txBox="1"/>
          <p:nvPr/>
        </p:nvSpPr>
        <p:spPr>
          <a:xfrm>
            <a:off x="2017986" y="591206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&lt;0.49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2F006-1304-760F-8A41-5F89F2B90F87}"/>
              </a:ext>
            </a:extLst>
          </p:cNvPr>
          <p:cNvSpPr txBox="1"/>
          <p:nvPr/>
        </p:nvSpPr>
        <p:spPr>
          <a:xfrm>
            <a:off x="3250328" y="5914690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0.49-1.09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27AAC-6216-F353-0FC8-7C43FB19B52E}"/>
              </a:ext>
            </a:extLst>
          </p:cNvPr>
          <p:cNvSpPr txBox="1"/>
          <p:nvPr/>
        </p:nvSpPr>
        <p:spPr>
          <a:xfrm>
            <a:off x="4624562" y="5917313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1.10-2.14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9C18D-846B-D3D7-D3B8-E0E20BAEE2E6}"/>
              </a:ext>
            </a:extLst>
          </p:cNvPr>
          <p:cNvSpPr txBox="1"/>
          <p:nvPr/>
        </p:nvSpPr>
        <p:spPr>
          <a:xfrm>
            <a:off x="5956752" y="5917313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2.15-4.23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06892-6C44-594C-2C82-3C77E1C2E45C}"/>
              </a:ext>
            </a:extLst>
          </p:cNvPr>
          <p:cNvSpPr txBox="1"/>
          <p:nvPr/>
        </p:nvSpPr>
        <p:spPr>
          <a:xfrm>
            <a:off x="7438720" y="591731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&gt; 4.23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4EC7F3-75A5-556F-1529-A66521F67828}"/>
              </a:ext>
            </a:extLst>
          </p:cNvPr>
          <p:cNvSpPr txBox="1"/>
          <p:nvPr/>
        </p:nvSpPr>
        <p:spPr>
          <a:xfrm>
            <a:off x="533392" y="5917315"/>
            <a:ext cx="1185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hsCRP</a:t>
            </a:r>
            <a:r>
              <a:rPr lang="en-US" sz="1400" b="1" dirty="0"/>
              <a:t> (mg/L)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6A0C0-4C5C-56E2-9D2E-B9094F33723B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402916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50D9F8-E9ED-9472-9364-949C6F5559C9}"/>
              </a:ext>
            </a:extLst>
          </p:cNvPr>
          <p:cNvSpPr txBox="1"/>
          <p:nvPr/>
        </p:nvSpPr>
        <p:spPr>
          <a:xfrm>
            <a:off x="321338" y="291592"/>
            <a:ext cx="11497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30-Year Age Adjusted Cumulative Incidence of </a:t>
            </a:r>
            <a:r>
              <a:rPr lang="en-US" sz="2400" b="1" u="sng" dirty="0">
                <a:solidFill>
                  <a:schemeClr val="accent1"/>
                </a:solidFill>
                <a:latin typeface="Calibri"/>
                <a:cs typeface="Arial"/>
              </a:rPr>
              <a:t>Coronary Heart Disease Events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1"/>
                </a:solidFill>
                <a:latin typeface="Calibri"/>
                <a:cs typeface="Arial"/>
              </a:rPr>
              <a:t>Among 12,500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Initially Healthy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SMuRF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-Less Women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According to Baseline Level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hsCRP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86F1B-43A3-A0DA-6F33-1820567B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499"/>
          <a:stretch>
            <a:fillRect/>
          </a:stretch>
        </p:blipFill>
        <p:spPr>
          <a:xfrm>
            <a:off x="101430" y="1628688"/>
            <a:ext cx="5918369" cy="4683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BBE931-0FB7-F671-6290-AAB705EA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935" y="1695853"/>
            <a:ext cx="5943765" cy="44842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081C39-A997-27E3-B860-FA3548100F83}"/>
              </a:ext>
            </a:extLst>
          </p:cNvPr>
          <p:cNvSpPr txBox="1"/>
          <p:nvPr/>
        </p:nvSpPr>
        <p:spPr>
          <a:xfrm>
            <a:off x="1301897" y="2337371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Q5  (&gt; 4.2 mg/L)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CF66AF-8B4B-8D68-BD46-9B31DD19B6CF}"/>
              </a:ext>
            </a:extLst>
          </p:cNvPr>
          <p:cNvSpPr txBox="1"/>
          <p:nvPr/>
        </p:nvSpPr>
        <p:spPr>
          <a:xfrm>
            <a:off x="1299626" y="2605188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Q4  (2.2 – 4.2 mg/L)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7D73D-D3E8-E094-1C64-A393A94F76E7}"/>
              </a:ext>
            </a:extLst>
          </p:cNvPr>
          <p:cNvSpPr txBox="1"/>
          <p:nvPr/>
        </p:nvSpPr>
        <p:spPr>
          <a:xfrm>
            <a:off x="1299626" y="2875256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Q3  (1.1 – 2.1 mg/L)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E5425-7267-62DB-245D-4FA06C93BE4E}"/>
              </a:ext>
            </a:extLst>
          </p:cNvPr>
          <p:cNvSpPr txBox="1"/>
          <p:nvPr/>
        </p:nvSpPr>
        <p:spPr>
          <a:xfrm>
            <a:off x="1299626" y="3145323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Q2  (0.5 – 1.1 mg/L)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524F8-4B45-6C60-E5CC-6C3D565D8B8B}"/>
              </a:ext>
            </a:extLst>
          </p:cNvPr>
          <p:cNvSpPr txBox="1"/>
          <p:nvPr/>
        </p:nvSpPr>
        <p:spPr>
          <a:xfrm>
            <a:off x="1299626" y="3408639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  (&lt; 0.5 mg/L)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F030D4-F4D8-0D8B-5DE3-CB837D3FBC28}"/>
              </a:ext>
            </a:extLst>
          </p:cNvPr>
          <p:cNvSpPr txBox="1"/>
          <p:nvPr/>
        </p:nvSpPr>
        <p:spPr>
          <a:xfrm>
            <a:off x="7275220" y="2506956"/>
            <a:ext cx="14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&gt; 3 mg/L	 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– 3 mg/L  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ptos" panose="02110004020202020204"/>
              </a:rPr>
              <a:t>&lt; 1 mg/L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E105C-A55D-FB58-7B92-E66AC0A0A1E4}"/>
              </a:ext>
            </a:extLst>
          </p:cNvPr>
          <p:cNvSpPr txBox="1"/>
          <p:nvPr/>
        </p:nvSpPr>
        <p:spPr>
          <a:xfrm>
            <a:off x="8573437" y="2235200"/>
            <a:ext cx="596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HR</a:t>
            </a:r>
          </a:p>
          <a:p>
            <a:pPr algn="ctr"/>
            <a:r>
              <a:rPr lang="en-US" b="1" dirty="0"/>
              <a:t>1.77</a:t>
            </a:r>
          </a:p>
          <a:p>
            <a:pPr algn="ctr"/>
            <a:r>
              <a:rPr lang="en-US" b="1" dirty="0"/>
              <a:t>1.18</a:t>
            </a:r>
          </a:p>
          <a:p>
            <a:pPr algn="ctr"/>
            <a:r>
              <a:rPr lang="en-US" b="1" dirty="0"/>
              <a:t>1.00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AC575-9487-DE9A-5CF6-F5B49ADEB179}"/>
              </a:ext>
            </a:extLst>
          </p:cNvPr>
          <p:cNvSpPr txBox="1"/>
          <p:nvPr/>
        </p:nvSpPr>
        <p:spPr>
          <a:xfrm>
            <a:off x="3290236" y="2052320"/>
            <a:ext cx="596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HR</a:t>
            </a:r>
          </a:p>
          <a:p>
            <a:pPr algn="ctr"/>
            <a:r>
              <a:rPr lang="en-US" b="1" dirty="0"/>
              <a:t>2.23</a:t>
            </a:r>
          </a:p>
          <a:p>
            <a:pPr algn="ctr"/>
            <a:r>
              <a:rPr lang="en-US" b="1" dirty="0"/>
              <a:t>1.57</a:t>
            </a:r>
          </a:p>
          <a:p>
            <a:pPr algn="ctr"/>
            <a:r>
              <a:rPr lang="en-US" b="1" dirty="0"/>
              <a:t>1.41</a:t>
            </a:r>
          </a:p>
          <a:p>
            <a:pPr algn="ctr"/>
            <a:r>
              <a:rPr lang="en-US" b="1" dirty="0"/>
              <a:t>1.24</a:t>
            </a:r>
          </a:p>
          <a:p>
            <a:pPr algn="ctr"/>
            <a:r>
              <a:rPr lang="en-US" b="1" dirty="0"/>
              <a:t>1.00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82D7A-A528-E853-5F5C-FAB216350426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360222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4F799-0278-BB80-7974-39ECA8AB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02FE9E-B225-077D-DD28-196AD009B030}"/>
              </a:ext>
            </a:extLst>
          </p:cNvPr>
          <p:cNvSpPr txBox="1"/>
          <p:nvPr/>
        </p:nvSpPr>
        <p:spPr>
          <a:xfrm>
            <a:off x="321974" y="315976"/>
            <a:ext cx="11497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30-Year Age Adjusted Cumulative Incidence of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Total Cardiovascular Events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Among 12,500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Initially Healthy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SMuRF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-Less Women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According to Baseline Level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hsCRP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F42F1-7053-E8E9-66C8-0F592665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6" y="1755686"/>
            <a:ext cx="5950114" cy="439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6C4C79-48CC-DB13-D3DA-4A05318B3E1A}"/>
              </a:ext>
            </a:extLst>
          </p:cNvPr>
          <p:cNvSpPr txBox="1"/>
          <p:nvPr/>
        </p:nvSpPr>
        <p:spPr>
          <a:xfrm>
            <a:off x="1301897" y="2337371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Q5  (&gt; 4.2 mg/L)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88B7E-C7A9-6DBD-3D4E-CE06E370DCF8}"/>
              </a:ext>
            </a:extLst>
          </p:cNvPr>
          <p:cNvSpPr txBox="1"/>
          <p:nvPr/>
        </p:nvSpPr>
        <p:spPr>
          <a:xfrm>
            <a:off x="1299626" y="2605188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Q4  (2.2 – 4.2 mg/L)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AD34AE-97FE-6062-89E1-C29337132399}"/>
              </a:ext>
            </a:extLst>
          </p:cNvPr>
          <p:cNvSpPr txBox="1"/>
          <p:nvPr/>
        </p:nvSpPr>
        <p:spPr>
          <a:xfrm>
            <a:off x="1299626" y="2875256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Q3  (1.1 – 2.1 mg/L)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BC22B-4BEF-B1E0-DA92-F6A2DCF52385}"/>
              </a:ext>
            </a:extLst>
          </p:cNvPr>
          <p:cNvSpPr txBox="1"/>
          <p:nvPr/>
        </p:nvSpPr>
        <p:spPr>
          <a:xfrm>
            <a:off x="1299626" y="3145323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Q2  (0.5 – 1.1 mg/L)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35DFD-56DA-2242-69A4-CCB4453CF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616" y="1793770"/>
            <a:ext cx="5572284" cy="42133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B242EF-640F-2E52-FF7B-EA893F278A91}"/>
              </a:ext>
            </a:extLst>
          </p:cNvPr>
          <p:cNvSpPr txBox="1"/>
          <p:nvPr/>
        </p:nvSpPr>
        <p:spPr>
          <a:xfrm>
            <a:off x="1299626" y="3408639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  (&lt; 0.5 mg/L)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A38DF1-2565-1AFB-65ED-7746DE2E8941}"/>
              </a:ext>
            </a:extLst>
          </p:cNvPr>
          <p:cNvSpPr txBox="1"/>
          <p:nvPr/>
        </p:nvSpPr>
        <p:spPr>
          <a:xfrm>
            <a:off x="7326020" y="2506956"/>
            <a:ext cx="1208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&gt; 3 mg/L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– 3 mg/L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&lt; 1 mg/L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2174E-3CFD-05DA-EFDF-B7A325D21FE5}"/>
              </a:ext>
            </a:extLst>
          </p:cNvPr>
          <p:cNvSpPr txBox="1"/>
          <p:nvPr/>
        </p:nvSpPr>
        <p:spPr>
          <a:xfrm>
            <a:off x="8573437" y="2235200"/>
            <a:ext cx="596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HR</a:t>
            </a:r>
          </a:p>
          <a:p>
            <a:pPr algn="ctr"/>
            <a:r>
              <a:rPr lang="en-US" b="1" dirty="0"/>
              <a:t>1.52</a:t>
            </a:r>
          </a:p>
          <a:p>
            <a:pPr algn="ctr"/>
            <a:r>
              <a:rPr lang="en-US" b="1" dirty="0"/>
              <a:t>1.10</a:t>
            </a:r>
          </a:p>
          <a:p>
            <a:pPr algn="ctr"/>
            <a:r>
              <a:rPr lang="en-US" b="1" dirty="0"/>
              <a:t>1.00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7EAB5-691E-CCB9-3920-0CA4B201D56A}"/>
              </a:ext>
            </a:extLst>
          </p:cNvPr>
          <p:cNvSpPr txBox="1"/>
          <p:nvPr/>
        </p:nvSpPr>
        <p:spPr>
          <a:xfrm>
            <a:off x="3290235" y="2052320"/>
            <a:ext cx="5966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HR</a:t>
            </a:r>
          </a:p>
          <a:p>
            <a:pPr algn="ctr"/>
            <a:r>
              <a:rPr lang="en-US" b="1" dirty="0"/>
              <a:t>1.74</a:t>
            </a:r>
          </a:p>
          <a:p>
            <a:pPr algn="ctr"/>
            <a:r>
              <a:rPr lang="en-US" b="1" dirty="0"/>
              <a:t>1.18</a:t>
            </a:r>
          </a:p>
          <a:p>
            <a:pPr algn="ctr"/>
            <a:r>
              <a:rPr lang="en-US" b="1" dirty="0"/>
              <a:t>1.11</a:t>
            </a:r>
          </a:p>
          <a:p>
            <a:pPr algn="ctr"/>
            <a:r>
              <a:rPr lang="en-US" b="1" dirty="0"/>
              <a:t>1.01</a:t>
            </a:r>
          </a:p>
          <a:p>
            <a:pPr algn="ctr"/>
            <a:r>
              <a:rPr lang="en-US" b="1" dirty="0"/>
              <a:t>1.00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E302E-2336-4003-9D22-696453940853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294463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18E446-C33A-138D-C0CF-B63FA73F1559}"/>
              </a:ext>
            </a:extLst>
          </p:cNvPr>
          <p:cNvSpPr txBox="1"/>
          <p:nvPr/>
        </p:nvSpPr>
        <p:spPr>
          <a:xfrm>
            <a:off x="1749294" y="114808"/>
            <a:ext cx="8641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30-Year Covariate Adjusted Hazard </a:t>
            </a:r>
            <a:r>
              <a:rPr lang="en-US" sz="2400" b="1" dirty="0">
                <a:solidFill>
                  <a:srgbClr val="0070C0"/>
                </a:solidFill>
                <a:latin typeface="Calibri"/>
                <a:cs typeface="Arial"/>
              </a:rPr>
              <a:t>Ratios for CHD and CVD Events 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Among 12,500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Initially Healthy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SMuRF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-Less Women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According to Continuous Baseline Levels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hsCRP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41FDC-CC14-C7C1-2E9D-11C93F3F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42961"/>
            <a:ext cx="5842000" cy="4438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A1725-5CC7-826B-12F4-3206D45C9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1822335"/>
            <a:ext cx="5943600" cy="448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5C8143-45E5-2EC8-C74C-9B99854ED9AD}"/>
              </a:ext>
            </a:extLst>
          </p:cNvPr>
          <p:cNvSpPr txBox="1"/>
          <p:nvPr/>
        </p:nvSpPr>
        <p:spPr>
          <a:xfrm>
            <a:off x="1219200" y="2578100"/>
            <a:ext cx="157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Incident CHD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6FF6D-E10C-6071-8456-E42BDA718E5E}"/>
              </a:ext>
            </a:extLst>
          </p:cNvPr>
          <p:cNvSpPr txBox="1"/>
          <p:nvPr/>
        </p:nvSpPr>
        <p:spPr>
          <a:xfrm>
            <a:off x="7340600" y="2578100"/>
            <a:ext cx="156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Incident CVD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7D649-3595-F7DE-441A-9F21A2FA755E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425010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2BC03-D391-340F-3BB5-2F7E2EFAB55D}"/>
              </a:ext>
            </a:extLst>
          </p:cNvPr>
          <p:cNvSpPr txBox="1"/>
          <p:nvPr/>
        </p:nvSpPr>
        <p:spPr>
          <a:xfrm>
            <a:off x="431800" y="1276604"/>
            <a:ext cx="11523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median baseline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hsCRP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was significantly higher among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SMuRF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-Less women who developed future CV events when compared to those who did not (P &lt; 0.0001).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prevalence of baseline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hsCRP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levels &gt; 3 mg/L was significantly higher among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SMuRF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-Less women who developed future CV events as compared to those who did not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 &lt; 0.0001).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Sensitivity analyses varying the thresholds for LDL-C and blood pressure or treating these as continuous variables had minimal impact on outcomes.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No violations of proportional hazards were observed for either incident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CHD (p = 0.43) or incident CVD (p=0.52).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A67C1-B718-C157-EB67-0A785BFCA4CF}"/>
              </a:ext>
            </a:extLst>
          </p:cNvPr>
          <p:cNvSpPr txBox="1"/>
          <p:nvPr/>
        </p:nvSpPr>
        <p:spPr>
          <a:xfrm>
            <a:off x="487969" y="350752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C4AD7-9918-FA3B-1B2D-6B654636EDDA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429046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1A429E-5910-CAF6-BC12-75E6AF1CCBCB}"/>
              </a:ext>
            </a:extLst>
          </p:cNvPr>
          <p:cNvSpPr txBox="1"/>
          <p:nvPr/>
        </p:nvSpPr>
        <p:spPr>
          <a:xfrm>
            <a:off x="404131" y="350752"/>
            <a:ext cx="10861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Summary –  New Clinical Syndrome “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/>
              </a:rPr>
              <a:t>SMuRF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-Less but Inflamed”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CB649-D539-4DB6-BD7B-BCB8F7ABAAC7}"/>
              </a:ext>
            </a:extLst>
          </p:cNvPr>
          <p:cNvSpPr txBox="1"/>
          <p:nvPr/>
        </p:nvSpPr>
        <p:spPr>
          <a:xfrm>
            <a:off x="342901" y="1162304"/>
            <a:ext cx="7670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Over a 30-year horizon, cardiovascular events commonly occur among 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SMuRF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-Less but Inflamed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women who are otherwise missed by current screening algorithms, a clinically important observation given recent trial data demonstrating that statin therapy reduces risk by 38% among such individuals.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SMuRF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-Less but Inflamed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women with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hsCRP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&gt; 3 mg/L had a 77 % increased lifetime risk of CHD, a 39% increased lifetime risk of stroke, and a 52% increased lifetime risk of any cardiovascular event when compared to those with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hsCRP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&lt; 1 mg/L, and are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 identified by any current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kern="0" dirty="0">
                <a:solidFill>
                  <a:prstClr val="black"/>
                </a:solidFill>
              </a:rPr>
              <a:t>risk algorithms.</a:t>
            </a: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D44B-12F6-E98C-924A-29CA2067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198" y="2530479"/>
            <a:ext cx="3118802" cy="212547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8CA94-A680-CA32-E767-E00048B2A351}"/>
              </a:ext>
            </a:extLst>
          </p:cNvPr>
          <p:cNvSpPr/>
          <p:nvPr/>
        </p:nvSpPr>
        <p:spPr bwMode="auto">
          <a:xfrm>
            <a:off x="8521700" y="2070100"/>
            <a:ext cx="3327400" cy="2857500"/>
          </a:xfrm>
          <a:prstGeom prst="roundRect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F32C80-B10A-71BC-B85A-0F62C0177AF2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33654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A6E478-E239-99EA-8A40-0DB9111EA36F}"/>
              </a:ext>
            </a:extLst>
          </p:cNvPr>
          <p:cNvSpPr txBox="1"/>
          <p:nvPr/>
        </p:nvSpPr>
        <p:spPr>
          <a:xfrm>
            <a:off x="416343" y="272540"/>
            <a:ext cx="104321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    </a:t>
            </a:r>
            <a:r>
              <a:rPr lang="en-US" sz="3600" dirty="0">
                <a:solidFill>
                  <a:srgbClr val="0070C0"/>
                </a:solidFill>
              </a:rPr>
              <a:t>Take Home Messages for ESC Madrid 2025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3600" dirty="0"/>
              <a:t>Doctors will not treat what they do not measure.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  While imaging tests can tell us </a:t>
            </a:r>
            <a:r>
              <a:rPr lang="en-US" sz="3600" u="sng" dirty="0"/>
              <a:t>whom to treat</a:t>
            </a:r>
            <a:r>
              <a:rPr lang="en-US" sz="3600" dirty="0"/>
              <a:t>,</a:t>
            </a:r>
          </a:p>
          <a:p>
            <a:r>
              <a:rPr lang="en-US" sz="3600" dirty="0"/>
              <a:t>	we need biologically informative biomarkers to </a:t>
            </a:r>
          </a:p>
          <a:p>
            <a:r>
              <a:rPr lang="en-US" sz="3600" dirty="0"/>
              <a:t>	tell us </a:t>
            </a:r>
            <a:r>
              <a:rPr lang="en-US" sz="3600" u="sng" dirty="0"/>
              <a:t>what to treat with</a:t>
            </a:r>
            <a:r>
              <a:rPr lang="en-US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 Abundant  prior data supports broad screening for 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hsCRP</a:t>
            </a:r>
            <a:r>
              <a:rPr lang="en-US" sz="3600" dirty="0"/>
              <a:t> along with LDL-C in </a:t>
            </a:r>
            <a:r>
              <a:rPr lang="en-US" sz="3600" u="sng" dirty="0"/>
              <a:t>both</a:t>
            </a:r>
            <a:r>
              <a:rPr lang="en-US" sz="3600" dirty="0"/>
              <a:t> primary and 	secondary prevention.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“</a:t>
            </a:r>
            <a:r>
              <a:rPr lang="en-US" sz="3600" dirty="0" err="1">
                <a:solidFill>
                  <a:srgbClr val="0070C0"/>
                </a:solidFill>
              </a:rPr>
              <a:t>SMuRF</a:t>
            </a:r>
            <a:r>
              <a:rPr lang="en-US" sz="3600" dirty="0">
                <a:solidFill>
                  <a:srgbClr val="0070C0"/>
                </a:solidFill>
              </a:rPr>
              <a:t>-Less but Inflamed</a:t>
            </a:r>
            <a:r>
              <a:rPr lang="en-US" sz="3600" dirty="0"/>
              <a:t>” patients are prevalent in your clinic and worthy of your consideration.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CEAE2-C614-A862-0A5B-BCDB4EF6C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316" y="4514036"/>
            <a:ext cx="1234832" cy="1983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6F9471-E923-0305-46CA-DF2623E61AC3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218174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7194D-DA19-3F57-32B9-ACCAF5BAB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099B21-1F0A-7160-0632-CA7110D9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4" y="1163994"/>
            <a:ext cx="8298044" cy="5101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F3B18-C132-C081-6D46-8CD30866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242" y="2246290"/>
            <a:ext cx="1931197" cy="2495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1ED681-DC91-55E4-6D12-C6340DCE8B68}"/>
              </a:ext>
            </a:extLst>
          </p:cNvPr>
          <p:cNvSpPr txBox="1"/>
          <p:nvPr/>
        </p:nvSpPr>
        <p:spPr>
          <a:xfrm>
            <a:off x="516924" y="340988"/>
            <a:ext cx="764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This ESC Congress Fast Track simultaneous publication is now available on-line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D1D777-7D95-2DF0-B5DC-280C35001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315" y="4932758"/>
            <a:ext cx="2370219" cy="1615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21B16-16F3-749E-CBEA-93562406D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408" y="409901"/>
            <a:ext cx="3409933" cy="1212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6A719-5228-7026-80AC-8165A7E76814}"/>
              </a:ext>
            </a:extLst>
          </p:cNvPr>
          <p:cNvSpPr txBox="1"/>
          <p:nvPr/>
        </p:nvSpPr>
        <p:spPr>
          <a:xfrm>
            <a:off x="8355242" y="1621656"/>
            <a:ext cx="31726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Paul M Ridker, Gemma Figtree, M Vinayaga Moorthy,</a:t>
            </a:r>
          </a:p>
          <a:p>
            <a:r>
              <a:rPr lang="en-US" sz="1050" b="1" dirty="0"/>
              <a:t>Samia Mora, Julie E Buring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82311-A774-2652-925D-549398F7CBF3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170878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8EA9F-BCD7-BBBD-B623-8D589446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6" y="1604396"/>
            <a:ext cx="5046282" cy="3366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F15DD8-71D7-0ADC-4C5B-9DE95E2D7AF4}"/>
              </a:ext>
            </a:extLst>
          </p:cNvPr>
          <p:cNvSpPr txBox="1"/>
          <p:nvPr/>
        </p:nvSpPr>
        <p:spPr>
          <a:xfrm>
            <a:off x="1088694" y="5191054"/>
            <a:ext cx="10372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Arnold N / Koenig W on behalf of the MORGAM Investigators. Occurrence of coronary events in the absence of traditional risk factors: understanding residual risk. Atherosclerosis. 2025 (in press)</a:t>
            </a:r>
          </a:p>
          <a:p>
            <a:endParaRPr lang="en-US" b="1" dirty="0"/>
          </a:p>
          <a:p>
            <a:r>
              <a:rPr lang="en-US" b="1" dirty="0"/>
              <a:t>Arnold N / </a:t>
            </a:r>
            <a:r>
              <a:rPr lang="en-US" b="1"/>
              <a:t>Koenig W  </a:t>
            </a:r>
            <a:r>
              <a:rPr lang="en-US" b="1" dirty="0"/>
              <a:t>Quiet Flames: Inflammation Without Traditional Risk Factors. EHJ 2025 (on line)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F8BD4-B373-B91E-BFBA-0E8D3C9B3E9C}"/>
              </a:ext>
            </a:extLst>
          </p:cNvPr>
          <p:cNvSpPr txBox="1"/>
          <p:nvPr/>
        </p:nvSpPr>
        <p:spPr>
          <a:xfrm>
            <a:off x="1432560" y="374165"/>
            <a:ext cx="9463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“</a:t>
            </a:r>
            <a:r>
              <a:rPr lang="en-US" sz="3200" b="1" dirty="0" err="1">
                <a:solidFill>
                  <a:srgbClr val="0070C0"/>
                </a:solidFill>
              </a:rPr>
              <a:t>SMuRF</a:t>
            </a:r>
            <a:r>
              <a:rPr lang="en-US" sz="3200" b="1" dirty="0">
                <a:solidFill>
                  <a:srgbClr val="0070C0"/>
                </a:solidFill>
              </a:rPr>
              <a:t>-Less but Inflamed” European MORGAM Study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Inclusive of Women and Men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CF7722-8259-B8FD-BFF8-68464CD93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077" y="2716115"/>
            <a:ext cx="5884320" cy="2202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38F56C-EF56-F4BF-605A-63A87E654F30}"/>
              </a:ext>
            </a:extLst>
          </p:cNvPr>
          <p:cNvSpPr txBox="1"/>
          <p:nvPr/>
        </p:nvSpPr>
        <p:spPr>
          <a:xfrm>
            <a:off x="8221718" y="191550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hsCRP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0CEEF-0CC0-AB87-989D-007BB542134F}"/>
              </a:ext>
            </a:extLst>
          </p:cNvPr>
          <p:cNvSpPr/>
          <p:nvPr/>
        </p:nvSpPr>
        <p:spPr>
          <a:xfrm>
            <a:off x="9017876" y="2554014"/>
            <a:ext cx="307427" cy="1647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7896B-2D8E-FAB0-B32C-F4C0F61FC263}"/>
              </a:ext>
            </a:extLst>
          </p:cNvPr>
          <p:cNvSpPr/>
          <p:nvPr/>
        </p:nvSpPr>
        <p:spPr>
          <a:xfrm>
            <a:off x="10176641" y="3901966"/>
            <a:ext cx="1521373" cy="129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4ED9A-0803-C2C7-6035-D2F530C3F39E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105757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1FD7-EC29-6F06-56AD-41B036424D89}"/>
              </a:ext>
            </a:extLst>
          </p:cNvPr>
          <p:cNvSpPr txBox="1">
            <a:spLocks/>
          </p:cNvSpPr>
          <p:nvPr/>
        </p:nvSpPr>
        <p:spPr bwMode="auto">
          <a:xfrm>
            <a:off x="1219200" y="2667000"/>
            <a:ext cx="9753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Conflicts of Interest: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Dr. Ridker has received investigator-initiated research grants from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Kowa, Pfizer, AstraZeneca, Novo Nordisk, NHLBI, NCI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Dr. Ridker has served as a consultant to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Agepha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, Novartis, Arrowhead, AstraZeneca, CSL Behring, SOCAR, Novo Nordisk, Eli Lilly, New Amsterdam, Cardio Therapeutics, Caristo, Merck,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Nodthera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, Pfizer, NHLBI,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Angiowave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, Tourmaline Bio.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Dr Ridker serves on the Peter Munk Advisory Board (University of Toronto), the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Leducq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 Foundation (Paris FR), and the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Baim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  <a:t> Institute Board (Boston, MA).  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j-cs"/>
              </a:rPr>
            </a:b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j-cs"/>
            </a:endParaRPr>
          </a:p>
        </p:txBody>
      </p:sp>
      <p:pic>
        <p:nvPicPr>
          <p:cNvPr id="3" name="Picture 2" descr="HMS_Global and Cont. Ed Vert Curves.eps">
            <a:extLst>
              <a:ext uri="{FF2B5EF4-FFF2-40B4-BE49-F238E27FC236}">
                <a16:creationId xmlns:a16="http://schemas.microsoft.com/office/drawing/2014/main" id="{317CD679-5BF1-C3AA-DDCA-40FED57A3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767388"/>
            <a:ext cx="1981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5A744B-81AB-6282-41FD-6135E9C77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91"/>
          <a:stretch/>
        </p:blipFill>
        <p:spPr>
          <a:xfrm>
            <a:off x="304800" y="5888420"/>
            <a:ext cx="2941241" cy="7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5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A94D06-8EC1-445F-C8DE-11DA4CC5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16" y="3234547"/>
            <a:ext cx="1277006" cy="19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671386-CF07-DF8A-C2AE-51892C711FF5}"/>
              </a:ext>
            </a:extLst>
          </p:cNvPr>
          <p:cNvSpPr txBox="1"/>
          <p:nvPr/>
        </p:nvSpPr>
        <p:spPr>
          <a:xfrm>
            <a:off x="2107704" y="969580"/>
            <a:ext cx="7818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“</a:t>
            </a:r>
            <a:r>
              <a:rPr lang="en-US" sz="2400" b="1" dirty="0" err="1"/>
              <a:t>SMuRFs</a:t>
            </a:r>
            <a:r>
              <a:rPr lang="en-US" sz="2400" b="1" dirty="0"/>
              <a:t>” = Standard Modifiable Risk Factors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“</a:t>
            </a:r>
            <a:r>
              <a:rPr lang="en-US" sz="2400" b="1" dirty="0" err="1"/>
              <a:t>SMuRF</a:t>
            </a:r>
            <a:r>
              <a:rPr lang="en-US" sz="2400" b="1" dirty="0"/>
              <a:t>-Less” = No Standard Modifiable Risk Factors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“</a:t>
            </a:r>
            <a:r>
              <a:rPr lang="en-US" sz="2400" b="1" dirty="0" err="1"/>
              <a:t>SMuRF</a:t>
            </a:r>
            <a:r>
              <a:rPr lang="en-US" sz="2400" b="1" dirty="0"/>
              <a:t>-Less but Inflamed” =  </a:t>
            </a:r>
            <a:r>
              <a:rPr lang="en-US" sz="2400" b="1" dirty="0" err="1"/>
              <a:t>SMuRF</a:t>
            </a:r>
            <a:r>
              <a:rPr lang="en-US" sz="2400" b="1" dirty="0"/>
              <a:t>-Less + Elevated </a:t>
            </a:r>
            <a:r>
              <a:rPr lang="en-US" sz="2400" b="1" dirty="0" err="1"/>
              <a:t>hsCRP</a:t>
            </a:r>
            <a:endParaRPr lang="en-US" sz="2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84C631-14D4-0D97-86FB-3C73E0815774}"/>
              </a:ext>
            </a:extLst>
          </p:cNvPr>
          <p:cNvGrpSpPr/>
          <p:nvPr/>
        </p:nvGrpSpPr>
        <p:grpSpPr>
          <a:xfrm>
            <a:off x="4749464" y="3287110"/>
            <a:ext cx="1274174" cy="2004847"/>
            <a:chOff x="4749464" y="3287110"/>
            <a:chExt cx="1274174" cy="20048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32387B-736F-C083-A880-3389D0CD4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9464" y="3295753"/>
              <a:ext cx="1274174" cy="1969179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77DAE1-A911-A9B6-4A43-032AECD4B300}"/>
                </a:ext>
              </a:extLst>
            </p:cNvPr>
            <p:cNvCxnSpPr>
              <a:cxnSpLocks/>
            </p:cNvCxnSpPr>
            <p:nvPr/>
          </p:nvCxnSpPr>
          <p:spPr>
            <a:xfrm>
              <a:off x="4903068" y="3287110"/>
              <a:ext cx="945931" cy="197857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3A760C0-5925-BA6D-EB8A-70B8265EB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7813" y="3313384"/>
              <a:ext cx="945931" cy="197857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F693B6-70EE-CC75-FAA5-B7480EB9A483}"/>
              </a:ext>
            </a:extLst>
          </p:cNvPr>
          <p:cNvSpPr txBox="1"/>
          <p:nvPr/>
        </p:nvSpPr>
        <p:spPr>
          <a:xfrm>
            <a:off x="1434661" y="236478"/>
            <a:ext cx="1000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Introducing a New Clinical Syndrome “</a:t>
            </a:r>
            <a:r>
              <a:rPr lang="en-US" sz="2800" b="1" dirty="0" err="1">
                <a:solidFill>
                  <a:srgbClr val="0070C0"/>
                </a:solidFill>
              </a:rPr>
              <a:t>SMuRF</a:t>
            </a:r>
            <a:r>
              <a:rPr lang="en-US" sz="2800" b="1" dirty="0">
                <a:solidFill>
                  <a:srgbClr val="0070C0"/>
                </a:solidFill>
              </a:rPr>
              <a:t>-Less but Inflamed”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CA4DAA-3B94-CE76-368B-1634D0993E12}"/>
              </a:ext>
            </a:extLst>
          </p:cNvPr>
          <p:cNvSpPr txBox="1"/>
          <p:nvPr/>
        </p:nvSpPr>
        <p:spPr>
          <a:xfrm>
            <a:off x="1245471" y="5596757"/>
            <a:ext cx="164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en-US" sz="2800" dirty="0" err="1">
                <a:solidFill>
                  <a:srgbClr val="0070C0"/>
                </a:solidFill>
              </a:rPr>
              <a:t>SMuRFs</a:t>
            </a:r>
            <a:r>
              <a:rPr lang="en-US" sz="2800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E7BA08-2592-248E-5EA2-38BC0E4AD369}"/>
              </a:ext>
            </a:extLst>
          </p:cNvPr>
          <p:cNvSpPr txBox="1"/>
          <p:nvPr/>
        </p:nvSpPr>
        <p:spPr>
          <a:xfrm>
            <a:off x="4346037" y="5599383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en-US" sz="2800" dirty="0" err="1">
                <a:solidFill>
                  <a:srgbClr val="0070C0"/>
                </a:solidFill>
              </a:rPr>
              <a:t>SMuRF</a:t>
            </a:r>
            <a:r>
              <a:rPr lang="en-US" sz="2800" dirty="0">
                <a:solidFill>
                  <a:srgbClr val="0070C0"/>
                </a:solidFill>
              </a:rPr>
              <a:t>-Less”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D5FDE2-3838-98E1-6F5C-D23EB45461B3}"/>
              </a:ext>
            </a:extLst>
          </p:cNvPr>
          <p:cNvGrpSpPr/>
          <p:nvPr/>
        </p:nvGrpSpPr>
        <p:grpSpPr>
          <a:xfrm>
            <a:off x="7659443" y="3313382"/>
            <a:ext cx="4178836" cy="2811847"/>
            <a:chOff x="7659443" y="3313382"/>
            <a:chExt cx="4178836" cy="28118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22DA34-5FF5-C75B-61A5-A6C565EBC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4038" y="3322025"/>
              <a:ext cx="1274174" cy="196917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6AB351-7CAC-7024-053E-0B3AE59698E8}"/>
                </a:ext>
              </a:extLst>
            </p:cNvPr>
            <p:cNvCxnSpPr>
              <a:cxnSpLocks/>
            </p:cNvCxnSpPr>
            <p:nvPr/>
          </p:nvCxnSpPr>
          <p:spPr>
            <a:xfrm>
              <a:off x="8192823" y="3313382"/>
              <a:ext cx="945931" cy="197857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80D6C4-08F2-2D0E-4FC1-B55B0A1D2F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7568" y="3339656"/>
              <a:ext cx="945931" cy="197857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55F6E1-2769-9660-F6A6-668657879DB6}"/>
                </a:ext>
              </a:extLst>
            </p:cNvPr>
            <p:cNvSpPr txBox="1"/>
            <p:nvPr/>
          </p:nvSpPr>
          <p:spPr>
            <a:xfrm>
              <a:off x="9301654" y="3901961"/>
              <a:ext cx="21371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+     </a:t>
              </a:r>
              <a:r>
                <a:rPr lang="en-US" sz="3200" dirty="0" err="1"/>
                <a:t>hsCRP</a:t>
              </a:r>
              <a:endParaRPr lang="en-US" sz="3200" dirty="0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597A8A19-27FF-41F2-14FD-CA5BB79549CB}"/>
                </a:ext>
              </a:extLst>
            </p:cNvPr>
            <p:cNvSpPr/>
            <p:nvPr/>
          </p:nvSpPr>
          <p:spPr>
            <a:xfrm rot="10800000">
              <a:off x="9924394" y="3949262"/>
              <a:ext cx="275897" cy="82768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D06B80-5480-84AD-E8ED-6A2C4EB17E16}"/>
                </a:ext>
              </a:extLst>
            </p:cNvPr>
            <p:cNvSpPr txBox="1"/>
            <p:nvPr/>
          </p:nvSpPr>
          <p:spPr>
            <a:xfrm>
              <a:off x="7659443" y="5602009"/>
              <a:ext cx="4178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“</a:t>
              </a:r>
              <a:r>
                <a:rPr lang="en-US" sz="2800" dirty="0" err="1">
                  <a:solidFill>
                    <a:srgbClr val="0070C0"/>
                  </a:solidFill>
                </a:rPr>
                <a:t>SMuRF</a:t>
              </a:r>
              <a:r>
                <a:rPr lang="en-US" sz="2800" dirty="0">
                  <a:solidFill>
                    <a:srgbClr val="0070C0"/>
                  </a:solidFill>
                </a:rPr>
                <a:t>-Less but Inflamed”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C3D3129-9ECB-6997-0261-03137464E7CA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178149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6DC10E-F6AF-8F21-4296-428FCB788270}"/>
              </a:ext>
            </a:extLst>
          </p:cNvPr>
          <p:cNvGrpSpPr/>
          <p:nvPr/>
        </p:nvGrpSpPr>
        <p:grpSpPr>
          <a:xfrm>
            <a:off x="886173" y="3060773"/>
            <a:ext cx="5059568" cy="1452988"/>
            <a:chOff x="664296" y="651708"/>
            <a:chExt cx="6039160" cy="16447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2B28F9-2E51-0038-85A4-B5E0AE69C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296" y="651708"/>
              <a:ext cx="6039160" cy="164473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85583E-DA05-FB4D-42F4-514EC99231E6}"/>
                </a:ext>
              </a:extLst>
            </p:cNvPr>
            <p:cNvSpPr txBox="1"/>
            <p:nvPr/>
          </p:nvSpPr>
          <p:spPr>
            <a:xfrm>
              <a:off x="3868464" y="1581072"/>
              <a:ext cx="2729406" cy="348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Lancet 2021; 397: 1085–94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2147B2-01A7-A067-E1AA-9483370F264F}"/>
              </a:ext>
            </a:extLst>
          </p:cNvPr>
          <p:cNvSpPr txBox="1"/>
          <p:nvPr/>
        </p:nvSpPr>
        <p:spPr>
          <a:xfrm>
            <a:off x="8408395" y="4066613"/>
            <a:ext cx="3347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n-US" sz="1400" b="1" dirty="0"/>
              <a:t>Int J </a:t>
            </a:r>
            <a:r>
              <a:rPr lang="en-US" sz="1400" b="1" dirty="0" err="1"/>
              <a:t>Cardiol</a:t>
            </a:r>
            <a:r>
              <a:rPr lang="en-US" sz="1400" b="1" dirty="0"/>
              <a:t>. 2023;371:432–440</a:t>
            </a:r>
            <a:r>
              <a:rPr lang="en-US" sz="12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BDC270-06B5-921F-8E6A-CB46906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43" y="880733"/>
            <a:ext cx="4851173" cy="1991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DE8ED7-D726-E01E-8899-83B8106B9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487" y="1066800"/>
            <a:ext cx="4970115" cy="12334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5B0A73-7E8F-35CC-CD7D-3BDE0BDCF7B9}"/>
              </a:ext>
            </a:extLst>
          </p:cNvPr>
          <p:cNvSpPr txBox="1"/>
          <p:nvPr/>
        </p:nvSpPr>
        <p:spPr>
          <a:xfrm>
            <a:off x="8430814" y="2376952"/>
            <a:ext cx="3508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J Am Heart Assoc. 2019;8:e013296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97D19-3426-FFFE-2890-9D5CA0D8E3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1149"/>
          <a:stretch>
            <a:fillRect/>
          </a:stretch>
        </p:blipFill>
        <p:spPr>
          <a:xfrm>
            <a:off x="6934194" y="4642979"/>
            <a:ext cx="4643212" cy="16700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F53189-FE61-5527-EF95-A508AAA14C70}"/>
              </a:ext>
            </a:extLst>
          </p:cNvPr>
          <p:cNvSpPr txBox="1"/>
          <p:nvPr/>
        </p:nvSpPr>
        <p:spPr>
          <a:xfrm>
            <a:off x="8464483" y="6311484"/>
            <a:ext cx="32114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Arial"/>
              </a:rPr>
              <a:t>J Am Coll </a:t>
            </a:r>
            <a:r>
              <a:rPr lang="en-US" sz="1600" dirty="0" err="1">
                <a:solidFill>
                  <a:srgbClr val="000000"/>
                </a:solidFill>
                <a:cs typeface="Arial"/>
              </a:rPr>
              <a:t>Cardiol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 2023;82:1343–135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429CC-E82A-AE02-EA60-C05B8F687B55}"/>
              </a:ext>
            </a:extLst>
          </p:cNvPr>
          <p:cNvSpPr txBox="1"/>
          <p:nvPr/>
        </p:nvSpPr>
        <p:spPr>
          <a:xfrm>
            <a:off x="758156" y="198386"/>
            <a:ext cx="10856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Patients with No Standard Modifiable Risk Factors are Important in Secondary Prevention: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en-US" b="1" dirty="0" err="1">
                <a:solidFill>
                  <a:srgbClr val="0070C0"/>
                </a:solidFill>
              </a:rPr>
              <a:t>SMuRF</a:t>
            </a:r>
            <a:r>
              <a:rPr lang="en-US" b="1" dirty="0">
                <a:solidFill>
                  <a:srgbClr val="0070C0"/>
                </a:solidFill>
              </a:rPr>
              <a:t>-Less” Patients Suffering MI are Common, Have Increased Mortality, and are Disproportionately Women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B5310-8ABF-12BF-A3E9-0B482615C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947" y="2883108"/>
            <a:ext cx="5052956" cy="1176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FF677D-0E4D-CFBD-117A-318767DA6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549" y="4781476"/>
            <a:ext cx="5059568" cy="1452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B1414-A0F0-8B01-6D4B-E1AB3EF7D2A6}"/>
              </a:ext>
            </a:extLst>
          </p:cNvPr>
          <p:cNvSpPr txBox="1"/>
          <p:nvPr/>
        </p:nvSpPr>
        <p:spPr>
          <a:xfrm>
            <a:off x="3211555" y="6349565"/>
            <a:ext cx="3347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b="1" dirty="0" err="1"/>
              <a:t>Eur</a:t>
            </a:r>
            <a:r>
              <a:rPr lang="en-US" sz="1200" b="1" dirty="0"/>
              <a:t> Heart J 2025 doi.org/10.1093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132147B2-01A7-A067-E1AA-9483370F264F}"/>
              </a:ext>
            </a:extLst>
          </p:cNvPr>
          <p:cNvSpPr txBox="1"/>
          <p:nvPr/>
        </p:nvSpPr>
        <p:spPr>
          <a:xfrm>
            <a:off x="2876854" y="2662464"/>
            <a:ext cx="3347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 </a:t>
            </a:r>
            <a:r>
              <a:rPr lang="en-US" sz="1400" b="1" dirty="0" err="1"/>
              <a:t>Eur</a:t>
            </a:r>
            <a:r>
              <a:rPr lang="en-US" sz="1400" b="1" dirty="0"/>
              <a:t> J Prev </a:t>
            </a:r>
            <a:r>
              <a:rPr lang="en-US" sz="1400" b="1" dirty="0" err="1"/>
              <a:t>Cardiol</a:t>
            </a:r>
            <a:r>
              <a:rPr lang="en-US" sz="1400" b="1" dirty="0"/>
              <a:t> 201724:1824-30</a:t>
            </a:r>
            <a:r>
              <a:rPr lang="en-US" sz="12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B5220-BEFC-092B-C802-9FD2A312BA9A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66278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92D46-F63A-88F0-BD64-B8366901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B6BB0-9380-376A-B75F-CCB85A64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02" y="653213"/>
            <a:ext cx="3294996" cy="1050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BC501F-7CD1-0591-D4E3-A0213350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5"/>
          <a:stretch/>
        </p:blipFill>
        <p:spPr>
          <a:xfrm>
            <a:off x="481219" y="2097872"/>
            <a:ext cx="5235770" cy="3215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2082CD-F05A-A137-8663-29AA50E3989D}"/>
              </a:ext>
            </a:extLst>
          </p:cNvPr>
          <p:cNvSpPr txBox="1"/>
          <p:nvPr/>
        </p:nvSpPr>
        <p:spPr>
          <a:xfrm>
            <a:off x="1918800" y="1712093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Engl J Med 2023;389:1273-85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02FFD-3C9C-1D65-F53F-04F6920DB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474" y="595346"/>
            <a:ext cx="3457034" cy="110733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5A853D1-A2EF-EF20-9C50-C082DFE47023}"/>
              </a:ext>
            </a:extLst>
          </p:cNvPr>
          <p:cNvGrpSpPr/>
          <p:nvPr/>
        </p:nvGrpSpPr>
        <p:grpSpPr>
          <a:xfrm>
            <a:off x="6392848" y="2051164"/>
            <a:ext cx="4993418" cy="3475383"/>
            <a:chOff x="5257800" y="1905000"/>
            <a:chExt cx="6666244" cy="4267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56D1CE-81D9-C9DE-D457-F79D818CA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774" t="4724" r="2068"/>
            <a:stretch/>
          </p:blipFill>
          <p:spPr>
            <a:xfrm>
              <a:off x="5334000" y="1981200"/>
              <a:ext cx="6324600" cy="38833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CB9F77-4634-D302-1926-664A03EF9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798" y="5715000"/>
              <a:ext cx="5486402" cy="4572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32881B-BBBD-E35F-918B-1EBD60B471D7}"/>
                </a:ext>
              </a:extLst>
            </p:cNvPr>
            <p:cNvSpPr/>
            <p:nvPr/>
          </p:nvSpPr>
          <p:spPr>
            <a:xfrm>
              <a:off x="52578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AD1C24-C5D5-A49C-5EC1-5B50F1154679}"/>
                </a:ext>
              </a:extLst>
            </p:cNvPr>
            <p:cNvCxnSpPr/>
            <p:nvPr/>
          </p:nvCxnSpPr>
          <p:spPr>
            <a:xfrm>
              <a:off x="9753600" y="2734574"/>
              <a:ext cx="0" cy="83820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69D482-6AAD-143F-4616-1ED9668C8CE5}"/>
                </a:ext>
              </a:extLst>
            </p:cNvPr>
            <p:cNvSpPr txBox="1"/>
            <p:nvPr/>
          </p:nvSpPr>
          <p:spPr>
            <a:xfrm>
              <a:off x="9560093" y="2266890"/>
              <a:ext cx="429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endParaRPr lang="en-US" sz="1000" b="1">
                <a:solidFill>
                  <a:srgbClr val="1F497D"/>
                </a:solidFill>
                <a:cs typeface="Arial"/>
              </a:endParaRPr>
            </a:p>
            <a:p>
              <a:pPr algn="ctr">
                <a:defRPr/>
              </a:pPr>
              <a:r>
                <a:rPr lang="en-US" sz="1000" b="1">
                  <a:solidFill>
                    <a:srgbClr val="1F497D"/>
                  </a:solidFill>
                  <a:cs typeface="Arial"/>
                </a:rPr>
                <a:t>Men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F14C95-9BA0-8134-2DEC-9C2CCB39ED2C}"/>
                </a:ext>
              </a:extLst>
            </p:cNvPr>
            <p:cNvSpPr txBox="1"/>
            <p:nvPr/>
          </p:nvSpPr>
          <p:spPr>
            <a:xfrm>
              <a:off x="10158111" y="2256008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endParaRPr lang="en-US" sz="1000" b="1">
                <a:solidFill>
                  <a:srgbClr val="C00000"/>
                </a:solidFill>
                <a:cs typeface="Arial"/>
              </a:endParaRPr>
            </a:p>
            <a:p>
              <a:pPr algn="ctr">
                <a:defRPr/>
              </a:pPr>
              <a:r>
                <a:rPr lang="en-US" sz="1000" b="1">
                  <a:solidFill>
                    <a:srgbClr val="C00000"/>
                  </a:solidFill>
                  <a:cs typeface="Arial"/>
                </a:rPr>
                <a:t>Women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49328A-6AD6-BE4E-AEE6-636CEFB13F3E}"/>
                </a:ext>
              </a:extLst>
            </p:cNvPr>
            <p:cNvCxnSpPr>
              <a:cxnSpLocks/>
            </p:cNvCxnSpPr>
            <p:nvPr/>
          </p:nvCxnSpPr>
          <p:spPr>
            <a:xfrm>
              <a:off x="10461172" y="2675626"/>
              <a:ext cx="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028D7A-5019-2E84-7781-DC87C57E3725}"/>
                </a:ext>
              </a:extLst>
            </p:cNvPr>
            <p:cNvSpPr txBox="1"/>
            <p:nvPr/>
          </p:nvSpPr>
          <p:spPr>
            <a:xfrm>
              <a:off x="9004199" y="2172650"/>
              <a:ext cx="2147467" cy="34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000000"/>
                  </a:solidFill>
                  <a:cs typeface="Arial"/>
                </a:rPr>
                <a:t>No Classic Risk Factors</a:t>
              </a: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6C0ED9B-34D3-0E01-1AA6-31BE16D8B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638" y="3705225"/>
              <a:ext cx="759233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5853F59-F72B-8250-4861-55F51477E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61978" y="2284054"/>
              <a:ext cx="762066" cy="117053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55DA5F-82A5-DCA2-D9A6-C5E1CC2DF303}"/>
                </a:ext>
              </a:extLst>
            </p:cNvPr>
            <p:cNvSpPr txBox="1"/>
            <p:nvPr/>
          </p:nvSpPr>
          <p:spPr>
            <a:xfrm>
              <a:off x="6430324" y="4071584"/>
              <a:ext cx="1261434" cy="573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cs typeface="Arial"/>
                </a:rPr>
                <a:t>All 5 Classic</a:t>
              </a:r>
            </a:p>
            <a:p>
              <a:r>
                <a:rPr lang="en-US" sz="1200" b="1" dirty="0">
                  <a:solidFill>
                    <a:srgbClr val="000000"/>
                  </a:solidFill>
                  <a:cs typeface="Arial"/>
                </a:rPr>
                <a:t>Risk Factors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B0079B-9254-9A26-2A6C-D4B49EB1FA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11910" y="2286000"/>
              <a:ext cx="667407" cy="1200807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78D42C9-1BD3-DEE5-FCA7-E1C00DF2C5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98769" y="2343806"/>
              <a:ext cx="667407" cy="1200807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52E5614-17B3-5059-8375-669396825D0F}"/>
              </a:ext>
            </a:extLst>
          </p:cNvPr>
          <p:cNvSpPr txBox="1"/>
          <p:nvPr/>
        </p:nvSpPr>
        <p:spPr>
          <a:xfrm>
            <a:off x="7449877" y="1696194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2C1DB">
                    <a:lumMod val="50000"/>
                  </a:srgbClr>
                </a:solidFill>
                <a:cs typeface="Arial"/>
              </a:rPr>
              <a:t>N Engl J Med 2025;393:125-138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3A8AF1-47DE-5589-F83E-DDE52D7FD086}"/>
              </a:ext>
            </a:extLst>
          </p:cNvPr>
          <p:cNvSpPr txBox="1"/>
          <p:nvPr/>
        </p:nvSpPr>
        <p:spPr>
          <a:xfrm>
            <a:off x="254442" y="5645289"/>
            <a:ext cx="6050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Standard  modifiable risk factors account for approximately half of the global burden of cardiovascular disease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D092C4-F007-EF07-DEA1-240DCDB0BCD6}"/>
              </a:ext>
            </a:extLst>
          </p:cNvPr>
          <p:cNvSpPr txBox="1"/>
          <p:nvPr/>
        </p:nvSpPr>
        <p:spPr>
          <a:xfrm>
            <a:off x="6432605" y="5636984"/>
            <a:ext cx="5388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Among participants who had none of the classic risk factors, the </a:t>
            </a:r>
          </a:p>
          <a:p>
            <a:pPr algn="ctr"/>
            <a:r>
              <a:rPr lang="en-US" sz="1400" b="1" dirty="0"/>
              <a:t>lifetime risk of cardiovascular disease remained substantial.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4A9631-95E8-0B56-EF07-DE813F69CBC7}"/>
              </a:ext>
            </a:extLst>
          </p:cNvPr>
          <p:cNvSpPr txBox="1"/>
          <p:nvPr/>
        </p:nvSpPr>
        <p:spPr>
          <a:xfrm>
            <a:off x="3892165" y="6287695"/>
            <a:ext cx="5569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 biology is driving risk for the other half?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5C4E98-65E8-93C9-8BB7-1BCE16B4BCE3}"/>
              </a:ext>
            </a:extLst>
          </p:cNvPr>
          <p:cNvSpPr txBox="1"/>
          <p:nvPr/>
        </p:nvSpPr>
        <p:spPr>
          <a:xfrm>
            <a:off x="2624962" y="102474"/>
            <a:ext cx="6466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How Important are the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SMuRF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-Less in Primary Prevention?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AE16F-E8FE-3927-BF62-2CCE2558BB4A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153248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84268-7A95-2C4F-604E-18C2D5AB5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B83049-2EAB-BFAB-94DE-F1C5C1774DD8}"/>
              </a:ext>
            </a:extLst>
          </p:cNvPr>
          <p:cNvSpPr txBox="1"/>
          <p:nvPr/>
        </p:nvSpPr>
        <p:spPr>
          <a:xfrm>
            <a:off x="1066800" y="304800"/>
            <a:ext cx="9829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Statin Therapy for the  “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SMuRF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-Less but Inflamed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Cardiovascular outcomes in the primary prevention JUPITER trial among 8,278 individuals with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Standard Modifiable Risk Factors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SMuRFs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body mass index and eGFR.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5E7FE-D44B-E31F-A01D-3329B96C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656" y="1905000"/>
            <a:ext cx="4798344" cy="43719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AAFF13-8F1A-110C-8144-7B60CF2AF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9010"/>
              </p:ext>
            </p:extLst>
          </p:nvPr>
        </p:nvGraphicFramePr>
        <p:xfrm>
          <a:off x="6611683" y="2895600"/>
          <a:ext cx="5275517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84349096"/>
                    </a:ext>
                  </a:extLst>
                </a:gridCol>
                <a:gridCol w="1648742">
                  <a:extLst>
                    <a:ext uri="{9D8B030D-6E8A-4147-A177-3AD203B41FA5}">
                      <a16:colId xmlns:a16="http://schemas.microsoft.com/office/drawing/2014/main" val="3995992554"/>
                    </a:ext>
                  </a:extLst>
                </a:gridCol>
                <a:gridCol w="2001175">
                  <a:extLst>
                    <a:ext uri="{9D8B030D-6E8A-4147-A177-3AD203B41FA5}">
                      <a16:colId xmlns:a16="http://schemas.microsoft.com/office/drawing/2014/main" val="160657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Relative Risk Reduction (%)*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HR *      (95%CI)*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6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Primary 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0.62    (0.45 – 0.85)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3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0.31    (0.15 – 0.66)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9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0.53    (0.25 – 1.09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27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Revascularization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0.61    (0.40 – 0.93)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824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087D76-8D8F-A642-CB26-FD8431787DCF}"/>
              </a:ext>
            </a:extLst>
          </p:cNvPr>
          <p:cNvSpPr txBox="1"/>
          <p:nvPr/>
        </p:nvSpPr>
        <p:spPr>
          <a:xfrm>
            <a:off x="6965568" y="5840451"/>
            <a:ext cx="4595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Ridker PM. JACC : Basic Trans Sci 2025 (August 10)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        https://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doi.org/10.1016/j.jacbts.2025.101318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2B0E7-D844-D787-A525-EDCE9EC92B7B}"/>
              </a:ext>
            </a:extLst>
          </p:cNvPr>
          <p:cNvSpPr txBox="1"/>
          <p:nvPr/>
        </p:nvSpPr>
        <p:spPr>
          <a:xfrm>
            <a:off x="6590865" y="5029200"/>
            <a:ext cx="255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Adjusted for BMI and eGFR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68DF29-74CC-396E-30BC-998C01C8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11049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646F37-DF38-8EAA-7BEE-F9F30BDFBE57}"/>
              </a:ext>
            </a:extLst>
          </p:cNvPr>
          <p:cNvCxnSpPr>
            <a:cxnSpLocks/>
          </p:cNvCxnSpPr>
          <p:nvPr/>
        </p:nvCxnSpPr>
        <p:spPr>
          <a:xfrm>
            <a:off x="381000" y="2971800"/>
            <a:ext cx="1066800" cy="198120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95031E-AF76-D74B-5A05-5A55890F3DB9}"/>
              </a:ext>
            </a:extLst>
          </p:cNvPr>
          <p:cNvCxnSpPr>
            <a:cxnSpLocks/>
          </p:cNvCxnSpPr>
          <p:nvPr/>
        </p:nvCxnSpPr>
        <p:spPr>
          <a:xfrm flipH="1">
            <a:off x="381000" y="2971800"/>
            <a:ext cx="1066800" cy="198120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C20C4C-EB8E-03AA-56B0-7652E54F8C0B}"/>
              </a:ext>
            </a:extLst>
          </p:cNvPr>
          <p:cNvSpPr txBox="1"/>
          <p:nvPr/>
        </p:nvSpPr>
        <p:spPr>
          <a:xfrm>
            <a:off x="78824" y="2189936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SMuRF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-Less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70C0"/>
                </a:solidFill>
                <a:latin typeface="Aptos" panose="02110004020202020204"/>
              </a:rPr>
              <a:t>but Inflamed”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75351-ED96-82C1-BE0B-33733B783AAB}"/>
              </a:ext>
            </a:extLst>
          </p:cNvPr>
          <p:cNvSpPr txBox="1"/>
          <p:nvPr/>
        </p:nvSpPr>
        <p:spPr>
          <a:xfrm>
            <a:off x="346839" y="513955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 = 8,278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1EC63-324B-6EB9-C5A8-FB8582CBB0E4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12998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74098-D3BA-A67F-7BBE-DD2508A39DC8}"/>
              </a:ext>
            </a:extLst>
          </p:cNvPr>
          <p:cNvSpPr txBox="1"/>
          <p:nvPr/>
        </p:nvSpPr>
        <p:spPr>
          <a:xfrm>
            <a:off x="510040" y="1213560"/>
            <a:ext cx="11366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We hypothesized that a single baseline measure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hsCRP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obtained in mid-life could predict future cardiovascular risk in apparently healthy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SMuRF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-Less women with no standard modifiable risk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By recent consensus statement (Figtree et al, J Am Coll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Cardiol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2023;82:1343–1359),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SMuRFs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have been defined as having BP &lt; 140/90, LDL-C &lt; 135 mg/dL, no evidence of diabetes, and do not smoke.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We addressed these issues in the NIH-funded Women’s Health Study (WHS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)1,2,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 prospective cohort which included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12,530 initially healthy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SMuRF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-Less American women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who had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hsCR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Arial"/>
              </a:rPr>
              <a:t>P measured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 a blood sample obtained at baseline and who have been followed by our research group for a period of 30 years for centrally adjudicated incident cardiovascular events inclusive of myocardial infarction, coronary revascularization procedures, ischemic stroke, and cardiovascular death.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HL043851, HL080467, and HL099355, CA047988 and CA182913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1591A-3425-D829-72B7-E9CD8D0F4E30}"/>
              </a:ext>
            </a:extLst>
          </p:cNvPr>
          <p:cNvSpPr txBox="1"/>
          <p:nvPr/>
        </p:nvSpPr>
        <p:spPr>
          <a:xfrm>
            <a:off x="8361081" y="5448244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NEJM 2005;352:1293-1304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JAMA 2005;294:56-65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1C887-BF3C-5F89-3D57-3D65976ED3A1}"/>
              </a:ext>
            </a:extLst>
          </p:cNvPr>
          <p:cNvSpPr txBox="1"/>
          <p:nvPr/>
        </p:nvSpPr>
        <p:spPr>
          <a:xfrm>
            <a:off x="545973" y="308691"/>
            <a:ext cx="10908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 and Methods: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SMuRF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-Less” Women’s Health Study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C0FA5-24E7-5160-532D-3F907355CFF7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288555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5A2A1-70A8-1859-C522-4964CF77A7A2}"/>
              </a:ext>
            </a:extLst>
          </p:cNvPr>
          <p:cNvSpPr txBox="1"/>
          <p:nvPr/>
        </p:nvSpPr>
        <p:spPr>
          <a:xfrm>
            <a:off x="390389" y="1046571"/>
            <a:ext cx="1172051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hsCRP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assayed with a validated high sensitivity assay (Denka Seikan)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 recent consensus statement (Figtree et al, J Am Coll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2023;82:1343–1359), “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SMuRF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-Less” was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initially d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efined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BP &lt; 140/90, LDL-C &lt; 135 mg/dL, no evidence of diabetes, and no history of smoking.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further performed sensitivity analyses using alternative BP thresholds of &lt; 130/80 and LDL-C &lt; 100 mg/dL,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we performed additional analyses where values for BP and LDL-C were entered as continuous variables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30-year Hazard Ratios (HR) for incident ischemic stroke, CHD, and total CVD events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assessed across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quintiles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hsCRP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using common clinical thresholds for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hsCRP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(&lt;1, 1 to 3, and &gt; 3 mg/L)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Cox proportional hazards models,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adjusted for age (years), BMI (kg/m2), and eGFR (ml/min/1.73m2).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30-year cumulative incidence curves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constructed with Cox models for each quintile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hsCRP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each clinical threshold level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hsCRP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with direct adjustment for covariates.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address the potential for non-linearity in our data, we repeated our analyses using penalized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smoothing spline models evaluating the 30-year cardiovascular hazards based upon continuous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hsCRP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477C0-2678-0316-D800-B44B05D0DC5A}"/>
              </a:ext>
            </a:extLst>
          </p:cNvPr>
          <p:cNvSpPr txBox="1"/>
          <p:nvPr/>
        </p:nvSpPr>
        <p:spPr>
          <a:xfrm>
            <a:off x="473202" y="237744"/>
            <a:ext cx="7674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/>
              </a:rPr>
              <a:t>hsCRP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 Analysis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Statistical Analysis Plan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324BB-201A-2058-B5D6-6582D298E5CE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353410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D5B58D-7FF6-7629-6295-770363A5D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65750"/>
              </p:ext>
            </p:extLst>
          </p:nvPr>
        </p:nvGraphicFramePr>
        <p:xfrm>
          <a:off x="409272" y="4929110"/>
          <a:ext cx="11558016" cy="124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336">
                  <a:extLst>
                    <a:ext uri="{9D8B030D-6E8A-4147-A177-3AD203B41FA5}">
                      <a16:colId xmlns:a16="http://schemas.microsoft.com/office/drawing/2014/main" val="1279050054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1200790407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52807330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2999870224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1216752594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4157753553"/>
                    </a:ext>
                  </a:extLst>
                </a:gridCol>
              </a:tblGrid>
              <a:tr h="622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Quintile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Quintile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Quintile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Quintile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Quintile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9110"/>
                  </a:ext>
                </a:extLst>
              </a:tr>
              <a:tr h="62247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hsCRP</a:t>
                      </a:r>
                      <a:r>
                        <a:rPr lang="en-US" sz="2000" b="1" dirty="0"/>
                        <a:t>  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&lt; 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0.49 – 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1.10 – 2.14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2.15 – 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&gt; 4.23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612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1A959C-FE53-2D78-07B3-494E83E168C9}"/>
              </a:ext>
            </a:extLst>
          </p:cNvPr>
          <p:cNvSpPr txBox="1"/>
          <p:nvPr/>
        </p:nvSpPr>
        <p:spPr>
          <a:xfrm>
            <a:off x="1202964" y="182880"/>
            <a:ext cx="950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SMuRF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-Less” Women’s Health Study: Baseline Characteristics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8AC53-3EBE-13CB-C64B-E40DD353F94A}"/>
              </a:ext>
            </a:extLst>
          </p:cNvPr>
          <p:cNvSpPr txBox="1"/>
          <p:nvPr/>
        </p:nvSpPr>
        <p:spPr>
          <a:xfrm>
            <a:off x="737511" y="850075"/>
            <a:ext cx="109636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12,530 women with no prior history of cardiovascular 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Calibri" panose="020F0502020204030204"/>
              </a:rPr>
              <a:t>0 %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smokers, 0% diabetes, 0% hypertension, 0% hyperlipidemia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53.2 years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BMI 24.8 kg/m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eGFR 97.8 ml/min/1.73m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LDL-C 104 mg/dL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HDL-C 56 mg/dL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 100 mg/dL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A54E4-F6E5-63C2-63B8-841EA048D3DF}"/>
              </a:ext>
            </a:extLst>
          </p:cNvPr>
          <p:cNvSpPr txBox="1"/>
          <p:nvPr/>
        </p:nvSpPr>
        <p:spPr>
          <a:xfrm>
            <a:off x="146304" y="6382512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Ridker ESC Madrid 2025</a:t>
            </a:r>
          </a:p>
        </p:txBody>
      </p:sp>
    </p:spTree>
    <p:extLst>
      <p:ext uri="{BB962C8B-B14F-4D97-AF65-F5344CB8AC3E}">
        <p14:creationId xmlns:p14="http://schemas.microsoft.com/office/powerpoint/2010/main" val="2613122712"/>
      </p:ext>
    </p:extLst>
  </p:cSld>
  <p:clrMapOvr>
    <a:masterClrMapping/>
  </p:clrMapOvr>
</p:sld>
</file>

<file path=ppt/theme/theme1.xml><?xml version="1.0" encoding="utf-8"?>
<a:theme xmlns:a="http://schemas.openxmlformats.org/drawingml/2006/main" name="1_1 ASPC Congress Salt Lake">
  <a:themeElements>
    <a:clrScheme name="ASPC 2025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4065"/>
      </a:accent1>
      <a:accent2>
        <a:srgbClr val="C7232B"/>
      </a:accent2>
      <a:accent3>
        <a:srgbClr val="1AB3F0"/>
      </a:accent3>
      <a:accent4>
        <a:srgbClr val="D7C247"/>
      </a:accent4>
      <a:accent5>
        <a:srgbClr val="84A1D0"/>
      </a:accent5>
      <a:accent6>
        <a:srgbClr val="448E3E"/>
      </a:accent6>
      <a:hlink>
        <a:srgbClr val="D41670"/>
      </a:hlink>
      <a:folHlink>
        <a:srgbClr val="C55A11"/>
      </a:folHlink>
    </a:clrScheme>
    <a:fontScheme name="ASPC24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01x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rgbClr val="1F497D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c01x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1793</Words>
  <Application>Microsoft Office PowerPoint</Application>
  <PresentationFormat>Widescreen</PresentationFormat>
  <Paragraphs>236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Symbol</vt:lpstr>
      <vt:lpstr>Wingdings</vt:lpstr>
      <vt:lpstr>1_1 ASPC Congress Salt Lake</vt:lpstr>
      <vt:lpstr>6_c01x</vt:lpstr>
      <vt:lpstr>Office 2013 - 2022 Theme</vt:lpstr>
      <vt:lpstr>6_Office Theme</vt:lpstr>
      <vt:lpstr>9_Office Theme</vt:lpstr>
      <vt:lpstr>9_c01x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Gill Heart and Vascular Institute 2020 Horan-Flowers Lectureship University of Chicago Department of Medicine September 11, 2020   100 Years From C-Reactive Protein to Anti-Cytokine Therapy for Atherosclerosis: A History of Discovery    Paul M Ridker, MD, MPH Director, Center for Cardiovascular Disease Prevention  Divisions of Cardiovascular Medicine and Preventive Medicine Brigham and Women’s Hospital Eugene Braunwald Professor of Medicine Harvard Medical School</dc:title>
  <dc:creator>Ridker, Paul M.,M.D.</dc:creator>
  <cp:lastModifiedBy>Ridker, Paul M.,MD, MPH</cp:lastModifiedBy>
  <cp:revision>5</cp:revision>
  <cp:lastPrinted>2025-07-17T13:36:51Z</cp:lastPrinted>
  <dcterms:created xsi:type="dcterms:W3CDTF">2020-08-31T11:45:05Z</dcterms:created>
  <dcterms:modified xsi:type="dcterms:W3CDTF">2025-08-25T12:04:05Z</dcterms:modified>
</cp:coreProperties>
</file>