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87" r:id="rId4"/>
    <p:sldId id="286" r:id="rId5"/>
    <p:sldId id="260" r:id="rId6"/>
    <p:sldId id="278" r:id="rId7"/>
    <p:sldId id="280" r:id="rId8"/>
    <p:sldId id="288" r:id="rId9"/>
    <p:sldId id="281" r:id="rId10"/>
    <p:sldId id="263" r:id="rId11"/>
    <p:sldId id="273" r:id="rId12"/>
    <p:sldId id="261" r:id="rId13"/>
    <p:sldId id="267" r:id="rId14"/>
    <p:sldId id="289" r:id="rId15"/>
    <p:sldId id="285" r:id="rId16"/>
    <p:sldId id="262" r:id="rId17"/>
    <p:sldId id="268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726"/>
  </p:normalViewPr>
  <p:slideViewPr>
    <p:cSldViewPr snapToGrid="0">
      <p:cViewPr varScale="1">
        <p:scale>
          <a:sx n="105" d="100"/>
          <a:sy n="105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04617-49C0-49BC-81BB-2AFD6DE24E5C}" type="datetimeFigureOut">
              <a:rPr lang="nl-NL" smtClean="0"/>
              <a:t>21-3-2025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FD4AC-EEB0-4642-9658-9DEF9115E9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47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FD4AC-EEB0-4642-9658-9DEF9115E9F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3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Afbeelding 7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E24C2C53-B4AF-0F6E-7C17-179532839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237" y="5715000"/>
            <a:ext cx="1044508" cy="2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A close-up of a colorful border&#10;&#10;Description automatically generated">
            <a:extLst>
              <a:ext uri="{FF2B5EF4-FFF2-40B4-BE49-F238E27FC236}">
                <a16:creationId xmlns:a16="http://schemas.microsoft.com/office/drawing/2014/main" id="{327DA9BA-2D0D-6F3E-110C-2B21F2A66B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c of a heart&#10;&#10;AI-generated content may be incorrect.">
            <a:extLst>
              <a:ext uri="{FF2B5EF4-FFF2-40B4-BE49-F238E27FC236}">
                <a16:creationId xmlns:a16="http://schemas.microsoft.com/office/drawing/2014/main" id="{3D361E35-6A7E-4E98-3F68-8BAB696CEC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340750" y="2053726"/>
            <a:ext cx="6581258" cy="2387600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rgbClr val="002856"/>
                </a:solidFill>
              </a:rPr>
              <a:t>Liberal Fluid Intake versus Fluid Restriction in Chronic Heart Failure</a:t>
            </a:r>
          </a:p>
          <a:p>
            <a:pPr algn="l"/>
            <a:endParaRPr lang="en-US" sz="4800" dirty="0">
              <a:solidFill>
                <a:srgbClr val="002856"/>
              </a:solidFill>
            </a:endParaRPr>
          </a:p>
          <a:p>
            <a:pPr algn="l"/>
            <a:r>
              <a:rPr lang="en-US" sz="4800" dirty="0">
                <a:solidFill>
                  <a:srgbClr val="002856"/>
                </a:solidFill>
              </a:rPr>
              <a:t>The FRESH-UP Study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340750" y="4629470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856"/>
                </a:solidFill>
              </a:rPr>
              <a:t>Roland RJ van Kimmenade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Cardiologist, MD, PhD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@CardioRoland</a:t>
            </a:r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67A93-46F0-9539-DE97-85411DDA6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35E07-8FA5-DA95-C5B3-3DA08D8C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Characteristics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06DA76F-B82A-38F8-C19A-9164CCCAF4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102091"/>
              </p:ext>
            </p:extLst>
          </p:nvPr>
        </p:nvGraphicFramePr>
        <p:xfrm>
          <a:off x="1532754" y="1517904"/>
          <a:ext cx="8833884" cy="3571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0142">
                  <a:extLst>
                    <a:ext uri="{9D8B030D-6E8A-4147-A177-3AD203B41FA5}">
                      <a16:colId xmlns:a16="http://schemas.microsoft.com/office/drawing/2014/main" val="3249309020"/>
                    </a:ext>
                  </a:extLst>
                </a:gridCol>
                <a:gridCol w="2710417">
                  <a:extLst>
                    <a:ext uri="{9D8B030D-6E8A-4147-A177-3AD203B41FA5}">
                      <a16:colId xmlns:a16="http://schemas.microsoft.com/office/drawing/2014/main" val="2478252540"/>
                    </a:ext>
                  </a:extLst>
                </a:gridCol>
                <a:gridCol w="2773325">
                  <a:extLst>
                    <a:ext uri="{9D8B030D-6E8A-4147-A177-3AD203B41FA5}">
                      <a16:colId xmlns:a16="http://schemas.microsoft.com/office/drawing/2014/main" val="42764007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Liberal fluid intake (N = 254)</a:t>
                      </a: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Fluid restriction (N = 250)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1250294718"/>
                  </a:ext>
                </a:extLst>
              </a:tr>
              <a:tr h="32053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  </a:t>
                      </a:r>
                      <a:r>
                        <a:rPr lang="en-US" sz="1200" dirty="0" err="1">
                          <a:effectLst/>
                        </a:rPr>
                        <a:t>RAASi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231 (90.9%)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241 (96.4%)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1293600513"/>
                  </a:ext>
                </a:extLst>
              </a:tr>
              <a:tr h="32053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    ARNI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149 (58.7%)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170 (68.0%)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2151814922"/>
                  </a:ext>
                </a:extLst>
              </a:tr>
              <a:tr h="32053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</a:t>
                      </a:r>
                      <a:r>
                        <a:rPr lang="en-GB" sz="1200">
                          <a:effectLst/>
                        </a:rPr>
                        <a:t>β</a:t>
                      </a:r>
                      <a:r>
                        <a:rPr lang="en-US" sz="1200">
                          <a:effectLst/>
                        </a:rPr>
                        <a:t>-blocker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228 (89.8%)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222 (88.8%)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1964708045"/>
                  </a:ext>
                </a:extLst>
              </a:tr>
              <a:tr h="32053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MRA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199 (78.3%)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204 (81.6%)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3047636083"/>
                  </a:ext>
                </a:extLst>
              </a:tr>
              <a:tr h="32053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SGLT2i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144 (56.7%)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162 (64.8%)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746051233"/>
                  </a:ext>
                </a:extLst>
              </a:tr>
              <a:tr h="32053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Loop diuretics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133 (52.4%)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125 (50.0%)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192435974"/>
                  </a:ext>
                </a:extLst>
              </a:tr>
              <a:tr h="32053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Furosemide equivalent doses per day,  mg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40 [20 – 60]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40 [20 – 60]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686260828"/>
                  </a:ext>
                </a:extLst>
              </a:tr>
              <a:tr h="32053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 BUN,  mmol/l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8.0</a:t>
                      </a:r>
                      <a:r>
                        <a:rPr lang="en-US" sz="1200">
                          <a:effectLst/>
                        </a:rPr>
                        <a:t> ± 3.1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8.0</a:t>
                      </a:r>
                      <a:r>
                        <a:rPr lang="en-US" sz="1200" dirty="0">
                          <a:effectLst/>
                        </a:rPr>
                        <a:t> ± 3.6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1650175205"/>
                  </a:ext>
                </a:extLst>
              </a:tr>
              <a:tr h="32053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  eGFR,  ml/min/1.73m</a:t>
                      </a:r>
                      <a:r>
                        <a:rPr lang="en-GB" sz="1200" baseline="30000">
                          <a:effectLst/>
                        </a:rPr>
                        <a:t>2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62.0</a:t>
                      </a:r>
                      <a:r>
                        <a:rPr lang="en-US" sz="1200">
                          <a:effectLst/>
                        </a:rPr>
                        <a:t> ± 17.2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62.6</a:t>
                      </a:r>
                      <a:r>
                        <a:rPr lang="en-US" sz="1200">
                          <a:effectLst/>
                        </a:rPr>
                        <a:t> ± 17.4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3498391430"/>
                  </a:ext>
                </a:extLst>
              </a:tr>
              <a:tr h="32053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  NT-proBNP,  ng/l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430.0 [194.9 </a:t>
                      </a:r>
                      <a:r>
                        <a:rPr lang="en-US" sz="1200">
                          <a:effectLst/>
                        </a:rPr>
                        <a:t>– 1100.0]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507.4 [193.5 </a:t>
                      </a:r>
                      <a:r>
                        <a:rPr lang="en-US" sz="1200" dirty="0">
                          <a:effectLst/>
                        </a:rPr>
                        <a:t>– 1300.0]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1497176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8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diagram, lijn, Parallel&#10;&#10;Door AI gegenereerde inhoud is mogelijk onjuist.">
            <a:extLst>
              <a:ext uri="{FF2B5EF4-FFF2-40B4-BE49-F238E27FC236}">
                <a16:creationId xmlns:a16="http://schemas.microsoft.com/office/drawing/2014/main" id="{27F94C5B-948F-0CD1-657F-CCED782B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0" t="3725" r="8190" b="8391"/>
          <a:stretch/>
        </p:blipFill>
        <p:spPr>
          <a:xfrm>
            <a:off x="3619099" y="1511166"/>
            <a:ext cx="8281024" cy="40329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EEB809-E343-4065-323C-91AE19AA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Primary</a:t>
            </a:r>
            <a:r>
              <a:rPr lang="nl-NL" dirty="0"/>
              <a:t> </a:t>
            </a:r>
            <a:r>
              <a:rPr lang="nl-NL" dirty="0" err="1"/>
              <a:t>Outcome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27310ED-928C-6E9A-93FC-55DCD30845F4}"/>
              </a:ext>
            </a:extLst>
          </p:cNvPr>
          <p:cNvSpPr/>
          <p:nvPr/>
        </p:nvSpPr>
        <p:spPr>
          <a:xfrm>
            <a:off x="4447713" y="2166151"/>
            <a:ext cx="3222594" cy="170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7EB1581-AD45-569C-0640-D1715FFF6D8B}"/>
              </a:ext>
            </a:extLst>
          </p:cNvPr>
          <p:cNvSpPr/>
          <p:nvPr/>
        </p:nvSpPr>
        <p:spPr>
          <a:xfrm>
            <a:off x="8600613" y="2318551"/>
            <a:ext cx="3222594" cy="170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91189A9-1696-0FC8-D6FE-CF613C801BD5}"/>
              </a:ext>
            </a:extLst>
          </p:cNvPr>
          <p:cNvSpPr/>
          <p:nvPr/>
        </p:nvSpPr>
        <p:spPr>
          <a:xfrm>
            <a:off x="5238750" y="1438275"/>
            <a:ext cx="5810249" cy="441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5F3374F-6308-574B-6A08-38A7753F7417}"/>
              </a:ext>
            </a:extLst>
          </p:cNvPr>
          <p:cNvSpPr/>
          <p:nvPr/>
        </p:nvSpPr>
        <p:spPr>
          <a:xfrm>
            <a:off x="6574871" y="1867748"/>
            <a:ext cx="4340779" cy="180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47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501FE995-2AED-D67E-D53F-28FAF9A44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684" t="5721" r="4901" b="1312"/>
          <a:stretch/>
        </p:blipFill>
        <p:spPr>
          <a:xfrm>
            <a:off x="4118990" y="150913"/>
            <a:ext cx="7997095" cy="587351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030F2-0141-1585-B62A-9E855EF0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/>
              <a:t>Subgroup</a:t>
            </a:r>
            <a:br>
              <a:rPr lang="nl-NL" dirty="0"/>
            </a:br>
            <a:r>
              <a:rPr lang="nl-NL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409936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D14D0-3000-5B03-A022-077A0B3D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Secondary</a:t>
            </a:r>
            <a:r>
              <a:rPr lang="nl-NL" dirty="0"/>
              <a:t> </a:t>
            </a:r>
            <a:r>
              <a:rPr lang="nl-NL" dirty="0" err="1"/>
              <a:t>Outcomes</a:t>
            </a:r>
            <a:r>
              <a:rPr lang="nl-NL" dirty="0"/>
              <a:t> 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0BF88EBB-815C-4FEB-09E1-1B3F99BBD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93211"/>
              </p:ext>
            </p:extLst>
          </p:nvPr>
        </p:nvGraphicFramePr>
        <p:xfrm>
          <a:off x="2410308" y="1449798"/>
          <a:ext cx="7668285" cy="4043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6682">
                  <a:extLst>
                    <a:ext uri="{9D8B030D-6E8A-4147-A177-3AD203B41FA5}">
                      <a16:colId xmlns:a16="http://schemas.microsoft.com/office/drawing/2014/main" val="81688298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836087439"/>
                    </a:ext>
                  </a:extLst>
                </a:gridCol>
                <a:gridCol w="2138758">
                  <a:extLst>
                    <a:ext uri="{9D8B030D-6E8A-4147-A177-3AD203B41FA5}">
                      <a16:colId xmlns:a16="http://schemas.microsoft.com/office/drawing/2014/main" val="1544927944"/>
                    </a:ext>
                  </a:extLst>
                </a:gridCol>
                <a:gridCol w="848285">
                  <a:extLst>
                    <a:ext uri="{9D8B030D-6E8A-4147-A177-3AD203B41FA5}">
                      <a16:colId xmlns:a16="http://schemas.microsoft.com/office/drawing/2014/main" val="2862803916"/>
                    </a:ext>
                  </a:extLst>
                </a:gridCol>
              </a:tblGrid>
              <a:tr h="35372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Liberal fluid intake  (N = 242)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Fluid restriction (N = 233)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P value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extLst>
                  <a:ext uri="{0D108BD9-81ED-4DB2-BD59-A6C34878D82A}">
                    <a16:rowId xmlns:a16="http://schemas.microsoft.com/office/drawing/2014/main" val="2277265151"/>
                  </a:ext>
                </a:extLst>
              </a:tr>
              <a:tr h="26347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Key secondary outcome</a:t>
                      </a:r>
                      <a:endParaRPr lang="nl-NL" sz="1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extLst>
                  <a:ext uri="{0D108BD9-81ED-4DB2-BD59-A6C34878D82A}">
                    <a16:rowId xmlns:a16="http://schemas.microsoft.com/office/drawing/2014/main" val="838806433"/>
                  </a:ext>
                </a:extLst>
              </a:tr>
              <a:tr h="26347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Thirst Distress  Scale in HF  (TDS-HF)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</a:rPr>
                        <a:t>16.9 (15.8 – 18.0)</a:t>
                      </a:r>
                      <a:endParaRPr lang="nl-NL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</a:rPr>
                        <a:t>18.6 (17.5 – 19.6)</a:t>
                      </a:r>
                      <a:endParaRPr lang="nl-NL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&lt;0.001</a:t>
                      </a:r>
                      <a:endParaRPr lang="nl-N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extLst>
                  <a:ext uri="{0D108BD9-81ED-4DB2-BD59-A6C34878D82A}">
                    <a16:rowId xmlns:a16="http://schemas.microsoft.com/office/drawing/2014/main" val="2732762603"/>
                  </a:ext>
                </a:extLst>
              </a:tr>
              <a:tr h="26347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</a:t>
                      </a:r>
                      <a:r>
                        <a:rPr lang="nl-NL" sz="1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00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  <a:endParaRPr lang="nl-NL" sz="1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extLst>
                  <a:ext uri="{0D108BD9-81ED-4DB2-BD59-A6C34878D82A}">
                    <a16:rowId xmlns:a16="http://schemas.microsoft.com/office/drawing/2014/main" val="1381246447"/>
                  </a:ext>
                </a:extLst>
              </a:tr>
              <a:tr h="26347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Reported fluid intake  (ml)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</a:rPr>
                        <a:t>1764 [1488 </a:t>
                      </a:r>
                      <a:r>
                        <a:rPr lang="en-US" sz="1000" b="1">
                          <a:effectLst/>
                        </a:rPr>
                        <a:t>– 2156]</a:t>
                      </a:r>
                      <a:endParaRPr lang="nl-NL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</a:rPr>
                        <a:t>1480 [1357 </a:t>
                      </a:r>
                      <a:r>
                        <a:rPr lang="en-US" sz="1000" b="1">
                          <a:effectLst/>
                        </a:rPr>
                        <a:t>– 1561]</a:t>
                      </a:r>
                      <a:endParaRPr lang="nl-NL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&lt;0.001</a:t>
                      </a:r>
                      <a:endParaRPr lang="nl-N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3" marR="62663" marT="0" marB="0"/>
                </a:tc>
                <a:extLst>
                  <a:ext uri="{0D108BD9-81ED-4DB2-BD59-A6C34878D82A}">
                    <a16:rowId xmlns:a16="http://schemas.microsoft.com/office/drawing/2014/main" val="637570554"/>
                  </a:ext>
                </a:extLst>
              </a:tr>
              <a:tr h="26347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KCCQ-Total Summary Score</a:t>
                      </a:r>
                      <a:endParaRPr lang="nl-NL" sz="1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78.5 (75.9 </a:t>
                      </a: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81.1)</a:t>
                      </a:r>
                      <a:endParaRPr lang="nl-NL" sz="1000" b="1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77.2 (74.5 </a:t>
                      </a: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79.9)</a:t>
                      </a:r>
                      <a:endParaRPr lang="nl-NL" sz="1000" b="1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0.020</a:t>
                      </a:r>
                      <a:endParaRPr lang="nl-NL" sz="1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22866"/>
                  </a:ext>
                </a:extLst>
              </a:tr>
              <a:tr h="26347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KCCQ-Clinical Summary Score</a:t>
                      </a:r>
                      <a:endParaRPr lang="nl-NL" sz="1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75.9 (73.4 </a:t>
                      </a: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78.4)</a:t>
                      </a:r>
                      <a:endParaRPr lang="nl-NL" sz="1000" b="1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74.5 (71.9 </a:t>
                      </a: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77.1)</a:t>
                      </a:r>
                      <a:endParaRPr lang="nl-NL" sz="1000" b="1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0.032</a:t>
                      </a:r>
                      <a:endParaRPr lang="nl-NL" sz="1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681396"/>
                  </a:ext>
                </a:extLst>
              </a:tr>
              <a:tr h="26347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  Death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 (0.4%)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 (0.8%)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0.62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extLst>
                  <a:ext uri="{0D108BD9-81ED-4DB2-BD59-A6C34878D82A}">
                    <a16:rowId xmlns:a16="http://schemas.microsoft.com/office/drawing/2014/main" val="2176993509"/>
                  </a:ext>
                </a:extLst>
              </a:tr>
              <a:tr h="26347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  All-cause hospitalisation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20 (7.9%)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15 (6.0%)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0.42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extLst>
                  <a:ext uri="{0D108BD9-81ED-4DB2-BD59-A6C34878D82A}">
                    <a16:rowId xmlns:a16="http://schemas.microsoft.com/office/drawing/2014/main" val="2507099601"/>
                  </a:ext>
                </a:extLst>
              </a:tr>
              <a:tr h="26347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  Hospitalization for HF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 (1.6%)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 (1.6%)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1.00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extLst>
                  <a:ext uri="{0D108BD9-81ED-4DB2-BD59-A6C34878D82A}">
                    <a16:rowId xmlns:a16="http://schemas.microsoft.com/office/drawing/2014/main" val="1879492199"/>
                  </a:ext>
                </a:extLst>
              </a:tr>
              <a:tr h="26347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  IV loop diuretics usage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5 (2.0%)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7 (2.8%)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0.54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extLst>
                  <a:ext uri="{0D108BD9-81ED-4DB2-BD59-A6C34878D82A}">
                    <a16:rowId xmlns:a16="http://schemas.microsoft.com/office/drawing/2014/main" val="2063174528"/>
                  </a:ext>
                </a:extLst>
              </a:tr>
              <a:tr h="26347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  Acute kidney injury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3 (1.2%)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 (1.6%)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0.72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extLst>
                  <a:ext uri="{0D108BD9-81ED-4DB2-BD59-A6C34878D82A}">
                    <a16:rowId xmlns:a16="http://schemas.microsoft.com/office/drawing/2014/main" val="2428376868"/>
                  </a:ext>
                </a:extLst>
              </a:tr>
              <a:tr h="26347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  Δ NT-</a:t>
                      </a:r>
                      <a:r>
                        <a:rPr lang="en-GB" sz="1000" dirty="0" err="1">
                          <a:effectLst/>
                        </a:rPr>
                        <a:t>proBNP</a:t>
                      </a:r>
                      <a:r>
                        <a:rPr lang="en-GB" sz="1000" dirty="0">
                          <a:effectLst/>
                        </a:rPr>
                        <a:t> ( ng/L)  Baseline – 3M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-7.0 [-90.0 – 100.0]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-1.5 [-98.3 – 133.8]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0.52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extLst>
                  <a:ext uri="{0D108BD9-81ED-4DB2-BD59-A6C34878D82A}">
                    <a16:rowId xmlns:a16="http://schemas.microsoft.com/office/drawing/2014/main" val="1226671616"/>
                  </a:ext>
                </a:extLst>
              </a:tr>
              <a:tr h="26347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  Δ weight (kg)  Baseline – 3M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 [-1.0 – 1.2]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 [-1.1 – 1.0]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0.39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extLst>
                  <a:ext uri="{0D108BD9-81ED-4DB2-BD59-A6C34878D82A}">
                    <a16:rowId xmlns:a16="http://schemas.microsoft.com/office/drawing/2014/main" val="3024664970"/>
                  </a:ext>
                </a:extLst>
              </a:tr>
              <a:tr h="26347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  Loop diuretics changes during follow-up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46 (18.1%)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43 (17.3%)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0.81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06" marR="20706" marT="0" marB="0"/>
                </a:tc>
                <a:extLst>
                  <a:ext uri="{0D108BD9-81ED-4DB2-BD59-A6C34878D82A}">
                    <a16:rowId xmlns:a16="http://schemas.microsoft.com/office/drawing/2014/main" val="231609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337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CA685-539E-71FE-27CF-DD4E0C71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E043F7-3C14-7D5D-94CF-41D960C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27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Difference in KCCQ-OS after adjustment for baseline scores after three months was 2.17 </a:t>
            </a:r>
            <a:r>
              <a:rPr lang="en-US" sz="2400" dirty="0"/>
              <a:t>(95%CI -0.06–4.39; P=0.06) 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favour</a:t>
            </a:r>
            <a:r>
              <a:rPr lang="en-US" dirty="0"/>
              <a:t> of liberal fluid intake, but the primary outcome was not met</a:t>
            </a:r>
          </a:p>
          <a:p>
            <a:endParaRPr lang="en-US" dirty="0"/>
          </a:p>
          <a:p>
            <a:r>
              <a:rPr lang="en-US" dirty="0"/>
              <a:t>Thirst distress was higher in the fluid restriction group</a:t>
            </a:r>
          </a:p>
          <a:p>
            <a:r>
              <a:rPr lang="en-US" dirty="0"/>
              <a:t>No differences were observed for safety events between groups </a:t>
            </a:r>
          </a:p>
          <a:p>
            <a:endParaRPr lang="en-US" dirty="0"/>
          </a:p>
          <a:p>
            <a:r>
              <a:rPr lang="en-US" dirty="0"/>
              <a:t>The FRESH-UP study questions the effects of fluid restriction in chronic heart failure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96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7598C-B8D5-9BFA-4E4D-562F6605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 err="1"/>
              <a:t>Acknowledgements</a:t>
            </a:r>
            <a:endParaRPr lang="nl-NL" dirty="0"/>
          </a:p>
        </p:txBody>
      </p:sp>
      <p:pic>
        <p:nvPicPr>
          <p:cNvPr id="4" name="Tijdelijke aanduiding voor inhoud 3" descr="De Cardioloog | Beter voorbereid op een eventuele tweede golf aan  COVID-19-besmettingen">
            <a:extLst>
              <a:ext uri="{FF2B5EF4-FFF2-40B4-BE49-F238E27FC236}">
                <a16:creationId xmlns:a16="http://schemas.microsoft.com/office/drawing/2014/main" id="{7E1E0FC2-07E4-E0C8-9BB1-6A412952E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9" t="-859" r="-859" b="-859"/>
          <a:stretch>
            <a:fillRect/>
          </a:stretch>
        </p:blipFill>
        <p:spPr bwMode="auto">
          <a:xfrm>
            <a:off x="970447" y="1408515"/>
            <a:ext cx="802193" cy="802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Job Herrmann - Promovendus cardiologie - Radboudumc | LinkedIn">
            <a:extLst>
              <a:ext uri="{FF2B5EF4-FFF2-40B4-BE49-F238E27FC236}">
                <a16:creationId xmlns:a16="http://schemas.microsoft.com/office/drawing/2014/main" id="{913E29E0-06D5-9D57-FBC0-4F15CEE2B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2" t="17514" r="26530" b="32570"/>
          <a:stretch/>
        </p:blipFill>
        <p:spPr bwMode="auto">
          <a:xfrm>
            <a:off x="3020053" y="1397777"/>
            <a:ext cx="802193" cy="802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335332A-FA1E-0E8E-D18E-29BA93DFEAF4}"/>
              </a:ext>
            </a:extLst>
          </p:cNvPr>
          <p:cNvSpPr txBox="1"/>
          <p:nvPr/>
        </p:nvSpPr>
        <p:spPr>
          <a:xfrm>
            <a:off x="856271" y="2237410"/>
            <a:ext cx="21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Dr Frank Gommans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78A1680-FFA4-368E-9294-80F01946913C}"/>
              </a:ext>
            </a:extLst>
          </p:cNvPr>
          <p:cNvSpPr txBox="1"/>
          <p:nvPr/>
        </p:nvSpPr>
        <p:spPr>
          <a:xfrm>
            <a:off x="2925484" y="2247535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Drs</a:t>
            </a:r>
            <a:r>
              <a:rPr lang="nl-NL" dirty="0"/>
              <a:t> Job </a:t>
            </a:r>
            <a:r>
              <a:rPr lang="nl-NL" dirty="0" err="1"/>
              <a:t>Herrmann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7AC006D-5F67-C37C-72D5-7530FA257640}"/>
              </a:ext>
            </a:extLst>
          </p:cNvPr>
          <p:cNvSpPr txBox="1"/>
          <p:nvPr/>
        </p:nvSpPr>
        <p:spPr>
          <a:xfrm>
            <a:off x="799688" y="2654307"/>
            <a:ext cx="604511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Radboudumc</a:t>
            </a:r>
            <a:r>
              <a:rPr lang="nl-NL" dirty="0"/>
              <a:t>: Lisette Baltussen, Marjolein </a:t>
            </a:r>
            <a:r>
              <a:rPr lang="nl-NL" dirty="0" err="1"/>
              <a:t>Verdijk</a:t>
            </a:r>
            <a:endParaRPr lang="nl-NL" dirty="0"/>
          </a:p>
          <a:p>
            <a:r>
              <a:rPr lang="nl-NL" dirty="0"/>
              <a:t>Louise </a:t>
            </a:r>
            <a:r>
              <a:rPr lang="nl-NL" dirty="0" err="1"/>
              <a:t>Bellersen</a:t>
            </a:r>
            <a:r>
              <a:rPr lang="nl-NL" dirty="0"/>
              <a:t>, </a:t>
            </a:r>
            <a:r>
              <a:rPr lang="nl-NL" dirty="0" err="1"/>
              <a:t>Carlijne</a:t>
            </a:r>
            <a:r>
              <a:rPr lang="nl-NL" dirty="0"/>
              <a:t> Hassing, Laura </a:t>
            </a:r>
            <a:r>
              <a:rPr lang="nl-NL" dirty="0" err="1"/>
              <a:t>Rodwell</a:t>
            </a:r>
            <a:endParaRPr lang="nl-NL" dirty="0"/>
          </a:p>
          <a:p>
            <a:r>
              <a:rPr lang="nl-NL" b="1" dirty="0"/>
              <a:t>Maastricht UMC+: </a:t>
            </a:r>
            <a:r>
              <a:rPr lang="nl-NL" dirty="0"/>
              <a:t>Fabienne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Beckers – Wesche,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nl-NL" dirty="0" err="1"/>
              <a:t>ans</a:t>
            </a:r>
            <a:r>
              <a:rPr lang="nl-NL" dirty="0"/>
              <a:t>-Peter </a:t>
            </a:r>
            <a:r>
              <a:rPr lang="nl-NL" dirty="0" err="1"/>
              <a:t>Brunner</a:t>
            </a:r>
            <a:r>
              <a:rPr lang="nl-NL" dirty="0"/>
              <a:t>-La </a:t>
            </a:r>
            <a:r>
              <a:rPr lang="nl-NL" dirty="0" err="1"/>
              <a:t>Rocca</a:t>
            </a:r>
            <a:endParaRPr lang="nl-NL" dirty="0"/>
          </a:p>
          <a:p>
            <a:r>
              <a:rPr lang="nl-NL" b="1" dirty="0" err="1"/>
              <a:t>Zuyderland</a:t>
            </a:r>
            <a:r>
              <a:rPr lang="nl-NL" dirty="0"/>
              <a:t>: Sandra Sanders-van Wijk, Mick Hoen,</a:t>
            </a:r>
          </a:p>
          <a:p>
            <a:r>
              <a:rPr lang="nl-NL" dirty="0"/>
              <a:t>Karin Drummen- Hermans</a:t>
            </a:r>
          </a:p>
          <a:p>
            <a:r>
              <a:rPr lang="nl-NL" b="1" dirty="0"/>
              <a:t>Rijnstate</a:t>
            </a:r>
            <a:r>
              <a:rPr lang="nl-NL" dirty="0"/>
              <a:t>: Sascha </a:t>
            </a:r>
            <a:r>
              <a:rPr lang="nl-NL" dirty="0" err="1"/>
              <a:t>Peerlings</a:t>
            </a:r>
            <a:r>
              <a:rPr lang="nl-NL" dirty="0"/>
              <a:t>, Leonard Voorhout, Ron </a:t>
            </a:r>
            <a:r>
              <a:rPr lang="nl-NL" dirty="0" err="1"/>
              <a:t>Pisters</a:t>
            </a:r>
            <a:endParaRPr lang="nl-NL" dirty="0"/>
          </a:p>
          <a:p>
            <a:r>
              <a:rPr lang="nl-NL" b="1" dirty="0"/>
              <a:t>Ziekenhuis Groep Twente</a:t>
            </a:r>
            <a:r>
              <a:rPr lang="nl-NL" dirty="0"/>
              <a:t>: Manon Jongebloed-Westra, </a:t>
            </a:r>
          </a:p>
          <a:p>
            <a:r>
              <a:rPr lang="nl-NL" dirty="0"/>
              <a:t>Gerard Linssen</a:t>
            </a:r>
          </a:p>
          <a:p>
            <a:r>
              <a:rPr lang="nl-NL" b="1" dirty="0"/>
              <a:t>Bernhoven</a:t>
            </a:r>
            <a:r>
              <a:rPr lang="nl-NL" dirty="0"/>
              <a:t>: Bas Bekkers</a:t>
            </a:r>
          </a:p>
          <a:p>
            <a:r>
              <a:rPr lang="nl-NL" b="1" dirty="0"/>
              <a:t>Jeroen Bosch Ziekenhuis</a:t>
            </a:r>
            <a:r>
              <a:rPr lang="nl-NL" dirty="0"/>
              <a:t>: Martijn van Eck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9777CB4-DF55-E91F-046B-E67C42570C61}"/>
              </a:ext>
            </a:extLst>
          </p:cNvPr>
          <p:cNvSpPr txBox="1"/>
          <p:nvPr/>
        </p:nvSpPr>
        <p:spPr>
          <a:xfrm>
            <a:off x="7220086" y="4593299"/>
            <a:ext cx="4878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Grants &amp; Support</a:t>
            </a:r>
          </a:p>
          <a:p>
            <a:r>
              <a:rPr lang="nl-NL" dirty="0"/>
              <a:t>Dutch </a:t>
            </a:r>
            <a:r>
              <a:rPr lang="nl-NL" dirty="0" err="1"/>
              <a:t>Heart</a:t>
            </a:r>
            <a:r>
              <a:rPr lang="nl-NL" dirty="0"/>
              <a:t> Foundation</a:t>
            </a:r>
          </a:p>
          <a:p>
            <a:r>
              <a:rPr lang="nl-NL" dirty="0" err="1"/>
              <a:t>Academic</a:t>
            </a:r>
            <a:r>
              <a:rPr lang="nl-NL" dirty="0"/>
              <a:t> Alliance Fund </a:t>
            </a:r>
            <a:r>
              <a:rPr lang="nl-NL" dirty="0" err="1"/>
              <a:t>Radboudumc</a:t>
            </a:r>
            <a:r>
              <a:rPr lang="nl-NL" dirty="0"/>
              <a:t>/MUMC+</a:t>
            </a:r>
          </a:p>
          <a:p>
            <a:r>
              <a:rPr lang="nl-NL" dirty="0"/>
              <a:t>Netherlands </a:t>
            </a:r>
            <a:r>
              <a:rPr lang="nl-NL" dirty="0" err="1"/>
              <a:t>Heart</a:t>
            </a:r>
            <a:r>
              <a:rPr lang="nl-NL" dirty="0"/>
              <a:t> </a:t>
            </a:r>
            <a:r>
              <a:rPr lang="nl-NL" dirty="0" err="1"/>
              <a:t>Institute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7F25335-D26D-C994-7F6E-9CBE5C2FC1F0}"/>
              </a:ext>
            </a:extLst>
          </p:cNvPr>
          <p:cNvSpPr txBox="1"/>
          <p:nvPr/>
        </p:nvSpPr>
        <p:spPr>
          <a:xfrm>
            <a:off x="7220086" y="807647"/>
            <a:ext cx="48954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Steering </a:t>
            </a:r>
            <a:r>
              <a:rPr lang="nl-NL" b="1" dirty="0" err="1"/>
              <a:t>Committee</a:t>
            </a:r>
            <a:endParaRPr lang="nl-NL" b="1" dirty="0"/>
          </a:p>
          <a:p>
            <a:r>
              <a:rPr lang="nl-NL" dirty="0"/>
              <a:t>Roland van Kimmenade, Frank Gommans, </a:t>
            </a:r>
          </a:p>
          <a:p>
            <a:r>
              <a:rPr lang="nl-NL" dirty="0"/>
              <a:t>Louise </a:t>
            </a:r>
            <a:r>
              <a:rPr lang="nl-NL" dirty="0" err="1"/>
              <a:t>Bellersen</a:t>
            </a:r>
            <a:r>
              <a:rPr lang="nl-NL" dirty="0"/>
              <a:t>, Hans-Peter </a:t>
            </a:r>
            <a:r>
              <a:rPr lang="nl-NL" dirty="0" err="1"/>
              <a:t>Brunner</a:t>
            </a:r>
            <a:r>
              <a:rPr lang="nl-NL" dirty="0"/>
              <a:t>-La </a:t>
            </a:r>
            <a:r>
              <a:rPr lang="nl-NL" dirty="0" err="1"/>
              <a:t>Rocca</a:t>
            </a:r>
            <a:endParaRPr lang="nl-NL" dirty="0"/>
          </a:p>
          <a:p>
            <a:r>
              <a:rPr lang="nl-NL" dirty="0"/>
              <a:t>Tiny </a:t>
            </a:r>
            <a:r>
              <a:rPr lang="nl-NL" dirty="0" err="1"/>
              <a:t>Jaarsma</a:t>
            </a:r>
            <a:r>
              <a:rPr lang="nl-NL" dirty="0"/>
              <a:t>, Fabienne Beckers-</a:t>
            </a:r>
            <a:r>
              <a:rPr lang="nl-NL" dirty="0" err="1"/>
              <a:t>Wesche</a:t>
            </a:r>
            <a:endParaRPr lang="nl-NL" b="1" dirty="0"/>
          </a:p>
          <a:p>
            <a:r>
              <a:rPr lang="nl-NL" b="1" dirty="0"/>
              <a:t>Data Safety Monitoring Board</a:t>
            </a:r>
            <a:r>
              <a:rPr lang="nl-NL" dirty="0"/>
              <a:t> </a:t>
            </a:r>
          </a:p>
          <a:p>
            <a:r>
              <a:rPr lang="nl-NL" dirty="0"/>
              <a:t>James L </a:t>
            </a:r>
            <a:r>
              <a:rPr lang="nl-NL" dirty="0" err="1"/>
              <a:t>Januzzi</a:t>
            </a:r>
            <a:r>
              <a:rPr lang="nl-NL" dirty="0"/>
              <a:t> </a:t>
            </a:r>
            <a:r>
              <a:rPr lang="nl-NL" dirty="0" err="1"/>
              <a:t>jr</a:t>
            </a:r>
            <a:r>
              <a:rPr lang="nl-NL" dirty="0"/>
              <a:t> (</a:t>
            </a:r>
            <a:r>
              <a:rPr lang="nl-NL" dirty="0" err="1"/>
              <a:t>chair</a:t>
            </a:r>
            <a:r>
              <a:rPr lang="nl-NL" dirty="0"/>
              <a:t>) </a:t>
            </a:r>
          </a:p>
          <a:p>
            <a:r>
              <a:rPr lang="nl-NL" dirty="0"/>
              <a:t>Toni Bayes-</a:t>
            </a:r>
            <a:r>
              <a:rPr lang="nl-NL" dirty="0" err="1"/>
              <a:t>Genis</a:t>
            </a:r>
            <a:endParaRPr lang="nl-NL" dirty="0"/>
          </a:p>
          <a:p>
            <a:r>
              <a:rPr lang="nl-NL" dirty="0"/>
              <a:t>Robby Nieuwlaat</a:t>
            </a:r>
          </a:p>
          <a:p>
            <a:r>
              <a:rPr lang="nl-NL" b="1" dirty="0"/>
              <a:t>Event </a:t>
            </a:r>
            <a:r>
              <a:rPr lang="nl-NL" b="1" dirty="0" err="1"/>
              <a:t>Adjudication</a:t>
            </a:r>
            <a:r>
              <a:rPr lang="nl-NL" b="1" dirty="0"/>
              <a:t> </a:t>
            </a:r>
            <a:r>
              <a:rPr lang="nl-NL" b="1" dirty="0" err="1"/>
              <a:t>Committee</a:t>
            </a:r>
            <a:endParaRPr lang="nl-NL" b="1" dirty="0"/>
          </a:p>
          <a:p>
            <a:r>
              <a:rPr lang="nl-NL" dirty="0"/>
              <a:t>Peter van der Meer (</a:t>
            </a:r>
            <a:r>
              <a:rPr lang="nl-NL" dirty="0" err="1"/>
              <a:t>chair</a:t>
            </a:r>
            <a:r>
              <a:rPr lang="nl-NL" dirty="0"/>
              <a:t>)</a:t>
            </a:r>
          </a:p>
          <a:p>
            <a:r>
              <a:rPr lang="nl-NL" dirty="0"/>
              <a:t>Frederik Verbrugge</a:t>
            </a:r>
          </a:p>
          <a:p>
            <a:r>
              <a:rPr lang="nl-NL" dirty="0"/>
              <a:t>Louis </a:t>
            </a:r>
            <a:r>
              <a:rPr lang="nl-NL" dirty="0" err="1"/>
              <a:t>Handoko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3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95E13535-5412-EF6B-C56B-F2213F682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184" y="766626"/>
            <a:ext cx="2302738" cy="540395"/>
          </a:xfrm>
          <a:prstGeom prst="rect">
            <a:avLst/>
          </a:prstGeom>
        </p:spPr>
      </p:pic>
      <p:pic>
        <p:nvPicPr>
          <p:cNvPr id="8" name="Afbeelding 7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0EC91266-0B98-BEFE-5414-A220C0FD2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753" y="1540445"/>
            <a:ext cx="2169169" cy="2169169"/>
          </a:xfrm>
          <a:prstGeom prst="rect">
            <a:avLst/>
          </a:prstGeom>
        </p:spPr>
      </p:pic>
      <p:pic>
        <p:nvPicPr>
          <p:cNvPr id="1032" name="Picture 8" descr="Logo Nature Medicine - Stiftung LebensBlicke">
            <a:extLst>
              <a:ext uri="{FF2B5EF4-FFF2-40B4-BE49-F238E27FC236}">
                <a16:creationId xmlns:a16="http://schemas.microsoft.com/office/drawing/2014/main" id="{446A8EBA-3938-F11E-95D3-D7D6D9B2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88" y="3943039"/>
            <a:ext cx="2024062" cy="5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410560F5-424B-770C-76FF-1A3AD16ACAD2}"/>
              </a:ext>
            </a:extLst>
          </p:cNvPr>
          <p:cNvSpPr txBox="1"/>
          <p:nvPr/>
        </p:nvSpPr>
        <p:spPr>
          <a:xfrm>
            <a:off x="6885336" y="4488106"/>
            <a:ext cx="349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 : 10.1038/s41591-025-03628-4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DDCA135-4269-9E0B-6DE1-C2EBCEDBF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97503"/>
              </p:ext>
            </p:extLst>
          </p:nvPr>
        </p:nvGraphicFramePr>
        <p:xfrm>
          <a:off x="1552698" y="3943038"/>
          <a:ext cx="5012694" cy="914400"/>
        </p:xfrm>
        <a:graphic>
          <a:graphicData uri="http://schemas.openxmlformats.org/drawingml/2006/table">
            <a:tbl>
              <a:tblPr/>
              <a:tblGrid>
                <a:gridCol w="5012694">
                  <a:extLst>
                    <a:ext uri="{9D8B030D-6E8A-4147-A177-3AD203B41FA5}">
                      <a16:colId xmlns:a16="http://schemas.microsoft.com/office/drawing/2014/main" val="32877855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Herrmann et al. Liberal Fluid Intake versus Fluid Restriction in Chronic Heart Failure: a randomized clinical trial. </a:t>
                      </a:r>
                      <a:r>
                        <a:rPr lang="en-US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Nat. Med 2025 in press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874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69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340750" y="2053726"/>
            <a:ext cx="6581258" cy="2387600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rgbClr val="002856"/>
                </a:solidFill>
              </a:rPr>
              <a:t>Liberal Fluid Intake versus Fluid Restriction in Chronic Heart Failure</a:t>
            </a:r>
          </a:p>
          <a:p>
            <a:pPr algn="l"/>
            <a:endParaRPr lang="en-US" sz="4800" dirty="0">
              <a:solidFill>
                <a:srgbClr val="002856"/>
              </a:solidFill>
            </a:endParaRPr>
          </a:p>
          <a:p>
            <a:pPr algn="l"/>
            <a:r>
              <a:rPr lang="en-US" sz="4800" dirty="0">
                <a:solidFill>
                  <a:srgbClr val="002856"/>
                </a:solidFill>
              </a:rPr>
              <a:t>The FRESH-UP Study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340750" y="4629470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856"/>
                </a:solidFill>
              </a:rPr>
              <a:t>Roland RJ van Kimmenade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Cardiologist, MD, PhD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@CardioRoland</a:t>
            </a:r>
          </a:p>
        </p:txBody>
      </p:sp>
    </p:spTree>
    <p:extLst>
      <p:ext uri="{BB962C8B-B14F-4D97-AF65-F5344CB8AC3E}">
        <p14:creationId xmlns:p14="http://schemas.microsoft.com/office/powerpoint/2010/main" val="373606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127E2-00DF-5F59-3279-0BA7B893B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2AF7-D038-1DC6-EED1-04C686B4F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1372F-7588-3B8C-8E2D-17C0BBCEE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Novo Nordisk</a:t>
            </a:r>
          </a:p>
          <a:p>
            <a:r>
              <a:rPr lang="en-US" dirty="0"/>
              <a:t>Roche Diagnostics</a:t>
            </a:r>
          </a:p>
          <a:p>
            <a:r>
              <a:rPr lang="en-US" dirty="0"/>
              <a:t>Hippocrates Academy</a:t>
            </a:r>
          </a:p>
        </p:txBody>
      </p:sp>
    </p:spTree>
    <p:extLst>
      <p:ext uri="{BB962C8B-B14F-4D97-AF65-F5344CB8AC3E}">
        <p14:creationId xmlns:p14="http://schemas.microsoft.com/office/powerpoint/2010/main" val="66470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Lettertype, schermopname, wit&#10;&#10;Door AI gegenereerde inhoud is mogelijk onjuist.">
            <a:extLst>
              <a:ext uri="{FF2B5EF4-FFF2-40B4-BE49-F238E27FC236}">
                <a16:creationId xmlns:a16="http://schemas.microsoft.com/office/drawing/2014/main" id="{EBFD8B56-B80D-3861-2D39-C431AC663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255" y="113655"/>
            <a:ext cx="8536912" cy="2854854"/>
          </a:xfrm>
        </p:spPr>
      </p:pic>
      <p:pic>
        <p:nvPicPr>
          <p:cNvPr id="9" name="Afbeelding 8" descr="Afbeelding met tekst, Lettertype, wit&#10;&#10;Door AI gegenereerde inhoud is mogelijk onjuist.">
            <a:extLst>
              <a:ext uri="{FF2B5EF4-FFF2-40B4-BE49-F238E27FC236}">
                <a16:creationId xmlns:a16="http://schemas.microsoft.com/office/drawing/2014/main" id="{31DE9B17-513F-B715-2ED2-D6796B95A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149" y="3274284"/>
            <a:ext cx="6989279" cy="100023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24FC426-D962-917A-7544-FCAEDC3285AF}"/>
              </a:ext>
            </a:extLst>
          </p:cNvPr>
          <p:cNvSpPr/>
          <p:nvPr/>
        </p:nvSpPr>
        <p:spPr>
          <a:xfrm>
            <a:off x="2930790" y="3946302"/>
            <a:ext cx="5972441" cy="512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18ED625-0AB3-8BDB-0BC8-B6F92CC4BCF1}"/>
              </a:ext>
            </a:extLst>
          </p:cNvPr>
          <p:cNvSpPr/>
          <p:nvPr/>
        </p:nvSpPr>
        <p:spPr>
          <a:xfrm>
            <a:off x="2830286" y="4132941"/>
            <a:ext cx="222539" cy="25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Tijdelijke aanduiding voor inhoud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A1C6F6D4-ACD9-9159-0F13-E49498122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4" t="89855" r="30246" b="5941"/>
          <a:stretch/>
        </p:blipFill>
        <p:spPr>
          <a:xfrm>
            <a:off x="2042527" y="5062210"/>
            <a:ext cx="9687920" cy="331753"/>
          </a:xfrm>
          <a:prstGeom prst="rect">
            <a:avLst/>
          </a:prstGeom>
        </p:spPr>
      </p:pic>
      <p:pic>
        <p:nvPicPr>
          <p:cNvPr id="4" name="Tijdelijke aanduiding voor inhoud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CD8A7FEC-8342-BFD5-B1C4-2507B5973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" r="51999" b="93881"/>
          <a:stretch/>
        </p:blipFill>
        <p:spPr>
          <a:xfrm>
            <a:off x="1827546" y="4732374"/>
            <a:ext cx="5970778" cy="407280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3DC49E3-1E2C-9C92-DF4F-B1F69BF0ACF2}"/>
              </a:ext>
            </a:extLst>
          </p:cNvPr>
          <p:cNvCxnSpPr>
            <a:cxnSpLocks/>
          </p:cNvCxnSpPr>
          <p:nvPr/>
        </p:nvCxnSpPr>
        <p:spPr>
          <a:xfrm>
            <a:off x="8334107" y="5354470"/>
            <a:ext cx="134112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8008116D-A0A7-DD8D-FD9F-25027DA829D2}"/>
              </a:ext>
            </a:extLst>
          </p:cNvPr>
          <p:cNvSpPr txBox="1"/>
          <p:nvPr/>
        </p:nvSpPr>
        <p:spPr>
          <a:xfrm>
            <a:off x="3522191" y="5690030"/>
            <a:ext cx="8669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nl-NL" sz="1400" dirty="0" err="1"/>
              <a:t>Heidenreich</a:t>
            </a:r>
            <a:r>
              <a:rPr lang="nl-NL" sz="1400" dirty="0"/>
              <a:t> et al.</a:t>
            </a:r>
            <a:r>
              <a:rPr lang="en-US" sz="1400" i="0" dirty="0">
                <a:solidFill>
                  <a:srgbClr val="212121"/>
                </a:solidFill>
                <a:effectLst/>
              </a:rPr>
              <a:t> 2022 AHA/ACC/HFSA Guideline for the Management of Heart Failure. J Am Coll </a:t>
            </a:r>
            <a:r>
              <a:rPr lang="en-US" sz="1400" i="0" dirty="0" err="1">
                <a:solidFill>
                  <a:srgbClr val="212121"/>
                </a:solidFill>
                <a:effectLst/>
              </a:rPr>
              <a:t>Cardiol</a:t>
            </a:r>
            <a:r>
              <a:rPr lang="en-US" sz="1400" i="0" dirty="0">
                <a:solidFill>
                  <a:srgbClr val="212121"/>
                </a:solidFill>
                <a:effectLst/>
              </a:rPr>
              <a:t> 2022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5126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3A9CB-AD80-8DEF-33A2-259D8FF0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557" y="100494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luid </a:t>
            </a:r>
            <a:r>
              <a:rPr lang="en-US" sz="4800" dirty="0" err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triction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48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 Failure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Liberal Fluid </a:t>
            </a:r>
            <a:r>
              <a:rPr lang="en-US" sz="4800" dirty="0" err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r>
              <a:rPr lang="nl-NL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tudy</a:t>
            </a:r>
            <a:r>
              <a:rPr lang="nl-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nl-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nl-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48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FRESH-UP</a:t>
            </a:r>
            <a:r>
              <a:rPr lang="nl-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nl-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5FE81E-C973-0199-2CA8-DE540FABE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389" y="4037771"/>
            <a:ext cx="8197875" cy="1258358"/>
          </a:xfrm>
        </p:spPr>
        <p:txBody>
          <a:bodyPr/>
          <a:lstStyle/>
          <a:p>
            <a:pPr algn="ctr"/>
            <a:endParaRPr lang="nl-NL" dirty="0"/>
          </a:p>
          <a:p>
            <a:pPr marL="0" indent="0" algn="ctr">
              <a:buNone/>
            </a:pPr>
            <a:r>
              <a:rPr lang="nl-NL" dirty="0" err="1"/>
              <a:t>Randomized</a:t>
            </a:r>
            <a:r>
              <a:rPr lang="nl-NL" dirty="0"/>
              <a:t> Open-label Multicenter Clinical Trial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pic>
        <p:nvPicPr>
          <p:cNvPr id="6" name="Afbeelding 5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E3349FA9-C598-00A4-E34B-0B88ECA0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862" y="3429000"/>
            <a:ext cx="2302738" cy="5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2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C22B3-39CA-D350-E3D2-6B01B7BC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1EB7B-B026-2B42-FFCC-62460DE3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Inclusion</a:t>
            </a:r>
            <a:r>
              <a:rPr lang="nl-NL" dirty="0"/>
              <a:t> criteria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08068E-9936-34FF-8251-635099CF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330" y="1690688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Diagnosis of chronic HF according to the ESC guidelines </a:t>
            </a:r>
          </a:p>
          <a:p>
            <a:pPr lvl="1"/>
            <a:r>
              <a:rPr lang="en-US" dirty="0"/>
              <a:t>&gt; 6 months prior to randomization</a:t>
            </a:r>
          </a:p>
          <a:p>
            <a:pPr lvl="1"/>
            <a:r>
              <a:rPr lang="en-US" dirty="0"/>
              <a:t>NYHA class II/III</a:t>
            </a:r>
          </a:p>
          <a:p>
            <a:endParaRPr lang="en-US" dirty="0"/>
          </a:p>
          <a:p>
            <a:r>
              <a:rPr lang="en-US" dirty="0"/>
              <a:t>Age  &gt; 18 years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66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C629D-800B-97B8-318D-EB6DB6524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F8D39-9F4B-041F-1680-B7AB15D7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Exclusion</a:t>
            </a:r>
            <a:r>
              <a:rPr lang="nl-NL" dirty="0"/>
              <a:t> criteria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781D99-EA06-487D-4184-E562AD2AD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33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lvl="1"/>
            <a:r>
              <a:rPr lang="en-US" dirty="0"/>
              <a:t>HF hospital admission &lt; 3 months of randomization</a:t>
            </a:r>
          </a:p>
          <a:p>
            <a:pPr lvl="1"/>
            <a:r>
              <a:rPr lang="en-US" dirty="0"/>
              <a:t>Changes in HF medical therapy &lt; 14 days prior to randomization</a:t>
            </a:r>
          </a:p>
          <a:p>
            <a:pPr lvl="1"/>
            <a:r>
              <a:rPr lang="en-US" dirty="0"/>
              <a:t>PCI/CABG or PM/CRT/ICD implantation &lt; 3 months prior to randomization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Hyponatremia at baseline (sodium &lt; 130 mmol/L)</a:t>
            </a:r>
          </a:p>
          <a:p>
            <a:pPr lvl="1"/>
            <a:r>
              <a:rPr lang="en-US" dirty="0"/>
              <a:t>eGFR of &lt; 30mL/min/1.73m</a:t>
            </a:r>
            <a:r>
              <a:rPr lang="en-US" baseline="30000" dirty="0"/>
              <a:t>2</a:t>
            </a:r>
            <a:r>
              <a:rPr lang="en-US" dirty="0"/>
              <a:t> at baseline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6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FD648-2329-92D4-9E8B-691FD3EFF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Lettertype, Parallel&#10;&#10;Door AI gegenereerde inhoud is mogelijk onjuist.">
            <a:extLst>
              <a:ext uri="{FF2B5EF4-FFF2-40B4-BE49-F238E27FC236}">
                <a16:creationId xmlns:a16="http://schemas.microsoft.com/office/drawing/2014/main" id="{D555B563-1CCC-FFFA-800D-21DE0DF20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29"/>
          <a:stretch/>
        </p:blipFill>
        <p:spPr>
          <a:xfrm>
            <a:off x="7080623" y="400710"/>
            <a:ext cx="4426333" cy="546826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3A00805-BF62-2C5D-1A3A-1787269FF4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2" t="58466" r="25350" b="6840"/>
          <a:stretch/>
        </p:blipFill>
        <p:spPr>
          <a:xfrm>
            <a:off x="744402" y="2690594"/>
            <a:ext cx="5291760" cy="2777737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8502F4C2-92F3-63F8-5E04-7C448601AD16}"/>
              </a:ext>
            </a:extLst>
          </p:cNvPr>
          <p:cNvSpPr/>
          <p:nvPr/>
        </p:nvSpPr>
        <p:spPr>
          <a:xfrm>
            <a:off x="6858000" y="824754"/>
            <a:ext cx="4933507" cy="1697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6C3A4CD-7D8B-3C94-5646-9F3A5628CA14}"/>
              </a:ext>
            </a:extLst>
          </p:cNvPr>
          <p:cNvSpPr/>
          <p:nvPr/>
        </p:nvSpPr>
        <p:spPr>
          <a:xfrm>
            <a:off x="7027472" y="2509371"/>
            <a:ext cx="4933507" cy="842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C84B0D8-8F82-1C4B-DD22-9FA7C9966B9D}"/>
              </a:ext>
            </a:extLst>
          </p:cNvPr>
          <p:cNvSpPr/>
          <p:nvPr/>
        </p:nvSpPr>
        <p:spPr>
          <a:xfrm>
            <a:off x="6964974" y="3351915"/>
            <a:ext cx="4933507" cy="854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83F3980-D29B-4C84-66F7-241F707991E9}"/>
              </a:ext>
            </a:extLst>
          </p:cNvPr>
          <p:cNvSpPr/>
          <p:nvPr/>
        </p:nvSpPr>
        <p:spPr>
          <a:xfrm>
            <a:off x="6933725" y="4191001"/>
            <a:ext cx="4933507" cy="127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1B5099B-B6CD-05AA-B634-312CA7732EE0}"/>
              </a:ext>
            </a:extLst>
          </p:cNvPr>
          <p:cNvSpPr/>
          <p:nvPr/>
        </p:nvSpPr>
        <p:spPr>
          <a:xfrm>
            <a:off x="7031133" y="5031572"/>
            <a:ext cx="4933507" cy="951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7EB39F5-BFD0-284E-B3D4-F3034B42BAB6}"/>
              </a:ext>
            </a:extLst>
          </p:cNvPr>
          <p:cNvSpPr/>
          <p:nvPr/>
        </p:nvSpPr>
        <p:spPr>
          <a:xfrm>
            <a:off x="7067700" y="218714"/>
            <a:ext cx="4933507" cy="606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C9D40C9-EE27-CC90-2C90-CB0B43A8DB3B}"/>
              </a:ext>
            </a:extLst>
          </p:cNvPr>
          <p:cNvSpPr txBox="1"/>
          <p:nvPr/>
        </p:nvSpPr>
        <p:spPr>
          <a:xfrm>
            <a:off x="871283" y="1213881"/>
            <a:ext cx="560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Recruitment 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Between May 17 2021, and June 13, 2024 </a:t>
            </a:r>
            <a:endParaRPr lang="nl-NL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268FE9D-315E-1F42-DF43-9DFDCFE5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/>
              <a:t>Study</a:t>
            </a:r>
            <a:r>
              <a:rPr lang="nl-NL" dirty="0"/>
              <a:t> Protocol</a:t>
            </a:r>
          </a:p>
        </p:txBody>
      </p:sp>
    </p:spTree>
    <p:extLst>
      <p:ext uri="{BB962C8B-B14F-4D97-AF65-F5344CB8AC3E}">
        <p14:creationId xmlns:p14="http://schemas.microsoft.com/office/powerpoint/2010/main" val="35656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866FE-5CA9-2156-1B87-ED859513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Primary</a:t>
            </a:r>
            <a:r>
              <a:rPr lang="nl-NL" dirty="0"/>
              <a:t> </a:t>
            </a:r>
            <a:r>
              <a:rPr lang="nl-NL" dirty="0" err="1"/>
              <a:t>Outcome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079599-82D3-3571-75A3-FA33AA114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774065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Health status at 3 months as assessed by KCCQ-OSS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400" dirty="0"/>
              <a:t>Key Secondary Outcome</a:t>
            </a:r>
          </a:p>
          <a:p>
            <a:r>
              <a:rPr lang="en-US" dirty="0"/>
              <a:t>Thirst distress  at 3 months </a:t>
            </a:r>
          </a:p>
          <a:p>
            <a:pPr lvl="1"/>
            <a:r>
              <a:rPr lang="en-US" dirty="0"/>
              <a:t>assessed by the Thirst Distress Scale for patients with HF (TDS-HF)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0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3">
            <a:extLst>
              <a:ext uri="{FF2B5EF4-FFF2-40B4-BE49-F238E27FC236}">
                <a16:creationId xmlns:a16="http://schemas.microsoft.com/office/drawing/2014/main" id="{477AF2DC-1C8E-7C04-C7D7-3CCB3CDF63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616920"/>
              </p:ext>
            </p:extLst>
          </p:nvPr>
        </p:nvGraphicFramePr>
        <p:xfrm>
          <a:off x="1640354" y="1495776"/>
          <a:ext cx="8780058" cy="387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7057">
                  <a:extLst>
                    <a:ext uri="{9D8B030D-6E8A-4147-A177-3AD203B41FA5}">
                      <a16:colId xmlns:a16="http://schemas.microsoft.com/office/drawing/2014/main" val="324930902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2478252540"/>
                    </a:ext>
                  </a:extLst>
                </a:gridCol>
                <a:gridCol w="2893323">
                  <a:extLst>
                    <a:ext uri="{9D8B030D-6E8A-4147-A177-3AD203B41FA5}">
                      <a16:colId xmlns:a16="http://schemas.microsoft.com/office/drawing/2014/main" val="4276400702"/>
                    </a:ext>
                  </a:extLst>
                </a:gridCol>
              </a:tblGrid>
              <a:tr h="3987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Liberal fluid intake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(N = 254)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Fluid restriction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(N = 250)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1250294718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Age,  years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69.4 </a:t>
                      </a:r>
                      <a:r>
                        <a:rPr lang="en-US" sz="1200" dirty="0">
                          <a:effectLst/>
                        </a:rPr>
                        <a:t>± 10.6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69.0 </a:t>
                      </a:r>
                      <a:r>
                        <a:rPr lang="en-US" sz="1200">
                          <a:effectLst/>
                        </a:rPr>
                        <a:t>± 10.8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1416156374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Male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170 (66.9%)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169 (67.6%)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1593075740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White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247 (97.2%)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245 (98.0%)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3330468215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NYHA II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218 (85.8%)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221 (88.4%)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2332459859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NYHA III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36 (14.2%)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29 (11.6%)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4127677738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 LVEF %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40.3</a:t>
                      </a:r>
                      <a:r>
                        <a:rPr lang="en-US" sz="1200">
                          <a:effectLst/>
                        </a:rPr>
                        <a:t> ± 10.9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40.2</a:t>
                      </a:r>
                      <a:r>
                        <a:rPr lang="en-US" sz="1200" dirty="0">
                          <a:effectLst/>
                        </a:rPr>
                        <a:t> ± 10.8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842191219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HFrEF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136 (53.5%)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124 (49.6%)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1243348079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HFmrEF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60 (23.6%)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70 (28.0%)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937974863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HFpEF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58 (22.8%)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56 (22.4%)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547051607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 Ischemic heart failure 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108 (42.5%)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113 (45.2%)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270241647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2475790206"/>
                  </a:ext>
                </a:extLst>
              </a:tr>
            </a:tbl>
          </a:graphicData>
        </a:graphic>
      </p:graphicFrame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858E5A9-3090-6763-3AF3-546799A95E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569186"/>
              </p:ext>
            </p:extLst>
          </p:nvPr>
        </p:nvGraphicFramePr>
        <p:xfrm>
          <a:off x="1627309" y="1491429"/>
          <a:ext cx="8780058" cy="3875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7057">
                  <a:extLst>
                    <a:ext uri="{9D8B030D-6E8A-4147-A177-3AD203B41FA5}">
                      <a16:colId xmlns:a16="http://schemas.microsoft.com/office/drawing/2014/main" val="324930902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2478252540"/>
                    </a:ext>
                  </a:extLst>
                </a:gridCol>
                <a:gridCol w="2893323">
                  <a:extLst>
                    <a:ext uri="{9D8B030D-6E8A-4147-A177-3AD203B41FA5}">
                      <a16:colId xmlns:a16="http://schemas.microsoft.com/office/drawing/2014/main" val="4276400702"/>
                    </a:ext>
                  </a:extLst>
                </a:gridCol>
              </a:tblGrid>
              <a:tr h="3987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Liberal fluid intake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(N = 254)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Fluid restriction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(N = 250)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1250294718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Age,  years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69.4 </a:t>
                      </a:r>
                      <a:r>
                        <a:rPr lang="en-US" sz="1200">
                          <a:effectLst/>
                        </a:rPr>
                        <a:t>± 10.6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69.0 </a:t>
                      </a:r>
                      <a:r>
                        <a:rPr lang="en-US" sz="1200">
                          <a:effectLst/>
                        </a:rPr>
                        <a:t>± 10.8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1416156374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Male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170 (66.9%)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169 (67.6%)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1593075740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White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247 (97.2%)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245 (98.0%)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3330468215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NYHA II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218 (85.8%)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221 (88.4%)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2332459859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NYHA III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36 (14.2%)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29 (11.6%)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4127677738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 LVEF %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40.3</a:t>
                      </a:r>
                      <a:r>
                        <a:rPr lang="en-US" sz="1200">
                          <a:effectLst/>
                        </a:rPr>
                        <a:t> ± 10.9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40.2</a:t>
                      </a:r>
                      <a:r>
                        <a:rPr lang="en-US" sz="1200" dirty="0">
                          <a:effectLst/>
                        </a:rPr>
                        <a:t> ± 10.8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842191219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HFrEF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136 (53.5%)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124 (49.6%)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1243348079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HFmrEF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60 (23.6%)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70 (28.0%)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937974863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HFpEF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58 (22.8%)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56 (22.4%)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547051607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  Ischemic heart failure 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108 (42.5%)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113 (45.2%)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270241647"/>
                  </a:ext>
                </a:extLst>
              </a:tr>
              <a:tr h="6083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FF00"/>
                          </a:solidFill>
                          <a:effectLst/>
                        </a:rPr>
                        <a:t>  Liberal fluid intake pre study </a:t>
                      </a:r>
                      <a:endParaRPr lang="nl-NL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124 (48.8%)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111 (44.4%)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1" marR="16691" marT="0" marB="0"/>
                </a:tc>
                <a:extLst>
                  <a:ext uri="{0D108BD9-81ED-4DB2-BD59-A6C34878D82A}">
                    <a16:rowId xmlns:a16="http://schemas.microsoft.com/office/drawing/2014/main" val="3370809093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F437C8F-23B8-9BDA-3C25-8B8D80D5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Characteristics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59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1097</Words>
  <Application>Microsoft Office PowerPoint</Application>
  <PresentationFormat>Breedbeeld</PresentationFormat>
  <Paragraphs>252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Custom Design</vt:lpstr>
      <vt:lpstr>1_Custom Design</vt:lpstr>
      <vt:lpstr>PowerPoint-presentatie</vt:lpstr>
      <vt:lpstr>Disclosures</vt:lpstr>
      <vt:lpstr>PowerPoint-presentatie</vt:lpstr>
      <vt:lpstr>Fluid REStriction in Heart Failure  vs Liberal Fluid UPtake Study  the FRESH-UP Study </vt:lpstr>
      <vt:lpstr>Inclusion criteria</vt:lpstr>
      <vt:lpstr>Exclusion criteria</vt:lpstr>
      <vt:lpstr>Study Protocol</vt:lpstr>
      <vt:lpstr>Primary Outcome</vt:lpstr>
      <vt:lpstr>Patient Characteristics</vt:lpstr>
      <vt:lpstr>Patient Characteristics</vt:lpstr>
      <vt:lpstr>Primary Outcome</vt:lpstr>
      <vt:lpstr>Subgroup analysis</vt:lpstr>
      <vt:lpstr>Secondary Outcomes </vt:lpstr>
      <vt:lpstr>Conclusion</vt:lpstr>
      <vt:lpstr>Acknowledgements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Jennifer Wong</dc:creator>
  <cp:lastModifiedBy>Roland van Kimmenade</cp:lastModifiedBy>
  <cp:revision>45</cp:revision>
  <dcterms:created xsi:type="dcterms:W3CDTF">2024-06-12T15:54:01Z</dcterms:created>
  <dcterms:modified xsi:type="dcterms:W3CDTF">2025-03-21T15:41:48Z</dcterms:modified>
</cp:coreProperties>
</file>