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notesMasterIdLst>
    <p:notesMasterId r:id="rId24"/>
  </p:notesMasterIdLst>
  <p:sldIdLst>
    <p:sldId id="509" r:id="rId2"/>
    <p:sldId id="441" r:id="rId3"/>
    <p:sldId id="506" r:id="rId4"/>
    <p:sldId id="503" r:id="rId5"/>
    <p:sldId id="494" r:id="rId6"/>
    <p:sldId id="478" r:id="rId7"/>
    <p:sldId id="476" r:id="rId8"/>
    <p:sldId id="467" r:id="rId9"/>
    <p:sldId id="448" r:id="rId10"/>
    <p:sldId id="447" r:id="rId11"/>
    <p:sldId id="496" r:id="rId12"/>
    <p:sldId id="485" r:id="rId13"/>
    <p:sldId id="505" r:id="rId14"/>
    <p:sldId id="497" r:id="rId15"/>
    <p:sldId id="482" r:id="rId16"/>
    <p:sldId id="501" r:id="rId17"/>
    <p:sldId id="483" r:id="rId18"/>
    <p:sldId id="468" r:id="rId19"/>
    <p:sldId id="480" r:id="rId20"/>
    <p:sldId id="477" r:id="rId21"/>
    <p:sldId id="473" r:id="rId22"/>
    <p:sldId id="512" r:id="rId23"/>
  </p:sldIdLst>
  <p:sldSz cx="12192000" cy="6858000"/>
  <p:notesSz cx="7099300" cy="10234613"/>
  <p:embeddedFontLst>
    <p:embeddedFont>
      <p:font typeface="Amasis MT Pro Black" panose="02040A04050005020304" pitchFamily="18" charset="0"/>
      <p:bold r:id="rId25"/>
      <p:boldItalic r:id="rId26"/>
    </p:embeddedFont>
    <p:embeddedFont>
      <p:font typeface="Microsoft Sans Serif" panose="020B0604020202020204" pitchFamily="34" charset="0"/>
      <p:regular r:id="rId27"/>
    </p:embeddedFont>
    <p:embeddedFont>
      <p:font typeface="Quadraat" panose="02000503060000090004" pitchFamily="2" charset="0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3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182B55"/>
    <a:srgbClr val="F18030"/>
    <a:srgbClr val="F9CB5C"/>
    <a:srgbClr val="F08734"/>
    <a:srgbClr val="FF7F00"/>
    <a:srgbClr val="EFF3F2"/>
    <a:srgbClr val="FFFFFF"/>
    <a:srgbClr val="F21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81" autoAdjust="0"/>
  </p:normalViewPr>
  <p:slideViewPr>
    <p:cSldViewPr snapToGrid="0">
      <p:cViewPr varScale="1">
        <p:scale>
          <a:sx n="81" d="100"/>
          <a:sy n="81" d="100"/>
        </p:scale>
        <p:origin x="72" y="300"/>
      </p:cViewPr>
      <p:guideLst>
        <p:guide orient="horz" pos="3181"/>
        <p:guide pos="3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Raposeiras Roubin" userId="a1f9a5bd741a480b" providerId="LiveId" clId="{77CD6878-4DCE-4C10-9961-DFB51BC02E12}"/>
    <pc:docChg chg="delSld">
      <pc:chgData name="Sergio Raposeiras Roubin" userId="a1f9a5bd741a480b" providerId="LiveId" clId="{77CD6878-4DCE-4C10-9961-DFB51BC02E12}" dt="2025-03-21T14:13:29.200" v="1" actId="47"/>
      <pc:docMkLst>
        <pc:docMk/>
      </pc:docMkLst>
      <pc:sldChg chg="del">
        <pc:chgData name="Sergio Raposeiras Roubin" userId="a1f9a5bd741a480b" providerId="LiveId" clId="{77CD6878-4DCE-4C10-9961-DFB51BC02E12}" dt="2025-03-21T14:13:29.200" v="1" actId="47"/>
        <pc:sldMkLst>
          <pc:docMk/>
          <pc:sldMk cId="2622610597" sldId="510"/>
        </pc:sldMkLst>
      </pc:sldChg>
      <pc:sldChg chg="del">
        <pc:chgData name="Sergio Raposeiras Roubin" userId="a1f9a5bd741a480b" providerId="LiveId" clId="{77CD6878-4DCE-4C10-9961-DFB51BC02E12}" dt="2025-03-21T14:13:27.369" v="0" actId="47"/>
        <pc:sldMkLst>
          <pc:docMk/>
          <pc:sldMk cId="1029220881" sldId="51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6E0F6-EE45-4AC3-B261-BB40816069F8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99B1C2-F919-4F8B-A4FF-85031D31282D}">
      <dgm:prSet phldrT="[Texto]" custT="1"/>
      <dgm:spPr/>
      <dgm:t>
        <a:bodyPr/>
        <a:lstStyle/>
        <a:p>
          <a:r>
            <a:rPr lang="es-E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PRIMARY ENDPOINT</a:t>
          </a:r>
        </a:p>
      </dgm:t>
    </dgm:pt>
    <dgm:pt modelId="{591EA24D-A132-4D21-80D9-2C22BB72A2A6}" type="parTrans" cxnId="{6EB18519-5286-42F3-909D-80EB2B8CBF3F}">
      <dgm:prSet/>
      <dgm:spPr/>
      <dgm:t>
        <a:bodyPr/>
        <a:lstStyle/>
        <a:p>
          <a:endParaRPr lang="es-ES" sz="1000"/>
        </a:p>
      </dgm:t>
    </dgm:pt>
    <dgm:pt modelId="{A044916A-9188-48EA-A543-2BAFF2D39A1D}" type="sibTrans" cxnId="{6EB18519-5286-42F3-909D-80EB2B8CBF3F}">
      <dgm:prSet/>
      <dgm:spPr/>
      <dgm:t>
        <a:bodyPr/>
        <a:lstStyle/>
        <a:p>
          <a:endParaRPr lang="es-ES" sz="1000"/>
        </a:p>
      </dgm:t>
    </dgm:pt>
    <dgm:pt modelId="{D450EBAC-C4BD-41CA-BE95-36554532E943}">
      <dgm:prSet phldrT="[Texto]" custT="1"/>
      <dgm:spPr/>
      <dgm:t>
        <a:bodyPr/>
        <a:lstStyle/>
        <a:p>
          <a:r>
            <a:rPr lang="en-US" sz="24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Composite of </a:t>
          </a:r>
          <a:r>
            <a:rPr lang="en-US" sz="2400" b="1" kern="120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all-cause death </a:t>
          </a:r>
          <a:r>
            <a:rPr lang="en-US" sz="24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 </a:t>
          </a:r>
          <a:r>
            <a:rPr lang="en-US" sz="2400" b="1" kern="120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worsening HF </a:t>
          </a:r>
          <a:r>
            <a:rPr lang="en-US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(defined as any hospitalization for HF or urgent HF visit requiring iv diuretics)</a:t>
          </a:r>
          <a:endParaRPr lang="es-ES" sz="18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58A70B-4C98-46B1-9444-84B3D10EEBA4}" type="parTrans" cxnId="{BD8727AB-A905-4A57-A262-487C272A139F}">
      <dgm:prSet/>
      <dgm:spPr/>
      <dgm:t>
        <a:bodyPr/>
        <a:lstStyle/>
        <a:p>
          <a:endParaRPr lang="es-ES" sz="1000"/>
        </a:p>
      </dgm:t>
    </dgm:pt>
    <dgm:pt modelId="{D325A37C-0D25-4FA4-9EDB-5091C16557EF}" type="sibTrans" cxnId="{BD8727AB-A905-4A57-A262-487C272A139F}">
      <dgm:prSet/>
      <dgm:spPr/>
      <dgm:t>
        <a:bodyPr/>
        <a:lstStyle/>
        <a:p>
          <a:endParaRPr lang="es-ES" sz="1000"/>
        </a:p>
      </dgm:t>
    </dgm:pt>
    <dgm:pt modelId="{930C9207-B30D-4910-B50B-75641144460A}">
      <dgm:prSet phldrT="[Texto]" custT="1"/>
      <dgm:spPr/>
      <dgm:t>
        <a:bodyPr/>
        <a:lstStyle/>
        <a:p>
          <a:r>
            <a:rPr lang="es-E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SECONDARY ENDPOINTS</a:t>
          </a:r>
        </a:p>
      </dgm:t>
    </dgm:pt>
    <dgm:pt modelId="{8401F127-B986-4BE7-8AC4-2C15341A2A3A}" type="parTrans" cxnId="{AD442E4D-7883-4427-9EA9-C9838624B3F9}">
      <dgm:prSet/>
      <dgm:spPr/>
      <dgm:t>
        <a:bodyPr/>
        <a:lstStyle/>
        <a:p>
          <a:endParaRPr lang="es-ES" sz="1000"/>
        </a:p>
      </dgm:t>
    </dgm:pt>
    <dgm:pt modelId="{43008606-04DD-4ACF-B181-A3FE0D5BB082}" type="sibTrans" cxnId="{AD442E4D-7883-4427-9EA9-C9838624B3F9}">
      <dgm:prSet/>
      <dgm:spPr/>
      <dgm:t>
        <a:bodyPr/>
        <a:lstStyle/>
        <a:p>
          <a:endParaRPr lang="es-ES" sz="1000"/>
        </a:p>
      </dgm:t>
    </dgm:pt>
    <dgm:pt modelId="{34540813-8867-440D-B504-262F9AE76FA6}">
      <dgm:prSet phldrT="[Texto]" custT="1"/>
      <dgm:spPr/>
      <dgm:t>
        <a:bodyPr/>
        <a:lstStyle/>
        <a:p>
          <a:r>
            <a:rPr lang="en-US" sz="18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All-cause death</a:t>
          </a:r>
          <a:endParaRPr lang="es-ES" sz="1800" b="1" kern="120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3DA0616-7D5D-4943-B42D-BA1BC4FE6DC6}" type="parTrans" cxnId="{E7CBE59C-0B50-4D56-8093-162B04DD7D33}">
      <dgm:prSet/>
      <dgm:spPr/>
      <dgm:t>
        <a:bodyPr/>
        <a:lstStyle/>
        <a:p>
          <a:endParaRPr lang="es-ES" sz="1000"/>
        </a:p>
      </dgm:t>
    </dgm:pt>
    <dgm:pt modelId="{DC2C88D4-CEB4-425E-B60F-20A138D04138}" type="sibTrans" cxnId="{E7CBE59C-0B50-4D56-8093-162B04DD7D33}">
      <dgm:prSet/>
      <dgm:spPr/>
      <dgm:t>
        <a:bodyPr/>
        <a:lstStyle/>
        <a:p>
          <a:endParaRPr lang="es-ES" sz="1000"/>
        </a:p>
      </dgm:t>
    </dgm:pt>
    <dgm:pt modelId="{D425CDEF-D8DE-45B9-9369-761D6007ADF6}">
      <dgm:prSet phldrT="[Texto]" custT="1"/>
      <dgm:spPr/>
      <dgm:t>
        <a:bodyPr/>
        <a:lstStyle/>
        <a:p>
          <a:r>
            <a:rPr lang="en-US" sz="18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Cardiovascular death</a:t>
          </a:r>
          <a:endParaRPr lang="es-ES" sz="18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F3F5E0A-2347-40C3-B9E3-2B16FDD5AD36}" type="parTrans" cxnId="{49E4BA58-F9CA-4EDD-9A76-FEDAC69C844F}">
      <dgm:prSet/>
      <dgm:spPr/>
      <dgm:t>
        <a:bodyPr/>
        <a:lstStyle/>
        <a:p>
          <a:endParaRPr lang="es-ES"/>
        </a:p>
      </dgm:t>
    </dgm:pt>
    <dgm:pt modelId="{607F8028-08BF-4E0A-9D3F-F18D893D8C6A}" type="sibTrans" cxnId="{49E4BA58-F9CA-4EDD-9A76-FEDAC69C844F}">
      <dgm:prSet/>
      <dgm:spPr/>
      <dgm:t>
        <a:bodyPr/>
        <a:lstStyle/>
        <a:p>
          <a:endParaRPr lang="es-ES"/>
        </a:p>
      </dgm:t>
    </dgm:pt>
    <dgm:pt modelId="{17419C86-2B6F-45AC-83C2-54A95FA98B3F}">
      <dgm:prSet phldrT="[Texto]" custT="1"/>
      <dgm:spPr/>
      <dgm:t>
        <a:bodyPr/>
        <a:lstStyle/>
        <a:p>
          <a:r>
            <a:rPr lang="en-US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Composite of </a:t>
          </a:r>
          <a:r>
            <a:rPr lang="en-US" sz="18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hospitalization for HF or cardiovascular death</a:t>
          </a:r>
          <a:endParaRPr lang="es-ES" sz="18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1C2A8EA-9A89-4458-8E3B-B450F4D10063}" type="parTrans" cxnId="{CE897AB8-3CA6-416A-99D2-5C1214E47784}">
      <dgm:prSet/>
      <dgm:spPr/>
      <dgm:t>
        <a:bodyPr/>
        <a:lstStyle/>
        <a:p>
          <a:endParaRPr lang="es-ES"/>
        </a:p>
      </dgm:t>
    </dgm:pt>
    <dgm:pt modelId="{FB138FFF-DE9A-477C-A5E4-91EBEA9EEBF8}" type="sibTrans" cxnId="{CE897AB8-3CA6-416A-99D2-5C1214E47784}">
      <dgm:prSet/>
      <dgm:spPr/>
      <dgm:t>
        <a:bodyPr/>
        <a:lstStyle/>
        <a:p>
          <a:endParaRPr lang="es-ES"/>
        </a:p>
      </dgm:t>
    </dgm:pt>
    <dgm:pt modelId="{6E7B4CD5-51F2-47A2-A5FE-6F08C5106264}">
      <dgm:prSet phldrT="[Texto]" custT="1"/>
      <dgm:spPr/>
      <dgm:t>
        <a:bodyPr/>
        <a:lstStyle/>
        <a:p>
          <a:r>
            <a:rPr lang="en-US" sz="18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Hospitalization for HF </a:t>
          </a:r>
          <a:r>
            <a:rPr lang="en-US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and </a:t>
          </a:r>
          <a:r>
            <a:rPr lang="en-US" sz="18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urgent HF visit </a:t>
          </a:r>
          <a:r>
            <a:rPr lang="en-US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requiring iv diuretics</a:t>
          </a:r>
          <a:endParaRPr lang="es-ES" sz="1800" kern="120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C404167-2F05-4112-AA4B-249EB3307819}" type="parTrans" cxnId="{C851C8B2-B129-4919-8D41-039A4A8F7B20}">
      <dgm:prSet/>
      <dgm:spPr/>
      <dgm:t>
        <a:bodyPr/>
        <a:lstStyle/>
        <a:p>
          <a:endParaRPr lang="es-ES"/>
        </a:p>
      </dgm:t>
    </dgm:pt>
    <dgm:pt modelId="{EA736E2F-EE66-42B1-B0A8-25B865E101BC}" type="sibTrans" cxnId="{C851C8B2-B129-4919-8D41-039A4A8F7B20}">
      <dgm:prSet/>
      <dgm:spPr/>
      <dgm:t>
        <a:bodyPr/>
        <a:lstStyle/>
        <a:p>
          <a:endParaRPr lang="es-ES"/>
        </a:p>
      </dgm:t>
    </dgm:pt>
    <dgm:pt modelId="{F42280C1-50EE-4E5E-BB45-27AF24D27B7B}" type="pres">
      <dgm:prSet presAssocID="{78D6E0F6-EE45-4AC3-B261-BB40816069F8}" presName="Name0" presStyleCnt="0">
        <dgm:presLayoutVars>
          <dgm:dir/>
          <dgm:animLvl val="lvl"/>
          <dgm:resizeHandles val="exact"/>
        </dgm:presLayoutVars>
      </dgm:prSet>
      <dgm:spPr/>
    </dgm:pt>
    <dgm:pt modelId="{7F78CDA8-BCE4-4F8D-81F3-20DDC6877372}" type="pres">
      <dgm:prSet presAssocID="{2099B1C2-F919-4F8B-A4FF-85031D31282D}" presName="linNode" presStyleCnt="0"/>
      <dgm:spPr/>
    </dgm:pt>
    <dgm:pt modelId="{F83ECE62-7EA7-49D8-8B52-9EA19DB7B7CC}" type="pres">
      <dgm:prSet presAssocID="{2099B1C2-F919-4F8B-A4FF-85031D31282D}" presName="parentText" presStyleLbl="node1" presStyleIdx="0" presStyleCnt="2" custScaleX="64484" custScaleY="58604">
        <dgm:presLayoutVars>
          <dgm:chMax val="1"/>
          <dgm:bulletEnabled val="1"/>
        </dgm:presLayoutVars>
      </dgm:prSet>
      <dgm:spPr/>
    </dgm:pt>
    <dgm:pt modelId="{49971C8F-AC51-449C-8866-19A0EA9AC164}" type="pres">
      <dgm:prSet presAssocID="{2099B1C2-F919-4F8B-A4FF-85031D31282D}" presName="descendantText" presStyleLbl="alignAccFollowNode1" presStyleIdx="0" presStyleCnt="2" custScaleY="51693">
        <dgm:presLayoutVars>
          <dgm:bulletEnabled val="1"/>
        </dgm:presLayoutVars>
      </dgm:prSet>
      <dgm:spPr/>
    </dgm:pt>
    <dgm:pt modelId="{BAE54625-1AE3-45AD-9A1F-BD2A07C0C0B4}" type="pres">
      <dgm:prSet presAssocID="{A044916A-9188-48EA-A543-2BAFF2D39A1D}" presName="sp" presStyleCnt="0"/>
      <dgm:spPr/>
    </dgm:pt>
    <dgm:pt modelId="{3AB08F65-9D16-487D-BFD3-A4ED8CAB2A81}" type="pres">
      <dgm:prSet presAssocID="{930C9207-B30D-4910-B50B-75641144460A}" presName="linNode" presStyleCnt="0"/>
      <dgm:spPr/>
    </dgm:pt>
    <dgm:pt modelId="{451E427D-7F85-48B5-8C1F-55306A2D7EAF}" type="pres">
      <dgm:prSet presAssocID="{930C9207-B30D-4910-B50B-75641144460A}" presName="parentText" presStyleLbl="node1" presStyleIdx="1" presStyleCnt="2" custScaleX="64484" custScaleY="58604">
        <dgm:presLayoutVars>
          <dgm:chMax val="1"/>
          <dgm:bulletEnabled val="1"/>
        </dgm:presLayoutVars>
      </dgm:prSet>
      <dgm:spPr/>
    </dgm:pt>
    <dgm:pt modelId="{51A834D8-0284-4DFD-B7F8-CB55C0D624EF}" type="pres">
      <dgm:prSet presAssocID="{930C9207-B30D-4910-B50B-75641144460A}" presName="descendantText" presStyleLbl="alignAccFollowNode1" presStyleIdx="1" presStyleCnt="2" custScaleX="100378" custScaleY="51693">
        <dgm:presLayoutVars>
          <dgm:bulletEnabled val="1"/>
        </dgm:presLayoutVars>
      </dgm:prSet>
      <dgm:spPr/>
    </dgm:pt>
  </dgm:ptLst>
  <dgm:cxnLst>
    <dgm:cxn modelId="{6EB18519-5286-42F3-909D-80EB2B8CBF3F}" srcId="{78D6E0F6-EE45-4AC3-B261-BB40816069F8}" destId="{2099B1C2-F919-4F8B-A4FF-85031D31282D}" srcOrd="0" destOrd="0" parTransId="{591EA24D-A132-4D21-80D9-2C22BB72A2A6}" sibTransId="{A044916A-9188-48EA-A543-2BAFF2D39A1D}"/>
    <dgm:cxn modelId="{AADACE31-BC2E-4C09-B954-9C5A317BEE26}" type="presOf" srcId="{34540813-8867-440D-B504-262F9AE76FA6}" destId="{51A834D8-0284-4DFD-B7F8-CB55C0D624EF}" srcOrd="0" destOrd="0" presId="urn:microsoft.com/office/officeart/2005/8/layout/vList5"/>
    <dgm:cxn modelId="{3FADD831-4BC0-447E-BE0A-6593DAA5CB16}" type="presOf" srcId="{930C9207-B30D-4910-B50B-75641144460A}" destId="{451E427D-7F85-48B5-8C1F-55306A2D7EAF}" srcOrd="0" destOrd="0" presId="urn:microsoft.com/office/officeart/2005/8/layout/vList5"/>
    <dgm:cxn modelId="{245FE432-1910-4391-B18C-F0050DC6FA97}" type="presOf" srcId="{17419C86-2B6F-45AC-83C2-54A95FA98B3F}" destId="{51A834D8-0284-4DFD-B7F8-CB55C0D624EF}" srcOrd="0" destOrd="3" presId="urn:microsoft.com/office/officeart/2005/8/layout/vList5"/>
    <dgm:cxn modelId="{C76D313E-F39A-4DCC-BB90-55F4A79355A9}" type="presOf" srcId="{2099B1C2-F919-4F8B-A4FF-85031D31282D}" destId="{F83ECE62-7EA7-49D8-8B52-9EA19DB7B7CC}" srcOrd="0" destOrd="0" presId="urn:microsoft.com/office/officeart/2005/8/layout/vList5"/>
    <dgm:cxn modelId="{EE66464B-726F-49CB-805F-8F4B72B72ADE}" type="presOf" srcId="{78D6E0F6-EE45-4AC3-B261-BB40816069F8}" destId="{F42280C1-50EE-4E5E-BB45-27AF24D27B7B}" srcOrd="0" destOrd="0" presId="urn:microsoft.com/office/officeart/2005/8/layout/vList5"/>
    <dgm:cxn modelId="{AD442E4D-7883-4427-9EA9-C9838624B3F9}" srcId="{78D6E0F6-EE45-4AC3-B261-BB40816069F8}" destId="{930C9207-B30D-4910-B50B-75641144460A}" srcOrd="1" destOrd="0" parTransId="{8401F127-B986-4BE7-8AC4-2C15341A2A3A}" sibTransId="{43008606-04DD-4ACF-B181-A3FE0D5BB082}"/>
    <dgm:cxn modelId="{49E4BA58-F9CA-4EDD-9A76-FEDAC69C844F}" srcId="{930C9207-B30D-4910-B50B-75641144460A}" destId="{D425CDEF-D8DE-45B9-9369-761D6007ADF6}" srcOrd="2" destOrd="0" parTransId="{9F3F5E0A-2347-40C3-B9E3-2B16FDD5AD36}" sibTransId="{607F8028-08BF-4E0A-9D3F-F18D893D8C6A}"/>
    <dgm:cxn modelId="{E7CBE59C-0B50-4D56-8093-162B04DD7D33}" srcId="{930C9207-B30D-4910-B50B-75641144460A}" destId="{34540813-8867-440D-B504-262F9AE76FA6}" srcOrd="0" destOrd="0" parTransId="{D3DA0616-7D5D-4943-B42D-BA1BC4FE6DC6}" sibTransId="{DC2C88D4-CEB4-425E-B60F-20A138D04138}"/>
    <dgm:cxn modelId="{054F9F9F-F7B8-488E-B60A-B0129885B148}" type="presOf" srcId="{D425CDEF-D8DE-45B9-9369-761D6007ADF6}" destId="{51A834D8-0284-4DFD-B7F8-CB55C0D624EF}" srcOrd="0" destOrd="2" presId="urn:microsoft.com/office/officeart/2005/8/layout/vList5"/>
    <dgm:cxn modelId="{BD8727AB-A905-4A57-A262-487C272A139F}" srcId="{2099B1C2-F919-4F8B-A4FF-85031D31282D}" destId="{D450EBAC-C4BD-41CA-BE95-36554532E943}" srcOrd="0" destOrd="0" parTransId="{5058A70B-4C98-46B1-9444-84B3D10EEBA4}" sibTransId="{D325A37C-0D25-4FA4-9EDB-5091C16557EF}"/>
    <dgm:cxn modelId="{C851C8B2-B129-4919-8D41-039A4A8F7B20}" srcId="{930C9207-B30D-4910-B50B-75641144460A}" destId="{6E7B4CD5-51F2-47A2-A5FE-6F08C5106264}" srcOrd="1" destOrd="0" parTransId="{7C404167-2F05-4112-AA4B-249EB3307819}" sibTransId="{EA736E2F-EE66-42B1-B0A8-25B865E101BC}"/>
    <dgm:cxn modelId="{CE897AB8-3CA6-416A-99D2-5C1214E47784}" srcId="{930C9207-B30D-4910-B50B-75641144460A}" destId="{17419C86-2B6F-45AC-83C2-54A95FA98B3F}" srcOrd="3" destOrd="0" parTransId="{F1C2A8EA-9A89-4458-8E3B-B450F4D10063}" sibTransId="{FB138FFF-DE9A-477C-A5E4-91EBEA9EEBF8}"/>
    <dgm:cxn modelId="{3969F4E8-0DB4-4DBC-9A37-29FEFFBC2DAE}" type="presOf" srcId="{6E7B4CD5-51F2-47A2-A5FE-6F08C5106264}" destId="{51A834D8-0284-4DFD-B7F8-CB55C0D624EF}" srcOrd="0" destOrd="1" presId="urn:microsoft.com/office/officeart/2005/8/layout/vList5"/>
    <dgm:cxn modelId="{7AB3C4F9-890E-481D-A283-78A56FEE9A2B}" type="presOf" srcId="{D450EBAC-C4BD-41CA-BE95-36554532E943}" destId="{49971C8F-AC51-449C-8866-19A0EA9AC164}" srcOrd="0" destOrd="0" presId="urn:microsoft.com/office/officeart/2005/8/layout/vList5"/>
    <dgm:cxn modelId="{CA19243C-FF5F-42D6-A163-ED8112092B8B}" type="presParOf" srcId="{F42280C1-50EE-4E5E-BB45-27AF24D27B7B}" destId="{7F78CDA8-BCE4-4F8D-81F3-20DDC6877372}" srcOrd="0" destOrd="0" presId="urn:microsoft.com/office/officeart/2005/8/layout/vList5"/>
    <dgm:cxn modelId="{52404408-E60F-4B7C-A375-2B5C23B4595D}" type="presParOf" srcId="{7F78CDA8-BCE4-4F8D-81F3-20DDC6877372}" destId="{F83ECE62-7EA7-49D8-8B52-9EA19DB7B7CC}" srcOrd="0" destOrd="0" presId="urn:microsoft.com/office/officeart/2005/8/layout/vList5"/>
    <dgm:cxn modelId="{D0999F93-A058-4595-A4C4-11F0F50C8CEE}" type="presParOf" srcId="{7F78CDA8-BCE4-4F8D-81F3-20DDC6877372}" destId="{49971C8F-AC51-449C-8866-19A0EA9AC164}" srcOrd="1" destOrd="0" presId="urn:microsoft.com/office/officeart/2005/8/layout/vList5"/>
    <dgm:cxn modelId="{287C74EA-9986-45E6-9098-AD6332B143F2}" type="presParOf" srcId="{F42280C1-50EE-4E5E-BB45-27AF24D27B7B}" destId="{BAE54625-1AE3-45AD-9A1F-BD2A07C0C0B4}" srcOrd="1" destOrd="0" presId="urn:microsoft.com/office/officeart/2005/8/layout/vList5"/>
    <dgm:cxn modelId="{8FAC6F30-B1FA-4D90-8837-A44B0BA691E5}" type="presParOf" srcId="{F42280C1-50EE-4E5E-BB45-27AF24D27B7B}" destId="{3AB08F65-9D16-487D-BFD3-A4ED8CAB2A81}" srcOrd="2" destOrd="0" presId="urn:microsoft.com/office/officeart/2005/8/layout/vList5"/>
    <dgm:cxn modelId="{F95E0F10-2797-4B51-8ACF-8B1E39743AB2}" type="presParOf" srcId="{3AB08F65-9D16-487D-BFD3-A4ED8CAB2A81}" destId="{451E427D-7F85-48B5-8C1F-55306A2D7EAF}" srcOrd="0" destOrd="0" presId="urn:microsoft.com/office/officeart/2005/8/layout/vList5"/>
    <dgm:cxn modelId="{18FD1F74-4AAE-49AA-8C71-32768F7B5125}" type="presParOf" srcId="{3AB08F65-9D16-487D-BFD3-A4ED8CAB2A81}" destId="{51A834D8-0284-4DFD-B7F8-CB55C0D624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71C8F-AC51-449C-8866-19A0EA9AC164}">
      <dsp:nvSpPr>
        <dsp:cNvPr id="0" name=""/>
        <dsp:cNvSpPr/>
      </dsp:nvSpPr>
      <dsp:spPr>
        <a:xfrm rot="5400000">
          <a:off x="5754838" y="-2308268"/>
          <a:ext cx="1526364" cy="67845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Composite of </a:t>
          </a:r>
          <a:r>
            <a:rPr lang="en-US" sz="2400" b="1" kern="120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all-cause death </a:t>
          </a:r>
          <a:r>
            <a:rPr lang="en-US" sz="24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 </a:t>
          </a:r>
          <a:r>
            <a:rPr lang="en-US" sz="2400" b="1" kern="120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worsening HF </a:t>
          </a:r>
          <a:r>
            <a:rPr lang="en-US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(defined as any hospitalization for HF or urgent HF visit requiring iv diuretics)</a:t>
          </a:r>
          <a:endParaRPr lang="es-ES" sz="18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125767" y="395314"/>
        <a:ext cx="6709996" cy="1377342"/>
      </dsp:txXfrm>
    </dsp:sp>
    <dsp:sp modelId="{F83ECE62-7EA7-49D8-8B52-9EA19DB7B7CC}">
      <dsp:nvSpPr>
        <dsp:cNvPr id="0" name=""/>
        <dsp:cNvSpPr/>
      </dsp:nvSpPr>
      <dsp:spPr>
        <a:xfrm>
          <a:off x="664873" y="2467"/>
          <a:ext cx="2460893" cy="21630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PRIMARY ENDPOINT</a:t>
          </a:r>
        </a:p>
      </dsp:txBody>
      <dsp:txXfrm>
        <a:off x="770464" y="108058"/>
        <a:ext cx="2249711" cy="1951854"/>
      </dsp:txXfrm>
    </dsp:sp>
    <dsp:sp modelId="{51A834D8-0284-4DFD-B7F8-CB55C0D624EF}">
      <dsp:nvSpPr>
        <dsp:cNvPr id="0" name=""/>
        <dsp:cNvSpPr/>
      </dsp:nvSpPr>
      <dsp:spPr>
        <a:xfrm rot="5400000">
          <a:off x="5767660" y="26492"/>
          <a:ext cx="1526364" cy="6810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All-cause death</a:t>
          </a:r>
          <a:endParaRPr lang="es-ES" sz="1800" b="1" kern="120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Hospitalization for HF </a:t>
          </a:r>
          <a:r>
            <a:rPr lang="en-US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and </a:t>
          </a:r>
          <a:r>
            <a:rPr lang="en-US" sz="18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urgent HF visit </a:t>
          </a:r>
          <a:r>
            <a:rPr lang="en-US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requiring iv diuretics</a:t>
          </a:r>
          <a:endParaRPr lang="es-ES" sz="1800" kern="120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Cardiovascular death</a:t>
          </a:r>
          <a:endParaRPr lang="es-ES" sz="18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Composite of </a:t>
          </a:r>
          <a:r>
            <a:rPr lang="en-US" sz="18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hospitalization for HF or cardiovascular death</a:t>
          </a:r>
          <a:endParaRPr lang="es-ES" sz="18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125767" y="2742897"/>
        <a:ext cx="6735641" cy="1377342"/>
      </dsp:txXfrm>
    </dsp:sp>
    <dsp:sp modelId="{451E427D-7F85-48B5-8C1F-55306A2D7EAF}">
      <dsp:nvSpPr>
        <dsp:cNvPr id="0" name=""/>
        <dsp:cNvSpPr/>
      </dsp:nvSpPr>
      <dsp:spPr>
        <a:xfrm>
          <a:off x="664873" y="2350050"/>
          <a:ext cx="2460893" cy="21630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SECONDARY ENDPOINTS</a:t>
          </a:r>
        </a:p>
      </dsp:txBody>
      <dsp:txXfrm>
        <a:off x="770464" y="2455641"/>
        <a:ext cx="2249711" cy="1951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CF1F450-BA63-4AEF-97BE-480C44C30F2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4A00766-85FF-4085-A3BE-4124520CAE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0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B2505-917A-7EE7-50AE-97BF62A75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D596DBD-9611-B138-48D2-2BB2FFE6D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28CA987-6728-F1BE-D7DB-250C4D430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Ladies and gentlemen, dear colleagues, </a:t>
            </a:r>
            <a:r>
              <a:rPr lang="en-US">
                <a:solidFill>
                  <a:srgbClr val="FF0000"/>
                </a:solidFill>
              </a:rPr>
              <a:t>on behalf of DapaTAVI investigators</a:t>
            </a:r>
            <a:r>
              <a:rPr lang="en-US"/>
              <a:t>, it is a pleasure for me to present the results of DapaTAVI trial, </a:t>
            </a:r>
            <a:r>
              <a:rPr lang="en-US" b="1"/>
              <a:t>the first randomized clinical trial </a:t>
            </a:r>
            <a:r>
              <a:rPr lang="en-US"/>
              <a:t>comparing dapagliflozin vs no dapagliflozin in patients with aortic stenosis undergoing TAVI.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541463-A88E-FEA9-7BDA-22687D86F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0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en-US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620 were assigned to dapagliflozin and 637 to standard care.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30 PATIENTS WERE EXCLUDED FOR THE FINAL ANALYSIS BECAUSE THE DID NOT FULFILL THE INCLUSION/EXCLUSION CRITERIA, 4 PATIENTS WITHDREW THEIR CONSENT AND 1 PATIENT WAS LOST TO FOLLOW-UP).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So, finally, 605 patients were analyzed in the dapagliflozin arm and 617 in the control arm. 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2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62760-DE66-33F2-2C2F-032B2E573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390356C-51F6-41F2-68B7-32518D502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FFD9C7-3860-6848-B609-3A5393561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median time from the TAVI to randomization was 2 days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endParaRPr lang="en-US" sz="1800" kern="1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the dapagliflozin arm, </a:t>
            </a:r>
            <a:r>
              <a:rPr lang="en-US" sz="1800" b="1" kern="10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17% STOPPED DAPAGLIFLOZIN TREATMENT DURING FOLLOW-UP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whereas in the control group, </a:t>
            </a:r>
            <a:r>
              <a:rPr lang="en-US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7% STARTED SGLT-2 INHIBITORS DURING FOLLOW-UP FOR REASONS OTHER THAN HF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773C58-0BB9-7998-BCE5-80D0C6293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30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56618-B558-B5F5-F6F9-09B97D53B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93BA2E-8022-3493-3FCB-0ED85233F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509BC7-2DFA-7CFF-7CFE-FE9AE9CAB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BASELINE CHARACTERISTICS appeared balanced between both groups. </a:t>
            </a:r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323B84-32A0-F105-1E3C-EABAD3E66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3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CD4E1-8DD6-D521-3683-515339A5C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BD9109-A04C-50D1-0371-AED547050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A6278CF-09C2-5B58-E82E-343D1E40A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Interestingly, the age of the patients ranged from 60 to 99 years, with a mean age of 82 years. In addition, almost half of the patients were women.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43.9% had diabetes, 17% systolic dysfunction, and most of them had any degree of renal dysfunction. </a:t>
            </a: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8EB9F5-7A41-BCA4-A447-5FDD6DC40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5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A2127-0120-CEAC-BF62-B5067EF7B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19E6285-FCE7-8407-C41E-EAFF8F80E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3F43893-1BDB-234F-C3B7-19F83F381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 NOW WE COME TO THE RESULTS OF THE STUDY. </a:t>
            </a: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endParaRPr lang="en-US" sz="1800" b="1" kern="1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Regarding the primary end-point,  THE COMPOSITE OF ALL-CAUSE DEATH OR WORSENING HF occurred in  124 patients (20.1%) in control group and in 91 patients (15%) in the dapagliflozin group, with a hazard ratio of 0.72</a:t>
            </a:r>
            <a:r>
              <a:rPr lang="es-E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 a significant P value of 0.018.</a:t>
            </a: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5F8169-7FB5-F3C9-1C90-823524B50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35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A5109-488A-6BA8-0B59-70558C15B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63B32D1-7974-44CD-B377-C8BA88398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87EC1E-C4E6-CB86-D178-5226CC87D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Results were similar in the per-protocol analysis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CF9A89-A4B4-D933-5E36-D53219440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07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329AD-06B3-98E3-0BF6-E604CEDBC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6B45327-C80F-4B1E-84F4-1F8D62F9D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2758727-0DE7-799D-F715-E6960C622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effect of dapagliflozin on the primary outcome also appeared consistent across prespecified subgroups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including patients with diabetes, systolic dysfunction or renal insufficiency.</a:t>
            </a: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C60879-E879-04D9-2C11-59087880C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64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A7ECA-8139-B02D-C42A-6DDA1285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CF8B51F-0A9B-47B7-5037-BD78FFB03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4F26B44-08F5-B3CC-8715-3DD252C05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There was </a:t>
            </a:r>
            <a:r>
              <a:rPr lang="en-US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 difference for all-cause death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between both groups, but </a:t>
            </a:r>
            <a:r>
              <a:rPr lang="en-US" sz="1800" b="1" kern="100">
                <a:solidFill>
                  <a:srgbClr val="0033C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THERE WAS A significant DIFFERENCE FOR WORSENING HF, WITH A 37% REDUCTION IN DAPAGLIFLOZIN ARM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B72A77-C022-BA54-A9A9-66FEADABB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15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1AFA3-5E33-AA1D-574C-3FD596909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997A65-E3F9-4308-8C22-E5F0C5F1E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835E00D-7ABD-D760-610E-C01FCB6AC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benefit of dapagliflozin was in reducing both heart failure hospitalizations and urgent visits for HF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endParaRPr lang="en-US" sz="1800" kern="1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There was no benefit of dapagliflozin in reducing cardiovascular death, but THERE WAS BENEFIT IN REDUCING THE SECONDARY COMPOSITE OUTCOME OF HOSPITALIZATION FOR HF OR CARDIOVASCULAR DEATH.</a:t>
            </a: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44D0E4-F95C-DCD9-8587-BAFE99A15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69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DE86A-1142-A8CF-EA4A-BB60A7961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BA0A0DF-54DA-16BB-ADC6-63DF9EE20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0267554-1240-FE21-5559-09F277D13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safety end-points, genital infections and symptomatic hypotension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were more common in dapagliflozin group, but there were not difference for other adverse events, including urinary tract infections or bacteremia. </a:t>
            </a: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87F6D5-BA60-9AE6-7325-FA3003781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62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Aft>
                <a:spcPts val="650"/>
              </a:spcAft>
            </a:pPr>
            <a:r>
              <a:rPr lang="en-US" sz="19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have nothing to declare, as the DapaTAVI trial is </a:t>
            </a:r>
            <a:r>
              <a:rPr lang="en-US" sz="1900" b="1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 independent investigator-initiated trial</a:t>
            </a:r>
            <a:r>
              <a:rPr lang="en-US" sz="19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promoted by the Spanish Society of Cardiology and the Spanish National Center for Cardiovascular Research.</a:t>
            </a:r>
            <a:endParaRPr lang="es-ES" sz="19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12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2B5A0-9D3B-D6B8-28A3-B5B42671D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DAA236F-2A06-6CE8-AF2D-FD427E9F0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7D491AA-F19C-488D-DFAD-95D122B0F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US" sz="1800" b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 conclusion</a:t>
            </a:r>
            <a:r>
              <a:rPr lang="en-US" sz="180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among patients with aortic stenosis undergoing TAVI at high risk of heart failure, dapagliflozin reduced the incidence of all-cause death or worsening HF </a:t>
            </a:r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466CD6-92DA-F830-E06A-A2610B578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80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60312-4B6B-A9DD-AC3C-5FFD26253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7CEFE6E-A7D5-C521-73E7-322B56250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41AAAEC-D965-17EF-1888-9DE5BCC0C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thanks to all the patients and researchers who made this trial possible.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85C430-0087-72BE-D8B5-88AF57A99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05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D83A-64BB-9932-26FF-5F366315A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FA77E07-6800-CA73-7978-230056BE8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F0B52AE-ED0C-1FE7-F1AB-567B9C2BB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thanks to all the patients and researchers who made this trial possible.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F8FD79-D796-5FD2-B023-05B56A8B0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2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4AE24-C33F-5340-1370-153CA1D92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B0769A2-26F6-4DE8-B849-6BFFDB305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7273063-4B45-AB43-5AE8-01F4468F0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AORTIC STENOSIS  is </a:t>
            </a:r>
            <a:r>
              <a:rPr lang="en-US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one of the most common valvular heart diseases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in Western countries with an INCREASING PREVALENCE because of 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population aging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TAVI has changed how aortic stenosis is managed.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However, despite TAVI use, </a:t>
            </a:r>
            <a:r>
              <a:rPr lang="en-US" sz="1800" b="1" kern="100" dirty="0">
                <a:solidFill>
                  <a:srgbClr val="0033CC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PATIENTS STILL FACE HIGH RATES OF HEART FAILURE after TAVI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especially during the first year. 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SGLT-2 INHIBITORS have been shown to reduce HF rates in all-spectrum of heart failure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  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Because of this, they are RECOMMENDED by BOTH EUROPEAN AND AMERICAN CLINICAL PRACTICE guidelines in all patients with HF. 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However, </a:t>
            </a:r>
            <a:r>
              <a:rPr lang="en-US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patients with HF secondary to severe valvular disease or undergoing valvular intervention were excluded from clinical trials with SGLT-2 inhibitors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Moreover, 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patients undergoing TAVI tend to be older patients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and </a:t>
            </a:r>
            <a:r>
              <a:rPr lang="en-US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patients over 80 years are also underrepresented  in clinical trials with SGLT-2 inhibitors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1FA44A-B84E-F9C6-8AF7-7C7ACC469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1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68ED6-512B-EEE2-0EC9-9AD0615C2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58C7C1D-B1D7-4288-57FF-9ECD2988E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51EF999-70E6-21E6-678B-CE712755B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Therefore, </a:t>
            </a:r>
            <a:r>
              <a:rPr lang="en-US" sz="1800" b="1" kern="100">
                <a:solidFill>
                  <a:srgbClr val="0033C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need evidence on the efficacy and safety of SGLT-2 inhibitors in patients undergoing TAVI and in elderly patients. </a:t>
            </a: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074DD0-AE0D-7FFE-14C2-788DF4E06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0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5F638-0D59-9991-34C3-D89DD012C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58FB31-B3B3-5905-A698-3DA1A2784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3BB112-23D8-2844-ADE1-ABF20855C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With this background, we conducted the DapaTAVI clinical trial, a pragmatic, prospective, randomized, open-label, blinded endpoint trial that randomize patients </a:t>
            </a:r>
            <a:r>
              <a:rPr lang="en-US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receive or not Dapagliflozin.</a:t>
            </a: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66EA96-B075-18C1-1537-D7092E4DD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0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FCCAE-EF3F-E9C2-B96B-B25267202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8F08161-3195-FED0-1982-2259CFAB8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76012AB-4F27-6F61-DDF8-89F4909AA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US" sz="1900" b="1" kern="10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INCLUSION CRITERIA</a:t>
            </a:r>
            <a:r>
              <a:rPr lang="en-US" sz="1900" b="1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were patients with severe aortic stenosis undergoing TAVI  with prior HF hospitalization and one for the following conditions: left ventricular ejection fraction ≤ 40%, diabetes or  moderate renal insufficiency.</a:t>
            </a:r>
          </a:p>
          <a:p>
            <a:pPr defTabSz="990478">
              <a:defRPr/>
            </a:pPr>
            <a:endParaRPr lang="en-US" sz="1900" kern="10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90478">
              <a:defRPr/>
            </a:pPr>
            <a:r>
              <a:rPr lang="en-US" sz="1900" b="1" kern="10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EXCLUSION CRITERIA</a:t>
            </a:r>
            <a:r>
              <a:rPr lang="en-US" sz="1900" b="1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were any contraindication to dapagliflozin, major hypotension, severe renal dysfunction, chronic urinary tract infections, or current therapy with SGLT-2 inhibitors.</a:t>
            </a:r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A1E4F9-6F95-B6A1-9721-1F8DD338D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5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84A90-D98F-32B7-43E3-E726DC55A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364067A-D3FD-A6A1-FA66-2F9F6CD73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8EE93D6-3FF9-79CC-158F-696461E07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US" sz="1900" b="1" kern="10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CLINICAL OUTCOMES</a:t>
            </a:r>
            <a:r>
              <a:rPr lang="en-US" sz="1900" b="1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were externally adjudicated by a clinical panel blinded to treatment</a:t>
            </a:r>
            <a:r>
              <a:rPr lang="en-US" sz="19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defTabSz="990478">
              <a:defRPr/>
            </a:pPr>
            <a:endParaRPr lang="en-US" sz="1900" kern="10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90478">
              <a:defRPr/>
            </a:pPr>
            <a:r>
              <a:rPr lang="en-US" sz="19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primary end-point was the composite of all-cause death or worsening heart failure, defined as any hospitalization for heart failure and urgent heart failure visit requiring intravenous diuretics. </a:t>
            </a:r>
          </a:p>
          <a:p>
            <a:pPr defTabSz="990478">
              <a:defRPr/>
            </a:pPr>
            <a:r>
              <a:rPr lang="en-US" sz="19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secondary end-points included the </a:t>
            </a:r>
            <a:r>
              <a:rPr lang="en-US" sz="1900" b="1" kern="100">
                <a:solidFill>
                  <a:srgbClr val="0033CC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incidence rate of the individual components of the primary outcome</a:t>
            </a:r>
            <a:r>
              <a:rPr lang="en-US" sz="19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cardiovascular mortality, the composite of hospitalization for heart failure or cardiovascular death, and the total number of heart failure rehospitalizations. </a:t>
            </a:r>
          </a:p>
          <a:p>
            <a:pPr defTabSz="990478">
              <a:defRPr/>
            </a:pPr>
            <a:endParaRPr lang="en-US" sz="1900" kern="10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assessment of clinical outcomes was performed at 3 and 12 months.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90478">
              <a:defRPr/>
            </a:pPr>
            <a:endParaRPr lang="en-US" sz="1900" kern="10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41D1B0-04AD-34D9-DF32-CDD464CDA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42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B45BA-8C33-B13A-2790-7C3F7E2BE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FC781E6-F765-C835-A7EF-E0D889A40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E2A6865-4E6A-1113-DC50-96DB86244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total of </a:t>
            </a:r>
            <a:r>
              <a:rPr lang="en-US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1257 patients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were included in DapaTAVI trial across </a:t>
            </a:r>
            <a:r>
              <a:rPr lang="en-US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39 hospitals in Spain 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between January 2021 and December 2023.</a:t>
            </a: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3642A0-66F6-ADE4-4827-5DB7ECA44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5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 IS IMPORTANT TO NOTE THAT THE 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initial planned total sample size was 1,020 patients but </a:t>
            </a:r>
            <a:r>
              <a:rPr lang="en-US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have to expand THE SAMPLE SIZE because of an expected low rate of primary end-point. </a:t>
            </a:r>
            <a:endParaRPr lang="en-US" sz="1800" kern="1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90478">
              <a:defRPr/>
            </a:pPr>
            <a:endParaRPr lang="es-ES" sz="19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0766-85FF-4085-A3BE-4124520CAE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4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4D44D-2549-4368-BF79-5B0405465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8E07DD-7965-45A2-BC3F-B305987A5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30493B-1E84-434E-B347-E4719212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841-CA49-44DE-A19E-6E22E00975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BAEB1-C508-4087-A55E-F1116B67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8675BF-0FDD-4B3D-B9DF-0E537B57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78D-317F-494A-B9C9-AC53CA031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E1F33-F4E2-4F06-91E1-BDAD5A15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E28B81-2F5F-4721-9754-0133C192A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7CEEF-8CD6-41F5-98B8-E15BBB693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841-CA49-44DE-A19E-6E22E00975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F91F05-519F-416E-84DC-6BB8CA6F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6387CC-39F3-4B9D-9EA2-F710CD2B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78D-317F-494A-B9C9-AC53CA031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1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18CF74-01F1-442F-B5F8-9DCF1F318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BD5FD0-64A6-4BE9-9A85-D18C2287A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05AA12-979C-439B-AA6E-5549E02E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841-CA49-44DE-A19E-6E22E00975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F4B94-5727-4B86-90A9-204BE2F3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1CB8D5-5543-4DA8-845B-6A3D721C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78D-317F-494A-B9C9-AC53CA031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5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B48E9-EBFC-4276-A1F2-1CFBF842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28CE5C-FE75-47F9-B4E8-BAF9271F4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69624F-4161-4D49-9794-BECD4D225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841-CA49-44DE-A19E-6E22E00975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35A339-DFB7-4EDF-866E-8A425DC5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55AF89-D3BA-4EC2-B96C-2B512848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78D-317F-494A-B9C9-AC53CA031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106C3-1D01-48DB-A800-1559EE958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A0ACDC-F27B-4E9C-BFBC-92BED176E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9A255C-DA4A-416F-B319-E1919323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841-CA49-44DE-A19E-6E22E00975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9D8F48-8EE2-41B9-9E87-686A8F9C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2284BC-0A4F-4C08-AFE5-E78750BE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78D-317F-494A-B9C9-AC53CA031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2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08862-1E40-47FE-895D-7D12A7DA9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8451F-5021-4346-90F3-9E8484582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1DEC65-564F-4F37-A693-003A560F3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3953AD-97EA-477C-BA63-1F5C52E3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841-CA49-44DE-A19E-6E22E00975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1E891F-F022-429A-8DEF-51E72880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1A8972-C78E-4230-A506-BC903FCD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78D-317F-494A-B9C9-AC53CA031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3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4DA5B-1EF8-470B-88C6-D0F0045A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90228-8AFD-4772-ACA5-139401523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83BF72-5F87-4F56-B414-8E0237E0F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486FB6-B757-42EE-82CB-A24045D0D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F5DD36-B42E-4065-9981-777D0FA0B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6861D9-E232-40BB-8E64-84D0CF05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841-CA49-44DE-A19E-6E22E00975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2F2D2F-CF29-445D-B4AA-5B4C477F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19B321-E8BC-4EB4-ABB8-D024EBE3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78D-317F-494A-B9C9-AC53CA031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B7EC8-F473-4BD3-86A1-4AF4FC4C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621F6D-D994-442F-AC3A-36D4F387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841-CA49-44DE-A19E-6E22E00975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826800-A4B0-4A86-B21D-C2669C6B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D9ED14-4143-4475-AB29-191C21DB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78D-317F-494A-B9C9-AC53CA031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4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32B045-1F01-4564-BA8F-6D3458A2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841-CA49-44DE-A19E-6E22E00975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083550-5B62-460B-9A99-5E3921B6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A59A5B-C1A3-4DE6-87E3-AD8A24E9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78D-317F-494A-B9C9-AC53CA031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2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F0AF7-5E6D-45FB-BD20-26002D7D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5F7C75-2240-4976-9083-8B0EBE9E3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402518-CB5F-4E67-8BAA-CCD3903DB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013B28-69F6-40E9-90F0-3D3378FB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841-CA49-44DE-A19E-6E22E00975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F225D-AB1C-4333-B8FD-D205D9CA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9E0C36-62F5-4BE7-BFD4-ED3022AC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78D-317F-494A-B9C9-AC53CA031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2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4667C-E9B2-4315-A6C1-89BDC7B9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DE6A1B-DD13-451B-B723-54528DDA9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D3AA63-2876-402E-97BD-3F2AD55E9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CBF89-0E58-41BA-93E5-B23879B8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841-CA49-44DE-A19E-6E22E00975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C860B0-9EF2-4958-8C05-1B8E1611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0F4775-A03A-484D-BF95-818A42F1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78D-317F-494A-B9C9-AC53CA031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2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3883D4-65D3-493D-B7D8-F1C90B3F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D2AD76-EE02-49F8-A781-2B8334AB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42279-EFDC-4B56-9F13-20D82415D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56841-CA49-44DE-A19E-6E22E00975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3050C8-0DBE-41D9-9CED-AE8E44135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4F9A07-9B95-4177-ADBC-B6D738F46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178D-317F-494A-B9C9-AC53CA031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microsoft.com/office/2007/relationships/hdphoto" Target="../media/hdphoto2.wdp"/><Relationship Id="rId15" Type="http://schemas.openxmlformats.org/officeDocument/2006/relationships/image" Target="../media/image26.jpe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28.emf"/><Relationship Id="rId4" Type="http://schemas.openxmlformats.org/officeDocument/2006/relationships/image" Target="../media/image9.png"/><Relationship Id="rId9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33.jpe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microsoft.com/office/2007/relationships/hdphoto" Target="../media/hdphoto2.wdp"/><Relationship Id="rId9" Type="http://schemas.openxmlformats.org/officeDocument/2006/relationships/image" Target="../media/image36.png"/><Relationship Id="rId1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diagramQuickStyle" Target="../diagrams/quickStyle1.xml"/><Relationship Id="rId5" Type="http://schemas.microsoft.com/office/2007/relationships/hdphoto" Target="../media/hdphoto2.wdp"/><Relationship Id="rId15" Type="http://schemas.openxmlformats.org/officeDocument/2006/relationships/image" Target="../media/image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9.png"/><Relationship Id="rId9" Type="http://schemas.openxmlformats.org/officeDocument/2006/relationships/diagramData" Target="../diagrams/data1.xml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19.jpeg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9368C-D362-69D1-AA61-66FAFB75E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EAF0607-7317-EAC8-6F04-2448C3A870A7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 descr="Texto&#10;&#10;Descripción generada automáticamente con confianza media">
            <a:extLst>
              <a:ext uri="{FF2B5EF4-FFF2-40B4-BE49-F238E27FC236}">
                <a16:creationId xmlns:a16="http://schemas.microsoft.com/office/drawing/2014/main" id="{A7129DB8-85F7-31CC-202F-079074D5F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74E12F4-F8DD-7858-C0E1-80F4BA430E52}"/>
              </a:ext>
            </a:extLst>
          </p:cNvPr>
          <p:cNvSpPr txBox="1"/>
          <p:nvPr/>
        </p:nvSpPr>
        <p:spPr>
          <a:xfrm>
            <a:off x="2866541" y="21888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45355A6-4703-A59F-6F84-6AEFEF6B6F7E}"/>
              </a:ext>
            </a:extLst>
          </p:cNvPr>
          <p:cNvSpPr/>
          <p:nvPr/>
        </p:nvSpPr>
        <p:spPr>
          <a:xfrm>
            <a:off x="0" y="3700853"/>
            <a:ext cx="12192001" cy="131286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>
                <a:solidFill>
                  <a:schemeClr val="bg1"/>
                </a:solidFill>
              </a:rPr>
              <a:t>Dapagliflozin after Transcatheter Aortic Valve Implantation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4DD7DADA-1D89-BF5C-2D9D-BBB44B77B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424" y="5638099"/>
            <a:ext cx="256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/>
              <a:t>EudraCT 2020-003930-18</a:t>
            </a:r>
          </a:p>
        </p:txBody>
      </p:sp>
      <p:sp>
        <p:nvSpPr>
          <p:cNvPr id="5" name="CuadroTexto 10">
            <a:extLst>
              <a:ext uri="{FF2B5EF4-FFF2-40B4-BE49-F238E27FC236}">
                <a16:creationId xmlns:a16="http://schemas.microsoft.com/office/drawing/2014/main" id="{1D85CB00-D9BA-0DF0-F345-811837C1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413" y="6014335"/>
            <a:ext cx="407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/>
              <a:t>ClinicalTrials.gov Identifier: NCT04696185</a:t>
            </a:r>
          </a:p>
        </p:txBody>
      </p:sp>
      <p:pic>
        <p:nvPicPr>
          <p:cNvPr id="8" name="Picture 2" descr="Sociedad Español de Secardiología">
            <a:extLst>
              <a:ext uri="{FF2B5EF4-FFF2-40B4-BE49-F238E27FC236}">
                <a16:creationId xmlns:a16="http://schemas.microsoft.com/office/drawing/2014/main" id="{11E5761C-5D55-F571-BD3A-962C9C0E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38" y="5298179"/>
            <a:ext cx="1657350" cy="9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>
            <a:extLst>
              <a:ext uri="{FF2B5EF4-FFF2-40B4-BE49-F238E27FC236}">
                <a16:creationId xmlns:a16="http://schemas.microsoft.com/office/drawing/2014/main" id="{1A9F29F1-4A0B-3C3C-380B-207DC8CB4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8" b="8904"/>
          <a:stretch/>
        </p:blipFill>
        <p:spPr bwMode="auto">
          <a:xfrm>
            <a:off x="8821124" y="5441557"/>
            <a:ext cx="3031646" cy="75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FF038F6-41C3-511C-AC2C-CBD396472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52" b="89754" l="8578" r="89794">
                        <a14:foregroundMark x1="17155" y1="8607" x2="24756" y2="6557"/>
                        <a14:foregroundMark x1="8578" y1="59631" x2="8578" y2="59631"/>
                        <a14:foregroundMark x1="14984" y1="58607" x2="14984" y2="58607"/>
                        <a14:foregroundMark x1="40282" y1="45697" x2="40282" y2="45697"/>
                        <a14:foregroundMark x1="43540" y1="43238" x2="43540" y2="43238"/>
                        <a14:foregroundMark x1="15635" y1="61680" x2="15635" y2="61680"/>
                        <a14:backgroundMark x1="84148" y1="75615" x2="88382" y2="87090"/>
                        <a14:backgroundMark x1="88382" y1="87090" x2="89251" y2="87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3689" y="6509124"/>
            <a:ext cx="619164" cy="32806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D872469-3A91-40E8-E102-806AC98E7D42}"/>
              </a:ext>
            </a:extLst>
          </p:cNvPr>
          <p:cNvSpPr txBox="1"/>
          <p:nvPr/>
        </p:nvSpPr>
        <p:spPr>
          <a:xfrm>
            <a:off x="6400293" y="6595101"/>
            <a:ext cx="635110" cy="288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es-ES" sz="600" b="1">
                <a:solidFill>
                  <a:srgbClr val="E42313"/>
                </a:solidFill>
              </a:rPr>
              <a:t>SOCIEDAD</a:t>
            </a:r>
          </a:p>
          <a:p>
            <a:pPr>
              <a:lnSpc>
                <a:spcPts val="500"/>
              </a:lnSpc>
            </a:pPr>
            <a:r>
              <a:rPr lang="es-ES" sz="600" b="1">
                <a:solidFill>
                  <a:srgbClr val="E42313"/>
                </a:solidFill>
              </a:rPr>
              <a:t>GALLEGA DE</a:t>
            </a:r>
          </a:p>
          <a:p>
            <a:pPr>
              <a:lnSpc>
                <a:spcPts val="500"/>
              </a:lnSpc>
            </a:pPr>
            <a:r>
              <a:rPr lang="es-ES" sz="600" b="1">
                <a:solidFill>
                  <a:srgbClr val="E42313"/>
                </a:solidFill>
              </a:rPr>
              <a:t>CARDIOLOGÍA</a:t>
            </a:r>
            <a:endParaRPr lang="es-ES" sz="900" b="1">
              <a:solidFill>
                <a:srgbClr val="E42313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4463FE5-5CD2-57C9-5C61-9CEA5FD398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646" t="25070" r="79384" b="65315"/>
          <a:stretch/>
        </p:blipFill>
        <p:spPr>
          <a:xfrm>
            <a:off x="7027388" y="6489587"/>
            <a:ext cx="635110" cy="340317"/>
          </a:xfrm>
          <a:prstGeom prst="rect">
            <a:avLst/>
          </a:prstGeom>
        </p:spPr>
      </p:pic>
      <p:pic>
        <p:nvPicPr>
          <p:cNvPr id="23" name="Imagen 4">
            <a:extLst>
              <a:ext uri="{FF2B5EF4-FFF2-40B4-BE49-F238E27FC236}">
                <a16:creationId xmlns:a16="http://schemas.microsoft.com/office/drawing/2014/main" id="{43816AA2-7A0B-70F7-B1CD-A7CEF9937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7662498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679DD42-648F-7517-0EC6-78BAACDF6F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899" t="29339" r="9668" b="29439"/>
          <a:stretch/>
        </p:blipFill>
        <p:spPr>
          <a:xfrm>
            <a:off x="5526981" y="6486397"/>
            <a:ext cx="692997" cy="3507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AE9DDAC-C7F7-343C-1628-0C24E5BA504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7592" t="8265" r="9358" b="65762"/>
          <a:stretch/>
        </p:blipFill>
        <p:spPr>
          <a:xfrm>
            <a:off x="3391432" y="6477037"/>
            <a:ext cx="2051190" cy="36015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50EF286-CF04-E26F-A9EF-DF1491E7B6D5}"/>
              </a:ext>
            </a:extLst>
          </p:cNvPr>
          <p:cNvSpPr txBox="1"/>
          <p:nvPr/>
        </p:nvSpPr>
        <p:spPr>
          <a:xfrm>
            <a:off x="3622842" y="5108308"/>
            <a:ext cx="4709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rgbClr val="C00000"/>
                </a:solidFill>
              </a:rPr>
              <a:t>Sergio Raposeiras-Roubin, MD, PhD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08D77F-DC37-F07B-B431-57B4DB9431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26" y="66334"/>
            <a:ext cx="12053323" cy="326444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2EFB8D9-2EDB-C323-F8AD-E8C5FC597429}"/>
              </a:ext>
            </a:extLst>
          </p:cNvPr>
          <p:cNvSpPr/>
          <p:nvPr/>
        </p:nvSpPr>
        <p:spPr>
          <a:xfrm>
            <a:off x="122655" y="66334"/>
            <a:ext cx="5535794" cy="1558546"/>
          </a:xfrm>
          <a:prstGeom prst="rect">
            <a:avLst/>
          </a:prstGeom>
          <a:solidFill>
            <a:srgbClr val="182B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8B51C8C-DA90-8FFF-6136-901FF6DC3AE1}"/>
              </a:ext>
            </a:extLst>
          </p:cNvPr>
          <p:cNvSpPr txBox="1"/>
          <p:nvPr/>
        </p:nvSpPr>
        <p:spPr>
          <a:xfrm>
            <a:off x="9705742" y="6498636"/>
            <a:ext cx="2486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00099"/>
                </a:solidFill>
              </a:rPr>
              <a:t>@DapaTAVI @S_Raposeiras</a:t>
            </a:r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9005AB1-015B-FB8A-9D42-74AEA388611E}"/>
              </a:ext>
            </a:extLst>
          </p:cNvPr>
          <p:cNvSpPr/>
          <p:nvPr/>
        </p:nvSpPr>
        <p:spPr>
          <a:xfrm>
            <a:off x="71826" y="1699544"/>
            <a:ext cx="3925027" cy="1631232"/>
          </a:xfrm>
          <a:prstGeom prst="rect">
            <a:avLst/>
          </a:prstGeom>
          <a:solidFill>
            <a:srgbClr val="F180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906179E-EDD2-4101-0A9F-BF46C683BE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6181" y="1685314"/>
            <a:ext cx="2263917" cy="1633517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992DF772-6F5A-E80B-3F20-D51EF9478BD8}"/>
              </a:ext>
            </a:extLst>
          </p:cNvPr>
          <p:cNvSpPr txBox="1"/>
          <p:nvPr/>
        </p:nvSpPr>
        <p:spPr>
          <a:xfrm>
            <a:off x="2034339" y="1916925"/>
            <a:ext cx="1786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CHICAGO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</a:rPr>
              <a:t>March 29</a:t>
            </a: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F5883048-B539-98D2-1D46-DC4D920AA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5000" b="36806" l="6875" r="50469">
                        <a14:foregroundMark x1="6875" y1="27083" x2="6875" y2="27083"/>
                        <a14:foregroundMark x1="20547" y1="30833" x2="20547" y2="30833"/>
                        <a14:foregroundMark x1="33438" y1="27778" x2="33438" y2="27778"/>
                        <a14:foregroundMark x1="42891" y1="30139" x2="42891" y2="30139"/>
                        <a14:foregroundMark x1="37500" y1="27639" x2="37500" y2="27639"/>
                        <a14:foregroundMark x1="34063" y1="19028" x2="34063" y2="19028"/>
                        <a14:foregroundMark x1="18047" y1="19167" x2="18047" y2="19167"/>
                        <a14:foregroundMark x1="46563" y1="31528" x2="46563" y2="31528"/>
                        <a14:foregroundMark x1="41484" y1="15000" x2="41484" y2="15000"/>
                        <a14:foregroundMark x1="50469" y1="29444" x2="50469" y2="29444"/>
                        <a14:foregroundMark x1="7109" y1="25833" x2="7109" y2="25833"/>
                        <a14:foregroundMark x1="15313" y1="31667" x2="15313" y2="31667"/>
                        <a14:foregroundMark x1="26250" y1="32222" x2="26250" y2="32222"/>
                        <a14:foregroundMark x1="23906" y1="28611" x2="23906" y2="28611"/>
                        <a14:foregroundMark x1="28438" y1="23611" x2="28438" y2="23611"/>
                        <a14:foregroundMark x1="30234" y1="25694" x2="30234" y2="25694"/>
                        <a14:foregroundMark x1="29375" y1="26806" x2="29375" y2="26806"/>
                        <a14:foregroundMark x1="17188" y1="23889" x2="17188" y2="23889"/>
                        <a14:foregroundMark x1="16875" y1="25278" x2="16875" y2="25278"/>
                        <a14:foregroundMark x1="14219" y1="25694" x2="14219" y2="25694"/>
                        <a14:foregroundMark x1="34844" y1="35139" x2="34844" y2="35139"/>
                        <a14:backgroundMark x1="16953" y1="25556" x2="16953" y2="25556"/>
                        <a14:backgroundMark x1="17188" y1="24306" x2="17188" y2="24306"/>
                        <a14:backgroundMark x1="17109" y1="24167" x2="17109" y2="24167"/>
                        <a14:backgroundMark x1="38047" y1="29167" x2="38047" y2="29167"/>
                        <a14:backgroundMark x1="37891" y1="29306" x2="37891" y2="29306"/>
                        <a14:backgroundMark x1="16406" y1="34722" x2="16406" y2="34722"/>
                        <a14:backgroundMark x1="34766" y1="35556" x2="34766" y2="35556"/>
                        <a14:backgroundMark x1="34766" y1="35556" x2="34766" y2="35556"/>
                        <a14:backgroundMark x1="34922" y1="35417" x2="34922" y2="3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1" t="12766" r="46878" b="60227"/>
          <a:stretch/>
        </p:blipFill>
        <p:spPr bwMode="auto">
          <a:xfrm>
            <a:off x="170369" y="82528"/>
            <a:ext cx="5375475" cy="161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47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6BE8A13-8BBD-3106-E547-642666FD7F7D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0B465F04-F111-7B80-94B6-9F6D4BA09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967B79FA-D8B9-ABC4-07DF-AE64B998AF36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err="1"/>
              <a:t>Patient</a:t>
            </a:r>
            <a:r>
              <a:rPr lang="es-ES" sz="2800" b="1"/>
              <a:t> </a:t>
            </a:r>
            <a:r>
              <a:rPr lang="es-ES" sz="2800" b="1" err="1"/>
              <a:t>flow</a:t>
            </a:r>
            <a:endParaRPr lang="en-US" sz="2800" b="1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0B3DB78-1D9A-163B-2F73-D654DDFF1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54EC826-4969-305D-F039-7C6E41DB20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8" t="18330" r="1" b="54829"/>
          <a:stretch/>
        </p:blipFill>
        <p:spPr>
          <a:xfrm>
            <a:off x="615301" y="434055"/>
            <a:ext cx="618020" cy="242143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E9F09441-EF09-5DE3-40AD-185EC5A61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Escala de tiempo&#10;&#10;Descripción generada automáticamente">
            <a:extLst>
              <a:ext uri="{FF2B5EF4-FFF2-40B4-BE49-F238E27FC236}">
                <a16:creationId xmlns:a16="http://schemas.microsoft.com/office/drawing/2014/main" id="{489FDAD2-BBDC-4167-B70A-3E84827413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5465" y="812713"/>
            <a:ext cx="7283551" cy="557147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A48AE56-3637-9082-19BB-3A4EF5A78B91}"/>
              </a:ext>
            </a:extLst>
          </p:cNvPr>
          <p:cNvSpPr/>
          <p:nvPr/>
        </p:nvSpPr>
        <p:spPr>
          <a:xfrm>
            <a:off x="2536549" y="3158835"/>
            <a:ext cx="2664000" cy="10440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8606279-2E36-94DF-39BC-E735E93D1645}"/>
              </a:ext>
            </a:extLst>
          </p:cNvPr>
          <p:cNvSpPr/>
          <p:nvPr/>
        </p:nvSpPr>
        <p:spPr>
          <a:xfrm>
            <a:off x="7145016" y="3158835"/>
            <a:ext cx="2664000" cy="10440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11C945A-6878-D529-93E8-C51F3D7835A5}"/>
              </a:ext>
            </a:extLst>
          </p:cNvPr>
          <p:cNvSpPr/>
          <p:nvPr/>
        </p:nvSpPr>
        <p:spPr>
          <a:xfrm>
            <a:off x="4349621" y="2219497"/>
            <a:ext cx="1692000" cy="871177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AC1021-843E-2211-576F-B920142C9938}"/>
              </a:ext>
            </a:extLst>
          </p:cNvPr>
          <p:cNvSpPr/>
          <p:nvPr/>
        </p:nvSpPr>
        <p:spPr>
          <a:xfrm>
            <a:off x="6198325" y="2219497"/>
            <a:ext cx="1692000" cy="87117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29E3000-ACC6-EE00-8567-47D04CF41A7D}"/>
              </a:ext>
            </a:extLst>
          </p:cNvPr>
          <p:cNvSpPr/>
          <p:nvPr/>
        </p:nvSpPr>
        <p:spPr>
          <a:xfrm>
            <a:off x="3981090" y="5658196"/>
            <a:ext cx="1874958" cy="612000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78978F3-3743-34EF-9F90-04E4DDA1412B}"/>
              </a:ext>
            </a:extLst>
          </p:cNvPr>
          <p:cNvSpPr/>
          <p:nvPr/>
        </p:nvSpPr>
        <p:spPr>
          <a:xfrm>
            <a:off x="6831239" y="5663738"/>
            <a:ext cx="1836000" cy="601523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E40B265-EF02-BBAA-532C-5F428E2BA239}"/>
              </a:ext>
            </a:extLst>
          </p:cNvPr>
          <p:cNvSpPr/>
          <p:nvPr/>
        </p:nvSpPr>
        <p:spPr>
          <a:xfrm>
            <a:off x="3459375" y="4625146"/>
            <a:ext cx="1692000" cy="25895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DCED757-8868-A88D-C7A9-F312E063345D}"/>
              </a:ext>
            </a:extLst>
          </p:cNvPr>
          <p:cNvSpPr/>
          <p:nvPr/>
        </p:nvSpPr>
        <p:spPr>
          <a:xfrm>
            <a:off x="7164203" y="4625146"/>
            <a:ext cx="1692000" cy="25895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DD45E55-5AA2-1FC4-31D5-0BD6EE42B90A}"/>
              </a:ext>
            </a:extLst>
          </p:cNvPr>
          <p:cNvSpPr/>
          <p:nvPr/>
        </p:nvSpPr>
        <p:spPr>
          <a:xfrm>
            <a:off x="7168770" y="4919902"/>
            <a:ext cx="1692000" cy="25895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BC6524-B6A2-6775-2C6C-42189E7E467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14" name="Imagen 4">
            <a:extLst>
              <a:ext uri="{FF2B5EF4-FFF2-40B4-BE49-F238E27FC236}">
                <a16:creationId xmlns:a16="http://schemas.microsoft.com/office/drawing/2014/main" id="{441BAAB6-5320-5B22-54C4-2D22E7257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1C0ACC3-3A58-BB78-B9D3-1C3FE3F09A30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564A135-30B0-D01B-8EA8-EBAEC5575F3B}"/>
              </a:ext>
            </a:extLst>
          </p:cNvPr>
          <p:cNvSpPr txBox="1"/>
          <p:nvPr/>
        </p:nvSpPr>
        <p:spPr>
          <a:xfrm>
            <a:off x="10403676" y="6103642"/>
            <a:ext cx="6100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© Copyright 2025</a:t>
            </a:r>
          </a:p>
        </p:txBody>
      </p:sp>
    </p:spTree>
    <p:extLst>
      <p:ext uri="{BB962C8B-B14F-4D97-AF65-F5344CB8AC3E}">
        <p14:creationId xmlns:p14="http://schemas.microsoft.com/office/powerpoint/2010/main" val="38249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409B7-4730-3DFE-5701-38E841CAA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CEF897B-E44E-C414-D759-F5BDA86A9020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B38326DE-118D-C4C7-A7FB-D90BEDB86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0D1CBFCD-D69F-C988-77C1-873F1D49281A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err="1"/>
              <a:t>Randomization</a:t>
            </a:r>
            <a:r>
              <a:rPr lang="es-ES" sz="2800" b="1"/>
              <a:t> and </a:t>
            </a:r>
            <a:r>
              <a:rPr lang="es-ES" sz="2800" b="1" err="1"/>
              <a:t>cross-overs</a:t>
            </a:r>
            <a:endParaRPr lang="en-US" sz="2800" b="1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8C7F5D1-D597-6281-8153-F5CC57CDB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38E55D8-B63A-4032-84C3-D7FEC02851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8" t="18330" r="1" b="54829"/>
          <a:stretch/>
        </p:blipFill>
        <p:spPr>
          <a:xfrm>
            <a:off x="615301" y="434055"/>
            <a:ext cx="618020" cy="242143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7C89A4A4-24D3-A065-F4F3-A164784F6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A155305-92A4-25E8-DE7C-927FDCF279B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2646"/>
          <a:stretch/>
        </p:blipFill>
        <p:spPr>
          <a:xfrm>
            <a:off x="1439991" y="1217790"/>
            <a:ext cx="1750531" cy="2168606"/>
          </a:xfrm>
          <a:prstGeom prst="rect">
            <a:avLst/>
          </a:prstGeom>
        </p:spPr>
      </p:pic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A3EB6B90-0F73-17A6-809F-668A40DDC454}"/>
              </a:ext>
            </a:extLst>
          </p:cNvPr>
          <p:cNvSpPr/>
          <p:nvPr/>
        </p:nvSpPr>
        <p:spPr>
          <a:xfrm>
            <a:off x="1948237" y="3552027"/>
            <a:ext cx="1106041" cy="1365939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6FA742B-7522-2328-5AE2-243B74102B7D}"/>
              </a:ext>
            </a:extLst>
          </p:cNvPr>
          <p:cNvSpPr/>
          <p:nvPr/>
        </p:nvSpPr>
        <p:spPr>
          <a:xfrm>
            <a:off x="1392458" y="4957205"/>
            <a:ext cx="2196419" cy="7117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>
                <a:solidFill>
                  <a:srgbClr val="FFFF00"/>
                </a:solidFill>
              </a:rPr>
              <a:t>RANDOMIZATION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98665B-8EA4-CAA1-CBBA-1833832BF13F}"/>
              </a:ext>
            </a:extLst>
          </p:cNvPr>
          <p:cNvSpPr/>
          <p:nvPr/>
        </p:nvSpPr>
        <p:spPr>
          <a:xfrm>
            <a:off x="1844564" y="3783488"/>
            <a:ext cx="1292206" cy="333169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000099"/>
                </a:solidFill>
              </a:rPr>
              <a:t>2 </a:t>
            </a:r>
            <a:r>
              <a:rPr lang="es-ES" b="1" err="1">
                <a:solidFill>
                  <a:srgbClr val="000099"/>
                </a:solidFill>
              </a:rPr>
              <a:t>days</a:t>
            </a:r>
            <a:r>
              <a:rPr lang="es-ES" b="1">
                <a:solidFill>
                  <a:srgbClr val="000099"/>
                </a:solidFill>
              </a:rPr>
              <a:t> (1-4)</a:t>
            </a:r>
            <a:endParaRPr lang="es-ES" b="1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3215D04-0C6C-D99A-5652-90CBB40A0ED1}"/>
              </a:ext>
            </a:extLst>
          </p:cNvPr>
          <p:cNvSpPr/>
          <p:nvPr/>
        </p:nvSpPr>
        <p:spPr>
          <a:xfrm>
            <a:off x="4207107" y="1600468"/>
            <a:ext cx="2472900" cy="1326480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/>
              <a:t>Dapagliflozin</a:t>
            </a:r>
          </a:p>
          <a:p>
            <a:pPr algn="ctr"/>
            <a:r>
              <a:rPr lang="es-ES" sz="2000" b="1"/>
              <a:t>N=605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5BA4DF9-2C8D-F848-7C7E-29FAAE9EDB10}"/>
              </a:ext>
            </a:extLst>
          </p:cNvPr>
          <p:cNvSpPr/>
          <p:nvPr/>
        </p:nvSpPr>
        <p:spPr>
          <a:xfrm>
            <a:off x="4248353" y="3832495"/>
            <a:ext cx="2472900" cy="1326480"/>
          </a:xfrm>
          <a:prstGeom prst="ellipse">
            <a:avLst/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/>
              <a:t>No</a:t>
            </a:r>
          </a:p>
          <a:p>
            <a:pPr algn="ctr"/>
            <a:r>
              <a:rPr lang="es-ES" sz="2000" b="1"/>
              <a:t>Dapagliflozin</a:t>
            </a:r>
          </a:p>
          <a:p>
            <a:pPr algn="ctr"/>
            <a:r>
              <a:rPr lang="es-ES" sz="2000" b="1"/>
              <a:t>N=617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B029A690-4CDE-2A5F-583D-B9B8B166A7EB}"/>
              </a:ext>
            </a:extLst>
          </p:cNvPr>
          <p:cNvSpPr/>
          <p:nvPr/>
        </p:nvSpPr>
        <p:spPr>
          <a:xfrm rot="16200000">
            <a:off x="7562743" y="1079806"/>
            <a:ext cx="749342" cy="219416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81F943-C08D-4466-369D-B9FDCA0CBC39}"/>
              </a:ext>
            </a:extLst>
          </p:cNvPr>
          <p:cNvSpPr txBox="1"/>
          <p:nvPr/>
        </p:nvSpPr>
        <p:spPr>
          <a:xfrm>
            <a:off x="7096182" y="1968317"/>
            <a:ext cx="1329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>
                <a:solidFill>
                  <a:srgbClr val="FFFF00"/>
                </a:solidFill>
              </a:rPr>
              <a:t>Crossovers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05FB868-13B5-37C2-3D3B-4721165DCFEE}"/>
              </a:ext>
            </a:extLst>
          </p:cNvPr>
          <p:cNvSpPr/>
          <p:nvPr/>
        </p:nvSpPr>
        <p:spPr>
          <a:xfrm>
            <a:off x="9290344" y="1616348"/>
            <a:ext cx="2020441" cy="1029383"/>
          </a:xfrm>
          <a:prstGeom prst="round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>
                <a:solidFill>
                  <a:srgbClr val="000099"/>
                </a:solidFill>
              </a:rPr>
              <a:t>103</a:t>
            </a:r>
          </a:p>
          <a:p>
            <a:pPr algn="ctr"/>
            <a:r>
              <a:rPr lang="es-ES" sz="2000" b="1">
                <a:solidFill>
                  <a:srgbClr val="000099"/>
                </a:solidFill>
              </a:rPr>
              <a:t>(17%)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FD405B17-CA19-B0EE-0F76-3AD4E6A6DB81}"/>
              </a:ext>
            </a:extLst>
          </p:cNvPr>
          <p:cNvSpPr/>
          <p:nvPr/>
        </p:nvSpPr>
        <p:spPr>
          <a:xfrm rot="16200000">
            <a:off x="7566149" y="3401624"/>
            <a:ext cx="749342" cy="219416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9B1D2E-FA74-32A1-3B9D-C84FD0166B68}"/>
              </a:ext>
            </a:extLst>
          </p:cNvPr>
          <p:cNvSpPr txBox="1"/>
          <p:nvPr/>
        </p:nvSpPr>
        <p:spPr>
          <a:xfrm>
            <a:off x="7099588" y="4290135"/>
            <a:ext cx="1329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>
                <a:solidFill>
                  <a:srgbClr val="FFFF00"/>
                </a:solidFill>
              </a:rPr>
              <a:t>Crossovers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CFC1D2A-BF2E-5746-C4D7-A89EF82F2E80}"/>
              </a:ext>
            </a:extLst>
          </p:cNvPr>
          <p:cNvSpPr/>
          <p:nvPr/>
        </p:nvSpPr>
        <p:spPr>
          <a:xfrm>
            <a:off x="9293750" y="3938166"/>
            <a:ext cx="2020441" cy="1029383"/>
          </a:xfrm>
          <a:prstGeom prst="round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>
                <a:solidFill>
                  <a:srgbClr val="000099"/>
                </a:solidFill>
              </a:rPr>
              <a:t>43</a:t>
            </a:r>
          </a:p>
          <a:p>
            <a:pPr algn="ctr"/>
            <a:r>
              <a:rPr lang="es-ES" sz="2000" b="1">
                <a:solidFill>
                  <a:srgbClr val="000099"/>
                </a:solidFill>
              </a:rPr>
              <a:t>(7%)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2921A2-0BCF-896B-2740-09C37758B5E9}"/>
              </a:ext>
            </a:extLst>
          </p:cNvPr>
          <p:cNvSpPr txBox="1"/>
          <p:nvPr/>
        </p:nvSpPr>
        <p:spPr>
          <a:xfrm>
            <a:off x="6721253" y="5081264"/>
            <a:ext cx="4889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009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Initiation of STGL-2 inhibitors for reasons other than HF</a:t>
            </a:r>
            <a:endParaRPr lang="es-ES" sz="1600" b="1">
              <a:solidFill>
                <a:srgbClr val="000099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9A165DA-46A1-FC60-CDA9-DE32F50B157D}"/>
              </a:ext>
            </a:extLst>
          </p:cNvPr>
          <p:cNvSpPr txBox="1"/>
          <p:nvPr/>
        </p:nvSpPr>
        <p:spPr>
          <a:xfrm>
            <a:off x="6683037" y="2888823"/>
            <a:ext cx="5254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009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Stopping treatment with dapagliflozin during the follow-up </a:t>
            </a:r>
            <a:endParaRPr lang="es-ES" sz="1600" b="1">
              <a:solidFill>
                <a:srgbClr val="000099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9200C9-58C7-386D-C2D0-7A8B6FBB233E}"/>
              </a:ext>
            </a:extLst>
          </p:cNvPr>
          <p:cNvSpPr txBox="1"/>
          <p:nvPr/>
        </p:nvSpPr>
        <p:spPr>
          <a:xfrm>
            <a:off x="6199766" y="924696"/>
            <a:ext cx="350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rgbClr val="0033CC"/>
                </a:solidFill>
              </a:rPr>
              <a:t>Total crossover </a:t>
            </a:r>
            <a:r>
              <a:rPr lang="es-ES" sz="2400" b="1" err="1">
                <a:solidFill>
                  <a:srgbClr val="0033CC"/>
                </a:solidFill>
              </a:rPr>
              <a:t>rate</a:t>
            </a:r>
            <a:r>
              <a:rPr lang="es-ES" sz="2400" b="1">
                <a:solidFill>
                  <a:srgbClr val="0033CC"/>
                </a:solidFill>
              </a:rPr>
              <a:t> = 12%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8F20606-589F-88E8-0426-F6C1FA5BCEE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21" name="Imagen 4">
            <a:extLst>
              <a:ext uri="{FF2B5EF4-FFF2-40B4-BE49-F238E27FC236}">
                <a16:creationId xmlns:a16="http://schemas.microsoft.com/office/drawing/2014/main" id="{0997017F-8B3D-08EE-5F5C-4BDAD21B3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E976053-2BA7-1CB3-B2F1-8481D5CF4397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 animBg="1"/>
      <p:bldP spid="12" grpId="0" animBg="1"/>
      <p:bldP spid="13" grpId="0"/>
      <p:bldP spid="15" grpId="0" animBg="1"/>
      <p:bldP spid="16" grpId="0"/>
      <p:bldP spid="1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9A594-0BAC-1C72-6FAF-59B5B91A0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A27C0A4-93E9-9B46-114F-50BC3DB8B5A2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33C81944-2C7F-DD99-D644-B292CF573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32025CE9-76CA-CD1B-DC2D-E8D80198D8B4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noProof="0"/>
              <a:t>Baseline Characteristics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A2864B9-1C21-7AC8-9A67-B708ADD48293}"/>
              </a:ext>
            </a:extLst>
          </p:cNvPr>
          <p:cNvGrpSpPr/>
          <p:nvPr/>
        </p:nvGrpSpPr>
        <p:grpSpPr>
          <a:xfrm>
            <a:off x="0" y="113232"/>
            <a:ext cx="1466742" cy="580058"/>
            <a:chOff x="0" y="113232"/>
            <a:chExt cx="1466742" cy="580058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A6EA92B0-5969-9954-3C12-60E5F42B2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71" b="97906" l="9470" r="98864">
                          <a14:foregroundMark x1="25758" y1="52880" x2="35985" y2="90576"/>
                          <a14:foregroundMark x1="31439" y1="98429" x2="42803" y2="98429"/>
                          <a14:foregroundMark x1="84091" y1="53403" x2="98864" y2="79058"/>
                          <a14:foregroundMark x1="98864" y1="79058" x2="99242" y2="82723"/>
                          <a14:foregroundMark x1="62879" y1="1571" x2="72348" y2="17801"/>
                          <a14:foregroundMark x1="40530" y1="36649" x2="40530" y2="36649"/>
                          <a14:foregroundMark x1="42045" y1="38220" x2="43939" y2="43979"/>
                          <a14:foregroundMark x1="35985" y1="69634" x2="37879" y2="81152"/>
                          <a14:foregroundMark x1="40152" y1="29843" x2="39015" y2="28796"/>
                          <a14:foregroundMark x1="48106" y1="52880" x2="47727" y2="51832"/>
                          <a14:foregroundMark x1="41288" y1="19895" x2="41288" y2="19895"/>
                          <a14:foregroundMark x1="40530" y1="21990" x2="40530" y2="21990"/>
                          <a14:foregroundMark x1="39394" y1="34555" x2="39394" y2="34555"/>
                          <a14:foregroundMark x1="56439" y1="70681" x2="56439" y2="70681"/>
                          <a14:foregroundMark x1="56818" y1="70681" x2="56818" y2="70681"/>
                          <a14:foregroundMark x1="56818" y1="71204" x2="57955" y2="66492"/>
                          <a14:foregroundMark x1="56818" y1="71204" x2="56818" y2="69634"/>
                          <a14:foregroundMark x1="56439" y1="70157" x2="56439" y2="72775"/>
                          <a14:backgroundMark x1="41307" y1="45531" x2="47923" y2="66632"/>
                          <a14:backgroundMark x1="39015" y1="38220" x2="39488" y2="39728"/>
                          <a14:backgroundMark x1="50433" y1="72775" x2="47727" y2="85864"/>
                          <a14:backgroundMark x1="52273" y1="63874" x2="50974" y2="70157"/>
                          <a14:backgroundMark x1="47727" y1="85864" x2="50771" y2="72775"/>
                          <a14:backgroundMark x1="55681" y1="70157" x2="52273" y2="67016"/>
                          <a14:backgroundMark x1="52652" y1="63874" x2="54545" y2="69634"/>
                          <a14:backgroundMark x1="55303" y1="69634" x2="53409" y2="638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0" y="244003"/>
              <a:ext cx="622674" cy="449287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725ABDE5-2C71-46A4-D321-D3804D423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58" t="18330" r="1" b="54829"/>
            <a:stretch/>
          </p:blipFill>
          <p:spPr>
            <a:xfrm>
              <a:off x="615301" y="434055"/>
              <a:ext cx="618020" cy="242143"/>
            </a:xfrm>
            <a:prstGeom prst="rect">
              <a:avLst/>
            </a:prstGeom>
          </p:spPr>
        </p:pic>
        <p:pic>
          <p:nvPicPr>
            <p:cNvPr id="31" name="Imagen 11">
              <a:extLst>
                <a:ext uri="{FF2B5EF4-FFF2-40B4-BE49-F238E27FC236}">
                  <a16:creationId xmlns:a16="http://schemas.microsoft.com/office/drawing/2014/main" id="{EF11AFC9-A959-50E3-A990-0458F6B1AC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167" b="39306" l="6719" r="50391">
                          <a14:foregroundMark x1="6719" y1="23472" x2="6719" y2="23472"/>
                          <a14:foregroundMark x1="11406" y1="21806" x2="11406" y2="21806"/>
                          <a14:foregroundMark x1="14766" y1="30139" x2="14766" y2="30139"/>
                          <a14:foregroundMark x1="20547" y1="30139" x2="20547" y2="30139"/>
                          <a14:foregroundMark x1="33359" y1="27500" x2="33359" y2="27500"/>
                          <a14:foregroundMark x1="26641" y1="31667" x2="26641" y2="31667"/>
                          <a14:foregroundMark x1="29688" y1="28056" x2="29688" y2="28056"/>
                          <a14:foregroundMark x1="30234" y1="26528" x2="30234" y2="26528"/>
                          <a14:foregroundMark x1="16094" y1="23889" x2="16094" y2="23889"/>
                          <a14:foregroundMark x1="16719" y1="25139" x2="16719" y2="25139"/>
                          <a14:foregroundMark x1="41875" y1="26389" x2="41875" y2="26389"/>
                          <a14:foregroundMark x1="37031" y1="29722" x2="37031" y2="29722"/>
                          <a14:foregroundMark x1="47344" y1="25278" x2="47344" y2="25278"/>
                          <a14:foregroundMark x1="50000" y1="19167" x2="50000" y2="19167"/>
                          <a14:foregroundMark x1="50391" y1="22500" x2="50391" y2="22500"/>
                          <a14:foregroundMark x1="33125" y1="32639" x2="33125" y2="32639"/>
                          <a14:foregroundMark x1="33359" y1="34583" x2="33359" y2="34583"/>
                          <a14:foregroundMark x1="36016" y1="33194" x2="36016" y2="33194"/>
                          <a14:foregroundMark x1="38359" y1="25278" x2="36094" y2="33056"/>
                          <a14:foregroundMark x1="35078" y1="35139" x2="35078" y2="35139"/>
                          <a14:foregroundMark x1="44922" y1="35278" x2="44922" y2="35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" t="12497" r="48765" b="61317"/>
            <a:stretch/>
          </p:blipFill>
          <p:spPr bwMode="auto">
            <a:xfrm>
              <a:off x="416065" y="113232"/>
              <a:ext cx="1050677" cy="33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32C6B5-4ED4-8468-6409-A0782AD92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29267"/>
              </p:ext>
            </p:extLst>
          </p:nvPr>
        </p:nvGraphicFramePr>
        <p:xfrm>
          <a:off x="1504060" y="866888"/>
          <a:ext cx="10221673" cy="51025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42388">
                  <a:extLst>
                    <a:ext uri="{9D8B030D-6E8A-4147-A177-3AD203B41FA5}">
                      <a16:colId xmlns:a16="http://schemas.microsoft.com/office/drawing/2014/main" val="3554397135"/>
                    </a:ext>
                  </a:extLst>
                </a:gridCol>
                <a:gridCol w="2474628">
                  <a:extLst>
                    <a:ext uri="{9D8B030D-6E8A-4147-A177-3AD203B41FA5}">
                      <a16:colId xmlns:a16="http://schemas.microsoft.com/office/drawing/2014/main" val="1561832465"/>
                    </a:ext>
                  </a:extLst>
                </a:gridCol>
                <a:gridCol w="2304657">
                  <a:extLst>
                    <a:ext uri="{9D8B030D-6E8A-4147-A177-3AD203B41FA5}">
                      <a16:colId xmlns:a16="http://schemas.microsoft.com/office/drawing/2014/main" val="4160400090"/>
                    </a:ext>
                  </a:extLst>
                </a:gridCol>
              </a:tblGrid>
              <a:tr h="743396">
                <a:tc>
                  <a:txBody>
                    <a:bodyPr/>
                    <a:lstStyle/>
                    <a:p>
                      <a:pPr marL="71120">
                        <a:spcBef>
                          <a:spcPts val="400"/>
                        </a:spcBef>
                      </a:pPr>
                      <a:r>
                        <a:rPr lang="en-US" sz="2400" spc="-10">
                          <a:effectLst/>
                        </a:rPr>
                        <a:t>Characteristic</a:t>
                      </a:r>
                      <a:endParaRPr lang="es-ES" sz="24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400" b="1" kern="1200" spc="-2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Dapagliflozin Group</a:t>
                      </a:r>
                      <a:endParaRPr lang="es-ES" sz="2400" b="1" kern="1200" spc="-2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400" b="1" kern="1200" spc="-2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= 605)</a:t>
                      </a:r>
                      <a:endParaRPr lang="es-ES" sz="2400" b="1" kern="1200" spc="-2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400" b="1" kern="1200" spc="-2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Control Group</a:t>
                      </a:r>
                      <a:endParaRPr lang="es-ES" sz="2400" b="1" kern="1200" spc="-2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400" b="1" kern="1200" spc="-2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= 618*)</a:t>
                      </a:r>
                      <a:endParaRPr lang="es-ES" sz="2400" b="1" kern="1200" spc="-2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21344"/>
                  </a:ext>
                </a:extLst>
              </a:tr>
              <a:tr h="311370">
                <a:tc>
                  <a:txBody>
                    <a:bodyPr/>
                    <a:lstStyle/>
                    <a:p>
                      <a:pPr marL="75565">
                        <a:spcBef>
                          <a:spcPts val="245"/>
                        </a:spcBef>
                      </a:pPr>
                      <a:r>
                        <a:rPr lang="en-US" sz="2000" spc="-10">
                          <a:effectLst/>
                        </a:rPr>
                        <a:t>   Age </a:t>
                      </a:r>
                      <a:r>
                        <a:rPr lang="en-US" sz="1600" spc="-10">
                          <a:effectLst/>
                        </a:rPr>
                        <a:t>— yr</a:t>
                      </a:r>
                      <a:endParaRPr lang="es-ES" sz="24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82.4±5.6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82.4±5.5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81238"/>
                  </a:ext>
                </a:extLst>
              </a:tr>
              <a:tr h="311370">
                <a:tc>
                  <a:txBody>
                    <a:bodyPr/>
                    <a:lstStyle/>
                    <a:p>
                      <a:pPr marL="75565">
                        <a:spcBef>
                          <a:spcPts val="245"/>
                        </a:spcBef>
                      </a:pPr>
                      <a:r>
                        <a:rPr lang="en-US" sz="2000" spc="-10">
                          <a:effectLst/>
                        </a:rPr>
                        <a:t>   Female sex </a:t>
                      </a:r>
                      <a:r>
                        <a:rPr lang="en-US" sz="1600" b="0" spc="-10">
                          <a:effectLst/>
                        </a:rPr>
                        <a:t>— no. (%)</a:t>
                      </a:r>
                      <a:endParaRPr lang="es-ES" sz="2400" b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 (49.4)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 (49.4)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38841"/>
                  </a:ext>
                </a:extLst>
              </a:tr>
              <a:tr h="31137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2000" spc="-10">
                          <a:effectLst/>
                        </a:rPr>
                        <a:t>Diabetes mellitus type 2 </a:t>
                      </a:r>
                      <a:r>
                        <a:rPr lang="en-US" sz="1600" b="0" spc="-10">
                          <a:effectLst/>
                        </a:rPr>
                        <a:t>— no. (%)</a:t>
                      </a:r>
                      <a:endParaRPr lang="es-ES" sz="24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 (43.6)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D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273 (44.2)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D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142605"/>
                  </a:ext>
                </a:extLst>
              </a:tr>
              <a:tr h="31137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2000" spc="-10">
                          <a:effectLst/>
                        </a:rPr>
                        <a:t>Hypertension </a:t>
                      </a:r>
                      <a:r>
                        <a:rPr lang="en-US" sz="1600" b="0" spc="-10">
                          <a:effectLst/>
                        </a:rPr>
                        <a:t>— no. (%)</a:t>
                      </a:r>
                      <a:endParaRPr lang="es-ES" sz="24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518 (85.6)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D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519 (84.0)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D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11767"/>
                  </a:ext>
                </a:extLst>
              </a:tr>
              <a:tr h="31137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2000" spc="-10">
                          <a:effectLst/>
                        </a:rPr>
                        <a:t>Coronary artery disease </a:t>
                      </a:r>
                      <a:r>
                        <a:rPr lang="en-US" sz="1600" b="0" spc="-10">
                          <a:effectLst/>
                        </a:rPr>
                        <a:t>— no. (%)</a:t>
                      </a:r>
                      <a:endParaRPr lang="es-ES" sz="24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 (39.2)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D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 (31.9)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D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93211"/>
                  </a:ext>
                </a:extLst>
              </a:tr>
              <a:tr h="31137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2000" spc="-10">
                          <a:effectLst/>
                        </a:rPr>
                        <a:t>Previous myocardial infarction </a:t>
                      </a:r>
                      <a:r>
                        <a:rPr lang="en-US" sz="1600" b="0" spc="-10">
                          <a:effectLst/>
                        </a:rPr>
                        <a:t>— no. (%)</a:t>
                      </a:r>
                      <a:endParaRPr lang="es-ES" sz="24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 (8.4)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D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(8.4)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D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1265"/>
                  </a:ext>
                </a:extLst>
              </a:tr>
              <a:tr h="31137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2000" spc="-10">
                          <a:effectLst/>
                        </a:rPr>
                        <a:t>Prior stroke </a:t>
                      </a:r>
                      <a:r>
                        <a:rPr lang="en-US" sz="1600" b="0" spc="-10">
                          <a:effectLst/>
                        </a:rPr>
                        <a:t>— no. (%)</a:t>
                      </a:r>
                      <a:endParaRPr lang="es-ES" sz="24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 (10.1)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D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 (11.2)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D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945"/>
                  </a:ext>
                </a:extLst>
              </a:tr>
              <a:tr h="31137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2000" spc="-10">
                          <a:effectLst/>
                        </a:rPr>
                        <a:t>Peripheral artery disease </a:t>
                      </a:r>
                      <a:r>
                        <a:rPr lang="en-US" sz="1600" b="0" spc="-10">
                          <a:effectLst/>
                        </a:rPr>
                        <a:t>— no. (%)</a:t>
                      </a:r>
                      <a:endParaRPr lang="es-ES" sz="24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 (8.4)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D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(7.0)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D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096572"/>
                  </a:ext>
                </a:extLst>
              </a:tr>
              <a:tr h="31137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2000" spc="-10">
                          <a:effectLst/>
                        </a:rPr>
                        <a:t>Atrial fibrillation </a:t>
                      </a:r>
                      <a:r>
                        <a:rPr lang="en-US" sz="1600" b="0" spc="-10">
                          <a:effectLst/>
                        </a:rPr>
                        <a:t>— no. (%)</a:t>
                      </a:r>
                      <a:endParaRPr lang="es-ES" sz="24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 (41.3)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D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 (44.3)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D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710150"/>
                  </a:ext>
                </a:extLst>
              </a:tr>
              <a:tr h="31137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2000" spc="-10">
                          <a:effectLst/>
                        </a:rPr>
                        <a:t>Estimated GFR </a:t>
                      </a:r>
                      <a:r>
                        <a:rPr lang="en-US" sz="1600" spc="-10">
                          <a:effectLst/>
                        </a:rPr>
                        <a:t>— ml/min/1.73 m2</a:t>
                      </a:r>
                      <a:endParaRPr lang="es-ES" sz="24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56.0±16.4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E2"/>
                    </a:solidFill>
                  </a:tcPr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56.4±16.3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718595"/>
                  </a:ext>
                </a:extLst>
              </a:tr>
              <a:tr h="31137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2000" spc="-10">
                          <a:effectLst/>
                        </a:rPr>
                        <a:t>Left ventricular ejection fraction </a:t>
                      </a:r>
                      <a:r>
                        <a:rPr lang="en-US" sz="1600" spc="-10">
                          <a:effectLst/>
                        </a:rPr>
                        <a:t>— %</a:t>
                      </a:r>
                      <a:endParaRPr lang="es-ES" sz="24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54.9±12.3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E2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54.8±12.1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397155"/>
                  </a:ext>
                </a:extLst>
              </a:tr>
              <a:tr h="31137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2000" b="1" kern="1200" spc="-1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New-onset bundle branch block </a:t>
                      </a:r>
                      <a:r>
                        <a:rPr lang="en-US" sz="1600" b="0" spc="-10">
                          <a:effectLst/>
                        </a:rPr>
                        <a:t>— no. (%)</a:t>
                      </a:r>
                      <a:endParaRPr lang="es-ES" sz="2000" b="1" kern="1200" spc="-1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 (32.0)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E2"/>
                    </a:solidFill>
                  </a:tcPr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 (32.6)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642853"/>
                  </a:ext>
                </a:extLst>
              </a:tr>
              <a:tr h="31137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2000" b="1" kern="1200" spc="-1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Pacemaker implantation </a:t>
                      </a:r>
                      <a:r>
                        <a:rPr lang="en-US" sz="1600" b="0" spc="-10">
                          <a:effectLst/>
                        </a:rPr>
                        <a:t>— no. (%)</a:t>
                      </a:r>
                      <a:endParaRPr lang="es-ES" sz="2000" b="1" kern="1200" spc="-1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 (19.3)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E2"/>
                    </a:solidFill>
                  </a:tcPr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 (19.0)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555486"/>
                  </a:ext>
                </a:extLst>
              </a:tr>
              <a:tr h="31137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2000" b="1" kern="1200" spc="-1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Post-TAVI aortic regurgitation grade 3+ </a:t>
                      </a:r>
                      <a:r>
                        <a:rPr lang="en-US" sz="1600" b="0" spc="-10">
                          <a:effectLst/>
                        </a:rPr>
                        <a:t>— no. (%)</a:t>
                      </a:r>
                      <a:endParaRPr lang="es-ES" sz="2000" b="1" kern="1200" spc="-1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(4.5)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DFE2"/>
                    </a:solidFill>
                  </a:tcPr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b="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(6.0)</a:t>
                      </a:r>
                      <a:endParaRPr lang="es-ES" sz="2000" b="0" kern="1200" spc="-1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97623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E27AB4C-CE0A-8ECE-9767-8FA23432A695}"/>
              </a:ext>
            </a:extLst>
          </p:cNvPr>
          <p:cNvSpPr txBox="1"/>
          <p:nvPr/>
        </p:nvSpPr>
        <p:spPr>
          <a:xfrm>
            <a:off x="7714783" y="6026241"/>
            <a:ext cx="319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* 1 </a:t>
            </a:r>
            <a:r>
              <a:rPr lang="es-ES" err="1"/>
              <a:t>patient</a:t>
            </a:r>
            <a:r>
              <a:rPr lang="es-ES"/>
              <a:t> </a:t>
            </a:r>
            <a:r>
              <a:rPr lang="es-ES" err="1"/>
              <a:t>was</a:t>
            </a:r>
            <a:r>
              <a:rPr lang="es-ES"/>
              <a:t> </a:t>
            </a:r>
            <a:r>
              <a:rPr lang="es-ES" err="1"/>
              <a:t>lost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follow</a:t>
            </a:r>
            <a:r>
              <a:rPr lang="es-ES"/>
              <a:t>-up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215D5C-CCC9-AD55-6FC6-8D64655A1D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6" name="Imagen 4">
            <a:extLst>
              <a:ext uri="{FF2B5EF4-FFF2-40B4-BE49-F238E27FC236}">
                <a16:creationId xmlns:a16="http://schemas.microsoft.com/office/drawing/2014/main" id="{82C3C175-D0CC-09C3-D4FF-C00A2DD11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12A348-80A9-D19C-9A15-98E8CD18BF64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8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BB864-1566-6DD2-46FB-CBF2D0D78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3D159C6-C2D0-5786-BDBA-80B0483AAC83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214FE9B5-CE57-DE23-25B9-C080B1E78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A628B2BD-E97F-765A-52CB-44297E072E31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err="1"/>
              <a:t>Baseline</a:t>
            </a:r>
            <a:r>
              <a:rPr lang="es-ES" sz="2800" b="1"/>
              <a:t> </a:t>
            </a:r>
            <a:r>
              <a:rPr lang="es-ES" sz="2800" b="1" err="1"/>
              <a:t>Characteristics</a:t>
            </a:r>
            <a:endParaRPr lang="en-US" sz="2800" b="1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8F1B963-7336-E6B2-1743-BB30E2D2C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8D2B614-B7BF-8D8D-BF69-517CE08F96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8" t="18330" r="1" b="54829"/>
          <a:stretch/>
        </p:blipFill>
        <p:spPr>
          <a:xfrm>
            <a:off x="615301" y="434055"/>
            <a:ext cx="618020" cy="242143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E352288A-DBA1-5A8B-A905-842A1172D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2788C81-1037-49C5-79C7-E72DBC629E2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17" t="20437" r="24667" b="7103"/>
          <a:stretch/>
        </p:blipFill>
        <p:spPr>
          <a:xfrm>
            <a:off x="615301" y="1136636"/>
            <a:ext cx="6795149" cy="467652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8D0ECFE-4AFD-6F4F-5CD4-0CF02ADAB183}"/>
              </a:ext>
            </a:extLst>
          </p:cNvPr>
          <p:cNvSpPr/>
          <p:nvPr/>
        </p:nvSpPr>
        <p:spPr>
          <a:xfrm>
            <a:off x="1269047" y="1494520"/>
            <a:ext cx="2912598" cy="10439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72CA48-3904-596F-4675-7919EBAF8FD8}"/>
              </a:ext>
            </a:extLst>
          </p:cNvPr>
          <p:cNvSpPr txBox="1"/>
          <p:nvPr/>
        </p:nvSpPr>
        <p:spPr>
          <a:xfrm>
            <a:off x="1296211" y="1612665"/>
            <a:ext cx="2861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>
                <a:solidFill>
                  <a:srgbClr val="000099"/>
                </a:solidFill>
              </a:rPr>
              <a:t>82,4 ± 5,5 </a:t>
            </a:r>
            <a:r>
              <a:rPr lang="es-ES" sz="2800" b="1" err="1">
                <a:solidFill>
                  <a:srgbClr val="000099"/>
                </a:solidFill>
              </a:rPr>
              <a:t>years</a:t>
            </a:r>
            <a:endParaRPr lang="es-ES" sz="2800" b="1">
              <a:solidFill>
                <a:srgbClr val="000099"/>
              </a:solidFill>
            </a:endParaRPr>
          </a:p>
          <a:p>
            <a:pPr algn="ctr"/>
            <a:r>
              <a:rPr lang="es-ES"/>
              <a:t>Median 83 </a:t>
            </a:r>
            <a:r>
              <a:rPr lang="es-ES" err="1"/>
              <a:t>years</a:t>
            </a:r>
            <a:r>
              <a:rPr lang="es-ES"/>
              <a:t> (IQR 79-86)</a:t>
            </a:r>
          </a:p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A63F6A-DE98-684E-F3FC-0DA811508FEB}"/>
              </a:ext>
            </a:extLst>
          </p:cNvPr>
          <p:cNvSpPr/>
          <p:nvPr/>
        </p:nvSpPr>
        <p:spPr>
          <a:xfrm>
            <a:off x="6000400" y="792653"/>
            <a:ext cx="1981566" cy="646331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8E9E9C-7DC4-A187-D26D-389456E6D57C}"/>
              </a:ext>
            </a:extLst>
          </p:cNvPr>
          <p:cNvSpPr txBox="1"/>
          <p:nvPr/>
        </p:nvSpPr>
        <p:spPr>
          <a:xfrm>
            <a:off x="6011837" y="868409"/>
            <a:ext cx="1988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/>
              <a:t>49.4% </a:t>
            </a:r>
            <a:r>
              <a:rPr lang="es-ES" sz="2400" b="1" err="1"/>
              <a:t>women</a:t>
            </a:r>
            <a:endParaRPr lang="es-ES" sz="2400" b="1"/>
          </a:p>
          <a:p>
            <a:endParaRPr lang="es-ES" sz="2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2F97D1-0628-4708-71C1-24A633AC4229}"/>
              </a:ext>
            </a:extLst>
          </p:cNvPr>
          <p:cNvSpPr txBox="1"/>
          <p:nvPr/>
        </p:nvSpPr>
        <p:spPr>
          <a:xfrm>
            <a:off x="3519308" y="4995953"/>
            <a:ext cx="2692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err="1">
                <a:solidFill>
                  <a:srgbClr val="FFFF00"/>
                </a:solidFill>
              </a:rPr>
              <a:t>From</a:t>
            </a:r>
            <a:r>
              <a:rPr lang="es-ES" sz="2400" b="1">
                <a:solidFill>
                  <a:srgbClr val="FFFF00"/>
                </a:solidFill>
              </a:rPr>
              <a:t> 60 </a:t>
            </a:r>
            <a:r>
              <a:rPr lang="es-ES" sz="2400" b="1" err="1">
                <a:solidFill>
                  <a:srgbClr val="FFFF00"/>
                </a:solidFill>
              </a:rPr>
              <a:t>to</a:t>
            </a:r>
            <a:r>
              <a:rPr lang="es-ES" sz="2400" b="1">
                <a:solidFill>
                  <a:srgbClr val="FFFF00"/>
                </a:solidFill>
              </a:rPr>
              <a:t> 99 </a:t>
            </a:r>
            <a:r>
              <a:rPr lang="es-ES" sz="2400" b="1" err="1">
                <a:solidFill>
                  <a:srgbClr val="FFFF00"/>
                </a:solidFill>
              </a:rPr>
              <a:t>years</a:t>
            </a:r>
            <a:endParaRPr lang="es-ES" sz="2400" b="1">
              <a:solidFill>
                <a:srgbClr val="FFFF00"/>
              </a:solidFill>
            </a:endParaRPr>
          </a:p>
        </p:txBody>
      </p:sp>
      <p:sp>
        <p:nvSpPr>
          <p:cNvPr id="8" name="Flecha: doblada 7">
            <a:extLst>
              <a:ext uri="{FF2B5EF4-FFF2-40B4-BE49-F238E27FC236}">
                <a16:creationId xmlns:a16="http://schemas.microsoft.com/office/drawing/2014/main" id="{A0E8DFC1-059A-0A5C-AEDC-2B225054D49A}"/>
              </a:ext>
            </a:extLst>
          </p:cNvPr>
          <p:cNvSpPr/>
          <p:nvPr/>
        </p:nvSpPr>
        <p:spPr>
          <a:xfrm flipV="1">
            <a:off x="5831025" y="5738626"/>
            <a:ext cx="529949" cy="504598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8DEAE90-505A-CBB6-91C6-3D6A4F109BBD}"/>
              </a:ext>
            </a:extLst>
          </p:cNvPr>
          <p:cNvSpPr txBox="1"/>
          <p:nvPr/>
        </p:nvSpPr>
        <p:spPr>
          <a:xfrm>
            <a:off x="6350404" y="5964006"/>
            <a:ext cx="1263487" cy="32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b="1">
                <a:solidFill>
                  <a:schemeClr val="bg1"/>
                </a:solidFill>
                <a:highlight>
                  <a:srgbClr val="FF0000"/>
                </a:highlight>
              </a:rPr>
              <a:t>7,4% ≥ 90 y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3C4703-CFCE-38DC-8C71-AD3EE2213275}"/>
              </a:ext>
            </a:extLst>
          </p:cNvPr>
          <p:cNvSpPr txBox="1"/>
          <p:nvPr/>
        </p:nvSpPr>
        <p:spPr>
          <a:xfrm>
            <a:off x="3254553" y="5666742"/>
            <a:ext cx="160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Age (</a:t>
            </a:r>
            <a:r>
              <a:rPr lang="es-ES" sz="2400" b="1" err="1"/>
              <a:t>years</a:t>
            </a:r>
            <a:r>
              <a:rPr lang="es-ES" sz="2400" b="1"/>
              <a:t>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B63052A-3E8F-DD56-E76D-86E3F731BAC4}"/>
              </a:ext>
            </a:extLst>
          </p:cNvPr>
          <p:cNvSpPr txBox="1"/>
          <p:nvPr/>
        </p:nvSpPr>
        <p:spPr>
          <a:xfrm rot="16200000">
            <a:off x="-295303" y="2856504"/>
            <a:ext cx="151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err="1"/>
              <a:t>Frequency</a:t>
            </a:r>
            <a:endParaRPr lang="es-ES" sz="2400" b="1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E07980F-E880-4193-46D9-DD120C14D0F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15" name="Imagen 4">
            <a:extLst>
              <a:ext uri="{FF2B5EF4-FFF2-40B4-BE49-F238E27FC236}">
                <a16:creationId xmlns:a16="http://schemas.microsoft.com/office/drawing/2014/main" id="{5A25C800-AEF5-67DB-D6A1-A5BAE6478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1F8981D-DF37-1F9E-D5A1-F1B3104B12FB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  <p:pic>
        <p:nvPicPr>
          <p:cNvPr id="10" name="Picture 2" descr="Páncreas - Mejor con Salud">
            <a:extLst>
              <a:ext uri="{FF2B5EF4-FFF2-40B4-BE49-F238E27FC236}">
                <a16:creationId xmlns:a16="http://schemas.microsoft.com/office/drawing/2014/main" id="{685264CF-9C96-10A3-708F-932EAC9B1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11" y="733684"/>
            <a:ext cx="2167614" cy="162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3CF0DD-A3A9-BEA3-355A-8BC1C45E11A8}"/>
              </a:ext>
            </a:extLst>
          </p:cNvPr>
          <p:cNvSpPr txBox="1"/>
          <p:nvPr/>
        </p:nvSpPr>
        <p:spPr>
          <a:xfrm>
            <a:off x="8463902" y="2154112"/>
            <a:ext cx="1492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>
                <a:solidFill>
                  <a:srgbClr val="C00000"/>
                </a:solidFill>
              </a:rPr>
              <a:t>Diabetes</a:t>
            </a:r>
            <a:endParaRPr lang="es-ES" sz="1600">
              <a:solidFill>
                <a:srgbClr val="C00000"/>
              </a:solidFill>
            </a:endParaRPr>
          </a:p>
        </p:txBody>
      </p:sp>
      <p:pic>
        <p:nvPicPr>
          <p:cNvPr id="17" name="Picture 4" descr="Cómo limpiar los riñones de forma natural?: nueve sencillas opciones">
            <a:extLst>
              <a:ext uri="{FF2B5EF4-FFF2-40B4-BE49-F238E27FC236}">
                <a16:creationId xmlns:a16="http://schemas.microsoft.com/office/drawing/2014/main" id="{48D55E58-11CD-FA6B-0A96-CDFFF223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062" y="4873372"/>
            <a:ext cx="1432888" cy="10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eflexión: El corazón humano | Temas y Devocionales Cristianos">
            <a:extLst>
              <a:ext uri="{FF2B5EF4-FFF2-40B4-BE49-F238E27FC236}">
                <a16:creationId xmlns:a16="http://schemas.microsoft.com/office/drawing/2014/main" id="{AC6A484E-3667-881B-4C2B-22DBB7EE3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560" r="2703" b="3671"/>
          <a:stretch/>
        </p:blipFill>
        <p:spPr bwMode="auto">
          <a:xfrm>
            <a:off x="8514568" y="2907593"/>
            <a:ext cx="1207491" cy="126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507EB7A-3A00-4272-CBC8-DB2015C39B0F}"/>
              </a:ext>
            </a:extLst>
          </p:cNvPr>
          <p:cNvSpPr txBox="1"/>
          <p:nvPr/>
        </p:nvSpPr>
        <p:spPr>
          <a:xfrm>
            <a:off x="8276472" y="4141028"/>
            <a:ext cx="1830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>
                <a:solidFill>
                  <a:srgbClr val="C00000"/>
                </a:solidFill>
              </a:rPr>
              <a:t>LVEF ≤ 40%</a:t>
            </a:r>
            <a:endParaRPr lang="es-ES" sz="1600">
              <a:solidFill>
                <a:srgbClr val="C0000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380C90D-E0DF-8DA1-ABD0-FF0261744009}"/>
              </a:ext>
            </a:extLst>
          </p:cNvPr>
          <p:cNvSpPr txBox="1"/>
          <p:nvPr/>
        </p:nvSpPr>
        <p:spPr>
          <a:xfrm>
            <a:off x="8059422" y="5924349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>
                <a:solidFill>
                  <a:srgbClr val="C00000"/>
                </a:solidFill>
              </a:rPr>
              <a:t>CKD-EPI 25-75</a:t>
            </a:r>
            <a:endParaRPr lang="es-ES" sz="1600">
              <a:solidFill>
                <a:srgbClr val="C00000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1377553-B87B-C89B-526B-0515BD5153C1}"/>
              </a:ext>
            </a:extLst>
          </p:cNvPr>
          <p:cNvSpPr/>
          <p:nvPr/>
        </p:nvSpPr>
        <p:spPr>
          <a:xfrm>
            <a:off x="10300784" y="5024160"/>
            <a:ext cx="1830116" cy="1042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8927D9DF-1965-41E6-6360-F34EA5970247}"/>
              </a:ext>
            </a:extLst>
          </p:cNvPr>
          <p:cNvSpPr/>
          <p:nvPr/>
        </p:nvSpPr>
        <p:spPr>
          <a:xfrm>
            <a:off x="10191508" y="3063616"/>
            <a:ext cx="1830116" cy="1042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6347367-D5CF-264C-59BC-2698F314AC2E}"/>
              </a:ext>
            </a:extLst>
          </p:cNvPr>
          <p:cNvSpPr/>
          <p:nvPr/>
        </p:nvSpPr>
        <p:spPr>
          <a:xfrm>
            <a:off x="10186051" y="1165254"/>
            <a:ext cx="1830116" cy="1042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94A2F26-8A1A-9590-202A-8CA4D342424D}"/>
              </a:ext>
            </a:extLst>
          </p:cNvPr>
          <p:cNvSpPr txBox="1"/>
          <p:nvPr/>
        </p:nvSpPr>
        <p:spPr>
          <a:xfrm>
            <a:off x="10493411" y="1240103"/>
            <a:ext cx="12153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>
                <a:solidFill>
                  <a:srgbClr val="000099"/>
                </a:solidFill>
              </a:rPr>
              <a:t>43,9%</a:t>
            </a:r>
          </a:p>
          <a:p>
            <a:pPr algn="ctr"/>
            <a:r>
              <a:rPr lang="es-ES" sz="2000">
                <a:solidFill>
                  <a:srgbClr val="000099"/>
                </a:solidFill>
              </a:rPr>
              <a:t>(n=537</a:t>
            </a:r>
            <a:r>
              <a:rPr lang="es-ES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7DD630D-215C-1BB2-C664-33F2F661F516}"/>
              </a:ext>
            </a:extLst>
          </p:cNvPr>
          <p:cNvSpPr txBox="1"/>
          <p:nvPr/>
        </p:nvSpPr>
        <p:spPr>
          <a:xfrm>
            <a:off x="10608143" y="3122370"/>
            <a:ext cx="9941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>
                <a:solidFill>
                  <a:srgbClr val="000099"/>
                </a:solidFill>
              </a:rPr>
              <a:t>17%</a:t>
            </a:r>
          </a:p>
          <a:p>
            <a:pPr algn="ctr"/>
            <a:r>
              <a:rPr lang="es-ES" sz="2000">
                <a:solidFill>
                  <a:srgbClr val="000099"/>
                </a:solidFill>
              </a:rPr>
              <a:t>(n=212</a:t>
            </a:r>
            <a:r>
              <a:rPr lang="es-ES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A5F6452-7770-36C3-FE62-6B7EF5B1C229}"/>
              </a:ext>
            </a:extLst>
          </p:cNvPr>
          <p:cNvSpPr txBox="1"/>
          <p:nvPr/>
        </p:nvSpPr>
        <p:spPr>
          <a:xfrm>
            <a:off x="10608143" y="5092896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>
                <a:solidFill>
                  <a:srgbClr val="000099"/>
                </a:solidFill>
              </a:rPr>
              <a:t>88,6%</a:t>
            </a:r>
          </a:p>
          <a:p>
            <a:pPr algn="ctr"/>
            <a:r>
              <a:rPr lang="es-ES" sz="2000">
                <a:solidFill>
                  <a:srgbClr val="000099"/>
                </a:solidFill>
              </a:rPr>
              <a:t>(n=1,084</a:t>
            </a:r>
            <a:r>
              <a:rPr lang="es-ES">
                <a:solidFill>
                  <a:srgbClr val="000099"/>
                </a:solidFill>
              </a:rPr>
              <a:t>)</a:t>
            </a:r>
          </a:p>
        </p:txBody>
      </p:sp>
      <p:pic>
        <p:nvPicPr>
          <p:cNvPr id="1026" name="Picture 2" descr="Página 2 | Vectores e ilustraciones de Male And Female para descargar  gratis | Freepik">
            <a:extLst>
              <a:ext uri="{FF2B5EF4-FFF2-40B4-BE49-F238E27FC236}">
                <a16:creationId xmlns:a16="http://schemas.microsoft.com/office/drawing/2014/main" id="{181A09CD-E671-A2CD-F0D7-FEB5390C0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6" t="14988" r="10822" b="21453"/>
          <a:stretch/>
        </p:blipFill>
        <p:spPr bwMode="auto">
          <a:xfrm>
            <a:off x="6060658" y="1494520"/>
            <a:ext cx="1842977" cy="25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73840-CE86-CB6C-D310-3538042F2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FBFBA9D-9D87-37CB-60BB-D4D60A17CEB2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035FEEE2-2131-8F5A-0975-1AF9B7936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54C6491A-72B5-D54F-1C67-6B13003F198F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/>
              <a:t>RESULTS: </a:t>
            </a:r>
            <a:r>
              <a:rPr lang="es-ES" sz="2800" b="1" err="1"/>
              <a:t>Primary</a:t>
            </a:r>
            <a:r>
              <a:rPr lang="es-ES" sz="2800" b="1"/>
              <a:t> end-point </a:t>
            </a:r>
            <a:r>
              <a:rPr lang="es-ES" sz="2000" b="1"/>
              <a:t>(</a:t>
            </a:r>
            <a:r>
              <a:rPr lang="es-ES" sz="2000" b="1" err="1"/>
              <a:t>intention</a:t>
            </a:r>
            <a:r>
              <a:rPr lang="es-ES" sz="2000" b="1"/>
              <a:t> </a:t>
            </a:r>
            <a:r>
              <a:rPr lang="es-ES" sz="2000" b="1" err="1"/>
              <a:t>to</a:t>
            </a:r>
            <a:r>
              <a:rPr lang="es-ES" sz="2000" b="1"/>
              <a:t> </a:t>
            </a:r>
            <a:r>
              <a:rPr lang="es-ES" sz="2000" b="1" err="1"/>
              <a:t>treat</a:t>
            </a:r>
            <a:r>
              <a:rPr lang="es-ES" sz="2000" b="1"/>
              <a:t> </a:t>
            </a:r>
            <a:r>
              <a:rPr lang="es-ES" sz="2000" b="1" err="1"/>
              <a:t>analysis</a:t>
            </a:r>
            <a:r>
              <a:rPr lang="es-ES" sz="2000" b="1"/>
              <a:t>)</a:t>
            </a:r>
            <a:endParaRPr lang="en-US" sz="2800" b="1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6037E9F-28CA-DDB2-A062-9D433ACDE028}"/>
              </a:ext>
            </a:extLst>
          </p:cNvPr>
          <p:cNvGrpSpPr/>
          <p:nvPr/>
        </p:nvGrpSpPr>
        <p:grpSpPr>
          <a:xfrm>
            <a:off x="0" y="113232"/>
            <a:ext cx="1466742" cy="580058"/>
            <a:chOff x="0" y="113232"/>
            <a:chExt cx="1466742" cy="580058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14A8375-F60F-1893-5C99-ED0A0C004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71" b="97906" l="9470" r="98864">
                          <a14:foregroundMark x1="25758" y1="52880" x2="35985" y2="90576"/>
                          <a14:foregroundMark x1="31439" y1="98429" x2="42803" y2="98429"/>
                          <a14:foregroundMark x1="84091" y1="53403" x2="98864" y2="79058"/>
                          <a14:foregroundMark x1="98864" y1="79058" x2="99242" y2="82723"/>
                          <a14:foregroundMark x1="62879" y1="1571" x2="72348" y2="17801"/>
                          <a14:foregroundMark x1="40530" y1="36649" x2="40530" y2="36649"/>
                          <a14:foregroundMark x1="42045" y1="38220" x2="43939" y2="43979"/>
                          <a14:foregroundMark x1="35985" y1="69634" x2="37879" y2="81152"/>
                          <a14:foregroundMark x1="40152" y1="29843" x2="39015" y2="28796"/>
                          <a14:foregroundMark x1="48106" y1="52880" x2="47727" y2="51832"/>
                          <a14:foregroundMark x1="41288" y1="19895" x2="41288" y2="19895"/>
                          <a14:foregroundMark x1="40530" y1="21990" x2="40530" y2="21990"/>
                          <a14:foregroundMark x1="39394" y1="34555" x2="39394" y2="34555"/>
                          <a14:foregroundMark x1="56439" y1="70681" x2="56439" y2="70681"/>
                          <a14:foregroundMark x1="56818" y1="70681" x2="56818" y2="70681"/>
                          <a14:foregroundMark x1="56818" y1="71204" x2="57955" y2="66492"/>
                          <a14:foregroundMark x1="56818" y1="71204" x2="56818" y2="69634"/>
                          <a14:foregroundMark x1="56439" y1="70157" x2="56439" y2="72775"/>
                          <a14:backgroundMark x1="41307" y1="45531" x2="47923" y2="66632"/>
                          <a14:backgroundMark x1="39015" y1="38220" x2="39488" y2="39728"/>
                          <a14:backgroundMark x1="50433" y1="72775" x2="47727" y2="85864"/>
                          <a14:backgroundMark x1="52273" y1="63874" x2="50974" y2="70157"/>
                          <a14:backgroundMark x1="47727" y1="85864" x2="50771" y2="72775"/>
                          <a14:backgroundMark x1="55681" y1="70157" x2="52273" y2="67016"/>
                          <a14:backgroundMark x1="52652" y1="63874" x2="54545" y2="69634"/>
                          <a14:backgroundMark x1="55303" y1="69634" x2="53409" y2="638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0" y="244003"/>
              <a:ext cx="622674" cy="449287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F39A02FA-CA10-EF6D-BADD-2BE1F4213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58" t="18330" r="1" b="54829"/>
            <a:stretch/>
          </p:blipFill>
          <p:spPr>
            <a:xfrm>
              <a:off x="615301" y="434055"/>
              <a:ext cx="618020" cy="242143"/>
            </a:xfrm>
            <a:prstGeom prst="rect">
              <a:avLst/>
            </a:prstGeom>
          </p:spPr>
        </p:pic>
        <p:pic>
          <p:nvPicPr>
            <p:cNvPr id="31" name="Imagen 11">
              <a:extLst>
                <a:ext uri="{FF2B5EF4-FFF2-40B4-BE49-F238E27FC236}">
                  <a16:creationId xmlns:a16="http://schemas.microsoft.com/office/drawing/2014/main" id="{5950D031-B862-C8A2-459F-20274A15EE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167" b="39306" l="6719" r="50391">
                          <a14:foregroundMark x1="6719" y1="23472" x2="6719" y2="23472"/>
                          <a14:foregroundMark x1="11406" y1="21806" x2="11406" y2="21806"/>
                          <a14:foregroundMark x1="14766" y1="30139" x2="14766" y2="30139"/>
                          <a14:foregroundMark x1="20547" y1="30139" x2="20547" y2="30139"/>
                          <a14:foregroundMark x1="33359" y1="27500" x2="33359" y2="27500"/>
                          <a14:foregroundMark x1="26641" y1="31667" x2="26641" y2="31667"/>
                          <a14:foregroundMark x1="29688" y1="28056" x2="29688" y2="28056"/>
                          <a14:foregroundMark x1="30234" y1="26528" x2="30234" y2="26528"/>
                          <a14:foregroundMark x1="16094" y1="23889" x2="16094" y2="23889"/>
                          <a14:foregroundMark x1="16719" y1="25139" x2="16719" y2="25139"/>
                          <a14:foregroundMark x1="41875" y1="26389" x2="41875" y2="26389"/>
                          <a14:foregroundMark x1="37031" y1="29722" x2="37031" y2="29722"/>
                          <a14:foregroundMark x1="47344" y1="25278" x2="47344" y2="25278"/>
                          <a14:foregroundMark x1="50000" y1="19167" x2="50000" y2="19167"/>
                          <a14:foregroundMark x1="50391" y1="22500" x2="50391" y2="22500"/>
                          <a14:foregroundMark x1="33125" y1="32639" x2="33125" y2="32639"/>
                          <a14:foregroundMark x1="33359" y1="34583" x2="33359" y2="34583"/>
                          <a14:foregroundMark x1="36016" y1="33194" x2="36016" y2="33194"/>
                          <a14:foregroundMark x1="38359" y1="25278" x2="36094" y2="33056"/>
                          <a14:foregroundMark x1="35078" y1="35139" x2="35078" y2="35139"/>
                          <a14:foregroundMark x1="44922" y1="35278" x2="44922" y2="35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" t="12497" r="48765" b="61317"/>
            <a:stretch/>
          </p:blipFill>
          <p:spPr bwMode="auto">
            <a:xfrm>
              <a:off x="416065" y="113232"/>
              <a:ext cx="1050677" cy="33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3A2717AE-BA73-A24E-0789-F34D5C73B57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6892"/>
          <a:stretch/>
        </p:blipFill>
        <p:spPr>
          <a:xfrm>
            <a:off x="1967369" y="867039"/>
            <a:ext cx="8153217" cy="50650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FA5D6D9-23FA-22D2-BAAC-801B33447D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2901" y="869577"/>
            <a:ext cx="8153217" cy="54400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1E055CD-1594-99E9-E420-AA64901ABB5C}"/>
              </a:ext>
            </a:extLst>
          </p:cNvPr>
          <p:cNvSpPr txBox="1"/>
          <p:nvPr/>
        </p:nvSpPr>
        <p:spPr>
          <a:xfrm>
            <a:off x="3929934" y="1213011"/>
            <a:ext cx="361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rgbClr val="0080FF"/>
                </a:solidFill>
              </a:rPr>
              <a:t>Control Group: 124 patients (20.1%)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29C61C-46E8-3747-0D9F-536C0A573689}"/>
              </a:ext>
            </a:extLst>
          </p:cNvPr>
          <p:cNvSpPr txBox="1"/>
          <p:nvPr/>
        </p:nvSpPr>
        <p:spPr>
          <a:xfrm>
            <a:off x="3945439" y="1611454"/>
            <a:ext cx="403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rgbClr val="FF7F00"/>
                </a:solidFill>
              </a:rPr>
              <a:t>Dapagliflozin Group: 91 patients (15.0%)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3C4E72E-4400-5D7A-5A75-DA74657A885A}"/>
              </a:ext>
            </a:extLst>
          </p:cNvPr>
          <p:cNvSpPr/>
          <p:nvPr/>
        </p:nvSpPr>
        <p:spPr>
          <a:xfrm>
            <a:off x="6957857" y="3589586"/>
            <a:ext cx="3767110" cy="8888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2400" b="1">
                <a:solidFill>
                  <a:srgbClr val="000099"/>
                </a:solidFill>
                <a:cs typeface="Times New Roman" panose="02020603050405020304" pitchFamily="18" charset="0"/>
              </a:rPr>
              <a:t>HR </a:t>
            </a:r>
            <a:r>
              <a:rPr lang="en-US" sz="2400" b="1">
                <a:solidFill>
                  <a:srgbClr val="000099"/>
                </a:solidFill>
                <a:cs typeface="Times New Roman" panose="02020603050405020304" pitchFamily="18" charset="0"/>
              </a:rPr>
              <a:t> 0.72 </a:t>
            </a:r>
            <a:r>
              <a:rPr lang="en-US" sz="2400">
                <a:solidFill>
                  <a:srgbClr val="000099"/>
                </a:solidFill>
                <a:cs typeface="Times New Roman" panose="02020603050405020304" pitchFamily="18" charset="0"/>
              </a:rPr>
              <a:t>(95% CI 0.55-0.95)</a:t>
            </a:r>
          </a:p>
          <a:p>
            <a:pPr algn="ctr"/>
            <a:r>
              <a:rPr lang="en-US" sz="2400">
                <a:solidFill>
                  <a:srgbClr val="000099"/>
                </a:solidFill>
                <a:cs typeface="Times New Roman" panose="02020603050405020304" pitchFamily="18" charset="0"/>
              </a:rPr>
              <a:t>P=0.018</a:t>
            </a:r>
            <a:r>
              <a:rPr lang="en-US" altLang="es-ES" sz="240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endParaRPr lang="es-ES" sz="240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E8D623-50F8-2873-B94A-6B0CD7ED6F5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10" name="Imagen 4">
            <a:extLst>
              <a:ext uri="{FF2B5EF4-FFF2-40B4-BE49-F238E27FC236}">
                <a16:creationId xmlns:a16="http://schemas.microsoft.com/office/drawing/2014/main" id="{00E14883-9D00-2A33-1CE6-F078A6222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684F97B-0CDD-1654-DB60-E0C1172A494E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DC6BBE-E276-72EF-B240-A6EDB13C3DC7}"/>
              </a:ext>
            </a:extLst>
          </p:cNvPr>
          <p:cNvSpPr txBox="1"/>
          <p:nvPr/>
        </p:nvSpPr>
        <p:spPr>
          <a:xfrm>
            <a:off x="10403676" y="6103642"/>
            <a:ext cx="6100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© Copyright 2025</a:t>
            </a:r>
          </a:p>
        </p:txBody>
      </p:sp>
    </p:spTree>
    <p:extLst>
      <p:ext uri="{BB962C8B-B14F-4D97-AF65-F5344CB8AC3E}">
        <p14:creationId xmlns:p14="http://schemas.microsoft.com/office/powerpoint/2010/main" val="196161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DC673-F211-3904-ECD1-320610F2D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E363B46-1F7B-163D-9C7A-D9D1622818D5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AB91F4EE-FC57-64D8-7A9F-39DF54CFC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BEE511CD-1524-4CE4-3CB2-0100DE174B49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/>
              <a:t>RESULTS: </a:t>
            </a:r>
            <a:r>
              <a:rPr lang="es-ES" sz="2800" b="1" err="1"/>
              <a:t>Primary</a:t>
            </a:r>
            <a:r>
              <a:rPr lang="es-ES" sz="2800" b="1"/>
              <a:t> end-point </a:t>
            </a:r>
            <a:r>
              <a:rPr lang="es-ES" sz="2000" b="1"/>
              <a:t>(per </a:t>
            </a:r>
            <a:r>
              <a:rPr lang="es-ES" sz="2000" b="1" err="1"/>
              <a:t>protocol</a:t>
            </a:r>
            <a:r>
              <a:rPr lang="es-ES" sz="2000" b="1"/>
              <a:t> </a:t>
            </a:r>
            <a:r>
              <a:rPr lang="es-ES" sz="2000" b="1" err="1"/>
              <a:t>analysis</a:t>
            </a:r>
            <a:r>
              <a:rPr lang="es-ES" sz="2000" b="1"/>
              <a:t>)</a:t>
            </a:r>
            <a:endParaRPr lang="en-US" sz="2800" b="1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DEC3A16-4E18-25B7-D9CD-EEEC4C7CD183}"/>
              </a:ext>
            </a:extLst>
          </p:cNvPr>
          <p:cNvGrpSpPr/>
          <p:nvPr/>
        </p:nvGrpSpPr>
        <p:grpSpPr>
          <a:xfrm>
            <a:off x="0" y="113232"/>
            <a:ext cx="1466742" cy="580058"/>
            <a:chOff x="0" y="113232"/>
            <a:chExt cx="1466742" cy="580058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ED5D314A-B9D7-F4D8-5C6D-44CDE98C6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71" b="97906" l="9470" r="98864">
                          <a14:foregroundMark x1="25758" y1="52880" x2="35985" y2="90576"/>
                          <a14:foregroundMark x1="31439" y1="98429" x2="42803" y2="98429"/>
                          <a14:foregroundMark x1="84091" y1="53403" x2="98864" y2="79058"/>
                          <a14:foregroundMark x1="98864" y1="79058" x2="99242" y2="82723"/>
                          <a14:foregroundMark x1="62879" y1="1571" x2="72348" y2="17801"/>
                          <a14:foregroundMark x1="40530" y1="36649" x2="40530" y2="36649"/>
                          <a14:foregroundMark x1="42045" y1="38220" x2="43939" y2="43979"/>
                          <a14:foregroundMark x1="35985" y1="69634" x2="37879" y2="81152"/>
                          <a14:foregroundMark x1="40152" y1="29843" x2="39015" y2="28796"/>
                          <a14:foregroundMark x1="48106" y1="52880" x2="47727" y2="51832"/>
                          <a14:foregroundMark x1="41288" y1="19895" x2="41288" y2="19895"/>
                          <a14:foregroundMark x1="40530" y1="21990" x2="40530" y2="21990"/>
                          <a14:foregroundMark x1="39394" y1="34555" x2="39394" y2="34555"/>
                          <a14:foregroundMark x1="56439" y1="70681" x2="56439" y2="70681"/>
                          <a14:foregroundMark x1="56818" y1="70681" x2="56818" y2="70681"/>
                          <a14:foregroundMark x1="56818" y1="71204" x2="57955" y2="66492"/>
                          <a14:foregroundMark x1="56818" y1="71204" x2="56818" y2="69634"/>
                          <a14:foregroundMark x1="56439" y1="70157" x2="56439" y2="72775"/>
                          <a14:backgroundMark x1="41307" y1="45531" x2="47923" y2="66632"/>
                          <a14:backgroundMark x1="39015" y1="38220" x2="39488" y2="39728"/>
                          <a14:backgroundMark x1="50433" y1="72775" x2="47727" y2="85864"/>
                          <a14:backgroundMark x1="52273" y1="63874" x2="50974" y2="70157"/>
                          <a14:backgroundMark x1="47727" y1="85864" x2="50771" y2="72775"/>
                          <a14:backgroundMark x1="55681" y1="70157" x2="52273" y2="67016"/>
                          <a14:backgroundMark x1="52652" y1="63874" x2="54545" y2="69634"/>
                          <a14:backgroundMark x1="55303" y1="69634" x2="53409" y2="638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0" y="244003"/>
              <a:ext cx="622674" cy="449287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6BB53A6D-9488-D8D7-3A2A-ADDBD45A8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58" t="18330" r="1" b="54829"/>
            <a:stretch/>
          </p:blipFill>
          <p:spPr>
            <a:xfrm>
              <a:off x="615301" y="434055"/>
              <a:ext cx="618020" cy="242143"/>
            </a:xfrm>
            <a:prstGeom prst="rect">
              <a:avLst/>
            </a:prstGeom>
          </p:spPr>
        </p:pic>
        <p:pic>
          <p:nvPicPr>
            <p:cNvPr id="31" name="Imagen 11">
              <a:extLst>
                <a:ext uri="{FF2B5EF4-FFF2-40B4-BE49-F238E27FC236}">
                  <a16:creationId xmlns:a16="http://schemas.microsoft.com/office/drawing/2014/main" id="{948E7D74-DC1E-4E5E-F751-71260A356D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167" b="39306" l="6719" r="50391">
                          <a14:foregroundMark x1="6719" y1="23472" x2="6719" y2="23472"/>
                          <a14:foregroundMark x1="11406" y1="21806" x2="11406" y2="21806"/>
                          <a14:foregroundMark x1="14766" y1="30139" x2="14766" y2="30139"/>
                          <a14:foregroundMark x1="20547" y1="30139" x2="20547" y2="30139"/>
                          <a14:foregroundMark x1="33359" y1="27500" x2="33359" y2="27500"/>
                          <a14:foregroundMark x1="26641" y1="31667" x2="26641" y2="31667"/>
                          <a14:foregroundMark x1="29688" y1="28056" x2="29688" y2="28056"/>
                          <a14:foregroundMark x1="30234" y1="26528" x2="30234" y2="26528"/>
                          <a14:foregroundMark x1="16094" y1="23889" x2="16094" y2="23889"/>
                          <a14:foregroundMark x1="16719" y1="25139" x2="16719" y2="25139"/>
                          <a14:foregroundMark x1="41875" y1="26389" x2="41875" y2="26389"/>
                          <a14:foregroundMark x1="37031" y1="29722" x2="37031" y2="29722"/>
                          <a14:foregroundMark x1="47344" y1="25278" x2="47344" y2="25278"/>
                          <a14:foregroundMark x1="50000" y1="19167" x2="50000" y2="19167"/>
                          <a14:foregroundMark x1="50391" y1="22500" x2="50391" y2="22500"/>
                          <a14:foregroundMark x1="33125" y1="32639" x2="33125" y2="32639"/>
                          <a14:foregroundMark x1="33359" y1="34583" x2="33359" y2="34583"/>
                          <a14:foregroundMark x1="36016" y1="33194" x2="36016" y2="33194"/>
                          <a14:foregroundMark x1="38359" y1="25278" x2="36094" y2="33056"/>
                          <a14:foregroundMark x1="35078" y1="35139" x2="35078" y2="35139"/>
                          <a14:foregroundMark x1="44922" y1="35278" x2="44922" y2="35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" t="12497" r="48765" b="61317"/>
            <a:stretch/>
          </p:blipFill>
          <p:spPr bwMode="auto">
            <a:xfrm>
              <a:off x="416065" y="113232"/>
              <a:ext cx="1050677" cy="33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Imagen 5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690152DA-AC12-F3B7-B6ED-EC9F4DFB42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18" y="761861"/>
            <a:ext cx="7686613" cy="545311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7BA9B51-174D-474D-B544-3BB7F7CF32BE}"/>
              </a:ext>
            </a:extLst>
          </p:cNvPr>
          <p:cNvSpPr/>
          <p:nvPr/>
        </p:nvSpPr>
        <p:spPr>
          <a:xfrm>
            <a:off x="3975640" y="1456469"/>
            <a:ext cx="3767110" cy="6730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2400" b="1">
                <a:solidFill>
                  <a:srgbClr val="000099"/>
                </a:solidFill>
                <a:cs typeface="Times New Roman" panose="02020603050405020304" pitchFamily="18" charset="0"/>
              </a:rPr>
              <a:t>HR </a:t>
            </a:r>
            <a:r>
              <a:rPr lang="en-US" sz="2400" b="1">
                <a:solidFill>
                  <a:srgbClr val="000099"/>
                </a:solidFill>
                <a:cs typeface="Times New Roman" panose="02020603050405020304" pitchFamily="18" charset="0"/>
              </a:rPr>
              <a:t> 0.67 </a:t>
            </a:r>
            <a:r>
              <a:rPr lang="en-US" sz="2400">
                <a:solidFill>
                  <a:srgbClr val="000099"/>
                </a:solidFill>
                <a:cs typeface="Times New Roman" panose="02020603050405020304" pitchFamily="18" charset="0"/>
              </a:rPr>
              <a:t>(95% CI 0.49-0.90)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D474AEF-13C2-5172-E700-762A72AA0421}"/>
              </a:ext>
            </a:extLst>
          </p:cNvPr>
          <p:cNvSpPr/>
          <p:nvPr/>
        </p:nvSpPr>
        <p:spPr>
          <a:xfrm>
            <a:off x="3794486" y="1040335"/>
            <a:ext cx="3053544" cy="251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2462CA-6CB7-3B34-A1D3-F5E90A7B1DC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0515CAA6-C920-00B1-DA95-FAE6DD1D5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DA90C6-F5C2-3E08-7FA3-9F46579FC272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9CA180-73A8-A7ED-BCEC-7B14E2419ED9}"/>
              </a:ext>
            </a:extLst>
          </p:cNvPr>
          <p:cNvSpPr txBox="1"/>
          <p:nvPr/>
        </p:nvSpPr>
        <p:spPr>
          <a:xfrm>
            <a:off x="10403676" y="6103642"/>
            <a:ext cx="6100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© Copyright 2025</a:t>
            </a:r>
          </a:p>
        </p:txBody>
      </p:sp>
    </p:spTree>
    <p:extLst>
      <p:ext uri="{BB962C8B-B14F-4D97-AF65-F5344CB8AC3E}">
        <p14:creationId xmlns:p14="http://schemas.microsoft.com/office/powerpoint/2010/main" val="541888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CA1D3-FCE0-5AB8-FBF7-E09664378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96A27CD-6615-462C-2009-E2BBE74CF1EA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00E4B25A-E6AD-F20D-C59E-E7756ADE4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EECA1508-7694-1B4F-C5EA-BD3A8524570D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/>
              <a:t>RESULTS: </a:t>
            </a:r>
            <a:r>
              <a:rPr lang="es-ES" sz="2800" b="1" err="1"/>
              <a:t>Subgroup</a:t>
            </a:r>
            <a:r>
              <a:rPr lang="es-ES" sz="2800" b="1"/>
              <a:t> </a:t>
            </a:r>
            <a:r>
              <a:rPr lang="es-ES" sz="2800" b="1" err="1"/>
              <a:t>analysis</a:t>
            </a:r>
            <a:endParaRPr lang="en-US" sz="2800" b="1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427224F-3E00-D032-9D8A-FDEB4EC52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9EAC113-5D94-AE16-89C3-9CE1E227AC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8" t="18330" r="1" b="54829"/>
          <a:stretch/>
        </p:blipFill>
        <p:spPr>
          <a:xfrm>
            <a:off x="615301" y="434055"/>
            <a:ext cx="618020" cy="242143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948D9718-5681-C171-B9B3-04D1767FA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FF5A0C9-5B88-DEB9-20C7-71E69AB0EDFC}"/>
              </a:ext>
            </a:extLst>
          </p:cNvPr>
          <p:cNvSpPr/>
          <p:nvPr/>
        </p:nvSpPr>
        <p:spPr>
          <a:xfrm>
            <a:off x="416065" y="866250"/>
            <a:ext cx="4041644" cy="2200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99"/>
                </a:solidFill>
              </a:rPr>
              <a:t>The effect of dapagliflozin on the primary outcome also appeared consistent across prespecified subgroups</a:t>
            </a:r>
            <a:endParaRPr lang="es-ES" sz="2400" b="1">
              <a:solidFill>
                <a:srgbClr val="000099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BE02B1-5292-4203-71F0-3EE82C6C3D6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8" name="Imagen 4">
            <a:extLst>
              <a:ext uri="{FF2B5EF4-FFF2-40B4-BE49-F238E27FC236}">
                <a16:creationId xmlns:a16="http://schemas.microsoft.com/office/drawing/2014/main" id="{468EB674-5D49-0C3D-0C5F-FDDC788D8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70DF38-FBA9-807B-EAA7-63501D9171AC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  <p:pic>
        <p:nvPicPr>
          <p:cNvPr id="14" name="Imagen 13" descr="Tabla&#10;&#10;El contenido generado por IA puede ser incorrecto.">
            <a:extLst>
              <a:ext uri="{FF2B5EF4-FFF2-40B4-BE49-F238E27FC236}">
                <a16:creationId xmlns:a16="http://schemas.microsoft.com/office/drawing/2014/main" id="{A5F8EF17-8717-F1F6-04EE-66B474612E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r="8262"/>
          <a:stretch/>
        </p:blipFill>
        <p:spPr>
          <a:xfrm>
            <a:off x="4880952" y="715403"/>
            <a:ext cx="5817141" cy="5719212"/>
          </a:xfrm>
          <a:prstGeom prst="rect">
            <a:avLst/>
          </a:prstGeom>
        </p:spPr>
      </p:pic>
      <p:pic>
        <p:nvPicPr>
          <p:cNvPr id="15" name="Imagen 14" descr="Tabla&#10;&#10;El contenido generado por IA puede ser incorrecto.">
            <a:extLst>
              <a:ext uri="{FF2B5EF4-FFF2-40B4-BE49-F238E27FC236}">
                <a16:creationId xmlns:a16="http://schemas.microsoft.com/office/drawing/2014/main" id="{F9123FCC-3745-AA3E-9C11-1AAACFF82D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t="46143" r="8262" b="46118"/>
          <a:stretch/>
        </p:blipFill>
        <p:spPr>
          <a:xfrm>
            <a:off x="77577" y="4250598"/>
            <a:ext cx="11889328" cy="873031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39BC823-3205-4214-548D-C05C96EADF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t="22382" r="8198" b="70559"/>
          <a:stretch/>
        </p:blipFill>
        <p:spPr>
          <a:xfrm>
            <a:off x="94846" y="3239741"/>
            <a:ext cx="11889328" cy="870857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AFE4F06-DB31-35B3-60DD-D73989E9B9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t="57931" r="8198" b="35010"/>
          <a:stretch/>
        </p:blipFill>
        <p:spPr>
          <a:xfrm>
            <a:off x="77577" y="5263629"/>
            <a:ext cx="11889328" cy="870859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1843E95-A6B8-C5E4-3B6B-2D2702BC4B3A}"/>
              </a:ext>
            </a:extLst>
          </p:cNvPr>
          <p:cNvSpPr txBox="1"/>
          <p:nvPr/>
        </p:nvSpPr>
        <p:spPr>
          <a:xfrm>
            <a:off x="10403676" y="6113802"/>
            <a:ext cx="6100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© Copyright 2025</a:t>
            </a:r>
          </a:p>
        </p:txBody>
      </p:sp>
    </p:spTree>
    <p:extLst>
      <p:ext uri="{BB962C8B-B14F-4D97-AF65-F5344CB8AC3E}">
        <p14:creationId xmlns:p14="http://schemas.microsoft.com/office/powerpoint/2010/main" val="108962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CE9D2-AB7D-8BFB-2C5C-8355E66F8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C1C38F5-0621-DF0D-E50C-66AAC9D7EAD9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257BD7C7-310D-FB77-4157-29AC38374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484C31A7-2240-1F1E-ED00-94C56AEC8F9B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/>
              <a:t>RESULTS: </a:t>
            </a:r>
            <a:r>
              <a:rPr lang="es-ES" sz="2800" b="1" err="1"/>
              <a:t>Secondary</a:t>
            </a:r>
            <a:r>
              <a:rPr lang="es-ES" sz="2800" b="1"/>
              <a:t> end-points</a:t>
            </a:r>
            <a:endParaRPr lang="en-US" sz="2800" b="1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D2B245E-F7B0-E37A-075C-A30B5EF232BC}"/>
              </a:ext>
            </a:extLst>
          </p:cNvPr>
          <p:cNvGrpSpPr/>
          <p:nvPr/>
        </p:nvGrpSpPr>
        <p:grpSpPr>
          <a:xfrm>
            <a:off x="0" y="113232"/>
            <a:ext cx="1466742" cy="580058"/>
            <a:chOff x="0" y="113232"/>
            <a:chExt cx="1466742" cy="580058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5748C813-4913-4323-77A4-22FF5ED3E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71" b="97906" l="9470" r="98864">
                          <a14:foregroundMark x1="25758" y1="52880" x2="35985" y2="90576"/>
                          <a14:foregroundMark x1="31439" y1="98429" x2="42803" y2="98429"/>
                          <a14:foregroundMark x1="84091" y1="53403" x2="98864" y2="79058"/>
                          <a14:foregroundMark x1="98864" y1="79058" x2="99242" y2="82723"/>
                          <a14:foregroundMark x1="62879" y1="1571" x2="72348" y2="17801"/>
                          <a14:foregroundMark x1="40530" y1="36649" x2="40530" y2="36649"/>
                          <a14:foregroundMark x1="42045" y1="38220" x2="43939" y2="43979"/>
                          <a14:foregroundMark x1="35985" y1="69634" x2="37879" y2="81152"/>
                          <a14:foregroundMark x1="40152" y1="29843" x2="39015" y2="28796"/>
                          <a14:foregroundMark x1="48106" y1="52880" x2="47727" y2="51832"/>
                          <a14:foregroundMark x1="41288" y1="19895" x2="41288" y2="19895"/>
                          <a14:foregroundMark x1="40530" y1="21990" x2="40530" y2="21990"/>
                          <a14:foregroundMark x1="39394" y1="34555" x2="39394" y2="34555"/>
                          <a14:foregroundMark x1="56439" y1="70681" x2="56439" y2="70681"/>
                          <a14:foregroundMark x1="56818" y1="70681" x2="56818" y2="70681"/>
                          <a14:foregroundMark x1="56818" y1="71204" x2="57955" y2="66492"/>
                          <a14:foregroundMark x1="56818" y1="71204" x2="56818" y2="69634"/>
                          <a14:foregroundMark x1="56439" y1="70157" x2="56439" y2="72775"/>
                          <a14:backgroundMark x1="41307" y1="45531" x2="47923" y2="66632"/>
                          <a14:backgroundMark x1="39015" y1="38220" x2="39488" y2="39728"/>
                          <a14:backgroundMark x1="50433" y1="72775" x2="47727" y2="85864"/>
                          <a14:backgroundMark x1="52273" y1="63874" x2="50974" y2="70157"/>
                          <a14:backgroundMark x1="47727" y1="85864" x2="50771" y2="72775"/>
                          <a14:backgroundMark x1="55681" y1="70157" x2="52273" y2="67016"/>
                          <a14:backgroundMark x1="52652" y1="63874" x2="54545" y2="69634"/>
                          <a14:backgroundMark x1="55303" y1="69634" x2="53409" y2="638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0" y="244003"/>
              <a:ext cx="622674" cy="449287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0583E5F3-0D6E-5E29-6759-B80D693BC0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58" t="18330" r="1" b="54829"/>
            <a:stretch/>
          </p:blipFill>
          <p:spPr>
            <a:xfrm>
              <a:off x="615301" y="434055"/>
              <a:ext cx="618020" cy="242143"/>
            </a:xfrm>
            <a:prstGeom prst="rect">
              <a:avLst/>
            </a:prstGeom>
          </p:spPr>
        </p:pic>
        <p:pic>
          <p:nvPicPr>
            <p:cNvPr id="31" name="Imagen 11">
              <a:extLst>
                <a:ext uri="{FF2B5EF4-FFF2-40B4-BE49-F238E27FC236}">
                  <a16:creationId xmlns:a16="http://schemas.microsoft.com/office/drawing/2014/main" id="{9F7AD58E-F24F-765A-CDBD-0D8A8CEC57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167" b="39306" l="6719" r="50391">
                          <a14:foregroundMark x1="6719" y1="23472" x2="6719" y2="23472"/>
                          <a14:foregroundMark x1="11406" y1="21806" x2="11406" y2="21806"/>
                          <a14:foregroundMark x1="14766" y1="30139" x2="14766" y2="30139"/>
                          <a14:foregroundMark x1="20547" y1="30139" x2="20547" y2="30139"/>
                          <a14:foregroundMark x1="33359" y1="27500" x2="33359" y2="27500"/>
                          <a14:foregroundMark x1="26641" y1="31667" x2="26641" y2="31667"/>
                          <a14:foregroundMark x1="29688" y1="28056" x2="29688" y2="28056"/>
                          <a14:foregroundMark x1="30234" y1="26528" x2="30234" y2="26528"/>
                          <a14:foregroundMark x1="16094" y1="23889" x2="16094" y2="23889"/>
                          <a14:foregroundMark x1="16719" y1="25139" x2="16719" y2="25139"/>
                          <a14:foregroundMark x1="41875" y1="26389" x2="41875" y2="26389"/>
                          <a14:foregroundMark x1="37031" y1="29722" x2="37031" y2="29722"/>
                          <a14:foregroundMark x1="47344" y1="25278" x2="47344" y2="25278"/>
                          <a14:foregroundMark x1="50000" y1="19167" x2="50000" y2="19167"/>
                          <a14:foregroundMark x1="50391" y1="22500" x2="50391" y2="22500"/>
                          <a14:foregroundMark x1="33125" y1="32639" x2="33125" y2="32639"/>
                          <a14:foregroundMark x1="33359" y1="34583" x2="33359" y2="34583"/>
                          <a14:foregroundMark x1="36016" y1="33194" x2="36016" y2="33194"/>
                          <a14:foregroundMark x1="38359" y1="25278" x2="36094" y2="33056"/>
                          <a14:foregroundMark x1="35078" y1="35139" x2="35078" y2="35139"/>
                          <a14:foregroundMark x1="44922" y1="35278" x2="44922" y2="35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" t="12497" r="48765" b="61317"/>
            <a:stretch/>
          </p:blipFill>
          <p:spPr bwMode="auto">
            <a:xfrm>
              <a:off x="416065" y="113232"/>
              <a:ext cx="1050677" cy="33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1703AAA3-6705-7487-84DB-9F36AB3C97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4" r="1597"/>
          <a:stretch/>
        </p:blipFill>
        <p:spPr>
          <a:xfrm>
            <a:off x="6012831" y="2118837"/>
            <a:ext cx="6020381" cy="40647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1B7F2A2-F969-65E2-DADE-A3A85846E1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35825" b="33715"/>
          <a:stretch/>
        </p:blipFill>
        <p:spPr>
          <a:xfrm>
            <a:off x="158788" y="2118837"/>
            <a:ext cx="5959281" cy="40361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C110C98-AF3F-4DE6-37E7-C1D06FF5D86F}"/>
              </a:ext>
            </a:extLst>
          </p:cNvPr>
          <p:cNvSpPr txBox="1"/>
          <p:nvPr/>
        </p:nvSpPr>
        <p:spPr>
          <a:xfrm>
            <a:off x="2219880" y="1497483"/>
            <a:ext cx="267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>
                <a:solidFill>
                  <a:srgbClr val="0080FF"/>
                </a:solidFill>
              </a:rPr>
              <a:t>Control Group: 56 patients (9.1%)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159E72-5CE2-E76A-DBCE-6DFEAF1CEA0E}"/>
              </a:ext>
            </a:extLst>
          </p:cNvPr>
          <p:cNvSpPr txBox="1"/>
          <p:nvPr/>
        </p:nvSpPr>
        <p:spPr>
          <a:xfrm>
            <a:off x="2000385" y="1750170"/>
            <a:ext cx="309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>
                <a:solidFill>
                  <a:srgbClr val="FF7F00"/>
                </a:solidFill>
              </a:rPr>
              <a:t>Dapagliflozin Group: 47 patients (7.8%)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C2D769-3B12-5D38-204F-2C2358817EC4}"/>
              </a:ext>
            </a:extLst>
          </p:cNvPr>
          <p:cNvSpPr txBox="1"/>
          <p:nvPr/>
        </p:nvSpPr>
        <p:spPr>
          <a:xfrm>
            <a:off x="8168897" y="1502717"/>
            <a:ext cx="2767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>
                <a:solidFill>
                  <a:srgbClr val="0080FF"/>
                </a:solidFill>
              </a:rPr>
              <a:t>Control Group: 89 patients (14.4%)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A90156-14E1-A280-758F-FED5D2435147}"/>
              </a:ext>
            </a:extLst>
          </p:cNvPr>
          <p:cNvSpPr txBox="1"/>
          <p:nvPr/>
        </p:nvSpPr>
        <p:spPr>
          <a:xfrm>
            <a:off x="8016996" y="1755404"/>
            <a:ext cx="309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>
                <a:solidFill>
                  <a:srgbClr val="FF7F00"/>
                </a:solidFill>
              </a:rPr>
              <a:t>Dapagliflozin Group: 57 patients (9.4%)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D78F847-CE83-EE96-1471-5D98D8A61C38}"/>
              </a:ext>
            </a:extLst>
          </p:cNvPr>
          <p:cNvSpPr/>
          <p:nvPr/>
        </p:nvSpPr>
        <p:spPr>
          <a:xfrm>
            <a:off x="1216713" y="920805"/>
            <a:ext cx="4663655" cy="5660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2400" b="1">
                <a:solidFill>
                  <a:srgbClr val="000099"/>
                </a:solidFill>
              </a:rPr>
              <a:t>All-cause Death</a:t>
            </a:r>
            <a:endParaRPr lang="es-ES" sz="2400" b="1">
              <a:solidFill>
                <a:srgbClr val="000099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0A0042C-C1E3-B2F2-BB70-975106DC7C14}"/>
              </a:ext>
            </a:extLst>
          </p:cNvPr>
          <p:cNvSpPr/>
          <p:nvPr/>
        </p:nvSpPr>
        <p:spPr>
          <a:xfrm>
            <a:off x="7216848" y="919898"/>
            <a:ext cx="4663655" cy="5660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2400" b="1">
                <a:solidFill>
                  <a:srgbClr val="000099"/>
                </a:solidFill>
              </a:rPr>
              <a:t>Worsening HF</a:t>
            </a:r>
            <a:endParaRPr lang="es-ES" sz="2400" b="1">
              <a:solidFill>
                <a:srgbClr val="000099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0C2AED4-8957-5205-4A86-68D083ED22A2}"/>
              </a:ext>
            </a:extLst>
          </p:cNvPr>
          <p:cNvSpPr/>
          <p:nvPr/>
        </p:nvSpPr>
        <p:spPr>
          <a:xfrm>
            <a:off x="2042063" y="2355259"/>
            <a:ext cx="3093628" cy="44928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HR </a:t>
            </a:r>
            <a:r>
              <a:rPr lang="en-US" sz="1800" b="1">
                <a:solidFill>
                  <a:schemeClr val="bg1"/>
                </a:solidFill>
                <a:cs typeface="Times New Roman" panose="02020603050405020304" pitchFamily="18" charset="0"/>
              </a:rPr>
              <a:t> 0.87 </a:t>
            </a:r>
            <a:r>
              <a:rPr 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(95% CI 0.59-1.28)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61BF2DD-AB2E-DD9C-62FB-F2FAC0197C23}"/>
              </a:ext>
            </a:extLst>
          </p:cNvPr>
          <p:cNvSpPr/>
          <p:nvPr/>
        </p:nvSpPr>
        <p:spPr>
          <a:xfrm>
            <a:off x="8066292" y="2347643"/>
            <a:ext cx="3093628" cy="44928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HR </a:t>
            </a:r>
            <a:r>
              <a:rPr lang="en-US" sz="1800" b="1">
                <a:solidFill>
                  <a:schemeClr val="bg1"/>
                </a:solidFill>
                <a:cs typeface="Times New Roman" panose="02020603050405020304" pitchFamily="18" charset="0"/>
              </a:rPr>
              <a:t> 0.63 </a:t>
            </a:r>
            <a:r>
              <a:rPr 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(95% CI 0.45-0.88)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2C549E5-4599-90B8-64DA-7FE92042CD6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13" name="Imagen 4">
            <a:extLst>
              <a:ext uri="{FF2B5EF4-FFF2-40B4-BE49-F238E27FC236}">
                <a16:creationId xmlns:a16="http://schemas.microsoft.com/office/drawing/2014/main" id="{8B422DD6-67FC-CF26-F536-25D7D84A2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47F9DC9-2DB5-AC38-A100-9D66720B2244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5D1EED4-A9D3-4E6D-5DD8-C22430E238FC}"/>
              </a:ext>
            </a:extLst>
          </p:cNvPr>
          <p:cNvSpPr txBox="1"/>
          <p:nvPr/>
        </p:nvSpPr>
        <p:spPr>
          <a:xfrm>
            <a:off x="10403676" y="6103642"/>
            <a:ext cx="6100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© Copyright 2025</a:t>
            </a:r>
          </a:p>
        </p:txBody>
      </p:sp>
    </p:spTree>
    <p:extLst>
      <p:ext uri="{BB962C8B-B14F-4D97-AF65-F5344CB8AC3E}">
        <p14:creationId xmlns:p14="http://schemas.microsoft.com/office/powerpoint/2010/main" val="291112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C52B5-7B1A-6464-8F8F-7858CEDAD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88BDE06-6F8B-6F0A-DFE9-C769DDA917F7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4399F96E-8339-DBEB-CB49-981431150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D0132ED7-8201-A420-3126-9BF6790F47CD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/>
              <a:t>RESULTS: </a:t>
            </a:r>
            <a:r>
              <a:rPr lang="es-ES" sz="2800" b="1" err="1"/>
              <a:t>Secondary</a:t>
            </a:r>
            <a:r>
              <a:rPr lang="es-ES" sz="2800" b="1"/>
              <a:t> end-points</a:t>
            </a:r>
            <a:endParaRPr lang="en-US" sz="2800" b="1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B141D579-8941-0B7E-90EB-EFE67C6A8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96DF286-57AB-5076-3B74-C46BB7B62D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8" t="18330" r="1" b="54829"/>
          <a:stretch/>
        </p:blipFill>
        <p:spPr>
          <a:xfrm>
            <a:off x="615301" y="434055"/>
            <a:ext cx="618020" cy="242143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59532011-C40A-6DA6-0E65-F3F46D764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0C92466-DEB7-7A54-E09F-B0088D574B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57452"/>
          <a:stretch/>
        </p:blipFill>
        <p:spPr>
          <a:xfrm>
            <a:off x="1047333" y="1056721"/>
            <a:ext cx="9234490" cy="2502493"/>
          </a:xfrm>
          <a:prstGeom prst="rect">
            <a:avLst/>
          </a:prstGeom>
        </p:spPr>
      </p:pic>
      <p:pic>
        <p:nvPicPr>
          <p:cNvPr id="4" name="Imagen 3" descr="Diagrama">
            <a:extLst>
              <a:ext uri="{FF2B5EF4-FFF2-40B4-BE49-F238E27FC236}">
                <a16:creationId xmlns:a16="http://schemas.microsoft.com/office/drawing/2014/main" id="{24C390BB-D836-61FE-F305-FC5C1AF387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8" b="8305"/>
          <a:stretch/>
        </p:blipFill>
        <p:spPr>
          <a:xfrm>
            <a:off x="1047333" y="3922460"/>
            <a:ext cx="9234490" cy="2518292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93F4DC5-819E-7346-BA4D-CA9DE991E7F6}"/>
              </a:ext>
            </a:extLst>
          </p:cNvPr>
          <p:cNvSpPr/>
          <p:nvPr/>
        </p:nvSpPr>
        <p:spPr>
          <a:xfrm>
            <a:off x="1919033" y="767135"/>
            <a:ext cx="3457858" cy="246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b="1">
                <a:solidFill>
                  <a:srgbClr val="000099"/>
                </a:solidFill>
              </a:rPr>
              <a:t>Hospitalization for HF</a:t>
            </a:r>
            <a:endParaRPr lang="es-ES" b="1">
              <a:solidFill>
                <a:srgbClr val="000099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529FA8C-4BA1-3FAC-0A46-50C58BCFE07D}"/>
              </a:ext>
            </a:extLst>
          </p:cNvPr>
          <p:cNvSpPr/>
          <p:nvPr/>
        </p:nvSpPr>
        <p:spPr>
          <a:xfrm>
            <a:off x="6573165" y="764910"/>
            <a:ext cx="3457858" cy="246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b="1">
                <a:solidFill>
                  <a:srgbClr val="000099"/>
                </a:solidFill>
              </a:rPr>
              <a:t>Urgent HF Visit</a:t>
            </a:r>
            <a:endParaRPr lang="es-ES" b="1">
              <a:solidFill>
                <a:srgbClr val="000099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B33BE33-AFC2-2AF7-BFD0-6E81FB980B00}"/>
              </a:ext>
            </a:extLst>
          </p:cNvPr>
          <p:cNvSpPr/>
          <p:nvPr/>
        </p:nvSpPr>
        <p:spPr>
          <a:xfrm>
            <a:off x="1910929" y="3650611"/>
            <a:ext cx="3457858" cy="246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b="1">
                <a:solidFill>
                  <a:srgbClr val="000099"/>
                </a:solidFill>
              </a:rPr>
              <a:t>Cardiovascular Death</a:t>
            </a:r>
            <a:endParaRPr lang="es-ES" b="1">
              <a:solidFill>
                <a:srgbClr val="000099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085A729-7139-5ABC-A6C2-DD2F2E2F4A38}"/>
              </a:ext>
            </a:extLst>
          </p:cNvPr>
          <p:cNvSpPr/>
          <p:nvPr/>
        </p:nvSpPr>
        <p:spPr>
          <a:xfrm>
            <a:off x="6574920" y="3619847"/>
            <a:ext cx="3457858" cy="246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b="1">
                <a:solidFill>
                  <a:srgbClr val="000099"/>
                </a:solidFill>
              </a:rPr>
              <a:t>CV Death or Hospitalization for HF</a:t>
            </a:r>
            <a:endParaRPr lang="es-ES" b="1">
              <a:solidFill>
                <a:srgbClr val="000099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B840F40-737E-1F7D-9429-060D509AE193}"/>
              </a:ext>
            </a:extLst>
          </p:cNvPr>
          <p:cNvSpPr/>
          <p:nvPr/>
        </p:nvSpPr>
        <p:spPr>
          <a:xfrm>
            <a:off x="2533424" y="1202944"/>
            <a:ext cx="2471954" cy="2814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1600" b="1">
                <a:solidFill>
                  <a:srgbClr val="000099"/>
                </a:solidFill>
                <a:cs typeface="Times New Roman" panose="02020603050405020304" pitchFamily="18" charset="0"/>
              </a:rPr>
              <a:t>HR </a:t>
            </a:r>
            <a:r>
              <a:rPr lang="en-US" sz="1600" b="1">
                <a:solidFill>
                  <a:srgbClr val="000099"/>
                </a:solidFill>
                <a:cs typeface="Times New Roman" panose="02020603050405020304" pitchFamily="18" charset="0"/>
              </a:rPr>
              <a:t> 0.68 </a:t>
            </a:r>
            <a:r>
              <a:rPr lang="en-US" sz="1600">
                <a:solidFill>
                  <a:srgbClr val="000099"/>
                </a:solidFill>
                <a:cs typeface="Times New Roman" panose="02020603050405020304" pitchFamily="18" charset="0"/>
              </a:rPr>
              <a:t>(95% CI 0.46-0.99)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305B9A7-FC2E-6196-BD06-64641A67B95A}"/>
              </a:ext>
            </a:extLst>
          </p:cNvPr>
          <p:cNvSpPr/>
          <p:nvPr/>
        </p:nvSpPr>
        <p:spPr>
          <a:xfrm>
            <a:off x="7224364" y="1202944"/>
            <a:ext cx="2471954" cy="2814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1600" b="1">
                <a:solidFill>
                  <a:srgbClr val="000099"/>
                </a:solidFill>
                <a:cs typeface="Times New Roman" panose="02020603050405020304" pitchFamily="18" charset="0"/>
              </a:rPr>
              <a:t>HR </a:t>
            </a:r>
            <a:r>
              <a:rPr lang="en-US" sz="1600" b="1">
                <a:solidFill>
                  <a:srgbClr val="000099"/>
                </a:solidFill>
                <a:cs typeface="Times New Roman" panose="02020603050405020304" pitchFamily="18" charset="0"/>
              </a:rPr>
              <a:t> 0.46 </a:t>
            </a:r>
            <a:r>
              <a:rPr lang="en-US" sz="1600">
                <a:solidFill>
                  <a:srgbClr val="000099"/>
                </a:solidFill>
                <a:cs typeface="Times New Roman" panose="02020603050405020304" pitchFamily="18" charset="0"/>
              </a:rPr>
              <a:t>(95% CI 0.26-0.82)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8676C3-F697-2CF4-C225-872E2F5210D0}"/>
              </a:ext>
            </a:extLst>
          </p:cNvPr>
          <p:cNvSpPr/>
          <p:nvPr/>
        </p:nvSpPr>
        <p:spPr>
          <a:xfrm>
            <a:off x="2533424" y="4104907"/>
            <a:ext cx="2471954" cy="2814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1600" b="1">
                <a:solidFill>
                  <a:srgbClr val="000099"/>
                </a:solidFill>
                <a:cs typeface="Times New Roman" panose="02020603050405020304" pitchFamily="18" charset="0"/>
              </a:rPr>
              <a:t>HR </a:t>
            </a:r>
            <a:r>
              <a:rPr lang="en-US" sz="1600" b="1">
                <a:solidFill>
                  <a:srgbClr val="000099"/>
                </a:solidFill>
                <a:cs typeface="Times New Roman" panose="02020603050405020304" pitchFamily="18" charset="0"/>
              </a:rPr>
              <a:t> 0.81 </a:t>
            </a:r>
            <a:r>
              <a:rPr lang="en-US" sz="1600">
                <a:solidFill>
                  <a:srgbClr val="000099"/>
                </a:solidFill>
                <a:cs typeface="Times New Roman" panose="02020603050405020304" pitchFamily="18" charset="0"/>
              </a:rPr>
              <a:t>(95% CI 0.49-1.35)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60A49F6-9350-2F80-9C72-A09E63329E06}"/>
              </a:ext>
            </a:extLst>
          </p:cNvPr>
          <p:cNvSpPr/>
          <p:nvPr/>
        </p:nvSpPr>
        <p:spPr>
          <a:xfrm>
            <a:off x="7224364" y="4104907"/>
            <a:ext cx="2471954" cy="2814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1600" b="1">
                <a:solidFill>
                  <a:srgbClr val="000099"/>
                </a:solidFill>
                <a:cs typeface="Times New Roman" panose="02020603050405020304" pitchFamily="18" charset="0"/>
              </a:rPr>
              <a:t>HR </a:t>
            </a:r>
            <a:r>
              <a:rPr lang="en-US" sz="1600" b="1">
                <a:solidFill>
                  <a:srgbClr val="000099"/>
                </a:solidFill>
                <a:cs typeface="Times New Roman" panose="02020603050405020304" pitchFamily="18" charset="0"/>
              </a:rPr>
              <a:t> 0.71 </a:t>
            </a:r>
            <a:r>
              <a:rPr lang="en-US" sz="1600">
                <a:solidFill>
                  <a:srgbClr val="000099"/>
                </a:solidFill>
                <a:cs typeface="Times New Roman" panose="02020603050405020304" pitchFamily="18" charset="0"/>
              </a:rPr>
              <a:t>(95% CI 0.51-0.98)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7F9977F-4975-246C-342D-062313C029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1250" y="596397"/>
            <a:ext cx="1164845" cy="116484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9BA9779-1137-C3DA-3266-D62D1B2FA3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8822" y="600848"/>
            <a:ext cx="1164845" cy="116484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4E8626E-9B90-0819-0793-41B499C3A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8822" y="3538539"/>
            <a:ext cx="1164845" cy="116484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107B429-2D5D-F8E6-A2E9-009299CF9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6" b="90826" l="4167" r="40833">
                        <a14:foregroundMark x1="7500" y1="90826" x2="11333" y2="90826"/>
                        <a14:foregroundMark x1="33167" y1="92355" x2="40833" y2="84404"/>
                        <a14:foregroundMark x1="40833" y1="84404" x2="40833" y2="84098"/>
                      </a14:backgroundRemoval>
                    </a14:imgEffect>
                  </a14:imgLayer>
                </a14:imgProps>
              </a:ext>
            </a:extLst>
          </a:blip>
          <a:srcRect r="55034"/>
          <a:stretch/>
        </p:blipFill>
        <p:spPr>
          <a:xfrm>
            <a:off x="4983132" y="3705438"/>
            <a:ext cx="811902" cy="98403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BA70CCE-9898-1420-0473-D84C0ECD7D3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21" name="Imagen 4">
            <a:extLst>
              <a:ext uri="{FF2B5EF4-FFF2-40B4-BE49-F238E27FC236}">
                <a16:creationId xmlns:a16="http://schemas.microsoft.com/office/drawing/2014/main" id="{0D1AE926-64EA-A41E-0193-7A25CB26E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3C9A081-A8BA-AA30-2B08-95F6CB5AFF3B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58AC3C8-CD45-44CD-E62C-0AD17CD4BA9D}"/>
              </a:ext>
            </a:extLst>
          </p:cNvPr>
          <p:cNvSpPr txBox="1"/>
          <p:nvPr/>
        </p:nvSpPr>
        <p:spPr>
          <a:xfrm>
            <a:off x="10403676" y="6103642"/>
            <a:ext cx="6100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© Copyright 2025</a:t>
            </a:r>
          </a:p>
        </p:txBody>
      </p:sp>
    </p:spTree>
    <p:extLst>
      <p:ext uri="{BB962C8B-B14F-4D97-AF65-F5344CB8AC3E}">
        <p14:creationId xmlns:p14="http://schemas.microsoft.com/office/powerpoint/2010/main" val="36638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8FFCA-F851-5A7A-F1CC-79F8318E4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14C89A2-2D46-B490-AFAF-E32DF4EFA514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699FE205-23D6-BCD2-C668-A01EFAFF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10620555-F86D-702D-B6EC-A15E59F850DE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/>
              <a:t>RESULTS: Safety end-points</a:t>
            </a:r>
            <a:endParaRPr lang="en-US" sz="2800" b="1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0F80013-6DD8-CF8D-8FB3-DA17FCD1C2CB}"/>
              </a:ext>
            </a:extLst>
          </p:cNvPr>
          <p:cNvGrpSpPr/>
          <p:nvPr/>
        </p:nvGrpSpPr>
        <p:grpSpPr>
          <a:xfrm>
            <a:off x="0" y="113232"/>
            <a:ext cx="1466742" cy="580058"/>
            <a:chOff x="0" y="113232"/>
            <a:chExt cx="1466742" cy="580058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3DE1ACE1-AA0E-0758-D11A-567C7DF0F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71" b="97906" l="9470" r="98864">
                          <a14:foregroundMark x1="25758" y1="52880" x2="35985" y2="90576"/>
                          <a14:foregroundMark x1="31439" y1="98429" x2="42803" y2="98429"/>
                          <a14:foregroundMark x1="84091" y1="53403" x2="98864" y2="79058"/>
                          <a14:foregroundMark x1="98864" y1="79058" x2="99242" y2="82723"/>
                          <a14:foregroundMark x1="62879" y1="1571" x2="72348" y2="17801"/>
                          <a14:foregroundMark x1="40530" y1="36649" x2="40530" y2="36649"/>
                          <a14:foregroundMark x1="42045" y1="38220" x2="43939" y2="43979"/>
                          <a14:foregroundMark x1="35985" y1="69634" x2="37879" y2="81152"/>
                          <a14:foregroundMark x1="40152" y1="29843" x2="39015" y2="28796"/>
                          <a14:foregroundMark x1="48106" y1="52880" x2="47727" y2="51832"/>
                          <a14:foregroundMark x1="41288" y1="19895" x2="41288" y2="19895"/>
                          <a14:foregroundMark x1="40530" y1="21990" x2="40530" y2="21990"/>
                          <a14:foregroundMark x1="39394" y1="34555" x2="39394" y2="34555"/>
                          <a14:foregroundMark x1="56439" y1="70681" x2="56439" y2="70681"/>
                          <a14:foregroundMark x1="56818" y1="70681" x2="56818" y2="70681"/>
                          <a14:foregroundMark x1="56818" y1="71204" x2="57955" y2="66492"/>
                          <a14:foregroundMark x1="56818" y1="71204" x2="56818" y2="69634"/>
                          <a14:foregroundMark x1="56439" y1="70157" x2="56439" y2="72775"/>
                          <a14:backgroundMark x1="41307" y1="45531" x2="47923" y2="66632"/>
                          <a14:backgroundMark x1="39015" y1="38220" x2="39488" y2="39728"/>
                          <a14:backgroundMark x1="50433" y1="72775" x2="47727" y2="85864"/>
                          <a14:backgroundMark x1="52273" y1="63874" x2="50974" y2="70157"/>
                          <a14:backgroundMark x1="47727" y1="85864" x2="50771" y2="72775"/>
                          <a14:backgroundMark x1="55681" y1="70157" x2="52273" y2="67016"/>
                          <a14:backgroundMark x1="52652" y1="63874" x2="54545" y2="69634"/>
                          <a14:backgroundMark x1="55303" y1="69634" x2="53409" y2="638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0" y="244003"/>
              <a:ext cx="622674" cy="449287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6360C4DD-7781-D2CD-9F86-A977DD993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58" t="18330" r="1" b="54829"/>
            <a:stretch/>
          </p:blipFill>
          <p:spPr>
            <a:xfrm>
              <a:off x="615301" y="434055"/>
              <a:ext cx="618020" cy="242143"/>
            </a:xfrm>
            <a:prstGeom prst="rect">
              <a:avLst/>
            </a:prstGeom>
          </p:spPr>
        </p:pic>
        <p:pic>
          <p:nvPicPr>
            <p:cNvPr id="31" name="Imagen 11">
              <a:extLst>
                <a:ext uri="{FF2B5EF4-FFF2-40B4-BE49-F238E27FC236}">
                  <a16:creationId xmlns:a16="http://schemas.microsoft.com/office/drawing/2014/main" id="{40807B04-597A-3002-D937-AF9D385B7A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167" b="39306" l="6719" r="50391">
                          <a14:foregroundMark x1="6719" y1="23472" x2="6719" y2="23472"/>
                          <a14:foregroundMark x1="11406" y1="21806" x2="11406" y2="21806"/>
                          <a14:foregroundMark x1="14766" y1="30139" x2="14766" y2="30139"/>
                          <a14:foregroundMark x1="20547" y1="30139" x2="20547" y2="30139"/>
                          <a14:foregroundMark x1="33359" y1="27500" x2="33359" y2="27500"/>
                          <a14:foregroundMark x1="26641" y1="31667" x2="26641" y2="31667"/>
                          <a14:foregroundMark x1="29688" y1="28056" x2="29688" y2="28056"/>
                          <a14:foregroundMark x1="30234" y1="26528" x2="30234" y2="26528"/>
                          <a14:foregroundMark x1="16094" y1="23889" x2="16094" y2="23889"/>
                          <a14:foregroundMark x1="16719" y1="25139" x2="16719" y2="25139"/>
                          <a14:foregroundMark x1="41875" y1="26389" x2="41875" y2="26389"/>
                          <a14:foregroundMark x1="37031" y1="29722" x2="37031" y2="29722"/>
                          <a14:foregroundMark x1="47344" y1="25278" x2="47344" y2="25278"/>
                          <a14:foregroundMark x1="50000" y1="19167" x2="50000" y2="19167"/>
                          <a14:foregroundMark x1="50391" y1="22500" x2="50391" y2="22500"/>
                          <a14:foregroundMark x1="33125" y1="32639" x2="33125" y2="32639"/>
                          <a14:foregroundMark x1="33359" y1="34583" x2="33359" y2="34583"/>
                          <a14:foregroundMark x1="36016" y1="33194" x2="36016" y2="33194"/>
                          <a14:foregroundMark x1="38359" y1="25278" x2="36094" y2="33056"/>
                          <a14:foregroundMark x1="35078" y1="35139" x2="35078" y2="35139"/>
                          <a14:foregroundMark x1="44922" y1="35278" x2="44922" y2="35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" t="12497" r="48765" b="61317"/>
            <a:stretch/>
          </p:blipFill>
          <p:spPr bwMode="auto">
            <a:xfrm>
              <a:off x="416065" y="113232"/>
              <a:ext cx="1050677" cy="33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E949806-8FF1-DB6A-6380-E6EEB9A01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9841"/>
              </p:ext>
            </p:extLst>
          </p:nvPr>
        </p:nvGraphicFramePr>
        <p:xfrm>
          <a:off x="1504060" y="764020"/>
          <a:ext cx="10097223" cy="55323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01022">
                  <a:extLst>
                    <a:ext uri="{9D8B030D-6E8A-4147-A177-3AD203B41FA5}">
                      <a16:colId xmlns:a16="http://schemas.microsoft.com/office/drawing/2014/main" val="3475465367"/>
                    </a:ext>
                  </a:extLst>
                </a:gridCol>
                <a:gridCol w="1147968">
                  <a:extLst>
                    <a:ext uri="{9D8B030D-6E8A-4147-A177-3AD203B41FA5}">
                      <a16:colId xmlns:a16="http://schemas.microsoft.com/office/drawing/2014/main" val="3307080544"/>
                    </a:ext>
                  </a:extLst>
                </a:gridCol>
                <a:gridCol w="1798432">
                  <a:extLst>
                    <a:ext uri="{9D8B030D-6E8A-4147-A177-3AD203B41FA5}">
                      <a16:colId xmlns:a16="http://schemas.microsoft.com/office/drawing/2014/main" val="124653113"/>
                    </a:ext>
                  </a:extLst>
                </a:gridCol>
                <a:gridCol w="949012">
                  <a:extLst>
                    <a:ext uri="{9D8B030D-6E8A-4147-A177-3AD203B41FA5}">
                      <a16:colId xmlns:a16="http://schemas.microsoft.com/office/drawing/2014/main" val="3656914716"/>
                    </a:ext>
                  </a:extLst>
                </a:gridCol>
                <a:gridCol w="1776259">
                  <a:extLst>
                    <a:ext uri="{9D8B030D-6E8A-4147-A177-3AD203B41FA5}">
                      <a16:colId xmlns:a16="http://schemas.microsoft.com/office/drawing/2014/main" val="1499964266"/>
                    </a:ext>
                  </a:extLst>
                </a:gridCol>
                <a:gridCol w="1124530">
                  <a:extLst>
                    <a:ext uri="{9D8B030D-6E8A-4147-A177-3AD203B41FA5}">
                      <a16:colId xmlns:a16="http://schemas.microsoft.com/office/drawing/2014/main" val="2122371078"/>
                    </a:ext>
                  </a:extLst>
                </a:gridCol>
              </a:tblGrid>
              <a:tr h="404923">
                <a:tc rowSpan="3">
                  <a:txBody>
                    <a:bodyPr/>
                    <a:lstStyle/>
                    <a:p>
                      <a:pPr marL="381000" marR="35560" indent="-304800" algn="ctr">
                        <a:spcBef>
                          <a:spcPts val="455"/>
                        </a:spcBef>
                      </a:pPr>
                      <a:r>
                        <a:rPr lang="en-US" sz="1800" spc="-10">
                          <a:effectLst/>
                        </a:rPr>
                        <a:t>End Point</a:t>
                      </a:r>
                      <a:endParaRPr lang="es-ES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455"/>
                        </a:spcBef>
                      </a:pPr>
                      <a:r>
                        <a:rPr lang="en-US" sz="1800" spc="-10">
                          <a:effectLst/>
                        </a:rPr>
                        <a:t>Dapagliflozin Group                               (N = 605)</a:t>
                      </a:r>
                      <a:endParaRPr lang="es-ES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2000" spc="-20">
                          <a:effectLst/>
                        </a:rPr>
                        <a:t>Standard care</a:t>
                      </a:r>
                      <a:r>
                        <a:rPr lang="en-US" sz="1800" spc="-20">
                          <a:effectLst/>
                        </a:rPr>
                        <a:t> Group</a:t>
                      </a:r>
                      <a:endParaRPr lang="es-ES" sz="2000">
                        <a:effectLst/>
                      </a:endParaRPr>
                    </a:p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spc="-20">
                          <a:effectLst/>
                        </a:rPr>
                        <a:t>(N = 617)</a:t>
                      </a:r>
                      <a:endParaRPr lang="es-ES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spc="-20">
                          <a:effectLst/>
                        </a:rPr>
                        <a:t>P-value</a:t>
                      </a:r>
                      <a:endParaRPr lang="es-ES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09809"/>
                  </a:ext>
                </a:extLst>
              </a:tr>
              <a:tr h="2899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154305" algn="ctr">
                        <a:spcBef>
                          <a:spcPts val="455"/>
                        </a:spcBef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5"/>
                        </a:spcBef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</a:rPr>
                        <a:t>Incidence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0010" marR="99695" algn="ctr">
                        <a:spcBef>
                          <a:spcPts val="455"/>
                        </a:spcBef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ctr">
                        <a:spcBef>
                          <a:spcPts val="455"/>
                        </a:spcBef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</a:rPr>
                        <a:t>Incidence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247087"/>
                  </a:ext>
                </a:extLst>
              </a:tr>
              <a:tr h="7731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5"/>
                        </a:spcBef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</a:rPr>
                        <a:t>no. of events per 100 patient-yr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0485" algn="ctr">
                        <a:spcBef>
                          <a:spcPts val="455"/>
                        </a:spcBef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</a:rPr>
                        <a:t>no. of events per 100 patient-yr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6155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1800" spc="-10">
                          <a:solidFill>
                            <a:srgbClr val="000099"/>
                          </a:solidFill>
                          <a:effectLst/>
                        </a:rPr>
                        <a:t>Genitourinary infections </a:t>
                      </a:r>
                      <a:endParaRPr lang="es-ES" sz="2000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94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15.5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71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11.5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0.04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7164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1800" spc="-10">
                          <a:solidFill>
                            <a:srgbClr val="000099"/>
                          </a:solidFill>
                          <a:effectLst/>
                        </a:rPr>
                        <a:t>     Genital infections</a:t>
                      </a:r>
                      <a:endParaRPr lang="es-ES" sz="2000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11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1.8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3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0.5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0.03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713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1800" spc="-10">
                          <a:solidFill>
                            <a:srgbClr val="000099"/>
                          </a:solidFill>
                          <a:effectLst/>
                        </a:rPr>
                        <a:t>     Urinary infections</a:t>
                      </a:r>
                      <a:endParaRPr lang="es-ES" sz="2000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83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13.7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68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11.0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0.15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9915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1800" spc="-10">
                          <a:solidFill>
                            <a:srgbClr val="000099"/>
                          </a:solidFill>
                          <a:effectLst/>
                        </a:rPr>
                        <a:t>     Relevant urinary infections</a:t>
                      </a:r>
                      <a:endParaRPr lang="es-ES" sz="2000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17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2.8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11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1.8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0.23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438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1800" spc="-10">
                          <a:solidFill>
                            <a:srgbClr val="000099"/>
                          </a:solidFill>
                          <a:effectLst/>
                        </a:rPr>
                        <a:t>Bacteremia </a:t>
                      </a:r>
                      <a:endParaRPr lang="es-ES" sz="2000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31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5.1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32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5.2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0.96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27332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1800" spc="-10">
                          <a:solidFill>
                            <a:srgbClr val="000099"/>
                          </a:solidFill>
                          <a:effectLst/>
                        </a:rPr>
                        <a:t>Hypotension</a:t>
                      </a:r>
                      <a:endParaRPr lang="es-ES" sz="2000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40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6.6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22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3.6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0.01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6009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1800" spc="-10">
                          <a:solidFill>
                            <a:srgbClr val="000099"/>
                          </a:solidFill>
                          <a:effectLst/>
                        </a:rPr>
                        <a:t>Syncope</a:t>
                      </a:r>
                      <a:endParaRPr lang="es-ES" sz="2000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22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3.6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13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2.1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0.11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113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1800" spc="-10">
                          <a:solidFill>
                            <a:srgbClr val="000099"/>
                          </a:solidFill>
                          <a:effectLst/>
                        </a:rPr>
                        <a:t>Ketoacidosis</a:t>
                      </a:r>
                      <a:endParaRPr lang="es-ES" sz="2000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-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5491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1800" spc="-10">
                          <a:solidFill>
                            <a:srgbClr val="000099"/>
                          </a:solidFill>
                          <a:effectLst/>
                        </a:rPr>
                        <a:t>Major Hypoglycemia</a:t>
                      </a:r>
                      <a:endParaRPr lang="es-ES" sz="2000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4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0.7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8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1.3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0.26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1981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1800" spc="-10">
                          <a:solidFill>
                            <a:srgbClr val="000099"/>
                          </a:solidFill>
                          <a:effectLst/>
                        </a:rPr>
                        <a:t>Necrotizing fasciitis</a:t>
                      </a:r>
                      <a:endParaRPr lang="es-ES" sz="2000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-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-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-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433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1800" spc="-10">
                          <a:solidFill>
                            <a:srgbClr val="000099"/>
                          </a:solidFill>
                          <a:effectLst/>
                        </a:rPr>
                        <a:t>Non-traumatic amputation</a:t>
                      </a:r>
                      <a:endParaRPr lang="es-ES" sz="2000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5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0.8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4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0.6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0.72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9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27965">
                        <a:spcBef>
                          <a:spcPts val="245"/>
                        </a:spcBef>
                      </a:pPr>
                      <a:r>
                        <a:rPr lang="en-US" sz="1800" spc="-10">
                          <a:solidFill>
                            <a:srgbClr val="000099"/>
                          </a:solidFill>
                          <a:effectLst/>
                        </a:rPr>
                        <a:t>Cancer</a:t>
                      </a:r>
                      <a:endParaRPr lang="es-ES" sz="2000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30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5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22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3.6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spc="-10">
                          <a:solidFill>
                            <a:srgbClr val="000099"/>
                          </a:solidFill>
                          <a:effectLst/>
                        </a:rPr>
                        <a:t>0.23</a:t>
                      </a:r>
                      <a:endParaRPr lang="es-ES" sz="2000" b="1">
                        <a:solidFill>
                          <a:srgbClr val="000099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16711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DAD760D-92DC-6A20-E997-61AC53EFE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02763" y="1667055"/>
            <a:ext cx="590618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8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051FD95-7AC3-E841-7C8D-CFB5AE6C2A1E}"/>
              </a:ext>
            </a:extLst>
          </p:cNvPr>
          <p:cNvSpPr/>
          <p:nvPr/>
        </p:nvSpPr>
        <p:spPr>
          <a:xfrm>
            <a:off x="1504060" y="2706914"/>
            <a:ext cx="10097223" cy="326572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D83A39-844D-3A11-EC40-1B8E3AFAB870}"/>
              </a:ext>
            </a:extLst>
          </p:cNvPr>
          <p:cNvSpPr/>
          <p:nvPr/>
        </p:nvSpPr>
        <p:spPr>
          <a:xfrm>
            <a:off x="1481256" y="4028600"/>
            <a:ext cx="10097223" cy="326572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08160D-CDB2-5CCF-5A5A-EC26F349FE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8" name="Imagen 4">
            <a:extLst>
              <a:ext uri="{FF2B5EF4-FFF2-40B4-BE49-F238E27FC236}">
                <a16:creationId xmlns:a16="http://schemas.microsoft.com/office/drawing/2014/main" id="{3C2B296F-D3B1-5E6A-540E-4CE0BB415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D55E30E-D028-0B47-F566-6FC614167B0C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6BE8A13-8BBD-3106-E547-642666FD7F7D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0B465F04-F111-7B80-94B6-9F6D4BA09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0BE1D79-36C6-5DE2-FBEA-84DA12F5B5CD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67B79FA-D8B9-ABC4-07DF-AE64B998AF36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err="1"/>
              <a:t>Disclosures</a:t>
            </a:r>
            <a:endParaRPr lang="en-US" sz="2800" b="1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545A740-7DCA-55BC-7EEA-747002A48B1E}"/>
              </a:ext>
            </a:extLst>
          </p:cNvPr>
          <p:cNvGrpSpPr/>
          <p:nvPr/>
        </p:nvGrpSpPr>
        <p:grpSpPr>
          <a:xfrm>
            <a:off x="0" y="113232"/>
            <a:ext cx="1466742" cy="580058"/>
            <a:chOff x="0" y="113232"/>
            <a:chExt cx="1466742" cy="580058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00B3DB78-1D9A-163B-2F73-D654DDFF1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71" b="97906" l="9470" r="98864">
                          <a14:foregroundMark x1="25758" y1="52880" x2="35985" y2="90576"/>
                          <a14:foregroundMark x1="31439" y1="98429" x2="42803" y2="98429"/>
                          <a14:foregroundMark x1="84091" y1="53403" x2="98864" y2="79058"/>
                          <a14:foregroundMark x1="98864" y1="79058" x2="99242" y2="82723"/>
                          <a14:foregroundMark x1="62879" y1="1571" x2="72348" y2="17801"/>
                          <a14:foregroundMark x1="40530" y1="36649" x2="40530" y2="36649"/>
                          <a14:foregroundMark x1="42045" y1="38220" x2="43939" y2="43979"/>
                          <a14:foregroundMark x1="35985" y1="69634" x2="37879" y2="81152"/>
                          <a14:foregroundMark x1="40152" y1="29843" x2="39015" y2="28796"/>
                          <a14:foregroundMark x1="48106" y1="52880" x2="47727" y2="51832"/>
                          <a14:foregroundMark x1="41288" y1="19895" x2="41288" y2="19895"/>
                          <a14:foregroundMark x1="40530" y1="21990" x2="40530" y2="21990"/>
                          <a14:foregroundMark x1="39394" y1="34555" x2="39394" y2="34555"/>
                          <a14:foregroundMark x1="56439" y1="70681" x2="56439" y2="70681"/>
                          <a14:foregroundMark x1="56818" y1="70681" x2="56818" y2="70681"/>
                          <a14:foregroundMark x1="56818" y1="71204" x2="57955" y2="66492"/>
                          <a14:foregroundMark x1="56818" y1="71204" x2="56818" y2="69634"/>
                          <a14:foregroundMark x1="56439" y1="70157" x2="56439" y2="72775"/>
                          <a14:backgroundMark x1="41307" y1="45531" x2="47923" y2="66632"/>
                          <a14:backgroundMark x1="39015" y1="38220" x2="39488" y2="39728"/>
                          <a14:backgroundMark x1="50433" y1="72775" x2="47727" y2="85864"/>
                          <a14:backgroundMark x1="52273" y1="63874" x2="50974" y2="70157"/>
                          <a14:backgroundMark x1="47727" y1="85864" x2="50771" y2="72775"/>
                          <a14:backgroundMark x1="55681" y1="70157" x2="52273" y2="67016"/>
                          <a14:backgroundMark x1="52652" y1="63874" x2="54545" y2="69634"/>
                          <a14:backgroundMark x1="55303" y1="69634" x2="53409" y2="638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0" y="244003"/>
              <a:ext cx="622674" cy="449287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54EC826-4969-305D-F039-7C6E41DB2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58" t="18330" r="1" b="54829"/>
            <a:stretch/>
          </p:blipFill>
          <p:spPr>
            <a:xfrm>
              <a:off x="615301" y="434055"/>
              <a:ext cx="618020" cy="242143"/>
            </a:xfrm>
            <a:prstGeom prst="rect">
              <a:avLst/>
            </a:prstGeom>
          </p:spPr>
        </p:pic>
        <p:pic>
          <p:nvPicPr>
            <p:cNvPr id="31" name="Imagen 11">
              <a:extLst>
                <a:ext uri="{FF2B5EF4-FFF2-40B4-BE49-F238E27FC236}">
                  <a16:creationId xmlns:a16="http://schemas.microsoft.com/office/drawing/2014/main" id="{E9F09441-EF09-5DE3-40AD-185EC5A610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167" b="39306" l="6719" r="50391">
                          <a14:foregroundMark x1="6719" y1="23472" x2="6719" y2="23472"/>
                          <a14:foregroundMark x1="11406" y1="21806" x2="11406" y2="21806"/>
                          <a14:foregroundMark x1="14766" y1="30139" x2="14766" y2="30139"/>
                          <a14:foregroundMark x1="20547" y1="30139" x2="20547" y2="30139"/>
                          <a14:foregroundMark x1="33359" y1="27500" x2="33359" y2="27500"/>
                          <a14:foregroundMark x1="26641" y1="31667" x2="26641" y2="31667"/>
                          <a14:foregroundMark x1="29688" y1="28056" x2="29688" y2="28056"/>
                          <a14:foregroundMark x1="30234" y1="26528" x2="30234" y2="26528"/>
                          <a14:foregroundMark x1="16094" y1="23889" x2="16094" y2="23889"/>
                          <a14:foregroundMark x1="16719" y1="25139" x2="16719" y2="25139"/>
                          <a14:foregroundMark x1="41875" y1="26389" x2="41875" y2="26389"/>
                          <a14:foregroundMark x1="37031" y1="29722" x2="37031" y2="29722"/>
                          <a14:foregroundMark x1="47344" y1="25278" x2="47344" y2="25278"/>
                          <a14:foregroundMark x1="50000" y1="19167" x2="50000" y2="19167"/>
                          <a14:foregroundMark x1="50391" y1="22500" x2="50391" y2="22500"/>
                          <a14:foregroundMark x1="33125" y1="32639" x2="33125" y2="32639"/>
                          <a14:foregroundMark x1="33359" y1="34583" x2="33359" y2="34583"/>
                          <a14:foregroundMark x1="36016" y1="33194" x2="36016" y2="33194"/>
                          <a14:foregroundMark x1="38359" y1="25278" x2="36094" y2="33056"/>
                          <a14:foregroundMark x1="35078" y1="35139" x2="35078" y2="35139"/>
                          <a14:foregroundMark x1="44922" y1="35278" x2="44922" y2="35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" t="12497" r="48765" b="61317"/>
            <a:stretch/>
          </p:blipFill>
          <p:spPr bwMode="auto">
            <a:xfrm>
              <a:off x="416065" y="113232"/>
              <a:ext cx="1050677" cy="33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26410FB5-7946-F110-8394-47F99496C6C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26" name="Imagen 4">
            <a:extLst>
              <a:ext uri="{FF2B5EF4-FFF2-40B4-BE49-F238E27FC236}">
                <a16:creationId xmlns:a16="http://schemas.microsoft.com/office/drawing/2014/main" id="{9A0AC586-3B14-5540-849A-2DF7FD35A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CE8F37E-34F1-0CC2-1305-70568BF0441C}"/>
              </a:ext>
            </a:extLst>
          </p:cNvPr>
          <p:cNvSpPr/>
          <p:nvPr/>
        </p:nvSpPr>
        <p:spPr>
          <a:xfrm>
            <a:off x="416065" y="2958702"/>
            <a:ext cx="11330609" cy="22031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FUNDING</a:t>
            </a:r>
            <a:r>
              <a:rPr lang="en-US" sz="20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DapaTAVI received partial financial from unrestricted grants from the </a:t>
            </a:r>
            <a:r>
              <a:rPr lang="en-US" sz="2000" b="1" kern="100">
                <a:solidFill>
                  <a:srgbClr val="FFFF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Spanish </a:t>
            </a:r>
            <a:r>
              <a:rPr lang="en-US" sz="2000" b="1" kern="100">
                <a:solidFill>
                  <a:srgbClr val="FFFF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Government </a:t>
            </a:r>
            <a:r>
              <a:rPr lang="en-US" sz="2000" kern="100">
                <a:ea typeface="Aptos" panose="020B0004020202020204" pitchFamily="34" charset="0"/>
                <a:cs typeface="Times New Roman" panose="02020603050405020304" pitchFamily="18" charset="0"/>
              </a:rPr>
              <a:t>[</a:t>
            </a:r>
            <a:r>
              <a:rPr lang="en-US" sz="20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Instituto de Salud Carlos III (ISCIII; FIS PI19/01882)], the </a:t>
            </a:r>
            <a:r>
              <a:rPr lang="en-US" sz="2000" b="1" kern="100">
                <a:solidFill>
                  <a:srgbClr val="FFFF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Castilla-León Government </a:t>
            </a:r>
            <a:r>
              <a:rPr lang="en-US" sz="20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[</a:t>
            </a:r>
            <a:r>
              <a:rPr lang="en-US" sz="2000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Gerencia</a:t>
            </a:r>
            <a:r>
              <a:rPr lang="en-US" sz="20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Regional de Salud de la Junta de Castilla y León y </a:t>
            </a:r>
            <a:r>
              <a:rPr lang="en-US" sz="2000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Fondos</a:t>
            </a:r>
            <a:r>
              <a:rPr lang="en-US" sz="20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FEDER (2459/A/21; GRS 2459/A/21, 2022)], the </a:t>
            </a:r>
            <a:r>
              <a:rPr lang="en-US" sz="2000" b="1" kern="100">
                <a:solidFill>
                  <a:srgbClr val="FFFF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Spanish Society of Cardiology</a:t>
            </a:r>
            <a:r>
              <a:rPr lang="en-US" sz="20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(SEC/FEC-INV-CLI 21/004) and the </a:t>
            </a:r>
            <a:r>
              <a:rPr lang="en-US" sz="2000" b="1" kern="100">
                <a:solidFill>
                  <a:srgbClr val="FFFF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Galician Society of Cardiology </a:t>
            </a:r>
            <a:r>
              <a:rPr lang="en-US" sz="20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(SOGACAR 2022). </a:t>
            </a:r>
            <a:endParaRPr lang="es-ES" sz="20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1955B7-40D1-0FCD-2D39-48864C63F76A}"/>
              </a:ext>
            </a:extLst>
          </p:cNvPr>
          <p:cNvSpPr txBox="1"/>
          <p:nvPr/>
        </p:nvSpPr>
        <p:spPr>
          <a:xfrm>
            <a:off x="1454052" y="2242684"/>
            <a:ext cx="931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All authors declare no conflicts of interest related to this study </a:t>
            </a:r>
            <a:endParaRPr lang="es-ES" sz="28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1DA329-4211-D836-1502-0F4B9BE8A202}"/>
              </a:ext>
            </a:extLst>
          </p:cNvPr>
          <p:cNvSpPr txBox="1"/>
          <p:nvPr/>
        </p:nvSpPr>
        <p:spPr>
          <a:xfrm>
            <a:off x="2846683" y="802995"/>
            <a:ext cx="645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kern="10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DapaTAVI </a:t>
            </a:r>
            <a:r>
              <a:rPr lang="en-US" sz="3600" b="1" kern="10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kern="10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 an independent trial</a:t>
            </a:r>
            <a:endParaRPr lang="es-ES" sz="3600" b="1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87ED84-D8C9-6894-0B34-6361ADE3ADFA}"/>
              </a:ext>
            </a:extLst>
          </p:cNvPr>
          <p:cNvSpPr txBox="1"/>
          <p:nvPr/>
        </p:nvSpPr>
        <p:spPr>
          <a:xfrm>
            <a:off x="835412" y="5516007"/>
            <a:ext cx="10642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100">
                <a:solidFill>
                  <a:srgbClr val="00009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Promotors: Spanish Society of Cardiology and Spanish National Center for Cardiovascular Research</a:t>
            </a:r>
            <a:endParaRPr lang="es-ES" sz="2000" b="1" kern="100">
              <a:solidFill>
                <a:srgbClr val="000099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13B3CB5-4F93-6C1E-63F6-3F581FA7CEA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899" t="29339" r="9668" b="29439"/>
          <a:stretch/>
        </p:blipFill>
        <p:spPr>
          <a:xfrm>
            <a:off x="5662990" y="1584467"/>
            <a:ext cx="1005791" cy="5091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0AE84FA-8507-D01B-00DA-FC32014819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52" b="89754" l="8578" r="89794">
                        <a14:foregroundMark x1="17155" y1="8607" x2="24756" y2="6557"/>
                        <a14:foregroundMark x1="8578" y1="59631" x2="8578" y2="59631"/>
                        <a14:foregroundMark x1="14984" y1="58607" x2="14984" y2="58607"/>
                        <a14:foregroundMark x1="40282" y1="45697" x2="40282" y2="45697"/>
                        <a14:foregroundMark x1="43540" y1="43238" x2="43540" y2="43238"/>
                        <a14:foregroundMark x1="15635" y1="61680" x2="15635" y2="61680"/>
                        <a14:backgroundMark x1="84148" y1="75615" x2="88382" y2="87090"/>
                        <a14:backgroundMark x1="88382" y1="87090" x2="89251" y2="87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8943" y="1628633"/>
            <a:ext cx="898634" cy="47614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57DD47D-18AF-F382-00A0-E2CBB487305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46" t="25072" r="79685" b="65315"/>
          <a:stretch/>
        </p:blipFill>
        <p:spPr>
          <a:xfrm>
            <a:off x="7595959" y="1606470"/>
            <a:ext cx="898634" cy="493848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9E55DF3A-5C6E-87CE-98B4-76B88254755C}"/>
              </a:ext>
            </a:extLst>
          </p:cNvPr>
          <p:cNvSpPr txBox="1"/>
          <p:nvPr/>
        </p:nvSpPr>
        <p:spPr>
          <a:xfrm>
            <a:off x="6864112" y="1785380"/>
            <a:ext cx="907404" cy="36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es-ES" sz="800" b="1">
                <a:solidFill>
                  <a:srgbClr val="009DEA"/>
                </a:solidFill>
              </a:rPr>
              <a:t>SOCIEDAD</a:t>
            </a:r>
          </a:p>
          <a:p>
            <a:pPr>
              <a:lnSpc>
                <a:spcPts val="700"/>
              </a:lnSpc>
            </a:pPr>
            <a:r>
              <a:rPr lang="es-ES" sz="800" b="1">
                <a:solidFill>
                  <a:srgbClr val="009DEA"/>
                </a:solidFill>
              </a:rPr>
              <a:t>GALLEGA DE</a:t>
            </a:r>
          </a:p>
          <a:p>
            <a:pPr>
              <a:lnSpc>
                <a:spcPts val="700"/>
              </a:lnSpc>
            </a:pPr>
            <a:r>
              <a:rPr lang="es-ES" sz="800" b="1">
                <a:solidFill>
                  <a:srgbClr val="009DEA"/>
                </a:solidFill>
              </a:rPr>
              <a:t>CARDIOLOGÍA</a:t>
            </a:r>
            <a:endParaRPr lang="es-ES" sz="1050" b="1">
              <a:solidFill>
                <a:srgbClr val="009DEA"/>
              </a:solidFill>
            </a:endParaRPr>
          </a:p>
        </p:txBody>
      </p:sp>
      <p:pic>
        <p:nvPicPr>
          <p:cNvPr id="28" name="Imagen 4">
            <a:extLst>
              <a:ext uri="{FF2B5EF4-FFF2-40B4-BE49-F238E27FC236}">
                <a16:creationId xmlns:a16="http://schemas.microsoft.com/office/drawing/2014/main" id="{4210A366-B972-07C5-2F98-69820B4A1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10749" r="-2060" b="3461"/>
          <a:stretch/>
        </p:blipFill>
        <p:spPr bwMode="auto">
          <a:xfrm>
            <a:off x="8546721" y="1628633"/>
            <a:ext cx="1709617" cy="4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FE45D4-E339-97A9-67B8-6102B9EB3DC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7592" t="8265" r="9358" b="65762"/>
          <a:stretch/>
        </p:blipFill>
        <p:spPr>
          <a:xfrm>
            <a:off x="1782701" y="1505349"/>
            <a:ext cx="3880289" cy="681311"/>
          </a:xfrm>
          <a:prstGeom prst="rect">
            <a:avLst/>
          </a:prstGeom>
        </p:spPr>
      </p:pic>
      <p:pic>
        <p:nvPicPr>
          <p:cNvPr id="2050" name="Picture 2" descr="ACC.25 en App Store">
            <a:extLst>
              <a:ext uri="{FF2B5EF4-FFF2-40B4-BE49-F238E27FC236}">
                <a16:creationId xmlns:a16="http://schemas.microsoft.com/office/drawing/2014/main" id="{C7BD66A7-360F-3D49-79CA-1D369D771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3451" r="30851" b="14021"/>
          <a:stretch/>
        </p:blipFill>
        <p:spPr bwMode="auto">
          <a:xfrm>
            <a:off x="11222378" y="31986"/>
            <a:ext cx="807907" cy="77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4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8F1BE-9996-7DC0-58E5-84374D4A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D6B90DB-0AAE-6C7F-CAE6-A227B13B34BD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AD75B8CC-8F83-8380-8959-7EE5F3B1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397DB52F-90EB-C003-E234-717570E14B7C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/>
              <a:t>CONCLUSION</a:t>
            </a:r>
            <a:endParaRPr lang="en-US" sz="2800" b="1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9CAAFDAF-5821-40E1-BE4C-ADBC0B1AD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E9BD28D-5449-BDBA-605E-F907378BE8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8" t="18330" r="1" b="54829"/>
          <a:stretch/>
        </p:blipFill>
        <p:spPr>
          <a:xfrm>
            <a:off x="615301" y="434055"/>
            <a:ext cx="618020" cy="242143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E962BC12-1C96-79B6-858A-E22F98D71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B97698B-A406-BA71-9833-C8FF420C9D22}"/>
              </a:ext>
            </a:extLst>
          </p:cNvPr>
          <p:cNvSpPr/>
          <p:nvPr/>
        </p:nvSpPr>
        <p:spPr>
          <a:xfrm>
            <a:off x="1466742" y="1757391"/>
            <a:ext cx="10239768" cy="22396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99"/>
                </a:solidFill>
                <a:cs typeface="Times New Roman" panose="02020603050405020304" pitchFamily="18" charset="0"/>
              </a:rPr>
              <a:t>Among patients with aortic stenosis undergoing TAVI and at high risk for heart failure, dapagliflozin reduced the incidence of all-cause death or worsening heart failure compared to standard care </a:t>
            </a:r>
          </a:p>
        </p:txBody>
      </p:sp>
      <p:pic>
        <p:nvPicPr>
          <p:cNvPr id="4" name="Imagen 11">
            <a:extLst>
              <a:ext uri="{FF2B5EF4-FFF2-40B4-BE49-F238E27FC236}">
                <a16:creationId xmlns:a16="http://schemas.microsoft.com/office/drawing/2014/main" id="{46AEB534-DA70-AB37-B82E-4B5554181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938713" y="4366744"/>
            <a:ext cx="3055721" cy="98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46C46D9-1371-AD41-76BF-D0E398AE434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F9B178-8E41-BE66-89BE-997BC9D8E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3E91F9-7096-1374-F5A5-3D64690B846C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58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C0774-83B3-F24F-9D19-B470120B5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DF8E61F-EF19-0152-326B-A14ACB66AD09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EDEBD6C-C927-5162-D5D3-BB97FBEC5F5E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err="1"/>
              <a:t>Acknowledgments</a:t>
            </a:r>
            <a:endParaRPr lang="en-US" sz="2800" b="1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0F04FF9-FAE1-619C-FDEC-02B44A8E0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DB8E385-4AF2-2452-C88E-05E9869567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58" t="18330" r="1" b="54829"/>
          <a:stretch/>
        </p:blipFill>
        <p:spPr>
          <a:xfrm>
            <a:off x="615301" y="434055"/>
            <a:ext cx="618020" cy="242143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C2EBE7DE-BC5D-4CEE-F85D-E45E1B029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A90FD8-A6BB-A24E-D97E-E3A39BFF1F8D}"/>
              </a:ext>
            </a:extLst>
          </p:cNvPr>
          <p:cNvSpPr txBox="1"/>
          <p:nvPr/>
        </p:nvSpPr>
        <p:spPr>
          <a:xfrm>
            <a:off x="5166198" y="803185"/>
            <a:ext cx="6840381" cy="5420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900" b="1" kern="1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LIST OF INVESTIGATORS:  </a:t>
            </a:r>
            <a:r>
              <a:rPr lang="en-U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</a:t>
            </a:r>
            <a:r>
              <a:rPr lang="en-US" sz="900" b="1" u="sng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Clínico</a:t>
            </a:r>
            <a:r>
              <a:rPr lang="en-U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Santiago</a:t>
            </a:r>
            <a:r>
              <a:rPr lang="en-US" sz="9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Diego López Otero, </a:t>
            </a:r>
            <a:r>
              <a:rPr lang="en-U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Xoan</a:t>
            </a:r>
            <a:r>
              <a:rPr lang="en-U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Carlos </a:t>
            </a:r>
            <a:r>
              <a:rPr lang="en-U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Sanmartín</a:t>
            </a:r>
            <a:r>
              <a:rPr lang="en-U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Pena, Javier López País, José Ramón Gonzalez </a:t>
            </a:r>
            <a:r>
              <a:rPr lang="en-U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Juanatey</a:t>
            </a:r>
            <a:r>
              <a:rPr lang="en-U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</a:t>
            </a:r>
            <a:r>
              <a:rPr lang="en-US" sz="900" b="1" u="sng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Clínico</a:t>
            </a:r>
            <a:r>
              <a:rPr lang="en-U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San Carlos</a:t>
            </a:r>
            <a:r>
              <a:rPr lang="en-U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Luis </a:t>
            </a:r>
            <a:r>
              <a:rPr lang="en-U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Nombela</a:t>
            </a:r>
            <a:r>
              <a:rPr lang="en-U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Franco, Gabriela Tirado, Carlos Real, Nieves Gonzalo López, Pablo Salinas </a:t>
            </a:r>
            <a:r>
              <a:rPr lang="en-U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Sanguino</a:t>
            </a:r>
            <a:r>
              <a:rPr lang="en-U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Pilar Jiménez Quevedo, Antonio Fernández Ortiz.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Puerta del Mar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 Livia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Gheorge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German Calle, Alejandro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Gutierrez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Barri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La Fe Valencia</a:t>
            </a:r>
            <a:r>
              <a:rPr lang="es-ES" sz="9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Francisco Ten Morro, Elena Sánchez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Lacuesta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Bernabé López Ledesma, Jorge Sanz-Sánchez. </a:t>
            </a:r>
            <a:r>
              <a:rPr lang="es-ES" sz="900" b="1" u="sng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Hospital Universitario de Valladolid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Ignacio Amat Santos, Carlos Baladrón Zorita, José Raúl Delgado Arana, Alejandro Barrero, Sandra Santos, Esther Sanz Patiño, Javier Gómez-Herrero, Clara </a:t>
            </a:r>
            <a:r>
              <a:rPr lang="es-ES" sz="90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Fernandez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-Cordón, Mario García Gómez, Marcelo </a:t>
            </a:r>
            <a:r>
              <a:rPr lang="es-ES" sz="90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Rodriguez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s-ES" sz="90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Akash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Jain. </a:t>
            </a:r>
            <a:r>
              <a:rPr lang="es-ES" sz="900" b="1" u="sng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Hospital Álvaro Cunqueiro</a:t>
            </a:r>
            <a:r>
              <a:rPr lang="es-ES" sz="900" b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Sergio Raposeiras Roubín, Pablo Domínguez-Erquicia, Rodrigo Estévez-Loureiro, Lucía </a:t>
            </a:r>
            <a:r>
              <a:rPr lang="es-ES" sz="90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Riobóo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s-ES" sz="90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Lestón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Ana Ledo, Antonio De Miguel, Saleta Fernández, Víctor Jiménez Díaz, Berenice </a:t>
            </a:r>
            <a:r>
              <a:rPr lang="es-ES" sz="90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Caneiro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s-ES" sz="90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Queija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Alberto Ortiz, Guillermo Bastos, Rocío González Ferreiro, Inmaculada González Bermúdez, Juan Ocampo Míguez, </a:t>
            </a:r>
            <a:r>
              <a:rPr lang="es-ES" sz="900">
                <a:solidFill>
                  <a:srgbClr val="000000"/>
                </a:solidFill>
                <a:ea typeface="Calibri" panose="020F0502020204030204" pitchFamily="34" charset="0"/>
              </a:rPr>
              <a:t>Rafael Cobas Paz, 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Andrea </a:t>
            </a:r>
            <a:r>
              <a:rPr lang="es-ES" sz="90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Lizancos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Francisco Calvo.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Virgen de la Victoria</a:t>
            </a:r>
            <a:r>
              <a:rPr lang="es-ES" sz="9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Antonio Jesús Muñoz García, Erika Muños García, Juan H Alonso Briales, Javier Alcaide. </a:t>
            </a:r>
            <a:r>
              <a:rPr lang="pt-PT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German Trias i Pujol</a:t>
            </a:r>
            <a:r>
              <a:rPr lang="pt-PT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Victoria Vilalta del Olmo, Eduard Fernandez Nofrerias, Xavier Carrillo Suares, Edgar Fadeuilhe Grau. </a:t>
            </a:r>
            <a:r>
              <a:rPr lang="pt-PT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Reina Sofía</a:t>
            </a:r>
            <a:r>
              <a:rPr lang="pt-PT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Manuel Pan Álvarez, Soledad Ojeda, Javier Suarez de Lezo, Jorge Perea, Francisco J. Hidalgo. </a:t>
            </a:r>
            <a:r>
              <a:rPr lang="pt-PT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Marqués de Valdecilla</a:t>
            </a:r>
            <a:r>
              <a:rPr lang="pt-PT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José María De la Torre, Gabriela Veiga Fernández. </a:t>
            </a:r>
            <a:r>
              <a:rPr lang="pt-PT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Universitario de Albacete</a:t>
            </a:r>
            <a:r>
              <a:rPr lang="pt-PT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Juan Gabriel Córdoba Soriano, Jesús Jiménez Mazuecos, Arsenio Gallardo López. </a:t>
            </a:r>
            <a:r>
              <a:rPr lang="pt-PT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Clinic Barcelona</a:t>
            </a:r>
            <a:r>
              <a:rPr lang="pt-PT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Ander Regueiro, Endaitz Estebanez, Pedro Cepas. </a:t>
            </a:r>
            <a:r>
              <a:rPr lang="pt-PT" sz="900" b="1" u="sng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Hospital General de Alicante</a:t>
            </a:r>
            <a:r>
              <a:rPr lang="pt-PT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pt-PT" sz="900" kern="1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Pascual Bordes Siscar, </a:t>
            </a:r>
            <a:r>
              <a:rPr lang="pt-PT" sz="900" i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Juan</a:t>
            </a:r>
            <a:r>
              <a:rPr lang="pt-PT" sz="900" kern="1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Miguel Ruiz Nodar, Miriam Sandín Rollán, Juan Quiles, Raquel Ajo Ferrer, María Ajo Ferrer, Marta Herrero, </a:t>
            </a:r>
            <a:r>
              <a:rPr lang="pt-PT" sz="900" i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Vicente Mainar, José Valencia Martín, Javier Pineda Rocamora, Fernando J. Torres Mezcua, Teresa Lozano Palencia. </a:t>
            </a:r>
            <a:r>
              <a:rPr lang="pt-PT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Juan Canalejo de Coruña</a:t>
            </a:r>
            <a:r>
              <a:rPr lang="pt-PT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Jorge Salgado Fernández, Xacobe Flores Ríos, </a:t>
            </a:r>
            <a:r>
              <a:rPr lang="pt-PT" sz="900" i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Elizabet Méndez Eirín, María Soto Núñez.</a:t>
            </a:r>
            <a:r>
              <a:rPr lang="pt-PT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Vall de Hebrón</a:t>
            </a:r>
            <a:r>
              <a:rPr lang="pt-PT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Bruno García, </a:t>
            </a:r>
            <a:r>
              <a:rPr lang="pt-PT" sz="900" i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Ignacio Ferreira, Aitor Uribarri, Ricardo Palma. </a:t>
            </a:r>
            <a:r>
              <a:rPr lang="pt-PT" sz="900" b="1" u="sng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Hospital La Luz de Madrid</a:t>
            </a:r>
            <a:r>
              <a:rPr lang="pt-PT" sz="900" b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</a:t>
            </a:r>
            <a:r>
              <a:rPr lang="pt-PT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Roberto Martín Reyes, </a:t>
            </a:r>
            <a:r>
              <a:rPr lang="pt-PT" sz="900" i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Jorge Palazuelos Molinero, Daniele Gemma, Ana Lucía Rivero Monteagudo. </a:t>
            </a:r>
            <a:r>
              <a:rPr lang="pt-PT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Bellvitge</a:t>
            </a:r>
            <a:r>
              <a:rPr lang="pt-PT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Rafael Romaguera, Josep Comin Colet, Joan A. Gomez-Hospital.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Universitario de Asturias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Cesar Morís, Pablo Avanzas, Ana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Ayesta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Clínico Valencia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Sergio García Blas, Juan Sanchis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Forés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Julio Núñez Villota, Gema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Miñana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Escriva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Ernesto Valero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Picher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Jesskika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González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D´Gregorio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Agustín Fernández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Cisnal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Clara Bonanad Lozano.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Universitario Fundación Jiménez Díaz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Borja Ibáñez, Sandra Gómez-Talavera, Juan A Franco-Peláez, Felipe Navarro del Amo, Antonio Piñeiro, Paloma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Avila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José A. Esteban-Chapel, María López Álvarez, Alba Vega-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Viyuela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José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Tuñón.</a:t>
            </a:r>
            <a:r>
              <a:rPr lang="es-ES" sz="900" b="1" u="sng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Universitario de Salamanca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Ignacio Cruz, Javier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Moreiras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900" i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Pablo Antúnez-</a:t>
            </a:r>
            <a:r>
              <a:rPr lang="es-ES" sz="900" i="1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Muíños</a:t>
            </a:r>
            <a:r>
              <a:rPr lang="es-ES" sz="900" i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Sergio López-</a:t>
            </a:r>
            <a:r>
              <a:rPr lang="es-ES" sz="900" i="1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Tejero.</a:t>
            </a:r>
            <a:r>
              <a:rPr lang="es-ES" sz="900" b="1" u="sng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Sant Pau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900" i="1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Dabit</a:t>
            </a:r>
            <a:r>
              <a:rPr lang="es-ES" sz="900" i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Arzamendi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Lluis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Asmarats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Virgen del Rocío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Manuel Villa Gil-Ortega, Nieves Romero Rodríguez, Alba Abril Molina, Elena Jiménez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Xarrié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Antonio Delgado Ariza,  Carlos Millán Rodríguez, Belén de la Fuente Perdomo.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12 de Octubre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Fernando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Sarnago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Cebada, Agustín Albarrán, Felipe Díez-del Hoyo.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Juan Ramón Jiménez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José Francisco Díaz Fernández, Santiago Camacho Freire.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Universitario de Canarias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Francisco Bosa Ojeda, Geoffrey Yanes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Bowden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Belén de la Fuente Perdomo.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Cruces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Roberto Mata, Juan Carlos Astorga Burgo.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Virgen de las Nieves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Eduardo Molina Navarro,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Rocio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Parrilla Linares, María Molina Jiménez, Teresa Bretones.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San Cecilio de Granada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Juan Caballero Borrego, Manuel López Pérez.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Navarra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Valeriano Ruiz Quevedo,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Raul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Ramallal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Martínez, Guillermo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Sanchez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Elvira, Pablo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Bazal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Chacon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Raul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Millán Segovia. 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Ramón y Cajal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Ángel Sánchez Recalde, María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Abellás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Luis Manuel Domínguez Rodríguez.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Son Espases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Vicente Peral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Disdier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Antonio Morcuende González,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Raul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Millán Segovia, Marcos Pascual Sastre, Jaume Maristany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Daudert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Universitario de Torrejón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Eduardo Alegría-Barrero. </a:t>
            </a:r>
            <a:r>
              <a:rPr lang="es-ES" sz="900" b="1" u="sng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Hospital de Jaén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</a:t>
            </a:r>
            <a:r>
              <a:rPr lang="es-ES" sz="900" i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Javier Torres-Llergo, Rosa Fernández Olmo, Miguel Puentes </a:t>
            </a:r>
            <a:r>
              <a:rPr lang="es-ES" sz="900" i="1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Chiachío</a:t>
            </a:r>
            <a:r>
              <a:rPr lang="es-ES" sz="900" i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Jesús Marchal Martínez.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Nuestra Señora de América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Gisela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Feltés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Puerta de Hierro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9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Jose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Antonio Fernández Díaz, Marta Cobo.  </a:t>
            </a:r>
            <a:r>
              <a:rPr lang="es-ES" sz="900" b="1" u="sng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Hospital León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Carlos </a:t>
            </a:r>
            <a:r>
              <a:rPr lang="es-ES" sz="90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Cuellas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María López Benito, </a:t>
            </a:r>
            <a:r>
              <a:rPr lang="es-ES" sz="900" i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Felipe Fernández Vázquez, Armando Pérez de Prado, María Cruz Ferrer, María </a:t>
            </a:r>
            <a:r>
              <a:rPr lang="es-ES" sz="900" i="1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Thiscal</a:t>
            </a:r>
            <a:r>
              <a:rPr lang="es-ES" sz="900" i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s-ES" sz="900" i="1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Angeles</a:t>
            </a:r>
            <a:r>
              <a:rPr lang="es-ES" sz="900" i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s-ES" sz="900" i="1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Gelines</a:t>
            </a:r>
            <a:r>
              <a:rPr lang="es-ES" sz="900" i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s-ES" sz="900" i="1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Garcia</a:t>
            </a:r>
            <a:r>
              <a:rPr lang="es-ES" sz="900" i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s-ES" sz="900" i="1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Fernandez</a:t>
            </a:r>
            <a:r>
              <a:rPr lang="es-ES" sz="900" i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s-ES" sz="900" b="1" u="sng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Clínica Teknon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Gustavo David </a:t>
            </a:r>
            <a:r>
              <a:rPr lang="es-ES" sz="90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Jimenez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s-ES" sz="90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Britez</a:t>
            </a:r>
            <a:r>
              <a:rPr lang="es-ES" sz="9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 </a:t>
            </a:r>
            <a:r>
              <a:rPr lang="es-ES" sz="900" b="1" u="sng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Miguel Servet Zaragoza</a:t>
            </a:r>
            <a:r>
              <a:rPr lang="es-ES" sz="9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Juan Sánchez-Rubio Lezcano, José Antonio Diarte de Miguel, María Cruz Ferrer Gracia</a:t>
            </a:r>
            <a:endParaRPr lang="es-ES" sz="9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932891-9AC9-4BE2-59F7-CCDA383428D6}"/>
              </a:ext>
            </a:extLst>
          </p:cNvPr>
          <p:cNvSpPr txBox="1"/>
          <p:nvPr/>
        </p:nvSpPr>
        <p:spPr>
          <a:xfrm>
            <a:off x="416065" y="1554765"/>
            <a:ext cx="454988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9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s-ES" sz="900" b="1" i="1" u="sng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DapaTAVI </a:t>
            </a:r>
            <a:r>
              <a:rPr lang="es-ES" sz="900" b="1" i="1" u="sng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Colaborators</a:t>
            </a:r>
            <a:r>
              <a:rPr lang="es-ES" sz="900" i="1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: 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Pablo Domínguez-Erquicia, María Melendo-Viu,  María Cespón-Fernández, Rodrigo Estévez-Loureiro, Javier López-Pais, José Ramón González-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Juanatey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Gabriela Tirado, Alejandro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Gutierrez-Barri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Jorge Sanz-Sánchez, Javier Gómez-Herrero,   Erika Muñoz García, Xavier Carrillo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Suares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Manuel Pan-Álvarez, Gabriela Veiga-Fernández, Jesús Jiménez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Mazuecos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Juan Miguel Ruiz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Nodar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Xacobe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Flores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Rios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Ignacio Ferreira, Jorge Palazuelos Molinero, Pablo Avanzas, Juan Sanchís, Antonio Piñeiro Lozano, Javier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Moreiras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Lluis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Asmarats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Serra, Manuel Villa Gil-Ortega, Fernando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Sarnago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Cebada, José Francisco Díaz Fernández, Geoffrey Yanes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Bowden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Roberto Blanco Mata, María Molina Jiménez, Manuel López Pérez,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Raul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Ramallal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Martínez, Luis Manuel Domínguez Rodríguez, Antonio Morcuende González, Juan Ruiz-García, Rosa Fernández Olmo, Marta Cobo, María López Benito,  José Antonio Diarte de Miguel, Juan Carlos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SanMartín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Pena, Diana Pereiro Montes, Carlos Real,  Nieves Gonzalo López, Pablo Salinas Sanguino, Pilar Jiménez Quevedo, Antonio Fernández Ortiz, German Calle, Bernabé López Ledesma, Francisco Ten Morro, Elena Sánchez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Lacuesta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Clara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Fernandez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-Cordón, Mario García Gómez, Marcelo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Rodriguez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Akash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Jain, Lucía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Riobóo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Lestón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Ana Ledo, Antonio De Miguel, Saleta Fernández,  Víctor Jiménez Díaz, Berenice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Caneiro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Queija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Alberto Ortiz, Guillermo Bastos, Juan Ocampo Míguez, Andrea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Lizancos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Francisco Calvo, Juan H Alonso Briales, Javier Alcaide, Edgar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Fadeuilhe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Grau, Eduard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Fernandez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Nofrerias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Javier Suarez de Lezo, Jorge Perea, Francisco J. Hidalgo, Arsenio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Gallardo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López, Vicente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Mainar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José Valencia Martín, Javier Pineda Rocamora, Fernando J. Torres Mezcua, Juan Manuel Quiles Granado, Teresa Lozano Palencia, Miriam Sandín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Rollán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Juan Quiles, Raquel Ajo Ferrer, María Ajo Ferrer, Marta Herrero, Elizabet Méndez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Eirín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María Soto Núñez, Aitor Uribarri, Ricardo Palma, Daniele Gemma, Ana Lucía Rivero Monteagudo, Ana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Ayesta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 Clara Bonanad Lozano, Paqui Esteve Claramunt, Regina Blanco del Burgo,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Daznia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Bompart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Gema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Miñana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Escriva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Ernesto Valero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Picher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;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Jesskika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González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D´Gregorio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Agustín Fernández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Cisnal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Luis Nieto Roca, Sandra Gómez Talavera, Felipe Navarro del Amo, Antonio Piñero, Paloma Ávila, José A. Esteban-Chapel, José Tuñón, María López Álvarez, Alba Vega-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Viyuela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Pablo Antúnez-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Muíños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Sergio López-Tejero,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Rocio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Parrilla Linares, Alba Abril Molina, Elena Jiménez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Xarrié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Antonio Delgado Ariza,  Carlos Millán Rodríguez, Belén de la Fuente Perdomo,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Maria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Abellas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Guillermo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Sanchez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Elvira, Pablo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Bazal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Chacon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Raul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Millán Segovia, Marcos Pascual Sastre, Jaume Maristany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Daudert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Angeles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Gelines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Garcia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Fernandez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Miguel Puentes </a:t>
            </a:r>
            <a:r>
              <a:rPr lang="es-ES" sz="900" kern="100" dirty="0" err="1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Chiachío</a:t>
            </a:r>
            <a:r>
              <a:rPr lang="es-ES" sz="900" kern="100" dirty="0">
                <a:effectLst/>
                <a:ea typeface="Calibri" panose="020F0502020204030204" pitchFamily="34" charset="0"/>
                <a:cs typeface="Hadassah Friedlaender" panose="02020603050405020304" pitchFamily="18" charset="-79"/>
              </a:rPr>
              <a:t>, Jesús Marchal Martínez, Felipe Fernández Vázquez, Armando Pérez de Prado, María Cruz Ferrer Gracia, Ana García-Álvarez, Pablo García-Pavía, Noemí Escalera.</a:t>
            </a:r>
            <a:endParaRPr lang="es-ES" sz="9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1350E083-2C57-A1CC-3E3F-606520046D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5F6B8B-943E-4D20-641F-B677BCB2C381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4922742" y="982523"/>
            <a:ext cx="7269258" cy="508142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1830F1-EE2E-2319-F969-C6CF92E510D5}"/>
              </a:ext>
            </a:extLst>
          </p:cNvPr>
          <p:cNvSpPr txBox="1"/>
          <p:nvPr/>
        </p:nvSpPr>
        <p:spPr>
          <a:xfrm>
            <a:off x="1260929" y="1032738"/>
            <a:ext cx="3805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solidFill>
                  <a:srgbClr val="1F1F1F"/>
                </a:solidFill>
                <a:effectLst/>
                <a:latin typeface="ElsevierGulliver"/>
              </a:rPr>
              <a:t>Thanks to all patients and DapaTAVI family</a:t>
            </a:r>
            <a:endParaRPr lang="es-ES" sz="16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30734DC-3DAB-7067-1C90-78466C1D1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52" b="89754" l="8578" r="89794">
                        <a14:foregroundMark x1="17155" y1="8607" x2="24756" y2="6557"/>
                        <a14:foregroundMark x1="8578" y1="59631" x2="8578" y2="59631"/>
                        <a14:foregroundMark x1="14984" y1="58607" x2="14984" y2="58607"/>
                        <a14:foregroundMark x1="40282" y1="45697" x2="40282" y2="45697"/>
                        <a14:foregroundMark x1="43540" y1="43238" x2="43540" y2="43238"/>
                        <a14:foregroundMark x1="15635" y1="61680" x2="15635" y2="61680"/>
                        <a14:backgroundMark x1="84148" y1="75615" x2="88382" y2="87090"/>
                        <a14:backgroundMark x1="88382" y1="87090" x2="89251" y2="87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3689" y="6509124"/>
            <a:ext cx="619164" cy="32806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85D443C-D297-C067-6DC9-8F23B9EB3618}"/>
              </a:ext>
            </a:extLst>
          </p:cNvPr>
          <p:cNvSpPr txBox="1"/>
          <p:nvPr/>
        </p:nvSpPr>
        <p:spPr>
          <a:xfrm>
            <a:off x="6400293" y="6595101"/>
            <a:ext cx="635110" cy="288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es-ES" sz="600" b="1">
                <a:solidFill>
                  <a:srgbClr val="E42313"/>
                </a:solidFill>
              </a:rPr>
              <a:t>SOCIEDAD</a:t>
            </a:r>
          </a:p>
          <a:p>
            <a:pPr>
              <a:lnSpc>
                <a:spcPts val="500"/>
              </a:lnSpc>
            </a:pPr>
            <a:r>
              <a:rPr lang="es-ES" sz="600" b="1">
                <a:solidFill>
                  <a:srgbClr val="E42313"/>
                </a:solidFill>
              </a:rPr>
              <a:t>GALLEGA DE</a:t>
            </a:r>
          </a:p>
          <a:p>
            <a:pPr>
              <a:lnSpc>
                <a:spcPts val="500"/>
              </a:lnSpc>
            </a:pPr>
            <a:r>
              <a:rPr lang="es-ES" sz="600" b="1">
                <a:solidFill>
                  <a:srgbClr val="E42313"/>
                </a:solidFill>
              </a:rPr>
              <a:t>CARDIOLOGÍA</a:t>
            </a:r>
            <a:endParaRPr lang="es-ES" sz="900" b="1">
              <a:solidFill>
                <a:srgbClr val="E42313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B8DD23A-353B-968F-39C3-F783598FC7A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646" t="25070" r="79384" b="65315"/>
          <a:stretch/>
        </p:blipFill>
        <p:spPr>
          <a:xfrm>
            <a:off x="7027388" y="6489587"/>
            <a:ext cx="635110" cy="340317"/>
          </a:xfrm>
          <a:prstGeom prst="rect">
            <a:avLst/>
          </a:prstGeom>
        </p:spPr>
      </p:pic>
      <p:pic>
        <p:nvPicPr>
          <p:cNvPr id="11" name="Imagen 4">
            <a:extLst>
              <a:ext uri="{FF2B5EF4-FFF2-40B4-BE49-F238E27FC236}">
                <a16:creationId xmlns:a16="http://schemas.microsoft.com/office/drawing/2014/main" id="{3065C418-3824-0989-60ED-60177058D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7662498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225215F-8954-A07C-2B9F-250D1DFBEE7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899" t="29339" r="9668" b="29439"/>
          <a:stretch/>
        </p:blipFill>
        <p:spPr>
          <a:xfrm>
            <a:off x="5526981" y="6486397"/>
            <a:ext cx="692997" cy="3507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BA8FD30-D391-E052-CDAE-1487E9D4DBA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7592" t="8265" r="9358" b="65762"/>
          <a:stretch/>
        </p:blipFill>
        <p:spPr>
          <a:xfrm>
            <a:off x="3391432" y="6477037"/>
            <a:ext cx="2051190" cy="36015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44CEE83-8444-2216-773E-AD9FB078A479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C91EFBB-8DF9-7C9F-6790-2D15C6566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2" y="913922"/>
            <a:ext cx="736369" cy="552277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318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00073-EE6D-2CFE-9D6C-9897CE8DA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2ADCEED-6B82-C7E3-C22B-2099BD4A7DBB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4C56979-B8A7-0449-6083-4A2D1E10B51F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dirty="0" err="1"/>
              <a:t>Publication</a:t>
            </a:r>
            <a:endParaRPr lang="en-US" sz="2800" b="1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5061919-AA6A-D5CC-7419-E579DF33F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D1F851F0-3F7D-DF0E-EB26-BBBD5E528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B1836463-8247-AC0F-F3C8-C4FABBBAA0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579C38B-AEE5-5B3A-D764-CFC21049E381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BA29756C-E4F0-B49E-EE00-84819AE76C5A}"/>
              </a:ext>
            </a:extLst>
          </p:cNvPr>
          <p:cNvSpPr txBox="1"/>
          <p:nvPr/>
        </p:nvSpPr>
        <p:spPr>
          <a:xfrm>
            <a:off x="7786057" y="56458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462D7849-9489-4A2E-FDE9-77BC181919D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9310" t="25400" r="20206" b="26100"/>
          <a:stretch/>
        </p:blipFill>
        <p:spPr>
          <a:xfrm>
            <a:off x="2396173" y="1724779"/>
            <a:ext cx="7143156" cy="422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2533419-558C-FDF4-CB2B-8DFEB70A8D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2434" y="4947957"/>
            <a:ext cx="1252728" cy="1252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3C6F1191-E495-2C29-01CF-A2763F2E816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4027" t="4985" r="34704" b="82223"/>
          <a:stretch/>
        </p:blipFill>
        <p:spPr>
          <a:xfrm>
            <a:off x="4225768" y="840423"/>
            <a:ext cx="3139659" cy="71775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0F0F1B2-E017-DBFF-CFB0-FE3DC30B4FF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FD80E20-D21A-15C8-E2FE-AEB8B71F2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87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89B1F-22EA-CA9C-7743-5167AE0D1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AA18B90-07FD-84D6-8973-24624BB82932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C11B8F7-0228-1FA3-02FD-72B9C4912D1F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err="1"/>
              <a:t>Background</a:t>
            </a:r>
            <a:endParaRPr lang="en-US" sz="2800" b="1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8716F36-FAEB-F6F7-97B1-4B0796D58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A450CD4D-A842-FCB3-B43C-E70CD24953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58" t="18330" r="1" b="54829"/>
          <a:stretch/>
        </p:blipFill>
        <p:spPr>
          <a:xfrm>
            <a:off x="615301" y="434055"/>
            <a:ext cx="618020" cy="242143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9F9DF1A7-32B0-C82D-6DAB-2A8D09697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288D11FA-9224-9DDD-5B40-A7CD7EB8A0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B511CDC-376F-D380-7EA3-37A5C12B58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D1170E-728E-0264-3DDD-33277D49A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FC49E2E-AE59-0C6F-BC53-4074F38DC935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6ADBE8C-E0CE-B1A9-FE92-D42FED7474E6}"/>
              </a:ext>
            </a:extLst>
          </p:cNvPr>
          <p:cNvSpPr/>
          <p:nvPr/>
        </p:nvSpPr>
        <p:spPr>
          <a:xfrm>
            <a:off x="1504061" y="964152"/>
            <a:ext cx="3960596" cy="1084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rgbClr val="000099"/>
                </a:solidFill>
              </a:rPr>
              <a:t>AORTIC STENOSIS </a:t>
            </a:r>
            <a:r>
              <a:rPr lang="es-ES" sz="2400" b="1" err="1">
                <a:solidFill>
                  <a:srgbClr val="000099"/>
                </a:solidFill>
              </a:rPr>
              <a:t>is</a:t>
            </a:r>
            <a:r>
              <a:rPr lang="es-ES" sz="2400" b="1">
                <a:solidFill>
                  <a:srgbClr val="000099"/>
                </a:solidFill>
              </a:rPr>
              <a:t> </a:t>
            </a:r>
            <a:r>
              <a:rPr lang="es-ES" sz="2400" b="1" err="1">
                <a:solidFill>
                  <a:srgbClr val="000099"/>
                </a:solidFill>
              </a:rPr>
              <a:t>one</a:t>
            </a:r>
            <a:r>
              <a:rPr lang="es-ES" sz="2400" b="1">
                <a:solidFill>
                  <a:srgbClr val="000099"/>
                </a:solidFill>
              </a:rPr>
              <a:t> of </a:t>
            </a:r>
            <a:r>
              <a:rPr lang="es-ES" sz="2400" b="1" err="1">
                <a:solidFill>
                  <a:srgbClr val="000099"/>
                </a:solidFill>
              </a:rPr>
              <a:t>the</a:t>
            </a:r>
            <a:r>
              <a:rPr lang="es-ES" sz="2400" b="1">
                <a:solidFill>
                  <a:srgbClr val="000099"/>
                </a:solidFill>
              </a:rPr>
              <a:t> </a:t>
            </a:r>
            <a:r>
              <a:rPr lang="es-ES" sz="2400" b="1" err="1">
                <a:solidFill>
                  <a:srgbClr val="000099"/>
                </a:solidFill>
              </a:rPr>
              <a:t>most</a:t>
            </a:r>
            <a:r>
              <a:rPr lang="es-ES" sz="2400" b="1">
                <a:solidFill>
                  <a:srgbClr val="000099"/>
                </a:solidFill>
              </a:rPr>
              <a:t> </a:t>
            </a:r>
            <a:r>
              <a:rPr lang="es-ES" sz="2400" b="1" err="1">
                <a:solidFill>
                  <a:srgbClr val="000099"/>
                </a:solidFill>
              </a:rPr>
              <a:t>common</a:t>
            </a:r>
            <a:r>
              <a:rPr lang="es-ES" sz="2400" b="1">
                <a:solidFill>
                  <a:srgbClr val="000099"/>
                </a:solidFill>
              </a:rPr>
              <a:t> VHD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AD9FC52-C231-068D-7EA3-4639DD929284}"/>
              </a:ext>
            </a:extLst>
          </p:cNvPr>
          <p:cNvSpPr/>
          <p:nvPr/>
        </p:nvSpPr>
        <p:spPr>
          <a:xfrm>
            <a:off x="1510885" y="2164810"/>
            <a:ext cx="3960596" cy="1084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99"/>
                </a:solidFill>
              </a:rPr>
              <a:t>TAVI has changed how aortic stenosis is managed</a:t>
            </a:r>
            <a:endParaRPr lang="es-ES" sz="2400" b="1" dirty="0">
              <a:solidFill>
                <a:srgbClr val="000099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EAA0880-DD59-C4CC-B967-9279722FF9DA}"/>
              </a:ext>
            </a:extLst>
          </p:cNvPr>
          <p:cNvSpPr/>
          <p:nvPr/>
        </p:nvSpPr>
        <p:spPr>
          <a:xfrm>
            <a:off x="6441232" y="1635590"/>
            <a:ext cx="5341461" cy="1084332"/>
          </a:xfrm>
          <a:prstGeom prst="roundRect">
            <a:avLst/>
          </a:prstGeom>
          <a:solidFill>
            <a:srgbClr val="000099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Despite TAVI, PATIENTS STILL FACE HIGH RATES OF HEART FAILURE</a:t>
            </a:r>
            <a:endParaRPr lang="es-ES" sz="2400" b="1">
              <a:solidFill>
                <a:schemeClr val="bg1"/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564032C2-19CA-C901-7C14-1312C4C91E92}"/>
              </a:ext>
            </a:extLst>
          </p:cNvPr>
          <p:cNvSpPr/>
          <p:nvPr/>
        </p:nvSpPr>
        <p:spPr>
          <a:xfrm>
            <a:off x="1510885" y="3587249"/>
            <a:ext cx="3960596" cy="10843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</a:rPr>
              <a:t>SGLT2i have shown benefit in all spectrum of HF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6F26E0E0-A07C-2515-F17D-2CFCB6117414}"/>
              </a:ext>
            </a:extLst>
          </p:cNvPr>
          <p:cNvSpPr/>
          <p:nvPr/>
        </p:nvSpPr>
        <p:spPr>
          <a:xfrm>
            <a:off x="6441233" y="3464978"/>
            <a:ext cx="5341461" cy="134546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400" b="1">
                <a:solidFill>
                  <a:schemeClr val="bg1"/>
                </a:solidFill>
              </a:rPr>
              <a:t>Patients with HF secondary to VHD or undergoing valvular interventions were excluded from RCT with SGLT2i</a:t>
            </a:r>
            <a:endParaRPr lang="es-ES" sz="2400" b="1">
              <a:solidFill>
                <a:schemeClr val="bg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CCC9BC5-C2F4-9885-F8EF-6A3BAE7D1C7B}"/>
              </a:ext>
            </a:extLst>
          </p:cNvPr>
          <p:cNvSpPr/>
          <p:nvPr/>
        </p:nvSpPr>
        <p:spPr>
          <a:xfrm>
            <a:off x="1510885" y="5070180"/>
            <a:ext cx="3960596" cy="1084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7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7F00"/>
                </a:solidFill>
              </a:rPr>
              <a:t>Patients undergoing TAVI tend to be elderly</a:t>
            </a:r>
            <a:endParaRPr lang="es-ES" sz="2400" b="1">
              <a:solidFill>
                <a:srgbClr val="FF7F00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36DDAC8-B7B3-0323-7D8D-26D74AE69AA3}"/>
              </a:ext>
            </a:extLst>
          </p:cNvPr>
          <p:cNvSpPr/>
          <p:nvPr/>
        </p:nvSpPr>
        <p:spPr>
          <a:xfrm>
            <a:off x="6441231" y="5056947"/>
            <a:ext cx="5341461" cy="1084332"/>
          </a:xfrm>
          <a:prstGeom prst="roundRect">
            <a:avLst/>
          </a:prstGeom>
          <a:solidFill>
            <a:srgbClr val="FF7F00"/>
          </a:solidFill>
          <a:ln w="28575">
            <a:solidFill>
              <a:srgbClr val="FF7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Patients &gt; 80 years are underrepresented  in RCT with SGLT2i</a:t>
            </a:r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EBDCA2D4-85F4-82CE-7690-437999202C36}"/>
              </a:ext>
            </a:extLst>
          </p:cNvPr>
          <p:cNvSpPr/>
          <p:nvPr/>
        </p:nvSpPr>
        <p:spPr>
          <a:xfrm rot="16200000">
            <a:off x="5586680" y="1881934"/>
            <a:ext cx="789295" cy="584800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82E58CB8-66C7-CF0A-865D-6E8669E846CC}"/>
              </a:ext>
            </a:extLst>
          </p:cNvPr>
          <p:cNvSpPr/>
          <p:nvPr/>
        </p:nvSpPr>
        <p:spPr>
          <a:xfrm rot="16200000">
            <a:off x="5593505" y="3858254"/>
            <a:ext cx="789295" cy="5848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50BB130A-02EC-800A-F606-D35E5ACF8847}"/>
              </a:ext>
            </a:extLst>
          </p:cNvPr>
          <p:cNvSpPr/>
          <p:nvPr/>
        </p:nvSpPr>
        <p:spPr>
          <a:xfrm rot="16200000">
            <a:off x="5573981" y="5352033"/>
            <a:ext cx="789295" cy="584800"/>
          </a:xfrm>
          <a:prstGeom prst="downArrow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6" grpId="0" animBg="1"/>
      <p:bldP spid="10" grpId="0" animBg="1"/>
      <p:bldP spid="21" grpId="0" animBg="1"/>
      <p:bldP spid="2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FB536-7F86-8F4D-D285-FE8BC002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E429E0D-AE93-00C6-B5A4-07BB91CD7D29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8CC05D8-3E90-6BFF-0BC0-09F15F7B5F34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err="1"/>
              <a:t>Background</a:t>
            </a:r>
            <a:endParaRPr lang="en-US" sz="2800" b="1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8F71878-CC5C-E83D-8944-4093FBFAE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C058DBD-5967-A24C-4786-3D9809F04A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58" t="18330" r="1" b="54829"/>
          <a:stretch/>
        </p:blipFill>
        <p:spPr>
          <a:xfrm>
            <a:off x="615301" y="434055"/>
            <a:ext cx="618020" cy="242143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DC926EDA-ACE8-C3E1-4C86-62D6D5DCE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8B86A574-C156-A82A-4769-252BC7071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BE1A06-6D61-4C32-21FA-2745DB6C1EC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EFD698-B5A0-1B8C-FD54-F55CC067E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33EF19-757F-F80A-BCF2-E46147873960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AE108F4-40F1-C829-2A24-865E2F1AEC3B}"/>
              </a:ext>
            </a:extLst>
          </p:cNvPr>
          <p:cNvSpPr/>
          <p:nvPr/>
        </p:nvSpPr>
        <p:spPr>
          <a:xfrm>
            <a:off x="2484523" y="1623230"/>
            <a:ext cx="7984825" cy="15717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99"/>
                </a:solidFill>
              </a:rPr>
              <a:t>We need evidence on </a:t>
            </a:r>
            <a:r>
              <a:rPr lang="en-US" sz="4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</a:t>
            </a:r>
            <a:r>
              <a:rPr lang="en-US" sz="4000" b="1">
                <a:solidFill>
                  <a:srgbClr val="000099"/>
                </a:solidFill>
              </a:rPr>
              <a:t> of SGLT2i in </a:t>
            </a:r>
            <a:r>
              <a:rPr lang="en-US" sz="4000" b="1">
                <a:solidFill>
                  <a:srgbClr val="FF0000"/>
                </a:solidFill>
              </a:rPr>
              <a:t>TAVI patients</a:t>
            </a:r>
            <a:endParaRPr lang="es-ES" sz="4000" b="1">
              <a:solidFill>
                <a:srgbClr val="FF0000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13942D9-2BB6-2E27-19D3-6696B86C9212}"/>
              </a:ext>
            </a:extLst>
          </p:cNvPr>
          <p:cNvSpPr/>
          <p:nvPr/>
        </p:nvSpPr>
        <p:spPr>
          <a:xfrm>
            <a:off x="2484523" y="3852909"/>
            <a:ext cx="7984825" cy="15717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99"/>
                </a:solidFill>
              </a:rPr>
              <a:t>We need evidence on </a:t>
            </a:r>
            <a:r>
              <a:rPr lang="en-US" sz="4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r>
              <a:rPr lang="en-US" sz="4000" b="1">
                <a:solidFill>
                  <a:srgbClr val="000099"/>
                </a:solidFill>
              </a:rPr>
              <a:t> of SGLT2i in </a:t>
            </a:r>
            <a:r>
              <a:rPr lang="en-US" sz="4000" b="1">
                <a:solidFill>
                  <a:srgbClr val="FF0000"/>
                </a:solidFill>
              </a:rPr>
              <a:t>very elderly patients</a:t>
            </a:r>
            <a:endParaRPr lang="es-E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8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8AB5E-4C1D-C07D-E2A1-DB6FA0F02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C93DE14-C840-8543-F161-ED0FF5354D2C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D1A6DA11-1CFD-197F-92D4-F362F17E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62DCE21B-4527-0D82-FC4A-D6D748223AD5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/>
              <a:t>Trial </a:t>
            </a:r>
            <a:r>
              <a:rPr lang="es-ES" sz="2800" b="1" err="1"/>
              <a:t>design</a:t>
            </a:r>
            <a:endParaRPr lang="en-US" sz="2800" b="1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30D95B7-04DF-FAC0-9952-FF988F6EC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E2346AA-60E2-15D5-BA9F-BA3E770F46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8" t="18330" r="1" b="54829"/>
          <a:stretch/>
        </p:blipFill>
        <p:spPr>
          <a:xfrm>
            <a:off x="615301" y="434055"/>
            <a:ext cx="618020" cy="242143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CE65F47B-53F0-A0FA-C335-3E2198B94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C44F266-E213-4ADA-6C01-D0F02FBE93BA}"/>
              </a:ext>
            </a:extLst>
          </p:cNvPr>
          <p:cNvSpPr txBox="1"/>
          <p:nvPr/>
        </p:nvSpPr>
        <p:spPr>
          <a:xfrm>
            <a:off x="6039510" y="6595101"/>
            <a:ext cx="635110" cy="288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es-ES" sz="600" b="1">
                <a:solidFill>
                  <a:srgbClr val="E42313"/>
                </a:solidFill>
              </a:rPr>
              <a:t>SOCIEDAD</a:t>
            </a:r>
          </a:p>
          <a:p>
            <a:pPr>
              <a:lnSpc>
                <a:spcPts val="500"/>
              </a:lnSpc>
            </a:pPr>
            <a:r>
              <a:rPr lang="es-ES" sz="600" b="1">
                <a:solidFill>
                  <a:srgbClr val="E42313"/>
                </a:solidFill>
              </a:rPr>
              <a:t>GALLEGA DE</a:t>
            </a:r>
          </a:p>
          <a:p>
            <a:pPr>
              <a:lnSpc>
                <a:spcPts val="500"/>
              </a:lnSpc>
            </a:pPr>
            <a:r>
              <a:rPr lang="es-ES" sz="600" b="1">
                <a:solidFill>
                  <a:srgbClr val="E42313"/>
                </a:solidFill>
              </a:rPr>
              <a:t>CARDIOLOGÍA</a:t>
            </a:r>
            <a:endParaRPr lang="es-ES" sz="900" b="1">
              <a:solidFill>
                <a:srgbClr val="E42313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72E8428-C372-38FA-0F8F-8224054AA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926" y="2641626"/>
            <a:ext cx="101362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Quadraat" panose="0200050306000009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 protocol was approved by the Galician Clinical Research Ethics Committee (approval number 2020/434),  the Spanish Agency of Medicines and Medical Devices (AEMPS 20-0748), and the investigational review boards at each of the participating sites.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Quadraat" panose="0200050306000009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 trial was registered in both ClinicalTrials.gov (NCT04696185) and the European Clinical Trials Database (EUDRACT 2020-003930-18). </a:t>
            </a:r>
            <a:endParaRPr kumimoji="0" lang="en-US" alt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955FBD6-2341-020A-B9E0-4C600A839D3E}"/>
              </a:ext>
            </a:extLst>
          </p:cNvPr>
          <p:cNvSpPr/>
          <p:nvPr/>
        </p:nvSpPr>
        <p:spPr>
          <a:xfrm>
            <a:off x="1637038" y="1127361"/>
            <a:ext cx="4663655" cy="13368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2400" b="1">
                <a:solidFill>
                  <a:srgbClr val="000099"/>
                </a:solidFill>
              </a:rPr>
              <a:t>Prospective Randomized Open Blinded Endpoint (PROBE) controlled trial</a:t>
            </a:r>
            <a:endParaRPr lang="es-ES" sz="2400" b="1">
              <a:solidFill>
                <a:srgbClr val="000099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A5E363E-250B-2A2D-257E-4C7EE65A8A58}"/>
              </a:ext>
            </a:extLst>
          </p:cNvPr>
          <p:cNvSpPr/>
          <p:nvPr/>
        </p:nvSpPr>
        <p:spPr>
          <a:xfrm>
            <a:off x="6674620" y="1127361"/>
            <a:ext cx="4663655" cy="13368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2400" b="1">
                <a:solidFill>
                  <a:srgbClr val="000099"/>
                </a:solidFill>
                <a:cs typeface="Times New Roman" panose="02020603050405020304" pitchFamily="18" charset="0"/>
              </a:rPr>
              <a:t>Independent and pragmatic</a:t>
            </a:r>
            <a:endParaRPr lang="es-ES" sz="2400" b="1">
              <a:solidFill>
                <a:srgbClr val="000099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6E5F122-489E-1913-BAA8-BCF961027873}"/>
              </a:ext>
            </a:extLst>
          </p:cNvPr>
          <p:cNvSpPr/>
          <p:nvPr/>
        </p:nvSpPr>
        <p:spPr>
          <a:xfrm>
            <a:off x="3250690" y="3840986"/>
            <a:ext cx="4713185" cy="211424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Randomization 1:1</a:t>
            </a:r>
          </a:p>
          <a:p>
            <a:pPr algn="ctr"/>
            <a:r>
              <a:rPr lang="en-US">
                <a:solidFill>
                  <a:srgbClr val="223777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800">
                <a:solidFill>
                  <a:srgbClr val="223777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tratified by the presence of diabetes mellitus, a LVEF≤40</a:t>
            </a:r>
            <a:r>
              <a:rPr lang="en-US">
                <a:solidFill>
                  <a:srgbClr val="223777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%</a:t>
            </a:r>
            <a:r>
              <a:rPr lang="en-US" sz="1800">
                <a:solidFill>
                  <a:srgbClr val="223777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and an eGFR 25-75 ml/min/1.73 m2</a:t>
            </a:r>
          </a:p>
          <a:p>
            <a:pPr algn="ctr"/>
            <a:r>
              <a:rPr lang="en-US" sz="2400" b="1">
                <a:solidFill>
                  <a:srgbClr val="223777"/>
                </a:solidFill>
                <a:cs typeface="Times New Roman" panose="02020603050405020304" pitchFamily="18" charset="0"/>
              </a:rPr>
              <a:t>At time of hospital discharge </a:t>
            </a:r>
            <a:r>
              <a:rPr 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after TAVI </a:t>
            </a:r>
            <a:r>
              <a:rPr lang="en-US" sz="2400" b="1">
                <a:solidFill>
                  <a:srgbClr val="223777"/>
                </a:solidFill>
                <a:cs typeface="Times New Roman" panose="02020603050405020304" pitchFamily="18" charset="0"/>
              </a:rPr>
              <a:t>or within 14 days of discharge.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A9DC830-1C1D-F2E7-B491-A1E37148C849}"/>
              </a:ext>
            </a:extLst>
          </p:cNvPr>
          <p:cNvSpPr/>
          <p:nvPr/>
        </p:nvSpPr>
        <p:spPr>
          <a:xfrm>
            <a:off x="8457419" y="3571630"/>
            <a:ext cx="2631495" cy="1326480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/>
              <a:t>Dapagliflozin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48C0E9B-524A-8ECD-79EF-8EE88A75129A}"/>
              </a:ext>
            </a:extLst>
          </p:cNvPr>
          <p:cNvSpPr/>
          <p:nvPr/>
        </p:nvSpPr>
        <p:spPr>
          <a:xfrm>
            <a:off x="8457419" y="4983116"/>
            <a:ext cx="2631495" cy="1326480"/>
          </a:xfrm>
          <a:prstGeom prst="ellipse">
            <a:avLst/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/>
              <a:t>No</a:t>
            </a:r>
          </a:p>
          <a:p>
            <a:pPr algn="ctr"/>
            <a:r>
              <a:rPr lang="es-ES" sz="2400" b="1"/>
              <a:t>Dapagliflozin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A79B67-445B-FEAA-FBF3-63C152FE3EC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DB323D-5450-D009-971A-406E3D35A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43300C1-06D6-15EC-2B49-6F6F8A16C35D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495E2A-7D67-96DF-6399-A28CF3AE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60" y="4181176"/>
            <a:ext cx="1646935" cy="1235201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838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5DBCC-FEC7-2AE2-B8F1-EB0588122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D8E5849-5815-5B9C-B2A4-3A3119914AF4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FD7F4EC4-4060-DBEE-2FB8-67ACB44F3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B96BD125-8741-43C9-C5E7-B2FD954E157F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err="1"/>
              <a:t>Inclusion</a:t>
            </a:r>
            <a:r>
              <a:rPr lang="es-ES" sz="2800" b="1"/>
              <a:t>/</a:t>
            </a:r>
            <a:r>
              <a:rPr lang="es-ES" sz="2800" b="1" err="1"/>
              <a:t>Exclusion</a:t>
            </a:r>
            <a:r>
              <a:rPr lang="es-ES" sz="2800" b="1"/>
              <a:t> </a:t>
            </a:r>
            <a:r>
              <a:rPr lang="es-ES" sz="2800" b="1" err="1"/>
              <a:t>Criteria</a:t>
            </a:r>
            <a:endParaRPr lang="en-US" sz="2800" b="1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B577E71-6B98-C1BF-D7F8-2CD7DB975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E3C5F9F-9A8A-D571-74BA-F8443E4DC4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8" t="18330" r="1" b="54829"/>
          <a:stretch/>
        </p:blipFill>
        <p:spPr>
          <a:xfrm>
            <a:off x="615301" y="434055"/>
            <a:ext cx="618020" cy="242143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CC584081-2488-B8EC-BBB7-F42A4EA61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D57CF17-102D-ADA8-B96A-157737B89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121185" y="1075313"/>
            <a:ext cx="95051024" cy="4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2B2510-3EF9-C1B6-C235-ADF3857FFA3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56666"/>
          <a:stretch/>
        </p:blipFill>
        <p:spPr>
          <a:xfrm>
            <a:off x="1130493" y="901691"/>
            <a:ext cx="10687941" cy="22931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AC1E0BF-CFA2-D5FF-7868-965F5FA5782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3631"/>
          <a:stretch/>
        </p:blipFill>
        <p:spPr>
          <a:xfrm>
            <a:off x="1128678" y="3377030"/>
            <a:ext cx="10687941" cy="298290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B15666E-3682-E657-6005-C2EBC66CAEB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D6DF9FD3-C779-B7C8-257E-F99036F43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8108F5-E4D8-882F-7E31-7F7CA45076AE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6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43105-335C-CC81-C040-D9390045E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E79063C-BE4B-7FE1-6A91-4EB8F2B7C34A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9727FB60-E9E4-A325-F137-E49F1BC4C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20EBF0B1-053F-3926-20EC-0731279BAACC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err="1"/>
              <a:t>Endpoints</a:t>
            </a:r>
            <a:endParaRPr lang="en-US" sz="2800" b="1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2606A53-F1E2-1D11-DEDD-2A469AD33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8C6772A-896C-95D9-3448-B449AA53C5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8" t="18330" r="1" b="54829"/>
          <a:stretch/>
        </p:blipFill>
        <p:spPr>
          <a:xfrm>
            <a:off x="615301" y="434055"/>
            <a:ext cx="618020" cy="242143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8DA7CBE4-C0DE-27BC-5AEA-E6EE28AE9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DD8AC92-CBEF-18E3-E1A2-4FE5BC485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539773"/>
              </p:ext>
            </p:extLst>
          </p:nvPr>
        </p:nvGraphicFramePr>
        <p:xfrm>
          <a:off x="2001318" y="1213556"/>
          <a:ext cx="10600793" cy="451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A6D99D1A-E17F-AEEF-5626-33CB5DECE1C3}"/>
              </a:ext>
            </a:extLst>
          </p:cNvPr>
          <p:cNvSpPr/>
          <p:nvPr/>
        </p:nvSpPr>
        <p:spPr>
          <a:xfrm>
            <a:off x="667696" y="2049204"/>
            <a:ext cx="1501134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C10632-ACF8-6D22-0D4A-D782E8C71238}"/>
              </a:ext>
            </a:extLst>
          </p:cNvPr>
          <p:cNvSpPr/>
          <p:nvPr/>
        </p:nvSpPr>
        <p:spPr>
          <a:xfrm>
            <a:off x="667696" y="3790205"/>
            <a:ext cx="1501134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B51980-C318-C4C0-AA17-7E3CD548A886}"/>
              </a:ext>
            </a:extLst>
          </p:cNvPr>
          <p:cNvSpPr txBox="1"/>
          <p:nvPr/>
        </p:nvSpPr>
        <p:spPr>
          <a:xfrm>
            <a:off x="640481" y="2320994"/>
            <a:ext cx="1582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>
                <a:solidFill>
                  <a:schemeClr val="bg1"/>
                </a:solidFill>
              </a:rPr>
              <a:t>3 </a:t>
            </a:r>
            <a:r>
              <a:rPr lang="es-ES" sz="2800" b="1" err="1">
                <a:solidFill>
                  <a:schemeClr val="bg1"/>
                </a:solidFill>
              </a:rPr>
              <a:t>months</a:t>
            </a:r>
            <a:endParaRPr lang="es-ES" sz="2800" b="1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3B296B-6CE4-AC3F-34CC-D72351D406AD}"/>
              </a:ext>
            </a:extLst>
          </p:cNvPr>
          <p:cNvSpPr txBox="1"/>
          <p:nvPr/>
        </p:nvSpPr>
        <p:spPr>
          <a:xfrm>
            <a:off x="863637" y="4062005"/>
            <a:ext cx="1102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>
                <a:solidFill>
                  <a:schemeClr val="bg1"/>
                </a:solidFill>
              </a:rPr>
              <a:t>1 </a:t>
            </a:r>
            <a:r>
              <a:rPr lang="es-ES" sz="2800" b="1" err="1">
                <a:solidFill>
                  <a:schemeClr val="bg1"/>
                </a:solidFill>
              </a:rPr>
              <a:t>year</a:t>
            </a:r>
            <a:endParaRPr lang="es-ES" sz="2800" b="1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E2A7DB-A69C-3A4A-FE73-C56C5E7C39DC}"/>
              </a:ext>
            </a:extLst>
          </p:cNvPr>
          <p:cNvSpPr txBox="1"/>
          <p:nvPr/>
        </p:nvSpPr>
        <p:spPr>
          <a:xfrm>
            <a:off x="2799645" y="5885897"/>
            <a:ext cx="92060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223777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Clinical outcomes were externally adjudicated by a clinical panel blinded to treatment </a:t>
            </a:r>
            <a:endParaRPr lang="es-ES" sz="2000" b="1">
              <a:solidFill>
                <a:srgbClr val="223777"/>
              </a:solidFill>
            </a:endParaRPr>
          </a:p>
          <a:p>
            <a:endParaRPr lang="es-ES" b="1">
              <a:solidFill>
                <a:srgbClr val="223777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B52F75-27A7-A4E2-D8FF-F7E38D9486FB}"/>
              </a:ext>
            </a:extLst>
          </p:cNvPr>
          <p:cNvSpPr txBox="1"/>
          <p:nvPr/>
        </p:nvSpPr>
        <p:spPr>
          <a:xfrm>
            <a:off x="112291" y="5021643"/>
            <a:ext cx="2638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6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elephone interviews</a:t>
            </a:r>
          </a:p>
          <a:p>
            <a:pPr algn="ctr"/>
            <a:r>
              <a:rPr lang="en-US" sz="1600"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6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eview of medical records</a:t>
            </a:r>
          </a:p>
          <a:p>
            <a:pPr algn="ctr"/>
            <a:r>
              <a:rPr lang="en-US" sz="1600"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6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ational vital status registries</a:t>
            </a:r>
            <a:endParaRPr lang="es-ES" sz="160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E5E610F-E0D7-46AC-00A6-9249FB9FC71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11" name="Imagen 4">
            <a:extLst>
              <a:ext uri="{FF2B5EF4-FFF2-40B4-BE49-F238E27FC236}">
                <a16:creationId xmlns:a16="http://schemas.microsoft.com/office/drawing/2014/main" id="{DD8F256B-17E7-72F3-9753-80BC0CC27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964B853-F67C-B18C-5FD0-8B1048BB4749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95DE4-4FCB-E378-1770-96F1B2F9E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030646C-673E-FAD7-C470-FC28BD0694E8}"/>
              </a:ext>
            </a:extLst>
          </p:cNvPr>
          <p:cNvCxnSpPr>
            <a:cxnSpLocks/>
          </p:cNvCxnSpPr>
          <p:nvPr/>
        </p:nvCxnSpPr>
        <p:spPr>
          <a:xfrm>
            <a:off x="2374900" y="6452348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23274E12-A852-0D42-36A1-CFB550737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A4DA2A89-D29C-7851-E16D-BD261832BCED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err="1"/>
              <a:t>Study</a:t>
            </a:r>
            <a:r>
              <a:rPr lang="es-ES" sz="2800" b="1"/>
              <a:t> </a:t>
            </a:r>
            <a:r>
              <a:rPr lang="es-ES" sz="2800" b="1" err="1"/>
              <a:t>population</a:t>
            </a:r>
            <a:endParaRPr lang="en-US" sz="2800" b="1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985D231-6B10-EEDF-33E4-2EAA05D82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F132F78-04D6-D72B-2784-D9E474DF9C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8" t="18330" r="1" b="54829"/>
          <a:stretch/>
        </p:blipFill>
        <p:spPr>
          <a:xfrm>
            <a:off x="615301" y="434055"/>
            <a:ext cx="618020" cy="242143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9A0F2F19-6C1C-490C-526D-B60DDB1A7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01E2D47-24C1-F785-5B28-C3A53C20D4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69" y="910412"/>
            <a:ext cx="5297903" cy="516708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D3D1A32-8236-81C7-65E1-520235C59892}"/>
              </a:ext>
            </a:extLst>
          </p:cNvPr>
          <p:cNvSpPr/>
          <p:nvPr/>
        </p:nvSpPr>
        <p:spPr>
          <a:xfrm>
            <a:off x="3982065" y="5303520"/>
            <a:ext cx="1059598" cy="306760"/>
          </a:xfrm>
          <a:prstGeom prst="rect">
            <a:avLst/>
          </a:prstGeom>
          <a:solidFill>
            <a:srgbClr val="071E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DF6319-D146-6C23-EA3D-9F7129F7FEAC}"/>
              </a:ext>
            </a:extLst>
          </p:cNvPr>
          <p:cNvSpPr txBox="1"/>
          <p:nvPr/>
        </p:nvSpPr>
        <p:spPr>
          <a:xfrm>
            <a:off x="3982065" y="5272234"/>
            <a:ext cx="1159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14 </a:t>
            </a:r>
            <a:r>
              <a:rPr lang="es-ES" b="1" err="1">
                <a:solidFill>
                  <a:schemeClr val="bg1"/>
                </a:solidFill>
              </a:rPr>
              <a:t>regions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201ABB-F023-A4CD-EE86-6B116DC054B2}"/>
              </a:ext>
            </a:extLst>
          </p:cNvPr>
          <p:cNvSpPr txBox="1"/>
          <p:nvPr/>
        </p:nvSpPr>
        <p:spPr>
          <a:xfrm>
            <a:off x="3982065" y="4367353"/>
            <a:ext cx="128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>
                <a:solidFill>
                  <a:srgbClr val="FF0000"/>
                </a:solidFill>
                <a:highlight>
                  <a:srgbClr val="223777"/>
                </a:highlight>
                <a:latin typeface="Amasis MT Pro Black" panose="02040A04050005020304" pitchFamily="18" charset="0"/>
              </a:rPr>
              <a:t>S</a:t>
            </a:r>
            <a:r>
              <a:rPr lang="es-ES" sz="2800">
                <a:solidFill>
                  <a:srgbClr val="FFFF00"/>
                </a:solidFill>
                <a:highlight>
                  <a:srgbClr val="223777"/>
                </a:highlight>
                <a:latin typeface="Amasis MT Pro Black" panose="02040A04050005020304" pitchFamily="18" charset="0"/>
              </a:rPr>
              <a:t>P</a:t>
            </a:r>
            <a:r>
              <a:rPr lang="es-ES" sz="2800">
                <a:solidFill>
                  <a:srgbClr val="FF0000"/>
                </a:solidFill>
                <a:highlight>
                  <a:srgbClr val="223777"/>
                </a:highlight>
                <a:latin typeface="Amasis MT Pro Black" panose="02040A04050005020304" pitchFamily="18" charset="0"/>
              </a:rPr>
              <a:t>A</a:t>
            </a:r>
            <a:r>
              <a:rPr lang="es-ES" sz="2800">
                <a:solidFill>
                  <a:srgbClr val="FFFF00"/>
                </a:solidFill>
                <a:highlight>
                  <a:srgbClr val="223777"/>
                </a:highlight>
                <a:latin typeface="Amasis MT Pro Black" panose="02040A04050005020304" pitchFamily="18" charset="0"/>
              </a:rPr>
              <a:t>I</a:t>
            </a:r>
            <a:r>
              <a:rPr lang="es-ES" sz="2800">
                <a:solidFill>
                  <a:srgbClr val="FF0000"/>
                </a:solidFill>
                <a:highlight>
                  <a:srgbClr val="223777"/>
                </a:highlight>
                <a:latin typeface="Amasis MT Pro Black" panose="02040A04050005020304" pitchFamily="18" charset="0"/>
              </a:rPr>
              <a:t>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14A2990-D1FD-D6E4-C974-0234646BA208}"/>
              </a:ext>
            </a:extLst>
          </p:cNvPr>
          <p:cNvSpPr/>
          <p:nvPr/>
        </p:nvSpPr>
        <p:spPr>
          <a:xfrm>
            <a:off x="1739305" y="803185"/>
            <a:ext cx="4927300" cy="7537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2400" b="1">
                <a:solidFill>
                  <a:srgbClr val="00009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Multicenter: 39 centers across Spain</a:t>
            </a:r>
            <a:endParaRPr lang="es-ES" sz="2400" b="1">
              <a:solidFill>
                <a:srgbClr val="000099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2E78A6E-5DF1-B937-35A2-369D90E1EFD7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EB584CF-47C2-C7A9-187E-708EAB308E9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22" name="Imagen 4">
            <a:extLst>
              <a:ext uri="{FF2B5EF4-FFF2-40B4-BE49-F238E27FC236}">
                <a16:creationId xmlns:a16="http://schemas.microsoft.com/office/drawing/2014/main" id="{F151963C-18E9-41AD-E0A1-FF2C6D604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4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0E38E3DA-699B-F955-5224-08AC5BB41B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7102" b="8577"/>
          <a:stretch/>
        </p:blipFill>
        <p:spPr>
          <a:xfrm>
            <a:off x="5568545" y="2370661"/>
            <a:ext cx="6525798" cy="3888040"/>
          </a:xfrm>
          <a:prstGeom prst="rect">
            <a:avLst/>
          </a:prstGeom>
        </p:spPr>
      </p:pic>
      <p:sp>
        <p:nvSpPr>
          <p:cNvPr id="36" name="Estrella: 16 puntas 35">
            <a:extLst>
              <a:ext uri="{FF2B5EF4-FFF2-40B4-BE49-F238E27FC236}">
                <a16:creationId xmlns:a16="http://schemas.microsoft.com/office/drawing/2014/main" id="{45A3A65D-A626-12E3-F1AA-E49EA11EC4DD}"/>
              </a:ext>
            </a:extLst>
          </p:cNvPr>
          <p:cNvSpPr/>
          <p:nvPr/>
        </p:nvSpPr>
        <p:spPr>
          <a:xfrm>
            <a:off x="8258908" y="910412"/>
            <a:ext cx="3261420" cy="1749669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000" b="1">
                <a:solidFill>
                  <a:srgbClr val="F2162B"/>
                </a:solidFill>
              </a:rPr>
              <a:t>1,257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1D84A11-2F51-BD5C-88AA-82FFA81BACE2}"/>
              </a:ext>
            </a:extLst>
          </p:cNvPr>
          <p:cNvSpPr/>
          <p:nvPr/>
        </p:nvSpPr>
        <p:spPr>
          <a:xfrm>
            <a:off x="8486655" y="2852847"/>
            <a:ext cx="2465264" cy="507344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/>
              <a:t>39 HOSPITALS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217F50E-6684-FB45-08CA-E24EB5102A1F}"/>
              </a:ext>
            </a:extLst>
          </p:cNvPr>
          <p:cNvSpPr txBox="1"/>
          <p:nvPr/>
        </p:nvSpPr>
        <p:spPr>
          <a:xfrm>
            <a:off x="5791000" y="1775645"/>
            <a:ext cx="255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err="1">
                <a:solidFill>
                  <a:srgbClr val="0033CC"/>
                </a:solidFill>
              </a:rPr>
              <a:t>Recruitment</a:t>
            </a:r>
            <a:r>
              <a:rPr lang="es-ES" sz="2000" b="1">
                <a:solidFill>
                  <a:srgbClr val="0033CC"/>
                </a:solidFill>
              </a:rPr>
              <a:t> </a:t>
            </a:r>
            <a:r>
              <a:rPr lang="es-ES" sz="2000" b="1" err="1">
                <a:solidFill>
                  <a:srgbClr val="0033CC"/>
                </a:solidFill>
              </a:rPr>
              <a:t>by</a:t>
            </a:r>
            <a:r>
              <a:rPr lang="es-ES" sz="2000" b="1">
                <a:solidFill>
                  <a:srgbClr val="0033CC"/>
                </a:solidFill>
              </a:rPr>
              <a:t> center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40F1617-6A5F-1F23-BD09-8B428F021748}"/>
              </a:ext>
            </a:extLst>
          </p:cNvPr>
          <p:cNvSpPr txBox="1"/>
          <p:nvPr/>
        </p:nvSpPr>
        <p:spPr>
          <a:xfrm rot="16200000">
            <a:off x="4495927" y="3465269"/>
            <a:ext cx="1811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err="1"/>
              <a:t>Number</a:t>
            </a:r>
            <a:r>
              <a:rPr lang="es-ES" sz="1600"/>
              <a:t> of patients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9844916-A016-4B80-9943-1A7287E1F70A}"/>
              </a:ext>
            </a:extLst>
          </p:cNvPr>
          <p:cNvSpPr/>
          <p:nvPr/>
        </p:nvSpPr>
        <p:spPr>
          <a:xfrm>
            <a:off x="7716286" y="3530000"/>
            <a:ext cx="1698648" cy="643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err="1"/>
              <a:t>January</a:t>
            </a:r>
            <a:endParaRPr lang="es-ES" b="1"/>
          </a:p>
          <a:p>
            <a:pPr algn="ctr"/>
            <a:r>
              <a:rPr lang="es-ES" b="1"/>
              <a:t>2021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C974722-74BE-34F7-1900-67D08D75FDFD}"/>
              </a:ext>
            </a:extLst>
          </p:cNvPr>
          <p:cNvSpPr/>
          <p:nvPr/>
        </p:nvSpPr>
        <p:spPr>
          <a:xfrm>
            <a:off x="9923593" y="3529340"/>
            <a:ext cx="1698648" cy="643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err="1"/>
              <a:t>December</a:t>
            </a:r>
            <a:endParaRPr lang="es-ES" b="1"/>
          </a:p>
          <a:p>
            <a:pPr algn="ctr"/>
            <a:r>
              <a:rPr lang="es-ES" b="1"/>
              <a:t>2023</a:t>
            </a:r>
          </a:p>
        </p:txBody>
      </p:sp>
      <p:sp>
        <p:nvSpPr>
          <p:cNvPr id="42" name="Flecha: hacia abajo 41">
            <a:extLst>
              <a:ext uri="{FF2B5EF4-FFF2-40B4-BE49-F238E27FC236}">
                <a16:creationId xmlns:a16="http://schemas.microsoft.com/office/drawing/2014/main" id="{2FFA7251-039E-D4C5-542F-EE657A4AB674}"/>
              </a:ext>
            </a:extLst>
          </p:cNvPr>
          <p:cNvSpPr/>
          <p:nvPr/>
        </p:nvSpPr>
        <p:spPr>
          <a:xfrm rot="16200000">
            <a:off x="9320445" y="3656265"/>
            <a:ext cx="701731" cy="40896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32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6BE8A13-8BBD-3106-E547-642666FD7F7D}"/>
              </a:ext>
            </a:extLst>
          </p:cNvPr>
          <p:cNvCxnSpPr>
            <a:cxnSpLocks/>
          </p:cNvCxnSpPr>
          <p:nvPr/>
        </p:nvCxnSpPr>
        <p:spPr>
          <a:xfrm>
            <a:off x="2143478" y="6467010"/>
            <a:ext cx="97560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0B465F04-F111-7B80-94B6-9F6D4BA09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" y="6193497"/>
            <a:ext cx="2278273" cy="63125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967B79FA-D8B9-ABC4-07DF-AE64B998AF36}"/>
              </a:ext>
            </a:extLst>
          </p:cNvPr>
          <p:cNvSpPr/>
          <p:nvPr/>
        </p:nvSpPr>
        <p:spPr>
          <a:xfrm>
            <a:off x="1504060" y="138871"/>
            <a:ext cx="10687940" cy="558800"/>
          </a:xfrm>
          <a:prstGeom prst="rect">
            <a:avLst/>
          </a:prstGeom>
          <a:solidFill>
            <a:srgbClr val="09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err="1"/>
              <a:t>Recruitment</a:t>
            </a:r>
            <a:endParaRPr lang="en-US" sz="2800" b="1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0B3DB78-1D9A-163B-2F73-D654DDFF1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97906" l="9470" r="98864">
                        <a14:foregroundMark x1="25758" y1="52880" x2="35985" y2="90576"/>
                        <a14:foregroundMark x1="31439" y1="98429" x2="42803" y2="98429"/>
                        <a14:foregroundMark x1="84091" y1="53403" x2="98864" y2="79058"/>
                        <a14:foregroundMark x1="98864" y1="79058" x2="99242" y2="82723"/>
                        <a14:foregroundMark x1="62879" y1="1571" x2="72348" y2="17801"/>
                        <a14:foregroundMark x1="40530" y1="36649" x2="40530" y2="36649"/>
                        <a14:foregroundMark x1="42045" y1="38220" x2="43939" y2="43979"/>
                        <a14:foregroundMark x1="35985" y1="69634" x2="37879" y2="81152"/>
                        <a14:foregroundMark x1="40152" y1="29843" x2="39015" y2="28796"/>
                        <a14:foregroundMark x1="48106" y1="52880" x2="47727" y2="51832"/>
                        <a14:foregroundMark x1="41288" y1="19895" x2="41288" y2="19895"/>
                        <a14:foregroundMark x1="40530" y1="21990" x2="40530" y2="21990"/>
                        <a14:foregroundMark x1="39394" y1="34555" x2="39394" y2="34555"/>
                        <a14:foregroundMark x1="56439" y1="70681" x2="56439" y2="70681"/>
                        <a14:foregroundMark x1="56818" y1="70681" x2="56818" y2="70681"/>
                        <a14:foregroundMark x1="56818" y1="71204" x2="57955" y2="66492"/>
                        <a14:foregroundMark x1="56818" y1="71204" x2="56818" y2="69634"/>
                        <a14:foregroundMark x1="56439" y1="70157" x2="56439" y2="72775"/>
                        <a14:backgroundMark x1="41307" y1="45531" x2="47923" y2="66632"/>
                        <a14:backgroundMark x1="39015" y1="38220" x2="39488" y2="39728"/>
                        <a14:backgroundMark x1="50433" y1="72775" x2="47727" y2="85864"/>
                        <a14:backgroundMark x1="52273" y1="63874" x2="50974" y2="70157"/>
                        <a14:backgroundMark x1="47727" y1="85864" x2="50771" y2="72775"/>
                        <a14:backgroundMark x1="55681" y1="70157" x2="52273" y2="67016"/>
                        <a14:backgroundMark x1="52652" y1="63874" x2="54545" y2="69634"/>
                        <a14:backgroundMark x1="55303" y1="69634" x2="53409" y2="638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44003"/>
            <a:ext cx="622674" cy="449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54EC826-4969-305D-F039-7C6E41DB20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8" t="18330" r="1" b="54829"/>
          <a:stretch/>
        </p:blipFill>
        <p:spPr>
          <a:xfrm>
            <a:off x="615301" y="434055"/>
            <a:ext cx="618020" cy="242143"/>
          </a:xfrm>
          <a:prstGeom prst="rect">
            <a:avLst/>
          </a:prstGeom>
        </p:spPr>
      </p:pic>
      <p:pic>
        <p:nvPicPr>
          <p:cNvPr id="31" name="Imagen 11">
            <a:extLst>
              <a:ext uri="{FF2B5EF4-FFF2-40B4-BE49-F238E27FC236}">
                <a16:creationId xmlns:a16="http://schemas.microsoft.com/office/drawing/2014/main" id="{E9F09441-EF09-5DE3-40AD-185EC5A61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67" b="39306" l="6719" r="50391">
                        <a14:foregroundMark x1="6719" y1="23472" x2="6719" y2="23472"/>
                        <a14:foregroundMark x1="11406" y1="21806" x2="11406" y2="21806"/>
                        <a14:foregroundMark x1="14766" y1="30139" x2="14766" y2="30139"/>
                        <a14:foregroundMark x1="20547" y1="30139" x2="20547" y2="30139"/>
                        <a14:foregroundMark x1="33359" y1="27500" x2="33359" y2="27500"/>
                        <a14:foregroundMark x1="26641" y1="31667" x2="26641" y2="31667"/>
                        <a14:foregroundMark x1="29688" y1="28056" x2="29688" y2="28056"/>
                        <a14:foregroundMark x1="30234" y1="26528" x2="30234" y2="26528"/>
                        <a14:foregroundMark x1="16094" y1="23889" x2="16094" y2="23889"/>
                        <a14:foregroundMark x1="16719" y1="25139" x2="16719" y2="25139"/>
                        <a14:foregroundMark x1="41875" y1="26389" x2="41875" y2="26389"/>
                        <a14:foregroundMark x1="37031" y1="29722" x2="37031" y2="29722"/>
                        <a14:foregroundMark x1="47344" y1="25278" x2="47344" y2="25278"/>
                        <a14:foregroundMark x1="50000" y1="19167" x2="50000" y2="19167"/>
                        <a14:foregroundMark x1="50391" y1="22500" x2="50391" y2="22500"/>
                        <a14:foregroundMark x1="33125" y1="32639" x2="33125" y2="32639"/>
                        <a14:foregroundMark x1="33359" y1="34583" x2="33359" y2="34583"/>
                        <a14:foregroundMark x1="36016" y1="33194" x2="36016" y2="33194"/>
                        <a14:foregroundMark x1="38359" y1="25278" x2="36094" y2="33056"/>
                        <a14:foregroundMark x1="35078" y1="35139" x2="35078" y2="35139"/>
                        <a14:foregroundMark x1="44922" y1="35278" x2="44922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2497" r="48765" b="61317"/>
          <a:stretch/>
        </p:blipFill>
        <p:spPr bwMode="auto">
          <a:xfrm>
            <a:off x="416065" y="113232"/>
            <a:ext cx="1050677" cy="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BB33C0-E98C-DD1E-5CB3-725F96E5B2DD}"/>
              </a:ext>
            </a:extLst>
          </p:cNvPr>
          <p:cNvSpPr txBox="1"/>
          <p:nvPr/>
        </p:nvSpPr>
        <p:spPr>
          <a:xfrm>
            <a:off x="2499820" y="925905"/>
            <a:ext cx="198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err="1">
                <a:solidFill>
                  <a:srgbClr val="0033CC"/>
                </a:solidFill>
              </a:rPr>
              <a:t>Recruitment</a:t>
            </a:r>
            <a:r>
              <a:rPr lang="es-ES" sz="2000" b="1">
                <a:solidFill>
                  <a:srgbClr val="0033CC"/>
                </a:solidFill>
              </a:rPr>
              <a:t> </a:t>
            </a:r>
            <a:r>
              <a:rPr lang="es-ES" sz="2000" b="1" err="1">
                <a:solidFill>
                  <a:srgbClr val="0033CC"/>
                </a:solidFill>
              </a:rPr>
              <a:t>rate</a:t>
            </a:r>
            <a:endParaRPr lang="es-ES" sz="2000" b="1">
              <a:solidFill>
                <a:srgbClr val="0033CC"/>
              </a:solidFill>
            </a:endParaRPr>
          </a:p>
        </p:txBody>
      </p:sp>
      <p:pic>
        <p:nvPicPr>
          <p:cNvPr id="20" name="Imagen 19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ECDB65CD-A7AC-7FFB-FDEC-1E5F2BC83B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8" y="741444"/>
            <a:ext cx="10022989" cy="5637931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46445742-5FD6-F538-E0BE-717BE2E22375}"/>
              </a:ext>
            </a:extLst>
          </p:cNvPr>
          <p:cNvSpPr/>
          <p:nvPr/>
        </p:nvSpPr>
        <p:spPr>
          <a:xfrm>
            <a:off x="9291563" y="1077014"/>
            <a:ext cx="646235" cy="241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</a:rPr>
              <a:t>1,257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8D47BD5-B6F3-F42C-D7CA-10B8AFCB4585}"/>
              </a:ext>
            </a:extLst>
          </p:cNvPr>
          <p:cNvSpPr/>
          <p:nvPr/>
        </p:nvSpPr>
        <p:spPr>
          <a:xfrm>
            <a:off x="6892630" y="1077014"/>
            <a:ext cx="646235" cy="241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</a:rPr>
              <a:t>1,020</a:t>
            </a: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F6A7C00D-F75B-D977-17DF-00362011B2CF}"/>
              </a:ext>
            </a:extLst>
          </p:cNvPr>
          <p:cNvSpPr/>
          <p:nvPr/>
        </p:nvSpPr>
        <p:spPr>
          <a:xfrm>
            <a:off x="7592223" y="1077014"/>
            <a:ext cx="1657883" cy="241788"/>
          </a:xfrm>
          <a:prstGeom prst="rightArrow">
            <a:avLst/>
          </a:prstGeom>
          <a:solidFill>
            <a:srgbClr val="E423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strella: 16 puntas 23">
            <a:extLst>
              <a:ext uri="{FF2B5EF4-FFF2-40B4-BE49-F238E27FC236}">
                <a16:creationId xmlns:a16="http://schemas.microsoft.com/office/drawing/2014/main" id="{F788BAF5-5866-F3B5-38CF-A8884CFC3223}"/>
              </a:ext>
            </a:extLst>
          </p:cNvPr>
          <p:cNvSpPr/>
          <p:nvPr/>
        </p:nvSpPr>
        <p:spPr>
          <a:xfrm>
            <a:off x="7650816" y="825835"/>
            <a:ext cx="1471394" cy="729195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rgbClr val="FF0000"/>
                </a:solidFill>
              </a:rPr>
              <a:t>23%</a:t>
            </a: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F298EFCA-552B-71AE-761C-35D4BA43BD92}"/>
              </a:ext>
            </a:extLst>
          </p:cNvPr>
          <p:cNvSpPr/>
          <p:nvPr/>
        </p:nvSpPr>
        <p:spPr>
          <a:xfrm rot="16200000">
            <a:off x="7917330" y="1085790"/>
            <a:ext cx="212233" cy="198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EE020083-114B-562F-9CDD-62B0B8E7633B}"/>
              </a:ext>
            </a:extLst>
          </p:cNvPr>
          <p:cNvSpPr/>
          <p:nvPr/>
        </p:nvSpPr>
        <p:spPr>
          <a:xfrm rot="16200000">
            <a:off x="8643354" y="1085789"/>
            <a:ext cx="212233" cy="198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7">
            <a:extLst>
              <a:ext uri="{FF2B5EF4-FFF2-40B4-BE49-F238E27FC236}">
                <a16:creationId xmlns:a16="http://schemas.microsoft.com/office/drawing/2014/main" id="{4ADD13DC-3089-7C2D-2BA6-192CAE41F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t="12766" r="46878" b="60227"/>
          <a:stretch/>
        </p:blipFill>
        <p:spPr bwMode="auto">
          <a:xfrm>
            <a:off x="2494596" y="2200712"/>
            <a:ext cx="2791394" cy="8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E3857A34-5529-29D5-A5CB-78999DBF1952}"/>
              </a:ext>
            </a:extLst>
          </p:cNvPr>
          <p:cNvSpPr/>
          <p:nvPr/>
        </p:nvSpPr>
        <p:spPr>
          <a:xfrm>
            <a:off x="5608579" y="3979939"/>
            <a:ext cx="5291553" cy="16152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33CC"/>
                </a:solidFill>
                <a:cs typeface="Times New Roman" panose="02020603050405020304" pitchFamily="18" charset="0"/>
              </a:rPr>
              <a:t>CALCULATION OF SAMPLE SIZE </a:t>
            </a:r>
          </a:p>
          <a:p>
            <a:pPr algn="ctr"/>
            <a:r>
              <a:rPr lang="en-US">
                <a:solidFill>
                  <a:srgbClr val="0033CC"/>
                </a:solidFill>
                <a:cs typeface="Times New Roman" panose="02020603050405020304" pitchFamily="18" charset="0"/>
              </a:rPr>
              <a:t>Anticipated event of primary composite outcome: </a:t>
            </a:r>
          </a:p>
          <a:p>
            <a:pPr algn="ctr"/>
            <a:r>
              <a:rPr lang="en-US">
                <a:solidFill>
                  <a:srgbClr val="0033CC"/>
                </a:solidFill>
                <a:cs typeface="Times New Roman" panose="02020603050405020304" pitchFamily="18" charset="0"/>
              </a:rPr>
              <a:t>30% in control group</a:t>
            </a:r>
          </a:p>
          <a:p>
            <a:pPr algn="ctr"/>
            <a:r>
              <a:rPr lang="en-US">
                <a:solidFill>
                  <a:srgbClr val="0033CC"/>
                </a:solidFill>
                <a:cs typeface="Times New Roman" panose="02020603050405020304" pitchFamily="18" charset="0"/>
              </a:rPr>
              <a:t>Dapagliflozin associated with 30% RRR (80% power) </a:t>
            </a:r>
          </a:p>
          <a:p>
            <a:pPr algn="ctr"/>
            <a:r>
              <a:rPr lang="en-US">
                <a:solidFill>
                  <a:srgbClr val="0033CC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800">
                <a:solidFill>
                  <a:srgbClr val="0033C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stimated loss during follow-up of 5%</a:t>
            </a:r>
            <a:endParaRPr lang="es-ES">
              <a:solidFill>
                <a:srgbClr val="0033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162A4D-B8EF-6339-D816-45BF3A872D0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646" t="25070" r="79384" b="65315"/>
          <a:stretch/>
        </p:blipFill>
        <p:spPr>
          <a:xfrm>
            <a:off x="5096246" y="6489587"/>
            <a:ext cx="635110" cy="340317"/>
          </a:xfrm>
          <a:prstGeom prst="rect">
            <a:avLst/>
          </a:prstGeom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D6CEACAD-5979-8665-D23A-5B5741E7B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5956323" y="6518698"/>
            <a:ext cx="1158626" cy="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AF7F180-E0F1-8E42-75DF-BB46084F9EF6}"/>
              </a:ext>
            </a:extLst>
          </p:cNvPr>
          <p:cNvSpPr txBox="1"/>
          <p:nvPr/>
        </p:nvSpPr>
        <p:spPr>
          <a:xfrm>
            <a:off x="9016714" y="6493598"/>
            <a:ext cx="311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000099"/>
                </a:solidFill>
              </a:rPr>
              <a:t>Sergio Raposeiras-Roubín, MD, PhD</a:t>
            </a:r>
            <a:endParaRPr lang="en-US" sz="16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797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3623</Words>
  <Application>Microsoft Office PowerPoint</Application>
  <PresentationFormat>Panorámica</PresentationFormat>
  <Paragraphs>379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Aptos</vt:lpstr>
      <vt:lpstr>Microsoft Sans Serif</vt:lpstr>
      <vt:lpstr>Calibri Light</vt:lpstr>
      <vt:lpstr>Arial</vt:lpstr>
      <vt:lpstr>Times New Roman</vt:lpstr>
      <vt:lpstr>Quadraat</vt:lpstr>
      <vt:lpstr>Calibri</vt:lpstr>
      <vt:lpstr>ElsevierGulliver</vt:lpstr>
      <vt:lpstr>Amasis MT Pro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Raposeiras Roubín</dc:creator>
  <cp:lastModifiedBy>Sergio Raposeiras Roubin</cp:lastModifiedBy>
  <cp:revision>2</cp:revision>
  <cp:lastPrinted>2025-03-05T19:39:29Z</cp:lastPrinted>
  <dcterms:created xsi:type="dcterms:W3CDTF">2021-10-12T06:17:07Z</dcterms:created>
  <dcterms:modified xsi:type="dcterms:W3CDTF">2025-03-21T14:13:36Z</dcterms:modified>
</cp:coreProperties>
</file>