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2" r:id="rId4"/>
  </p:sldMasterIdLst>
  <p:notesMasterIdLst>
    <p:notesMasterId r:id="rId25"/>
  </p:notesMasterIdLst>
  <p:sldIdLst>
    <p:sldId id="516" r:id="rId5"/>
    <p:sldId id="5873" r:id="rId6"/>
    <p:sldId id="2147480034" r:id="rId7"/>
    <p:sldId id="2147480033" r:id="rId8"/>
    <p:sldId id="2147480042" r:id="rId9"/>
    <p:sldId id="2147480052" r:id="rId10"/>
    <p:sldId id="2147480015" r:id="rId11"/>
    <p:sldId id="2147480059" r:id="rId12"/>
    <p:sldId id="2147480018" r:id="rId13"/>
    <p:sldId id="2147480027" r:id="rId14"/>
    <p:sldId id="2147480040" r:id="rId15"/>
    <p:sldId id="2147480053" r:id="rId16"/>
    <p:sldId id="2147480024" r:id="rId17"/>
    <p:sldId id="2147480058" r:id="rId18"/>
    <p:sldId id="2147480057" r:id="rId19"/>
    <p:sldId id="2147480023" r:id="rId20"/>
    <p:sldId id="2147480026" r:id="rId21"/>
    <p:sldId id="2147480038" r:id="rId22"/>
    <p:sldId id="2147480032" r:id="rId23"/>
    <p:sldId id="214748003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5626DA-35AC-496E-9BF0-D4FE5754DF98}">
          <p14:sldIdLst>
            <p14:sldId id="516"/>
            <p14:sldId id="5873"/>
            <p14:sldId id="2147480034"/>
            <p14:sldId id="2147480033"/>
            <p14:sldId id="2147480042"/>
            <p14:sldId id="2147480052"/>
            <p14:sldId id="2147480015"/>
            <p14:sldId id="2147480059"/>
            <p14:sldId id="2147480018"/>
            <p14:sldId id="2147480027"/>
            <p14:sldId id="2147480040"/>
            <p14:sldId id="2147480053"/>
            <p14:sldId id="2147480024"/>
            <p14:sldId id="2147480058"/>
            <p14:sldId id="2147480057"/>
            <p14:sldId id="2147480023"/>
            <p14:sldId id="2147480026"/>
            <p14:sldId id="2147480038"/>
            <p14:sldId id="2147480032"/>
            <p14:sldId id="2147480031"/>
          </p14:sldIdLst>
        </p14:section>
      </p14:sectionLst>
    </p:ext>
    <p:ext uri="{EFAFB233-063F-42B5-8137-9DF3F51BA10A}">
      <p15:sldGuideLst xmlns:p15="http://schemas.microsoft.com/office/powerpoint/2012/main">
        <p15:guide id="1" orient="horz" pos="3045" userDrawn="1">
          <p15:clr>
            <a:srgbClr val="A4A3A4"/>
          </p15:clr>
        </p15:guide>
        <p15:guide id="2" pos="1050" userDrawn="1">
          <p15:clr>
            <a:srgbClr val="A4A3A4"/>
          </p15:clr>
        </p15:guide>
        <p15:guide id="3" pos="2978" userDrawn="1">
          <p15:clr>
            <a:srgbClr val="A4A3A4"/>
          </p15:clr>
        </p15:guide>
        <p15:guide id="4" orient="horz" pos="800" userDrawn="1">
          <p15:clr>
            <a:srgbClr val="A4A3A4"/>
          </p15:clr>
        </p15:guide>
        <p15:guide id="5" orient="horz" pos="3566" userDrawn="1">
          <p15:clr>
            <a:srgbClr val="A4A3A4"/>
          </p15:clr>
        </p15:guide>
        <p15:guide id="6" orient="horz" pos="184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956900-E798-3A9C-46A5-AED95818657F}" name="Catherine Stanton" initials="CS" userId="S::catherinestanton@openhealthgroup.com::4b7504d8-0081-46a3-aa45-7dbba3c83918" providerId="AD"/>
  <p188:author id="{B6865302-9125-EA5D-F158-ECD8A51B2B7E}" name="Catherine Stanton" initials="CS" userId="Catherine Stanton" providerId="None"/>
  <p188:author id="{A0B03A04-D1C4-1382-6862-9F7F1DEB27A0}" name="Parikh, Falguni Viralkumar" initials="PV" userId="S::parikhf@merck.com::82d96186-019e-4f2e-9946-dd843461365b" providerId="AD"/>
  <p188:author id="{6D390306-4C15-6920-7D6A-6A5DB0C07857}" name="Carolyn Bowler" initials="CB" userId="Carolyn Bowler" providerId="None"/>
  <p188:author id="{B2BCE711-0FD7-F9C5-4F9A-2600FAFFD665}" name="Pricken, Alexandra" initials="PA" userId="S::apricken@bwh.harvard.edu::7d4b8ed1-ea10-4242-8e20-bd52ee70f4df" providerId="AD"/>
  <p188:author id="{AD07DC14-58F1-D44A-9540-B77C1FEEC540}" name="Sabatine, Marc S.,MD, MPH" initials="SM" userId="S::msabatine@bwh.harvard.edu::c7c5fc3d-b5a0-4389-8e0e-aef4d82d74c6" providerId="AD"/>
  <p188:author id="{DBFEC633-9F83-6471-3451-0A58140495AD}" name="Kourpanidis, Susan" initials="KS" userId="S::kourpans@merck.com::384e2359-1d44-4d63-a2f4-26c5cb6cd18c" providerId="AD"/>
  <p188:author id="{2E23FB39-23F9-9300-4DBA-A232753AE757}" name="Steph Kane" initials="" userId="S::StephKane@openhealthgroup.com::cbf31f37-8188-4596-a90c-ffbc265d5879" providerId="AD"/>
  <p188:author id="{74A5073B-507E-B497-1B96-A2385D13251E}" name="Morneau, Pascale" initials="MP" userId="S::morneaup@merck.com::62462414-35fc-4810-9fe7-a63f838be7b4" providerId="AD"/>
  <p188:author id="{A1F88C40-2AA2-3011-3067-395F448A9D68}" name="Devotta, Fiona" initials="DF" userId="S::devotta@merck.com::610647e3-5c5d-4f92-8d25-9358f9979c8d" providerId="AD"/>
  <p188:author id="{72EE4742-8B64-3F2F-BDB4-A3ACEDFB260D}" name="OPEN Health" initials="OH" userId="OPEN Health" providerId="None"/>
  <p188:author id="{B8888F47-1380-85EB-6911-97EA70A9AC45}" name="EBTH (Sebastian Thomas)" initials="ST" userId="S::EBTH@novonordisk.com::136be8c8-6e60-47dc-8f50-5b49293bc3df" providerId="AD"/>
  <p188:author id="{7DEBF84D-0703-934D-2946-BBA020753EF6}" name="Catherine" initials="C" userId="Catherine" providerId="None"/>
  <p188:author id="{9BBD304E-1726-BCCB-C37B-AED252E580E8}" name="Marc Bonaca" initials="MB" userId="a00b91d048878060" providerId="Windows Live"/>
  <p188:author id="{81CBA355-FE2B-7AB4-CB2F-B28E36965B67}" name="Sandrine Grillon" initials="SG" userId="S::SandrineGrillon@openhealthgroup.com::99d93475-4bbb-4fd6-943f-384298b78d13" providerId="AD"/>
  <p188:author id="{F6C6485A-0BCF-06CD-6F53-8762EF5FD5AF}" name="Carolyn Bowler" initials="CB" userId="S::carolynbowler@openhealthgroup.com::046e041d-a1ee-407a-ab9a-a3c098969efd" providerId="AD"/>
  <p188:author id="{57C0245C-7010-584F-AA7E-A56620FF311B}" name="ANYAGALIGBO, SANDRA" initials="AS" userId="S::anyagali@merck.com::6a1a3120-6256-4d49-9e5f-4453688512fe" providerId="AD"/>
  <p188:author id="{B2FC645C-6961-F352-6820-36027E3E2657}" name="Marc Bonaca" initials="MB" userId="Marc Bonaca" providerId="None"/>
  <p188:author id="{DE7DC95C-3C92-90AA-C08B-8D40D0CB7958}" name="Sam Christophers" initials="SC" userId="S::SamChristophers@openhealthgroup.com::cfb224ad-5769-4e77-81f3-91f8f47f8db2" providerId="AD"/>
  <p188:author id="{7630A366-ADD1-9482-AB7D-8F543ACCF16C}" name="Mendizabal, Geraldine" initials="MG" userId="S::gmendiza@merck.com::7c739d06-a8ee-4ab5-a7be-eb3d3d66349c" providerId="AD"/>
  <p188:author id="{0ACFB270-8501-805F-98E2-8AFDC5BDF51A}" name="Mok, Wilson" initials="MW" userId="S::wmok2@merck.com::3b1fc7cd-4ead-4e88-9021-b2cece5429e2" providerId="AD"/>
  <p188:author id="{0D8A0573-7C20-5179-4F18-45BBE7E427C8}" name="Tamburri, Grace" initials="TG" userId="S::gtamburr@merck.com::26613724-83fe-4bfe-aa05-130f9b2bf0a2" providerId="AD"/>
  <p188:author id="{544CD28C-F1B8-58B7-AB24-460DE5881D26}" name="Danielle Johnson" initials="DJ" userId="S::DanielleJohnson@openhealthgroup.com::24435c1a-a2f8-47f4-bd84-d267b1f2daf8" providerId="AD"/>
  <p188:author id="{8BFE5494-8282-5838-6F07-5C8E3D53D808}" name="Sophie Bruce" initials="SB" userId="S::SophieBruce@openhealthgroup.com::08f2fda0-729d-4528-a331-6d7f9ca9f8c8" providerId="AD"/>
  <p188:author id="{780AD49F-81D1-348A-705E-DF58BAC09D74}" name="Ritter, Michael A." initials="RMA" userId="S::Rittermi@merck.com::be97e0c4-c52a-4ec1-9db3-caf2feafdb1d" providerId="AD"/>
  <p188:author id="{F5CA68A0-0380-2D49-D971-CE53FA4E0228}" name="Zilli, Martina" initials="ZM" userId="S::zillim@merck.com::e962d13c-8882-4d2c-97cc-35585f1087f7" providerId="AD"/>
  <p188:author id="{EB3BD7A2-FB68-EBAC-65E2-31106988536E}" name="Latham, Melanie" initials="LM" userId="S::Picciano@merck.com::619c75a8-a780-48e7-90d5-fd0d685d6cbc" providerId="AD"/>
  <p188:author id="{6348DEA2-1E7E-945E-ADC3-F5413FA66C0F}" name="SYGG (Saurabh Gagangras)" initials="SG" userId="S::SYGG@novonordisk.com::2e6c7492-2b92-4cbe-90af-809e0ec5b797" providerId="AD"/>
  <p188:author id="{D808DDA8-63E1-FE6E-D00A-4174A78CA1E0}" name="Cara Stack" initials="CS" userId="S::CaraStack@openhealthgroup.com::35116071-5d4d-4c74-b4a8-6c7a3c597992" providerId="AD"/>
  <p188:author id="{F70418AC-B389-95EA-FC8D-DF18A9E1B696}" name="Catherine Stanton" initials="" userId="S::CatherineStanton@openhealthgroup.com::4b7504d8-0081-46a3-aa45-7dbba3c83918" providerId="AD"/>
  <p188:author id="{D271EEAC-E7F7-9CDB-6240-4199F7D055C6}" name="Ritter, Michael A." initials="RA" userId="S::rittermi@merck.com::be97e0c4-c52a-4ec1-9db3-caf2feafdb1d" providerId="AD"/>
  <p188:author id="{5DD1F8B2-88C5-4B55-E35E-B58AD24154C2}" name="Carter, Kathryn" initials="CK" userId="S::cakathry@merck.com::d49a0930-fb0c-45b3-99f4-8c457cc8a1ba" providerId="AD"/>
  <p188:author id="{5008F6B3-5EE3-B5B3-1D02-CD2C8D1ECE99}" name="Gellis, Laura" initials="GL" userId="S::gellisl@merck.com::175463ba-9e7f-4ab7-82d4-56c8f1c9be1a" providerId="AD"/>
  <p188:author id="{AF1F38BD-B1BA-46BD-D5E1-7C0276161BBA}" name="Tannenbaum, Lela" initials="TL" userId="S::tannenbl@merck.com::e9a317e9-0649-4fd5-928c-3197ade28bb7" providerId="AD"/>
  <p188:author id="{FCB046C8-1FD8-F7AF-4D47-B79C9082ECEC}" name="Shenel Shekerzade" initials="SS" userId="S::ShenelShekerzade@openhealthgroup.com::9078c764-74f7-4f5c-ae24-65cb020c6efc" providerId="AD"/>
  <p188:author id="{E91BF7CA-DCF2-66CE-07B2-EF3E73A952A0}" name="Wang, Yiwei" initials="WY" userId="S::wanyiwe5@merck.com::5fb4a4c5-729e-463e-b459-966f8aadd4d7" providerId="AD"/>
  <p188:author id="{61433ECC-79A1-0BEE-4346-5BF13C589B45}" name="Scirica, Benjamin M.,MD" initials="BS" userId="S::BSCIRICA@BWH.HARVARD.EDU::1646fc26-a693-4d21-8940-ea394f0fa52c" providerId="AD"/>
  <p188:author id="{66B31ACE-00C7-D9F0-5A6B-7CB20E6E0AFF}" name="Guest User" initials="GU" userId="S::urn:spo:anon#ecda6e4fd3b92ba05f60b2a539866aba14355064db74f84349d12fe899f73002::" providerId="AD"/>
  <p188:author id="{02FD93CE-5477-FD39-B2C7-527CC48EA4E3}" name="Carolyn Bowler" initials="" userId="S::CarolynBowler@openhealthgroup.com::046e041d-a1ee-407a-ab9a-a3c098969efd" providerId="AD"/>
  <p188:author id="{EE6AF3DD-853A-16E0-9DAF-4D4DD855A4FE}" name="Latham, Melanie" initials="LM" userId="S::picciano@merck.com::619c75a8-a780-48e7-90d5-fd0d685d6cbc" providerId="AD"/>
  <p188:author id="{04F068E1-0861-B4E4-0DE2-5C3A1F3E3FB5}" name="Marc Bonaca" initials="MB" userId="S::Marc.Bonaca@cpcmed.org::9c4e2345-5900-4451-8161-9b8849b3f1f1" providerId="AD"/>
  <p188:author id="{6DC592E1-0FAF-0B0A-31DA-834E8F4BA3A1}" name="AZNV (Alex Videmark Arentoft)" initials="AA" userId="S::AZNV@novonordisk.com::6e5872af-40f1-4944-be5e-fe72e6385b2f" providerId="AD"/>
  <p188:author id="{10FFF0E5-542D-3A94-1D12-E79B9CC5B445}" name="Sam Christophers" initials="SC" userId="S::samchristophers@openhealthgroup.com::cfb224ad-5769-4e77-81f3-91f8f47f8db2" providerId="AD"/>
  <p188:author id="{690C82E7-1F19-0447-A5F2-323231F86161}" name="Zimerman, Andre" initials="ZA" userId="S::azimerman@bwh.harvard.edu::e6e73a4b-ae8f-41eb-8886-4069ca69b2db" providerId="AD"/>
  <p188:author id="{FA76E6ED-017F-FECD-37C1-0079641439FA}" name="Castaño, Adam" initials="CA" userId="S::castaada@merck.com::26e89327-c89f-454b-954e-878289a2493b" providerId="AD"/>
  <p188:author id="{F82F22F0-06A2-CE61-CCBE-D452A70817BD}" name="Lowe, Cheryl" initials="LC" userId="S::clowe2@bwh.harvard.edu::20c05282-dee2-4cb7-b9bc-5aa25b32b984" providerId="AD"/>
  <p188:author id="{16E0DFF5-7C20-F2A2-592D-28893F94592A}" name="Dinh, Michelle" initials="DM" userId="S::dinhmi@merck.com::93d8a9f0-c9f2-447b-9af9-a0010318919e" providerId="AD"/>
  <p188:author id="{406F67F9-E91E-6A61-9F46-E17423E87382}" name="Banka, Puja" initials="BP" userId="S::bankap@merck.com::99ed09d9-6b3f-4a9d-a2ac-09460e0d20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5F0"/>
    <a:srgbClr val="F9E4AF"/>
    <a:srgbClr val="99CCFF"/>
    <a:srgbClr val="DE8400"/>
    <a:srgbClr val="FF9900"/>
    <a:srgbClr val="00CCFF"/>
    <a:srgbClr val="EDD3B6"/>
    <a:srgbClr val="F6E9DB"/>
    <a:srgbClr val="0070C0"/>
    <a:srgbClr val="E9E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12" autoAdjust="0"/>
  </p:normalViewPr>
  <p:slideViewPr>
    <p:cSldViewPr snapToGrid="0">
      <p:cViewPr varScale="1">
        <p:scale>
          <a:sx n="64" d="100"/>
          <a:sy n="64" d="100"/>
        </p:scale>
        <p:origin x="2358" y="288"/>
      </p:cViewPr>
      <p:guideLst>
        <p:guide orient="horz" pos="3045"/>
        <p:guide pos="1050"/>
        <p:guide pos="2978"/>
        <p:guide orient="horz" pos="800"/>
        <p:guide orient="horz" pos="3566"/>
        <p:guide orient="horz" pos="18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16600053-7A4B-4A0F-8489-C91BE1B98CF3}" type="datetimeFigureOut">
              <a:rPr lang="en-US" smtClean="0"/>
              <a:pPr/>
              <a:t>4/1/2025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A41D64FC-9D02-406F-AD0B-468F072AC45B}" type="slidenum">
              <a:rPr lang="en-US" smtClean="0"/>
              <a:pPr/>
              <a:t>‹#›</a:t>
            </a:fld>
            <a:endParaRPr lang="en-US"/>
          </a:p>
        </p:txBody>
      </p:sp>
    </p:spTree>
    <p:extLst>
      <p:ext uri="{BB962C8B-B14F-4D97-AF65-F5344CB8AC3E}">
        <p14:creationId xmlns:p14="http://schemas.microsoft.com/office/powerpoint/2010/main" val="264728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4FC-9D02-406F-AD0B-468F072AC45B}" type="slidenum">
              <a:rPr lang="en-US" smtClean="0"/>
              <a:t>1</a:t>
            </a:fld>
            <a:endParaRPr lang="en-US"/>
          </a:p>
        </p:txBody>
      </p:sp>
    </p:spTree>
    <p:extLst>
      <p:ext uri="{BB962C8B-B14F-4D97-AF65-F5344CB8AC3E}">
        <p14:creationId xmlns:p14="http://schemas.microsoft.com/office/powerpoint/2010/main" val="409943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10</a:t>
            </a:fld>
            <a:endParaRPr lang="en-US"/>
          </a:p>
        </p:txBody>
      </p:sp>
    </p:spTree>
    <p:extLst>
      <p:ext uri="{BB962C8B-B14F-4D97-AF65-F5344CB8AC3E}">
        <p14:creationId xmlns:p14="http://schemas.microsoft.com/office/powerpoint/2010/main" val="312200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11</a:t>
            </a:fld>
            <a:endParaRPr lang="en-US"/>
          </a:p>
        </p:txBody>
      </p:sp>
    </p:spTree>
    <p:extLst>
      <p:ext uri="{BB962C8B-B14F-4D97-AF65-F5344CB8AC3E}">
        <p14:creationId xmlns:p14="http://schemas.microsoft.com/office/powerpoint/2010/main" val="19251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4FC-9D02-406F-AD0B-468F072AC45B}" type="slidenum">
              <a:rPr lang="en-US" smtClean="0"/>
              <a:t>12</a:t>
            </a:fld>
            <a:endParaRPr lang="en-US"/>
          </a:p>
        </p:txBody>
      </p:sp>
    </p:spTree>
    <p:extLst>
      <p:ext uri="{BB962C8B-B14F-4D97-AF65-F5344CB8AC3E}">
        <p14:creationId xmlns:p14="http://schemas.microsoft.com/office/powerpoint/2010/main" val="319298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13</a:t>
            </a:fld>
            <a:endParaRPr lang="en-US"/>
          </a:p>
        </p:txBody>
      </p:sp>
    </p:spTree>
    <p:extLst>
      <p:ext uri="{BB962C8B-B14F-4D97-AF65-F5344CB8AC3E}">
        <p14:creationId xmlns:p14="http://schemas.microsoft.com/office/powerpoint/2010/main" val="388279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1D64FC-9D02-406F-AD0B-468F072AC45B}" type="slidenum">
              <a:rPr lang="en-US" smtClean="0"/>
              <a:pPr/>
              <a:t>14</a:t>
            </a:fld>
            <a:endParaRPr lang="en-US"/>
          </a:p>
        </p:txBody>
      </p:sp>
    </p:spTree>
    <p:extLst>
      <p:ext uri="{BB962C8B-B14F-4D97-AF65-F5344CB8AC3E}">
        <p14:creationId xmlns:p14="http://schemas.microsoft.com/office/powerpoint/2010/main" val="213710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15</a:t>
            </a:fld>
            <a:endParaRPr lang="en-US"/>
          </a:p>
        </p:txBody>
      </p:sp>
    </p:spTree>
    <p:extLst>
      <p:ext uri="{BB962C8B-B14F-4D97-AF65-F5344CB8AC3E}">
        <p14:creationId xmlns:p14="http://schemas.microsoft.com/office/powerpoint/2010/main" val="294530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16</a:t>
            </a:fld>
            <a:endParaRPr lang="en-US"/>
          </a:p>
        </p:txBody>
      </p:sp>
    </p:spTree>
    <p:extLst>
      <p:ext uri="{BB962C8B-B14F-4D97-AF65-F5344CB8AC3E}">
        <p14:creationId xmlns:p14="http://schemas.microsoft.com/office/powerpoint/2010/main" val="2244597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17</a:t>
            </a:fld>
            <a:endParaRPr lang="en-US"/>
          </a:p>
        </p:txBody>
      </p:sp>
    </p:spTree>
    <p:extLst>
      <p:ext uri="{BB962C8B-B14F-4D97-AF65-F5344CB8AC3E}">
        <p14:creationId xmlns:p14="http://schemas.microsoft.com/office/powerpoint/2010/main" val="144031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A6B61-CCA1-AD62-1C67-CBE944790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DF6B5-586C-188C-704D-8A0B7917A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9C6AD-51B7-8B56-D4AF-B35012B669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D1F536-B803-15DB-864E-D33D0A1D8B6B}"/>
              </a:ext>
            </a:extLst>
          </p:cNvPr>
          <p:cNvSpPr>
            <a:spLocks noGrp="1"/>
          </p:cNvSpPr>
          <p:nvPr>
            <p:ph type="sldNum" sz="quarter" idx="5"/>
          </p:nvPr>
        </p:nvSpPr>
        <p:spPr/>
        <p:txBody>
          <a:bodyPr/>
          <a:lstStyle/>
          <a:p>
            <a:fld id="{A41D64FC-9D02-406F-AD0B-468F072AC45B}" type="slidenum">
              <a:rPr lang="en-US" smtClean="0"/>
              <a:t>18</a:t>
            </a:fld>
            <a:endParaRPr lang="en-US"/>
          </a:p>
        </p:txBody>
      </p:sp>
    </p:spTree>
    <p:extLst>
      <p:ext uri="{BB962C8B-B14F-4D97-AF65-F5344CB8AC3E}">
        <p14:creationId xmlns:p14="http://schemas.microsoft.com/office/powerpoint/2010/main" val="264934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19</a:t>
            </a:fld>
            <a:endParaRPr lang="en-US"/>
          </a:p>
        </p:txBody>
      </p:sp>
    </p:spTree>
    <p:extLst>
      <p:ext uri="{BB962C8B-B14F-4D97-AF65-F5344CB8AC3E}">
        <p14:creationId xmlns:p14="http://schemas.microsoft.com/office/powerpoint/2010/main" val="295789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4FC-9D02-406F-AD0B-468F072AC45B}" type="slidenum">
              <a:rPr lang="en-US" smtClean="0"/>
              <a:t>2</a:t>
            </a:fld>
            <a:endParaRPr lang="en-US"/>
          </a:p>
        </p:txBody>
      </p:sp>
    </p:spTree>
    <p:extLst>
      <p:ext uri="{BB962C8B-B14F-4D97-AF65-F5344CB8AC3E}">
        <p14:creationId xmlns:p14="http://schemas.microsoft.com/office/powerpoint/2010/main" val="3507754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20</a:t>
            </a:fld>
            <a:endParaRPr lang="en-US"/>
          </a:p>
        </p:txBody>
      </p:sp>
    </p:spTree>
    <p:extLst>
      <p:ext uri="{BB962C8B-B14F-4D97-AF65-F5344CB8AC3E}">
        <p14:creationId xmlns:p14="http://schemas.microsoft.com/office/powerpoint/2010/main" val="37033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3</a:t>
            </a:fld>
            <a:endParaRPr lang="en-US"/>
          </a:p>
        </p:txBody>
      </p:sp>
    </p:spTree>
    <p:extLst>
      <p:ext uri="{BB962C8B-B14F-4D97-AF65-F5344CB8AC3E}">
        <p14:creationId xmlns:p14="http://schemas.microsoft.com/office/powerpoint/2010/main" val="223042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4</a:t>
            </a:fld>
            <a:endParaRPr lang="en-US"/>
          </a:p>
        </p:txBody>
      </p:sp>
    </p:spTree>
    <p:extLst>
      <p:ext uri="{BB962C8B-B14F-4D97-AF65-F5344CB8AC3E}">
        <p14:creationId xmlns:p14="http://schemas.microsoft.com/office/powerpoint/2010/main" val="387223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168D-47DA-EC34-93F0-30D72C5F5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7AFEF-E183-1A4C-D7A6-1E775FB16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6EDCC-76ED-42FD-91CE-D6E0E94F89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93A70E-3072-8905-939B-4403D91097DC}"/>
              </a:ext>
            </a:extLst>
          </p:cNvPr>
          <p:cNvSpPr>
            <a:spLocks noGrp="1"/>
          </p:cNvSpPr>
          <p:nvPr>
            <p:ph type="sldNum" sz="quarter" idx="5"/>
          </p:nvPr>
        </p:nvSpPr>
        <p:spPr/>
        <p:txBody>
          <a:bodyPr/>
          <a:lstStyle/>
          <a:p>
            <a:fld id="{A41D64FC-9D02-406F-AD0B-468F072AC45B}" type="slidenum">
              <a:rPr lang="en-US" smtClean="0"/>
              <a:t>5</a:t>
            </a:fld>
            <a:endParaRPr lang="en-US"/>
          </a:p>
        </p:txBody>
      </p:sp>
    </p:spTree>
    <p:extLst>
      <p:ext uri="{BB962C8B-B14F-4D97-AF65-F5344CB8AC3E}">
        <p14:creationId xmlns:p14="http://schemas.microsoft.com/office/powerpoint/2010/main" val="160843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2E75A-1FE3-6A58-CA1E-64A53F883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3BC5A-FCAE-6141-893F-B6BD3A91D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11F4F-BAD6-30F2-03D3-2354636648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6B6F77-37B6-0F6A-5679-E43DEC000004}"/>
              </a:ext>
            </a:extLst>
          </p:cNvPr>
          <p:cNvSpPr>
            <a:spLocks noGrp="1"/>
          </p:cNvSpPr>
          <p:nvPr>
            <p:ph type="sldNum" sz="quarter" idx="5"/>
          </p:nvPr>
        </p:nvSpPr>
        <p:spPr/>
        <p:txBody>
          <a:bodyPr/>
          <a:lstStyle/>
          <a:p>
            <a:fld id="{A41D64FC-9D02-406F-AD0B-468F072AC45B}" type="slidenum">
              <a:rPr lang="en-US" smtClean="0"/>
              <a:pPr/>
              <a:t>6</a:t>
            </a:fld>
            <a:endParaRPr lang="en-US"/>
          </a:p>
        </p:txBody>
      </p:sp>
    </p:spTree>
    <p:extLst>
      <p:ext uri="{BB962C8B-B14F-4D97-AF65-F5344CB8AC3E}">
        <p14:creationId xmlns:p14="http://schemas.microsoft.com/office/powerpoint/2010/main" val="329331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4FC-9D02-406F-AD0B-468F072AC45B}" type="slidenum">
              <a:rPr lang="en-US" smtClean="0"/>
              <a:t>7</a:t>
            </a:fld>
            <a:endParaRPr lang="en-US"/>
          </a:p>
        </p:txBody>
      </p:sp>
    </p:spTree>
    <p:extLst>
      <p:ext uri="{BB962C8B-B14F-4D97-AF65-F5344CB8AC3E}">
        <p14:creationId xmlns:p14="http://schemas.microsoft.com/office/powerpoint/2010/main" val="366412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D64FC-9D02-406F-AD0B-468F072AC45B}" type="slidenum">
              <a:rPr lang="en-US" smtClean="0"/>
              <a:t>8</a:t>
            </a:fld>
            <a:endParaRPr lang="en-US"/>
          </a:p>
        </p:txBody>
      </p:sp>
    </p:spTree>
    <p:extLst>
      <p:ext uri="{BB962C8B-B14F-4D97-AF65-F5344CB8AC3E}">
        <p14:creationId xmlns:p14="http://schemas.microsoft.com/office/powerpoint/2010/main" val="30983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4FC-9D02-406F-AD0B-468F072AC45B}" type="slidenum">
              <a:rPr lang="en-US" smtClean="0"/>
              <a:t>9</a:t>
            </a:fld>
            <a:endParaRPr lang="en-US"/>
          </a:p>
        </p:txBody>
      </p:sp>
    </p:spTree>
    <p:extLst>
      <p:ext uri="{BB962C8B-B14F-4D97-AF65-F5344CB8AC3E}">
        <p14:creationId xmlns:p14="http://schemas.microsoft.com/office/powerpoint/2010/main" val="1411541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a:extLst>
              <a:ext uri="{FF2B5EF4-FFF2-40B4-BE49-F238E27FC236}">
                <a16:creationId xmlns:a16="http://schemas.microsoft.com/office/drawing/2014/main" id="{D1BCDD90-5B14-4927-96E6-3707F7E42C28}"/>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81F9BCE5-2E80-4BA3-A94A-B78F7787585F}"/>
              </a:ext>
            </a:extLst>
          </p:cNvPr>
          <p:cNvSpPr>
            <a:spLocks noGrp="1"/>
          </p:cNvSpPr>
          <p:nvPr>
            <p:ph type="sldNum" sz="quarter" idx="12"/>
          </p:nvPr>
        </p:nvSpPr>
        <p:spPr/>
        <p:txBody>
          <a:bodyPr/>
          <a:lstStyle>
            <a:lvl1pPr>
              <a:defRPr>
                <a:solidFill>
                  <a:schemeClr val="tx1"/>
                </a:solidFill>
              </a:defRPr>
            </a:lvl1pPr>
          </a:lstStyle>
          <a:p>
            <a:pPr>
              <a:defRPr/>
            </a:pPr>
            <a:fld id="{F16FB974-127E-4CA4-8A42-743983CEC48C}" type="slidenum">
              <a:rPr lang="en-US" smtClean="0"/>
              <a:pPr>
                <a:defRPr/>
              </a:pPr>
              <a:t>‹#›</a:t>
            </a:fld>
            <a:endParaRPr lang="en-US"/>
          </a:p>
        </p:txBody>
      </p:sp>
      <p:pic>
        <p:nvPicPr>
          <p:cNvPr id="10" name="Picture 9" descr="A close up of a sign&#10;&#10;Description automatically generated">
            <a:extLst>
              <a:ext uri="{FF2B5EF4-FFF2-40B4-BE49-F238E27FC236}">
                <a16:creationId xmlns:a16="http://schemas.microsoft.com/office/drawing/2014/main" id="{E7E43802-BE3F-FFB8-129C-16A8FE80732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3091" y="6235216"/>
            <a:ext cx="599975" cy="525266"/>
          </a:xfrm>
          <a:prstGeom prst="rect">
            <a:avLst/>
          </a:prstGeom>
          <a:noFill/>
          <a:ln>
            <a:noFill/>
          </a:ln>
        </p:spPr>
      </p:pic>
      <p:grpSp>
        <p:nvGrpSpPr>
          <p:cNvPr id="11" name="Group 10">
            <a:extLst>
              <a:ext uri="{FF2B5EF4-FFF2-40B4-BE49-F238E27FC236}">
                <a16:creationId xmlns:a16="http://schemas.microsoft.com/office/drawing/2014/main" id="{920A2D9A-26CE-FF46-A915-C3CA75DC1DA4}"/>
              </a:ext>
            </a:extLst>
          </p:cNvPr>
          <p:cNvGrpSpPr/>
          <p:nvPr userDrawn="1"/>
        </p:nvGrpSpPr>
        <p:grpSpPr>
          <a:xfrm>
            <a:off x="1275905" y="6220037"/>
            <a:ext cx="891485" cy="555625"/>
            <a:chOff x="2036647" y="5624917"/>
            <a:chExt cx="1575602" cy="982009"/>
          </a:xfrm>
        </p:grpSpPr>
        <p:pic>
          <p:nvPicPr>
            <p:cNvPr id="12" name="Picture 2" descr="Image result for university of colorado school of medicine">
              <a:extLst>
                <a:ext uri="{FF2B5EF4-FFF2-40B4-BE49-F238E27FC236}">
                  <a16:creationId xmlns:a16="http://schemas.microsoft.com/office/drawing/2014/main" id="{136E707D-7690-0204-D146-B698C42049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6647" y="5924549"/>
              <a:ext cx="1575602" cy="68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5067DC9-2D24-C71C-6BC4-09A0A465CF2D}"/>
                </a:ext>
              </a:extLst>
            </p:cNvPr>
            <p:cNvSpPr txBox="1"/>
            <p:nvPr userDrawn="1"/>
          </p:nvSpPr>
          <p:spPr>
            <a:xfrm>
              <a:off x="2092085" y="5624917"/>
              <a:ext cx="1490939" cy="326378"/>
            </a:xfrm>
            <a:prstGeom prst="rect">
              <a:avLst/>
            </a:prstGeom>
            <a:noFill/>
          </p:spPr>
          <p:txBody>
            <a:bodyPr wrap="square" rtlCol="0">
              <a:spAutoFit/>
            </a:bodyPr>
            <a:lstStyle/>
            <a:p>
              <a:pPr algn="ctr"/>
              <a:r>
                <a:rPr lang="en-US" sz="600">
                  <a:latin typeface="Arial" panose="020B0604020202020204" pitchFamily="34" charset="0"/>
                  <a:cs typeface="Arial" panose="020B0604020202020204" pitchFamily="34" charset="0"/>
                </a:rPr>
                <a:t>An Affiliate of:</a:t>
              </a:r>
            </a:p>
          </p:txBody>
        </p:sp>
      </p:grpSp>
    </p:spTree>
    <p:extLst>
      <p:ext uri="{BB962C8B-B14F-4D97-AF65-F5344CB8AC3E}">
        <p14:creationId xmlns:p14="http://schemas.microsoft.com/office/powerpoint/2010/main" val="23765423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80C59A0-6C22-541F-43E3-2C108E2EF547}"/>
              </a:ext>
            </a:extLst>
          </p:cNvPr>
          <p:cNvSpPr>
            <a:spLocks noGrp="1"/>
          </p:cNvSpPr>
          <p:nvPr>
            <p:ph idx="1"/>
          </p:nvPr>
        </p:nvSpPr>
        <p:spPr>
          <a:xfrm>
            <a:off x="609600" y="1022995"/>
            <a:ext cx="10972800" cy="51031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9B8BE885-4943-FC49-F5EC-ADF32168C557}"/>
              </a:ext>
            </a:extLst>
          </p:cNvPr>
          <p:cNvSpPr>
            <a:spLocks noGrp="1"/>
          </p:cNvSpPr>
          <p:nvPr>
            <p:ph type="title"/>
          </p:nvPr>
        </p:nvSpPr>
        <p:spPr>
          <a:xfrm>
            <a:off x="1752600" y="150848"/>
            <a:ext cx="9829800" cy="715962"/>
          </a:xfrm>
          <a:prstGeom prst="rect">
            <a:avLst/>
          </a:prstGeom>
        </p:spPr>
        <p:txBody>
          <a:bodyPr anchor="ctr"/>
          <a:lstStyle>
            <a:lvl1pPr algn="l">
              <a:defRPr sz="3200"/>
            </a:lvl1pPr>
          </a:lstStyle>
          <a:p>
            <a:r>
              <a:rPr lang="en-US"/>
              <a:t>Click to edit Master title style</a:t>
            </a:r>
          </a:p>
        </p:txBody>
      </p:sp>
      <p:pic>
        <p:nvPicPr>
          <p:cNvPr id="45" name="Picture 44" descr="A close up of a sign&#10;&#10;Description automatically generated">
            <a:extLst>
              <a:ext uri="{FF2B5EF4-FFF2-40B4-BE49-F238E27FC236}">
                <a16:creationId xmlns:a16="http://schemas.microsoft.com/office/drawing/2014/main" id="{287B583B-F889-9019-733C-3AB506CAC2B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3091" y="6235216"/>
            <a:ext cx="599975" cy="525266"/>
          </a:xfrm>
          <a:prstGeom prst="rect">
            <a:avLst/>
          </a:prstGeom>
          <a:noFill/>
          <a:ln>
            <a:noFill/>
          </a:ln>
        </p:spPr>
      </p:pic>
      <p:grpSp>
        <p:nvGrpSpPr>
          <p:cNvPr id="46" name="Group 45">
            <a:extLst>
              <a:ext uri="{FF2B5EF4-FFF2-40B4-BE49-F238E27FC236}">
                <a16:creationId xmlns:a16="http://schemas.microsoft.com/office/drawing/2014/main" id="{95C8CA23-B35E-C177-AE8E-F212C38E9F48}"/>
              </a:ext>
            </a:extLst>
          </p:cNvPr>
          <p:cNvGrpSpPr/>
          <p:nvPr userDrawn="1"/>
        </p:nvGrpSpPr>
        <p:grpSpPr>
          <a:xfrm>
            <a:off x="1275905" y="6220037"/>
            <a:ext cx="891485" cy="555625"/>
            <a:chOff x="2036647" y="5624917"/>
            <a:chExt cx="1575602" cy="982009"/>
          </a:xfrm>
        </p:grpSpPr>
        <p:pic>
          <p:nvPicPr>
            <p:cNvPr id="47" name="Picture 2" descr="Image result for university of colorado school of medicine">
              <a:extLst>
                <a:ext uri="{FF2B5EF4-FFF2-40B4-BE49-F238E27FC236}">
                  <a16:creationId xmlns:a16="http://schemas.microsoft.com/office/drawing/2014/main" id="{06F1D537-EE98-0215-BA49-F48D18991F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6647" y="5924549"/>
              <a:ext cx="1575602" cy="68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5C4E9019-962F-FDDD-A476-EE51BC24DB4B}"/>
                </a:ext>
              </a:extLst>
            </p:cNvPr>
            <p:cNvSpPr txBox="1"/>
            <p:nvPr userDrawn="1"/>
          </p:nvSpPr>
          <p:spPr>
            <a:xfrm>
              <a:off x="2092085" y="5624917"/>
              <a:ext cx="1490939" cy="326378"/>
            </a:xfrm>
            <a:prstGeom prst="rect">
              <a:avLst/>
            </a:prstGeom>
            <a:noFill/>
          </p:spPr>
          <p:txBody>
            <a:bodyPr wrap="square" rtlCol="0">
              <a:spAutoFit/>
            </a:bodyPr>
            <a:lstStyle/>
            <a:p>
              <a:pPr algn="ctr"/>
              <a:r>
                <a:rPr lang="en-US" sz="600">
                  <a:latin typeface="Arial" panose="020B0604020202020204" pitchFamily="34" charset="0"/>
                  <a:cs typeface="Arial" panose="020B0604020202020204" pitchFamily="34" charset="0"/>
                </a:rPr>
                <a:t>An Affiliate of:</a:t>
              </a:r>
            </a:p>
          </p:txBody>
        </p:sp>
      </p:grpSp>
      <p:sp>
        <p:nvSpPr>
          <p:cNvPr id="2" name="Footer Placeholder 4">
            <a:extLst>
              <a:ext uri="{FF2B5EF4-FFF2-40B4-BE49-F238E27FC236}">
                <a16:creationId xmlns:a16="http://schemas.microsoft.com/office/drawing/2014/main" id="{2132F405-0DB2-3424-A16A-3EB6AD642B8F}"/>
              </a:ext>
            </a:extLst>
          </p:cNvPr>
          <p:cNvSpPr>
            <a:spLocks noGrp="1"/>
          </p:cNvSpPr>
          <p:nvPr>
            <p:ph type="ftr" sz="quarter" idx="3"/>
          </p:nvPr>
        </p:nvSpPr>
        <p:spPr>
          <a:xfrm>
            <a:off x="2298699" y="6235216"/>
            <a:ext cx="9280209" cy="525265"/>
          </a:xfrm>
          <a:prstGeom prst="rect">
            <a:avLst/>
          </a:prstGeom>
        </p:spPr>
        <p:txBody>
          <a:bodyPr vert="horz" lIns="91440" tIns="45720" rIns="91440" bIns="45720" rtlCol="0" anchor="b"/>
          <a:lstStyle>
            <a:lvl1pPr algn="l" eaLnBrk="1" fontAlgn="auto" hangingPunct="1">
              <a:spcBef>
                <a:spcPts val="0"/>
              </a:spcBef>
              <a:spcAft>
                <a:spcPts val="0"/>
              </a:spcAft>
              <a:defRPr sz="800" b="0">
                <a:solidFill>
                  <a:schemeClr val="tx1">
                    <a:tint val="75000"/>
                  </a:schemeClr>
                </a:solidFill>
                <a:latin typeface="Arial" panose="020B0604020202020204" pitchFamily="34" charset="0"/>
                <a:cs typeface="Arial" panose="020B0604020202020204" pitchFamily="34" charset="0"/>
              </a:defRPr>
            </a:lvl1pPr>
          </a:lstStyle>
          <a:p>
            <a:pPr>
              <a:defRPr/>
            </a:pPr>
            <a:endParaRPr lang="en-US"/>
          </a:p>
        </p:txBody>
      </p:sp>
      <p:grpSp>
        <p:nvGrpSpPr>
          <p:cNvPr id="5" name="Group 4">
            <a:extLst>
              <a:ext uri="{FF2B5EF4-FFF2-40B4-BE49-F238E27FC236}">
                <a16:creationId xmlns:a16="http://schemas.microsoft.com/office/drawing/2014/main" id="{9EF5D133-1A42-9E26-D6F9-5D646068D374}"/>
              </a:ext>
            </a:extLst>
          </p:cNvPr>
          <p:cNvGrpSpPr/>
          <p:nvPr userDrawn="1"/>
        </p:nvGrpSpPr>
        <p:grpSpPr>
          <a:xfrm>
            <a:off x="568803" y="166559"/>
            <a:ext cx="942848" cy="689751"/>
            <a:chOff x="47347" y="106091"/>
            <a:chExt cx="1183766" cy="865996"/>
          </a:xfrm>
        </p:grpSpPr>
        <p:grpSp>
          <p:nvGrpSpPr>
            <p:cNvPr id="6" name="Group 5">
              <a:extLst>
                <a:ext uri="{FF2B5EF4-FFF2-40B4-BE49-F238E27FC236}">
                  <a16:creationId xmlns:a16="http://schemas.microsoft.com/office/drawing/2014/main" id="{02BE2649-B765-1ACC-FDD5-37EE056E760C}"/>
                </a:ext>
              </a:extLst>
            </p:cNvPr>
            <p:cNvGrpSpPr/>
            <p:nvPr/>
          </p:nvGrpSpPr>
          <p:grpSpPr>
            <a:xfrm>
              <a:off x="111683" y="106091"/>
              <a:ext cx="1119430" cy="865996"/>
              <a:chOff x="7829583" y="1069141"/>
              <a:chExt cx="360646" cy="345511"/>
            </a:xfrm>
          </p:grpSpPr>
          <p:sp>
            <p:nvSpPr>
              <p:cNvPr id="8" name="Freeform: Shape 7">
                <a:extLst>
                  <a:ext uri="{FF2B5EF4-FFF2-40B4-BE49-F238E27FC236}">
                    <a16:creationId xmlns:a16="http://schemas.microsoft.com/office/drawing/2014/main" id="{E0DF6913-EDD3-DCAC-0357-86A9F23F8AB1}"/>
                  </a:ext>
                </a:extLst>
              </p:cNvPr>
              <p:cNvSpPr/>
              <p:nvPr/>
            </p:nvSpPr>
            <p:spPr>
              <a:xfrm>
                <a:off x="7863137" y="1069141"/>
                <a:ext cx="243293" cy="217532"/>
              </a:xfrm>
              <a:custGeom>
                <a:avLst/>
                <a:gdLst>
                  <a:gd name="connsiteX0" fmla="*/ 113367 w 324390"/>
                  <a:gd name="connsiteY0" fmla="*/ 231277 h 290043"/>
                  <a:gd name="connsiteX1" fmla="*/ 80432 w 324390"/>
                  <a:gd name="connsiteY1" fmla="*/ 192617 h 290043"/>
                  <a:gd name="connsiteX2" fmla="*/ 54099 w 324390"/>
                  <a:gd name="connsiteY2" fmla="*/ 205783 h 290043"/>
                  <a:gd name="connsiteX3" fmla="*/ 8112 w 324390"/>
                  <a:gd name="connsiteY3" fmla="*/ 143004 h 290043"/>
                  <a:gd name="connsiteX4" fmla="*/ 30438 w 324390"/>
                  <a:gd name="connsiteY4" fmla="*/ 44733 h 290043"/>
                  <a:gd name="connsiteX5" fmla="*/ 107108 w 324390"/>
                  <a:gd name="connsiteY5" fmla="*/ 1341 h 290043"/>
                  <a:gd name="connsiteX6" fmla="*/ 125274 w 324390"/>
                  <a:gd name="connsiteY6" fmla="*/ 12713 h 290043"/>
                  <a:gd name="connsiteX7" fmla="*/ 125159 w 324390"/>
                  <a:gd name="connsiteY7" fmla="*/ 14736 h 290043"/>
                  <a:gd name="connsiteX8" fmla="*/ 211180 w 324390"/>
                  <a:gd name="connsiteY8" fmla="*/ 89651 h 290043"/>
                  <a:gd name="connsiteX9" fmla="*/ 226141 w 324390"/>
                  <a:gd name="connsiteY9" fmla="*/ 84995 h 290043"/>
                  <a:gd name="connsiteX10" fmla="*/ 241864 w 324390"/>
                  <a:gd name="connsiteY10" fmla="*/ 92666 h 290043"/>
                  <a:gd name="connsiteX11" fmla="*/ 250451 w 324390"/>
                  <a:gd name="connsiteY11" fmla="*/ 120640 h 290043"/>
                  <a:gd name="connsiteX12" fmla="*/ 250489 w 324390"/>
                  <a:gd name="connsiteY12" fmla="*/ 120640 h 290043"/>
                  <a:gd name="connsiteX13" fmla="*/ 326321 w 324390"/>
                  <a:gd name="connsiteY13" fmla="*/ 291689 h 29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390" h="290043">
                    <a:moveTo>
                      <a:pt x="113367" y="231277"/>
                    </a:moveTo>
                    <a:cubicBezTo>
                      <a:pt x="97071" y="212614"/>
                      <a:pt x="80432" y="192617"/>
                      <a:pt x="80432" y="192617"/>
                    </a:cubicBezTo>
                    <a:lnTo>
                      <a:pt x="54099" y="205783"/>
                    </a:lnTo>
                    <a:cubicBezTo>
                      <a:pt x="28949" y="180137"/>
                      <a:pt x="16928" y="161056"/>
                      <a:pt x="8112" y="143004"/>
                    </a:cubicBezTo>
                    <a:cubicBezTo>
                      <a:pt x="-8451" y="109153"/>
                      <a:pt x="1014" y="68280"/>
                      <a:pt x="30438" y="44733"/>
                    </a:cubicBezTo>
                    <a:cubicBezTo>
                      <a:pt x="54862" y="25155"/>
                      <a:pt x="86194" y="10118"/>
                      <a:pt x="107108" y="1341"/>
                    </a:cubicBezTo>
                    <a:cubicBezTo>
                      <a:pt x="116535" y="-2628"/>
                      <a:pt x="124702" y="2524"/>
                      <a:pt x="125274" y="12713"/>
                    </a:cubicBezTo>
                    <a:cubicBezTo>
                      <a:pt x="125350" y="14011"/>
                      <a:pt x="125236" y="14316"/>
                      <a:pt x="125159" y="14736"/>
                    </a:cubicBezTo>
                    <a:cubicBezTo>
                      <a:pt x="113444" y="64463"/>
                      <a:pt x="160652" y="100948"/>
                      <a:pt x="211180" y="89651"/>
                    </a:cubicBezTo>
                    <a:cubicBezTo>
                      <a:pt x="215989" y="88583"/>
                      <a:pt x="220989" y="87056"/>
                      <a:pt x="226141" y="84995"/>
                    </a:cubicBezTo>
                    <a:cubicBezTo>
                      <a:pt x="232667" y="82400"/>
                      <a:pt x="239994" y="85911"/>
                      <a:pt x="241864" y="92666"/>
                    </a:cubicBezTo>
                    <a:cubicBezTo>
                      <a:pt x="243810" y="99688"/>
                      <a:pt x="246634" y="109191"/>
                      <a:pt x="250451" y="120640"/>
                    </a:cubicBezTo>
                    <a:lnTo>
                      <a:pt x="250489" y="120640"/>
                    </a:lnTo>
                    <a:cubicBezTo>
                      <a:pt x="250489" y="120640"/>
                      <a:pt x="278387" y="220362"/>
                      <a:pt x="326321" y="291689"/>
                    </a:cubicBezTo>
                  </a:path>
                </a:pathLst>
              </a:custGeom>
              <a:noFill/>
              <a:ln w="11448" cap="rnd">
                <a:solidFill>
                  <a:srgbClr val="344154"/>
                </a:solidFill>
                <a:prstDash val="solid"/>
                <a:round/>
              </a:ln>
            </p:spPr>
            <p:txBody>
              <a:bodyPr rtlCol="0" anchor="ctr"/>
              <a:lstStyle/>
              <a:p>
                <a:endParaRPr lang="en-US">
                  <a:latin typeface="Arial" panose="020B0604020202020204" pitchFamily="34" charset="0"/>
                </a:endParaRPr>
              </a:p>
            </p:txBody>
          </p:sp>
          <p:sp>
            <p:nvSpPr>
              <p:cNvPr id="9" name="Freeform: Shape 8">
                <a:extLst>
                  <a:ext uri="{FF2B5EF4-FFF2-40B4-BE49-F238E27FC236}">
                    <a16:creationId xmlns:a16="http://schemas.microsoft.com/office/drawing/2014/main" id="{F05F6FC1-86C8-FC35-4375-FF4C2D038CFD}"/>
                  </a:ext>
                </a:extLst>
              </p:cNvPr>
              <p:cNvSpPr/>
              <p:nvPr/>
            </p:nvSpPr>
            <p:spPr>
              <a:xfrm>
                <a:off x="7829583" y="1260090"/>
                <a:ext cx="360646" cy="154562"/>
              </a:xfrm>
              <a:custGeom>
                <a:avLst/>
                <a:gdLst>
                  <a:gd name="connsiteX0" fmla="*/ 312631 w 480861"/>
                  <a:gd name="connsiteY0" fmla="*/ 55829 h 206083"/>
                  <a:gd name="connsiteX1" fmla="*/ 449295 w 480861"/>
                  <a:gd name="connsiteY1" fmla="*/ 78956 h 206083"/>
                  <a:gd name="connsiteX2" fmla="*/ 481275 w 480861"/>
                  <a:gd name="connsiteY2" fmla="*/ 103152 h 206083"/>
                  <a:gd name="connsiteX3" fmla="*/ 477765 w 480861"/>
                  <a:gd name="connsiteY3" fmla="*/ 138301 h 206083"/>
                  <a:gd name="connsiteX4" fmla="*/ 357244 w 480861"/>
                  <a:gd name="connsiteY4" fmla="*/ 199515 h 206083"/>
                  <a:gd name="connsiteX5" fmla="*/ 340718 w 480861"/>
                  <a:gd name="connsiteY5" fmla="*/ 186081 h 206083"/>
                  <a:gd name="connsiteX6" fmla="*/ 153679 w 480861"/>
                  <a:gd name="connsiteY6" fmla="*/ 189173 h 206083"/>
                  <a:gd name="connsiteX7" fmla="*/ 132765 w 480861"/>
                  <a:gd name="connsiteY7" fmla="*/ 207720 h 206083"/>
                  <a:gd name="connsiteX8" fmla="*/ 54225 w 480861"/>
                  <a:gd name="connsiteY8" fmla="*/ 202377 h 206083"/>
                  <a:gd name="connsiteX9" fmla="*/ 490 w 480861"/>
                  <a:gd name="connsiteY9" fmla="*/ 117120 h 206083"/>
                  <a:gd name="connsiteX10" fmla="*/ 24610 w 480861"/>
                  <a:gd name="connsiteY10" fmla="*/ 30756 h 206083"/>
                  <a:gd name="connsiteX11" fmla="*/ 46134 w 480861"/>
                  <a:gd name="connsiteY11" fmla="*/ 28733 h 206083"/>
                  <a:gd name="connsiteX12" fmla="*/ 46248 w 480861"/>
                  <a:gd name="connsiteY12" fmla="*/ 28924 h 206083"/>
                  <a:gd name="connsiteX13" fmla="*/ 160053 w 480861"/>
                  <a:gd name="connsiteY13" fmla="*/ 21062 h 206083"/>
                  <a:gd name="connsiteX14" fmla="*/ 167341 w 480861"/>
                  <a:gd name="connsiteY14" fmla="*/ 7209 h 206083"/>
                  <a:gd name="connsiteX15" fmla="*/ 183867 w 480861"/>
                  <a:gd name="connsiteY15" fmla="*/ 1522 h 206083"/>
                  <a:gd name="connsiteX16" fmla="*/ 208215 w 480861"/>
                  <a:gd name="connsiteY16" fmla="*/ 13200 h 20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0861" h="206083">
                    <a:moveTo>
                      <a:pt x="312631" y="55829"/>
                    </a:moveTo>
                    <a:cubicBezTo>
                      <a:pt x="352970" y="67889"/>
                      <a:pt x="399606" y="77353"/>
                      <a:pt x="449295" y="78956"/>
                    </a:cubicBezTo>
                    <a:cubicBezTo>
                      <a:pt x="469445" y="79605"/>
                      <a:pt x="477803" y="92581"/>
                      <a:pt x="481275" y="103152"/>
                    </a:cubicBezTo>
                    <a:cubicBezTo>
                      <a:pt x="485092" y="114792"/>
                      <a:pt x="483451" y="127462"/>
                      <a:pt x="477765" y="138301"/>
                    </a:cubicBezTo>
                    <a:cubicBezTo>
                      <a:pt x="451890" y="187417"/>
                      <a:pt x="357244" y="199515"/>
                      <a:pt x="357244" y="199515"/>
                    </a:cubicBezTo>
                    <a:lnTo>
                      <a:pt x="340718" y="186081"/>
                    </a:lnTo>
                    <a:cubicBezTo>
                      <a:pt x="256416" y="203637"/>
                      <a:pt x="153679" y="189173"/>
                      <a:pt x="153679" y="189173"/>
                    </a:cubicBezTo>
                    <a:lnTo>
                      <a:pt x="132765" y="207720"/>
                    </a:lnTo>
                    <a:cubicBezTo>
                      <a:pt x="98723" y="212109"/>
                      <a:pt x="73230" y="208903"/>
                      <a:pt x="54225" y="202377"/>
                    </a:cubicBezTo>
                    <a:cubicBezTo>
                      <a:pt x="18580" y="190127"/>
                      <a:pt x="-3632" y="154558"/>
                      <a:pt x="490" y="117120"/>
                    </a:cubicBezTo>
                    <a:cubicBezTo>
                      <a:pt x="4001" y="85291"/>
                      <a:pt x="15985" y="51707"/>
                      <a:pt x="24610" y="30756"/>
                    </a:cubicBezTo>
                    <a:cubicBezTo>
                      <a:pt x="28350" y="21673"/>
                      <a:pt x="40753" y="20528"/>
                      <a:pt x="46134" y="28733"/>
                    </a:cubicBezTo>
                    <a:cubicBezTo>
                      <a:pt x="46172" y="28809"/>
                      <a:pt x="46210" y="28847"/>
                      <a:pt x="46248" y="28924"/>
                    </a:cubicBezTo>
                    <a:cubicBezTo>
                      <a:pt x="73116" y="72392"/>
                      <a:pt x="132308" y="64798"/>
                      <a:pt x="160053" y="21062"/>
                    </a:cubicBezTo>
                    <a:cubicBezTo>
                      <a:pt x="162686" y="16902"/>
                      <a:pt x="165128" y="12323"/>
                      <a:pt x="167341" y="7209"/>
                    </a:cubicBezTo>
                    <a:cubicBezTo>
                      <a:pt x="170127" y="759"/>
                      <a:pt x="177760" y="-1951"/>
                      <a:pt x="183867" y="1522"/>
                    </a:cubicBezTo>
                    <a:cubicBezTo>
                      <a:pt x="190201" y="5110"/>
                      <a:pt x="197415" y="7819"/>
                      <a:pt x="208215" y="13200"/>
                    </a:cubicBezTo>
                  </a:path>
                </a:pathLst>
              </a:custGeom>
              <a:noFill/>
              <a:ln w="11448" cap="flat">
                <a:solidFill>
                  <a:srgbClr val="344154"/>
                </a:solidFill>
                <a:prstDash val="solid"/>
                <a:round/>
              </a:ln>
            </p:spPr>
            <p:txBody>
              <a:bodyPr rtlCol="0" anchor="ctr"/>
              <a:lstStyle/>
              <a:p>
                <a:endParaRPr lang="en-US">
                  <a:latin typeface="Arial" panose="020B0604020202020204" pitchFamily="34" charset="0"/>
                </a:endParaRPr>
              </a:p>
            </p:txBody>
          </p:sp>
          <p:sp>
            <p:nvSpPr>
              <p:cNvPr id="11" name="Freeform: Shape 10">
                <a:extLst>
                  <a:ext uri="{FF2B5EF4-FFF2-40B4-BE49-F238E27FC236}">
                    <a16:creationId xmlns:a16="http://schemas.microsoft.com/office/drawing/2014/main" id="{7865762A-F0E7-6BF3-744A-DB66843AA0C9}"/>
                  </a:ext>
                </a:extLst>
              </p:cNvPr>
              <p:cNvSpPr/>
              <p:nvPr/>
            </p:nvSpPr>
            <p:spPr>
              <a:xfrm>
                <a:off x="7955661" y="1265759"/>
                <a:ext cx="60108" cy="77282"/>
              </a:xfrm>
              <a:custGeom>
                <a:avLst/>
                <a:gdLst>
                  <a:gd name="connsiteX0" fmla="*/ 80335 w 80143"/>
                  <a:gd name="connsiteY0" fmla="*/ 26287 h 103041"/>
                  <a:gd name="connsiteX1" fmla="*/ 39844 w 80143"/>
                  <a:gd name="connsiteY1" fmla="*/ 105400 h 103041"/>
                  <a:gd name="connsiteX2" fmla="*/ 9847 w 80143"/>
                  <a:gd name="connsiteY2" fmla="*/ 106621 h 103041"/>
                  <a:gd name="connsiteX3" fmla="*/ 0 w 80143"/>
                  <a:gd name="connsiteY3" fmla="*/ 80021 h 103041"/>
                  <a:gd name="connsiteX4" fmla="*/ 40110 w 80143"/>
                  <a:gd name="connsiteY4" fmla="*/ 5564 h 103041"/>
                  <a:gd name="connsiteX5" fmla="*/ 54460 w 80143"/>
                  <a:gd name="connsiteY5" fmla="*/ 1099 h 103041"/>
                  <a:gd name="connsiteX6" fmla="*/ 75259 w 80143"/>
                  <a:gd name="connsiteY6" fmla="*/ 10983 h 103041"/>
                  <a:gd name="connsiteX7" fmla="*/ 80335 w 80143"/>
                  <a:gd name="connsiteY7" fmla="*/ 26287 h 10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3" h="103041">
                    <a:moveTo>
                      <a:pt x="80335" y="26287"/>
                    </a:moveTo>
                    <a:lnTo>
                      <a:pt x="39844" y="105400"/>
                    </a:lnTo>
                    <a:lnTo>
                      <a:pt x="9847" y="106621"/>
                    </a:lnTo>
                    <a:lnTo>
                      <a:pt x="0" y="80021"/>
                    </a:lnTo>
                    <a:lnTo>
                      <a:pt x="40110" y="5564"/>
                    </a:lnTo>
                    <a:cubicBezTo>
                      <a:pt x="42972" y="526"/>
                      <a:pt x="49270" y="-1420"/>
                      <a:pt x="54460" y="1099"/>
                    </a:cubicBezTo>
                    <a:cubicBezTo>
                      <a:pt x="60528" y="4037"/>
                      <a:pt x="68580" y="7854"/>
                      <a:pt x="75259" y="10983"/>
                    </a:cubicBezTo>
                    <a:cubicBezTo>
                      <a:pt x="81098" y="13654"/>
                      <a:pt x="83388" y="20677"/>
                      <a:pt x="80335" y="26287"/>
                    </a:cubicBezTo>
                    <a:close/>
                  </a:path>
                </a:pathLst>
              </a:custGeom>
              <a:noFill/>
              <a:ln w="11448" cap="flat">
                <a:solidFill>
                  <a:srgbClr val="344154"/>
                </a:solidFill>
                <a:prstDash val="solid"/>
                <a:round/>
              </a:ln>
            </p:spPr>
            <p:txBody>
              <a:bodyPr rtlCol="0" anchor="ctr"/>
              <a:lstStyle/>
              <a:p>
                <a:endParaRPr lang="en-US">
                  <a:latin typeface="Arial" panose="020B0604020202020204" pitchFamily="34" charset="0"/>
                </a:endParaRPr>
              </a:p>
            </p:txBody>
          </p:sp>
          <p:sp>
            <p:nvSpPr>
              <p:cNvPr id="12" name="Freeform: Shape 11">
                <a:extLst>
                  <a:ext uri="{FF2B5EF4-FFF2-40B4-BE49-F238E27FC236}">
                    <a16:creationId xmlns:a16="http://schemas.microsoft.com/office/drawing/2014/main" id="{E600FC98-6230-86F2-DAFD-355A2A273965}"/>
                  </a:ext>
                </a:extLst>
              </p:cNvPr>
              <p:cNvSpPr/>
              <p:nvPr/>
            </p:nvSpPr>
            <p:spPr>
              <a:xfrm>
                <a:off x="8006296" y="1286230"/>
                <a:ext cx="57245" cy="80144"/>
              </a:xfrm>
              <a:custGeom>
                <a:avLst/>
                <a:gdLst>
                  <a:gd name="connsiteX0" fmla="*/ 76327 w 76327"/>
                  <a:gd name="connsiteY0" fmla="*/ 23187 h 106858"/>
                  <a:gd name="connsiteX1" fmla="*/ 42132 w 76327"/>
                  <a:gd name="connsiteY1" fmla="*/ 104018 h 106858"/>
                  <a:gd name="connsiteX2" fmla="*/ 12403 w 76327"/>
                  <a:gd name="connsiteY2" fmla="*/ 108178 h 106858"/>
                  <a:gd name="connsiteX3" fmla="*/ 0 w 76327"/>
                  <a:gd name="connsiteY3" fmla="*/ 82685 h 106858"/>
                  <a:gd name="connsiteX4" fmla="*/ 34271 w 76327"/>
                  <a:gd name="connsiteY4" fmla="*/ 6510 h 106858"/>
                  <a:gd name="connsiteX5" fmla="*/ 48124 w 76327"/>
                  <a:gd name="connsiteY5" fmla="*/ 671 h 106858"/>
                  <a:gd name="connsiteX6" fmla="*/ 69800 w 76327"/>
                  <a:gd name="connsiteY6" fmla="*/ 8456 h 106858"/>
                  <a:gd name="connsiteX7" fmla="*/ 76327 w 76327"/>
                  <a:gd name="connsiteY7" fmla="*/ 23187 h 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27" h="106858">
                    <a:moveTo>
                      <a:pt x="76327" y="23187"/>
                    </a:moveTo>
                    <a:lnTo>
                      <a:pt x="42132" y="104018"/>
                    </a:lnTo>
                    <a:lnTo>
                      <a:pt x="12403" y="108178"/>
                    </a:lnTo>
                    <a:lnTo>
                      <a:pt x="0" y="82685"/>
                    </a:lnTo>
                    <a:lnTo>
                      <a:pt x="34271" y="6510"/>
                    </a:lnTo>
                    <a:cubicBezTo>
                      <a:pt x="36637" y="1243"/>
                      <a:pt x="42705" y="-1314"/>
                      <a:pt x="48124" y="671"/>
                    </a:cubicBezTo>
                    <a:cubicBezTo>
                      <a:pt x="54460" y="2999"/>
                      <a:pt x="62817" y="6014"/>
                      <a:pt x="69800" y="8456"/>
                    </a:cubicBezTo>
                    <a:cubicBezTo>
                      <a:pt x="75831" y="10555"/>
                      <a:pt x="78807" y="17310"/>
                      <a:pt x="76327" y="23187"/>
                    </a:cubicBezTo>
                    <a:close/>
                  </a:path>
                </a:pathLst>
              </a:custGeom>
              <a:noFill/>
              <a:ln w="11448" cap="flat">
                <a:solidFill>
                  <a:srgbClr val="344154"/>
                </a:solidFill>
                <a:prstDash val="solid"/>
                <a:round/>
              </a:ln>
            </p:spPr>
            <p:txBody>
              <a:bodyPr rtlCol="0" anchor="ctr"/>
              <a:lstStyle/>
              <a:p>
                <a:endParaRPr lang="en-US">
                  <a:latin typeface="Arial" panose="020B0604020202020204" pitchFamily="34" charset="0"/>
                </a:endParaRPr>
              </a:p>
            </p:txBody>
          </p:sp>
          <p:sp>
            <p:nvSpPr>
              <p:cNvPr id="13" name="Freeform: Shape 12">
                <a:extLst>
                  <a:ext uri="{FF2B5EF4-FFF2-40B4-BE49-F238E27FC236}">
                    <a16:creationId xmlns:a16="http://schemas.microsoft.com/office/drawing/2014/main" id="{A9C0C083-3E2F-3023-88B6-48432E031FE5}"/>
                  </a:ext>
                </a:extLst>
              </p:cNvPr>
              <p:cNvSpPr/>
              <p:nvPr/>
            </p:nvSpPr>
            <p:spPr>
              <a:xfrm>
                <a:off x="7829864" y="1353753"/>
                <a:ext cx="114491" cy="45797"/>
              </a:xfrm>
              <a:custGeom>
                <a:avLst/>
                <a:gdLst>
                  <a:gd name="connsiteX0" fmla="*/ 0 w 152654"/>
                  <a:gd name="connsiteY0" fmla="*/ 12614 h 61061"/>
                  <a:gd name="connsiteX1" fmla="*/ 47399 w 152654"/>
                  <a:gd name="connsiteY1" fmla="*/ 96 h 61061"/>
                  <a:gd name="connsiteX2" fmla="*/ 154372 w 152654"/>
                  <a:gd name="connsiteY2" fmla="*/ 64402 h 61061"/>
                </a:gdLst>
                <a:ahLst/>
                <a:cxnLst>
                  <a:cxn ang="0">
                    <a:pos x="connsiteX0" y="connsiteY0"/>
                  </a:cxn>
                  <a:cxn ang="0">
                    <a:pos x="connsiteX1" y="connsiteY1"/>
                  </a:cxn>
                  <a:cxn ang="0">
                    <a:pos x="connsiteX2" y="connsiteY2"/>
                  </a:cxn>
                </a:cxnLst>
                <a:rect l="l" t="t" r="r" b="b"/>
                <a:pathLst>
                  <a:path w="152654" h="61061">
                    <a:moveTo>
                      <a:pt x="0" y="12614"/>
                    </a:moveTo>
                    <a:cubicBezTo>
                      <a:pt x="14273" y="5248"/>
                      <a:pt x="30302" y="783"/>
                      <a:pt x="47399" y="96"/>
                    </a:cubicBezTo>
                    <a:cubicBezTo>
                      <a:pt x="94112" y="-1812"/>
                      <a:pt x="135328" y="24788"/>
                      <a:pt x="154372" y="64402"/>
                    </a:cubicBezTo>
                  </a:path>
                </a:pathLst>
              </a:custGeom>
              <a:noFill/>
              <a:ln w="11448" cap="flat">
                <a:solidFill>
                  <a:srgbClr val="344154"/>
                </a:solidFill>
                <a:prstDash val="solid"/>
                <a:round/>
              </a:ln>
            </p:spPr>
            <p:txBody>
              <a:bodyPr rtlCol="0" anchor="ctr"/>
              <a:lstStyle/>
              <a:p>
                <a:endParaRPr lang="en-US">
                  <a:latin typeface="Arial" panose="020B0604020202020204" pitchFamily="34" charset="0"/>
                </a:endParaRPr>
              </a:p>
            </p:txBody>
          </p:sp>
          <p:sp>
            <p:nvSpPr>
              <p:cNvPr id="14" name="Freeform: Shape 13">
                <a:extLst>
                  <a:ext uri="{FF2B5EF4-FFF2-40B4-BE49-F238E27FC236}">
                    <a16:creationId xmlns:a16="http://schemas.microsoft.com/office/drawing/2014/main" id="{3FE0F8DB-4DE2-821A-8F2E-00513729167D}"/>
                  </a:ext>
                </a:extLst>
              </p:cNvPr>
              <p:cNvSpPr/>
              <p:nvPr/>
            </p:nvSpPr>
            <p:spPr>
              <a:xfrm>
                <a:off x="7889314" y="1154612"/>
                <a:ext cx="31485" cy="57245"/>
              </a:xfrm>
              <a:custGeom>
                <a:avLst/>
                <a:gdLst>
                  <a:gd name="connsiteX0" fmla="*/ 45529 w 41979"/>
                  <a:gd name="connsiteY0" fmla="*/ 78655 h 76327"/>
                  <a:gd name="connsiteX1" fmla="*/ 0 w 41979"/>
                  <a:gd name="connsiteY1" fmla="*/ 0 h 76327"/>
                </a:gdLst>
                <a:ahLst/>
                <a:cxnLst>
                  <a:cxn ang="0">
                    <a:pos x="connsiteX0" y="connsiteY0"/>
                  </a:cxn>
                  <a:cxn ang="0">
                    <a:pos x="connsiteX1" y="connsiteY1"/>
                  </a:cxn>
                </a:cxnLst>
                <a:rect l="l" t="t" r="r" b="b"/>
                <a:pathLst>
                  <a:path w="41979" h="76327">
                    <a:moveTo>
                      <a:pt x="45529" y="78655"/>
                    </a:moveTo>
                    <a:cubicBezTo>
                      <a:pt x="45529" y="78655"/>
                      <a:pt x="12594" y="42247"/>
                      <a:pt x="0" y="0"/>
                    </a:cubicBezTo>
                  </a:path>
                </a:pathLst>
              </a:custGeom>
              <a:noFill/>
              <a:ln w="11448" cap="rnd">
                <a:solidFill>
                  <a:srgbClr val="344154"/>
                </a:solidFill>
                <a:prstDash val="solid"/>
                <a:round/>
              </a:ln>
            </p:spPr>
            <p:txBody>
              <a:bodyPr rtlCol="0" anchor="ctr"/>
              <a:lstStyle/>
              <a:p>
                <a:endParaRPr lang="en-US">
                  <a:latin typeface="Arial" panose="020B0604020202020204" pitchFamily="34" charset="0"/>
                </a:endParaRPr>
              </a:p>
            </p:txBody>
          </p:sp>
          <p:sp>
            <p:nvSpPr>
              <p:cNvPr id="15" name="Freeform: Shape 14">
                <a:extLst>
                  <a:ext uri="{FF2B5EF4-FFF2-40B4-BE49-F238E27FC236}">
                    <a16:creationId xmlns:a16="http://schemas.microsoft.com/office/drawing/2014/main" id="{762E5024-131A-51F9-1D36-19C70DF1DE15}"/>
                  </a:ext>
                </a:extLst>
              </p:cNvPr>
              <p:cNvSpPr/>
              <p:nvPr/>
            </p:nvSpPr>
            <p:spPr>
              <a:xfrm>
                <a:off x="8104413" y="1332445"/>
                <a:ext cx="68695" cy="57245"/>
              </a:xfrm>
              <a:custGeom>
                <a:avLst/>
                <a:gdLst>
                  <a:gd name="connsiteX0" fmla="*/ 93043 w 91592"/>
                  <a:gd name="connsiteY0" fmla="*/ 13853 h 76327"/>
                  <a:gd name="connsiteX1" fmla="*/ 82090 w 91592"/>
                  <a:gd name="connsiteY1" fmla="*/ 5343 h 76327"/>
                  <a:gd name="connsiteX2" fmla="*/ 25990 w 91592"/>
                  <a:gd name="connsiteY2" fmla="*/ 0 h 76327"/>
                  <a:gd name="connsiteX3" fmla="*/ 0 w 91592"/>
                  <a:gd name="connsiteY3" fmla="*/ 78235 h 76327"/>
                  <a:gd name="connsiteX4" fmla="*/ 90944 w 91592"/>
                  <a:gd name="connsiteY4" fmla="*/ 31180 h 76327"/>
                  <a:gd name="connsiteX5" fmla="*/ 93043 w 91592"/>
                  <a:gd name="connsiteY5" fmla="*/ 13853 h 7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 h="76327">
                    <a:moveTo>
                      <a:pt x="93043" y="13853"/>
                    </a:moveTo>
                    <a:cubicBezTo>
                      <a:pt x="90753" y="6908"/>
                      <a:pt x="87548" y="5534"/>
                      <a:pt x="82090" y="5343"/>
                    </a:cubicBezTo>
                    <a:cubicBezTo>
                      <a:pt x="63123" y="4732"/>
                      <a:pt x="44156" y="2748"/>
                      <a:pt x="25990" y="0"/>
                    </a:cubicBezTo>
                    <a:cubicBezTo>
                      <a:pt x="27783" y="14998"/>
                      <a:pt x="27745" y="48315"/>
                      <a:pt x="0" y="78235"/>
                    </a:cubicBezTo>
                    <a:cubicBezTo>
                      <a:pt x="27631" y="72664"/>
                      <a:pt x="76938" y="57818"/>
                      <a:pt x="90944" y="31180"/>
                    </a:cubicBezTo>
                    <a:cubicBezTo>
                      <a:pt x="94036" y="25417"/>
                      <a:pt x="94761" y="19082"/>
                      <a:pt x="93043" y="13853"/>
                    </a:cubicBezTo>
                    <a:close/>
                  </a:path>
                </a:pathLst>
              </a:custGeom>
              <a:solidFill>
                <a:srgbClr val="FFD9D3"/>
              </a:solidFill>
              <a:ln w="3816" cap="flat">
                <a:noFill/>
                <a:prstDash val="solid"/>
                <a:miter/>
              </a:ln>
            </p:spPr>
            <p:txBody>
              <a:bodyPr rtlCol="0" anchor="ctr"/>
              <a:lstStyle/>
              <a:p>
                <a:endParaRPr lang="en-US">
                  <a:latin typeface="Arial" panose="020B0604020202020204" pitchFamily="34" charset="0"/>
                </a:endParaRPr>
              </a:p>
            </p:txBody>
          </p:sp>
        </p:grpSp>
        <p:sp>
          <p:nvSpPr>
            <p:cNvPr id="7" name="TextBox 6">
              <a:extLst>
                <a:ext uri="{FF2B5EF4-FFF2-40B4-BE49-F238E27FC236}">
                  <a16:creationId xmlns:a16="http://schemas.microsoft.com/office/drawing/2014/main" id="{53FBEDC8-68D1-5DEE-CBAC-58F8DCF1575B}"/>
                </a:ext>
              </a:extLst>
            </p:cNvPr>
            <p:cNvSpPr txBox="1"/>
            <p:nvPr/>
          </p:nvSpPr>
          <p:spPr>
            <a:xfrm rot="2383652">
              <a:off x="47347" y="296001"/>
              <a:ext cx="1102027" cy="270494"/>
            </a:xfrm>
            <a:prstGeom prst="rect">
              <a:avLst/>
            </a:prstGeom>
            <a:noFill/>
          </p:spPr>
          <p:txBody>
            <a:bodyPr wrap="square" rtlCol="0">
              <a:spAutoFit/>
            </a:bodyPr>
            <a:lstStyle/>
            <a:p>
              <a:pPr algn="ctr"/>
              <a:r>
                <a:rPr lang="en-US" sz="800" b="1">
                  <a:solidFill>
                    <a:srgbClr val="0070C0"/>
                  </a:solidFill>
                  <a:latin typeface="Arial" panose="020B0604020202020204" pitchFamily="34" charset="0"/>
                  <a:cs typeface="Arial" panose="020B0604020202020204" pitchFamily="34" charset="0"/>
                </a:rPr>
                <a:t>STRIDE</a:t>
              </a:r>
            </a:p>
          </p:txBody>
        </p:sp>
      </p:grpSp>
    </p:spTree>
    <p:extLst>
      <p:ext uri="{BB962C8B-B14F-4D97-AF65-F5344CB8AC3E}">
        <p14:creationId xmlns:p14="http://schemas.microsoft.com/office/powerpoint/2010/main" val="64549837"/>
      </p:ext>
    </p:extLst>
  </p:cSld>
  <p:clrMapOvr>
    <a:masterClrMapping/>
  </p:clrMapOvr>
  <p:extLst>
    <p:ext uri="{DCECCB84-F9BA-43D5-87BE-67443E8EF086}">
      <p15:sldGuideLst xmlns:p15="http://schemas.microsoft.com/office/powerpoint/2012/main">
        <p15:guide id="3" pos="1447" userDrawn="1">
          <p15:clr>
            <a:srgbClr val="FBAE40"/>
          </p15:clr>
        </p15:guide>
        <p15:guide id="4" orient="horz" pos="3927" userDrawn="1">
          <p15:clr>
            <a:srgbClr val="FBAE40"/>
          </p15:clr>
        </p15:guide>
        <p15:guide id="5" orient="horz" pos="42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F167E-D41E-4A74-9FEA-A69884BE862F}"/>
              </a:ext>
            </a:extLst>
          </p:cNvPr>
          <p:cNvSpPr>
            <a:spLocks noGrp="1"/>
          </p:cNvSpPr>
          <p:nvPr>
            <p:ph type="dt" sz="half" idx="10"/>
          </p:nvPr>
        </p:nvSpPr>
        <p:spPr/>
        <p:txBody>
          <a:bodyPr/>
          <a:lstStyle>
            <a:lvl1pPr>
              <a:defRPr/>
            </a:lvl1pPr>
          </a:lstStyle>
          <a:p>
            <a:pPr>
              <a:defRPr/>
            </a:pPr>
            <a:fld id="{6700F72A-2840-41A7-9341-5E244E2AC115}" type="datetimeFigureOut">
              <a:rPr lang="en-US"/>
              <a:pPr>
                <a:defRPr/>
              </a:pPr>
              <a:t>4/1/2025</a:t>
            </a:fld>
            <a:endParaRPr lang="en-US"/>
          </a:p>
        </p:txBody>
      </p:sp>
      <p:sp>
        <p:nvSpPr>
          <p:cNvPr id="5" name="Footer Placeholder 4">
            <a:extLst>
              <a:ext uri="{FF2B5EF4-FFF2-40B4-BE49-F238E27FC236}">
                <a16:creationId xmlns:a16="http://schemas.microsoft.com/office/drawing/2014/main" id="{E3CC4BB2-4517-4D7B-898D-2AEE9EAA5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5D3B1A-8251-445B-9736-D14B14802445}"/>
              </a:ext>
            </a:extLst>
          </p:cNvPr>
          <p:cNvSpPr>
            <a:spLocks noGrp="1"/>
          </p:cNvSpPr>
          <p:nvPr>
            <p:ph type="sldNum" sz="quarter" idx="12"/>
          </p:nvPr>
        </p:nvSpPr>
        <p:spPr/>
        <p:txBody>
          <a:bodyPr/>
          <a:lstStyle>
            <a:lvl1pPr>
              <a:defRPr/>
            </a:lvl1pPr>
          </a:lstStyle>
          <a:p>
            <a:pPr>
              <a:defRPr/>
            </a:pPr>
            <a:fld id="{2A01B995-E4AD-4293-8BA4-BBDED3ABFA60}" type="slidenum">
              <a:rPr lang="en-US"/>
              <a:pPr>
                <a:defRPr/>
              </a:pPr>
              <a:t>‹#›</a:t>
            </a:fld>
            <a:endParaRPr lang="en-US"/>
          </a:p>
        </p:txBody>
      </p:sp>
    </p:spTree>
    <p:extLst>
      <p:ext uri="{BB962C8B-B14F-4D97-AF65-F5344CB8AC3E}">
        <p14:creationId xmlns:p14="http://schemas.microsoft.com/office/powerpoint/2010/main" val="268177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177946" y="-52820"/>
            <a:ext cx="10404453" cy="739153"/>
          </a:xfrm>
          <a:prstGeom prst="rect">
            <a:avLst/>
          </a:prstGeom>
        </p:spPr>
        <p:txBody>
          <a:bodyPr/>
          <a:lstStyle>
            <a:lvl1pPr algn="l" rtl="0" eaLnBrk="1" fontAlgn="base" hangingPunct="1">
              <a:spcBef>
                <a:spcPct val="0"/>
              </a:spcBef>
              <a:spcAft>
                <a:spcPct val="0"/>
              </a:spcAft>
              <a:defRPr lang="en-GB" sz="3200" b="0" noProof="0" dirty="0">
                <a:solidFill>
                  <a:schemeClr val="bg2"/>
                </a:solidFill>
                <a:latin typeface="Arial" panose="020B0604020202020204" pitchFamily="34" charset="0"/>
                <a:ea typeface="+mj-ea"/>
                <a:cs typeface="+mj-cs"/>
              </a:defRPr>
            </a:lvl1pPr>
          </a:lstStyle>
          <a:p>
            <a:r>
              <a:rPr lang="en-GB" noProof="0"/>
              <a:t>Click to edit Master title text</a:t>
            </a:r>
          </a:p>
        </p:txBody>
      </p:sp>
      <p:sp>
        <p:nvSpPr>
          <p:cNvPr id="7" name="Content Placeholder 6"/>
          <p:cNvSpPr>
            <a:spLocks noGrp="1"/>
          </p:cNvSpPr>
          <p:nvPr>
            <p:ph sz="quarter" idx="10" hasCustomPrompt="1"/>
          </p:nvPr>
        </p:nvSpPr>
        <p:spPr>
          <a:xfrm>
            <a:off x="814918" y="1376363"/>
            <a:ext cx="11042649" cy="4860925"/>
          </a:xfrm>
          <a:prstGeom prst="rect">
            <a:avLst/>
          </a:prstGeom>
        </p:spPr>
        <p:txBody>
          <a:bodyPr/>
          <a:lstStyle>
            <a:lvl1pPr>
              <a:defRPr lang="en-US" sz="2400" dirty="0">
                <a:solidFill>
                  <a:schemeClr val="tx1">
                    <a:lumMod val="65000"/>
                    <a:lumOff val="35000"/>
                  </a:schemeClr>
                </a:solidFill>
                <a:latin typeface="Arial" panose="020B0604020202020204" pitchFamily="34" charset="0"/>
                <a:ea typeface="+mn-ea"/>
                <a:cs typeface="+mn-cs"/>
              </a:defRPr>
            </a:lvl1pPr>
          </a:lstStyle>
          <a:p>
            <a:pPr marL="357708" lvl="0" indent="-357708" algn="l" rtl="0" eaLnBrk="1" fontAlgn="base" hangingPunct="1">
              <a:spcBef>
                <a:spcPct val="25000"/>
              </a:spcBef>
              <a:spcAft>
                <a:spcPct val="0"/>
              </a:spcAft>
              <a:buClr>
                <a:schemeClr val="bg2"/>
              </a:buClr>
              <a:buSzPct val="80000"/>
              <a:buFont typeface="Wingdings" panose="05000000000000000000" pitchFamily="2" charset="2"/>
              <a:buChar char=""/>
              <a:tabLst>
                <a:tab pos="1650959" algn="l"/>
              </a:tabLst>
            </a:pPr>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576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1"/>
          <p:cNvSpPr>
            <a:spLocks noGrp="1"/>
          </p:cNvSpPr>
          <p:nvPr>
            <p:ph type="ctrTitle"/>
          </p:nvPr>
        </p:nvSpPr>
        <p:spPr>
          <a:xfrm>
            <a:off x="556591" y="219356"/>
            <a:ext cx="9454917" cy="944432"/>
          </a:xfrm>
          <a:prstGeom prst="rect">
            <a:avLst/>
          </a:prstGeom>
        </p:spPr>
        <p:txBody>
          <a:bodyPr anchor="ctr" anchorCtr="0"/>
          <a:lstStyle>
            <a:lvl1pPr algn="l">
              <a:defRPr sz="3200" b="1" i="0">
                <a:solidFill>
                  <a:schemeClr val="bg1"/>
                </a:solidFill>
                <a:latin typeface="Arial" charset="0"/>
                <a:ea typeface="Arial" charset="0"/>
                <a:cs typeface="Arial"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D0D2739-4F81-8A46-BD0F-FAF555A05F35}"/>
              </a:ext>
            </a:extLst>
          </p:cNvPr>
          <p:cNvSpPr>
            <a:spLocks noGrp="1"/>
          </p:cNvSpPr>
          <p:nvPr>
            <p:ph sz="quarter" idx="10"/>
          </p:nvPr>
        </p:nvSpPr>
        <p:spPr>
          <a:xfrm>
            <a:off x="556591" y="1711945"/>
            <a:ext cx="11295440" cy="4243387"/>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48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E27E-88AB-C74E-B5C8-E5C25F7DFEE6}"/>
              </a:ext>
            </a:extLst>
          </p:cNvPr>
          <p:cNvSpPr>
            <a:spLocks noGrp="1"/>
          </p:cNvSpPr>
          <p:nvPr>
            <p:ph type="ctrTitle"/>
          </p:nvPr>
        </p:nvSpPr>
        <p:spPr>
          <a:xfrm>
            <a:off x="556591" y="219356"/>
            <a:ext cx="9454917" cy="944432"/>
          </a:xfrm>
          <a:prstGeom prst="rect">
            <a:avLst/>
          </a:prstGeom>
        </p:spPr>
        <p:txBody>
          <a:bodyPr anchor="ctr" anchorCtr="0"/>
          <a:lstStyle>
            <a:lvl1pPr algn="l">
              <a:defRPr sz="3200" b="1" i="0">
                <a:solidFill>
                  <a:schemeClr val="bg1"/>
                </a:solidFill>
                <a:latin typeface="Arial" charset="0"/>
                <a:ea typeface="Arial" charset="0"/>
                <a:cs typeface="Arial"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F7F8C2A-9837-2242-9D9F-371F01BF15B0}"/>
              </a:ext>
            </a:extLst>
          </p:cNvPr>
          <p:cNvSpPr>
            <a:spLocks noGrp="1"/>
          </p:cNvSpPr>
          <p:nvPr>
            <p:ph sz="quarter" idx="10"/>
          </p:nvPr>
        </p:nvSpPr>
        <p:spPr>
          <a:xfrm>
            <a:off x="556591" y="1758584"/>
            <a:ext cx="5267739" cy="4243387"/>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DD9FE5E1-7899-B047-A62D-F5115848A0AC}"/>
              </a:ext>
            </a:extLst>
          </p:cNvPr>
          <p:cNvSpPr>
            <a:spLocks noGrp="1"/>
          </p:cNvSpPr>
          <p:nvPr>
            <p:ph sz="quarter" idx="11"/>
          </p:nvPr>
        </p:nvSpPr>
        <p:spPr>
          <a:xfrm>
            <a:off x="6367672" y="1758584"/>
            <a:ext cx="5273343" cy="4243387"/>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660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BCA4AD-932C-4489-B4CE-B1CFF0BA960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b="1">
                <a:solidFill>
                  <a:schemeClr val="tx1">
                    <a:tint val="75000"/>
                  </a:schemeClr>
                </a:solidFill>
                <a:latin typeface="Arial" panose="020B0604020202020204" pitchFamily="34" charset="0"/>
                <a:cs typeface="Arial" panose="020B0604020202020204" pitchFamily="34" charset="0"/>
              </a:defRPr>
            </a:lvl1pPr>
          </a:lstStyle>
          <a:p>
            <a:pPr>
              <a:defRPr/>
            </a:pPr>
            <a:fld id="{9A98FA3D-895F-49A1-BA5A-863A4C30B3E1}" type="datetimeFigureOut">
              <a:rPr lang="en-US" smtClean="0"/>
              <a:pPr>
                <a:defRPr/>
              </a:pPr>
              <a:t>4/1/2025</a:t>
            </a:fld>
            <a:endParaRPr lang="en-US"/>
          </a:p>
        </p:txBody>
      </p:sp>
      <p:sp>
        <p:nvSpPr>
          <p:cNvPr id="5" name="Footer Placeholder 4">
            <a:extLst>
              <a:ext uri="{FF2B5EF4-FFF2-40B4-BE49-F238E27FC236}">
                <a16:creationId xmlns:a16="http://schemas.microsoft.com/office/drawing/2014/main" id="{B7329675-CE00-4DA7-BFBE-739613E5E2E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schemeClr val="tx1">
                    <a:tint val="75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CE2E023-A74B-47B6-BD7C-88E958AA7D05}"/>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tx1">
                    <a:tint val="75000"/>
                  </a:schemeClr>
                </a:solidFill>
                <a:latin typeface="Arial" panose="020B0604020202020204" pitchFamily="34" charset="0"/>
                <a:cs typeface="Arial" panose="020B0604020202020204" pitchFamily="34" charset="0"/>
              </a:defRPr>
            </a:lvl1pPr>
          </a:lstStyle>
          <a:p>
            <a:pPr>
              <a:defRPr/>
            </a:pPr>
            <a:fld id="{585DE9D8-352F-4405-8C48-248736225760}" type="slidenum">
              <a:rPr lang="en-US" smtClean="0"/>
              <a:pPr>
                <a:defRPr/>
              </a:pPr>
              <a:t>‹#›</a:t>
            </a:fld>
            <a:endParaRPr lang="en-US"/>
          </a:p>
        </p:txBody>
      </p:sp>
    </p:spTree>
    <p:extLst>
      <p:ext uri="{BB962C8B-B14F-4D97-AF65-F5344CB8AC3E}">
        <p14:creationId xmlns:p14="http://schemas.microsoft.com/office/powerpoint/2010/main" val="328654013"/>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7" r:id="rId3"/>
    <p:sldLayoutId id="2147484688" r:id="rId4"/>
    <p:sldLayoutId id="2147484691" r:id="rId5"/>
    <p:sldLayoutId id="2147484692" r:id="rId6"/>
  </p:sldLayoutIdLst>
  <p:txStyles>
    <p:titleStyle>
      <a:lvl1pPr algn="l" rtl="0" eaLnBrk="0" fontAlgn="base" hangingPunct="0">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95" userDrawn="1">
          <p15:clr>
            <a:srgbClr val="F26B43"/>
          </p15:clr>
        </p15:guide>
        <p15:guide id="4" orient="horz" pos="546" userDrawn="1">
          <p15:clr>
            <a:srgbClr val="F26B43"/>
          </p15:clr>
        </p15:guide>
        <p15:guide id="5" pos="384" userDrawn="1">
          <p15:clr>
            <a:srgbClr val="F26B43"/>
          </p15:clr>
        </p15:guide>
        <p15:guide id="6" pos="7296" userDrawn="1">
          <p15:clr>
            <a:srgbClr val="F26B43"/>
          </p15:clr>
        </p15:guide>
        <p15:guide id="7" orient="horz" pos="644" userDrawn="1">
          <p15:clr>
            <a:srgbClr val="F26B43"/>
          </p15:clr>
        </p15:guide>
        <p15:guide id="8" orient="horz" pos="38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B930-1926-4DF3-9471-D714C25E3689}"/>
              </a:ext>
            </a:extLst>
          </p:cNvPr>
          <p:cNvSpPr>
            <a:spLocks noGrp="1"/>
          </p:cNvSpPr>
          <p:nvPr>
            <p:ph type="ctrTitle"/>
          </p:nvPr>
        </p:nvSpPr>
        <p:spPr>
          <a:xfrm>
            <a:off x="609600" y="714375"/>
            <a:ext cx="10972800" cy="5251348"/>
          </a:xfrm>
        </p:spPr>
        <p:txBody>
          <a:bodyPr lIns="91440" tIns="45720" rIns="91440" bIns="45720" anchor="t"/>
          <a:lstStyle/>
          <a:p>
            <a:pPr algn="l">
              <a:spcBef>
                <a:spcPts val="1200"/>
              </a:spcBef>
              <a:spcAft>
                <a:spcPts val="1200"/>
              </a:spcAft>
            </a:pPr>
            <a:r>
              <a:rPr lang="en-US">
                <a:solidFill>
                  <a:srgbClr val="0070C0"/>
                </a:solidFill>
                <a:latin typeface="Arial"/>
                <a:cs typeface="Arial"/>
              </a:rPr>
              <a:t>STRIDE</a:t>
            </a:r>
            <a:br>
              <a:rPr lang="en-US" sz="2800"/>
            </a:br>
            <a:r>
              <a:rPr lang="en-US" sz="2800" dirty="0" err="1">
                <a:solidFill>
                  <a:srgbClr val="0C1D59"/>
                </a:solidFill>
                <a:latin typeface="Arial"/>
                <a:cs typeface="Arial"/>
              </a:rPr>
              <a:t>Semaglutide</a:t>
            </a:r>
            <a:r>
              <a:rPr lang="en-US" sz="2800" dirty="0">
                <a:solidFill>
                  <a:srgbClr val="0C1D59"/>
                </a:solidFill>
                <a:latin typeface="Arial"/>
                <a:cs typeface="Arial"/>
              </a:rPr>
              <a:t> and walking capacity in people with symptomatic </a:t>
            </a:r>
            <a:br>
              <a:rPr lang="en-US" sz="2800" dirty="0"/>
            </a:br>
            <a:r>
              <a:rPr lang="en-US" sz="2800" dirty="0">
                <a:solidFill>
                  <a:srgbClr val="0C1D59"/>
                </a:solidFill>
                <a:latin typeface="Arial"/>
                <a:cs typeface="Arial"/>
              </a:rPr>
              <a:t>peripheral artery disease and type 2 diabetes: </a:t>
            </a:r>
            <a:br>
              <a:rPr lang="en-US" sz="2800" dirty="0"/>
            </a:br>
            <a:r>
              <a:rPr lang="en-US" sz="2800" dirty="0">
                <a:solidFill>
                  <a:srgbClr val="0C1D59"/>
                </a:solidFill>
                <a:latin typeface="Arial"/>
                <a:cs typeface="Arial"/>
              </a:rPr>
              <a:t>A phase 3b, double-blind, randomized, placebo-controlled trial </a:t>
            </a:r>
            <a:br>
              <a:rPr lang="en-US" sz="2400" dirty="0"/>
            </a:br>
            <a:br>
              <a:rPr lang="en-US" sz="2400" dirty="0"/>
            </a:br>
            <a:br>
              <a:rPr lang="en-US" sz="2000" dirty="0"/>
            </a:br>
            <a:r>
              <a:rPr lang="en-US" sz="2000" dirty="0">
                <a:solidFill>
                  <a:schemeClr val="tx1"/>
                </a:solidFill>
                <a:latin typeface="Arial"/>
                <a:cs typeface="Arial"/>
              </a:rPr>
              <a:t>Marc P. Bonaca, Andrei-Mircea Catarig, Kim Houlind, Bernhard Ludvik, Joakim Nordanstig, Chethana </a:t>
            </a:r>
            <a:r>
              <a:rPr lang="en-US" sz="2000" dirty="0" err="1">
                <a:solidFill>
                  <a:schemeClr val="tx1"/>
                </a:solidFill>
                <a:latin typeface="Arial"/>
                <a:cs typeface="Arial"/>
              </a:rPr>
              <a:t>Kalmady</a:t>
            </a:r>
            <a:r>
              <a:rPr lang="en-US" sz="2000" dirty="0">
                <a:solidFill>
                  <a:schemeClr val="tx1"/>
                </a:solidFill>
                <a:latin typeface="Arial"/>
                <a:cs typeface="Arial"/>
              </a:rPr>
              <a:t> Ramesh, Neda Rasouli, Harald Sourij, Alex Videmark, and Subodh Verma, </a:t>
            </a:r>
            <a:r>
              <a:rPr lang="en-US" sz="2000" u="sng" dirty="0">
                <a:solidFill>
                  <a:schemeClr val="tx1"/>
                </a:solidFill>
                <a:latin typeface="Arial"/>
                <a:cs typeface="Arial"/>
              </a:rPr>
              <a:t>for the STRIDE Trial Investigators</a:t>
            </a:r>
            <a:br>
              <a:rPr lang="en-US" sz="2000" u="sng" dirty="0"/>
            </a:br>
            <a:br>
              <a:rPr lang="en-US" sz="2000" dirty="0"/>
            </a:br>
            <a:br>
              <a:rPr lang="en-US" sz="2000" dirty="0"/>
            </a:br>
            <a:r>
              <a:rPr lang="en-US" sz="2000" dirty="0">
                <a:solidFill>
                  <a:schemeClr val="tx1"/>
                </a:solidFill>
                <a:latin typeface="Arial"/>
                <a:cs typeface="Arial"/>
              </a:rPr>
              <a:t>American College of Cardiology Scientific Sessions 2025</a:t>
            </a:r>
            <a:br>
              <a:rPr lang="en-US" sz="2000" dirty="0"/>
            </a:br>
            <a:r>
              <a:rPr lang="en-US" sz="2000" dirty="0">
                <a:solidFill>
                  <a:schemeClr val="tx1"/>
                </a:solidFill>
                <a:latin typeface="Arial"/>
                <a:cs typeface="Arial"/>
              </a:rPr>
              <a:t>Late-Breaking Clinical Trial</a:t>
            </a:r>
            <a:br>
              <a:rPr lang="en-US" sz="2000" dirty="0"/>
            </a:br>
            <a:r>
              <a:rPr lang="en-US" sz="2000" dirty="0">
                <a:solidFill>
                  <a:schemeClr val="tx1"/>
                </a:solidFill>
                <a:latin typeface="Arial"/>
                <a:cs typeface="Arial"/>
              </a:rPr>
              <a:t>March 29, 2025</a:t>
            </a:r>
            <a:br>
              <a:rPr lang="en-US" sz="2400" dirty="0"/>
            </a:br>
            <a:br>
              <a:rPr lang="en-US" sz="2000" dirty="0"/>
            </a:br>
            <a:endParaRPr lang="en-US" sz="2000" i="1" dirty="0">
              <a:solidFill>
                <a:schemeClr val="tx1"/>
              </a:solidFill>
            </a:endParaRPr>
          </a:p>
        </p:txBody>
      </p:sp>
      <p:sp>
        <p:nvSpPr>
          <p:cNvPr id="4" name="Content Placeholder 6">
            <a:extLst>
              <a:ext uri="{FF2B5EF4-FFF2-40B4-BE49-F238E27FC236}">
                <a16:creationId xmlns:a16="http://schemas.microsoft.com/office/drawing/2014/main" id="{B76AF133-D97D-427E-B111-60ABBDE388FC}"/>
              </a:ext>
            </a:extLst>
          </p:cNvPr>
          <p:cNvSpPr txBox="1">
            <a:spLocks/>
          </p:cNvSpPr>
          <p:nvPr/>
        </p:nvSpPr>
        <p:spPr>
          <a:xfrm>
            <a:off x="0" y="6642100"/>
            <a:ext cx="5657851" cy="215900"/>
          </a:xfrm>
          <a:prstGeom prst="rect">
            <a:avLst/>
          </a:prstGeom>
        </p:spPr>
        <p:txBody>
          <a:bodyPr/>
          <a:lstStyle>
            <a:lvl1pPr marL="336494" indent="-336494" algn="l" rtl="0" eaLnBrk="1" fontAlgn="base" hangingPunct="1">
              <a:spcBef>
                <a:spcPct val="25000"/>
              </a:spcBef>
              <a:spcAft>
                <a:spcPct val="0"/>
              </a:spcAft>
              <a:buClr>
                <a:schemeClr val="bg2"/>
              </a:buClr>
              <a:buSzPct val="80000"/>
              <a:buFont typeface="Wingdings" panose="05000000000000000000" pitchFamily="2" charset="2"/>
              <a:buChar char=""/>
              <a:tabLst>
                <a:tab pos="1552984" algn="l"/>
              </a:tabLst>
              <a:defRPr sz="2393">
                <a:solidFill>
                  <a:schemeClr val="tx1">
                    <a:lumMod val="65000"/>
                    <a:lumOff val="35000"/>
                  </a:schemeClr>
                </a:solidFill>
                <a:latin typeface="+mn-lt"/>
                <a:ea typeface="+mn-ea"/>
                <a:cs typeface="+mn-cs"/>
              </a:defRPr>
            </a:lvl1pPr>
            <a:lvl2pPr marL="684916" indent="-346434" algn="l" rtl="0" eaLnBrk="1" fontAlgn="base" hangingPunct="1">
              <a:spcBef>
                <a:spcPct val="25000"/>
              </a:spcBef>
              <a:spcAft>
                <a:spcPct val="0"/>
              </a:spcAft>
              <a:buClr>
                <a:schemeClr val="bg2"/>
              </a:buClr>
              <a:buFont typeface="Symbol" panose="05050102010706020507" pitchFamily="18" charset="2"/>
              <a:buChar char=""/>
              <a:tabLst>
                <a:tab pos="1552984" algn="l"/>
              </a:tabLst>
              <a:defRPr sz="2095">
                <a:solidFill>
                  <a:schemeClr val="tx1">
                    <a:lumMod val="65000"/>
                    <a:lumOff val="35000"/>
                  </a:schemeClr>
                </a:solidFill>
                <a:latin typeface="+mn-lt"/>
              </a:defRPr>
            </a:lvl2pPr>
            <a:lvl3pPr marL="1047242" indent="-360390" algn="l" rtl="0" eaLnBrk="1" fontAlgn="base" hangingPunct="1">
              <a:spcBef>
                <a:spcPct val="25000"/>
              </a:spcBef>
              <a:spcAft>
                <a:spcPct val="0"/>
              </a:spcAft>
              <a:buClr>
                <a:schemeClr val="bg2"/>
              </a:buClr>
              <a:buFont typeface="Arial" panose="020B0604020202020204" pitchFamily="34" charset="0"/>
              <a:buChar char="–"/>
              <a:tabLst>
                <a:tab pos="1552984" algn="l"/>
              </a:tabLst>
              <a:defRPr sz="1895">
                <a:solidFill>
                  <a:schemeClr val="tx1">
                    <a:lumMod val="65000"/>
                    <a:lumOff val="35000"/>
                  </a:schemeClr>
                </a:solidFill>
                <a:latin typeface="+mn-lt"/>
              </a:defRPr>
            </a:lvl3pPr>
            <a:lvl4pPr marL="1383753" indent="-334498" algn="l" rtl="0" eaLnBrk="1" fontAlgn="base" hangingPunct="1">
              <a:spcBef>
                <a:spcPct val="25000"/>
              </a:spcBef>
              <a:spcAft>
                <a:spcPct val="0"/>
              </a:spcAft>
              <a:buClr>
                <a:schemeClr val="bg2"/>
              </a:buClr>
              <a:buFont typeface="Arial" charset="0"/>
              <a:buChar char="–"/>
              <a:tabLst>
                <a:tab pos="1552984" algn="l"/>
              </a:tabLst>
              <a:defRPr sz="1895">
                <a:solidFill>
                  <a:schemeClr val="tx1">
                    <a:lumMod val="65000"/>
                    <a:lumOff val="35000"/>
                  </a:schemeClr>
                </a:solidFill>
                <a:latin typeface="+mn-lt"/>
              </a:defRPr>
            </a:lvl4pPr>
            <a:lvl5pPr marL="1708301" indent="-358387" algn="l" rtl="0" eaLnBrk="1" fontAlgn="base" hangingPunct="1">
              <a:spcBef>
                <a:spcPct val="25000"/>
              </a:spcBef>
              <a:spcAft>
                <a:spcPct val="0"/>
              </a:spcAft>
              <a:buClr>
                <a:schemeClr val="bg2"/>
              </a:buClr>
              <a:buFont typeface="Arial" panose="020B0604020202020204" pitchFamily="34" charset="0"/>
              <a:buChar char="–"/>
              <a:tabLst/>
              <a:defRPr sz="2095" baseline="0">
                <a:solidFill>
                  <a:schemeClr val="tx1">
                    <a:lumMod val="65000"/>
                    <a:lumOff val="35000"/>
                  </a:schemeClr>
                </a:solidFill>
                <a:latin typeface="+mn-lt"/>
              </a:defRPr>
            </a:lvl5pPr>
            <a:lvl6pPr marL="3259295" indent="-300638" algn="l" rtl="0" eaLnBrk="1" fontAlgn="base" hangingPunct="1">
              <a:spcBef>
                <a:spcPct val="25000"/>
              </a:spcBef>
              <a:spcAft>
                <a:spcPct val="0"/>
              </a:spcAft>
              <a:buClr>
                <a:schemeClr val="bg2"/>
              </a:buClr>
              <a:buFont typeface="Arial" charset="0"/>
              <a:buChar char="–"/>
              <a:tabLst>
                <a:tab pos="1552984" algn="l"/>
              </a:tabLst>
              <a:defRPr sz="2095">
                <a:solidFill>
                  <a:schemeClr val="tx1"/>
                </a:solidFill>
                <a:latin typeface="+mn-lt"/>
              </a:defRPr>
            </a:lvl6pPr>
            <a:lvl7pPr marL="3832706" indent="-300638" algn="l" rtl="0" eaLnBrk="1" fontAlgn="base" hangingPunct="1">
              <a:spcBef>
                <a:spcPct val="25000"/>
              </a:spcBef>
              <a:spcAft>
                <a:spcPct val="0"/>
              </a:spcAft>
              <a:buClr>
                <a:schemeClr val="bg2"/>
              </a:buClr>
              <a:buFont typeface="Arial" charset="0"/>
              <a:buChar char="–"/>
              <a:tabLst>
                <a:tab pos="1552984" algn="l"/>
              </a:tabLst>
              <a:defRPr sz="2095">
                <a:solidFill>
                  <a:schemeClr val="tx1"/>
                </a:solidFill>
                <a:latin typeface="+mn-lt"/>
              </a:defRPr>
            </a:lvl7pPr>
            <a:lvl8pPr marL="4406117" indent="-300638" algn="l" rtl="0" eaLnBrk="1" fontAlgn="base" hangingPunct="1">
              <a:spcBef>
                <a:spcPct val="25000"/>
              </a:spcBef>
              <a:spcAft>
                <a:spcPct val="0"/>
              </a:spcAft>
              <a:buClr>
                <a:schemeClr val="bg2"/>
              </a:buClr>
              <a:buFont typeface="Arial" charset="0"/>
              <a:buChar char="–"/>
              <a:tabLst>
                <a:tab pos="1552984" algn="l"/>
              </a:tabLst>
              <a:defRPr sz="2095">
                <a:solidFill>
                  <a:schemeClr val="tx1"/>
                </a:solidFill>
                <a:latin typeface="+mn-lt"/>
              </a:defRPr>
            </a:lvl8pPr>
            <a:lvl9pPr marL="4979530" indent="-300638" algn="l" rtl="0" eaLnBrk="1" fontAlgn="base" hangingPunct="1">
              <a:spcBef>
                <a:spcPct val="25000"/>
              </a:spcBef>
              <a:spcAft>
                <a:spcPct val="0"/>
              </a:spcAft>
              <a:buClr>
                <a:schemeClr val="bg2"/>
              </a:buClr>
              <a:buFont typeface="Arial" charset="0"/>
              <a:buChar char="–"/>
              <a:tabLst>
                <a:tab pos="1552984" algn="l"/>
              </a:tabLst>
              <a:defRPr sz="2095">
                <a:solidFill>
                  <a:schemeClr val="tx1"/>
                </a:solidFill>
                <a:latin typeface="+mn-lt"/>
              </a:defRPr>
            </a:lvl9pPr>
          </a:lstStyle>
          <a:p>
            <a:pPr marL="0" marR="0" lvl="0" indent="0" algn="l" defTabSz="914400" rtl="0" eaLnBrk="1" fontAlgn="base" latinLnBrk="0" hangingPunct="1">
              <a:lnSpc>
                <a:spcPct val="100000"/>
              </a:lnSpc>
              <a:spcBef>
                <a:spcPct val="25000"/>
              </a:spcBef>
              <a:spcAft>
                <a:spcPct val="0"/>
              </a:spcAft>
              <a:buClr>
                <a:srgbClr val="E7E6E6"/>
              </a:buClr>
              <a:buSzPct val="80000"/>
              <a:buFont typeface="Wingdings" panose="05000000000000000000" pitchFamily="2" charset="2"/>
              <a:buNone/>
              <a:tabLst>
                <a:tab pos="1552984" algn="l"/>
              </a:tabLst>
              <a:defRPr/>
            </a:pPr>
            <a:endParaRPr kumimoji="0" lang="en-US" sz="800" b="0" i="0" u="none" strike="noStrike" kern="0" cap="none" spc="0" normalizeH="0" baseline="0" noProof="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7767BD07-A730-B4D9-A3CB-46499E94CC29}"/>
              </a:ext>
            </a:extLst>
          </p:cNvPr>
          <p:cNvGrpSpPr/>
          <p:nvPr/>
        </p:nvGrpSpPr>
        <p:grpSpPr>
          <a:xfrm>
            <a:off x="9296860" y="4160225"/>
            <a:ext cx="2266341" cy="1942535"/>
            <a:chOff x="5196249" y="2233470"/>
            <a:chExt cx="1633591" cy="1400190"/>
          </a:xfrm>
        </p:grpSpPr>
        <p:grpSp>
          <p:nvGrpSpPr>
            <p:cNvPr id="5" name="Group 4">
              <a:extLst>
                <a:ext uri="{FF2B5EF4-FFF2-40B4-BE49-F238E27FC236}">
                  <a16:creationId xmlns:a16="http://schemas.microsoft.com/office/drawing/2014/main" id="{C033F4FA-C4BB-3AC2-4B53-90A317DBBEA4}"/>
                </a:ext>
              </a:extLst>
            </p:cNvPr>
            <p:cNvGrpSpPr/>
            <p:nvPr/>
          </p:nvGrpSpPr>
          <p:grpSpPr>
            <a:xfrm>
              <a:off x="5196249" y="2328843"/>
              <a:ext cx="1633591" cy="1304817"/>
              <a:chOff x="7829583" y="1069141"/>
              <a:chExt cx="360646" cy="345511"/>
            </a:xfrm>
          </p:grpSpPr>
          <p:sp>
            <p:nvSpPr>
              <p:cNvPr id="6" name="Freeform: Shape 5">
                <a:extLst>
                  <a:ext uri="{FF2B5EF4-FFF2-40B4-BE49-F238E27FC236}">
                    <a16:creationId xmlns:a16="http://schemas.microsoft.com/office/drawing/2014/main" id="{DAF56D12-5A8C-676F-7FAB-96675C8074D5}"/>
                  </a:ext>
                </a:extLst>
              </p:cNvPr>
              <p:cNvSpPr/>
              <p:nvPr/>
            </p:nvSpPr>
            <p:spPr>
              <a:xfrm>
                <a:off x="7863137" y="1069141"/>
                <a:ext cx="243293" cy="217532"/>
              </a:xfrm>
              <a:custGeom>
                <a:avLst/>
                <a:gdLst>
                  <a:gd name="connsiteX0" fmla="*/ 113367 w 324390"/>
                  <a:gd name="connsiteY0" fmla="*/ 231277 h 290043"/>
                  <a:gd name="connsiteX1" fmla="*/ 80432 w 324390"/>
                  <a:gd name="connsiteY1" fmla="*/ 192617 h 290043"/>
                  <a:gd name="connsiteX2" fmla="*/ 54099 w 324390"/>
                  <a:gd name="connsiteY2" fmla="*/ 205783 h 290043"/>
                  <a:gd name="connsiteX3" fmla="*/ 8112 w 324390"/>
                  <a:gd name="connsiteY3" fmla="*/ 143004 h 290043"/>
                  <a:gd name="connsiteX4" fmla="*/ 30438 w 324390"/>
                  <a:gd name="connsiteY4" fmla="*/ 44733 h 290043"/>
                  <a:gd name="connsiteX5" fmla="*/ 107108 w 324390"/>
                  <a:gd name="connsiteY5" fmla="*/ 1341 h 290043"/>
                  <a:gd name="connsiteX6" fmla="*/ 125274 w 324390"/>
                  <a:gd name="connsiteY6" fmla="*/ 12713 h 290043"/>
                  <a:gd name="connsiteX7" fmla="*/ 125159 w 324390"/>
                  <a:gd name="connsiteY7" fmla="*/ 14736 h 290043"/>
                  <a:gd name="connsiteX8" fmla="*/ 211180 w 324390"/>
                  <a:gd name="connsiteY8" fmla="*/ 89651 h 290043"/>
                  <a:gd name="connsiteX9" fmla="*/ 226141 w 324390"/>
                  <a:gd name="connsiteY9" fmla="*/ 84995 h 290043"/>
                  <a:gd name="connsiteX10" fmla="*/ 241864 w 324390"/>
                  <a:gd name="connsiteY10" fmla="*/ 92666 h 290043"/>
                  <a:gd name="connsiteX11" fmla="*/ 250451 w 324390"/>
                  <a:gd name="connsiteY11" fmla="*/ 120640 h 290043"/>
                  <a:gd name="connsiteX12" fmla="*/ 250489 w 324390"/>
                  <a:gd name="connsiteY12" fmla="*/ 120640 h 290043"/>
                  <a:gd name="connsiteX13" fmla="*/ 326321 w 324390"/>
                  <a:gd name="connsiteY13" fmla="*/ 291689 h 29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390" h="290043">
                    <a:moveTo>
                      <a:pt x="113367" y="231277"/>
                    </a:moveTo>
                    <a:cubicBezTo>
                      <a:pt x="97071" y="212614"/>
                      <a:pt x="80432" y="192617"/>
                      <a:pt x="80432" y="192617"/>
                    </a:cubicBezTo>
                    <a:lnTo>
                      <a:pt x="54099" y="205783"/>
                    </a:lnTo>
                    <a:cubicBezTo>
                      <a:pt x="28949" y="180137"/>
                      <a:pt x="16928" y="161056"/>
                      <a:pt x="8112" y="143004"/>
                    </a:cubicBezTo>
                    <a:cubicBezTo>
                      <a:pt x="-8451" y="109153"/>
                      <a:pt x="1014" y="68280"/>
                      <a:pt x="30438" y="44733"/>
                    </a:cubicBezTo>
                    <a:cubicBezTo>
                      <a:pt x="54862" y="25155"/>
                      <a:pt x="86194" y="10118"/>
                      <a:pt x="107108" y="1341"/>
                    </a:cubicBezTo>
                    <a:cubicBezTo>
                      <a:pt x="116535" y="-2628"/>
                      <a:pt x="124702" y="2524"/>
                      <a:pt x="125274" y="12713"/>
                    </a:cubicBezTo>
                    <a:cubicBezTo>
                      <a:pt x="125350" y="14011"/>
                      <a:pt x="125236" y="14316"/>
                      <a:pt x="125159" y="14736"/>
                    </a:cubicBezTo>
                    <a:cubicBezTo>
                      <a:pt x="113444" y="64463"/>
                      <a:pt x="160652" y="100948"/>
                      <a:pt x="211180" y="89651"/>
                    </a:cubicBezTo>
                    <a:cubicBezTo>
                      <a:pt x="215989" y="88583"/>
                      <a:pt x="220989" y="87056"/>
                      <a:pt x="226141" y="84995"/>
                    </a:cubicBezTo>
                    <a:cubicBezTo>
                      <a:pt x="232667" y="82400"/>
                      <a:pt x="239994" y="85911"/>
                      <a:pt x="241864" y="92666"/>
                    </a:cubicBezTo>
                    <a:cubicBezTo>
                      <a:pt x="243810" y="99688"/>
                      <a:pt x="246634" y="109191"/>
                      <a:pt x="250451" y="120640"/>
                    </a:cubicBezTo>
                    <a:lnTo>
                      <a:pt x="250489" y="120640"/>
                    </a:lnTo>
                    <a:cubicBezTo>
                      <a:pt x="250489" y="120640"/>
                      <a:pt x="278387" y="220362"/>
                      <a:pt x="326321" y="291689"/>
                    </a:cubicBezTo>
                  </a:path>
                </a:pathLst>
              </a:custGeom>
              <a:noFill/>
              <a:ln w="11448" cap="rnd">
                <a:solidFill>
                  <a:srgbClr val="344154"/>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5C793E98-A94B-6B2F-8D40-0062D7DF2667}"/>
                  </a:ext>
                </a:extLst>
              </p:cNvPr>
              <p:cNvSpPr/>
              <p:nvPr/>
            </p:nvSpPr>
            <p:spPr>
              <a:xfrm>
                <a:off x="7829583" y="1260090"/>
                <a:ext cx="360646" cy="154562"/>
              </a:xfrm>
              <a:custGeom>
                <a:avLst/>
                <a:gdLst>
                  <a:gd name="connsiteX0" fmla="*/ 312631 w 480861"/>
                  <a:gd name="connsiteY0" fmla="*/ 55829 h 206083"/>
                  <a:gd name="connsiteX1" fmla="*/ 449295 w 480861"/>
                  <a:gd name="connsiteY1" fmla="*/ 78956 h 206083"/>
                  <a:gd name="connsiteX2" fmla="*/ 481275 w 480861"/>
                  <a:gd name="connsiteY2" fmla="*/ 103152 h 206083"/>
                  <a:gd name="connsiteX3" fmla="*/ 477765 w 480861"/>
                  <a:gd name="connsiteY3" fmla="*/ 138301 h 206083"/>
                  <a:gd name="connsiteX4" fmla="*/ 357244 w 480861"/>
                  <a:gd name="connsiteY4" fmla="*/ 199515 h 206083"/>
                  <a:gd name="connsiteX5" fmla="*/ 340718 w 480861"/>
                  <a:gd name="connsiteY5" fmla="*/ 186081 h 206083"/>
                  <a:gd name="connsiteX6" fmla="*/ 153679 w 480861"/>
                  <a:gd name="connsiteY6" fmla="*/ 189173 h 206083"/>
                  <a:gd name="connsiteX7" fmla="*/ 132765 w 480861"/>
                  <a:gd name="connsiteY7" fmla="*/ 207720 h 206083"/>
                  <a:gd name="connsiteX8" fmla="*/ 54225 w 480861"/>
                  <a:gd name="connsiteY8" fmla="*/ 202377 h 206083"/>
                  <a:gd name="connsiteX9" fmla="*/ 490 w 480861"/>
                  <a:gd name="connsiteY9" fmla="*/ 117120 h 206083"/>
                  <a:gd name="connsiteX10" fmla="*/ 24610 w 480861"/>
                  <a:gd name="connsiteY10" fmla="*/ 30756 h 206083"/>
                  <a:gd name="connsiteX11" fmla="*/ 46134 w 480861"/>
                  <a:gd name="connsiteY11" fmla="*/ 28733 h 206083"/>
                  <a:gd name="connsiteX12" fmla="*/ 46248 w 480861"/>
                  <a:gd name="connsiteY12" fmla="*/ 28924 h 206083"/>
                  <a:gd name="connsiteX13" fmla="*/ 160053 w 480861"/>
                  <a:gd name="connsiteY13" fmla="*/ 21062 h 206083"/>
                  <a:gd name="connsiteX14" fmla="*/ 167341 w 480861"/>
                  <a:gd name="connsiteY14" fmla="*/ 7209 h 206083"/>
                  <a:gd name="connsiteX15" fmla="*/ 183867 w 480861"/>
                  <a:gd name="connsiteY15" fmla="*/ 1522 h 206083"/>
                  <a:gd name="connsiteX16" fmla="*/ 208215 w 480861"/>
                  <a:gd name="connsiteY16" fmla="*/ 13200 h 20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0861" h="206083">
                    <a:moveTo>
                      <a:pt x="312631" y="55829"/>
                    </a:moveTo>
                    <a:cubicBezTo>
                      <a:pt x="352970" y="67889"/>
                      <a:pt x="399606" y="77353"/>
                      <a:pt x="449295" y="78956"/>
                    </a:cubicBezTo>
                    <a:cubicBezTo>
                      <a:pt x="469445" y="79605"/>
                      <a:pt x="477803" y="92581"/>
                      <a:pt x="481275" y="103152"/>
                    </a:cubicBezTo>
                    <a:cubicBezTo>
                      <a:pt x="485092" y="114792"/>
                      <a:pt x="483451" y="127462"/>
                      <a:pt x="477765" y="138301"/>
                    </a:cubicBezTo>
                    <a:cubicBezTo>
                      <a:pt x="451890" y="187417"/>
                      <a:pt x="357244" y="199515"/>
                      <a:pt x="357244" y="199515"/>
                    </a:cubicBezTo>
                    <a:lnTo>
                      <a:pt x="340718" y="186081"/>
                    </a:lnTo>
                    <a:cubicBezTo>
                      <a:pt x="256416" y="203637"/>
                      <a:pt x="153679" y="189173"/>
                      <a:pt x="153679" y="189173"/>
                    </a:cubicBezTo>
                    <a:lnTo>
                      <a:pt x="132765" y="207720"/>
                    </a:lnTo>
                    <a:cubicBezTo>
                      <a:pt x="98723" y="212109"/>
                      <a:pt x="73230" y="208903"/>
                      <a:pt x="54225" y="202377"/>
                    </a:cubicBezTo>
                    <a:cubicBezTo>
                      <a:pt x="18580" y="190127"/>
                      <a:pt x="-3632" y="154558"/>
                      <a:pt x="490" y="117120"/>
                    </a:cubicBezTo>
                    <a:cubicBezTo>
                      <a:pt x="4001" y="85291"/>
                      <a:pt x="15985" y="51707"/>
                      <a:pt x="24610" y="30756"/>
                    </a:cubicBezTo>
                    <a:cubicBezTo>
                      <a:pt x="28350" y="21673"/>
                      <a:pt x="40753" y="20528"/>
                      <a:pt x="46134" y="28733"/>
                    </a:cubicBezTo>
                    <a:cubicBezTo>
                      <a:pt x="46172" y="28809"/>
                      <a:pt x="46210" y="28847"/>
                      <a:pt x="46248" y="28924"/>
                    </a:cubicBezTo>
                    <a:cubicBezTo>
                      <a:pt x="73116" y="72392"/>
                      <a:pt x="132308" y="64798"/>
                      <a:pt x="160053" y="21062"/>
                    </a:cubicBezTo>
                    <a:cubicBezTo>
                      <a:pt x="162686" y="16902"/>
                      <a:pt x="165128" y="12323"/>
                      <a:pt x="167341" y="7209"/>
                    </a:cubicBezTo>
                    <a:cubicBezTo>
                      <a:pt x="170127" y="759"/>
                      <a:pt x="177760" y="-1951"/>
                      <a:pt x="183867" y="1522"/>
                    </a:cubicBezTo>
                    <a:cubicBezTo>
                      <a:pt x="190201" y="5110"/>
                      <a:pt x="197415" y="7819"/>
                      <a:pt x="208215" y="13200"/>
                    </a:cubicBezTo>
                  </a:path>
                </a:pathLst>
              </a:custGeom>
              <a:noFill/>
              <a:ln w="11448" cap="flat">
                <a:solidFill>
                  <a:srgbClr val="344154"/>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A0A44E39-49A5-F6C0-5E92-9722A53CE15C}"/>
                  </a:ext>
                </a:extLst>
              </p:cNvPr>
              <p:cNvSpPr/>
              <p:nvPr/>
            </p:nvSpPr>
            <p:spPr>
              <a:xfrm>
                <a:off x="7955661" y="1265759"/>
                <a:ext cx="60108" cy="77282"/>
              </a:xfrm>
              <a:custGeom>
                <a:avLst/>
                <a:gdLst>
                  <a:gd name="connsiteX0" fmla="*/ 80335 w 80143"/>
                  <a:gd name="connsiteY0" fmla="*/ 26287 h 103041"/>
                  <a:gd name="connsiteX1" fmla="*/ 39844 w 80143"/>
                  <a:gd name="connsiteY1" fmla="*/ 105400 h 103041"/>
                  <a:gd name="connsiteX2" fmla="*/ 9847 w 80143"/>
                  <a:gd name="connsiteY2" fmla="*/ 106621 h 103041"/>
                  <a:gd name="connsiteX3" fmla="*/ 0 w 80143"/>
                  <a:gd name="connsiteY3" fmla="*/ 80021 h 103041"/>
                  <a:gd name="connsiteX4" fmla="*/ 40110 w 80143"/>
                  <a:gd name="connsiteY4" fmla="*/ 5564 h 103041"/>
                  <a:gd name="connsiteX5" fmla="*/ 54460 w 80143"/>
                  <a:gd name="connsiteY5" fmla="*/ 1099 h 103041"/>
                  <a:gd name="connsiteX6" fmla="*/ 75259 w 80143"/>
                  <a:gd name="connsiteY6" fmla="*/ 10983 h 103041"/>
                  <a:gd name="connsiteX7" fmla="*/ 80335 w 80143"/>
                  <a:gd name="connsiteY7" fmla="*/ 26287 h 10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43" h="103041">
                    <a:moveTo>
                      <a:pt x="80335" y="26287"/>
                    </a:moveTo>
                    <a:lnTo>
                      <a:pt x="39844" y="105400"/>
                    </a:lnTo>
                    <a:lnTo>
                      <a:pt x="9847" y="106621"/>
                    </a:lnTo>
                    <a:lnTo>
                      <a:pt x="0" y="80021"/>
                    </a:lnTo>
                    <a:lnTo>
                      <a:pt x="40110" y="5564"/>
                    </a:lnTo>
                    <a:cubicBezTo>
                      <a:pt x="42972" y="526"/>
                      <a:pt x="49270" y="-1420"/>
                      <a:pt x="54460" y="1099"/>
                    </a:cubicBezTo>
                    <a:cubicBezTo>
                      <a:pt x="60528" y="4037"/>
                      <a:pt x="68580" y="7854"/>
                      <a:pt x="75259" y="10983"/>
                    </a:cubicBezTo>
                    <a:cubicBezTo>
                      <a:pt x="81098" y="13654"/>
                      <a:pt x="83388" y="20677"/>
                      <a:pt x="80335" y="26287"/>
                    </a:cubicBezTo>
                    <a:close/>
                  </a:path>
                </a:pathLst>
              </a:custGeom>
              <a:noFill/>
              <a:ln w="11448" cap="flat">
                <a:solidFill>
                  <a:srgbClr val="344154"/>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A928D031-E559-8A7B-1E8E-DD941C036A93}"/>
                  </a:ext>
                </a:extLst>
              </p:cNvPr>
              <p:cNvSpPr/>
              <p:nvPr/>
            </p:nvSpPr>
            <p:spPr>
              <a:xfrm>
                <a:off x="8006296" y="1286230"/>
                <a:ext cx="57245" cy="80144"/>
              </a:xfrm>
              <a:custGeom>
                <a:avLst/>
                <a:gdLst>
                  <a:gd name="connsiteX0" fmla="*/ 76327 w 76327"/>
                  <a:gd name="connsiteY0" fmla="*/ 23187 h 106858"/>
                  <a:gd name="connsiteX1" fmla="*/ 42132 w 76327"/>
                  <a:gd name="connsiteY1" fmla="*/ 104018 h 106858"/>
                  <a:gd name="connsiteX2" fmla="*/ 12403 w 76327"/>
                  <a:gd name="connsiteY2" fmla="*/ 108178 h 106858"/>
                  <a:gd name="connsiteX3" fmla="*/ 0 w 76327"/>
                  <a:gd name="connsiteY3" fmla="*/ 82685 h 106858"/>
                  <a:gd name="connsiteX4" fmla="*/ 34271 w 76327"/>
                  <a:gd name="connsiteY4" fmla="*/ 6510 h 106858"/>
                  <a:gd name="connsiteX5" fmla="*/ 48124 w 76327"/>
                  <a:gd name="connsiteY5" fmla="*/ 671 h 106858"/>
                  <a:gd name="connsiteX6" fmla="*/ 69800 w 76327"/>
                  <a:gd name="connsiteY6" fmla="*/ 8456 h 106858"/>
                  <a:gd name="connsiteX7" fmla="*/ 76327 w 76327"/>
                  <a:gd name="connsiteY7" fmla="*/ 23187 h 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27" h="106858">
                    <a:moveTo>
                      <a:pt x="76327" y="23187"/>
                    </a:moveTo>
                    <a:lnTo>
                      <a:pt x="42132" y="104018"/>
                    </a:lnTo>
                    <a:lnTo>
                      <a:pt x="12403" y="108178"/>
                    </a:lnTo>
                    <a:lnTo>
                      <a:pt x="0" y="82685"/>
                    </a:lnTo>
                    <a:lnTo>
                      <a:pt x="34271" y="6510"/>
                    </a:lnTo>
                    <a:cubicBezTo>
                      <a:pt x="36637" y="1243"/>
                      <a:pt x="42705" y="-1314"/>
                      <a:pt x="48124" y="671"/>
                    </a:cubicBezTo>
                    <a:cubicBezTo>
                      <a:pt x="54460" y="2999"/>
                      <a:pt x="62817" y="6014"/>
                      <a:pt x="69800" y="8456"/>
                    </a:cubicBezTo>
                    <a:cubicBezTo>
                      <a:pt x="75831" y="10555"/>
                      <a:pt x="78807" y="17310"/>
                      <a:pt x="76327" y="23187"/>
                    </a:cubicBezTo>
                    <a:close/>
                  </a:path>
                </a:pathLst>
              </a:custGeom>
              <a:noFill/>
              <a:ln w="11448" cap="flat">
                <a:solidFill>
                  <a:srgbClr val="344154"/>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0B682545-3C01-FFC8-A0A0-1E4286212B6D}"/>
                  </a:ext>
                </a:extLst>
              </p:cNvPr>
              <p:cNvSpPr/>
              <p:nvPr/>
            </p:nvSpPr>
            <p:spPr>
              <a:xfrm>
                <a:off x="7829864" y="1353753"/>
                <a:ext cx="114491" cy="45797"/>
              </a:xfrm>
              <a:custGeom>
                <a:avLst/>
                <a:gdLst>
                  <a:gd name="connsiteX0" fmla="*/ 0 w 152654"/>
                  <a:gd name="connsiteY0" fmla="*/ 12614 h 61061"/>
                  <a:gd name="connsiteX1" fmla="*/ 47399 w 152654"/>
                  <a:gd name="connsiteY1" fmla="*/ 96 h 61061"/>
                  <a:gd name="connsiteX2" fmla="*/ 154372 w 152654"/>
                  <a:gd name="connsiteY2" fmla="*/ 64402 h 61061"/>
                </a:gdLst>
                <a:ahLst/>
                <a:cxnLst>
                  <a:cxn ang="0">
                    <a:pos x="connsiteX0" y="connsiteY0"/>
                  </a:cxn>
                  <a:cxn ang="0">
                    <a:pos x="connsiteX1" y="connsiteY1"/>
                  </a:cxn>
                  <a:cxn ang="0">
                    <a:pos x="connsiteX2" y="connsiteY2"/>
                  </a:cxn>
                </a:cxnLst>
                <a:rect l="l" t="t" r="r" b="b"/>
                <a:pathLst>
                  <a:path w="152654" h="61061">
                    <a:moveTo>
                      <a:pt x="0" y="12614"/>
                    </a:moveTo>
                    <a:cubicBezTo>
                      <a:pt x="14273" y="5248"/>
                      <a:pt x="30302" y="783"/>
                      <a:pt x="47399" y="96"/>
                    </a:cubicBezTo>
                    <a:cubicBezTo>
                      <a:pt x="94112" y="-1812"/>
                      <a:pt x="135328" y="24788"/>
                      <a:pt x="154372" y="64402"/>
                    </a:cubicBezTo>
                  </a:path>
                </a:pathLst>
              </a:custGeom>
              <a:noFill/>
              <a:ln w="11448" cap="flat">
                <a:solidFill>
                  <a:srgbClr val="344154"/>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C5D327F0-B7A6-F32B-49E5-B9BC4DFA5CC2}"/>
                  </a:ext>
                </a:extLst>
              </p:cNvPr>
              <p:cNvSpPr/>
              <p:nvPr/>
            </p:nvSpPr>
            <p:spPr>
              <a:xfrm>
                <a:off x="7889314" y="1154612"/>
                <a:ext cx="31485" cy="57245"/>
              </a:xfrm>
              <a:custGeom>
                <a:avLst/>
                <a:gdLst>
                  <a:gd name="connsiteX0" fmla="*/ 45529 w 41979"/>
                  <a:gd name="connsiteY0" fmla="*/ 78655 h 76327"/>
                  <a:gd name="connsiteX1" fmla="*/ 0 w 41979"/>
                  <a:gd name="connsiteY1" fmla="*/ 0 h 76327"/>
                </a:gdLst>
                <a:ahLst/>
                <a:cxnLst>
                  <a:cxn ang="0">
                    <a:pos x="connsiteX0" y="connsiteY0"/>
                  </a:cxn>
                  <a:cxn ang="0">
                    <a:pos x="connsiteX1" y="connsiteY1"/>
                  </a:cxn>
                </a:cxnLst>
                <a:rect l="l" t="t" r="r" b="b"/>
                <a:pathLst>
                  <a:path w="41979" h="76327">
                    <a:moveTo>
                      <a:pt x="45529" y="78655"/>
                    </a:moveTo>
                    <a:cubicBezTo>
                      <a:pt x="45529" y="78655"/>
                      <a:pt x="12594" y="42247"/>
                      <a:pt x="0" y="0"/>
                    </a:cubicBezTo>
                  </a:path>
                </a:pathLst>
              </a:custGeom>
              <a:noFill/>
              <a:ln w="11448" cap="rnd">
                <a:solidFill>
                  <a:srgbClr val="344154"/>
                </a:solidFill>
                <a:prstDash val="solid"/>
                <a:round/>
              </a:ln>
            </p:spPr>
            <p:txBody>
              <a:bodyPr rtlCol="0" anchor="ctr"/>
              <a:lstStyle/>
              <a:p>
                <a:endParaRPr lang="en-US">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3B218D78-33A1-49B9-A0B5-8CE8E383E360}"/>
                  </a:ext>
                </a:extLst>
              </p:cNvPr>
              <p:cNvSpPr/>
              <p:nvPr/>
            </p:nvSpPr>
            <p:spPr>
              <a:xfrm>
                <a:off x="8104413" y="1332445"/>
                <a:ext cx="68695" cy="57245"/>
              </a:xfrm>
              <a:custGeom>
                <a:avLst/>
                <a:gdLst>
                  <a:gd name="connsiteX0" fmla="*/ 93043 w 91592"/>
                  <a:gd name="connsiteY0" fmla="*/ 13853 h 76327"/>
                  <a:gd name="connsiteX1" fmla="*/ 82090 w 91592"/>
                  <a:gd name="connsiteY1" fmla="*/ 5343 h 76327"/>
                  <a:gd name="connsiteX2" fmla="*/ 25990 w 91592"/>
                  <a:gd name="connsiteY2" fmla="*/ 0 h 76327"/>
                  <a:gd name="connsiteX3" fmla="*/ 0 w 91592"/>
                  <a:gd name="connsiteY3" fmla="*/ 78235 h 76327"/>
                  <a:gd name="connsiteX4" fmla="*/ 90944 w 91592"/>
                  <a:gd name="connsiteY4" fmla="*/ 31180 h 76327"/>
                  <a:gd name="connsiteX5" fmla="*/ 93043 w 91592"/>
                  <a:gd name="connsiteY5" fmla="*/ 13853 h 7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 h="76327">
                    <a:moveTo>
                      <a:pt x="93043" y="13853"/>
                    </a:moveTo>
                    <a:cubicBezTo>
                      <a:pt x="90753" y="6908"/>
                      <a:pt x="87548" y="5534"/>
                      <a:pt x="82090" y="5343"/>
                    </a:cubicBezTo>
                    <a:cubicBezTo>
                      <a:pt x="63123" y="4732"/>
                      <a:pt x="44156" y="2748"/>
                      <a:pt x="25990" y="0"/>
                    </a:cubicBezTo>
                    <a:cubicBezTo>
                      <a:pt x="27783" y="14998"/>
                      <a:pt x="27745" y="48315"/>
                      <a:pt x="0" y="78235"/>
                    </a:cubicBezTo>
                    <a:cubicBezTo>
                      <a:pt x="27631" y="72664"/>
                      <a:pt x="76938" y="57818"/>
                      <a:pt x="90944" y="31180"/>
                    </a:cubicBezTo>
                    <a:cubicBezTo>
                      <a:pt x="94036" y="25417"/>
                      <a:pt x="94761" y="19082"/>
                      <a:pt x="93043" y="13853"/>
                    </a:cubicBezTo>
                    <a:close/>
                  </a:path>
                </a:pathLst>
              </a:custGeom>
              <a:solidFill>
                <a:srgbClr val="FFD9D3"/>
              </a:solidFill>
              <a:ln w="3816"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38900C66-5BFE-C2C4-2E06-7733A590F851}"/>
                </a:ext>
              </a:extLst>
            </p:cNvPr>
            <p:cNvSpPr txBox="1"/>
            <p:nvPr/>
          </p:nvSpPr>
          <p:spPr>
            <a:xfrm rot="2922025">
              <a:off x="5323208" y="2640282"/>
              <a:ext cx="1102026" cy="288401"/>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STRIDE</a:t>
              </a:r>
            </a:p>
          </p:txBody>
        </p:sp>
      </p:grpSp>
    </p:spTree>
    <p:extLst>
      <p:ext uri="{BB962C8B-B14F-4D97-AF65-F5344CB8AC3E}">
        <p14:creationId xmlns:p14="http://schemas.microsoft.com/office/powerpoint/2010/main" val="848601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16C21-4F97-F049-394C-3C3F27526D9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BF87831-5E5D-4730-A460-C0453ACC5692}"/>
              </a:ext>
            </a:extLst>
          </p:cNvPr>
          <p:cNvSpPr/>
          <p:nvPr/>
        </p:nvSpPr>
        <p:spPr>
          <a:xfrm>
            <a:off x="609599" y="2613380"/>
            <a:ext cx="10958053" cy="447454"/>
          </a:xfrm>
          <a:prstGeom prst="rect">
            <a:avLst/>
          </a:prstGeom>
          <a:solidFill>
            <a:srgbClr val="99CC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i="1">
                <a:solidFill>
                  <a:schemeClr val="tx1"/>
                </a:solidFill>
                <a:latin typeface="Arial" panose="020B0604020202020204" pitchFamily="34" charset="0"/>
                <a:cs typeface="Arial" panose="020B0604020202020204" pitchFamily="34" charset="0"/>
              </a:rPr>
              <a:t>Smoking</a:t>
            </a:r>
          </a:p>
        </p:txBody>
      </p:sp>
      <p:sp>
        <p:nvSpPr>
          <p:cNvPr id="13" name="Rectangle 12">
            <a:extLst>
              <a:ext uri="{FF2B5EF4-FFF2-40B4-BE49-F238E27FC236}">
                <a16:creationId xmlns:a16="http://schemas.microsoft.com/office/drawing/2014/main" id="{31E3D0CF-E1A2-4572-A0F9-4FA202AEF2B7}"/>
              </a:ext>
            </a:extLst>
          </p:cNvPr>
          <p:cNvSpPr/>
          <p:nvPr/>
        </p:nvSpPr>
        <p:spPr>
          <a:xfrm>
            <a:off x="621893" y="4193130"/>
            <a:ext cx="10962967" cy="2039073"/>
          </a:xfrm>
          <a:prstGeom prst="rect">
            <a:avLst/>
          </a:prstGeom>
          <a:solidFill>
            <a:srgbClr val="99CC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i="1">
                <a:solidFill>
                  <a:schemeClr val="tx1"/>
                </a:solidFill>
                <a:latin typeface="Arial" panose="020B0604020202020204" pitchFamily="34" charset="0"/>
                <a:cs typeface="Arial" panose="020B0604020202020204" pitchFamily="34" charset="0"/>
              </a:rPr>
              <a:t>Medical </a:t>
            </a:r>
          </a:p>
          <a:p>
            <a:r>
              <a:rPr lang="en-US" sz="1800" b="1" i="1">
                <a:solidFill>
                  <a:schemeClr val="tx1"/>
                </a:solidFill>
                <a:latin typeface="Arial" panose="020B0604020202020204" pitchFamily="34" charset="0"/>
                <a:cs typeface="Arial" panose="020B0604020202020204" pitchFamily="34" charset="0"/>
              </a:rPr>
              <a:t>Therapy</a:t>
            </a:r>
          </a:p>
        </p:txBody>
      </p:sp>
      <p:sp>
        <p:nvSpPr>
          <p:cNvPr id="2" name="Rectangle 1">
            <a:extLst>
              <a:ext uri="{FF2B5EF4-FFF2-40B4-BE49-F238E27FC236}">
                <a16:creationId xmlns:a16="http://schemas.microsoft.com/office/drawing/2014/main" id="{D02F6A4E-AC01-4EAA-99C9-FCD7344E621B}"/>
              </a:ext>
            </a:extLst>
          </p:cNvPr>
          <p:cNvSpPr/>
          <p:nvPr/>
        </p:nvSpPr>
        <p:spPr>
          <a:xfrm>
            <a:off x="607139" y="2164781"/>
            <a:ext cx="10962967" cy="447454"/>
          </a:xfrm>
          <a:prstGeom prst="rect">
            <a:avLst/>
          </a:prstGeom>
          <a:solidFill>
            <a:srgbClr val="99CC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i="1">
                <a:solidFill>
                  <a:schemeClr val="tx1"/>
                </a:solidFill>
                <a:latin typeface="Arial" panose="020B0604020202020204" pitchFamily="34" charset="0"/>
                <a:cs typeface="Arial" panose="020B0604020202020204" pitchFamily="34" charset="0"/>
              </a:rPr>
              <a:t>Weight</a:t>
            </a:r>
          </a:p>
        </p:txBody>
      </p:sp>
      <p:graphicFrame>
        <p:nvGraphicFramePr>
          <p:cNvPr id="3" name="Table 2">
            <a:extLst>
              <a:ext uri="{FF2B5EF4-FFF2-40B4-BE49-F238E27FC236}">
                <a16:creationId xmlns:a16="http://schemas.microsoft.com/office/drawing/2014/main" id="{A0DED638-80C7-4E70-A275-8158879F911C}"/>
              </a:ext>
            </a:extLst>
          </p:cNvPr>
          <p:cNvGraphicFramePr>
            <a:graphicFrameLocks noGrp="1"/>
          </p:cNvGraphicFramePr>
          <p:nvPr>
            <p:extLst>
              <p:ext uri="{D42A27DB-BD31-4B8C-83A1-F6EECF244321}">
                <p14:modId xmlns:p14="http://schemas.microsoft.com/office/powerpoint/2010/main" val="573822043"/>
              </p:ext>
            </p:extLst>
          </p:nvPr>
        </p:nvGraphicFramePr>
        <p:xfrm>
          <a:off x="2297113" y="1022350"/>
          <a:ext cx="9272993" cy="5209845"/>
        </p:xfrm>
        <a:graphic>
          <a:graphicData uri="http://schemas.openxmlformats.org/drawingml/2006/table">
            <a:tbl>
              <a:tblPr firstRow="1" firstCol="1" bandRow="1">
                <a:tableStyleId>{5C22544A-7EE6-4342-B048-85BDC9FD1C3A}</a:tableStyleId>
              </a:tblPr>
              <a:tblGrid>
                <a:gridCol w="3062432">
                  <a:extLst>
                    <a:ext uri="{9D8B030D-6E8A-4147-A177-3AD203B41FA5}">
                      <a16:colId xmlns:a16="http://schemas.microsoft.com/office/drawing/2014/main" val="3547547563"/>
                    </a:ext>
                  </a:extLst>
                </a:gridCol>
                <a:gridCol w="3089925">
                  <a:extLst>
                    <a:ext uri="{9D8B030D-6E8A-4147-A177-3AD203B41FA5}">
                      <a16:colId xmlns:a16="http://schemas.microsoft.com/office/drawing/2014/main" val="2268697768"/>
                    </a:ext>
                  </a:extLst>
                </a:gridCol>
                <a:gridCol w="3120636">
                  <a:extLst>
                    <a:ext uri="{9D8B030D-6E8A-4147-A177-3AD203B41FA5}">
                      <a16:colId xmlns:a16="http://schemas.microsoft.com/office/drawing/2014/main" val="3704508946"/>
                    </a:ext>
                  </a:extLst>
                </a:gridCol>
              </a:tblGrid>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 </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bg1"/>
                          </a:solidFill>
                          <a:effectLst/>
                          <a:latin typeface="Arial" panose="020B0604020202020204" pitchFamily="34" charset="0"/>
                          <a:cs typeface="Arial" panose="020B0604020202020204" pitchFamily="34" charset="0"/>
                        </a:rPr>
                        <a:t>Semaglutide 1.0 mg (n=396) </a:t>
                      </a:r>
                      <a:r>
                        <a:rPr lang="en-US"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13104" marR="13104"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US" sz="1200" b="1">
                          <a:solidFill>
                            <a:schemeClr val="bg1"/>
                          </a:solidFill>
                          <a:effectLst/>
                          <a:latin typeface="Arial" panose="020B0604020202020204" pitchFamily="34" charset="0"/>
                          <a:cs typeface="Arial" panose="020B0604020202020204" pitchFamily="34" charset="0"/>
                        </a:rPr>
                        <a:t>Placebo (n=396) </a:t>
                      </a:r>
                      <a:r>
                        <a:rPr lang="en-US"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13104" marR="13104"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153008884"/>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Age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yr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median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68</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68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9569931"/>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Female</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27</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22</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276478"/>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White</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65</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70</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667120"/>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Asian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33</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429745"/>
                  </a:ext>
                </a:extLst>
              </a:tr>
              <a:tr h="226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Arial" panose="020B0604020202020204" pitchFamily="34" charset="0"/>
                          <a:cs typeface="Arial" panose="020B0604020202020204" pitchFamily="34" charset="0"/>
                        </a:rPr>
                        <a:t>BMI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kg/m</a:t>
                      </a:r>
                      <a:r>
                        <a:rPr lang="en-US" sz="1200" b="1" baseline="30000">
                          <a:solidFill>
                            <a:schemeClr val="tx1"/>
                          </a:solidFill>
                          <a:effectLst/>
                          <a:latin typeface="Arial" panose="020B0604020202020204" pitchFamily="34" charset="0"/>
                          <a:cs typeface="Arial" panose="020B0604020202020204" pitchFamily="34" charset="0"/>
                        </a:rPr>
                        <a:t>2</a:t>
                      </a:r>
                      <a:r>
                        <a:rPr lang="en-US" sz="1200" b="1">
                          <a:solidFill>
                            <a:schemeClr val="tx1"/>
                          </a:solidFill>
                          <a:effectLst/>
                          <a:latin typeface="Arial" panose="020B0604020202020204" pitchFamily="34" charset="0"/>
                          <a:cs typeface="Arial" panose="020B0604020202020204" pitchFamily="34" charset="0"/>
                        </a:rPr>
                        <a:t>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median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0"/>
                        </a:spcAft>
                      </a:pPr>
                      <a:r>
                        <a:rPr lang="en-US" sz="1200" b="1" kern="1200">
                          <a:solidFill>
                            <a:srgbClr val="0070C0"/>
                          </a:solidFill>
                          <a:effectLst/>
                          <a:latin typeface="Arial" panose="020B0604020202020204" pitchFamily="34" charset="0"/>
                          <a:ea typeface="+mn-ea"/>
                          <a:cs typeface="Arial" panose="020B0604020202020204" pitchFamily="34" charset="0"/>
                        </a:rPr>
                        <a:t>29</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00000"/>
                        </a:lnSpc>
                        <a:spcBef>
                          <a:spcPts val="0"/>
                        </a:spcBef>
                        <a:spcAft>
                          <a:spcPts val="0"/>
                        </a:spcAft>
                      </a:pPr>
                      <a:r>
                        <a:rPr lang="en-US" sz="1200" b="1" kern="1200">
                          <a:solidFill>
                            <a:schemeClr val="tx1"/>
                          </a:solidFill>
                          <a:effectLst/>
                          <a:latin typeface="Arial" panose="020B0604020202020204" pitchFamily="34" charset="0"/>
                          <a:ea typeface="+mn-ea"/>
                          <a:cs typeface="Arial" panose="020B0604020202020204" pitchFamily="34" charset="0"/>
                        </a:rPr>
                        <a:t>28</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345338"/>
                  </a:ext>
                </a:extLst>
              </a:tr>
              <a:tr h="226515">
                <a:tc>
                  <a:txBody>
                    <a:bodyPr/>
                    <a:lstStyle/>
                    <a:p>
                      <a:pPr marL="180975" marR="0" indent="0">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&lt;27</a:t>
                      </a: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37</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350999"/>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Current smoker</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24</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27</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155513"/>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Previous smoker</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45</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48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846720"/>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Hypertension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86</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90</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931897"/>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 myocardial infarction</a:t>
                      </a: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15</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134826"/>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NYHA Class I–II</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14</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78894"/>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HbA</a:t>
                      </a:r>
                      <a:r>
                        <a:rPr lang="en-US" sz="1200" b="1" baseline="-25000">
                          <a:solidFill>
                            <a:schemeClr val="tx1"/>
                          </a:solidFill>
                          <a:effectLst/>
                          <a:latin typeface="Arial" panose="020B0604020202020204" pitchFamily="34" charset="0"/>
                          <a:cs typeface="Arial" panose="020B0604020202020204" pitchFamily="34" charset="0"/>
                        </a:rPr>
                        <a:t>1c</a:t>
                      </a:r>
                      <a:r>
                        <a:rPr lang="en-US" sz="1200" b="1">
                          <a:solidFill>
                            <a:schemeClr val="tx1"/>
                          </a:solidFill>
                          <a:effectLst/>
                          <a:latin typeface="Arial" panose="020B0604020202020204" pitchFamily="34" charset="0"/>
                          <a:cs typeface="Arial" panose="020B0604020202020204" pitchFamily="34" charset="0"/>
                        </a:rPr>
                        <a:t>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median (IQR)</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7.0 (6.5–7.8)</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7.2 (6.5–8.1)*</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482950"/>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eGFR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mL/min/1.73 m</a:t>
                      </a:r>
                      <a:r>
                        <a:rPr lang="en-US" sz="1200" b="1" baseline="30000">
                          <a:solidFill>
                            <a:schemeClr val="tx1"/>
                          </a:solidFill>
                          <a:effectLst/>
                          <a:latin typeface="Arial" panose="020B0604020202020204" pitchFamily="34" charset="0"/>
                          <a:cs typeface="Arial" panose="020B0604020202020204" pitchFamily="34" charset="0"/>
                        </a:rPr>
                        <a:t>2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baseline="30000">
                          <a:solidFill>
                            <a:schemeClr val="tx1"/>
                          </a:solidFill>
                          <a:effectLst/>
                          <a:latin typeface="Arial" panose="020B0604020202020204" pitchFamily="34" charset="0"/>
                          <a:cs typeface="Arial" panose="020B0604020202020204" pitchFamily="34" charset="0"/>
                        </a:rPr>
                        <a:t> </a:t>
                      </a:r>
                      <a:r>
                        <a:rPr lang="en-US" sz="1200" b="1">
                          <a:solidFill>
                            <a:schemeClr val="tx1"/>
                          </a:solidFill>
                          <a:effectLst/>
                          <a:latin typeface="Arial" panose="020B0604020202020204" pitchFamily="34" charset="0"/>
                          <a:cs typeface="Arial" panose="020B0604020202020204" pitchFamily="34" charset="0"/>
                        </a:rPr>
                        <a:t>median (IQR)</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89.0 (70.0–99.0)</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87.0 (67.0–98.5)</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834122"/>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LDL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mg/dL </a:t>
                      </a:r>
                      <a:r>
                        <a:rPr lang="en-US" sz="1200" b="1">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r>
                        <a:rPr lang="en-US" sz="1200" b="1">
                          <a:solidFill>
                            <a:schemeClr val="tx1"/>
                          </a:solidFill>
                          <a:effectLst/>
                          <a:latin typeface="Arial" panose="020B0604020202020204" pitchFamily="34" charset="0"/>
                          <a:cs typeface="Arial" panose="020B0604020202020204" pitchFamily="34" charset="0"/>
                        </a:rPr>
                        <a:t> geometric mean (CV)</a:t>
                      </a:r>
                      <a:r>
                        <a:rPr lang="en-US" sz="1200" b="1" baseline="30000">
                          <a:solidFill>
                            <a:schemeClr val="tx1"/>
                          </a:solidFill>
                          <a:effectLst/>
                          <a:latin typeface="Arial" panose="020B0604020202020204" pitchFamily="34" charset="0"/>
                          <a:cs typeface="Arial" panose="020B0604020202020204" pitchFamily="34" charset="0"/>
                        </a:rPr>
                        <a:t>†</a:t>
                      </a:r>
                      <a:endParaRPr lang="en-US" sz="1200" b="1" baseline="30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69.2 (0.5)</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68.7 (0.5)</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057874"/>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Metformin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80</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81</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75769"/>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SGLT2i</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37</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33</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2757204"/>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Insulin</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30</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34</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291610"/>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Statins</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83</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82</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214683"/>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Ezetimibe and/or PCSK9i</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16</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007352"/>
                  </a:ext>
                </a:extLst>
              </a:tr>
              <a:tr h="226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Arial" panose="020B0604020202020204" pitchFamily="34" charset="0"/>
                          <a:cs typeface="Arial" panose="020B0604020202020204" pitchFamily="34" charset="0"/>
                        </a:rPr>
                        <a:t>Aspirin or P2Y</a:t>
                      </a:r>
                      <a:r>
                        <a:rPr lang="en-US" sz="1200" b="1" baseline="-25000">
                          <a:solidFill>
                            <a:schemeClr val="tx1"/>
                          </a:solidFill>
                          <a:effectLst/>
                          <a:latin typeface="Arial" panose="020B0604020202020204" pitchFamily="34" charset="0"/>
                          <a:cs typeface="Arial" panose="020B0604020202020204" pitchFamily="34" charset="0"/>
                        </a:rPr>
                        <a:t>12</a:t>
                      </a:r>
                      <a:r>
                        <a:rPr lang="en-US" sz="1200" b="1">
                          <a:solidFill>
                            <a:schemeClr val="tx1"/>
                          </a:solidFill>
                          <a:effectLst/>
                          <a:latin typeface="Arial" panose="020B0604020202020204" pitchFamily="34" charset="0"/>
                          <a:cs typeface="Arial" panose="020B0604020202020204" pitchFamily="34" charset="0"/>
                        </a:rPr>
                        <a:t> inhibitor</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73</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74</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5570564"/>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Direct oral anticoagulants or VKA</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13</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189970"/>
                  </a:ext>
                </a:extLst>
              </a:tr>
              <a:tr h="226515">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Cilostazol</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rgbClr val="0070C0"/>
                          </a:solidFill>
                          <a:effectLst/>
                          <a:latin typeface="Arial" panose="020B0604020202020204" pitchFamily="34" charset="0"/>
                          <a:cs typeface="Arial" panose="020B0604020202020204" pitchFamily="34" charset="0"/>
                        </a:rPr>
                        <a:t>11</a:t>
                      </a:r>
                      <a:endParaRPr lang="en-US" sz="1200" b="1">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11</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104" marR="1310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8827895"/>
                  </a:ext>
                </a:extLst>
              </a:tr>
            </a:tbl>
          </a:graphicData>
        </a:graphic>
      </p:graphicFrame>
      <p:sp>
        <p:nvSpPr>
          <p:cNvPr id="28" name="TextBox 27">
            <a:extLst>
              <a:ext uri="{FF2B5EF4-FFF2-40B4-BE49-F238E27FC236}">
                <a16:creationId xmlns:a16="http://schemas.microsoft.com/office/drawing/2014/main" id="{86F196CC-1C03-2A02-6587-6171E9850F0A}"/>
              </a:ext>
            </a:extLst>
          </p:cNvPr>
          <p:cNvSpPr txBox="1"/>
          <p:nvPr/>
        </p:nvSpPr>
        <p:spPr>
          <a:xfrm>
            <a:off x="2297112" y="6234113"/>
            <a:ext cx="9285287" cy="525461"/>
          </a:xfrm>
          <a:prstGeom prst="rect">
            <a:avLst/>
          </a:prstGeom>
          <a:noFill/>
        </p:spPr>
        <p:txBody>
          <a:bodyPr wrap="square" lIns="0" tIns="0" rIns="0" bIns="0" anchor="b">
            <a:noAutofit/>
          </a:bodyPr>
          <a:lstStyle/>
          <a:p>
            <a:pPr>
              <a:defRPr/>
            </a:pPr>
            <a:r>
              <a:rPr lang="en-US" sz="800">
                <a:latin typeface="Arial" panose="020B0604020202020204" pitchFamily="34" charset="0"/>
                <a:cs typeface="Arial" panose="020B0604020202020204" pitchFamily="34" charset="0"/>
              </a:rPr>
              <a:t>*N=395; </a:t>
            </a:r>
            <a:r>
              <a:rPr lang="en-US" sz="800" baseline="30000">
                <a:latin typeface="Arial" panose="020B0604020202020204" pitchFamily="34" charset="0"/>
                <a:cs typeface="Arial" panose="020B0604020202020204" pitchFamily="34" charset="0"/>
              </a:rPr>
              <a:t>†</a:t>
            </a:r>
            <a:r>
              <a:rPr lang="en-US" sz="800">
                <a:latin typeface="Arial" panose="020B0604020202020204" pitchFamily="34" charset="0"/>
                <a:cs typeface="Arial" panose="020B0604020202020204" pitchFamily="34" charset="0"/>
              </a:rPr>
              <a:t>n=381 and n=376 for semaglutide and placebo, respectively. Data shown are percentages unless stated otherwise.</a:t>
            </a:r>
            <a:br>
              <a:rPr lang="en-US" sz="800">
                <a:latin typeface="Arial" panose="020B0604020202020204" pitchFamily="34" charset="0"/>
                <a:cs typeface="Arial" panose="020B0604020202020204" pitchFamily="34" charset="0"/>
              </a:rPr>
            </a:br>
            <a:r>
              <a:rPr lang="en-US" sz="800">
                <a:latin typeface="Arial" panose="020B0604020202020204" pitchFamily="34" charset="0"/>
                <a:cs typeface="Arial" panose="020B0604020202020204" pitchFamily="34" charset="0"/>
              </a:rPr>
              <a:t>ASCVD, </a:t>
            </a:r>
            <a:r>
              <a:rPr lang="en-US" sz="800">
                <a:solidFill>
                  <a:schemeClr val="tx1"/>
                </a:solidFill>
                <a:latin typeface="Arial" panose="020B0604020202020204" pitchFamily="34" charset="0"/>
                <a:cs typeface="Arial" panose="020B0604020202020204" pitchFamily="34" charset="0"/>
              </a:rPr>
              <a:t>atherosclerotic cardiovascular disease; </a:t>
            </a:r>
            <a:r>
              <a:rPr lang="en-US" sz="800">
                <a:latin typeface="Arial" panose="020B0604020202020204" pitchFamily="34" charset="0"/>
                <a:cs typeface="Arial" panose="020B0604020202020204" pitchFamily="34" charset="0"/>
              </a:rPr>
              <a:t>BMI, body mass index; CV, coefficient of variation; eGFR, estimated glomerular filtration rate; HbA</a:t>
            </a:r>
            <a:r>
              <a:rPr lang="en-US" sz="800" baseline="-25000">
                <a:latin typeface="Arial" panose="020B0604020202020204" pitchFamily="34" charset="0"/>
                <a:cs typeface="Arial" panose="020B0604020202020204" pitchFamily="34" charset="0"/>
              </a:rPr>
              <a:t>1c</a:t>
            </a:r>
            <a:r>
              <a:rPr lang="en-US" sz="800">
                <a:latin typeface="Arial" panose="020B0604020202020204" pitchFamily="34" charset="0"/>
                <a:cs typeface="Arial" panose="020B0604020202020204" pitchFamily="34" charset="0"/>
              </a:rPr>
              <a:t>, glycated hemoglobin; IQR, interquartile range; </a:t>
            </a:r>
            <a:br>
              <a:rPr lang="en-US" sz="800">
                <a:latin typeface="Arial" panose="020B0604020202020204" pitchFamily="34" charset="0"/>
                <a:cs typeface="Arial" panose="020B0604020202020204" pitchFamily="34" charset="0"/>
              </a:rPr>
            </a:br>
            <a:r>
              <a:rPr lang="en-US" sz="800">
                <a:latin typeface="Arial" panose="020B0604020202020204" pitchFamily="34" charset="0"/>
                <a:cs typeface="Arial" panose="020B0604020202020204" pitchFamily="34" charset="0"/>
              </a:rPr>
              <a:t>LDL, low-density lipoprotein; MI, myocardial infarction; </a:t>
            </a:r>
            <a:r>
              <a:rPr lang="en-GB" sz="800">
                <a:latin typeface="Arial" panose="020B0604020202020204" pitchFamily="34" charset="0"/>
                <a:cs typeface="Arial" panose="020B0604020202020204" pitchFamily="34" charset="0"/>
              </a:rPr>
              <a:t>NYHA, New York Heart Association; P2Y</a:t>
            </a:r>
            <a:r>
              <a:rPr lang="en-GB" sz="800" baseline="-25000">
                <a:latin typeface="Arial" panose="020B0604020202020204" pitchFamily="34" charset="0"/>
                <a:cs typeface="Arial" panose="020B0604020202020204" pitchFamily="34" charset="0"/>
              </a:rPr>
              <a:t>12</a:t>
            </a:r>
            <a:r>
              <a:rPr lang="en-GB" sz="800">
                <a:latin typeface="Arial" panose="020B0604020202020204" pitchFamily="34" charset="0"/>
                <a:cs typeface="Arial" panose="020B0604020202020204" pitchFamily="34" charset="0"/>
              </a:rPr>
              <a:t>, purinergic receptor P2Y</a:t>
            </a:r>
            <a:r>
              <a:rPr lang="en-GB" sz="800" baseline="-25000">
                <a:latin typeface="Arial" panose="020B0604020202020204" pitchFamily="34" charset="0"/>
                <a:cs typeface="Arial" panose="020B0604020202020204" pitchFamily="34" charset="0"/>
              </a:rPr>
              <a:t>12</a:t>
            </a:r>
            <a:r>
              <a:rPr lang="en-GB" sz="800">
                <a:latin typeface="Arial" panose="020B0604020202020204" pitchFamily="34" charset="0"/>
                <a:cs typeface="Arial" panose="020B0604020202020204" pitchFamily="34" charset="0"/>
              </a:rPr>
              <a:t>; PCSK9i, proprotein convertase subtilisin/</a:t>
            </a:r>
            <a:r>
              <a:rPr lang="en-GB" sz="800" err="1">
                <a:latin typeface="Arial" panose="020B0604020202020204" pitchFamily="34" charset="0"/>
                <a:cs typeface="Arial" panose="020B0604020202020204" pitchFamily="34" charset="0"/>
              </a:rPr>
              <a:t>kexin</a:t>
            </a:r>
            <a:r>
              <a:rPr lang="en-GB" sz="800">
                <a:latin typeface="Arial" panose="020B0604020202020204" pitchFamily="34" charset="0"/>
                <a:cs typeface="Arial" panose="020B0604020202020204" pitchFamily="34" charset="0"/>
              </a:rPr>
              <a:t> type 9; </a:t>
            </a:r>
            <a:br>
              <a:rPr lang="en-GB" sz="800">
                <a:latin typeface="Arial" panose="020B0604020202020204" pitchFamily="34" charset="0"/>
                <a:cs typeface="Arial" panose="020B0604020202020204" pitchFamily="34" charset="0"/>
              </a:rPr>
            </a:br>
            <a:r>
              <a:rPr lang="en-GB" sz="800">
                <a:latin typeface="Arial" panose="020B0604020202020204" pitchFamily="34" charset="0"/>
                <a:cs typeface="Arial" panose="020B0604020202020204" pitchFamily="34" charset="0"/>
              </a:rPr>
              <a:t>SGLT2i, sodium–glucose cotransporter-2 inhibitor; VKA, vitamin K antagonist.</a:t>
            </a:r>
            <a:endParaRPr lang="en-US" sz="80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3703DEE-3455-09C9-2CA8-9C8DEE7FE178}"/>
              </a:ext>
            </a:extLst>
          </p:cNvPr>
          <p:cNvSpPr>
            <a:spLocks noGrp="1"/>
          </p:cNvSpPr>
          <p:nvPr>
            <p:ph type="title"/>
          </p:nvPr>
        </p:nvSpPr>
        <p:spPr/>
        <p:txBody>
          <a:bodyPr/>
          <a:lstStyle/>
          <a:p>
            <a:r>
              <a:rPr lang="en-US"/>
              <a:t>Baseline Characteristics</a:t>
            </a:r>
          </a:p>
        </p:txBody>
      </p:sp>
      <p:sp>
        <p:nvSpPr>
          <p:cNvPr id="10" name="Rectangle 9">
            <a:extLst>
              <a:ext uri="{FF2B5EF4-FFF2-40B4-BE49-F238E27FC236}">
                <a16:creationId xmlns:a16="http://schemas.microsoft.com/office/drawing/2014/main" id="{D14F979F-E636-CEA1-77A0-927049FC1F8E}"/>
              </a:ext>
            </a:extLst>
          </p:cNvPr>
          <p:cNvSpPr/>
          <p:nvPr/>
        </p:nvSpPr>
        <p:spPr>
          <a:xfrm>
            <a:off x="-232229" y="-265138"/>
            <a:ext cx="12729029" cy="7518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63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hidden="1">
            <a:extLst>
              <a:ext uri="{FF2B5EF4-FFF2-40B4-BE49-F238E27FC236}">
                <a16:creationId xmlns:a16="http://schemas.microsoft.com/office/drawing/2014/main" id="{65A18449-CCE9-9E65-C52D-D64B3E499967}"/>
              </a:ext>
            </a:extLst>
          </p:cNvPr>
          <p:cNvSpPr/>
          <p:nvPr/>
        </p:nvSpPr>
        <p:spPr>
          <a:xfrm>
            <a:off x="919869" y="3590763"/>
            <a:ext cx="1924090" cy="713390"/>
          </a:xfrm>
          <a:prstGeom prst="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6" name="Picture 5">
            <a:extLst>
              <a:ext uri="{FF2B5EF4-FFF2-40B4-BE49-F238E27FC236}">
                <a16:creationId xmlns:a16="http://schemas.microsoft.com/office/drawing/2014/main" id="{CB897BDE-0B23-E9D9-0D39-43F901B2A0B2}"/>
              </a:ext>
            </a:extLst>
          </p:cNvPr>
          <p:cNvPicPr>
            <a:picLocks noChangeAspect="1"/>
          </p:cNvPicPr>
          <p:nvPr/>
        </p:nvPicPr>
        <p:blipFill>
          <a:blip r:embed="rId3"/>
          <a:stretch>
            <a:fillRect/>
          </a:stretch>
        </p:blipFill>
        <p:spPr>
          <a:xfrm>
            <a:off x="188464" y="85054"/>
            <a:ext cx="11815072" cy="6687892"/>
          </a:xfrm>
          <a:prstGeom prst="rect">
            <a:avLst/>
          </a:prstGeom>
        </p:spPr>
      </p:pic>
    </p:spTree>
    <p:extLst>
      <p:ext uri="{BB962C8B-B14F-4D97-AF65-F5344CB8AC3E}">
        <p14:creationId xmlns:p14="http://schemas.microsoft.com/office/powerpoint/2010/main" val="27294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043F4-7225-20E3-E903-FC6CE10D099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3F6D6F6-77A3-85C1-2746-7BCA76C6A772}"/>
              </a:ext>
            </a:extLst>
          </p:cNvPr>
          <p:cNvPicPr>
            <a:picLocks noChangeAspect="1"/>
          </p:cNvPicPr>
          <p:nvPr/>
        </p:nvPicPr>
        <p:blipFill>
          <a:blip r:embed="rId3"/>
          <a:stretch>
            <a:fillRect/>
          </a:stretch>
        </p:blipFill>
        <p:spPr>
          <a:xfrm>
            <a:off x="429277" y="88102"/>
            <a:ext cx="11333446" cy="6681795"/>
          </a:xfrm>
          <a:prstGeom prst="rect">
            <a:avLst/>
          </a:prstGeom>
        </p:spPr>
      </p:pic>
    </p:spTree>
    <p:extLst>
      <p:ext uri="{BB962C8B-B14F-4D97-AF65-F5344CB8AC3E}">
        <p14:creationId xmlns:p14="http://schemas.microsoft.com/office/powerpoint/2010/main" val="241563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385E-C518-B9EA-46A3-717926A44416}"/>
            </a:ext>
          </a:extLst>
        </p:cNvPr>
        <p:cNvGrpSpPr/>
        <p:nvPr/>
      </p:nvGrpSpPr>
      <p:grpSpPr>
        <a:xfrm>
          <a:off x="0" y="0"/>
          <a:ext cx="0" cy="0"/>
          <a:chOff x="0" y="0"/>
          <a:chExt cx="0" cy="0"/>
        </a:xfrm>
      </p:grpSpPr>
      <p:sp>
        <p:nvSpPr>
          <p:cNvPr id="47" name="Content Placeholder 46" hidden="1">
            <a:extLst>
              <a:ext uri="{FF2B5EF4-FFF2-40B4-BE49-F238E27FC236}">
                <a16:creationId xmlns:a16="http://schemas.microsoft.com/office/drawing/2014/main" id="{5770A88C-FB3F-6CFB-07C5-AB8A6EB9EB1F}"/>
              </a:ext>
            </a:extLst>
          </p:cNvPr>
          <p:cNvSpPr>
            <a:spLocks noGrp="1" noRot="1" noMove="1" noResize="1" noEditPoints="1" noAdjustHandles="1" noChangeArrowheads="1" noChangeShapeType="1"/>
          </p:cNvSpPr>
          <p:nvPr>
            <p:ph idx="1"/>
          </p:nvPr>
        </p:nvSpPr>
        <p:spPr/>
        <p:txBody>
          <a:bodyPr/>
          <a:lstStyle/>
          <a:p>
            <a:endParaRPr lang="en-US"/>
          </a:p>
        </p:txBody>
      </p:sp>
      <p:pic>
        <p:nvPicPr>
          <p:cNvPr id="15" name="Picture 14">
            <a:extLst>
              <a:ext uri="{FF2B5EF4-FFF2-40B4-BE49-F238E27FC236}">
                <a16:creationId xmlns:a16="http://schemas.microsoft.com/office/drawing/2014/main" id="{A1DB0EE2-5CBA-FDDC-3412-4309829FD9FD}"/>
              </a:ext>
            </a:extLst>
          </p:cNvPr>
          <p:cNvPicPr>
            <a:picLocks noChangeAspect="1"/>
          </p:cNvPicPr>
          <p:nvPr/>
        </p:nvPicPr>
        <p:blipFill>
          <a:blip r:embed="rId3"/>
          <a:stretch>
            <a:fillRect/>
          </a:stretch>
        </p:blipFill>
        <p:spPr>
          <a:xfrm>
            <a:off x="609124" y="88102"/>
            <a:ext cx="10973751" cy="6681795"/>
          </a:xfrm>
          <a:prstGeom prst="rect">
            <a:avLst/>
          </a:prstGeom>
        </p:spPr>
      </p:pic>
    </p:spTree>
    <p:extLst>
      <p:ext uri="{BB962C8B-B14F-4D97-AF65-F5344CB8AC3E}">
        <p14:creationId xmlns:p14="http://schemas.microsoft.com/office/powerpoint/2010/main" val="425526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2AC9C-B21C-D2E3-D94A-49F5315628A6}"/>
              </a:ext>
            </a:extLst>
          </p:cNvPr>
          <p:cNvPicPr>
            <a:picLocks noChangeAspect="1"/>
          </p:cNvPicPr>
          <p:nvPr/>
        </p:nvPicPr>
        <p:blipFill>
          <a:blip r:embed="rId3"/>
          <a:stretch>
            <a:fillRect/>
          </a:stretch>
        </p:blipFill>
        <p:spPr>
          <a:xfrm>
            <a:off x="606076" y="88102"/>
            <a:ext cx="10979848" cy="6681795"/>
          </a:xfrm>
          <a:prstGeom prst="rect">
            <a:avLst/>
          </a:prstGeom>
        </p:spPr>
      </p:pic>
    </p:spTree>
    <p:extLst>
      <p:ext uri="{BB962C8B-B14F-4D97-AF65-F5344CB8AC3E}">
        <p14:creationId xmlns:p14="http://schemas.microsoft.com/office/powerpoint/2010/main" val="237251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B1000-C518-FD53-7046-9F15DD6B54FA}"/>
            </a:ext>
          </a:extLst>
        </p:cNvPr>
        <p:cNvGrpSpPr/>
        <p:nvPr/>
      </p:nvGrpSpPr>
      <p:grpSpPr>
        <a:xfrm>
          <a:off x="0" y="0"/>
          <a:ext cx="0" cy="0"/>
          <a:chOff x="0" y="0"/>
          <a:chExt cx="0" cy="0"/>
        </a:xfrm>
      </p:grpSpPr>
      <p:pic>
        <p:nvPicPr>
          <p:cNvPr id="58" name="Picture 57">
            <a:extLst>
              <a:ext uri="{FF2B5EF4-FFF2-40B4-BE49-F238E27FC236}">
                <a16:creationId xmlns:a16="http://schemas.microsoft.com/office/drawing/2014/main" id="{BB926C5F-90C3-85CC-1F43-3FF509864384}"/>
              </a:ext>
            </a:extLst>
          </p:cNvPr>
          <p:cNvPicPr>
            <a:picLocks noChangeAspect="1"/>
          </p:cNvPicPr>
          <p:nvPr/>
        </p:nvPicPr>
        <p:blipFill>
          <a:blip r:embed="rId3"/>
          <a:stretch>
            <a:fillRect/>
          </a:stretch>
        </p:blipFill>
        <p:spPr>
          <a:xfrm>
            <a:off x="551207" y="85054"/>
            <a:ext cx="11089585" cy="6687892"/>
          </a:xfrm>
          <a:prstGeom prst="rect">
            <a:avLst/>
          </a:prstGeom>
        </p:spPr>
      </p:pic>
    </p:spTree>
    <p:extLst>
      <p:ext uri="{BB962C8B-B14F-4D97-AF65-F5344CB8AC3E}">
        <p14:creationId xmlns:p14="http://schemas.microsoft.com/office/powerpoint/2010/main" val="2850328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2796E-6436-EF6E-067D-4DB753C5008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88D5D42-9D26-E776-1FDE-83231A42CB06}"/>
              </a:ext>
            </a:extLst>
          </p:cNvPr>
          <p:cNvPicPr>
            <a:picLocks noChangeAspect="1"/>
          </p:cNvPicPr>
          <p:nvPr/>
        </p:nvPicPr>
        <p:blipFill>
          <a:blip r:embed="rId3"/>
          <a:stretch>
            <a:fillRect/>
          </a:stretch>
        </p:blipFill>
        <p:spPr>
          <a:xfrm>
            <a:off x="365263" y="88102"/>
            <a:ext cx="11461473" cy="6681795"/>
          </a:xfrm>
          <a:prstGeom prst="rect">
            <a:avLst/>
          </a:prstGeom>
        </p:spPr>
      </p:pic>
    </p:spTree>
    <p:extLst>
      <p:ext uri="{BB962C8B-B14F-4D97-AF65-F5344CB8AC3E}">
        <p14:creationId xmlns:p14="http://schemas.microsoft.com/office/powerpoint/2010/main" val="341077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09B3-CB86-B735-8DCE-CF308D3EA04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289FD32-0266-B81F-CB93-1F89C9C4BBFE}"/>
              </a:ext>
            </a:extLst>
          </p:cNvPr>
          <p:cNvPicPr>
            <a:picLocks noChangeAspect="1"/>
          </p:cNvPicPr>
          <p:nvPr/>
        </p:nvPicPr>
        <p:blipFill>
          <a:blip r:embed="rId3"/>
          <a:stretch>
            <a:fillRect/>
          </a:stretch>
        </p:blipFill>
        <p:spPr>
          <a:xfrm>
            <a:off x="593883" y="88102"/>
            <a:ext cx="11004234" cy="6681795"/>
          </a:xfrm>
          <a:prstGeom prst="rect">
            <a:avLst/>
          </a:prstGeom>
        </p:spPr>
      </p:pic>
    </p:spTree>
    <p:extLst>
      <p:ext uri="{BB962C8B-B14F-4D97-AF65-F5344CB8AC3E}">
        <p14:creationId xmlns:p14="http://schemas.microsoft.com/office/powerpoint/2010/main" val="271846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1CF1C-FC0D-A95A-EA81-31228E3ABC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2734149-8AFA-359C-F189-407A2AAA53BE}"/>
              </a:ext>
            </a:extLst>
          </p:cNvPr>
          <p:cNvPicPr>
            <a:picLocks noChangeAspect="1"/>
          </p:cNvPicPr>
          <p:nvPr/>
        </p:nvPicPr>
        <p:blipFill>
          <a:blip r:embed="rId3"/>
          <a:stretch>
            <a:fillRect/>
          </a:stretch>
        </p:blipFill>
        <p:spPr>
          <a:xfrm>
            <a:off x="292105" y="85054"/>
            <a:ext cx="11607790" cy="6687892"/>
          </a:xfrm>
          <a:prstGeom prst="rect">
            <a:avLst/>
          </a:prstGeom>
        </p:spPr>
      </p:pic>
    </p:spTree>
    <p:extLst>
      <p:ext uri="{BB962C8B-B14F-4D97-AF65-F5344CB8AC3E}">
        <p14:creationId xmlns:p14="http://schemas.microsoft.com/office/powerpoint/2010/main" val="97680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1842-11B9-22BA-520C-CD0A2BCB882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07D4EB7-D85F-E55F-1768-6941868DD88A}"/>
              </a:ext>
            </a:extLst>
          </p:cNvPr>
          <p:cNvPicPr>
            <a:picLocks noChangeAspect="1"/>
          </p:cNvPicPr>
          <p:nvPr/>
        </p:nvPicPr>
        <p:blipFill>
          <a:blip r:embed="rId3"/>
          <a:stretch>
            <a:fillRect/>
          </a:stretch>
        </p:blipFill>
        <p:spPr>
          <a:xfrm>
            <a:off x="593883" y="85054"/>
            <a:ext cx="11004234" cy="6687892"/>
          </a:xfrm>
          <a:prstGeom prst="rect">
            <a:avLst/>
          </a:prstGeom>
        </p:spPr>
      </p:pic>
    </p:spTree>
    <p:extLst>
      <p:ext uri="{BB962C8B-B14F-4D97-AF65-F5344CB8AC3E}">
        <p14:creationId xmlns:p14="http://schemas.microsoft.com/office/powerpoint/2010/main" val="208162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F53554-B036-F3A1-7D4C-6B62974ABACA}"/>
              </a:ext>
            </a:extLst>
          </p:cNvPr>
          <p:cNvPicPr>
            <a:picLocks noChangeAspect="1"/>
          </p:cNvPicPr>
          <p:nvPr/>
        </p:nvPicPr>
        <p:blipFill>
          <a:blip r:embed="rId3"/>
          <a:stretch>
            <a:fillRect/>
          </a:stretch>
        </p:blipFill>
        <p:spPr>
          <a:xfrm>
            <a:off x="490242" y="82006"/>
            <a:ext cx="11211516" cy="6693988"/>
          </a:xfrm>
          <a:prstGeom prst="rect">
            <a:avLst/>
          </a:prstGeom>
        </p:spPr>
      </p:pic>
    </p:spTree>
    <p:extLst>
      <p:ext uri="{BB962C8B-B14F-4D97-AF65-F5344CB8AC3E}">
        <p14:creationId xmlns:p14="http://schemas.microsoft.com/office/powerpoint/2010/main" val="369087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0E0C-A694-6FE6-8735-FA329C237C9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D6692D-4C92-1C2B-F863-631EC136B7CB}"/>
              </a:ext>
            </a:extLst>
          </p:cNvPr>
          <p:cNvPicPr>
            <a:picLocks noChangeAspect="1"/>
          </p:cNvPicPr>
          <p:nvPr/>
        </p:nvPicPr>
        <p:blipFill>
          <a:blip r:embed="rId3"/>
          <a:stretch>
            <a:fillRect/>
          </a:stretch>
        </p:blipFill>
        <p:spPr>
          <a:xfrm>
            <a:off x="502435" y="697755"/>
            <a:ext cx="11187130" cy="5462489"/>
          </a:xfrm>
          <a:prstGeom prst="rect">
            <a:avLst/>
          </a:prstGeom>
        </p:spPr>
      </p:pic>
    </p:spTree>
    <p:extLst>
      <p:ext uri="{BB962C8B-B14F-4D97-AF65-F5344CB8AC3E}">
        <p14:creationId xmlns:p14="http://schemas.microsoft.com/office/powerpoint/2010/main" val="192379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10F5-A5F4-F85C-960B-355AC9606E0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102959C-E169-0B07-7CD2-E7720F2A74AF}"/>
              </a:ext>
            </a:extLst>
          </p:cNvPr>
          <p:cNvPicPr>
            <a:picLocks noChangeAspect="1"/>
          </p:cNvPicPr>
          <p:nvPr/>
        </p:nvPicPr>
        <p:blipFill>
          <a:blip r:embed="rId3"/>
          <a:stretch>
            <a:fillRect/>
          </a:stretch>
        </p:blipFill>
        <p:spPr>
          <a:xfrm>
            <a:off x="493290" y="82006"/>
            <a:ext cx="11205419" cy="6693988"/>
          </a:xfrm>
          <a:prstGeom prst="rect">
            <a:avLst/>
          </a:prstGeom>
        </p:spPr>
      </p:pic>
    </p:spTree>
    <p:extLst>
      <p:ext uri="{BB962C8B-B14F-4D97-AF65-F5344CB8AC3E}">
        <p14:creationId xmlns:p14="http://schemas.microsoft.com/office/powerpoint/2010/main" val="307929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2F955-BB79-9226-D54A-A534E58E414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6AE1FC3-9279-BB9A-22C2-D2AC9192953A}"/>
              </a:ext>
            </a:extLst>
          </p:cNvPr>
          <p:cNvPicPr>
            <a:picLocks noChangeAspect="1"/>
          </p:cNvPicPr>
          <p:nvPr/>
        </p:nvPicPr>
        <p:blipFill>
          <a:blip r:embed="rId3"/>
          <a:stretch>
            <a:fillRect/>
          </a:stretch>
        </p:blipFill>
        <p:spPr>
          <a:xfrm>
            <a:off x="237236" y="85054"/>
            <a:ext cx="11717528" cy="6687892"/>
          </a:xfrm>
          <a:prstGeom prst="rect">
            <a:avLst/>
          </a:prstGeom>
        </p:spPr>
      </p:pic>
    </p:spTree>
    <p:extLst>
      <p:ext uri="{BB962C8B-B14F-4D97-AF65-F5344CB8AC3E}">
        <p14:creationId xmlns:p14="http://schemas.microsoft.com/office/powerpoint/2010/main" val="137891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F89C5-4430-AE94-5240-DEFAEF8FE4E5}"/>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2EB1C6D5-7869-4BD4-F581-85ECF006B002}"/>
              </a:ext>
            </a:extLst>
          </p:cNvPr>
          <p:cNvPicPr>
            <a:picLocks noChangeAspect="1"/>
          </p:cNvPicPr>
          <p:nvPr/>
        </p:nvPicPr>
        <p:blipFill>
          <a:blip r:embed="rId3"/>
          <a:stretch>
            <a:fillRect/>
          </a:stretch>
        </p:blipFill>
        <p:spPr>
          <a:xfrm>
            <a:off x="529869" y="85054"/>
            <a:ext cx="11132261" cy="6687892"/>
          </a:xfrm>
          <a:prstGeom prst="rect">
            <a:avLst/>
          </a:prstGeom>
        </p:spPr>
      </p:pic>
    </p:spTree>
    <p:extLst>
      <p:ext uri="{BB962C8B-B14F-4D97-AF65-F5344CB8AC3E}">
        <p14:creationId xmlns:p14="http://schemas.microsoft.com/office/powerpoint/2010/main" val="25157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87BE0-D695-8A8A-9AB4-AC86D8AD9F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E07D39-860E-0E06-B765-5487933C91FC}"/>
              </a:ext>
            </a:extLst>
          </p:cNvPr>
          <p:cNvPicPr>
            <a:picLocks noChangeAspect="1"/>
          </p:cNvPicPr>
          <p:nvPr/>
        </p:nvPicPr>
        <p:blipFill>
          <a:blip r:embed="rId3"/>
          <a:stretch>
            <a:fillRect/>
          </a:stretch>
        </p:blipFill>
        <p:spPr>
          <a:xfrm>
            <a:off x="596931" y="88102"/>
            <a:ext cx="10998137" cy="6681795"/>
          </a:xfrm>
          <a:prstGeom prst="rect">
            <a:avLst/>
          </a:prstGeom>
        </p:spPr>
      </p:pic>
    </p:spTree>
    <p:extLst>
      <p:ext uri="{BB962C8B-B14F-4D97-AF65-F5344CB8AC3E}">
        <p14:creationId xmlns:p14="http://schemas.microsoft.com/office/powerpoint/2010/main" val="112538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4766B-FBB6-6983-3637-8B005E53B71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7DF3A8B-56F9-CD46-3C89-F58E3A0171FB}"/>
              </a:ext>
            </a:extLst>
          </p:cNvPr>
          <p:cNvPicPr>
            <a:picLocks noChangeAspect="1"/>
          </p:cNvPicPr>
          <p:nvPr/>
        </p:nvPicPr>
        <p:blipFill>
          <a:blip r:embed="rId3"/>
          <a:stretch>
            <a:fillRect/>
          </a:stretch>
        </p:blipFill>
        <p:spPr>
          <a:xfrm>
            <a:off x="587786" y="88102"/>
            <a:ext cx="11016427" cy="6681795"/>
          </a:xfrm>
          <a:prstGeom prst="rect">
            <a:avLst/>
          </a:prstGeom>
        </p:spPr>
      </p:pic>
    </p:spTree>
    <p:extLst>
      <p:ext uri="{BB962C8B-B14F-4D97-AF65-F5344CB8AC3E}">
        <p14:creationId xmlns:p14="http://schemas.microsoft.com/office/powerpoint/2010/main" val="83597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2B83C-6A5E-F21B-5918-1818DE3A5C3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BA3954-918B-F92B-6AF5-2A18B7181BB0}"/>
              </a:ext>
            </a:extLst>
          </p:cNvPr>
          <p:cNvPicPr>
            <a:picLocks noChangeAspect="1"/>
          </p:cNvPicPr>
          <p:nvPr/>
        </p:nvPicPr>
        <p:blipFill>
          <a:blip r:embed="rId3"/>
          <a:stretch>
            <a:fillRect/>
          </a:stretch>
        </p:blipFill>
        <p:spPr>
          <a:xfrm>
            <a:off x="615221" y="380736"/>
            <a:ext cx="10961558" cy="6096528"/>
          </a:xfrm>
          <a:prstGeom prst="rect">
            <a:avLst/>
          </a:prstGeom>
        </p:spPr>
      </p:pic>
    </p:spTree>
    <p:extLst>
      <p:ext uri="{BB962C8B-B14F-4D97-AF65-F5344CB8AC3E}">
        <p14:creationId xmlns:p14="http://schemas.microsoft.com/office/powerpoint/2010/main" val="102760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E9341-E09A-3622-6430-D46ACA845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5F5F8-F902-4271-1899-984BA905B191}"/>
              </a:ext>
            </a:extLst>
          </p:cNvPr>
          <p:cNvSpPr>
            <a:spLocks noGrp="1"/>
          </p:cNvSpPr>
          <p:nvPr>
            <p:ph type="title"/>
          </p:nvPr>
        </p:nvSpPr>
        <p:spPr>
          <a:xfrm>
            <a:off x="1752600" y="150848"/>
            <a:ext cx="9829800" cy="715962"/>
          </a:xfrm>
        </p:spPr>
        <p:txBody>
          <a:bodyPr/>
          <a:lstStyle/>
          <a:p>
            <a:r>
              <a:rPr lang="en-US"/>
              <a:t>Disposition</a:t>
            </a:r>
          </a:p>
        </p:txBody>
      </p:sp>
      <p:sp>
        <p:nvSpPr>
          <p:cNvPr id="12" name="TextBox 11">
            <a:extLst>
              <a:ext uri="{FF2B5EF4-FFF2-40B4-BE49-F238E27FC236}">
                <a16:creationId xmlns:a16="http://schemas.microsoft.com/office/drawing/2014/main" id="{6B676ABF-089B-40B9-72D2-A3784D7DA158}"/>
              </a:ext>
            </a:extLst>
          </p:cNvPr>
          <p:cNvSpPr txBox="1"/>
          <p:nvPr/>
        </p:nvSpPr>
        <p:spPr>
          <a:xfrm>
            <a:off x="609600" y="1022350"/>
            <a:ext cx="3496924" cy="923330"/>
          </a:xfrm>
          <a:prstGeom prst="rect">
            <a:avLst/>
          </a:prstGeom>
          <a:solidFill>
            <a:srgbClr val="002060"/>
          </a:solid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&gt;93% completed trial</a:t>
            </a:r>
          </a:p>
          <a:p>
            <a:pPr algn="ctr"/>
            <a:r>
              <a:rPr lang="en-US" b="1">
                <a:solidFill>
                  <a:schemeClr val="bg1"/>
                </a:solidFill>
                <a:latin typeface="Arial" panose="020B0604020202020204" pitchFamily="34" charset="0"/>
                <a:cs typeface="Arial" panose="020B0604020202020204" pitchFamily="34" charset="0"/>
              </a:rPr>
              <a:t>&lt;10 lost to follow up per arm</a:t>
            </a:r>
          </a:p>
          <a:p>
            <a:pPr algn="ctr"/>
            <a:r>
              <a:rPr lang="en-US" b="1">
                <a:solidFill>
                  <a:schemeClr val="bg1"/>
                </a:solidFill>
                <a:latin typeface="Arial" panose="020B0604020202020204" pitchFamily="34" charset="0"/>
                <a:cs typeface="Arial" panose="020B0604020202020204" pitchFamily="34" charset="0"/>
              </a:rPr>
              <a:t>Primary analysis ITT</a:t>
            </a:r>
          </a:p>
        </p:txBody>
      </p:sp>
      <p:grpSp>
        <p:nvGrpSpPr>
          <p:cNvPr id="29" name="Group 28">
            <a:extLst>
              <a:ext uri="{FF2B5EF4-FFF2-40B4-BE49-F238E27FC236}">
                <a16:creationId xmlns:a16="http://schemas.microsoft.com/office/drawing/2014/main" id="{90725831-E579-630E-BCA8-77EE31B099AA}"/>
              </a:ext>
            </a:extLst>
          </p:cNvPr>
          <p:cNvGrpSpPr/>
          <p:nvPr/>
        </p:nvGrpSpPr>
        <p:grpSpPr>
          <a:xfrm>
            <a:off x="609600" y="1022350"/>
            <a:ext cx="10991294" cy="5103819"/>
            <a:chOff x="414139" y="614553"/>
            <a:chExt cx="11272176" cy="5475457"/>
          </a:xfrm>
        </p:grpSpPr>
        <p:sp>
          <p:nvSpPr>
            <p:cNvPr id="30" name="Rectangle 5">
              <a:extLst>
                <a:ext uri="{FF2B5EF4-FFF2-40B4-BE49-F238E27FC236}">
                  <a16:creationId xmlns:a16="http://schemas.microsoft.com/office/drawing/2014/main" id="{84B22F7A-E073-A84C-69D0-6DFC681D2D85}"/>
                </a:ext>
              </a:extLst>
            </p:cNvPr>
            <p:cNvSpPr>
              <a:spLocks noChangeArrowheads="1"/>
            </p:cNvSpPr>
            <p:nvPr/>
          </p:nvSpPr>
          <p:spPr bwMode="auto">
            <a:xfrm>
              <a:off x="5322911" y="614553"/>
              <a:ext cx="1345844" cy="367819"/>
            </a:xfrm>
            <a:prstGeom prst="rect">
              <a:avLst/>
            </a:prstGeom>
            <a:solidFill>
              <a:srgbClr val="002060"/>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31" name="Rectangle 6">
              <a:extLst>
                <a:ext uri="{FF2B5EF4-FFF2-40B4-BE49-F238E27FC236}">
                  <a16:creationId xmlns:a16="http://schemas.microsoft.com/office/drawing/2014/main" id="{38550087-9684-5B64-0B56-D6ADC77C23AF}"/>
                </a:ext>
              </a:extLst>
            </p:cNvPr>
            <p:cNvSpPr>
              <a:spLocks noChangeArrowheads="1"/>
            </p:cNvSpPr>
            <p:nvPr/>
          </p:nvSpPr>
          <p:spPr bwMode="auto">
            <a:xfrm>
              <a:off x="3595688" y="1824923"/>
              <a:ext cx="1918760" cy="367819"/>
            </a:xfrm>
            <a:prstGeom prst="rect">
              <a:avLst/>
            </a:prstGeom>
            <a:solidFill>
              <a:srgbClr val="0070C0"/>
            </a:solidFill>
            <a:ln w="95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lt1"/>
                </a:solidFill>
                <a:latin typeface="Arial" panose="020B06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0F01317E-2E16-3E18-1602-D680A0D589CF}"/>
                </a:ext>
              </a:extLst>
            </p:cNvPr>
            <p:cNvSpPr>
              <a:spLocks noChangeArrowheads="1"/>
            </p:cNvSpPr>
            <p:nvPr/>
          </p:nvSpPr>
          <p:spPr bwMode="auto">
            <a:xfrm>
              <a:off x="6477219" y="1824923"/>
              <a:ext cx="1917066" cy="367819"/>
            </a:xfrm>
            <a:prstGeom prst="rect">
              <a:avLst/>
            </a:prstGeom>
            <a:solidFill>
              <a:schemeClr val="tx1">
                <a:lumMod val="65000"/>
                <a:lumOff val="35000"/>
              </a:schemeClr>
            </a:solid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lt1"/>
                </a:solidFill>
                <a:latin typeface="Arial" panose="020B0604020202020204" pitchFamily="34" charset="0"/>
                <a:cs typeface="Arial" panose="020B0604020202020204" pitchFamily="34" charset="0"/>
              </a:endParaRPr>
            </a:p>
          </p:txBody>
        </p:sp>
        <p:sp>
          <p:nvSpPr>
            <p:cNvPr id="33" name="Rectangle 8">
              <a:extLst>
                <a:ext uri="{FF2B5EF4-FFF2-40B4-BE49-F238E27FC236}">
                  <a16:creationId xmlns:a16="http://schemas.microsoft.com/office/drawing/2014/main" id="{31308489-B2DF-BF34-163B-0AD5E1CD76FF}"/>
                </a:ext>
              </a:extLst>
            </p:cNvPr>
            <p:cNvSpPr>
              <a:spLocks noChangeArrowheads="1"/>
            </p:cNvSpPr>
            <p:nvPr/>
          </p:nvSpPr>
          <p:spPr bwMode="auto">
            <a:xfrm>
              <a:off x="3132183" y="4988249"/>
              <a:ext cx="2859202" cy="1101761"/>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2800">
                <a:latin typeface="Arial" panose="020B0604020202020204" pitchFamily="34" charset="0"/>
              </a:endParaRPr>
            </a:p>
          </p:txBody>
        </p:sp>
        <p:sp>
          <p:nvSpPr>
            <p:cNvPr id="34" name="Rectangle 9">
              <a:extLst>
                <a:ext uri="{FF2B5EF4-FFF2-40B4-BE49-F238E27FC236}">
                  <a16:creationId xmlns:a16="http://schemas.microsoft.com/office/drawing/2014/main" id="{54A7F253-CE63-25D1-F58A-BFC4AA030298}"/>
                </a:ext>
              </a:extLst>
            </p:cNvPr>
            <p:cNvSpPr>
              <a:spLocks noChangeArrowheads="1"/>
            </p:cNvSpPr>
            <p:nvPr/>
          </p:nvSpPr>
          <p:spPr bwMode="auto">
            <a:xfrm>
              <a:off x="6056854" y="4988249"/>
              <a:ext cx="3056195" cy="1101761"/>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2800">
                <a:latin typeface="Arial" panose="020B0604020202020204" pitchFamily="34" charset="0"/>
              </a:endParaRPr>
            </a:p>
          </p:txBody>
        </p:sp>
        <p:sp>
          <p:nvSpPr>
            <p:cNvPr id="35" name="Rectangle 10">
              <a:extLst>
                <a:ext uri="{FF2B5EF4-FFF2-40B4-BE49-F238E27FC236}">
                  <a16:creationId xmlns:a16="http://schemas.microsoft.com/office/drawing/2014/main" id="{7F3D59DC-7E96-99A0-4652-D807D1A29A2D}"/>
                </a:ext>
              </a:extLst>
            </p:cNvPr>
            <p:cNvSpPr>
              <a:spLocks noChangeArrowheads="1"/>
            </p:cNvSpPr>
            <p:nvPr/>
          </p:nvSpPr>
          <p:spPr bwMode="auto">
            <a:xfrm>
              <a:off x="3602404" y="4393102"/>
              <a:ext cx="1918760" cy="366124"/>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2800">
                <a:latin typeface="Arial" panose="020B0604020202020204" pitchFamily="34" charset="0"/>
              </a:endParaRPr>
            </a:p>
          </p:txBody>
        </p:sp>
        <p:sp>
          <p:nvSpPr>
            <p:cNvPr id="36" name="Rectangle 11">
              <a:extLst>
                <a:ext uri="{FF2B5EF4-FFF2-40B4-BE49-F238E27FC236}">
                  <a16:creationId xmlns:a16="http://schemas.microsoft.com/office/drawing/2014/main" id="{D7F05AC7-680F-A323-1E0E-EADF8F3FC54F}"/>
                </a:ext>
              </a:extLst>
            </p:cNvPr>
            <p:cNvSpPr>
              <a:spLocks noChangeArrowheads="1"/>
            </p:cNvSpPr>
            <p:nvPr/>
          </p:nvSpPr>
          <p:spPr bwMode="auto">
            <a:xfrm>
              <a:off x="6626418" y="4393102"/>
              <a:ext cx="1917066" cy="366124"/>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2800">
                <a:latin typeface="Arial" panose="020B0604020202020204" pitchFamily="34" charset="0"/>
              </a:endParaRPr>
            </a:p>
          </p:txBody>
        </p:sp>
        <p:sp>
          <p:nvSpPr>
            <p:cNvPr id="37" name="Rectangle 18">
              <a:extLst>
                <a:ext uri="{FF2B5EF4-FFF2-40B4-BE49-F238E27FC236}">
                  <a16:creationId xmlns:a16="http://schemas.microsoft.com/office/drawing/2014/main" id="{AB5EDBC2-E23D-4F36-2CFE-6A70C1B365A1}"/>
                </a:ext>
              </a:extLst>
            </p:cNvPr>
            <p:cNvSpPr>
              <a:spLocks noChangeArrowheads="1"/>
            </p:cNvSpPr>
            <p:nvPr/>
          </p:nvSpPr>
          <p:spPr bwMode="auto">
            <a:xfrm>
              <a:off x="5322911" y="1231667"/>
              <a:ext cx="1345844" cy="366124"/>
            </a:xfrm>
            <a:prstGeom prst="rect">
              <a:avLst/>
            </a:prstGeom>
            <a:solidFill>
              <a:srgbClr val="002060"/>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38" name="Rectangle 29">
              <a:extLst>
                <a:ext uri="{FF2B5EF4-FFF2-40B4-BE49-F238E27FC236}">
                  <a16:creationId xmlns:a16="http://schemas.microsoft.com/office/drawing/2014/main" id="{3FEAD6F5-345B-E7CC-F21A-E50175DC45BA}"/>
                </a:ext>
              </a:extLst>
            </p:cNvPr>
            <p:cNvSpPr>
              <a:spLocks noChangeArrowheads="1"/>
            </p:cNvSpPr>
            <p:nvPr/>
          </p:nvSpPr>
          <p:spPr bwMode="auto">
            <a:xfrm>
              <a:off x="1444710" y="3325241"/>
              <a:ext cx="2881531" cy="73563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2800">
                <a:latin typeface="Arial" panose="020B0604020202020204" pitchFamily="34" charset="0"/>
              </a:endParaRPr>
            </a:p>
          </p:txBody>
        </p:sp>
        <p:sp>
          <p:nvSpPr>
            <p:cNvPr id="39" name="Rectangle 30">
              <a:extLst>
                <a:ext uri="{FF2B5EF4-FFF2-40B4-BE49-F238E27FC236}">
                  <a16:creationId xmlns:a16="http://schemas.microsoft.com/office/drawing/2014/main" id="{79F59707-F2BB-7BD8-8138-FA0DAA4F0634}"/>
                </a:ext>
              </a:extLst>
            </p:cNvPr>
            <p:cNvSpPr>
              <a:spLocks noChangeArrowheads="1"/>
            </p:cNvSpPr>
            <p:nvPr/>
          </p:nvSpPr>
          <p:spPr bwMode="auto">
            <a:xfrm>
              <a:off x="7656951" y="3325241"/>
              <a:ext cx="2910346" cy="73563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sz="2800">
                <a:latin typeface="Arial" panose="020B0604020202020204" pitchFamily="34" charset="0"/>
              </a:endParaRPr>
            </a:p>
          </p:txBody>
        </p:sp>
        <p:sp>
          <p:nvSpPr>
            <p:cNvPr id="40" name="Rectangle 35">
              <a:extLst>
                <a:ext uri="{FF2B5EF4-FFF2-40B4-BE49-F238E27FC236}">
                  <a16:creationId xmlns:a16="http://schemas.microsoft.com/office/drawing/2014/main" id="{585E2E33-6B4B-3009-D1DF-260A3C7F466D}"/>
                </a:ext>
              </a:extLst>
            </p:cNvPr>
            <p:cNvSpPr>
              <a:spLocks noChangeArrowheads="1"/>
            </p:cNvSpPr>
            <p:nvPr/>
          </p:nvSpPr>
          <p:spPr bwMode="auto">
            <a:xfrm>
              <a:off x="5669505" y="630746"/>
              <a:ext cx="652656"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bg1"/>
                  </a:solidFill>
                  <a:effectLst/>
                  <a:latin typeface="Arial" panose="020B0604020202020204" pitchFamily="34" charset="0"/>
                </a:rPr>
                <a:t>Screened</a:t>
              </a: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2F5D7065-11DE-618A-5600-9BFCB5DAA4A3}"/>
                </a:ext>
              </a:extLst>
            </p:cNvPr>
            <p:cNvSpPr>
              <a:spLocks noChangeArrowheads="1"/>
            </p:cNvSpPr>
            <p:nvPr/>
          </p:nvSpPr>
          <p:spPr bwMode="auto">
            <a:xfrm>
              <a:off x="5740196" y="780817"/>
              <a:ext cx="51127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N=1363</a:t>
              </a: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F16066CA-D20A-1489-7F4E-9C9824FEBF45}"/>
                </a:ext>
              </a:extLst>
            </p:cNvPr>
            <p:cNvSpPr>
              <a:spLocks noChangeArrowheads="1"/>
            </p:cNvSpPr>
            <p:nvPr/>
          </p:nvSpPr>
          <p:spPr bwMode="auto">
            <a:xfrm>
              <a:off x="5565113" y="1247012"/>
              <a:ext cx="86143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bg1"/>
                  </a:solidFill>
                  <a:effectLst/>
                  <a:latin typeface="Arial" panose="020B0604020202020204" pitchFamily="34" charset="0"/>
                </a:rPr>
                <a:t>Randomized</a:t>
              </a: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4CBEC0EF-EA05-3F9B-E23E-AFE6318CF7D5}"/>
                </a:ext>
              </a:extLst>
            </p:cNvPr>
            <p:cNvSpPr>
              <a:spLocks noChangeArrowheads="1"/>
            </p:cNvSpPr>
            <p:nvPr/>
          </p:nvSpPr>
          <p:spPr bwMode="auto">
            <a:xfrm>
              <a:off x="5780475" y="1406345"/>
              <a:ext cx="43072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N=792</a:t>
              </a: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1171CD36-FDFA-C812-8B0C-74EC52110DBC}"/>
                </a:ext>
              </a:extLst>
            </p:cNvPr>
            <p:cNvSpPr>
              <a:spLocks noChangeArrowheads="1"/>
            </p:cNvSpPr>
            <p:nvPr/>
          </p:nvSpPr>
          <p:spPr bwMode="auto">
            <a:xfrm>
              <a:off x="3876931" y="1843659"/>
              <a:ext cx="135627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bg1"/>
                  </a:solidFill>
                  <a:effectLst/>
                  <a:latin typeface="Arial" panose="020B0604020202020204" pitchFamily="34" charset="0"/>
                </a:rPr>
                <a:t>Semaglutide 1.0 mg</a:t>
              </a: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7C13B929-5FED-3791-EA8D-C7CB36ADB2F1}"/>
                </a:ext>
              </a:extLst>
            </p:cNvPr>
            <p:cNvSpPr>
              <a:spLocks noChangeArrowheads="1"/>
            </p:cNvSpPr>
            <p:nvPr/>
          </p:nvSpPr>
          <p:spPr bwMode="auto">
            <a:xfrm>
              <a:off x="4352038" y="1997905"/>
              <a:ext cx="40605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n=396</a:t>
              </a: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46" name="Rectangle 41">
              <a:extLst>
                <a:ext uri="{FF2B5EF4-FFF2-40B4-BE49-F238E27FC236}">
                  <a16:creationId xmlns:a16="http://schemas.microsoft.com/office/drawing/2014/main" id="{56F45660-4876-3F2C-0E40-A4DEE314B779}"/>
                </a:ext>
              </a:extLst>
            </p:cNvPr>
            <p:cNvSpPr>
              <a:spLocks noChangeArrowheads="1"/>
            </p:cNvSpPr>
            <p:nvPr/>
          </p:nvSpPr>
          <p:spPr bwMode="auto">
            <a:xfrm>
              <a:off x="7157921" y="1843659"/>
              <a:ext cx="555662"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bg1"/>
                  </a:solidFill>
                  <a:effectLst/>
                  <a:latin typeface="Arial" panose="020B0604020202020204" pitchFamily="34" charset="0"/>
                </a:rPr>
                <a:t>Placebo</a:t>
              </a: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BC14F317-7CD8-884B-B9B7-7CA4F6C190B1}"/>
                </a:ext>
              </a:extLst>
            </p:cNvPr>
            <p:cNvSpPr>
              <a:spLocks noChangeArrowheads="1"/>
            </p:cNvSpPr>
            <p:nvPr/>
          </p:nvSpPr>
          <p:spPr bwMode="auto">
            <a:xfrm>
              <a:off x="7204775" y="1997905"/>
              <a:ext cx="461955"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n=396*</a:t>
              </a:r>
              <a:endParaRPr kumimoji="0" lang="en-US" altLang="en-US" sz="2800" b="0" i="0" u="none" strike="noStrike" cap="none" normalizeH="0" baseline="0">
                <a:ln>
                  <a:noFill/>
                </a:ln>
                <a:solidFill>
                  <a:schemeClr val="bg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A9F7C934-7734-2F63-EECF-952B173F4280}"/>
                </a:ext>
              </a:extLst>
            </p:cNvPr>
            <p:cNvSpPr>
              <a:spLocks noChangeArrowheads="1"/>
            </p:cNvSpPr>
            <p:nvPr/>
          </p:nvSpPr>
          <p:spPr bwMode="auto">
            <a:xfrm>
              <a:off x="1624382" y="3392077"/>
              <a:ext cx="173109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Did not complete the trial</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49" name="Rectangle 44">
              <a:extLst>
                <a:ext uri="{FF2B5EF4-FFF2-40B4-BE49-F238E27FC236}">
                  <a16:creationId xmlns:a16="http://schemas.microsoft.com/office/drawing/2014/main" id="{40AF577F-C1A0-591F-B641-15BA1A77A7DF}"/>
                </a:ext>
              </a:extLst>
            </p:cNvPr>
            <p:cNvSpPr>
              <a:spLocks noChangeArrowheads="1"/>
            </p:cNvSpPr>
            <p:nvPr/>
          </p:nvSpPr>
          <p:spPr bwMode="auto">
            <a:xfrm>
              <a:off x="1739643" y="3548019"/>
              <a:ext cx="161602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Withdrawal by participant</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0" name="Rectangle 45">
              <a:extLst>
                <a:ext uri="{FF2B5EF4-FFF2-40B4-BE49-F238E27FC236}">
                  <a16:creationId xmlns:a16="http://schemas.microsoft.com/office/drawing/2014/main" id="{0EB4CA72-68A7-6333-20BA-DC6CFA5A53CD}"/>
                </a:ext>
              </a:extLst>
            </p:cNvPr>
            <p:cNvSpPr>
              <a:spLocks noChangeArrowheads="1"/>
            </p:cNvSpPr>
            <p:nvPr/>
          </p:nvSpPr>
          <p:spPr bwMode="auto">
            <a:xfrm>
              <a:off x="1739643" y="3698876"/>
              <a:ext cx="105213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Lost to follow-up</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A61B2F99-B958-806A-07B5-FA1A798DDBE0}"/>
                </a:ext>
              </a:extLst>
            </p:cNvPr>
            <p:cNvSpPr>
              <a:spLocks noChangeArrowheads="1"/>
            </p:cNvSpPr>
            <p:nvPr/>
          </p:nvSpPr>
          <p:spPr bwMode="auto">
            <a:xfrm>
              <a:off x="1739643" y="3851428"/>
              <a:ext cx="119352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Physician decision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2" name="Rectangle 49">
              <a:extLst>
                <a:ext uri="{FF2B5EF4-FFF2-40B4-BE49-F238E27FC236}">
                  <a16:creationId xmlns:a16="http://schemas.microsoft.com/office/drawing/2014/main" id="{DF0B5D76-B38B-2084-9A5A-8C538D156447}"/>
                </a:ext>
              </a:extLst>
            </p:cNvPr>
            <p:cNvSpPr>
              <a:spLocks noChangeArrowheads="1"/>
            </p:cNvSpPr>
            <p:nvPr/>
          </p:nvSpPr>
          <p:spPr bwMode="auto">
            <a:xfrm>
              <a:off x="3582128" y="3392077"/>
              <a:ext cx="624707"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30 (7.6%)</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3" name="Rectangle 50">
              <a:extLst>
                <a:ext uri="{FF2B5EF4-FFF2-40B4-BE49-F238E27FC236}">
                  <a16:creationId xmlns:a16="http://schemas.microsoft.com/office/drawing/2014/main" id="{07CB0BBD-F3D8-99EB-2709-673F936B0716}"/>
                </a:ext>
              </a:extLst>
            </p:cNvPr>
            <p:cNvSpPr>
              <a:spLocks noChangeArrowheads="1"/>
            </p:cNvSpPr>
            <p:nvPr/>
          </p:nvSpPr>
          <p:spPr bwMode="auto">
            <a:xfrm>
              <a:off x="3582128" y="3548019"/>
              <a:ext cx="624707"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18 (4.5%)</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4" name="Rectangle 51">
              <a:extLst>
                <a:ext uri="{FF2B5EF4-FFF2-40B4-BE49-F238E27FC236}">
                  <a16:creationId xmlns:a16="http://schemas.microsoft.com/office/drawing/2014/main" id="{2B31E96F-4D88-830C-7BE6-F4209C325E19}"/>
                </a:ext>
              </a:extLst>
            </p:cNvPr>
            <p:cNvSpPr>
              <a:spLocks noChangeArrowheads="1"/>
            </p:cNvSpPr>
            <p:nvPr/>
          </p:nvSpPr>
          <p:spPr bwMode="auto">
            <a:xfrm>
              <a:off x="3582128" y="3698876"/>
              <a:ext cx="54415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8 (2.0%)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5" name="Rectangle 52">
              <a:extLst>
                <a:ext uri="{FF2B5EF4-FFF2-40B4-BE49-F238E27FC236}">
                  <a16:creationId xmlns:a16="http://schemas.microsoft.com/office/drawing/2014/main" id="{1F126F2E-ED6A-4079-7F8A-A791E691626A}"/>
                </a:ext>
              </a:extLst>
            </p:cNvPr>
            <p:cNvSpPr>
              <a:spLocks noChangeArrowheads="1"/>
            </p:cNvSpPr>
            <p:nvPr/>
          </p:nvSpPr>
          <p:spPr bwMode="auto">
            <a:xfrm>
              <a:off x="3582128" y="3851428"/>
              <a:ext cx="54415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4 (1.0%)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6" name="Rectangle 53">
              <a:extLst>
                <a:ext uri="{FF2B5EF4-FFF2-40B4-BE49-F238E27FC236}">
                  <a16:creationId xmlns:a16="http://schemas.microsoft.com/office/drawing/2014/main" id="{54E4C060-4691-E296-5A65-EE173ECD3F28}"/>
                </a:ext>
              </a:extLst>
            </p:cNvPr>
            <p:cNvSpPr>
              <a:spLocks noChangeArrowheads="1"/>
            </p:cNvSpPr>
            <p:nvPr/>
          </p:nvSpPr>
          <p:spPr bwMode="auto">
            <a:xfrm>
              <a:off x="7851878" y="3392077"/>
              <a:ext cx="173109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Did not complete the trial</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7" name="Rectangle 54">
              <a:extLst>
                <a:ext uri="{FF2B5EF4-FFF2-40B4-BE49-F238E27FC236}">
                  <a16:creationId xmlns:a16="http://schemas.microsoft.com/office/drawing/2014/main" id="{EB288B1C-A1F6-2EA1-11BD-34A0F13C59F9}"/>
                </a:ext>
              </a:extLst>
            </p:cNvPr>
            <p:cNvSpPr>
              <a:spLocks noChangeArrowheads="1"/>
            </p:cNvSpPr>
            <p:nvPr/>
          </p:nvSpPr>
          <p:spPr bwMode="auto">
            <a:xfrm>
              <a:off x="7965445" y="3548019"/>
              <a:ext cx="161602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Withdrawal by participant</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58" name="Rectangle 55">
              <a:extLst>
                <a:ext uri="{FF2B5EF4-FFF2-40B4-BE49-F238E27FC236}">
                  <a16:creationId xmlns:a16="http://schemas.microsoft.com/office/drawing/2014/main" id="{DA72F8B0-4B54-1C6F-169F-43FCC1818181}"/>
                </a:ext>
              </a:extLst>
            </p:cNvPr>
            <p:cNvSpPr>
              <a:spLocks noChangeArrowheads="1"/>
            </p:cNvSpPr>
            <p:nvPr/>
          </p:nvSpPr>
          <p:spPr bwMode="auto">
            <a:xfrm>
              <a:off x="7965445" y="3693384"/>
              <a:ext cx="105213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Lost to follow-up</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1" name="Rectangle 58">
              <a:extLst>
                <a:ext uri="{FF2B5EF4-FFF2-40B4-BE49-F238E27FC236}">
                  <a16:creationId xmlns:a16="http://schemas.microsoft.com/office/drawing/2014/main" id="{5AA4A23C-A3AB-AD7E-F6E6-4B8FE32706C0}"/>
                </a:ext>
              </a:extLst>
            </p:cNvPr>
            <p:cNvSpPr>
              <a:spLocks noChangeArrowheads="1"/>
            </p:cNvSpPr>
            <p:nvPr/>
          </p:nvSpPr>
          <p:spPr bwMode="auto">
            <a:xfrm>
              <a:off x="7965445" y="3851428"/>
              <a:ext cx="119352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Physician decision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2" name="Rectangle 59">
              <a:extLst>
                <a:ext uri="{FF2B5EF4-FFF2-40B4-BE49-F238E27FC236}">
                  <a16:creationId xmlns:a16="http://schemas.microsoft.com/office/drawing/2014/main" id="{13B260AB-010F-64C8-A214-9B53EAE11472}"/>
                </a:ext>
              </a:extLst>
            </p:cNvPr>
            <p:cNvSpPr>
              <a:spLocks noChangeArrowheads="1"/>
            </p:cNvSpPr>
            <p:nvPr/>
          </p:nvSpPr>
          <p:spPr bwMode="auto">
            <a:xfrm>
              <a:off x="9809624" y="3392077"/>
              <a:ext cx="624707"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17 (4.3%)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3" name="Rectangle 60">
              <a:extLst>
                <a:ext uri="{FF2B5EF4-FFF2-40B4-BE49-F238E27FC236}">
                  <a16:creationId xmlns:a16="http://schemas.microsoft.com/office/drawing/2014/main" id="{C5E761DE-CBCF-20C2-807F-A0C30CC5AD53}"/>
                </a:ext>
              </a:extLst>
            </p:cNvPr>
            <p:cNvSpPr>
              <a:spLocks noChangeArrowheads="1"/>
            </p:cNvSpPr>
            <p:nvPr/>
          </p:nvSpPr>
          <p:spPr bwMode="auto">
            <a:xfrm>
              <a:off x="9809624" y="3548019"/>
              <a:ext cx="624707"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12 (3.0%)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4" name="Rectangle 61">
              <a:extLst>
                <a:ext uri="{FF2B5EF4-FFF2-40B4-BE49-F238E27FC236}">
                  <a16:creationId xmlns:a16="http://schemas.microsoft.com/office/drawing/2014/main" id="{66256D39-B410-163F-5A4F-97B966E6A0F6}"/>
                </a:ext>
              </a:extLst>
            </p:cNvPr>
            <p:cNvSpPr>
              <a:spLocks noChangeArrowheads="1"/>
            </p:cNvSpPr>
            <p:nvPr/>
          </p:nvSpPr>
          <p:spPr bwMode="auto">
            <a:xfrm>
              <a:off x="9809624" y="3698876"/>
              <a:ext cx="54415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 (1.3%)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4BADB51A-FBE7-01ED-5A19-96F76400E066}"/>
                </a:ext>
              </a:extLst>
            </p:cNvPr>
            <p:cNvSpPr>
              <a:spLocks noChangeArrowheads="1"/>
            </p:cNvSpPr>
            <p:nvPr/>
          </p:nvSpPr>
          <p:spPr bwMode="auto">
            <a:xfrm>
              <a:off x="9809624" y="3851428"/>
              <a:ext cx="12001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0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253FEBEA-2234-A26E-3798-776B87F6652B}"/>
                </a:ext>
              </a:extLst>
            </p:cNvPr>
            <p:cNvSpPr>
              <a:spLocks noChangeArrowheads="1"/>
            </p:cNvSpPr>
            <p:nvPr/>
          </p:nvSpPr>
          <p:spPr bwMode="auto">
            <a:xfrm>
              <a:off x="4029822" y="4408448"/>
              <a:ext cx="1050495"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Completed trial</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AB7A5B27-444B-7A89-6B2A-BF6C85681D13}"/>
                </a:ext>
              </a:extLst>
            </p:cNvPr>
            <p:cNvSpPr>
              <a:spLocks noChangeArrowheads="1"/>
            </p:cNvSpPr>
            <p:nvPr/>
          </p:nvSpPr>
          <p:spPr bwMode="auto">
            <a:xfrm>
              <a:off x="4079963" y="4567779"/>
              <a:ext cx="95021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n=366 (92.4%)</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90CF187F-44C8-A439-224F-7AF105FF9297}"/>
                </a:ext>
              </a:extLst>
            </p:cNvPr>
            <p:cNvSpPr>
              <a:spLocks noChangeArrowheads="1"/>
            </p:cNvSpPr>
            <p:nvPr/>
          </p:nvSpPr>
          <p:spPr bwMode="auto">
            <a:xfrm>
              <a:off x="6910506" y="4408448"/>
              <a:ext cx="1050495"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Completed trial</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6D81C630-1A12-81E1-5807-28467130034B}"/>
                </a:ext>
              </a:extLst>
            </p:cNvPr>
            <p:cNvSpPr>
              <a:spLocks noChangeArrowheads="1"/>
            </p:cNvSpPr>
            <p:nvPr/>
          </p:nvSpPr>
          <p:spPr bwMode="auto">
            <a:xfrm>
              <a:off x="6960646" y="4567779"/>
              <a:ext cx="95021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n=379 (95.7%)</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247AB2AB-9F3C-6755-6AE5-AAA144CDF065}"/>
                </a:ext>
              </a:extLst>
            </p:cNvPr>
            <p:cNvSpPr>
              <a:spLocks noChangeArrowheads="1"/>
            </p:cNvSpPr>
            <p:nvPr/>
          </p:nvSpPr>
          <p:spPr bwMode="auto">
            <a:xfrm>
              <a:off x="3835087" y="5030713"/>
              <a:ext cx="1445048"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Completed treatment</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0CDEB36F-CE59-32F8-CF5A-3BF056F9355D}"/>
                </a:ext>
              </a:extLst>
            </p:cNvPr>
            <p:cNvSpPr>
              <a:spLocks noChangeArrowheads="1"/>
            </p:cNvSpPr>
            <p:nvPr/>
          </p:nvSpPr>
          <p:spPr bwMode="auto">
            <a:xfrm>
              <a:off x="4082505" y="5184960"/>
              <a:ext cx="95021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n=339 (85.6%)</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AE4DF09C-E466-A083-0521-2D141F00F2AF}"/>
                </a:ext>
              </a:extLst>
            </p:cNvPr>
            <p:cNvSpPr>
              <a:spLocks noChangeArrowheads="1"/>
            </p:cNvSpPr>
            <p:nvPr/>
          </p:nvSpPr>
          <p:spPr bwMode="auto">
            <a:xfrm>
              <a:off x="3184323" y="5401716"/>
              <a:ext cx="963365"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Without rescue</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3" name="Rectangle 70">
              <a:extLst>
                <a:ext uri="{FF2B5EF4-FFF2-40B4-BE49-F238E27FC236}">
                  <a16:creationId xmlns:a16="http://schemas.microsoft.com/office/drawing/2014/main" id="{FF0F95D0-DD02-4329-0716-3E3B5394A78D}"/>
                </a:ext>
              </a:extLst>
            </p:cNvPr>
            <p:cNvSpPr>
              <a:spLocks noChangeArrowheads="1"/>
            </p:cNvSpPr>
            <p:nvPr/>
          </p:nvSpPr>
          <p:spPr bwMode="auto">
            <a:xfrm>
              <a:off x="3184323" y="5539218"/>
              <a:ext cx="76280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With rescue</a:t>
              </a:r>
              <a:endParaRPr kumimoji="0" lang="en-US" altLang="en-US" sz="2800" b="0" i="0" u="none" strike="noStrike" cap="none" normalizeH="0" baseline="30000">
                <a:ln>
                  <a:noFill/>
                </a:ln>
                <a:solidFill>
                  <a:schemeClr val="tx1"/>
                </a:solidFill>
                <a:effectLst/>
                <a:latin typeface="Arial" panose="020B0604020202020204" pitchFamily="34" charset="0"/>
              </a:endParaRPr>
            </a:p>
          </p:txBody>
        </p:sp>
        <p:sp>
          <p:nvSpPr>
            <p:cNvPr id="74" name="Rectangle 72">
              <a:extLst>
                <a:ext uri="{FF2B5EF4-FFF2-40B4-BE49-F238E27FC236}">
                  <a16:creationId xmlns:a16="http://schemas.microsoft.com/office/drawing/2014/main" id="{11BD14D0-EF9D-461C-500A-253F7E41A524}"/>
                </a:ext>
              </a:extLst>
            </p:cNvPr>
            <p:cNvSpPr>
              <a:spLocks noChangeArrowheads="1"/>
            </p:cNvSpPr>
            <p:nvPr/>
          </p:nvSpPr>
          <p:spPr bwMode="auto">
            <a:xfrm>
              <a:off x="3294498" y="5705125"/>
              <a:ext cx="1231332"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Rescue medication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5" name="Rectangle 73">
              <a:extLst>
                <a:ext uri="{FF2B5EF4-FFF2-40B4-BE49-F238E27FC236}">
                  <a16:creationId xmlns:a16="http://schemas.microsoft.com/office/drawing/2014/main" id="{3390BAFF-06E2-BADB-E71D-9A5FAAEE8263}"/>
                </a:ext>
              </a:extLst>
            </p:cNvPr>
            <p:cNvSpPr>
              <a:spLocks noChangeArrowheads="1"/>
            </p:cNvSpPr>
            <p:nvPr/>
          </p:nvSpPr>
          <p:spPr bwMode="auto">
            <a:xfrm>
              <a:off x="3294498" y="5858523"/>
              <a:ext cx="161766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Rescue revascularization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6" name="Rectangle 74">
              <a:extLst>
                <a:ext uri="{FF2B5EF4-FFF2-40B4-BE49-F238E27FC236}">
                  <a16:creationId xmlns:a16="http://schemas.microsoft.com/office/drawing/2014/main" id="{2F547B3F-8CF2-665E-7B41-92B0873500C7}"/>
                </a:ext>
              </a:extLst>
            </p:cNvPr>
            <p:cNvSpPr>
              <a:spLocks noChangeArrowheads="1"/>
            </p:cNvSpPr>
            <p:nvPr/>
          </p:nvSpPr>
          <p:spPr bwMode="auto">
            <a:xfrm>
              <a:off x="4980517" y="5384973"/>
              <a:ext cx="95021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n=329 (83.1%)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7" name="Rectangle 75">
              <a:extLst>
                <a:ext uri="{FF2B5EF4-FFF2-40B4-BE49-F238E27FC236}">
                  <a16:creationId xmlns:a16="http://schemas.microsoft.com/office/drawing/2014/main" id="{B2EF37EF-7E42-0A29-0F63-12F20E727B24}"/>
                </a:ext>
              </a:extLst>
            </p:cNvPr>
            <p:cNvSpPr>
              <a:spLocks noChangeArrowheads="1"/>
            </p:cNvSpPr>
            <p:nvPr/>
          </p:nvSpPr>
          <p:spPr bwMode="auto">
            <a:xfrm>
              <a:off x="4980517" y="5539218"/>
              <a:ext cx="78910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n=10 (2.5%)</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8" name="Rectangle 76">
              <a:extLst>
                <a:ext uri="{FF2B5EF4-FFF2-40B4-BE49-F238E27FC236}">
                  <a16:creationId xmlns:a16="http://schemas.microsoft.com/office/drawing/2014/main" id="{6129CD31-F396-23EB-EC3E-CEFF57B3EAF2}"/>
                </a:ext>
              </a:extLst>
            </p:cNvPr>
            <p:cNvSpPr>
              <a:spLocks noChangeArrowheads="1"/>
            </p:cNvSpPr>
            <p:nvPr/>
          </p:nvSpPr>
          <p:spPr bwMode="auto">
            <a:xfrm>
              <a:off x="4980517" y="5688379"/>
              <a:ext cx="708551"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n=3 (0.8%)</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79" name="Rectangle 77">
              <a:extLst>
                <a:ext uri="{FF2B5EF4-FFF2-40B4-BE49-F238E27FC236}">
                  <a16:creationId xmlns:a16="http://schemas.microsoft.com/office/drawing/2014/main" id="{E17616A0-1A56-3907-D817-81F86D1C3AC2}"/>
                </a:ext>
              </a:extLst>
            </p:cNvPr>
            <p:cNvSpPr>
              <a:spLocks noChangeArrowheads="1"/>
            </p:cNvSpPr>
            <p:nvPr/>
          </p:nvSpPr>
          <p:spPr bwMode="auto">
            <a:xfrm>
              <a:off x="4980517" y="5842627"/>
              <a:ext cx="708551"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n=8 (2.0%)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0" name="Rectangle 78">
              <a:extLst>
                <a:ext uri="{FF2B5EF4-FFF2-40B4-BE49-F238E27FC236}">
                  <a16:creationId xmlns:a16="http://schemas.microsoft.com/office/drawing/2014/main" id="{61E61958-97BC-1D44-F1D9-67753C466B1A}"/>
                </a:ext>
              </a:extLst>
            </p:cNvPr>
            <p:cNvSpPr>
              <a:spLocks noChangeArrowheads="1"/>
            </p:cNvSpPr>
            <p:nvPr/>
          </p:nvSpPr>
          <p:spPr bwMode="auto">
            <a:xfrm>
              <a:off x="6717465" y="5030713"/>
              <a:ext cx="1445048"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anose="020B0604020202020204" pitchFamily="34" charset="0"/>
                </a:rPr>
                <a:t>Completed treatment</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1" name="Rectangle 79">
              <a:extLst>
                <a:ext uri="{FF2B5EF4-FFF2-40B4-BE49-F238E27FC236}">
                  <a16:creationId xmlns:a16="http://schemas.microsoft.com/office/drawing/2014/main" id="{0CFAE3EF-AA25-56C4-A978-270AD3965AD6}"/>
                </a:ext>
              </a:extLst>
            </p:cNvPr>
            <p:cNvSpPr>
              <a:spLocks noChangeArrowheads="1"/>
            </p:cNvSpPr>
            <p:nvPr/>
          </p:nvSpPr>
          <p:spPr bwMode="auto">
            <a:xfrm>
              <a:off x="6964882" y="5184960"/>
              <a:ext cx="95021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n=353 (89.1%)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2" name="Rectangle 80">
              <a:extLst>
                <a:ext uri="{FF2B5EF4-FFF2-40B4-BE49-F238E27FC236}">
                  <a16:creationId xmlns:a16="http://schemas.microsoft.com/office/drawing/2014/main" id="{195FF7E8-5D79-169C-BEE9-EB279D455B93}"/>
                </a:ext>
              </a:extLst>
            </p:cNvPr>
            <p:cNvSpPr>
              <a:spLocks noChangeArrowheads="1"/>
            </p:cNvSpPr>
            <p:nvPr/>
          </p:nvSpPr>
          <p:spPr bwMode="auto">
            <a:xfrm>
              <a:off x="6156860" y="5401716"/>
              <a:ext cx="963365"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Without rescue</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3" name="Rectangle 81">
              <a:extLst>
                <a:ext uri="{FF2B5EF4-FFF2-40B4-BE49-F238E27FC236}">
                  <a16:creationId xmlns:a16="http://schemas.microsoft.com/office/drawing/2014/main" id="{141E3EE4-7466-517B-4F0A-D34D498054C6}"/>
                </a:ext>
              </a:extLst>
            </p:cNvPr>
            <p:cNvSpPr>
              <a:spLocks noChangeArrowheads="1"/>
            </p:cNvSpPr>
            <p:nvPr/>
          </p:nvSpPr>
          <p:spPr bwMode="auto">
            <a:xfrm>
              <a:off x="6156860" y="5539218"/>
              <a:ext cx="76280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With rescue</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4" name="Rectangle 83">
              <a:extLst>
                <a:ext uri="{FF2B5EF4-FFF2-40B4-BE49-F238E27FC236}">
                  <a16:creationId xmlns:a16="http://schemas.microsoft.com/office/drawing/2014/main" id="{74A0C2C1-65E8-465D-BCD1-31D8DDE336FF}"/>
                </a:ext>
              </a:extLst>
            </p:cNvPr>
            <p:cNvSpPr>
              <a:spLocks noChangeArrowheads="1"/>
            </p:cNvSpPr>
            <p:nvPr/>
          </p:nvSpPr>
          <p:spPr bwMode="auto">
            <a:xfrm>
              <a:off x="6267037" y="5705125"/>
              <a:ext cx="1231332"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Rescue medication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5" name="Rectangle 84">
              <a:extLst>
                <a:ext uri="{FF2B5EF4-FFF2-40B4-BE49-F238E27FC236}">
                  <a16:creationId xmlns:a16="http://schemas.microsoft.com/office/drawing/2014/main" id="{3E31B380-1A6F-C9D4-3700-DBE8FE24878D}"/>
                </a:ext>
              </a:extLst>
            </p:cNvPr>
            <p:cNvSpPr>
              <a:spLocks noChangeArrowheads="1"/>
            </p:cNvSpPr>
            <p:nvPr/>
          </p:nvSpPr>
          <p:spPr bwMode="auto">
            <a:xfrm>
              <a:off x="6267037" y="5858523"/>
              <a:ext cx="161766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Rescue revascularization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6" name="Rectangle 85">
              <a:extLst>
                <a:ext uri="{FF2B5EF4-FFF2-40B4-BE49-F238E27FC236}">
                  <a16:creationId xmlns:a16="http://schemas.microsoft.com/office/drawing/2014/main" id="{6E988FC1-1D1D-A795-63BC-191519F251A4}"/>
                </a:ext>
              </a:extLst>
            </p:cNvPr>
            <p:cNvSpPr>
              <a:spLocks noChangeArrowheads="1"/>
            </p:cNvSpPr>
            <p:nvPr/>
          </p:nvSpPr>
          <p:spPr bwMode="auto">
            <a:xfrm>
              <a:off x="8024504" y="5384973"/>
              <a:ext cx="95021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n=336 (84.8%)</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7" name="Rectangle 86">
              <a:extLst>
                <a:ext uri="{FF2B5EF4-FFF2-40B4-BE49-F238E27FC236}">
                  <a16:creationId xmlns:a16="http://schemas.microsoft.com/office/drawing/2014/main" id="{55A222FB-FC6F-454F-A7C2-400A9C4059A9}"/>
                </a:ext>
              </a:extLst>
            </p:cNvPr>
            <p:cNvSpPr>
              <a:spLocks noChangeArrowheads="1"/>
            </p:cNvSpPr>
            <p:nvPr/>
          </p:nvSpPr>
          <p:spPr bwMode="auto">
            <a:xfrm>
              <a:off x="8024504" y="5539218"/>
              <a:ext cx="78910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n=17 (4.3%)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8" name="Rectangle 87">
              <a:extLst>
                <a:ext uri="{FF2B5EF4-FFF2-40B4-BE49-F238E27FC236}">
                  <a16:creationId xmlns:a16="http://schemas.microsoft.com/office/drawing/2014/main" id="{71F09FFC-0D01-93D7-C5EB-DF933CB4DA00}"/>
                </a:ext>
              </a:extLst>
            </p:cNvPr>
            <p:cNvSpPr>
              <a:spLocks noChangeArrowheads="1"/>
            </p:cNvSpPr>
            <p:nvPr/>
          </p:nvSpPr>
          <p:spPr bwMode="auto">
            <a:xfrm>
              <a:off x="8024504" y="5688379"/>
              <a:ext cx="708551"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n=6 (1.5%)</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9" name="Rectangle 88">
              <a:extLst>
                <a:ext uri="{FF2B5EF4-FFF2-40B4-BE49-F238E27FC236}">
                  <a16:creationId xmlns:a16="http://schemas.microsoft.com/office/drawing/2014/main" id="{25F09B60-AF18-FC62-93CF-8EE2B132DDE8}"/>
                </a:ext>
              </a:extLst>
            </p:cNvPr>
            <p:cNvSpPr>
              <a:spLocks noChangeArrowheads="1"/>
            </p:cNvSpPr>
            <p:nvPr/>
          </p:nvSpPr>
          <p:spPr bwMode="auto">
            <a:xfrm>
              <a:off x="8024504" y="5842627"/>
              <a:ext cx="78910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n=11 (2.8%)</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0" name="Rectangle 89">
              <a:extLst>
                <a:ext uri="{FF2B5EF4-FFF2-40B4-BE49-F238E27FC236}">
                  <a16:creationId xmlns:a16="http://schemas.microsoft.com/office/drawing/2014/main" id="{D50D2510-7CC4-BCB7-B0FD-2A7F8FD7E365}"/>
                </a:ext>
              </a:extLst>
            </p:cNvPr>
            <p:cNvSpPr>
              <a:spLocks noChangeArrowheads="1"/>
            </p:cNvSpPr>
            <p:nvPr/>
          </p:nvSpPr>
          <p:spPr bwMode="auto">
            <a:xfrm>
              <a:off x="414139" y="2177371"/>
              <a:ext cx="1908647"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a:ln>
                    <a:noFill/>
                  </a:ln>
                  <a:solidFill>
                    <a:srgbClr val="000000"/>
                  </a:solidFill>
                  <a:effectLst/>
                  <a:latin typeface="Arial" panose="020B0604020202020204" pitchFamily="34" charset="0"/>
                </a:rPr>
                <a:t>Did not complete treatment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1" name="Rectangle 90">
              <a:extLst>
                <a:ext uri="{FF2B5EF4-FFF2-40B4-BE49-F238E27FC236}">
                  <a16:creationId xmlns:a16="http://schemas.microsoft.com/office/drawing/2014/main" id="{031D38CF-98A6-727C-D4C5-15A302F1DCFF}"/>
                </a:ext>
              </a:extLst>
            </p:cNvPr>
            <p:cNvSpPr>
              <a:spLocks noChangeArrowheads="1"/>
            </p:cNvSpPr>
            <p:nvPr/>
          </p:nvSpPr>
          <p:spPr bwMode="auto">
            <a:xfrm>
              <a:off x="524316" y="2329074"/>
              <a:ext cx="99624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Adverse events</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2" name="Rectangle 91">
              <a:extLst>
                <a:ext uri="{FF2B5EF4-FFF2-40B4-BE49-F238E27FC236}">
                  <a16:creationId xmlns:a16="http://schemas.microsoft.com/office/drawing/2014/main" id="{2AF32C27-536E-151F-40A4-CCA1426EF61B}"/>
                </a:ext>
              </a:extLst>
            </p:cNvPr>
            <p:cNvSpPr>
              <a:spLocks noChangeArrowheads="1"/>
            </p:cNvSpPr>
            <p:nvPr/>
          </p:nvSpPr>
          <p:spPr bwMode="auto">
            <a:xfrm>
              <a:off x="524316" y="2481627"/>
              <a:ext cx="1150777"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Protocol deviation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3" name="Rectangle 92">
              <a:extLst>
                <a:ext uri="{FF2B5EF4-FFF2-40B4-BE49-F238E27FC236}">
                  <a16:creationId xmlns:a16="http://schemas.microsoft.com/office/drawing/2014/main" id="{2981FA96-C2B2-AAB8-CC6B-3C2819E1896B}"/>
                </a:ext>
              </a:extLst>
            </p:cNvPr>
            <p:cNvSpPr>
              <a:spLocks noChangeArrowheads="1"/>
            </p:cNvSpPr>
            <p:nvPr/>
          </p:nvSpPr>
          <p:spPr bwMode="auto">
            <a:xfrm>
              <a:off x="524316" y="2616586"/>
              <a:ext cx="105213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Lost to follow-up</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4" name="Rectangle 95">
              <a:extLst>
                <a:ext uri="{FF2B5EF4-FFF2-40B4-BE49-F238E27FC236}">
                  <a16:creationId xmlns:a16="http://schemas.microsoft.com/office/drawing/2014/main" id="{930FF022-1799-AEBF-73C7-3FC76B1450FF}"/>
                </a:ext>
              </a:extLst>
            </p:cNvPr>
            <p:cNvSpPr>
              <a:spLocks noChangeArrowheads="1"/>
            </p:cNvSpPr>
            <p:nvPr/>
          </p:nvSpPr>
          <p:spPr bwMode="auto">
            <a:xfrm>
              <a:off x="524316" y="2785034"/>
              <a:ext cx="119352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Physician decision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5" name="Rectangle 96">
              <a:extLst>
                <a:ext uri="{FF2B5EF4-FFF2-40B4-BE49-F238E27FC236}">
                  <a16:creationId xmlns:a16="http://schemas.microsoft.com/office/drawing/2014/main" id="{2B630D26-768D-CF35-367F-AE90E242BC35}"/>
                </a:ext>
              </a:extLst>
            </p:cNvPr>
            <p:cNvSpPr>
              <a:spLocks noChangeArrowheads="1"/>
            </p:cNvSpPr>
            <p:nvPr/>
          </p:nvSpPr>
          <p:spPr bwMode="auto">
            <a:xfrm>
              <a:off x="524316" y="2936738"/>
              <a:ext cx="36002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Other</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6" name="Rectangle 97">
              <a:extLst>
                <a:ext uri="{FF2B5EF4-FFF2-40B4-BE49-F238E27FC236}">
                  <a16:creationId xmlns:a16="http://schemas.microsoft.com/office/drawing/2014/main" id="{7B5151A1-BB5A-D7D8-861D-A9E4DA32D353}"/>
                </a:ext>
              </a:extLst>
            </p:cNvPr>
            <p:cNvSpPr>
              <a:spLocks noChangeArrowheads="1"/>
            </p:cNvSpPr>
            <p:nvPr/>
          </p:nvSpPr>
          <p:spPr bwMode="auto">
            <a:xfrm>
              <a:off x="2569798" y="2160625"/>
              <a:ext cx="70526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a:ln>
                    <a:noFill/>
                  </a:ln>
                  <a:solidFill>
                    <a:srgbClr val="000000"/>
                  </a:solidFill>
                  <a:effectLst/>
                  <a:latin typeface="Arial" panose="020B0604020202020204" pitchFamily="34" charset="0"/>
                </a:rPr>
                <a:t>57 (14.4%)</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7" name="Rectangle 98">
              <a:extLst>
                <a:ext uri="{FF2B5EF4-FFF2-40B4-BE49-F238E27FC236}">
                  <a16:creationId xmlns:a16="http://schemas.microsoft.com/office/drawing/2014/main" id="{93BD3D1E-A20E-C3E2-03C9-436D305B1D57}"/>
                </a:ext>
              </a:extLst>
            </p:cNvPr>
            <p:cNvSpPr>
              <a:spLocks noChangeArrowheads="1"/>
            </p:cNvSpPr>
            <p:nvPr/>
          </p:nvSpPr>
          <p:spPr bwMode="auto">
            <a:xfrm>
              <a:off x="2569798" y="2313179"/>
              <a:ext cx="624708"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28 (7.1%)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8" name="Rectangle 99">
              <a:extLst>
                <a:ext uri="{FF2B5EF4-FFF2-40B4-BE49-F238E27FC236}">
                  <a16:creationId xmlns:a16="http://schemas.microsoft.com/office/drawing/2014/main" id="{DA358BA7-E6B7-7F67-878A-A2A5432AA9EA}"/>
                </a:ext>
              </a:extLst>
            </p:cNvPr>
            <p:cNvSpPr>
              <a:spLocks noChangeArrowheads="1"/>
            </p:cNvSpPr>
            <p:nvPr/>
          </p:nvSpPr>
          <p:spPr bwMode="auto">
            <a:xfrm>
              <a:off x="2569798" y="2465730"/>
              <a:ext cx="54415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1 (0.3%)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9" name="Rectangle 100">
              <a:extLst>
                <a:ext uri="{FF2B5EF4-FFF2-40B4-BE49-F238E27FC236}">
                  <a16:creationId xmlns:a16="http://schemas.microsoft.com/office/drawing/2014/main" id="{AC7D91FA-B71B-909E-0852-3F8BC17AC979}"/>
                </a:ext>
              </a:extLst>
            </p:cNvPr>
            <p:cNvSpPr>
              <a:spLocks noChangeArrowheads="1"/>
            </p:cNvSpPr>
            <p:nvPr/>
          </p:nvSpPr>
          <p:spPr bwMode="auto">
            <a:xfrm>
              <a:off x="2569798" y="2616586"/>
              <a:ext cx="54415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3 (0.8%)</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0" name="Rectangle 101">
              <a:extLst>
                <a:ext uri="{FF2B5EF4-FFF2-40B4-BE49-F238E27FC236}">
                  <a16:creationId xmlns:a16="http://schemas.microsoft.com/office/drawing/2014/main" id="{7FA7258D-7600-8387-398B-0A5CD880515C}"/>
                </a:ext>
              </a:extLst>
            </p:cNvPr>
            <p:cNvSpPr>
              <a:spLocks noChangeArrowheads="1"/>
            </p:cNvSpPr>
            <p:nvPr/>
          </p:nvSpPr>
          <p:spPr bwMode="auto">
            <a:xfrm>
              <a:off x="2569798" y="2769138"/>
              <a:ext cx="54415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1 (0.3%)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1" name="Rectangle 102">
              <a:extLst>
                <a:ext uri="{FF2B5EF4-FFF2-40B4-BE49-F238E27FC236}">
                  <a16:creationId xmlns:a16="http://schemas.microsoft.com/office/drawing/2014/main" id="{FE62A613-EBB9-1F7C-F2B8-08586AA45E78}"/>
                </a:ext>
              </a:extLst>
            </p:cNvPr>
            <p:cNvSpPr>
              <a:spLocks noChangeArrowheads="1"/>
            </p:cNvSpPr>
            <p:nvPr/>
          </p:nvSpPr>
          <p:spPr bwMode="auto">
            <a:xfrm>
              <a:off x="2569798" y="2919994"/>
              <a:ext cx="624708"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24 (6.1%)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2" name="Rectangle 103">
              <a:extLst>
                <a:ext uri="{FF2B5EF4-FFF2-40B4-BE49-F238E27FC236}">
                  <a16:creationId xmlns:a16="http://schemas.microsoft.com/office/drawing/2014/main" id="{4F8D4503-AEC4-BDEE-19BF-5E7F760B0FDE}"/>
                </a:ext>
              </a:extLst>
            </p:cNvPr>
            <p:cNvSpPr>
              <a:spLocks noChangeArrowheads="1"/>
            </p:cNvSpPr>
            <p:nvPr/>
          </p:nvSpPr>
          <p:spPr bwMode="auto">
            <a:xfrm>
              <a:off x="8785833" y="2169742"/>
              <a:ext cx="1908647"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a:ln>
                    <a:noFill/>
                  </a:ln>
                  <a:solidFill>
                    <a:srgbClr val="000000"/>
                  </a:solidFill>
                  <a:effectLst/>
                  <a:latin typeface="Arial" panose="020B0604020202020204" pitchFamily="34" charset="0"/>
                </a:rPr>
                <a:t>Did not complete treatment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3" name="Rectangle 104">
              <a:extLst>
                <a:ext uri="{FF2B5EF4-FFF2-40B4-BE49-F238E27FC236}">
                  <a16:creationId xmlns:a16="http://schemas.microsoft.com/office/drawing/2014/main" id="{82BE4E16-2D4F-3E3A-D555-264373311527}"/>
                </a:ext>
              </a:extLst>
            </p:cNvPr>
            <p:cNvSpPr>
              <a:spLocks noChangeArrowheads="1"/>
            </p:cNvSpPr>
            <p:nvPr/>
          </p:nvSpPr>
          <p:spPr bwMode="auto">
            <a:xfrm>
              <a:off x="8896009" y="2323989"/>
              <a:ext cx="996245"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Adverse events</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4" name="Rectangle 105">
              <a:extLst>
                <a:ext uri="{FF2B5EF4-FFF2-40B4-BE49-F238E27FC236}">
                  <a16:creationId xmlns:a16="http://schemas.microsoft.com/office/drawing/2014/main" id="{134ABE7B-1437-BD75-BEDC-492E6CDCEDF7}"/>
                </a:ext>
              </a:extLst>
            </p:cNvPr>
            <p:cNvSpPr>
              <a:spLocks noChangeArrowheads="1"/>
            </p:cNvSpPr>
            <p:nvPr/>
          </p:nvSpPr>
          <p:spPr bwMode="auto">
            <a:xfrm>
              <a:off x="8896009" y="2475693"/>
              <a:ext cx="1150777"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Protocol deviation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5" name="Rectangle 106">
              <a:extLst>
                <a:ext uri="{FF2B5EF4-FFF2-40B4-BE49-F238E27FC236}">
                  <a16:creationId xmlns:a16="http://schemas.microsoft.com/office/drawing/2014/main" id="{4924286C-498E-9826-FD74-2FB278FBA776}"/>
                </a:ext>
              </a:extLst>
            </p:cNvPr>
            <p:cNvSpPr>
              <a:spLocks noChangeArrowheads="1"/>
            </p:cNvSpPr>
            <p:nvPr/>
          </p:nvSpPr>
          <p:spPr bwMode="auto">
            <a:xfrm>
              <a:off x="8896009" y="2611502"/>
              <a:ext cx="105213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Lost to follow-up</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6" name="Rectangle 109">
              <a:extLst>
                <a:ext uri="{FF2B5EF4-FFF2-40B4-BE49-F238E27FC236}">
                  <a16:creationId xmlns:a16="http://schemas.microsoft.com/office/drawing/2014/main" id="{16230C75-0728-BEC5-CC7C-E4B08358DF78}"/>
                </a:ext>
              </a:extLst>
            </p:cNvPr>
            <p:cNvSpPr>
              <a:spLocks noChangeArrowheads="1"/>
            </p:cNvSpPr>
            <p:nvPr/>
          </p:nvSpPr>
          <p:spPr bwMode="auto">
            <a:xfrm>
              <a:off x="8896009" y="2777406"/>
              <a:ext cx="1193520"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Physician decision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7" name="Rectangle 110">
              <a:extLst>
                <a:ext uri="{FF2B5EF4-FFF2-40B4-BE49-F238E27FC236}">
                  <a16:creationId xmlns:a16="http://schemas.microsoft.com/office/drawing/2014/main" id="{BA145029-88C2-E8E0-DEF4-DC6C5CE6033A}"/>
                </a:ext>
              </a:extLst>
            </p:cNvPr>
            <p:cNvSpPr>
              <a:spLocks noChangeArrowheads="1"/>
            </p:cNvSpPr>
            <p:nvPr/>
          </p:nvSpPr>
          <p:spPr bwMode="auto">
            <a:xfrm>
              <a:off x="8896009" y="2930806"/>
              <a:ext cx="36002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rPr>
                <a:t>Othe</a:t>
              </a:r>
              <a:r>
                <a:rPr lang="en-US" altLang="en-US" sz="1100" i="1">
                  <a:solidFill>
                    <a:srgbClr val="000000"/>
                  </a:solidFill>
                </a:rPr>
                <a:t>r</a:t>
              </a:r>
              <a:endParaRPr kumimoji="0" lang="en-US" altLang="en-US" sz="2800" b="0" i="0" u="none" strike="noStrike" cap="none" normalizeH="0" baseline="0">
                <a:ln>
                  <a:noFill/>
                </a:ln>
                <a:solidFill>
                  <a:schemeClr val="tx1"/>
                </a:solidFill>
                <a:effectLst/>
              </a:endParaRPr>
            </a:p>
          </p:txBody>
        </p:sp>
        <p:sp>
          <p:nvSpPr>
            <p:cNvPr id="108" name="Rectangle 111">
              <a:extLst>
                <a:ext uri="{FF2B5EF4-FFF2-40B4-BE49-F238E27FC236}">
                  <a16:creationId xmlns:a16="http://schemas.microsoft.com/office/drawing/2014/main" id="{DE4F73A7-E45E-6E84-B13D-9C4F175FBD06}"/>
                </a:ext>
              </a:extLst>
            </p:cNvPr>
            <p:cNvSpPr>
              <a:spLocks noChangeArrowheads="1"/>
            </p:cNvSpPr>
            <p:nvPr/>
          </p:nvSpPr>
          <p:spPr bwMode="auto">
            <a:xfrm>
              <a:off x="10925157" y="2152152"/>
              <a:ext cx="761158"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a:ln>
                    <a:noFill/>
                  </a:ln>
                  <a:solidFill>
                    <a:srgbClr val="000000"/>
                  </a:solidFill>
                  <a:effectLst/>
                  <a:latin typeface="Arial" panose="020B0604020202020204" pitchFamily="34" charset="0"/>
                </a:rPr>
                <a:t>43 (10.9%)*</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9" name="Rectangle 112">
              <a:extLst>
                <a:ext uri="{FF2B5EF4-FFF2-40B4-BE49-F238E27FC236}">
                  <a16:creationId xmlns:a16="http://schemas.microsoft.com/office/drawing/2014/main" id="{BB5094B8-8432-5130-829B-58EF328B10CD}"/>
                </a:ext>
              </a:extLst>
            </p:cNvPr>
            <p:cNvSpPr>
              <a:spLocks noChangeArrowheads="1"/>
            </p:cNvSpPr>
            <p:nvPr/>
          </p:nvSpPr>
          <p:spPr bwMode="auto">
            <a:xfrm>
              <a:off x="10925157" y="2308093"/>
              <a:ext cx="624708"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17 (4.3%)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0" name="Rectangle 113">
              <a:extLst>
                <a:ext uri="{FF2B5EF4-FFF2-40B4-BE49-F238E27FC236}">
                  <a16:creationId xmlns:a16="http://schemas.microsoft.com/office/drawing/2014/main" id="{E947588A-4EBD-4140-14C9-D99742968532}"/>
                </a:ext>
              </a:extLst>
            </p:cNvPr>
            <p:cNvSpPr>
              <a:spLocks noChangeArrowheads="1"/>
            </p:cNvSpPr>
            <p:nvPr/>
          </p:nvSpPr>
          <p:spPr bwMode="auto">
            <a:xfrm>
              <a:off x="10925157" y="2458950"/>
              <a:ext cx="54415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1 (0.3%)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1" name="Rectangle 114">
              <a:extLst>
                <a:ext uri="{FF2B5EF4-FFF2-40B4-BE49-F238E27FC236}">
                  <a16:creationId xmlns:a16="http://schemas.microsoft.com/office/drawing/2014/main" id="{FAFE1248-024D-E411-FEF2-F04E700FD074}"/>
                </a:ext>
              </a:extLst>
            </p:cNvPr>
            <p:cNvSpPr>
              <a:spLocks noChangeArrowheads="1"/>
            </p:cNvSpPr>
            <p:nvPr/>
          </p:nvSpPr>
          <p:spPr bwMode="auto">
            <a:xfrm>
              <a:off x="10925157" y="2611502"/>
              <a:ext cx="54415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3 (0.8%)</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2" name="Rectangle 115">
              <a:extLst>
                <a:ext uri="{FF2B5EF4-FFF2-40B4-BE49-F238E27FC236}">
                  <a16:creationId xmlns:a16="http://schemas.microsoft.com/office/drawing/2014/main" id="{7B525BCB-D1CC-FB2D-47F9-982C6DDD1118}"/>
                </a:ext>
              </a:extLst>
            </p:cNvPr>
            <p:cNvSpPr>
              <a:spLocks noChangeArrowheads="1"/>
            </p:cNvSpPr>
            <p:nvPr/>
          </p:nvSpPr>
          <p:spPr bwMode="auto">
            <a:xfrm>
              <a:off x="10925157" y="2760663"/>
              <a:ext cx="80555"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0</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3" name="Rectangle 116">
              <a:extLst>
                <a:ext uri="{FF2B5EF4-FFF2-40B4-BE49-F238E27FC236}">
                  <a16:creationId xmlns:a16="http://schemas.microsoft.com/office/drawing/2014/main" id="{5FB32925-75DF-BE43-027A-790F9A87A9D4}"/>
                </a:ext>
              </a:extLst>
            </p:cNvPr>
            <p:cNvSpPr>
              <a:spLocks noChangeArrowheads="1"/>
            </p:cNvSpPr>
            <p:nvPr/>
          </p:nvSpPr>
          <p:spPr bwMode="auto">
            <a:xfrm>
              <a:off x="10925157" y="2914909"/>
              <a:ext cx="624708"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21 (5.3%)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4" name="Rectangle 117">
              <a:extLst>
                <a:ext uri="{FF2B5EF4-FFF2-40B4-BE49-F238E27FC236}">
                  <a16:creationId xmlns:a16="http://schemas.microsoft.com/office/drawing/2014/main" id="{2A87C1D0-167F-E17E-B907-59C6A249650D}"/>
                </a:ext>
              </a:extLst>
            </p:cNvPr>
            <p:cNvSpPr>
              <a:spLocks noChangeArrowheads="1"/>
            </p:cNvSpPr>
            <p:nvPr/>
          </p:nvSpPr>
          <p:spPr bwMode="auto">
            <a:xfrm>
              <a:off x="7672410" y="778981"/>
              <a:ext cx="109323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a:ln>
                    <a:noFill/>
                  </a:ln>
                  <a:solidFill>
                    <a:srgbClr val="000000"/>
                  </a:solidFill>
                  <a:effectLst/>
                  <a:latin typeface="Arial" panose="020B0604020202020204" pitchFamily="34" charset="0"/>
                </a:rPr>
                <a:t>Not randomized</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5" name="Rectangle 118">
              <a:extLst>
                <a:ext uri="{FF2B5EF4-FFF2-40B4-BE49-F238E27FC236}">
                  <a16:creationId xmlns:a16="http://schemas.microsoft.com/office/drawing/2014/main" id="{BCD8BFA4-AD21-F5CA-7702-ADF24B4D6BD6}"/>
                </a:ext>
              </a:extLst>
            </p:cNvPr>
            <p:cNvSpPr>
              <a:spLocks noChangeArrowheads="1"/>
            </p:cNvSpPr>
            <p:nvPr/>
          </p:nvSpPr>
          <p:spPr bwMode="auto">
            <a:xfrm>
              <a:off x="7672410" y="932379"/>
              <a:ext cx="1086663"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Screening failure</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6" name="Rectangle 119">
              <a:extLst>
                <a:ext uri="{FF2B5EF4-FFF2-40B4-BE49-F238E27FC236}">
                  <a16:creationId xmlns:a16="http://schemas.microsoft.com/office/drawing/2014/main" id="{2D5898B6-AD63-6384-28EF-27E6B19EBD30}"/>
                </a:ext>
              </a:extLst>
            </p:cNvPr>
            <p:cNvSpPr>
              <a:spLocks noChangeArrowheads="1"/>
            </p:cNvSpPr>
            <p:nvPr/>
          </p:nvSpPr>
          <p:spPr bwMode="auto">
            <a:xfrm>
              <a:off x="7735284" y="1083237"/>
              <a:ext cx="1022548"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Patient decision</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7" name="Rectangle 120">
              <a:extLst>
                <a:ext uri="{FF2B5EF4-FFF2-40B4-BE49-F238E27FC236}">
                  <a16:creationId xmlns:a16="http://schemas.microsoft.com/office/drawing/2014/main" id="{4182F190-971E-DA76-4D67-1B0E140DC389}"/>
                </a:ext>
              </a:extLst>
            </p:cNvPr>
            <p:cNvSpPr>
              <a:spLocks noChangeArrowheads="1"/>
            </p:cNvSpPr>
            <p:nvPr/>
          </p:nvSpPr>
          <p:spPr bwMode="auto">
            <a:xfrm>
              <a:off x="8945165" y="778981"/>
              <a:ext cx="24166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a:ln>
                    <a:noFill/>
                  </a:ln>
                  <a:solidFill>
                    <a:srgbClr val="000000"/>
                  </a:solidFill>
                  <a:effectLst/>
                  <a:latin typeface="Arial" panose="020B0604020202020204" pitchFamily="34" charset="0"/>
                </a:rPr>
                <a:t>571</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8" name="Rectangle 121">
              <a:extLst>
                <a:ext uri="{FF2B5EF4-FFF2-40B4-BE49-F238E27FC236}">
                  <a16:creationId xmlns:a16="http://schemas.microsoft.com/office/drawing/2014/main" id="{9BC1E91F-2942-9E98-2E7B-14DE1FDFEC7E}"/>
                </a:ext>
              </a:extLst>
            </p:cNvPr>
            <p:cNvSpPr>
              <a:spLocks noChangeArrowheads="1"/>
            </p:cNvSpPr>
            <p:nvPr/>
          </p:nvSpPr>
          <p:spPr bwMode="auto">
            <a:xfrm>
              <a:off x="8945165" y="932379"/>
              <a:ext cx="241664"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533</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9" name="Rectangle 122">
              <a:extLst>
                <a:ext uri="{FF2B5EF4-FFF2-40B4-BE49-F238E27FC236}">
                  <a16:creationId xmlns:a16="http://schemas.microsoft.com/office/drawing/2014/main" id="{CDCFDD91-EDB1-0F13-BE4B-679493159FFB}"/>
                </a:ext>
              </a:extLst>
            </p:cNvPr>
            <p:cNvSpPr>
              <a:spLocks noChangeArrowheads="1"/>
            </p:cNvSpPr>
            <p:nvPr/>
          </p:nvSpPr>
          <p:spPr bwMode="auto">
            <a:xfrm>
              <a:off x="8945165" y="1083237"/>
              <a:ext cx="161109" cy="1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Arial" panose="020B0604020202020204" pitchFamily="34" charset="0"/>
                </a:rPr>
                <a:t>38</a:t>
              </a:r>
              <a:endParaRPr kumimoji="0" lang="en-US" altLang="en-US" sz="2800" b="0" i="0" u="none" strike="noStrike" cap="none" normalizeH="0" baseline="0">
                <a:ln>
                  <a:noFill/>
                </a:ln>
                <a:solidFill>
                  <a:schemeClr val="tx1"/>
                </a:solidFill>
                <a:effectLst/>
                <a:latin typeface="Arial" panose="020B0604020202020204" pitchFamily="34" charset="0"/>
              </a:endParaRPr>
            </a:p>
          </p:txBody>
        </p:sp>
        <p:cxnSp>
          <p:nvCxnSpPr>
            <p:cNvPr id="120" name="Straight Connector 119">
              <a:extLst>
                <a:ext uri="{FF2B5EF4-FFF2-40B4-BE49-F238E27FC236}">
                  <a16:creationId xmlns:a16="http://schemas.microsoft.com/office/drawing/2014/main" id="{280FD67D-2D14-CBA5-5BFF-E0D9E0762A1B}"/>
                </a:ext>
              </a:extLst>
            </p:cNvPr>
            <p:cNvCxnSpPr>
              <a:cxnSpLocks/>
            </p:cNvCxnSpPr>
            <p:nvPr/>
          </p:nvCxnSpPr>
          <p:spPr>
            <a:xfrm>
              <a:off x="4555068" y="2192743"/>
              <a:ext cx="0" cy="2200359"/>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A1FDC70-9866-1E6E-5E5B-E5B61D6999E4}"/>
                </a:ext>
              </a:extLst>
            </p:cNvPr>
            <p:cNvCxnSpPr>
              <a:cxnSpLocks/>
            </p:cNvCxnSpPr>
            <p:nvPr/>
          </p:nvCxnSpPr>
          <p:spPr>
            <a:xfrm>
              <a:off x="7435752" y="2192743"/>
              <a:ext cx="0" cy="2200359"/>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F384730-8B8F-911E-5445-3C58D935B257}"/>
                </a:ext>
              </a:extLst>
            </p:cNvPr>
            <p:cNvCxnSpPr>
              <a:cxnSpLocks/>
              <a:stCxn id="30" idx="2"/>
              <a:endCxn id="37" idx="0"/>
            </p:cNvCxnSpPr>
            <p:nvPr/>
          </p:nvCxnSpPr>
          <p:spPr>
            <a:xfrm>
              <a:off x="5995833" y="982372"/>
              <a:ext cx="0" cy="249294"/>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9CDA56C-2E29-53CB-C5D5-C0A6A759099A}"/>
                </a:ext>
              </a:extLst>
            </p:cNvPr>
            <p:cNvCxnSpPr>
              <a:cxnSpLocks/>
            </p:cNvCxnSpPr>
            <p:nvPr/>
          </p:nvCxnSpPr>
          <p:spPr>
            <a:xfrm>
              <a:off x="4555068" y="4759226"/>
              <a:ext cx="0" cy="229023"/>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419082C-773F-2C58-0249-09A32F967BEE}"/>
                </a:ext>
              </a:extLst>
            </p:cNvPr>
            <p:cNvCxnSpPr>
              <a:cxnSpLocks/>
            </p:cNvCxnSpPr>
            <p:nvPr/>
          </p:nvCxnSpPr>
          <p:spPr>
            <a:xfrm>
              <a:off x="7435752" y="4759226"/>
              <a:ext cx="0" cy="229023"/>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56">
              <a:extLst>
                <a:ext uri="{FF2B5EF4-FFF2-40B4-BE49-F238E27FC236}">
                  <a16:creationId xmlns:a16="http://schemas.microsoft.com/office/drawing/2014/main" id="{CA0A015B-F983-D302-DAE1-9FD08B0B3D1A}"/>
                </a:ext>
              </a:extLst>
            </p:cNvPr>
            <p:cNvCxnSpPr>
              <a:cxnSpLocks/>
              <a:stCxn id="37" idx="1"/>
              <a:endCxn id="31" idx="0"/>
            </p:cNvCxnSpPr>
            <p:nvPr/>
          </p:nvCxnSpPr>
          <p:spPr>
            <a:xfrm rot="10800000" flipV="1">
              <a:off x="4555068" y="1414728"/>
              <a:ext cx="767843" cy="41019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56">
              <a:extLst>
                <a:ext uri="{FF2B5EF4-FFF2-40B4-BE49-F238E27FC236}">
                  <a16:creationId xmlns:a16="http://schemas.microsoft.com/office/drawing/2014/main" id="{9980B5C9-B8E8-3E87-B204-90876AAA8FE8}"/>
                </a:ext>
              </a:extLst>
            </p:cNvPr>
            <p:cNvCxnSpPr>
              <a:cxnSpLocks/>
              <a:stCxn id="37" idx="3"/>
              <a:endCxn id="32" idx="0"/>
            </p:cNvCxnSpPr>
            <p:nvPr/>
          </p:nvCxnSpPr>
          <p:spPr>
            <a:xfrm>
              <a:off x="6668755" y="1414729"/>
              <a:ext cx="766997" cy="410194"/>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D0A1AFE-00B3-7189-0282-4BCCE8A61AD6}"/>
                </a:ext>
              </a:extLst>
            </p:cNvPr>
            <p:cNvCxnSpPr>
              <a:cxnSpLocks/>
            </p:cNvCxnSpPr>
            <p:nvPr/>
          </p:nvCxnSpPr>
          <p:spPr>
            <a:xfrm flipH="1">
              <a:off x="4326241" y="3693061"/>
              <a:ext cx="228828" cy="0"/>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7F96799-2E5E-B805-C174-FFAAFEB962A8}"/>
                </a:ext>
              </a:extLst>
            </p:cNvPr>
            <p:cNvCxnSpPr>
              <a:cxnSpLocks/>
            </p:cNvCxnSpPr>
            <p:nvPr/>
          </p:nvCxnSpPr>
          <p:spPr>
            <a:xfrm>
              <a:off x="7435752" y="3693061"/>
              <a:ext cx="228828" cy="0"/>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56">
              <a:extLst>
                <a:ext uri="{FF2B5EF4-FFF2-40B4-BE49-F238E27FC236}">
                  <a16:creationId xmlns:a16="http://schemas.microsoft.com/office/drawing/2014/main" id="{863842D0-22CA-D2C0-FC23-EFBDC4ED0CE9}"/>
                </a:ext>
              </a:extLst>
            </p:cNvPr>
            <p:cNvCxnSpPr>
              <a:cxnSpLocks/>
              <a:stCxn id="31" idx="1"/>
              <a:endCxn id="90" idx="0"/>
            </p:cNvCxnSpPr>
            <p:nvPr/>
          </p:nvCxnSpPr>
          <p:spPr>
            <a:xfrm rot="10800000" flipV="1">
              <a:off x="1368464" y="2008831"/>
              <a:ext cx="2227225" cy="168538"/>
            </a:xfrm>
            <a:prstGeom prst="bentConnector2">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56">
              <a:extLst>
                <a:ext uri="{FF2B5EF4-FFF2-40B4-BE49-F238E27FC236}">
                  <a16:creationId xmlns:a16="http://schemas.microsoft.com/office/drawing/2014/main" id="{CC94C248-DF1B-71AE-4AE7-A1BB2E2B9477}"/>
                </a:ext>
              </a:extLst>
            </p:cNvPr>
            <p:cNvCxnSpPr>
              <a:cxnSpLocks/>
            </p:cNvCxnSpPr>
            <p:nvPr/>
          </p:nvCxnSpPr>
          <p:spPr>
            <a:xfrm rot="10800000" flipH="1" flipV="1">
              <a:off x="8392294" y="2008833"/>
              <a:ext cx="1345337" cy="168654"/>
            </a:xfrm>
            <a:prstGeom prst="bentConnector2">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64165B11-CCD4-4724-361E-8676040D5017}"/>
              </a:ext>
            </a:extLst>
          </p:cNvPr>
          <p:cNvSpPr txBox="1"/>
          <p:nvPr/>
        </p:nvSpPr>
        <p:spPr>
          <a:xfrm>
            <a:off x="2297112" y="6234112"/>
            <a:ext cx="9285287" cy="516583"/>
          </a:xfrm>
          <a:prstGeom prst="rect">
            <a:avLst/>
          </a:prstGeom>
          <a:noFill/>
        </p:spPr>
        <p:txBody>
          <a:bodyPr wrap="square" lIns="0" tIns="0" rIns="0" bIns="0" rtlCol="0" anchor="b">
            <a:noAutofit/>
          </a:bodyPr>
          <a:lstStyle/>
          <a:p>
            <a:r>
              <a:rPr lang="en-US" sz="800">
                <a:latin typeface="Arial" panose="020B0604020202020204" pitchFamily="34" charset="0"/>
                <a:cs typeface="Arial" panose="020B0604020202020204" pitchFamily="34" charset="0"/>
              </a:rPr>
              <a:t>*One participant was not exposed to treatment.</a:t>
            </a:r>
            <a:br>
              <a:rPr lang="en-US" sz="800">
                <a:latin typeface="Arial" panose="020B0604020202020204" pitchFamily="34" charset="0"/>
                <a:cs typeface="Arial" panose="020B0604020202020204" pitchFamily="34" charset="0"/>
              </a:rPr>
            </a:br>
            <a:r>
              <a:rPr lang="en-US" sz="800">
                <a:latin typeface="Arial" panose="020B0604020202020204" pitchFamily="34" charset="0"/>
                <a:cs typeface="Arial" panose="020B0604020202020204" pitchFamily="34" charset="0"/>
              </a:rPr>
              <a:t>ITT, intention-to-treat.</a:t>
            </a:r>
            <a:endParaRPr lang="en-US" sz="800">
              <a:effectLst/>
              <a:highlight>
                <a:srgbClr val="FFFF00"/>
              </a:highlight>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48A9E08-AD65-F172-7C92-1AA987B887FB}"/>
              </a:ext>
            </a:extLst>
          </p:cNvPr>
          <p:cNvCxnSpPr>
            <a:cxnSpLocks/>
          </p:cNvCxnSpPr>
          <p:nvPr/>
        </p:nvCxnSpPr>
        <p:spPr>
          <a:xfrm>
            <a:off x="6062132" y="1464733"/>
            <a:ext cx="1532468"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6142671"/>
      </p:ext>
    </p:extLst>
  </p:cSld>
  <p:clrMapOvr>
    <a:masterClrMapping/>
  </p:clrMapOvr>
</p:sld>
</file>

<file path=ppt/theme/theme1.xml><?xml version="1.0" encoding="utf-8"?>
<a:theme xmlns:a="http://schemas.openxmlformats.org/drawingml/2006/main" name="3_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6619874-5C3B-4EAA-81B0-64651CF11BDB}">
  <we:reference id="98d6c1cd-d2ea-4e59-b3d5-7612ea4978eb" version="3.1.0.0" store="EXCatalog" storeType="EXCatalog"/>
  <we:alternateReferences>
    <we:reference id="WA104380907" version="3.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993AF4C3812148A61739EEDD98EC44" ma:contentTypeVersion="9" ma:contentTypeDescription="Create a new document." ma:contentTypeScope="" ma:versionID="d00b4b9801e2ac62806f0be7d4c7bf12">
  <xsd:schema xmlns:xsd="http://www.w3.org/2001/XMLSchema" xmlns:xs="http://www.w3.org/2001/XMLSchema" xmlns:p="http://schemas.microsoft.com/office/2006/metadata/properties" xmlns:ns1="http://schemas.microsoft.com/sharepoint/v3" xmlns:ns2="7f9c56cb-d15a-4551-840a-39c89227f738" xmlns:ns3="0256d653-f31e-4e0e-8309-eadac25a8b8d" xmlns:ns4="4b015b09-ae25-4b11-9cd4-3a606d658bd3" xmlns:ns5="a742259f-95b8-4af7-883c-ed6f9b18b958" targetNamespace="http://schemas.microsoft.com/office/2006/metadata/properties" ma:root="true" ma:fieldsID="711698f7c80745cc2cdd976acbaa5828" ns1:_="" ns2:_="" ns3:_="" ns4:_="" ns5:_="">
    <xsd:import namespace="http://schemas.microsoft.com/sharepoint/v3"/>
    <xsd:import namespace="7f9c56cb-d15a-4551-840a-39c89227f738"/>
    <xsd:import namespace="0256d653-f31e-4e0e-8309-eadac25a8b8d"/>
    <xsd:import namespace="4b015b09-ae25-4b11-9cd4-3a606d658bd3"/>
    <xsd:import namespace="a742259f-95b8-4af7-883c-ed6f9b18b958"/>
    <xsd:element name="properties">
      <xsd:complexType>
        <xsd:sequence>
          <xsd:element name="documentManagement">
            <xsd:complexType>
              <xsd:all>
                <xsd:element ref="ns2:lcf76f155ced4ddcb4097134ff3c332f" minOccurs="0"/>
                <xsd:element ref="ns3:TaxCatchAll"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5:SharedWithUsers" minOccurs="0"/>
                <xsd:element ref="ns5:SharedWithDetails" minOccurs="0"/>
                <xsd:element ref="ns4:MediaServiceAuto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2:MediaServiceLocation" minOccurs="0"/>
                <xsd:element ref="ns2:_Flow_SignoffStatus" minOccurs="0"/>
                <xsd:element ref="ns2:MediaServiceObjectDetectorVersions" minOccurs="0"/>
                <xsd:element ref="ns2:Comme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9c56cb-d15a-4551-840a-39c89227f738"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Image Tags" ma:readOnly="false" ma:fieldId="{5cf76f15-5ced-4ddc-b409-7134ff3c332f}" ma:taxonomyMulti="true" ma:sspId="92ca2d3d-5e9e-448f-a267-95438d541b93"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description="" ma:indexed="true" ma:internalName="MediaServiceLocation"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Comments" ma:index="28" nillable="true" ma:displayName="Comments" ma:format="Dropdown" ma:internalName="Comments">
      <xsd:simpleType>
        <xsd:restriction base="dms:Text">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56d653-f31e-4e0e-8309-eadac25a8b8d"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10d14811-29b9-41db-9b72-6b73f0744d5e}" ma:internalName="TaxCatchAll" ma:showField="CatchAllData" ma:web="0256d653-f31e-4e0e-8309-eadac25a8b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015b09-ae25-4b11-9cd4-3a606d658bd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42259f-95b8-4af7-883c-ed6f9b18b9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256d653-f31e-4e0e-8309-eadac25a8b8d" xsi:nil="true"/>
    <lcf76f155ced4ddcb4097134ff3c332f xmlns="7f9c56cb-d15a-4551-840a-39c89227f738">
      <Terms xmlns="http://schemas.microsoft.com/office/infopath/2007/PartnerControls"/>
    </lcf76f155ced4ddcb4097134ff3c332f>
    <Comments xmlns="7f9c56cb-d15a-4551-840a-39c89227f738" xsi:nil="true"/>
    <_Flow_SignoffStatus xmlns="7f9c56cb-d15a-4551-840a-39c89227f738" xsi:nil="true"/>
    <SharedWithUsers xmlns="a742259f-95b8-4af7-883c-ed6f9b18b958">
      <UserInfo>
        <DisplayName/>
        <AccountId xsi:nil="true"/>
        <AccountType/>
      </UserInfo>
    </SharedWithUsers>
  </documentManagement>
</p:properties>
</file>

<file path=customXml/itemProps1.xml><?xml version="1.0" encoding="utf-8"?>
<ds:datastoreItem xmlns:ds="http://schemas.openxmlformats.org/officeDocument/2006/customXml" ds:itemID="{49DADB76-31C4-4C60-AA54-C43D7C9A2BB0}">
  <ds:schemaRefs>
    <ds:schemaRef ds:uri="0256d653-f31e-4e0e-8309-eadac25a8b8d"/>
    <ds:schemaRef ds:uri="4b015b09-ae25-4b11-9cd4-3a606d658bd3"/>
    <ds:schemaRef ds:uri="7f9c56cb-d15a-4551-840a-39c89227f738"/>
    <ds:schemaRef ds:uri="a742259f-95b8-4af7-883c-ed6f9b18b9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A2EFD9-2855-48FC-A3F9-97288D329CAC}">
  <ds:schemaRefs>
    <ds:schemaRef ds:uri="http://schemas.microsoft.com/sharepoint/v3/contenttype/forms"/>
  </ds:schemaRefs>
</ds:datastoreItem>
</file>

<file path=customXml/itemProps3.xml><?xml version="1.0" encoding="utf-8"?>
<ds:datastoreItem xmlns:ds="http://schemas.openxmlformats.org/officeDocument/2006/customXml" ds:itemID="{ED657DA2-5650-4761-8620-6E0C9A00B45B}">
  <ds:schemaRefs>
    <ds:schemaRef ds:uri="0256d653-f31e-4e0e-8309-eadac25a8b8d"/>
    <ds:schemaRef ds:uri="4b015b09-ae25-4b11-9cd4-3a606d658bd3"/>
    <ds:schemaRef ds:uri="7f9c56cb-d15a-4551-840a-39c89227f738"/>
    <ds:schemaRef ds:uri="a742259f-95b8-4af7-883c-ed6f9b18b9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98f0765-0764-4153-ac9c-4713ff722c48}" enabled="0" method="" siteId="{b98f0765-0764-4153-ac9c-4713ff722c48}" removed="1"/>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otalTime>60</TotalTime>
  <Words>676</Words>
  <Application>Microsoft Office PowerPoint</Application>
  <PresentationFormat>Widescreen</PresentationFormat>
  <Paragraphs>180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3_Office Theme</vt:lpstr>
      <vt:lpstr>STRIDE Semaglutide and walking capacity in people with symptomatic  peripheral artery disease and type 2 diabetes:  A phase 3b, double-blind, randomized, placebo-controlled trial    Marc P. Bonaca, Andrei-Mircea Catarig, Kim Houlind, Bernhard Ludvik, Joakim Nordanstig, Chethana Kalmady Ramesh, Neda Rasouli, Harald Sourij, Alex Videmark, and Subodh Verma, for the STRIDE Trial Investigators   American College of Cardiology Scientific Sessions 2025 Late-Breaking Clinical Trial March 29,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Disposition</vt:lpstr>
      <vt:lpstr>Baseline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Marc.Bonaca@cpcmed.org</dc:creator>
  <cp:lastModifiedBy>Marc Bonaca</cp:lastModifiedBy>
  <cp:revision>7</cp:revision>
  <cp:lastPrinted>2023-07-05T12:24:34Z</cp:lastPrinted>
  <dcterms:created xsi:type="dcterms:W3CDTF">2021-03-15T20:00:52Z</dcterms:created>
  <dcterms:modified xsi:type="dcterms:W3CDTF">2025-04-01T13:39:03Z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rckAIPLabel">
    <vt:lpwstr>NotClassified</vt:lpwstr>
  </property>
  <property fmtid="{D5CDD505-2E9C-101B-9397-08002B2CF9AE}" pid="3" name="MerckAIPDataExchange">
    <vt:lpwstr>!MRKMIP@NotClassified</vt:lpwstr>
  </property>
  <property fmtid="{D5CDD505-2E9C-101B-9397-08002B2CF9AE}" pid="4" name="ContentTypeId">
    <vt:lpwstr>0x010100E2993AF4C3812148A61739EEDD98EC44</vt:lpwstr>
  </property>
  <property fmtid="{D5CDD505-2E9C-101B-9397-08002B2CF9AE}" pid="5" name="Order">
    <vt:r8>17600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y fmtid="{D5CDD505-2E9C-101B-9397-08002B2CF9AE}" pid="13" name="ClassificationContentMarkingHeaderLocations">
    <vt:lpwstr>Office Theme:5\10_Office Theme:8\11_Office Theme:8\Merck 16\:9 PPT Theme:7\1_Office Theme:5\1_Office Theme:5\Office Theme:5\Office Theme:5\Office Theme:5\Office Theme:5\Office Theme:5\Office Theme:5</vt:lpwstr>
  </property>
  <property fmtid="{D5CDD505-2E9C-101B-9397-08002B2CF9AE}" pid="14" name="ClassificationContentMarkingHeaderText">
    <vt:lpwstr>Confidential</vt:lpwstr>
  </property>
  <property fmtid="{D5CDD505-2E9C-101B-9397-08002B2CF9AE}" pid="15" name="MSIP_Label_e81acc0d-dcc4-4dc9-a2c5-be70b05a2fe6_Method">
    <vt:lpwstr>Privileged</vt:lpwstr>
  </property>
  <property fmtid="{D5CDD505-2E9C-101B-9397-08002B2CF9AE}" pid="16" name="MSIP_Label_e81acc0d-dcc4-4dc9-a2c5-be70b05a2fe6_SetDate">
    <vt:lpwstr>2023-07-25T15:18:16Z</vt:lpwstr>
  </property>
  <property fmtid="{D5CDD505-2E9C-101B-9397-08002B2CF9AE}" pid="17" name="MSIP_Label_e81acc0d-dcc4-4dc9-a2c5-be70b05a2fe6_Enabled">
    <vt:lpwstr>true</vt:lpwstr>
  </property>
  <property fmtid="{D5CDD505-2E9C-101B-9397-08002B2CF9AE}" pid="18" name="MSIP_Label_e81acc0d-dcc4-4dc9-a2c5-be70b05a2fe6_SiteId">
    <vt:lpwstr>a00de4ec-48a8-43a6-be74-e31274e2060d</vt:lpwstr>
  </property>
  <property fmtid="{D5CDD505-2E9C-101B-9397-08002B2CF9AE}" pid="19" name="MSIP_Label_e81acc0d-dcc4-4dc9-a2c5-be70b05a2fe6_Name">
    <vt:lpwstr>e81acc0d-dcc4-4dc9-a2c5-be70b05a2fe6</vt:lpwstr>
  </property>
  <property fmtid="{D5CDD505-2E9C-101B-9397-08002B2CF9AE}" pid="20" name="MSIP_Label_e81acc0d-dcc4-4dc9-a2c5-be70b05a2fe6_ContentBits">
    <vt:lpwstr>0</vt:lpwstr>
  </property>
  <property fmtid="{D5CDD505-2E9C-101B-9397-08002B2CF9AE}" pid="21" name="MSIP_Label_e81acc0d-dcc4-4dc9-a2c5-be70b05a2fe6_ActionId">
    <vt:lpwstr>a7c86937-f95f-47c3-9e67-c5945a914c80</vt:lpwstr>
  </property>
  <property fmtid="{D5CDD505-2E9C-101B-9397-08002B2CF9AE}" pid="22" name="_NewReviewCycle">
    <vt:lpwstr/>
  </property>
  <property fmtid="{D5CDD505-2E9C-101B-9397-08002B2CF9AE}" pid="23" name="Sensitivity Classification">
    <vt:lpwstr>Confidential</vt:lpwstr>
  </property>
  <property fmtid="{D5CDD505-2E9C-101B-9397-08002B2CF9AE}" pid="24" name="GUID">
    <vt:lpwstr>6879d3d0-0370-4088-a183-2674915154b8</vt:lpwstr>
  </property>
  <property fmtid="{D5CDD505-2E9C-101B-9397-08002B2CF9AE}" pid="25" name="SharedWithUsers">
    <vt:lpwstr/>
  </property>
</Properties>
</file>