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0" r:id="rId6"/>
    <p:sldMasterId id="2147483691" r:id="rId7"/>
    <p:sldMasterId id="2147483702" r:id="rId8"/>
    <p:sldMasterId id="2147483712" r:id="rId9"/>
    <p:sldMasterId id="2147483723" r:id="rId10"/>
  </p:sldMasterIdLst>
  <p:notesMasterIdLst>
    <p:notesMasterId r:id="rId35"/>
  </p:notesMasterIdLst>
  <p:sldIdLst>
    <p:sldId id="257" r:id="rId11"/>
    <p:sldId id="258" r:id="rId12"/>
    <p:sldId id="259" r:id="rId13"/>
    <p:sldId id="260" r:id="rId14"/>
    <p:sldId id="261" r:id="rId15"/>
    <p:sldId id="2147479373" r:id="rId16"/>
    <p:sldId id="2147483627" r:id="rId17"/>
    <p:sldId id="262" r:id="rId18"/>
    <p:sldId id="294" r:id="rId19"/>
    <p:sldId id="264" r:id="rId20"/>
    <p:sldId id="265" r:id="rId21"/>
    <p:sldId id="289" r:id="rId22"/>
    <p:sldId id="267" r:id="rId23"/>
    <p:sldId id="277" r:id="rId24"/>
    <p:sldId id="269" r:id="rId25"/>
    <p:sldId id="285" r:id="rId26"/>
    <p:sldId id="278" r:id="rId27"/>
    <p:sldId id="291" r:id="rId28"/>
    <p:sldId id="2147483628" r:id="rId29"/>
    <p:sldId id="272" r:id="rId30"/>
    <p:sldId id="273" r:id="rId31"/>
    <p:sldId id="274" r:id="rId32"/>
    <p:sldId id="279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40" userDrawn="1">
          <p15:clr>
            <a:srgbClr val="A4A3A4"/>
          </p15:clr>
        </p15:guide>
        <p15:guide id="9" pos="240" userDrawn="1">
          <p15:clr>
            <a:srgbClr val="A4A3A4"/>
          </p15:clr>
        </p15:guide>
        <p15:guide id="10" pos="312" userDrawn="1">
          <p15:clr>
            <a:srgbClr val="A4A3A4"/>
          </p15:clr>
        </p15:guide>
        <p15:guide id="11" orient="horz" pos="3624" userDrawn="1">
          <p15:clr>
            <a:srgbClr val="A4A3A4"/>
          </p15:clr>
        </p15:guide>
        <p15:guide id="15" orient="horz" pos="168" userDrawn="1">
          <p15:clr>
            <a:srgbClr val="A4A3A4"/>
          </p15:clr>
        </p15:guide>
        <p15:guide id="16" pos="7200" userDrawn="1">
          <p15:clr>
            <a:srgbClr val="A4A3A4"/>
          </p15:clr>
        </p15:guide>
        <p15:guide id="18" orient="horz" pos="2304" userDrawn="1">
          <p15:clr>
            <a:srgbClr val="A4A3A4"/>
          </p15:clr>
        </p15:guide>
        <p15:guide id="19" pos="5496" userDrawn="1">
          <p15:clr>
            <a:srgbClr val="A4A3A4"/>
          </p15:clr>
        </p15:guide>
        <p15:guide id="20" pos="2520" userDrawn="1">
          <p15:clr>
            <a:srgbClr val="A4A3A4"/>
          </p15:clr>
        </p15:guide>
        <p15:guide id="21" orient="horz" pos="30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321014-DDDA-8D66-29EB-73044B451CC4}" name="Corliss, Hannah" initials="CH" userId="S::corlih2@medtronic.com::d01845d8-c73a-47c1-b56a-1fee19fb9608" providerId="AD"/>
  <p188:author id="{D782361D-EC68-E8EB-72A5-40D37C831EC4}" name="Brown, Matt [SH&amp;A]" initials="MB" userId="S::brownm98@medtronic.com::828a923a-0b19-412d-a8ed-b5875b8f8142" providerId="AD"/>
  <p188:author id="{798E1866-77E9-A5B4-A07D-1992FE58B4F7}" name="Pilcher, Garrett" initials="PG" userId="S::pilchg1@medtronic.com::6d42038a-3214-47c2-a326-58045fc79eb1" providerId="AD"/>
  <p188:author id="{E71D7675-D082-4835-9865-5AD2BC1DA751}" name="Hickey, Graeme" initials="GH" userId="S::hickeg3@medtronic.com::3458e91d-c7f0-4ab1-b2fb-d9307527600c" providerId="AD"/>
  <p188:author id="{8142047D-D72F-8530-1B87-BEEFEB88C723}" name="Chow, Sue" initials="CS" userId="Chow, Sue" providerId="None"/>
  <p188:author id="{EC00A091-F09A-AC16-67A7-03F22C3AAF3F}" name="Beth Ferri" initials="BF" userId="Beth Ferri" providerId="None"/>
  <p188:author id="{6E4787DA-BE2F-DC0F-9962-C9B77DA67B89}" name="Grubb, Kendra" initials="" userId="S::grubbk3@medtronic.com::62cafcd3-e390-41be-a58d-e6a63961ebc8" providerId="AD"/>
  <p188:author id="{7D5A1CE7-D586-6F5A-CF83-315BD26C3C7A}" name="Negoita, Manuela" initials="AN" userId="S::negoia1@medtronic.com::c6bae26d-6cd8-4e6e-9b75-b1e2981278f0" providerId="AD"/>
  <p188:author id="{16F325E8-5FBB-7AC0-3BF1-34BA007D37C4}" name="Jung, Yoojin [MA999]" initials="JY" userId="S::jungy5@medtronic.com::8a1b85cd-7da7-45cd-9e56-101592226a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826"/>
    <a:srgbClr val="000000"/>
    <a:srgbClr val="F18488"/>
    <a:srgbClr val="ED002A"/>
    <a:srgbClr val="0FC9F7"/>
    <a:srgbClr val="FFAD00"/>
    <a:srgbClr val="1010EB"/>
    <a:srgbClr val="D8D8D8"/>
    <a:srgbClr val="7ECA2A"/>
    <a:srgbClr val="D20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6A717-9015-4AC5-A2F7-BE80C01DD692}" v="124" dt="2025-03-30T02:42:57.628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60"/>
      </p:cViewPr>
      <p:guideLst>
        <p:guide pos="1440"/>
        <p:guide pos="240"/>
        <p:guide pos="312"/>
        <p:guide orient="horz" pos="3624"/>
        <p:guide orient="horz" pos="168"/>
        <p:guide pos="7200"/>
        <p:guide orient="horz" pos="2304"/>
        <p:guide pos="5496"/>
        <p:guide pos="2520"/>
        <p:guide orient="horz" pos="3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w, Sue" userId="53962acd-d136-419b-a858-7a675b7ae311" providerId="ADAL" clId="{AD06A717-9015-4AC5-A2F7-BE80C01DD692}"/>
    <pc:docChg chg="undo custSel addSld delSld modSld">
      <pc:chgData name="Chow, Sue" userId="53962acd-d136-419b-a858-7a675b7ae311" providerId="ADAL" clId="{AD06A717-9015-4AC5-A2F7-BE80C01DD692}" dt="2025-03-30T03:12:15.303" v="1376" actId="20577"/>
      <pc:docMkLst>
        <pc:docMk/>
      </pc:docMkLst>
      <pc:sldChg chg="modSp mod">
        <pc:chgData name="Chow, Sue" userId="53962acd-d136-419b-a858-7a675b7ae311" providerId="ADAL" clId="{AD06A717-9015-4AC5-A2F7-BE80C01DD692}" dt="2025-03-30T01:25:14.644" v="876" actId="1076"/>
        <pc:sldMkLst>
          <pc:docMk/>
          <pc:sldMk cId="4169544058" sldId="258"/>
        </pc:sldMkLst>
        <pc:spChg chg="mod">
          <ac:chgData name="Chow, Sue" userId="53962acd-d136-419b-a858-7a675b7ae311" providerId="ADAL" clId="{AD06A717-9015-4AC5-A2F7-BE80C01DD692}" dt="2025-03-30T01:25:14.644" v="876" actId="1076"/>
          <ac:spMkLst>
            <pc:docMk/>
            <pc:sldMk cId="4169544058" sldId="258"/>
            <ac:spMk id="4" creationId="{8D1CC7A2-AA14-CA38-B306-7FDF7BFECBDE}"/>
          </ac:spMkLst>
        </pc:spChg>
      </pc:sldChg>
      <pc:sldChg chg="modSp mod">
        <pc:chgData name="Chow, Sue" userId="53962acd-d136-419b-a858-7a675b7ae311" providerId="ADAL" clId="{AD06A717-9015-4AC5-A2F7-BE80C01DD692}" dt="2025-03-30T02:49:03.060" v="1363" actId="207"/>
        <pc:sldMkLst>
          <pc:docMk/>
          <pc:sldMk cId="2066136838" sldId="264"/>
        </pc:sldMkLst>
        <pc:spChg chg="mod">
          <ac:chgData name="Chow, Sue" userId="53962acd-d136-419b-a858-7a675b7ae311" providerId="ADAL" clId="{AD06A717-9015-4AC5-A2F7-BE80C01DD692}" dt="2025-03-30T02:49:03.060" v="1363" actId="207"/>
          <ac:spMkLst>
            <pc:docMk/>
            <pc:sldMk cId="2066136838" sldId="264"/>
            <ac:spMk id="108" creationId="{CE733516-C235-2901-1E13-5115FE2E2549}"/>
          </ac:spMkLst>
        </pc:spChg>
      </pc:sldChg>
      <pc:sldChg chg="modSp mod">
        <pc:chgData name="Chow, Sue" userId="53962acd-d136-419b-a858-7a675b7ae311" providerId="ADAL" clId="{AD06A717-9015-4AC5-A2F7-BE80C01DD692}" dt="2025-03-30T02:50:05.443" v="1366" actId="20577"/>
        <pc:sldMkLst>
          <pc:docMk/>
          <pc:sldMk cId="1811918686" sldId="267"/>
        </pc:sldMkLst>
        <pc:spChg chg="mod">
          <ac:chgData name="Chow, Sue" userId="53962acd-d136-419b-a858-7a675b7ae311" providerId="ADAL" clId="{AD06A717-9015-4AC5-A2F7-BE80C01DD692}" dt="2025-03-30T02:50:05.443" v="1366" actId="20577"/>
          <ac:spMkLst>
            <pc:docMk/>
            <pc:sldMk cId="1811918686" sldId="267"/>
            <ac:spMk id="5" creationId="{DBFDAE6A-CFF4-7296-65F1-6198E4410D32}"/>
          </ac:spMkLst>
        </pc:spChg>
      </pc:sldChg>
      <pc:sldChg chg="modSp mod">
        <pc:chgData name="Chow, Sue" userId="53962acd-d136-419b-a858-7a675b7ae311" providerId="ADAL" clId="{AD06A717-9015-4AC5-A2F7-BE80C01DD692}" dt="2025-03-30T01:23:36.445" v="860" actId="20577"/>
        <pc:sldMkLst>
          <pc:docMk/>
          <pc:sldMk cId="2165475922" sldId="277"/>
        </pc:sldMkLst>
        <pc:spChg chg="mod">
          <ac:chgData name="Chow, Sue" userId="53962acd-d136-419b-a858-7a675b7ae311" providerId="ADAL" clId="{AD06A717-9015-4AC5-A2F7-BE80C01DD692}" dt="2025-03-30T01:23:36.445" v="860" actId="20577"/>
          <ac:spMkLst>
            <pc:docMk/>
            <pc:sldMk cId="2165475922" sldId="277"/>
            <ac:spMk id="3" creationId="{91B0672D-3043-9467-BFEB-3F62DF28F93B}"/>
          </ac:spMkLst>
        </pc:spChg>
      </pc:sldChg>
      <pc:sldChg chg="modSp mod">
        <pc:chgData name="Chow, Sue" userId="53962acd-d136-419b-a858-7a675b7ae311" providerId="ADAL" clId="{AD06A717-9015-4AC5-A2F7-BE80C01DD692}" dt="2025-03-30T03:12:15.303" v="1376" actId="20577"/>
        <pc:sldMkLst>
          <pc:docMk/>
          <pc:sldMk cId="732475996" sldId="278"/>
        </pc:sldMkLst>
        <pc:spChg chg="mod">
          <ac:chgData name="Chow, Sue" userId="53962acd-d136-419b-a858-7a675b7ae311" providerId="ADAL" clId="{AD06A717-9015-4AC5-A2F7-BE80C01DD692}" dt="2025-03-30T03:12:15.303" v="1376" actId="20577"/>
          <ac:spMkLst>
            <pc:docMk/>
            <pc:sldMk cId="732475996" sldId="278"/>
            <ac:spMk id="12" creationId="{661E2B23-5850-4CB9-0C50-73EA6E0C4A0C}"/>
          </ac:spMkLst>
        </pc:spChg>
      </pc:sldChg>
      <pc:sldChg chg="modSp mod">
        <pc:chgData name="Chow, Sue" userId="53962acd-d136-419b-a858-7a675b7ae311" providerId="ADAL" clId="{AD06A717-9015-4AC5-A2F7-BE80C01DD692}" dt="2025-03-30T02:57:13.451" v="1374" actId="20577"/>
        <pc:sldMkLst>
          <pc:docMk/>
          <pc:sldMk cId="3694748922" sldId="279"/>
        </pc:sldMkLst>
        <pc:spChg chg="mod">
          <ac:chgData name="Chow, Sue" userId="53962acd-d136-419b-a858-7a675b7ae311" providerId="ADAL" clId="{AD06A717-9015-4AC5-A2F7-BE80C01DD692}" dt="2025-03-30T02:57:13.451" v="1374" actId="20577"/>
          <ac:spMkLst>
            <pc:docMk/>
            <pc:sldMk cId="3694748922" sldId="279"/>
            <ac:spMk id="4" creationId="{1A572CBC-B10E-DBFC-F4CC-80FE13184ED2}"/>
          </ac:spMkLst>
        </pc:spChg>
      </pc:sldChg>
      <pc:sldChg chg="addSp delSp modSp mod">
        <pc:chgData name="Chow, Sue" userId="53962acd-d136-419b-a858-7a675b7ae311" providerId="ADAL" clId="{AD06A717-9015-4AC5-A2F7-BE80C01DD692}" dt="2025-03-30T02:50:56.854" v="1367" actId="207"/>
        <pc:sldMkLst>
          <pc:docMk/>
          <pc:sldMk cId="656805077" sldId="285"/>
        </pc:sldMkLst>
        <pc:spChg chg="mod">
          <ac:chgData name="Chow, Sue" userId="53962acd-d136-419b-a858-7a675b7ae311" providerId="ADAL" clId="{AD06A717-9015-4AC5-A2F7-BE80C01DD692}" dt="2025-03-30T02:50:56.854" v="1367" actId="207"/>
          <ac:spMkLst>
            <pc:docMk/>
            <pc:sldMk cId="656805077" sldId="285"/>
            <ac:spMk id="3" creationId="{54D62F7F-F3EA-7310-2ED2-6056F10741FA}"/>
          </ac:spMkLst>
        </pc:spChg>
        <pc:spChg chg="add mod">
          <ac:chgData name="Chow, Sue" userId="53962acd-d136-419b-a858-7a675b7ae311" providerId="ADAL" clId="{AD06A717-9015-4AC5-A2F7-BE80C01DD692}" dt="2025-03-30T01:39:43.226" v="1118" actId="1035"/>
          <ac:spMkLst>
            <pc:docMk/>
            <pc:sldMk cId="656805077" sldId="285"/>
            <ac:spMk id="5" creationId="{70BF1810-E684-4752-ED13-33BD79C07E20}"/>
          </ac:spMkLst>
        </pc:spChg>
        <pc:spChg chg="add mod">
          <ac:chgData name="Chow, Sue" userId="53962acd-d136-419b-a858-7a675b7ae311" providerId="ADAL" clId="{AD06A717-9015-4AC5-A2F7-BE80C01DD692}" dt="2025-03-30T01:39:38.822" v="1110" actId="1035"/>
          <ac:spMkLst>
            <pc:docMk/>
            <pc:sldMk cId="656805077" sldId="285"/>
            <ac:spMk id="6" creationId="{988A3B62-3F61-AC83-2B92-73944FE8F159}"/>
          </ac:spMkLst>
        </pc:spChg>
        <pc:spChg chg="add mod">
          <ac:chgData name="Chow, Sue" userId="53962acd-d136-419b-a858-7a675b7ae311" providerId="ADAL" clId="{AD06A717-9015-4AC5-A2F7-BE80C01DD692}" dt="2025-03-30T01:40:02.643" v="1120" actId="1035"/>
          <ac:spMkLst>
            <pc:docMk/>
            <pc:sldMk cId="656805077" sldId="285"/>
            <ac:spMk id="8" creationId="{48E03F1A-7DEF-BBD9-1655-FAD53380ED65}"/>
          </ac:spMkLst>
        </pc:spChg>
        <pc:spChg chg="add mod">
          <ac:chgData name="Chow, Sue" userId="53962acd-d136-419b-a858-7a675b7ae311" providerId="ADAL" clId="{AD06A717-9015-4AC5-A2F7-BE80C01DD692}" dt="2025-03-30T01:36:39.902" v="1085" actId="207"/>
          <ac:spMkLst>
            <pc:docMk/>
            <pc:sldMk cId="656805077" sldId="285"/>
            <ac:spMk id="10" creationId="{7AE56240-95F4-A48E-EE96-4F65ECDBF167}"/>
          </ac:spMkLst>
        </pc:spChg>
        <pc:spChg chg="mod">
          <ac:chgData name="Chow, Sue" userId="53962acd-d136-419b-a858-7a675b7ae311" providerId="ADAL" clId="{AD06A717-9015-4AC5-A2F7-BE80C01DD692}" dt="2025-03-30T01:35:49.716" v="1069" actId="164"/>
          <ac:spMkLst>
            <pc:docMk/>
            <pc:sldMk cId="656805077" sldId="285"/>
            <ac:spMk id="11" creationId="{30D886FD-F0F2-6D6A-2BB0-4FCE75358817}"/>
          </ac:spMkLst>
        </pc:spChg>
        <pc:spChg chg="del ord">
          <ac:chgData name="Chow, Sue" userId="53962acd-d136-419b-a858-7a675b7ae311" providerId="ADAL" clId="{AD06A717-9015-4AC5-A2F7-BE80C01DD692}" dt="2025-03-30T02:39:37.084" v="1343" actId="478"/>
          <ac:spMkLst>
            <pc:docMk/>
            <pc:sldMk cId="656805077" sldId="285"/>
            <ac:spMk id="24" creationId="{AB53C5CF-A76F-18C9-1F0A-751C57029905}"/>
          </ac:spMkLst>
        </pc:spChg>
        <pc:grpChg chg="add del mod">
          <ac:chgData name="Chow, Sue" userId="53962acd-d136-419b-a858-7a675b7ae311" providerId="ADAL" clId="{AD06A717-9015-4AC5-A2F7-BE80C01DD692}" dt="2025-03-30T02:39:37.084" v="1343" actId="478"/>
          <ac:grpSpMkLst>
            <pc:docMk/>
            <pc:sldMk cId="656805077" sldId="285"/>
            <ac:grpSpMk id="7" creationId="{9821F205-874C-28B4-92AB-A94E839A0A33}"/>
          </ac:grpSpMkLst>
        </pc:grpChg>
        <pc:graphicFrameChg chg="mod">
          <ac:chgData name="Chow, Sue" userId="53962acd-d136-419b-a858-7a675b7ae311" providerId="ADAL" clId="{AD06A717-9015-4AC5-A2F7-BE80C01DD692}" dt="2025-03-30T01:39:51.626" v="1119"/>
          <ac:graphicFrameMkLst>
            <pc:docMk/>
            <pc:sldMk cId="656805077" sldId="285"/>
            <ac:graphicFrameMk id="9" creationId="{FDBBA552-4745-D4CB-C6F2-2CF4F06494F4}"/>
          </ac:graphicFrameMkLst>
        </pc:graphicFrameChg>
        <pc:picChg chg="mod">
          <ac:chgData name="Chow, Sue" userId="53962acd-d136-419b-a858-7a675b7ae311" providerId="ADAL" clId="{AD06A717-9015-4AC5-A2F7-BE80C01DD692}" dt="2025-03-30T01:38:09.455" v="1092" actId="1076"/>
          <ac:picMkLst>
            <pc:docMk/>
            <pc:sldMk cId="656805077" sldId="285"/>
            <ac:picMk id="14" creationId="{02ED009F-30DC-0C82-5E4D-73F040A46A3A}"/>
          </ac:picMkLst>
        </pc:picChg>
        <pc:picChg chg="add mod">
          <ac:chgData name="Chow, Sue" userId="53962acd-d136-419b-a858-7a675b7ae311" providerId="ADAL" clId="{AD06A717-9015-4AC5-A2F7-BE80C01DD692}" dt="2025-03-30T02:38:35.447" v="1266" actId="1076"/>
          <ac:picMkLst>
            <pc:docMk/>
            <pc:sldMk cId="656805077" sldId="285"/>
            <ac:picMk id="15" creationId="{038B6448-9175-B918-6D56-92516B14A3EC}"/>
          </ac:picMkLst>
        </pc:picChg>
        <pc:picChg chg="add mod">
          <ac:chgData name="Chow, Sue" userId="53962acd-d136-419b-a858-7a675b7ae311" providerId="ADAL" clId="{AD06A717-9015-4AC5-A2F7-BE80C01DD692}" dt="2025-03-30T02:40:20.268" v="1354" actId="14100"/>
          <ac:picMkLst>
            <pc:docMk/>
            <pc:sldMk cId="656805077" sldId="285"/>
            <ac:picMk id="16" creationId="{B33BA8C4-0E4E-57DC-9471-9566703735FE}"/>
          </ac:picMkLst>
        </pc:picChg>
      </pc:sldChg>
      <pc:sldChg chg="del">
        <pc:chgData name="Chow, Sue" userId="53962acd-d136-419b-a858-7a675b7ae311" providerId="ADAL" clId="{AD06A717-9015-4AC5-A2F7-BE80C01DD692}" dt="2025-03-30T02:27:38.958" v="1236" actId="2696"/>
        <pc:sldMkLst>
          <pc:docMk/>
          <pc:sldMk cId="548469997" sldId="290"/>
        </pc:sldMkLst>
      </pc:sldChg>
      <pc:sldChg chg="del">
        <pc:chgData name="Chow, Sue" userId="53962acd-d136-419b-a858-7a675b7ae311" providerId="ADAL" clId="{AD06A717-9015-4AC5-A2F7-BE80C01DD692}" dt="2025-03-30T02:49:54.305" v="1364" actId="2696"/>
        <pc:sldMkLst>
          <pc:docMk/>
          <pc:sldMk cId="363213048" sldId="293"/>
        </pc:sldMkLst>
      </pc:sldChg>
      <pc:sldChg chg="delSp modSp mod modTransition delAnim">
        <pc:chgData name="Chow, Sue" userId="53962acd-d136-419b-a858-7a675b7ae311" providerId="ADAL" clId="{AD06A717-9015-4AC5-A2F7-BE80C01DD692}" dt="2025-03-30T02:48:19.685" v="1361" actId="14100"/>
        <pc:sldMkLst>
          <pc:docMk/>
          <pc:sldMk cId="1368026426" sldId="2147479373"/>
        </pc:sldMkLst>
        <pc:spChg chg="mod">
          <ac:chgData name="Chow, Sue" userId="53962acd-d136-419b-a858-7a675b7ae311" providerId="ADAL" clId="{AD06A717-9015-4AC5-A2F7-BE80C01DD692}" dt="2025-03-30T02:48:19.685" v="1361" actId="14100"/>
          <ac:spMkLst>
            <pc:docMk/>
            <pc:sldMk cId="1368026426" sldId="2147479373"/>
            <ac:spMk id="5" creationId="{F97BA659-6BED-2EA4-843D-89055257063D}"/>
          </ac:spMkLst>
        </pc:spChg>
        <pc:spChg chg="del">
          <ac:chgData name="Chow, Sue" userId="53962acd-d136-419b-a858-7a675b7ae311" providerId="ADAL" clId="{AD06A717-9015-4AC5-A2F7-BE80C01DD692}" dt="2025-03-30T02:41:13.662" v="1355" actId="478"/>
          <ac:spMkLst>
            <pc:docMk/>
            <pc:sldMk cId="1368026426" sldId="2147479373"/>
            <ac:spMk id="150" creationId="{E0E0284E-3F84-0BA7-DDC5-2B60AD93C2E8}"/>
          </ac:spMkLst>
        </pc:spChg>
        <pc:cxnChg chg="mod">
          <ac:chgData name="Chow, Sue" userId="53962acd-d136-419b-a858-7a675b7ae311" providerId="ADAL" clId="{AD06A717-9015-4AC5-A2F7-BE80C01DD692}" dt="2025-03-30T02:45:03.295" v="1357" actId="1037"/>
          <ac:cxnSpMkLst>
            <pc:docMk/>
            <pc:sldMk cId="1368026426" sldId="2147479373"/>
            <ac:cxnSpMk id="182" creationId="{32230B88-7E17-9363-30D4-43B53A55453A}"/>
          </ac:cxnSpMkLst>
        </pc:cxnChg>
      </pc:sldChg>
      <pc:sldChg chg="addSp delSp modSp mod chgLayout">
        <pc:chgData name="Chow, Sue" userId="53962acd-d136-419b-a858-7a675b7ae311" providerId="ADAL" clId="{AD06A717-9015-4AC5-A2F7-BE80C01DD692}" dt="2025-03-30T02:48:10.450" v="1360" actId="14100"/>
        <pc:sldMkLst>
          <pc:docMk/>
          <pc:sldMk cId="3405455786" sldId="2147483627"/>
        </pc:sldMkLst>
        <pc:spChg chg="mod ord">
          <ac:chgData name="Chow, Sue" userId="53962acd-d136-419b-a858-7a675b7ae311" providerId="ADAL" clId="{AD06A717-9015-4AC5-A2F7-BE80C01DD692}" dt="2025-03-30T02:48:10.450" v="1360" actId="14100"/>
          <ac:spMkLst>
            <pc:docMk/>
            <pc:sldMk cId="3405455786" sldId="2147483627"/>
            <ac:spMk id="2" creationId="{149FD60B-368B-FDEC-A0CA-B0BC4DAC5680}"/>
          </ac:spMkLst>
        </pc:spChg>
        <pc:spChg chg="add mod">
          <ac:chgData name="Chow, Sue" userId="53962acd-d136-419b-a858-7a675b7ae311" providerId="ADAL" clId="{AD06A717-9015-4AC5-A2F7-BE80C01DD692}" dt="2025-03-30T01:21:59.167" v="771" actId="1037"/>
          <ac:spMkLst>
            <pc:docMk/>
            <pc:sldMk cId="3405455786" sldId="2147483627"/>
            <ac:spMk id="3" creationId="{9C8A1F70-2F19-D382-E844-64AA892FF6FB}"/>
          </ac:spMkLst>
        </pc:spChg>
        <pc:spChg chg="mod">
          <ac:chgData name="Chow, Sue" userId="53962acd-d136-419b-a858-7a675b7ae311" providerId="ADAL" clId="{AD06A717-9015-4AC5-A2F7-BE80C01DD692}" dt="2025-03-30T01:14:47.089" v="534" actId="1036"/>
          <ac:spMkLst>
            <pc:docMk/>
            <pc:sldMk cId="3405455786" sldId="2147483627"/>
            <ac:spMk id="4" creationId="{F7E26B6A-C192-E4BE-DDA5-E2043E563C84}"/>
          </ac:spMkLst>
        </pc:spChg>
        <pc:spChg chg="add mod">
          <ac:chgData name="Chow, Sue" userId="53962acd-d136-419b-a858-7a675b7ae311" providerId="ADAL" clId="{AD06A717-9015-4AC5-A2F7-BE80C01DD692}" dt="2025-03-30T01:16:49.678" v="591" actId="207"/>
          <ac:spMkLst>
            <pc:docMk/>
            <pc:sldMk cId="3405455786" sldId="2147483627"/>
            <ac:spMk id="5" creationId="{50456025-07DC-AE7B-45CE-4080C618FD18}"/>
          </ac:spMkLst>
        </pc:spChg>
        <pc:spChg chg="mod">
          <ac:chgData name="Chow, Sue" userId="53962acd-d136-419b-a858-7a675b7ae311" providerId="ADAL" clId="{AD06A717-9015-4AC5-A2F7-BE80C01DD692}" dt="2025-03-30T01:20:31.497" v="755" actId="1035"/>
          <ac:spMkLst>
            <pc:docMk/>
            <pc:sldMk cId="3405455786" sldId="2147483627"/>
            <ac:spMk id="7" creationId="{CD1BF8E9-1E0A-79E6-0E69-5034A0AD3496}"/>
          </ac:spMkLst>
        </pc:spChg>
        <pc:spChg chg="mod">
          <ac:chgData name="Chow, Sue" userId="53962acd-d136-419b-a858-7a675b7ae311" providerId="ADAL" clId="{AD06A717-9015-4AC5-A2F7-BE80C01DD692}" dt="2025-03-30T01:19:48.686" v="707" actId="403"/>
          <ac:spMkLst>
            <pc:docMk/>
            <pc:sldMk cId="3405455786" sldId="2147483627"/>
            <ac:spMk id="8" creationId="{B8C7B1F1-ED7B-4229-3DC2-858048CF21C5}"/>
          </ac:spMkLst>
        </pc:spChg>
        <pc:spChg chg="mod">
          <ac:chgData name="Chow, Sue" userId="53962acd-d136-419b-a858-7a675b7ae311" providerId="ADAL" clId="{AD06A717-9015-4AC5-A2F7-BE80C01DD692}" dt="2025-03-30T01:19:53.353" v="708" actId="403"/>
          <ac:spMkLst>
            <pc:docMk/>
            <pc:sldMk cId="3405455786" sldId="2147483627"/>
            <ac:spMk id="10" creationId="{4048DFCE-100C-AC92-2D28-6E6BA72BBA69}"/>
          </ac:spMkLst>
        </pc:spChg>
        <pc:spChg chg="mod">
          <ac:chgData name="Chow, Sue" userId="53962acd-d136-419b-a858-7a675b7ae311" providerId="ADAL" clId="{AD06A717-9015-4AC5-A2F7-BE80C01DD692}" dt="2025-03-30T01:20:35.925" v="761" actId="1035"/>
          <ac:spMkLst>
            <pc:docMk/>
            <pc:sldMk cId="3405455786" sldId="2147483627"/>
            <ac:spMk id="11" creationId="{452B1BC2-D5B7-FF3D-B6C6-088165BC9E6F}"/>
          </ac:spMkLst>
        </pc:spChg>
        <pc:spChg chg="mod">
          <ac:chgData name="Chow, Sue" userId="53962acd-d136-419b-a858-7a675b7ae311" providerId="ADAL" clId="{AD06A717-9015-4AC5-A2F7-BE80C01DD692}" dt="2025-03-30T01:19:37.688" v="704" actId="403"/>
          <ac:spMkLst>
            <pc:docMk/>
            <pc:sldMk cId="3405455786" sldId="2147483627"/>
            <ac:spMk id="14" creationId="{EA640BD3-3C29-427D-9503-4A9558E21749}"/>
          </ac:spMkLst>
        </pc:spChg>
        <pc:spChg chg="mod">
          <ac:chgData name="Chow, Sue" userId="53962acd-d136-419b-a858-7a675b7ae311" providerId="ADAL" clId="{AD06A717-9015-4AC5-A2F7-BE80C01DD692}" dt="2025-03-30T01:17:31.036" v="601" actId="2711"/>
          <ac:spMkLst>
            <pc:docMk/>
            <pc:sldMk cId="3405455786" sldId="2147483627"/>
            <ac:spMk id="15" creationId="{F47D04C6-289F-2329-7296-CF5E6FF9C45B}"/>
          </ac:spMkLst>
        </pc:spChg>
        <pc:spChg chg="mod">
          <ac:chgData name="Chow, Sue" userId="53962acd-d136-419b-a858-7a675b7ae311" providerId="ADAL" clId="{AD06A717-9015-4AC5-A2F7-BE80C01DD692}" dt="2025-03-30T01:20:23.786" v="749" actId="1035"/>
          <ac:spMkLst>
            <pc:docMk/>
            <pc:sldMk cId="3405455786" sldId="2147483627"/>
            <ac:spMk id="18" creationId="{93BB6C64-F140-34C9-50BD-B31C8F4A5EEA}"/>
          </ac:spMkLst>
        </pc:spChg>
        <pc:spChg chg="mod">
          <ac:chgData name="Chow, Sue" userId="53962acd-d136-419b-a858-7a675b7ae311" providerId="ADAL" clId="{AD06A717-9015-4AC5-A2F7-BE80C01DD692}" dt="2025-03-30T01:19:45.173" v="706" actId="403"/>
          <ac:spMkLst>
            <pc:docMk/>
            <pc:sldMk cId="3405455786" sldId="2147483627"/>
            <ac:spMk id="19" creationId="{7D312EF2-F175-B2BE-CBF3-EF0E1F7EA9D3}"/>
          </ac:spMkLst>
        </pc:spChg>
        <pc:spChg chg="mod">
          <ac:chgData name="Chow, Sue" userId="53962acd-d136-419b-a858-7a675b7ae311" providerId="ADAL" clId="{AD06A717-9015-4AC5-A2F7-BE80C01DD692}" dt="2025-03-30T01:20:19.185" v="745" actId="1035"/>
          <ac:spMkLst>
            <pc:docMk/>
            <pc:sldMk cId="3405455786" sldId="2147483627"/>
            <ac:spMk id="22" creationId="{4206D61C-9569-B0CF-E8A9-1C9078989C24}"/>
          </ac:spMkLst>
        </pc:spChg>
        <pc:spChg chg="mod">
          <ac:chgData name="Chow, Sue" userId="53962acd-d136-419b-a858-7a675b7ae311" providerId="ADAL" clId="{AD06A717-9015-4AC5-A2F7-BE80C01DD692}" dt="2025-03-30T01:19:41.431" v="705" actId="403"/>
          <ac:spMkLst>
            <pc:docMk/>
            <pc:sldMk cId="3405455786" sldId="2147483627"/>
            <ac:spMk id="23" creationId="{F852C6C9-1F48-C79B-309B-E22F4C52CFA5}"/>
          </ac:spMkLst>
        </pc:spChg>
        <pc:spChg chg="mod">
          <ac:chgData name="Chow, Sue" userId="53962acd-d136-419b-a858-7a675b7ae311" providerId="ADAL" clId="{AD06A717-9015-4AC5-A2F7-BE80C01DD692}" dt="2025-03-30T01:20:14.476" v="740" actId="1035"/>
          <ac:spMkLst>
            <pc:docMk/>
            <pc:sldMk cId="3405455786" sldId="2147483627"/>
            <ac:spMk id="26" creationId="{F6FA24F8-E185-FA72-C638-18F77A161E86}"/>
          </ac:spMkLst>
        </pc:spChg>
        <pc:spChg chg="mod">
          <ac:chgData name="Chow, Sue" userId="53962acd-d136-419b-a858-7a675b7ae311" providerId="ADAL" clId="{AD06A717-9015-4AC5-A2F7-BE80C01DD692}" dt="2025-03-30T01:19:32.871" v="703" actId="403"/>
          <ac:spMkLst>
            <pc:docMk/>
            <pc:sldMk cId="3405455786" sldId="2147483627"/>
            <ac:spMk id="27" creationId="{F59EBF1E-0451-2BB6-33F6-3DC3F76101C6}"/>
          </ac:spMkLst>
        </pc:spChg>
        <pc:spChg chg="add mod">
          <ac:chgData name="Chow, Sue" userId="53962acd-d136-419b-a858-7a675b7ae311" providerId="ADAL" clId="{AD06A717-9015-4AC5-A2F7-BE80C01DD692}" dt="2025-03-30T01:17:01.438" v="599" actId="1037"/>
          <ac:spMkLst>
            <pc:docMk/>
            <pc:sldMk cId="3405455786" sldId="2147483627"/>
            <ac:spMk id="28" creationId="{FEB91A61-C0A8-5EC3-55E1-83CD6CF2D395}"/>
          </ac:spMkLst>
        </pc:spChg>
        <pc:spChg chg="del">
          <ac:chgData name="Chow, Sue" userId="53962acd-d136-419b-a858-7a675b7ae311" providerId="ADAL" clId="{AD06A717-9015-4AC5-A2F7-BE80C01DD692}" dt="2025-03-30T00:58:52.329" v="74" actId="478"/>
          <ac:spMkLst>
            <pc:docMk/>
            <pc:sldMk cId="3405455786" sldId="2147483627"/>
            <ac:spMk id="29" creationId="{90AC4E45-4D07-35AE-7243-67A0BB3232E1}"/>
          </ac:spMkLst>
        </pc:spChg>
        <pc:spChg chg="mod">
          <ac:chgData name="Chow, Sue" userId="53962acd-d136-419b-a858-7a675b7ae311" providerId="ADAL" clId="{AD06A717-9015-4AC5-A2F7-BE80C01DD692}" dt="2025-03-30T01:15:41.478" v="569" actId="14100"/>
          <ac:spMkLst>
            <pc:docMk/>
            <pc:sldMk cId="3405455786" sldId="2147483627"/>
            <ac:spMk id="37" creationId="{2086F4B1-1EA4-50CE-1FE5-0B94A260F1D6}"/>
          </ac:spMkLst>
        </pc:spChg>
        <pc:spChg chg="mod">
          <ac:chgData name="Chow, Sue" userId="53962acd-d136-419b-a858-7a675b7ae311" providerId="ADAL" clId="{AD06A717-9015-4AC5-A2F7-BE80C01DD692}" dt="2025-03-30T01:21:27.202" v="762" actId="113"/>
          <ac:spMkLst>
            <pc:docMk/>
            <pc:sldMk cId="3405455786" sldId="2147483627"/>
            <ac:spMk id="38" creationId="{71D382B0-7F6D-970C-DFA8-ADBEFB69EFB6}"/>
          </ac:spMkLst>
        </pc:spChg>
        <pc:spChg chg="mod">
          <ac:chgData name="Chow, Sue" userId="53962acd-d136-419b-a858-7a675b7ae311" providerId="ADAL" clId="{AD06A717-9015-4AC5-A2F7-BE80C01DD692}" dt="2025-03-30T01:21:34.477" v="763" actId="113"/>
          <ac:spMkLst>
            <pc:docMk/>
            <pc:sldMk cId="3405455786" sldId="2147483627"/>
            <ac:spMk id="39" creationId="{DEC45D1D-60D2-486B-21D3-AF24063FF244}"/>
          </ac:spMkLst>
        </pc:spChg>
        <pc:grpChg chg="mod">
          <ac:chgData name="Chow, Sue" userId="53962acd-d136-419b-a858-7a675b7ae311" providerId="ADAL" clId="{AD06A717-9015-4AC5-A2F7-BE80C01DD692}" dt="2025-03-30T01:10:02.852" v="469" actId="1076"/>
          <ac:grpSpMkLst>
            <pc:docMk/>
            <pc:sldMk cId="3405455786" sldId="2147483627"/>
            <ac:grpSpMk id="6" creationId="{4730196B-D1A4-6ED7-F575-65A82A6A000D}"/>
          </ac:grpSpMkLst>
        </pc:grpChg>
        <pc:grpChg chg="mod">
          <ac:chgData name="Chow, Sue" userId="53962acd-d136-419b-a858-7a675b7ae311" providerId="ADAL" clId="{AD06A717-9015-4AC5-A2F7-BE80C01DD692}" dt="2025-03-30T01:04:16.883" v="184" actId="1076"/>
          <ac:grpSpMkLst>
            <pc:docMk/>
            <pc:sldMk cId="3405455786" sldId="2147483627"/>
            <ac:grpSpMk id="9" creationId="{5AEF7FE5-A7CE-35E8-1C4D-81C4B0E4A026}"/>
          </ac:grpSpMkLst>
        </pc:grpChg>
        <pc:grpChg chg="mod">
          <ac:chgData name="Chow, Sue" userId="53962acd-d136-419b-a858-7a675b7ae311" providerId="ADAL" clId="{AD06A717-9015-4AC5-A2F7-BE80C01DD692}" dt="2025-03-30T01:11:22.513" v="490" actId="554"/>
          <ac:grpSpMkLst>
            <pc:docMk/>
            <pc:sldMk cId="3405455786" sldId="2147483627"/>
            <ac:grpSpMk id="13" creationId="{A1DEE300-ECE5-3017-4A7A-008111E9DE07}"/>
          </ac:grpSpMkLst>
        </pc:grpChg>
        <pc:grpChg chg="mod">
          <ac:chgData name="Chow, Sue" userId="53962acd-d136-419b-a858-7a675b7ae311" providerId="ADAL" clId="{AD06A717-9015-4AC5-A2F7-BE80C01DD692}" dt="2025-03-30T01:19:06.452" v="639" actId="1035"/>
          <ac:grpSpMkLst>
            <pc:docMk/>
            <pc:sldMk cId="3405455786" sldId="2147483627"/>
            <ac:grpSpMk id="17" creationId="{17677B1B-658A-3AC2-4BD1-FD9089CF4E76}"/>
          </ac:grpSpMkLst>
        </pc:grpChg>
        <pc:grpChg chg="mod">
          <ac:chgData name="Chow, Sue" userId="53962acd-d136-419b-a858-7a675b7ae311" providerId="ADAL" clId="{AD06A717-9015-4AC5-A2F7-BE80C01DD692}" dt="2025-03-30T01:11:22.513" v="490" actId="554"/>
          <ac:grpSpMkLst>
            <pc:docMk/>
            <pc:sldMk cId="3405455786" sldId="2147483627"/>
            <ac:grpSpMk id="21" creationId="{12832BFD-CEA6-816E-EFFF-7A22CE252732}"/>
          </ac:grpSpMkLst>
        </pc:grpChg>
        <pc:grpChg chg="mod">
          <ac:chgData name="Chow, Sue" userId="53962acd-d136-419b-a858-7a675b7ae311" providerId="ADAL" clId="{AD06A717-9015-4AC5-A2F7-BE80C01DD692}" dt="2025-03-30T01:11:22.513" v="490" actId="554"/>
          <ac:grpSpMkLst>
            <pc:docMk/>
            <pc:sldMk cId="3405455786" sldId="2147483627"/>
            <ac:grpSpMk id="25" creationId="{E9FAFAE8-3CBF-C0B5-78EB-3B37BDC72C40}"/>
          </ac:grpSpMkLst>
        </pc:grpChg>
        <pc:picChg chg="mod">
          <ac:chgData name="Chow, Sue" userId="53962acd-d136-419b-a858-7a675b7ae311" providerId="ADAL" clId="{AD06A717-9015-4AC5-A2F7-BE80C01DD692}" dt="2025-03-30T01:14:47.089" v="534" actId="1036"/>
          <ac:picMkLst>
            <pc:docMk/>
            <pc:sldMk cId="3405455786" sldId="2147483627"/>
            <ac:picMk id="12" creationId="{9288F426-EF99-5B69-FC20-6217D447A346}"/>
          </ac:picMkLst>
        </pc:picChg>
        <pc:picChg chg="mod">
          <ac:chgData name="Chow, Sue" userId="53962acd-d136-419b-a858-7a675b7ae311" providerId="ADAL" clId="{AD06A717-9015-4AC5-A2F7-BE80C01DD692}" dt="2025-03-30T01:22:26.087" v="835" actId="1035"/>
          <ac:picMkLst>
            <pc:docMk/>
            <pc:sldMk cId="3405455786" sldId="2147483627"/>
            <ac:picMk id="16" creationId="{C323DC54-E348-20D5-6EB7-4B841061909C}"/>
          </ac:picMkLst>
        </pc:picChg>
        <pc:picChg chg="mod">
          <ac:chgData name="Chow, Sue" userId="53962acd-d136-419b-a858-7a675b7ae311" providerId="ADAL" clId="{AD06A717-9015-4AC5-A2F7-BE80C01DD692}" dt="2025-03-30T01:14:47.089" v="534" actId="1036"/>
          <ac:picMkLst>
            <pc:docMk/>
            <pc:sldMk cId="3405455786" sldId="2147483627"/>
            <ac:picMk id="20" creationId="{F573FBAB-E411-E057-F128-655BB959D6A6}"/>
          </ac:picMkLst>
        </pc:picChg>
        <pc:picChg chg="mod">
          <ac:chgData name="Chow, Sue" userId="53962acd-d136-419b-a858-7a675b7ae311" providerId="ADAL" clId="{AD06A717-9015-4AC5-A2F7-BE80C01DD692}" dt="2025-03-30T01:14:47.089" v="534" actId="1036"/>
          <ac:picMkLst>
            <pc:docMk/>
            <pc:sldMk cId="3405455786" sldId="2147483627"/>
            <ac:picMk id="24" creationId="{6504C280-AEE4-A33E-29B3-B00A05913D58}"/>
          </ac:picMkLst>
        </pc:picChg>
        <pc:picChg chg="mod">
          <ac:chgData name="Chow, Sue" userId="53962acd-d136-419b-a858-7a675b7ae311" providerId="ADAL" clId="{AD06A717-9015-4AC5-A2F7-BE80C01DD692}" dt="2025-03-30T01:22:40.106" v="857" actId="1035"/>
          <ac:picMkLst>
            <pc:docMk/>
            <pc:sldMk cId="3405455786" sldId="2147483627"/>
            <ac:picMk id="31" creationId="{BFF8D836-6762-1B6C-8597-4E1D89AA8BB8}"/>
          </ac:picMkLst>
        </pc:picChg>
        <pc:picChg chg="mod">
          <ac:chgData name="Chow, Sue" userId="53962acd-d136-419b-a858-7a675b7ae311" providerId="ADAL" clId="{AD06A717-9015-4AC5-A2F7-BE80C01DD692}" dt="2025-03-30T01:22:34.900" v="844" actId="1035"/>
          <ac:picMkLst>
            <pc:docMk/>
            <pc:sldMk cId="3405455786" sldId="2147483627"/>
            <ac:picMk id="32" creationId="{B6CE19C6-055A-BA82-F4DF-570F7CD8042E}"/>
          </ac:picMkLst>
        </pc:picChg>
        <pc:cxnChg chg="add del mod">
          <ac:chgData name="Chow, Sue" userId="53962acd-d136-419b-a858-7a675b7ae311" providerId="ADAL" clId="{AD06A717-9015-4AC5-A2F7-BE80C01DD692}" dt="2025-03-30T01:23:01.285" v="858" actId="478"/>
          <ac:cxnSpMkLst>
            <pc:docMk/>
            <pc:sldMk cId="3405455786" sldId="2147483627"/>
            <ac:cxnSpMk id="33" creationId="{6791350F-3FD6-D548-8279-2E9795796538}"/>
          </ac:cxnSpMkLst>
        </pc:cxnChg>
      </pc:sldChg>
      <pc:sldChg chg="addSp delSp modSp add mod">
        <pc:chgData name="Chow, Sue" userId="53962acd-d136-419b-a858-7a675b7ae311" providerId="ADAL" clId="{AD06A717-9015-4AC5-A2F7-BE80C01DD692}" dt="2025-03-30T02:56:19.042" v="1368" actId="14100"/>
        <pc:sldMkLst>
          <pc:docMk/>
          <pc:sldMk cId="3085313243" sldId="2147483628"/>
        </pc:sldMkLst>
        <pc:spChg chg="mod">
          <ac:chgData name="Chow, Sue" userId="53962acd-d136-419b-a858-7a675b7ae311" providerId="ADAL" clId="{AD06A717-9015-4AC5-A2F7-BE80C01DD692}" dt="2025-03-30T02:27:07.355" v="1229" actId="1036"/>
          <ac:spMkLst>
            <pc:docMk/>
            <pc:sldMk cId="3085313243" sldId="2147483628"/>
            <ac:spMk id="2" creationId="{1B0E2600-2B5F-6B06-D953-B61EDF91FBF7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4" creationId="{92460416-DDA2-942B-2C81-BA7B26663C70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8" creationId="{A08BAEED-6707-758F-BED1-A427C47649DF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9" creationId="{6F4D3177-176B-DD7C-9B31-CE0A986DC8E7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11" creationId="{226C9F85-5B80-51AA-3D2F-734124921724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12" creationId="{1F9AE7E7-63FC-7726-DBB6-6A80778C33B5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13" creationId="{3C09415A-BA50-FACF-4B0E-89CCCE736546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16" creationId="{8640974F-E417-4F3E-0692-6144F1044C11}"/>
          </ac:spMkLst>
        </pc:spChg>
        <pc:spChg chg="add del mod">
          <ac:chgData name="Chow, Sue" userId="53962acd-d136-419b-a858-7a675b7ae311" providerId="ADAL" clId="{AD06A717-9015-4AC5-A2F7-BE80C01DD692}" dt="2025-03-30T02:33:21.175" v="1257" actId="478"/>
          <ac:spMkLst>
            <pc:docMk/>
            <pc:sldMk cId="3085313243" sldId="2147483628"/>
            <ac:spMk id="17" creationId="{714A3C68-5CE8-0082-098F-67840AA2D272}"/>
          </ac:spMkLst>
        </pc:spChg>
        <pc:spChg chg="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0" creationId="{C1A1039B-A1BB-C650-1809-695C3C5CFE22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2" creationId="{DDB8729D-98A8-FC73-62AF-3D15D96C44E5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4" creationId="{35AAC4EE-4850-74A6-0074-CD606BA508F8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5" creationId="{455B3A1B-1F5C-FDBC-03DE-C37165C5274C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6" creationId="{D2134E9A-A6D2-F52C-8922-393BF18C242D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7" creationId="{747BD869-B554-7E56-495B-6F48B06A4E15}"/>
          </ac:spMkLst>
        </pc:spChg>
        <pc:spChg chg="add mod">
          <ac:chgData name="Chow, Sue" userId="53962acd-d136-419b-a858-7a675b7ae311" providerId="ADAL" clId="{AD06A717-9015-4AC5-A2F7-BE80C01DD692}" dt="2025-03-30T02:32:05.146" v="1255"/>
          <ac:spMkLst>
            <pc:docMk/>
            <pc:sldMk cId="3085313243" sldId="2147483628"/>
            <ac:spMk id="28" creationId="{36FDAE95-C6A9-F7CB-5A3D-CA63D44C0847}"/>
          </ac:spMkLst>
        </pc:spChg>
        <pc:graphicFrameChg chg="add del mod">
          <ac:chgData name="Chow, Sue" userId="53962acd-d136-419b-a858-7a675b7ae311" providerId="ADAL" clId="{AD06A717-9015-4AC5-A2F7-BE80C01DD692}" dt="2025-03-30T02:33:21.175" v="1257" actId="478"/>
          <ac:graphicFrameMkLst>
            <pc:docMk/>
            <pc:sldMk cId="3085313243" sldId="2147483628"/>
            <ac:graphicFrameMk id="14" creationId="{9B8A3F85-9BE3-471D-A3BA-7E957DB6B67A}"/>
          </ac:graphicFrameMkLst>
        </pc:graphicFrameChg>
        <pc:graphicFrameChg chg="mod">
          <ac:chgData name="Chow, Sue" userId="53962acd-d136-419b-a858-7a675b7ae311" providerId="ADAL" clId="{AD06A717-9015-4AC5-A2F7-BE80C01DD692}" dt="2025-03-30T02:25:23.372" v="1179"/>
          <ac:graphicFrameMkLst>
            <pc:docMk/>
            <pc:sldMk cId="3085313243" sldId="2147483628"/>
            <ac:graphicFrameMk id="15" creationId="{2195C6CF-88DB-4528-B11D-014B90B2821B}"/>
          </ac:graphicFrameMkLst>
        </pc:graphicFrameChg>
        <pc:graphicFrameChg chg="add del mod">
          <ac:chgData name="Chow, Sue" userId="53962acd-d136-419b-a858-7a675b7ae311" providerId="ADAL" clId="{AD06A717-9015-4AC5-A2F7-BE80C01DD692}" dt="2025-03-30T02:33:21.175" v="1257" actId="478"/>
          <ac:graphicFrameMkLst>
            <pc:docMk/>
            <pc:sldMk cId="3085313243" sldId="2147483628"/>
            <ac:graphicFrameMk id="19" creationId="{50AC6684-FBF4-4796-A045-CFA8D16F4CDA}"/>
          </ac:graphicFrameMkLst>
        </pc:graphicFrameChg>
        <pc:graphicFrameChg chg="add mod">
          <ac:chgData name="Chow, Sue" userId="53962acd-d136-419b-a858-7a675b7ae311" providerId="ADAL" clId="{AD06A717-9015-4AC5-A2F7-BE80C01DD692}" dt="2025-03-30T02:32:05.146" v="1255"/>
          <ac:graphicFrameMkLst>
            <pc:docMk/>
            <pc:sldMk cId="3085313243" sldId="2147483628"/>
            <ac:graphicFrameMk id="30" creationId="{7989C44C-69D2-0B47-E17A-04A73DDDFA31}"/>
          </ac:graphicFrameMkLst>
        </pc:graphicFrameChg>
        <pc:picChg chg="add del mod">
          <ac:chgData name="Chow, Sue" userId="53962acd-d136-419b-a858-7a675b7ae311" providerId="ADAL" clId="{AD06A717-9015-4AC5-A2F7-BE80C01DD692}" dt="2025-03-30T02:33:21.175" v="1257" actId="478"/>
          <ac:picMkLst>
            <pc:docMk/>
            <pc:sldMk cId="3085313243" sldId="2147483628"/>
            <ac:picMk id="10" creationId="{AFEE6339-BD2D-C4B1-3EAC-1410CE665480}"/>
          </ac:picMkLst>
        </pc:picChg>
        <pc:picChg chg="add mod">
          <ac:chgData name="Chow, Sue" userId="53962acd-d136-419b-a858-7a675b7ae311" providerId="ADAL" clId="{AD06A717-9015-4AC5-A2F7-BE80C01DD692}" dt="2025-03-30T02:32:05.146" v="1255"/>
          <ac:picMkLst>
            <pc:docMk/>
            <pc:sldMk cId="3085313243" sldId="2147483628"/>
            <ac:picMk id="31" creationId="{88147289-9466-BB1C-1640-6B936C677897}"/>
          </ac:picMkLst>
        </pc:picChg>
        <pc:picChg chg="add mod">
          <ac:chgData name="Chow, Sue" userId="53962acd-d136-419b-a858-7a675b7ae311" providerId="ADAL" clId="{AD06A717-9015-4AC5-A2F7-BE80C01DD692}" dt="2025-03-30T02:56:19.042" v="1368" actId="14100"/>
          <ac:picMkLst>
            <pc:docMk/>
            <pc:sldMk cId="3085313243" sldId="2147483628"/>
            <ac:picMk id="32" creationId="{704B705C-7729-81CD-3A95-487A5A29CB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8E2E8-1DBF-477F-AF2C-EC40035FF5D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27FA-EF6B-4ACC-B025-5755A7392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9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5761-F00B-AC0F-F7B4-B874CDBC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E5E1D-C1A1-81DA-59C8-F5B085E65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271AC-C5EB-6D7E-4002-68A789720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04F8A-0861-C7C6-2AE3-9362C3963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9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8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8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946F1-7A7D-AE0F-C905-60F3F017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A9C86-F352-7E1D-8569-AFC595E9C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052C7B-BF88-507D-75B5-625288F88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20487-F2F6-E220-536F-BC635D6C6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B27FA-EF6B-4ACC-B025-5755A7392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7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69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B27FA-EF6B-4ACC-B025-5755A7392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03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D90D-1F5D-687F-B0D9-3DB33B36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D33FA-B6BA-1D6E-F2F4-BCE4DE00F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AC2BD-4892-367E-3A2D-5AA7479B7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28FA0-4CB3-ED1B-B0AE-94E0585EE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34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5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2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54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1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9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3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3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B27FA-EF6B-4ACC-B025-5755A7392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7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27FA-EF6B-4ACC-B025-5755A7392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C95-E66E-C31D-091A-D7221C664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32B7-16BA-B54F-F670-0D9B11B3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5B3D-8F62-78D5-DAAE-CB833DB9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F4B8-4A8A-19C2-A694-E5B71DDC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C111-903D-37A2-F08C-A5B30C69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3443-2542-D0E0-4898-F1D6521E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4BD49-8847-8246-FD51-C57EB6C8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BF987-CAC4-C36C-5A4A-2EAD1F01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CF4B-569D-8EFF-2C95-7704CBC5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BE1C4-CAB6-4FBA-A97B-6C322287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801B0-FFCC-C365-0F8F-38B24ED46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63646-CEEB-8D48-B2D0-B51632738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54A1-6669-5CF3-A9EF-BDC9B14E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585FE-3CD2-71F2-5289-9DAB1C9C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82A5F-B9F8-BBBC-064E-67754742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1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98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3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A1DB7AF9-9C53-AD6D-8CC9-D91E7300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" name="Rectangle 544">
            <a:extLst>
              <a:ext uri="{FF2B5EF4-FFF2-40B4-BE49-F238E27FC236}">
                <a16:creationId xmlns:a16="http://schemas.microsoft.com/office/drawing/2014/main" id="{46C08E6B-5567-3FCC-BDE8-BF9CF742F7D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raphic 546">
            <a:extLst>
              <a:ext uri="{FF2B5EF4-FFF2-40B4-BE49-F238E27FC236}">
                <a16:creationId xmlns:a16="http://schemas.microsoft.com/office/drawing/2014/main" id="{F4BB5B7F-B21A-4797-4508-C416129BD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2950" r="24835" b="-1676"/>
          <a:stretch/>
        </p:blipFill>
        <p:spPr>
          <a:xfrm>
            <a:off x="6392681" y="6215"/>
            <a:ext cx="5799317" cy="6845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320BAD-F264-0419-DC00-62AF98B3E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346128"/>
            <a:ext cx="5413829" cy="1661993"/>
          </a:xfrm>
        </p:spPr>
        <p:txBody>
          <a:bodyPr wrap="square" anchor="b">
            <a:sp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88E26A-624C-1909-E5C8-BC31A8AEF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008121"/>
            <a:ext cx="5415169" cy="363176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555" name="Picture Placeholder 554">
            <a:extLst>
              <a:ext uri="{FF2B5EF4-FFF2-40B4-BE49-F238E27FC236}">
                <a16:creationId xmlns:a16="http://schemas.microsoft.com/office/drawing/2014/main" id="{B696E00D-B42B-8418-C8F5-D90963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6214"/>
            <a:ext cx="4946055" cy="5981631"/>
          </a:xfrm>
          <a:custGeom>
            <a:avLst/>
            <a:gdLst>
              <a:gd name="connsiteX0" fmla="*/ 1550780 w 5111790"/>
              <a:gd name="connsiteY0" fmla="*/ 0 h 6182066"/>
              <a:gd name="connsiteX1" fmla="*/ 5111790 w 5111790"/>
              <a:gd name="connsiteY1" fmla="*/ 0 h 6182066"/>
              <a:gd name="connsiteX2" fmla="*/ 5111790 w 5111790"/>
              <a:gd name="connsiteY2" fmla="*/ 5682165 h 6182066"/>
              <a:gd name="connsiteX3" fmla="*/ 4955662 w 5111790"/>
              <a:gd name="connsiteY3" fmla="*/ 5777016 h 6182066"/>
              <a:gd name="connsiteX4" fmla="*/ 3355995 w 5111790"/>
              <a:gd name="connsiteY4" fmla="*/ 6182066 h 6182066"/>
              <a:gd name="connsiteX5" fmla="*/ 0 w 5111790"/>
              <a:gd name="connsiteY5" fmla="*/ 2826071 h 6182066"/>
              <a:gd name="connsiteX6" fmla="*/ 1479626 w 5111790"/>
              <a:gd name="connsiteY6" fmla="*/ 43227 h 61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1790" h="6182066">
                <a:moveTo>
                  <a:pt x="1550780" y="0"/>
                </a:moveTo>
                <a:lnTo>
                  <a:pt x="5111790" y="0"/>
                </a:lnTo>
                <a:lnTo>
                  <a:pt x="5111790" y="5682165"/>
                </a:lnTo>
                <a:lnTo>
                  <a:pt x="4955662" y="5777016"/>
                </a:lnTo>
                <a:cubicBezTo>
                  <a:pt x="4480140" y="6035335"/>
                  <a:pt x="3935203" y="6182066"/>
                  <a:pt x="3355995" y="6182066"/>
                </a:cubicBezTo>
                <a:cubicBezTo>
                  <a:pt x="1502530" y="6182066"/>
                  <a:pt x="0" y="4679536"/>
                  <a:pt x="0" y="2826071"/>
                </a:cubicBezTo>
                <a:cubicBezTo>
                  <a:pt x="0" y="1667656"/>
                  <a:pt x="586926" y="646324"/>
                  <a:pt x="1479626" y="4322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0" name="Text Placeholder 5">
            <a:extLst>
              <a:ext uri="{FF2B5EF4-FFF2-40B4-BE49-F238E27FC236}">
                <a16:creationId xmlns:a16="http://schemas.microsoft.com/office/drawing/2014/main" id="{F69A28CC-6A72-BD0A-8F00-52834D3BF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69908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551" name="Text Placeholder 5">
            <a:extLst>
              <a:ext uri="{FF2B5EF4-FFF2-40B4-BE49-F238E27FC236}">
                <a16:creationId xmlns:a16="http://schemas.microsoft.com/office/drawing/2014/main" id="{EF689E7B-9242-29A4-82A8-F3E2BC727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864734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561" name="Graphic 560">
            <a:extLst>
              <a:ext uri="{FF2B5EF4-FFF2-40B4-BE49-F238E27FC236}">
                <a16:creationId xmlns:a16="http://schemas.microsoft.com/office/drawing/2014/main" id="{CC07BA6C-A749-0D8B-84DB-1C746D15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7982" r="81294" b="-1676"/>
          <a:stretch/>
        </p:blipFill>
        <p:spPr>
          <a:xfrm rot="5400000">
            <a:off x="6078503" y="4287803"/>
            <a:ext cx="855550" cy="4284844"/>
          </a:xfrm>
          <a:prstGeom prst="rect">
            <a:avLst/>
          </a:prstGeom>
        </p:spPr>
      </p:pic>
      <p:sp>
        <p:nvSpPr>
          <p:cNvPr id="79" name="bk object 16">
            <a:extLst>
              <a:ext uri="{FF2B5EF4-FFF2-40B4-BE49-F238E27FC236}">
                <a16:creationId xmlns:a16="http://schemas.microsoft.com/office/drawing/2014/main" id="{5FD22F53-89EF-A340-1A0A-A6DB00D2A2D4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9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2EC744E9-3719-179E-D3AB-8BE5C2D9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1936C-499F-3FE0-AB19-7A1BA59CD34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BAC376-B1DD-0936-4174-42CA8F73B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2950" r="46641" b="38175"/>
          <a:stretch/>
        </p:blipFill>
        <p:spPr>
          <a:xfrm flipH="1">
            <a:off x="-1" y="6215"/>
            <a:ext cx="7480298" cy="6851785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C35EDB7D-6A86-5139-1920-9886D5821142}"/>
              </a:ext>
            </a:extLst>
          </p:cNvPr>
          <p:cNvSpPr/>
          <p:nvPr/>
        </p:nvSpPr>
        <p:spPr>
          <a:xfrm>
            <a:off x="-2235200" y="831850"/>
            <a:ext cx="8166100" cy="8166100"/>
          </a:xfrm>
          <a:prstGeom prst="arc">
            <a:avLst>
              <a:gd name="adj1" fmla="val 14556678"/>
              <a:gd name="adj2" fmla="val 1685431"/>
            </a:avLst>
          </a:prstGeom>
          <a:noFill/>
          <a:ln w="44450" cap="rnd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545AEBB-DC22-E90A-15C4-ED7C6F5A6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42899"/>
            <a:ext cx="6419850" cy="6502674"/>
          </a:xfrm>
          <a:custGeom>
            <a:avLst/>
            <a:gdLst>
              <a:gd name="connsiteX0" fmla="*/ 1847851 w 6419850"/>
              <a:gd name="connsiteY0" fmla="*/ 1576014 h 6502674"/>
              <a:gd name="connsiteX1" fmla="*/ 4843839 w 6419850"/>
              <a:gd name="connsiteY1" fmla="*/ 4572001 h 6502674"/>
              <a:gd name="connsiteX2" fmla="*/ 4573530 w 6419850"/>
              <a:gd name="connsiteY2" fmla="*/ 5817387 h 6502674"/>
              <a:gd name="connsiteX3" fmla="*/ 4483388 w 6419850"/>
              <a:gd name="connsiteY3" fmla="*/ 5994401 h 6502674"/>
              <a:gd name="connsiteX4" fmla="*/ 1 w 6419850"/>
              <a:gd name="connsiteY4" fmla="*/ 5994401 h 6502674"/>
              <a:gd name="connsiteX5" fmla="*/ 1 w 6419850"/>
              <a:gd name="connsiteY5" fmla="*/ 6502674 h 6502674"/>
              <a:gd name="connsiteX6" fmla="*/ 0 w 6419850"/>
              <a:gd name="connsiteY6" fmla="*/ 6502674 h 6502674"/>
              <a:gd name="connsiteX7" fmla="*/ 0 w 6419850"/>
              <a:gd name="connsiteY7" fmla="*/ 2216874 h 6502674"/>
              <a:gd name="connsiteX8" fmla="*/ 172766 w 6419850"/>
              <a:gd name="connsiteY8" fmla="*/ 2087682 h 6502674"/>
              <a:gd name="connsiteX9" fmla="*/ 1847851 w 6419850"/>
              <a:gd name="connsiteY9" fmla="*/ 1576014 h 6502674"/>
              <a:gd name="connsiteX10" fmla="*/ 1847850 w 6419850"/>
              <a:gd name="connsiteY10" fmla="*/ 0 h 6502674"/>
              <a:gd name="connsiteX11" fmla="*/ 6419850 w 6419850"/>
              <a:gd name="connsiteY11" fmla="*/ 4572000 h 6502674"/>
              <a:gd name="connsiteX12" fmla="*/ 6214303 w 6419850"/>
              <a:gd name="connsiteY12" fmla="*/ 5931574 h 6502674"/>
              <a:gd name="connsiteX13" fmla="*/ 6191308 w 6419850"/>
              <a:gd name="connsiteY13" fmla="*/ 5994401 h 6502674"/>
              <a:gd name="connsiteX14" fmla="*/ 5165771 w 6419850"/>
              <a:gd name="connsiteY14" fmla="*/ 5994401 h 6502674"/>
              <a:gd name="connsiteX15" fmla="*/ 5211156 w 6419850"/>
              <a:gd name="connsiteY15" fmla="*/ 5897157 h 6502674"/>
              <a:gd name="connsiteX16" fmla="*/ 5461834 w 6419850"/>
              <a:gd name="connsiteY16" fmla="*/ 4572000 h 6502674"/>
              <a:gd name="connsiteX17" fmla="*/ 1847850 w 6419850"/>
              <a:gd name="connsiteY17" fmla="*/ 958017 h 65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19850" h="6502674">
                <a:moveTo>
                  <a:pt x="1847851" y="1576014"/>
                </a:moveTo>
                <a:cubicBezTo>
                  <a:pt x="3502489" y="1576014"/>
                  <a:pt x="4843839" y="2917363"/>
                  <a:pt x="4843839" y="4572001"/>
                </a:cubicBezTo>
                <a:cubicBezTo>
                  <a:pt x="4843839" y="5016362"/>
                  <a:pt x="4747099" y="5438128"/>
                  <a:pt x="4573530" y="5817387"/>
                </a:cubicBezTo>
                <a:lnTo>
                  <a:pt x="4483388" y="5994401"/>
                </a:lnTo>
                <a:lnTo>
                  <a:pt x="1" y="5994401"/>
                </a:lnTo>
                <a:lnTo>
                  <a:pt x="1" y="6502674"/>
                </a:lnTo>
                <a:lnTo>
                  <a:pt x="0" y="6502674"/>
                </a:lnTo>
                <a:lnTo>
                  <a:pt x="0" y="2216874"/>
                </a:lnTo>
                <a:lnTo>
                  <a:pt x="172766" y="2087682"/>
                </a:lnTo>
                <a:cubicBezTo>
                  <a:pt x="650929" y="1764642"/>
                  <a:pt x="1227362" y="1576014"/>
                  <a:pt x="1847851" y="1576014"/>
                </a:cubicBezTo>
                <a:close/>
                <a:moveTo>
                  <a:pt x="1847850" y="0"/>
                </a:moveTo>
                <a:cubicBezTo>
                  <a:pt x="4372896" y="0"/>
                  <a:pt x="6419850" y="2046954"/>
                  <a:pt x="6419850" y="4572000"/>
                </a:cubicBezTo>
                <a:cubicBezTo>
                  <a:pt x="6419850" y="5045447"/>
                  <a:pt x="6347888" y="5502085"/>
                  <a:pt x="6214303" y="5931574"/>
                </a:cubicBezTo>
                <a:lnTo>
                  <a:pt x="6191308" y="5994401"/>
                </a:lnTo>
                <a:lnTo>
                  <a:pt x="5165771" y="5994401"/>
                </a:lnTo>
                <a:lnTo>
                  <a:pt x="5211156" y="5897157"/>
                </a:lnTo>
                <a:cubicBezTo>
                  <a:pt x="5372953" y="5486842"/>
                  <a:pt x="5461834" y="5039801"/>
                  <a:pt x="5461834" y="4572000"/>
                </a:cubicBezTo>
                <a:cubicBezTo>
                  <a:pt x="5461834" y="2576052"/>
                  <a:pt x="3843798" y="958017"/>
                  <a:pt x="1847850" y="95801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lIns="36576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3909F7-A322-2FEF-22E6-9BA3BE3FA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72" y="2512327"/>
            <a:ext cx="5109028" cy="1495794"/>
          </a:xfrm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39FAE2-E528-9F06-9C93-5FE1FF1E3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8172" y="4008121"/>
            <a:ext cx="5110292" cy="393954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4ED96E7-8227-6FFE-2E7E-975B395C0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172" y="5569908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9A849BDA-93EF-EB78-F654-71D56AE87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172" y="5864734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sp>
        <p:nvSpPr>
          <p:cNvPr id="38" name="bk object 16">
            <a:extLst>
              <a:ext uri="{FF2B5EF4-FFF2-40B4-BE49-F238E27FC236}">
                <a16:creationId xmlns:a16="http://schemas.microsoft.com/office/drawing/2014/main" id="{1F3395DC-A56A-8D76-B295-C6FD7FCFA54C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r>
              <a:rPr lang="en-US" sz="1200">
                <a:solidFill>
                  <a:schemeClr val="bg1"/>
                </a:solidFill>
              </a:rPr>
              <a:t>SMART Trial = </a:t>
            </a:r>
            <a:r>
              <a:rPr lang="en-US" sz="1200" err="1">
                <a:solidFill>
                  <a:schemeClr val="bg1"/>
                </a:solidFill>
              </a:rPr>
              <a:t>SMall</a:t>
            </a:r>
            <a:r>
              <a:rPr lang="en-US" sz="1200">
                <a:solidFill>
                  <a:schemeClr val="bg1"/>
                </a:solidFill>
              </a:rPr>
              <a:t> Annuli Randomized to </a:t>
            </a:r>
            <a:r>
              <a:rPr lang="en-US" sz="1200" err="1">
                <a:solidFill>
                  <a:schemeClr val="bg1"/>
                </a:solidFill>
              </a:rPr>
              <a:t>Evolut</a:t>
            </a:r>
            <a:r>
              <a:rPr lang="en-US" sz="1200">
                <a:solidFill>
                  <a:schemeClr val="bg1"/>
                </a:solidFill>
              </a:rPr>
              <a:t> or SAPIEN (SMART) Trial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39DF6D9F-6FF0-503F-CD91-F96FEB554C8B}"/>
              </a:ext>
            </a:extLst>
          </p:cNvPr>
          <p:cNvSpPr/>
          <p:nvPr/>
        </p:nvSpPr>
        <p:spPr>
          <a:xfrm>
            <a:off x="11148567" y="293281"/>
            <a:ext cx="702419" cy="73541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07610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787721-D133-7AA4-813D-8955A8D4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t="16350" r="16016" b="-1675"/>
          <a:stretch/>
        </p:blipFill>
        <p:spPr>
          <a:xfrm>
            <a:off x="6990201" y="0"/>
            <a:ext cx="5201799" cy="5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A2364C-D367-8A3E-4825-C1124D08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12950" r="46641" b="38175"/>
          <a:stretch/>
        </p:blipFill>
        <p:spPr>
          <a:xfrm flipH="1">
            <a:off x="4542971" y="6215"/>
            <a:ext cx="7480298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1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19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  <p15:guide id="2" pos="2064">
          <p15:clr>
            <a:srgbClr val="FBAE40"/>
          </p15:clr>
        </p15:guide>
        <p15:guide id="3" pos="5616">
          <p15:clr>
            <a:srgbClr val="FBAE40"/>
          </p15:clr>
        </p15:guide>
        <p15:guide id="4" pos="58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6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0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34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275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1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3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A1DB7AF9-9C53-AD6D-8CC9-D91E7300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" name="Rectangle 544">
            <a:extLst>
              <a:ext uri="{FF2B5EF4-FFF2-40B4-BE49-F238E27FC236}">
                <a16:creationId xmlns:a16="http://schemas.microsoft.com/office/drawing/2014/main" id="{46C08E6B-5567-3FCC-BDE8-BF9CF742F7D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raphic 546">
            <a:extLst>
              <a:ext uri="{FF2B5EF4-FFF2-40B4-BE49-F238E27FC236}">
                <a16:creationId xmlns:a16="http://schemas.microsoft.com/office/drawing/2014/main" id="{F4BB5B7F-B21A-4797-4508-C416129BD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2950" r="24835" b="-1676"/>
          <a:stretch/>
        </p:blipFill>
        <p:spPr>
          <a:xfrm>
            <a:off x="6392681" y="6215"/>
            <a:ext cx="5799317" cy="6845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320BAD-F264-0419-DC00-62AF98B3E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346128"/>
            <a:ext cx="5413829" cy="1661993"/>
          </a:xfrm>
        </p:spPr>
        <p:txBody>
          <a:bodyPr wrap="square" anchor="b">
            <a:sp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88E26A-624C-1909-E5C8-BC31A8AEF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008121"/>
            <a:ext cx="5415169" cy="363176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555" name="Picture Placeholder 554">
            <a:extLst>
              <a:ext uri="{FF2B5EF4-FFF2-40B4-BE49-F238E27FC236}">
                <a16:creationId xmlns:a16="http://schemas.microsoft.com/office/drawing/2014/main" id="{B696E00D-B42B-8418-C8F5-D90963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6214"/>
            <a:ext cx="4946055" cy="5981631"/>
          </a:xfrm>
          <a:custGeom>
            <a:avLst/>
            <a:gdLst>
              <a:gd name="connsiteX0" fmla="*/ 1550780 w 5111790"/>
              <a:gd name="connsiteY0" fmla="*/ 0 h 6182066"/>
              <a:gd name="connsiteX1" fmla="*/ 5111790 w 5111790"/>
              <a:gd name="connsiteY1" fmla="*/ 0 h 6182066"/>
              <a:gd name="connsiteX2" fmla="*/ 5111790 w 5111790"/>
              <a:gd name="connsiteY2" fmla="*/ 5682165 h 6182066"/>
              <a:gd name="connsiteX3" fmla="*/ 4955662 w 5111790"/>
              <a:gd name="connsiteY3" fmla="*/ 5777016 h 6182066"/>
              <a:gd name="connsiteX4" fmla="*/ 3355995 w 5111790"/>
              <a:gd name="connsiteY4" fmla="*/ 6182066 h 6182066"/>
              <a:gd name="connsiteX5" fmla="*/ 0 w 5111790"/>
              <a:gd name="connsiteY5" fmla="*/ 2826071 h 6182066"/>
              <a:gd name="connsiteX6" fmla="*/ 1479626 w 5111790"/>
              <a:gd name="connsiteY6" fmla="*/ 43227 h 61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1790" h="6182066">
                <a:moveTo>
                  <a:pt x="1550780" y="0"/>
                </a:moveTo>
                <a:lnTo>
                  <a:pt x="5111790" y="0"/>
                </a:lnTo>
                <a:lnTo>
                  <a:pt x="5111790" y="5682165"/>
                </a:lnTo>
                <a:lnTo>
                  <a:pt x="4955662" y="5777016"/>
                </a:lnTo>
                <a:cubicBezTo>
                  <a:pt x="4480140" y="6035335"/>
                  <a:pt x="3935203" y="6182066"/>
                  <a:pt x="3355995" y="6182066"/>
                </a:cubicBezTo>
                <a:cubicBezTo>
                  <a:pt x="1502530" y="6182066"/>
                  <a:pt x="0" y="4679536"/>
                  <a:pt x="0" y="2826071"/>
                </a:cubicBezTo>
                <a:cubicBezTo>
                  <a:pt x="0" y="1667656"/>
                  <a:pt x="586926" y="646324"/>
                  <a:pt x="1479626" y="4322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0" name="Text Placeholder 5">
            <a:extLst>
              <a:ext uri="{FF2B5EF4-FFF2-40B4-BE49-F238E27FC236}">
                <a16:creationId xmlns:a16="http://schemas.microsoft.com/office/drawing/2014/main" id="{F69A28CC-6A72-BD0A-8F00-52834D3BF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69908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551" name="Text Placeholder 5">
            <a:extLst>
              <a:ext uri="{FF2B5EF4-FFF2-40B4-BE49-F238E27FC236}">
                <a16:creationId xmlns:a16="http://schemas.microsoft.com/office/drawing/2014/main" id="{EF689E7B-9242-29A4-82A8-F3E2BC727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864734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561" name="Graphic 560">
            <a:extLst>
              <a:ext uri="{FF2B5EF4-FFF2-40B4-BE49-F238E27FC236}">
                <a16:creationId xmlns:a16="http://schemas.microsoft.com/office/drawing/2014/main" id="{CC07BA6C-A749-0D8B-84DB-1C746D15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7982" r="81294" b="-1676"/>
          <a:stretch/>
        </p:blipFill>
        <p:spPr>
          <a:xfrm rot="5400000">
            <a:off x="6078503" y="4287803"/>
            <a:ext cx="855550" cy="4284844"/>
          </a:xfrm>
          <a:prstGeom prst="rect">
            <a:avLst/>
          </a:prstGeom>
        </p:spPr>
      </p:pic>
      <p:sp>
        <p:nvSpPr>
          <p:cNvPr id="79" name="bk object 16">
            <a:extLst>
              <a:ext uri="{FF2B5EF4-FFF2-40B4-BE49-F238E27FC236}">
                <a16:creationId xmlns:a16="http://schemas.microsoft.com/office/drawing/2014/main" id="{5FD22F53-89EF-A340-1A0A-A6DB00D2A2D4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94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2EC744E9-3719-179E-D3AB-8BE5C2D9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1936C-499F-3FE0-AB19-7A1BA59CD34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BAC376-B1DD-0936-4174-42CA8F73B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2950" r="46641" b="38175"/>
          <a:stretch/>
        </p:blipFill>
        <p:spPr>
          <a:xfrm flipH="1">
            <a:off x="-1" y="6215"/>
            <a:ext cx="7480298" cy="6851785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C35EDB7D-6A86-5139-1920-9886D5821142}"/>
              </a:ext>
            </a:extLst>
          </p:cNvPr>
          <p:cNvSpPr/>
          <p:nvPr/>
        </p:nvSpPr>
        <p:spPr>
          <a:xfrm>
            <a:off x="-2235200" y="831850"/>
            <a:ext cx="8166100" cy="8166100"/>
          </a:xfrm>
          <a:prstGeom prst="arc">
            <a:avLst>
              <a:gd name="adj1" fmla="val 14556678"/>
              <a:gd name="adj2" fmla="val 1685431"/>
            </a:avLst>
          </a:prstGeom>
          <a:noFill/>
          <a:ln w="44450" cap="rnd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545AEBB-DC22-E90A-15C4-ED7C6F5A6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42899"/>
            <a:ext cx="6419850" cy="6502674"/>
          </a:xfrm>
          <a:custGeom>
            <a:avLst/>
            <a:gdLst>
              <a:gd name="connsiteX0" fmla="*/ 1847851 w 6419850"/>
              <a:gd name="connsiteY0" fmla="*/ 1576014 h 6502674"/>
              <a:gd name="connsiteX1" fmla="*/ 4843839 w 6419850"/>
              <a:gd name="connsiteY1" fmla="*/ 4572001 h 6502674"/>
              <a:gd name="connsiteX2" fmla="*/ 4573530 w 6419850"/>
              <a:gd name="connsiteY2" fmla="*/ 5817387 h 6502674"/>
              <a:gd name="connsiteX3" fmla="*/ 4483388 w 6419850"/>
              <a:gd name="connsiteY3" fmla="*/ 5994401 h 6502674"/>
              <a:gd name="connsiteX4" fmla="*/ 1 w 6419850"/>
              <a:gd name="connsiteY4" fmla="*/ 5994401 h 6502674"/>
              <a:gd name="connsiteX5" fmla="*/ 1 w 6419850"/>
              <a:gd name="connsiteY5" fmla="*/ 6502674 h 6502674"/>
              <a:gd name="connsiteX6" fmla="*/ 0 w 6419850"/>
              <a:gd name="connsiteY6" fmla="*/ 6502674 h 6502674"/>
              <a:gd name="connsiteX7" fmla="*/ 0 w 6419850"/>
              <a:gd name="connsiteY7" fmla="*/ 2216874 h 6502674"/>
              <a:gd name="connsiteX8" fmla="*/ 172766 w 6419850"/>
              <a:gd name="connsiteY8" fmla="*/ 2087682 h 6502674"/>
              <a:gd name="connsiteX9" fmla="*/ 1847851 w 6419850"/>
              <a:gd name="connsiteY9" fmla="*/ 1576014 h 6502674"/>
              <a:gd name="connsiteX10" fmla="*/ 1847850 w 6419850"/>
              <a:gd name="connsiteY10" fmla="*/ 0 h 6502674"/>
              <a:gd name="connsiteX11" fmla="*/ 6419850 w 6419850"/>
              <a:gd name="connsiteY11" fmla="*/ 4572000 h 6502674"/>
              <a:gd name="connsiteX12" fmla="*/ 6214303 w 6419850"/>
              <a:gd name="connsiteY12" fmla="*/ 5931574 h 6502674"/>
              <a:gd name="connsiteX13" fmla="*/ 6191308 w 6419850"/>
              <a:gd name="connsiteY13" fmla="*/ 5994401 h 6502674"/>
              <a:gd name="connsiteX14" fmla="*/ 5165771 w 6419850"/>
              <a:gd name="connsiteY14" fmla="*/ 5994401 h 6502674"/>
              <a:gd name="connsiteX15" fmla="*/ 5211156 w 6419850"/>
              <a:gd name="connsiteY15" fmla="*/ 5897157 h 6502674"/>
              <a:gd name="connsiteX16" fmla="*/ 5461834 w 6419850"/>
              <a:gd name="connsiteY16" fmla="*/ 4572000 h 6502674"/>
              <a:gd name="connsiteX17" fmla="*/ 1847850 w 6419850"/>
              <a:gd name="connsiteY17" fmla="*/ 958017 h 65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19850" h="6502674">
                <a:moveTo>
                  <a:pt x="1847851" y="1576014"/>
                </a:moveTo>
                <a:cubicBezTo>
                  <a:pt x="3502489" y="1576014"/>
                  <a:pt x="4843839" y="2917363"/>
                  <a:pt x="4843839" y="4572001"/>
                </a:cubicBezTo>
                <a:cubicBezTo>
                  <a:pt x="4843839" y="5016362"/>
                  <a:pt x="4747099" y="5438128"/>
                  <a:pt x="4573530" y="5817387"/>
                </a:cubicBezTo>
                <a:lnTo>
                  <a:pt x="4483388" y="5994401"/>
                </a:lnTo>
                <a:lnTo>
                  <a:pt x="1" y="5994401"/>
                </a:lnTo>
                <a:lnTo>
                  <a:pt x="1" y="6502674"/>
                </a:lnTo>
                <a:lnTo>
                  <a:pt x="0" y="6502674"/>
                </a:lnTo>
                <a:lnTo>
                  <a:pt x="0" y="2216874"/>
                </a:lnTo>
                <a:lnTo>
                  <a:pt x="172766" y="2087682"/>
                </a:lnTo>
                <a:cubicBezTo>
                  <a:pt x="650929" y="1764642"/>
                  <a:pt x="1227362" y="1576014"/>
                  <a:pt x="1847851" y="1576014"/>
                </a:cubicBezTo>
                <a:close/>
                <a:moveTo>
                  <a:pt x="1847850" y="0"/>
                </a:moveTo>
                <a:cubicBezTo>
                  <a:pt x="4372896" y="0"/>
                  <a:pt x="6419850" y="2046954"/>
                  <a:pt x="6419850" y="4572000"/>
                </a:cubicBezTo>
                <a:cubicBezTo>
                  <a:pt x="6419850" y="5045447"/>
                  <a:pt x="6347888" y="5502085"/>
                  <a:pt x="6214303" y="5931574"/>
                </a:cubicBezTo>
                <a:lnTo>
                  <a:pt x="6191308" y="5994401"/>
                </a:lnTo>
                <a:lnTo>
                  <a:pt x="5165771" y="5994401"/>
                </a:lnTo>
                <a:lnTo>
                  <a:pt x="5211156" y="5897157"/>
                </a:lnTo>
                <a:cubicBezTo>
                  <a:pt x="5372953" y="5486842"/>
                  <a:pt x="5461834" y="5039801"/>
                  <a:pt x="5461834" y="4572000"/>
                </a:cubicBezTo>
                <a:cubicBezTo>
                  <a:pt x="5461834" y="2576052"/>
                  <a:pt x="3843798" y="958017"/>
                  <a:pt x="1847850" y="95801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lIns="36576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3909F7-A322-2FEF-22E6-9BA3BE3FA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72" y="2512327"/>
            <a:ext cx="5109028" cy="1495794"/>
          </a:xfrm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39FAE2-E528-9F06-9C93-5FE1FF1E3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8172" y="4008121"/>
            <a:ext cx="5110292" cy="393954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4ED96E7-8227-6FFE-2E7E-975B395C0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172" y="5569908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9A849BDA-93EF-EB78-F654-71D56AE87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172" y="5864734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sp>
        <p:nvSpPr>
          <p:cNvPr id="38" name="bk object 16">
            <a:extLst>
              <a:ext uri="{FF2B5EF4-FFF2-40B4-BE49-F238E27FC236}">
                <a16:creationId xmlns:a16="http://schemas.microsoft.com/office/drawing/2014/main" id="{1F3395DC-A56A-8D76-B295-C6FD7FCFA54C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r>
              <a:rPr lang="en-US" sz="1200">
                <a:solidFill>
                  <a:schemeClr val="bg1"/>
                </a:solidFill>
              </a:rPr>
              <a:t>SMART Trial = </a:t>
            </a:r>
            <a:r>
              <a:rPr lang="en-US" sz="1200" err="1">
                <a:solidFill>
                  <a:schemeClr val="bg1"/>
                </a:solidFill>
              </a:rPr>
              <a:t>SMall</a:t>
            </a:r>
            <a:r>
              <a:rPr lang="en-US" sz="1200">
                <a:solidFill>
                  <a:schemeClr val="bg1"/>
                </a:solidFill>
              </a:rPr>
              <a:t> Annuli Randomized to </a:t>
            </a:r>
            <a:r>
              <a:rPr lang="en-US" sz="1200" err="1">
                <a:solidFill>
                  <a:schemeClr val="bg1"/>
                </a:solidFill>
              </a:rPr>
              <a:t>Evolut</a:t>
            </a:r>
            <a:r>
              <a:rPr lang="en-US" sz="1200">
                <a:solidFill>
                  <a:schemeClr val="bg1"/>
                </a:solidFill>
              </a:rPr>
              <a:t> or SAPIEN (SMART) Trial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39DF6D9F-6FF0-503F-CD91-F96FEB554C8B}"/>
              </a:ext>
            </a:extLst>
          </p:cNvPr>
          <p:cNvSpPr/>
          <p:nvPr/>
        </p:nvSpPr>
        <p:spPr>
          <a:xfrm>
            <a:off x="11148567" y="293281"/>
            <a:ext cx="702419" cy="73541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000405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787721-D133-7AA4-813D-8955A8D4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t="16350" r="16016" b="-1675"/>
          <a:stretch/>
        </p:blipFill>
        <p:spPr>
          <a:xfrm>
            <a:off x="6990201" y="0"/>
            <a:ext cx="5201799" cy="5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83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A2364C-D367-8A3E-4825-C1124D08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12950" r="46641" b="38175"/>
          <a:stretch/>
        </p:blipFill>
        <p:spPr>
          <a:xfrm flipH="1">
            <a:off x="4542971" y="6215"/>
            <a:ext cx="7480298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51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4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  <p15:guide id="2" pos="2064">
          <p15:clr>
            <a:srgbClr val="FBAE40"/>
          </p15:clr>
        </p15:guide>
        <p15:guide id="3" pos="5616">
          <p15:clr>
            <a:srgbClr val="FBAE40"/>
          </p15:clr>
        </p15:guide>
        <p15:guide id="4" pos="580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6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3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CFD8-2D2E-CC16-DBA8-C6C78FEA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119C7-2975-CB95-DBD9-21F5CB2D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FFDF-B17B-7BE3-0E56-37B5DA61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D1D8-0F0B-D095-D2E0-9C6ED4B2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7F64C-8B1D-7DAB-266A-97D6446F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2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00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63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55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3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A1DB7AF9-9C53-AD6D-8CC9-D91E7300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" name="Rectangle 544">
            <a:extLst>
              <a:ext uri="{FF2B5EF4-FFF2-40B4-BE49-F238E27FC236}">
                <a16:creationId xmlns:a16="http://schemas.microsoft.com/office/drawing/2014/main" id="{46C08E6B-5567-3FCC-BDE8-BF9CF742F7D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raphic 546">
            <a:extLst>
              <a:ext uri="{FF2B5EF4-FFF2-40B4-BE49-F238E27FC236}">
                <a16:creationId xmlns:a16="http://schemas.microsoft.com/office/drawing/2014/main" id="{F4BB5B7F-B21A-4797-4508-C416129BD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2950" r="24835" b="-1676"/>
          <a:stretch/>
        </p:blipFill>
        <p:spPr>
          <a:xfrm>
            <a:off x="6392681" y="6215"/>
            <a:ext cx="5799317" cy="6845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320BAD-F264-0419-DC00-62AF98B3E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346128"/>
            <a:ext cx="5413829" cy="1661993"/>
          </a:xfrm>
        </p:spPr>
        <p:txBody>
          <a:bodyPr wrap="square" anchor="b">
            <a:sp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88E26A-624C-1909-E5C8-BC31A8AEF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008121"/>
            <a:ext cx="5415169" cy="363176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555" name="Picture Placeholder 554">
            <a:extLst>
              <a:ext uri="{FF2B5EF4-FFF2-40B4-BE49-F238E27FC236}">
                <a16:creationId xmlns:a16="http://schemas.microsoft.com/office/drawing/2014/main" id="{B696E00D-B42B-8418-C8F5-D90963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6214"/>
            <a:ext cx="4946055" cy="5981631"/>
          </a:xfrm>
          <a:custGeom>
            <a:avLst/>
            <a:gdLst>
              <a:gd name="connsiteX0" fmla="*/ 1550780 w 5111790"/>
              <a:gd name="connsiteY0" fmla="*/ 0 h 6182066"/>
              <a:gd name="connsiteX1" fmla="*/ 5111790 w 5111790"/>
              <a:gd name="connsiteY1" fmla="*/ 0 h 6182066"/>
              <a:gd name="connsiteX2" fmla="*/ 5111790 w 5111790"/>
              <a:gd name="connsiteY2" fmla="*/ 5682165 h 6182066"/>
              <a:gd name="connsiteX3" fmla="*/ 4955662 w 5111790"/>
              <a:gd name="connsiteY3" fmla="*/ 5777016 h 6182066"/>
              <a:gd name="connsiteX4" fmla="*/ 3355995 w 5111790"/>
              <a:gd name="connsiteY4" fmla="*/ 6182066 h 6182066"/>
              <a:gd name="connsiteX5" fmla="*/ 0 w 5111790"/>
              <a:gd name="connsiteY5" fmla="*/ 2826071 h 6182066"/>
              <a:gd name="connsiteX6" fmla="*/ 1479626 w 5111790"/>
              <a:gd name="connsiteY6" fmla="*/ 43227 h 61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1790" h="6182066">
                <a:moveTo>
                  <a:pt x="1550780" y="0"/>
                </a:moveTo>
                <a:lnTo>
                  <a:pt x="5111790" y="0"/>
                </a:lnTo>
                <a:lnTo>
                  <a:pt x="5111790" y="5682165"/>
                </a:lnTo>
                <a:lnTo>
                  <a:pt x="4955662" y="5777016"/>
                </a:lnTo>
                <a:cubicBezTo>
                  <a:pt x="4480140" y="6035335"/>
                  <a:pt x="3935203" y="6182066"/>
                  <a:pt x="3355995" y="6182066"/>
                </a:cubicBezTo>
                <a:cubicBezTo>
                  <a:pt x="1502530" y="6182066"/>
                  <a:pt x="0" y="4679536"/>
                  <a:pt x="0" y="2826071"/>
                </a:cubicBezTo>
                <a:cubicBezTo>
                  <a:pt x="0" y="1667656"/>
                  <a:pt x="586926" y="646324"/>
                  <a:pt x="1479626" y="4322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0" name="Text Placeholder 5">
            <a:extLst>
              <a:ext uri="{FF2B5EF4-FFF2-40B4-BE49-F238E27FC236}">
                <a16:creationId xmlns:a16="http://schemas.microsoft.com/office/drawing/2014/main" id="{F69A28CC-6A72-BD0A-8F00-52834D3BF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69908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551" name="Text Placeholder 5">
            <a:extLst>
              <a:ext uri="{FF2B5EF4-FFF2-40B4-BE49-F238E27FC236}">
                <a16:creationId xmlns:a16="http://schemas.microsoft.com/office/drawing/2014/main" id="{EF689E7B-9242-29A4-82A8-F3E2BC727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864734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561" name="Graphic 560">
            <a:extLst>
              <a:ext uri="{FF2B5EF4-FFF2-40B4-BE49-F238E27FC236}">
                <a16:creationId xmlns:a16="http://schemas.microsoft.com/office/drawing/2014/main" id="{CC07BA6C-A749-0D8B-84DB-1C746D15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7982" r="81294" b="-1676"/>
          <a:stretch/>
        </p:blipFill>
        <p:spPr>
          <a:xfrm rot="5400000">
            <a:off x="6078503" y="4287803"/>
            <a:ext cx="855550" cy="4284844"/>
          </a:xfrm>
          <a:prstGeom prst="rect">
            <a:avLst/>
          </a:prstGeom>
        </p:spPr>
      </p:pic>
      <p:sp>
        <p:nvSpPr>
          <p:cNvPr id="79" name="bk object 16">
            <a:extLst>
              <a:ext uri="{FF2B5EF4-FFF2-40B4-BE49-F238E27FC236}">
                <a16:creationId xmlns:a16="http://schemas.microsoft.com/office/drawing/2014/main" id="{5FD22F53-89EF-A340-1A0A-A6DB00D2A2D4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81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2EC744E9-3719-179E-D3AB-8BE5C2D9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1936C-499F-3FE0-AB19-7A1BA59CD34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BAC376-B1DD-0936-4174-42CA8F73B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2950" r="46641" b="38175"/>
          <a:stretch/>
        </p:blipFill>
        <p:spPr>
          <a:xfrm flipH="1">
            <a:off x="-1" y="6215"/>
            <a:ext cx="7480298" cy="6851785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C35EDB7D-6A86-5139-1920-9886D5821142}"/>
              </a:ext>
            </a:extLst>
          </p:cNvPr>
          <p:cNvSpPr/>
          <p:nvPr/>
        </p:nvSpPr>
        <p:spPr>
          <a:xfrm>
            <a:off x="-2235200" y="831850"/>
            <a:ext cx="8166100" cy="8166100"/>
          </a:xfrm>
          <a:prstGeom prst="arc">
            <a:avLst>
              <a:gd name="adj1" fmla="val 14556678"/>
              <a:gd name="adj2" fmla="val 1685431"/>
            </a:avLst>
          </a:prstGeom>
          <a:noFill/>
          <a:ln w="44450" cap="rnd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545AEBB-DC22-E90A-15C4-ED7C6F5A6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42899"/>
            <a:ext cx="6419850" cy="6502674"/>
          </a:xfrm>
          <a:custGeom>
            <a:avLst/>
            <a:gdLst>
              <a:gd name="connsiteX0" fmla="*/ 1847851 w 6419850"/>
              <a:gd name="connsiteY0" fmla="*/ 1576014 h 6502674"/>
              <a:gd name="connsiteX1" fmla="*/ 4843839 w 6419850"/>
              <a:gd name="connsiteY1" fmla="*/ 4572001 h 6502674"/>
              <a:gd name="connsiteX2" fmla="*/ 4573530 w 6419850"/>
              <a:gd name="connsiteY2" fmla="*/ 5817387 h 6502674"/>
              <a:gd name="connsiteX3" fmla="*/ 4483388 w 6419850"/>
              <a:gd name="connsiteY3" fmla="*/ 5994401 h 6502674"/>
              <a:gd name="connsiteX4" fmla="*/ 1 w 6419850"/>
              <a:gd name="connsiteY4" fmla="*/ 5994401 h 6502674"/>
              <a:gd name="connsiteX5" fmla="*/ 1 w 6419850"/>
              <a:gd name="connsiteY5" fmla="*/ 6502674 h 6502674"/>
              <a:gd name="connsiteX6" fmla="*/ 0 w 6419850"/>
              <a:gd name="connsiteY6" fmla="*/ 6502674 h 6502674"/>
              <a:gd name="connsiteX7" fmla="*/ 0 w 6419850"/>
              <a:gd name="connsiteY7" fmla="*/ 2216874 h 6502674"/>
              <a:gd name="connsiteX8" fmla="*/ 172766 w 6419850"/>
              <a:gd name="connsiteY8" fmla="*/ 2087682 h 6502674"/>
              <a:gd name="connsiteX9" fmla="*/ 1847851 w 6419850"/>
              <a:gd name="connsiteY9" fmla="*/ 1576014 h 6502674"/>
              <a:gd name="connsiteX10" fmla="*/ 1847850 w 6419850"/>
              <a:gd name="connsiteY10" fmla="*/ 0 h 6502674"/>
              <a:gd name="connsiteX11" fmla="*/ 6419850 w 6419850"/>
              <a:gd name="connsiteY11" fmla="*/ 4572000 h 6502674"/>
              <a:gd name="connsiteX12" fmla="*/ 6214303 w 6419850"/>
              <a:gd name="connsiteY12" fmla="*/ 5931574 h 6502674"/>
              <a:gd name="connsiteX13" fmla="*/ 6191308 w 6419850"/>
              <a:gd name="connsiteY13" fmla="*/ 5994401 h 6502674"/>
              <a:gd name="connsiteX14" fmla="*/ 5165771 w 6419850"/>
              <a:gd name="connsiteY14" fmla="*/ 5994401 h 6502674"/>
              <a:gd name="connsiteX15" fmla="*/ 5211156 w 6419850"/>
              <a:gd name="connsiteY15" fmla="*/ 5897157 h 6502674"/>
              <a:gd name="connsiteX16" fmla="*/ 5461834 w 6419850"/>
              <a:gd name="connsiteY16" fmla="*/ 4572000 h 6502674"/>
              <a:gd name="connsiteX17" fmla="*/ 1847850 w 6419850"/>
              <a:gd name="connsiteY17" fmla="*/ 958017 h 65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19850" h="6502674">
                <a:moveTo>
                  <a:pt x="1847851" y="1576014"/>
                </a:moveTo>
                <a:cubicBezTo>
                  <a:pt x="3502489" y="1576014"/>
                  <a:pt x="4843839" y="2917363"/>
                  <a:pt x="4843839" y="4572001"/>
                </a:cubicBezTo>
                <a:cubicBezTo>
                  <a:pt x="4843839" y="5016362"/>
                  <a:pt x="4747099" y="5438128"/>
                  <a:pt x="4573530" y="5817387"/>
                </a:cubicBezTo>
                <a:lnTo>
                  <a:pt x="4483388" y="5994401"/>
                </a:lnTo>
                <a:lnTo>
                  <a:pt x="1" y="5994401"/>
                </a:lnTo>
                <a:lnTo>
                  <a:pt x="1" y="6502674"/>
                </a:lnTo>
                <a:lnTo>
                  <a:pt x="0" y="6502674"/>
                </a:lnTo>
                <a:lnTo>
                  <a:pt x="0" y="2216874"/>
                </a:lnTo>
                <a:lnTo>
                  <a:pt x="172766" y="2087682"/>
                </a:lnTo>
                <a:cubicBezTo>
                  <a:pt x="650929" y="1764642"/>
                  <a:pt x="1227362" y="1576014"/>
                  <a:pt x="1847851" y="1576014"/>
                </a:cubicBezTo>
                <a:close/>
                <a:moveTo>
                  <a:pt x="1847850" y="0"/>
                </a:moveTo>
                <a:cubicBezTo>
                  <a:pt x="4372896" y="0"/>
                  <a:pt x="6419850" y="2046954"/>
                  <a:pt x="6419850" y="4572000"/>
                </a:cubicBezTo>
                <a:cubicBezTo>
                  <a:pt x="6419850" y="5045447"/>
                  <a:pt x="6347888" y="5502085"/>
                  <a:pt x="6214303" y="5931574"/>
                </a:cubicBezTo>
                <a:lnTo>
                  <a:pt x="6191308" y="5994401"/>
                </a:lnTo>
                <a:lnTo>
                  <a:pt x="5165771" y="5994401"/>
                </a:lnTo>
                <a:lnTo>
                  <a:pt x="5211156" y="5897157"/>
                </a:lnTo>
                <a:cubicBezTo>
                  <a:pt x="5372953" y="5486842"/>
                  <a:pt x="5461834" y="5039801"/>
                  <a:pt x="5461834" y="4572000"/>
                </a:cubicBezTo>
                <a:cubicBezTo>
                  <a:pt x="5461834" y="2576052"/>
                  <a:pt x="3843798" y="958017"/>
                  <a:pt x="1847850" y="95801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lIns="36576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3909F7-A322-2FEF-22E6-9BA3BE3FA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72" y="2512327"/>
            <a:ext cx="5109028" cy="1495794"/>
          </a:xfrm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39FAE2-E528-9F06-9C93-5FE1FF1E3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8172" y="4008121"/>
            <a:ext cx="5110292" cy="393954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4ED96E7-8227-6FFE-2E7E-975B395C0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172" y="5569908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9A849BDA-93EF-EB78-F654-71D56AE87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172" y="5864734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sp>
        <p:nvSpPr>
          <p:cNvPr id="38" name="bk object 16">
            <a:extLst>
              <a:ext uri="{FF2B5EF4-FFF2-40B4-BE49-F238E27FC236}">
                <a16:creationId xmlns:a16="http://schemas.microsoft.com/office/drawing/2014/main" id="{1F3395DC-A56A-8D76-B295-C6FD7FCFA54C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r>
              <a:rPr lang="en-US" sz="1200">
                <a:solidFill>
                  <a:schemeClr val="bg1"/>
                </a:solidFill>
              </a:rPr>
              <a:t>SMART Trial = </a:t>
            </a:r>
            <a:r>
              <a:rPr lang="en-US" sz="1200" err="1">
                <a:solidFill>
                  <a:schemeClr val="bg1"/>
                </a:solidFill>
              </a:rPr>
              <a:t>SMall</a:t>
            </a:r>
            <a:r>
              <a:rPr lang="en-US" sz="1200">
                <a:solidFill>
                  <a:schemeClr val="bg1"/>
                </a:solidFill>
              </a:rPr>
              <a:t> Annuli Randomized to </a:t>
            </a:r>
            <a:r>
              <a:rPr lang="en-US" sz="1200" err="1">
                <a:solidFill>
                  <a:schemeClr val="bg1"/>
                </a:solidFill>
              </a:rPr>
              <a:t>Evolut</a:t>
            </a:r>
            <a:r>
              <a:rPr lang="en-US" sz="1200">
                <a:solidFill>
                  <a:schemeClr val="bg1"/>
                </a:solidFill>
              </a:rPr>
              <a:t> or SAPIEN (SMART) Trial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39DF6D9F-6FF0-503F-CD91-F96FEB554C8B}"/>
              </a:ext>
            </a:extLst>
          </p:cNvPr>
          <p:cNvSpPr/>
          <p:nvPr/>
        </p:nvSpPr>
        <p:spPr>
          <a:xfrm>
            <a:off x="11148567" y="293281"/>
            <a:ext cx="702419" cy="73541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605808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787721-D133-7AA4-813D-8955A8D4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t="16350" r="16016" b="-1675"/>
          <a:stretch/>
        </p:blipFill>
        <p:spPr>
          <a:xfrm>
            <a:off x="6990201" y="0"/>
            <a:ext cx="5201799" cy="5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49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A2364C-D367-8A3E-4825-C1124D08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12950" r="46641" b="38175"/>
          <a:stretch/>
        </p:blipFill>
        <p:spPr>
          <a:xfrm flipH="1">
            <a:off x="4542971" y="6215"/>
            <a:ext cx="7480298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0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8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  <p15:guide id="2" pos="2064">
          <p15:clr>
            <a:srgbClr val="FBAE40"/>
          </p15:clr>
        </p15:guide>
        <p15:guide id="3" pos="5616">
          <p15:clr>
            <a:srgbClr val="FBAE40"/>
          </p15:clr>
        </p15:guide>
        <p15:guide id="4" pos="580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7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1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C251-6618-0FCA-4391-78E39C61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A08C-39A5-1EE3-5B3C-0EDD6F434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A4901-BA33-EFF7-69F3-18DAC4FE6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52182-930F-AF99-FFBE-E76CE714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D38A8-5468-B8DC-C2B9-949851C8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585D-4232-772E-3BCF-35337584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17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344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778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Picture 543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A1DB7AF9-9C53-AD6D-8CC9-D91E7300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5" name="Rectangle 544">
            <a:extLst>
              <a:ext uri="{FF2B5EF4-FFF2-40B4-BE49-F238E27FC236}">
                <a16:creationId xmlns:a16="http://schemas.microsoft.com/office/drawing/2014/main" id="{46C08E6B-5567-3FCC-BDE8-BF9CF742F7D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raphic 546">
            <a:extLst>
              <a:ext uri="{FF2B5EF4-FFF2-40B4-BE49-F238E27FC236}">
                <a16:creationId xmlns:a16="http://schemas.microsoft.com/office/drawing/2014/main" id="{F4BB5B7F-B21A-4797-4508-C416129BD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12950" r="24835" b="-1676"/>
          <a:stretch/>
        </p:blipFill>
        <p:spPr>
          <a:xfrm>
            <a:off x="6392681" y="6215"/>
            <a:ext cx="5799317" cy="68455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320BAD-F264-0419-DC00-62AF98B3E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346128"/>
            <a:ext cx="5413829" cy="1661993"/>
          </a:xfrm>
        </p:spPr>
        <p:txBody>
          <a:bodyPr wrap="square" anchor="b">
            <a:sp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88E26A-624C-1909-E5C8-BC31A8AEF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4008121"/>
            <a:ext cx="5415169" cy="363176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555" name="Picture Placeholder 554">
            <a:extLst>
              <a:ext uri="{FF2B5EF4-FFF2-40B4-BE49-F238E27FC236}">
                <a16:creationId xmlns:a16="http://schemas.microsoft.com/office/drawing/2014/main" id="{B696E00D-B42B-8418-C8F5-D9096311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6214"/>
            <a:ext cx="4946055" cy="5981631"/>
          </a:xfrm>
          <a:custGeom>
            <a:avLst/>
            <a:gdLst>
              <a:gd name="connsiteX0" fmla="*/ 1550780 w 5111790"/>
              <a:gd name="connsiteY0" fmla="*/ 0 h 6182066"/>
              <a:gd name="connsiteX1" fmla="*/ 5111790 w 5111790"/>
              <a:gd name="connsiteY1" fmla="*/ 0 h 6182066"/>
              <a:gd name="connsiteX2" fmla="*/ 5111790 w 5111790"/>
              <a:gd name="connsiteY2" fmla="*/ 5682165 h 6182066"/>
              <a:gd name="connsiteX3" fmla="*/ 4955662 w 5111790"/>
              <a:gd name="connsiteY3" fmla="*/ 5777016 h 6182066"/>
              <a:gd name="connsiteX4" fmla="*/ 3355995 w 5111790"/>
              <a:gd name="connsiteY4" fmla="*/ 6182066 h 6182066"/>
              <a:gd name="connsiteX5" fmla="*/ 0 w 5111790"/>
              <a:gd name="connsiteY5" fmla="*/ 2826071 h 6182066"/>
              <a:gd name="connsiteX6" fmla="*/ 1479626 w 5111790"/>
              <a:gd name="connsiteY6" fmla="*/ 43227 h 61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1790" h="6182066">
                <a:moveTo>
                  <a:pt x="1550780" y="0"/>
                </a:moveTo>
                <a:lnTo>
                  <a:pt x="5111790" y="0"/>
                </a:lnTo>
                <a:lnTo>
                  <a:pt x="5111790" y="5682165"/>
                </a:lnTo>
                <a:lnTo>
                  <a:pt x="4955662" y="5777016"/>
                </a:lnTo>
                <a:cubicBezTo>
                  <a:pt x="4480140" y="6035335"/>
                  <a:pt x="3935203" y="6182066"/>
                  <a:pt x="3355995" y="6182066"/>
                </a:cubicBezTo>
                <a:cubicBezTo>
                  <a:pt x="1502530" y="6182066"/>
                  <a:pt x="0" y="4679536"/>
                  <a:pt x="0" y="2826071"/>
                </a:cubicBezTo>
                <a:cubicBezTo>
                  <a:pt x="0" y="1667656"/>
                  <a:pt x="586926" y="646324"/>
                  <a:pt x="1479626" y="4322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0" name="Text Placeholder 5">
            <a:extLst>
              <a:ext uri="{FF2B5EF4-FFF2-40B4-BE49-F238E27FC236}">
                <a16:creationId xmlns:a16="http://schemas.microsoft.com/office/drawing/2014/main" id="{F69A28CC-6A72-BD0A-8F00-52834D3BF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569908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551" name="Text Placeholder 5">
            <a:extLst>
              <a:ext uri="{FF2B5EF4-FFF2-40B4-BE49-F238E27FC236}">
                <a16:creationId xmlns:a16="http://schemas.microsoft.com/office/drawing/2014/main" id="{EF689E7B-9242-29A4-82A8-F3E2BC7273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864734"/>
            <a:ext cx="5413829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561" name="Graphic 560">
            <a:extLst>
              <a:ext uri="{FF2B5EF4-FFF2-40B4-BE49-F238E27FC236}">
                <a16:creationId xmlns:a16="http://schemas.microsoft.com/office/drawing/2014/main" id="{CC07BA6C-A749-0D8B-84DB-1C746D15B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" t="7982" r="81294" b="-1676"/>
          <a:stretch/>
        </p:blipFill>
        <p:spPr>
          <a:xfrm rot="5400000">
            <a:off x="6078503" y="4287803"/>
            <a:ext cx="855550" cy="4284844"/>
          </a:xfrm>
          <a:prstGeom prst="rect">
            <a:avLst/>
          </a:prstGeom>
        </p:spPr>
      </p:pic>
      <p:sp>
        <p:nvSpPr>
          <p:cNvPr id="79" name="bk object 16">
            <a:extLst>
              <a:ext uri="{FF2B5EF4-FFF2-40B4-BE49-F238E27FC236}">
                <a16:creationId xmlns:a16="http://schemas.microsoft.com/office/drawing/2014/main" id="{5FD22F53-89EF-A340-1A0A-A6DB00D2A2D4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84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men in white coats walking in a building&#10;&#10;Description automatically generated">
            <a:extLst>
              <a:ext uri="{FF2B5EF4-FFF2-40B4-BE49-F238E27FC236}">
                <a16:creationId xmlns:a16="http://schemas.microsoft.com/office/drawing/2014/main" id="{2EC744E9-3719-179E-D3AB-8BE5C2D9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3082" r="9871" b="8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1936C-499F-3FE0-AB19-7A1BA59CD34D}"/>
              </a:ext>
            </a:extLst>
          </p:cNvPr>
          <p:cNvSpPr/>
          <p:nvPr/>
        </p:nvSpPr>
        <p:spPr>
          <a:xfrm flipV="1">
            <a:off x="0" y="0"/>
            <a:ext cx="12191999" cy="6845573"/>
          </a:xfrm>
          <a:prstGeom prst="rect">
            <a:avLst/>
          </a:prstGeom>
          <a:gradFill flip="none" rotWithShape="1">
            <a:gsLst>
              <a:gs pos="23000">
                <a:schemeClr val="accent1"/>
              </a:gs>
              <a:gs pos="100000">
                <a:schemeClr val="accent2">
                  <a:alpha val="8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EBAC376-B1DD-0936-4174-42CA8F73B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2950" r="46641" b="38175"/>
          <a:stretch/>
        </p:blipFill>
        <p:spPr>
          <a:xfrm flipH="1">
            <a:off x="-1" y="6215"/>
            <a:ext cx="7480298" cy="6851785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C35EDB7D-6A86-5139-1920-9886D5821142}"/>
              </a:ext>
            </a:extLst>
          </p:cNvPr>
          <p:cNvSpPr/>
          <p:nvPr/>
        </p:nvSpPr>
        <p:spPr>
          <a:xfrm>
            <a:off x="-2235200" y="831850"/>
            <a:ext cx="8166100" cy="8166100"/>
          </a:xfrm>
          <a:prstGeom prst="arc">
            <a:avLst>
              <a:gd name="adj1" fmla="val 14556678"/>
              <a:gd name="adj2" fmla="val 1685431"/>
            </a:avLst>
          </a:prstGeom>
          <a:noFill/>
          <a:ln w="44450" cap="rnd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545AEBB-DC22-E90A-15C4-ED7C6F5A6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342899"/>
            <a:ext cx="6419850" cy="6502674"/>
          </a:xfrm>
          <a:custGeom>
            <a:avLst/>
            <a:gdLst>
              <a:gd name="connsiteX0" fmla="*/ 1847851 w 6419850"/>
              <a:gd name="connsiteY0" fmla="*/ 1576014 h 6502674"/>
              <a:gd name="connsiteX1" fmla="*/ 4843839 w 6419850"/>
              <a:gd name="connsiteY1" fmla="*/ 4572001 h 6502674"/>
              <a:gd name="connsiteX2" fmla="*/ 4573530 w 6419850"/>
              <a:gd name="connsiteY2" fmla="*/ 5817387 h 6502674"/>
              <a:gd name="connsiteX3" fmla="*/ 4483388 w 6419850"/>
              <a:gd name="connsiteY3" fmla="*/ 5994401 h 6502674"/>
              <a:gd name="connsiteX4" fmla="*/ 1 w 6419850"/>
              <a:gd name="connsiteY4" fmla="*/ 5994401 h 6502674"/>
              <a:gd name="connsiteX5" fmla="*/ 1 w 6419850"/>
              <a:gd name="connsiteY5" fmla="*/ 6502674 h 6502674"/>
              <a:gd name="connsiteX6" fmla="*/ 0 w 6419850"/>
              <a:gd name="connsiteY6" fmla="*/ 6502674 h 6502674"/>
              <a:gd name="connsiteX7" fmla="*/ 0 w 6419850"/>
              <a:gd name="connsiteY7" fmla="*/ 2216874 h 6502674"/>
              <a:gd name="connsiteX8" fmla="*/ 172766 w 6419850"/>
              <a:gd name="connsiteY8" fmla="*/ 2087682 h 6502674"/>
              <a:gd name="connsiteX9" fmla="*/ 1847851 w 6419850"/>
              <a:gd name="connsiteY9" fmla="*/ 1576014 h 6502674"/>
              <a:gd name="connsiteX10" fmla="*/ 1847850 w 6419850"/>
              <a:gd name="connsiteY10" fmla="*/ 0 h 6502674"/>
              <a:gd name="connsiteX11" fmla="*/ 6419850 w 6419850"/>
              <a:gd name="connsiteY11" fmla="*/ 4572000 h 6502674"/>
              <a:gd name="connsiteX12" fmla="*/ 6214303 w 6419850"/>
              <a:gd name="connsiteY12" fmla="*/ 5931574 h 6502674"/>
              <a:gd name="connsiteX13" fmla="*/ 6191308 w 6419850"/>
              <a:gd name="connsiteY13" fmla="*/ 5994401 h 6502674"/>
              <a:gd name="connsiteX14" fmla="*/ 5165771 w 6419850"/>
              <a:gd name="connsiteY14" fmla="*/ 5994401 h 6502674"/>
              <a:gd name="connsiteX15" fmla="*/ 5211156 w 6419850"/>
              <a:gd name="connsiteY15" fmla="*/ 5897157 h 6502674"/>
              <a:gd name="connsiteX16" fmla="*/ 5461834 w 6419850"/>
              <a:gd name="connsiteY16" fmla="*/ 4572000 h 6502674"/>
              <a:gd name="connsiteX17" fmla="*/ 1847850 w 6419850"/>
              <a:gd name="connsiteY17" fmla="*/ 958017 h 650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19850" h="6502674">
                <a:moveTo>
                  <a:pt x="1847851" y="1576014"/>
                </a:moveTo>
                <a:cubicBezTo>
                  <a:pt x="3502489" y="1576014"/>
                  <a:pt x="4843839" y="2917363"/>
                  <a:pt x="4843839" y="4572001"/>
                </a:cubicBezTo>
                <a:cubicBezTo>
                  <a:pt x="4843839" y="5016362"/>
                  <a:pt x="4747099" y="5438128"/>
                  <a:pt x="4573530" y="5817387"/>
                </a:cubicBezTo>
                <a:lnTo>
                  <a:pt x="4483388" y="5994401"/>
                </a:lnTo>
                <a:lnTo>
                  <a:pt x="1" y="5994401"/>
                </a:lnTo>
                <a:lnTo>
                  <a:pt x="1" y="6502674"/>
                </a:lnTo>
                <a:lnTo>
                  <a:pt x="0" y="6502674"/>
                </a:lnTo>
                <a:lnTo>
                  <a:pt x="0" y="2216874"/>
                </a:lnTo>
                <a:lnTo>
                  <a:pt x="172766" y="2087682"/>
                </a:lnTo>
                <a:cubicBezTo>
                  <a:pt x="650929" y="1764642"/>
                  <a:pt x="1227362" y="1576014"/>
                  <a:pt x="1847851" y="1576014"/>
                </a:cubicBezTo>
                <a:close/>
                <a:moveTo>
                  <a:pt x="1847850" y="0"/>
                </a:moveTo>
                <a:cubicBezTo>
                  <a:pt x="4372896" y="0"/>
                  <a:pt x="6419850" y="2046954"/>
                  <a:pt x="6419850" y="4572000"/>
                </a:cubicBezTo>
                <a:cubicBezTo>
                  <a:pt x="6419850" y="5045447"/>
                  <a:pt x="6347888" y="5502085"/>
                  <a:pt x="6214303" y="5931574"/>
                </a:cubicBezTo>
                <a:lnTo>
                  <a:pt x="6191308" y="5994401"/>
                </a:lnTo>
                <a:lnTo>
                  <a:pt x="5165771" y="5994401"/>
                </a:lnTo>
                <a:lnTo>
                  <a:pt x="5211156" y="5897157"/>
                </a:lnTo>
                <a:cubicBezTo>
                  <a:pt x="5372953" y="5486842"/>
                  <a:pt x="5461834" y="5039801"/>
                  <a:pt x="5461834" y="4572000"/>
                </a:cubicBezTo>
                <a:cubicBezTo>
                  <a:pt x="5461834" y="2576052"/>
                  <a:pt x="3843798" y="958017"/>
                  <a:pt x="1847850" y="958017"/>
                </a:cubicBezTo>
                <a:close/>
              </a:path>
            </a:pathLst>
          </a:custGeom>
          <a:solidFill>
            <a:srgbClr val="C0C0C0"/>
          </a:solidFill>
        </p:spPr>
        <p:txBody>
          <a:bodyPr wrap="square" lIns="365760" anchor="ctr">
            <a:noAutofit/>
          </a:bodyPr>
          <a:lstStyle>
            <a:lvl1pPr algn="l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53909F7-A322-2FEF-22E6-9BA3BE3FA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72" y="2512327"/>
            <a:ext cx="5109028" cy="1495794"/>
          </a:xfrm>
        </p:spPr>
        <p:txBody>
          <a:bodyPr wrap="square" anchor="b">
            <a:sp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639FAE2-E528-9F06-9C93-5FE1FF1E3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8172" y="4008121"/>
            <a:ext cx="5110292" cy="393954"/>
          </a:xfrm>
          <a:prstGeom prst="rect">
            <a:avLst/>
          </a:prstGeom>
        </p:spPr>
        <p:txBody>
          <a:bodyPr wrap="square" lIns="0" tIns="54864" rIns="0" bIns="0">
            <a:spAutoFit/>
          </a:bodyPr>
          <a:lstStyle>
            <a:lvl1pPr>
              <a:spcBef>
                <a:spcPts val="0"/>
              </a:spcBef>
              <a:defRPr kumimoji="0" lang="en-US" sz="2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4ED96E7-8227-6FFE-2E7E-975B395C0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172" y="5569908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9A849BDA-93EF-EB78-F654-71D56AE87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172" y="5864734"/>
            <a:ext cx="5109028" cy="246221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R="0" lvl="0" fontAlgn="auto">
              <a:spcBef>
                <a:spcPts val="6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sp>
        <p:nvSpPr>
          <p:cNvPr id="38" name="bk object 16">
            <a:extLst>
              <a:ext uri="{FF2B5EF4-FFF2-40B4-BE49-F238E27FC236}">
                <a16:creationId xmlns:a16="http://schemas.microsoft.com/office/drawing/2014/main" id="{1F3395DC-A56A-8D76-B295-C6FD7FCFA54C}"/>
              </a:ext>
            </a:extLst>
          </p:cNvPr>
          <p:cNvSpPr/>
          <p:nvPr/>
        </p:nvSpPr>
        <p:spPr>
          <a:xfrm>
            <a:off x="0" y="6337300"/>
            <a:ext cx="12192000" cy="520700"/>
          </a:xfrm>
          <a:custGeom>
            <a:avLst/>
            <a:gdLst/>
            <a:ahLst/>
            <a:cxnLst/>
            <a:rect l="l" t="t" r="r" b="b"/>
            <a:pathLst>
              <a:path w="14630400" h="670559">
                <a:moveTo>
                  <a:pt x="0" y="0"/>
                </a:moveTo>
                <a:lnTo>
                  <a:pt x="14630400" y="0"/>
                </a:lnTo>
                <a:lnTo>
                  <a:pt x="14630400" y="670559"/>
                </a:lnTo>
                <a:lnTo>
                  <a:pt x="0" y="67055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01752" tIns="0" rIns="0" bIns="0" rtlCol="0" anchor="ctr"/>
          <a:lstStyle/>
          <a:p>
            <a:r>
              <a:rPr lang="en-US" sz="1200">
                <a:solidFill>
                  <a:schemeClr val="bg1"/>
                </a:solidFill>
              </a:rPr>
              <a:t>SMART Trial = </a:t>
            </a:r>
            <a:r>
              <a:rPr lang="en-US" sz="1200" err="1">
                <a:solidFill>
                  <a:schemeClr val="bg1"/>
                </a:solidFill>
              </a:rPr>
              <a:t>SMall</a:t>
            </a:r>
            <a:r>
              <a:rPr lang="en-US" sz="1200">
                <a:solidFill>
                  <a:schemeClr val="bg1"/>
                </a:solidFill>
              </a:rPr>
              <a:t> Annuli Randomized to </a:t>
            </a:r>
            <a:r>
              <a:rPr lang="en-US" sz="1200" err="1">
                <a:solidFill>
                  <a:schemeClr val="bg1"/>
                </a:solidFill>
              </a:rPr>
              <a:t>Evolut</a:t>
            </a:r>
            <a:r>
              <a:rPr lang="en-US" sz="1200">
                <a:solidFill>
                  <a:schemeClr val="bg1"/>
                </a:solidFill>
              </a:rPr>
              <a:t> or SAPIEN (SMART) Trial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46" name="bk object 17">
            <a:extLst>
              <a:ext uri="{FF2B5EF4-FFF2-40B4-BE49-F238E27FC236}">
                <a16:creationId xmlns:a16="http://schemas.microsoft.com/office/drawing/2014/main" id="{39DF6D9F-6FF0-503F-CD91-F96FEB554C8B}"/>
              </a:ext>
            </a:extLst>
          </p:cNvPr>
          <p:cNvSpPr/>
          <p:nvPr/>
        </p:nvSpPr>
        <p:spPr>
          <a:xfrm>
            <a:off x="11148567" y="293281"/>
            <a:ext cx="702419" cy="735419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41222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787721-D133-7AA4-813D-8955A8D4C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t="16350" r="16016" b="-1675"/>
          <a:stretch/>
        </p:blipFill>
        <p:spPr>
          <a:xfrm>
            <a:off x="6990201" y="0"/>
            <a:ext cx="5201799" cy="5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34A2-79B5-1256-4CA4-E7028C41B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954318"/>
            <a:ext cx="11582400" cy="2215991"/>
          </a:xfrm>
        </p:spPr>
        <p:txBody>
          <a:bodyPr wrap="square" anchor="b">
            <a:spAutoFit/>
          </a:bodyPr>
          <a:lstStyle>
            <a:lvl1pPr>
              <a:defRPr sz="8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slide title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9F9D592-AFB8-8554-C014-70C8CAC98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70309"/>
            <a:ext cx="11582399" cy="507831"/>
          </a:xfrm>
          <a:prstGeom prst="rect">
            <a:avLst/>
          </a:prstGeom>
        </p:spPr>
        <p:txBody>
          <a:bodyPr wrap="square" lIns="0" tIns="45720" rIns="0" bIns="0">
            <a:spAutoFit/>
          </a:bodyPr>
          <a:lstStyle>
            <a:lvl1pPr>
              <a:defRPr kumimoji="0" lang="en-US" sz="3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A2364C-D367-8A3E-4825-C1124D08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t="12950" r="46641" b="38175"/>
          <a:stretch/>
        </p:blipFill>
        <p:spPr>
          <a:xfrm flipH="1">
            <a:off x="4542971" y="6215"/>
            <a:ext cx="7480298" cy="68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78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1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  <p15:guide id="2" pos="2064">
          <p15:clr>
            <a:srgbClr val="FBAE40"/>
          </p15:clr>
        </p15:guide>
        <p15:guide id="3" pos="5616">
          <p15:clr>
            <a:srgbClr val="FBAE40"/>
          </p15:clr>
        </p15:guide>
        <p15:guide id="4" pos="580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6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022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9BD2B-04CC-4362-A75E-8B88A793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009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4950A0-7607-4B90-B4BE-901792B4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3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26A6-EE90-FE7A-0D3B-DBE72F63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FD8AA-989B-960F-9D88-81572119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F9F63-6744-DF57-6738-0E634AECF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4BBA-6C0F-6B73-ACE2-350BCEA8C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0AC2F-41E0-EAD7-0391-16C190C6A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0ED40-0C3B-372F-EAAE-F1848A6F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95FB1-B91A-CF1A-4056-242B56F7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4FBFC-39F9-1F88-A729-BE17F02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420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360-34D6-D369-EB94-85AD7E5E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6207-3639-D479-07F6-6DAC2291B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9A-FA04-5D51-78AD-4B3DB873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A881-A249-B59A-17C1-12B5605B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C0C1-2A5F-1C11-D0A4-6DEFBB6B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6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A51F-5E0B-CF67-68E2-008558F6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8C7FE-87DB-C484-AC0D-51AF0D7A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04CA-B76E-E316-09A2-24E5B5ED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FEF72-F3B3-EDCA-EC25-A0543561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DC087-B38B-DE7C-1143-E6325ED1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0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856A-4824-6846-64BF-1240846D3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5C645-1DE8-EC04-F5A7-B50E7AD6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5FEF-55F7-0201-AE03-8E58B08E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B1508-87DB-A701-FE0F-69BF79EB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9EF30-9BDA-5E35-3A26-03C95A3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83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C37-9442-1B55-4068-EB4B4856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C47B1-C4DC-A635-88E7-2EE5FFAC6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C2D16-EED7-325F-49BE-1B25DA2B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9BE44-5ED3-512A-2C49-EF85DF13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6D88-4510-137F-DEEB-34EE7C5C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9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B651-7DB7-7165-BDDE-C5A170C5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4DC44-1B1D-BBE9-D1B5-265672BE4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137EA-8E01-8707-DEAC-E4E9DED1E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7BB6E-45A1-061A-9549-58748006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1AD3D-7B01-9512-19BD-5C332E1C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54184-DA43-5CB7-8EE9-527B9DFC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7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9A44-B524-D924-E248-378621EA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E3382-927F-6938-6749-A5EF5FD89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46BEA-90D5-2BFF-9954-95E6EE635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652CC-1357-EDE9-4C1F-7491705FE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9BA10-19B2-AE0A-C2ED-B40FAAC4D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FD1CD-5422-E042-0E50-148ECC88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7D3EF-2B39-A006-A62B-D3B433C8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4B796-C9EE-16C4-3A3D-1627E380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0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1740-2FEF-EB25-5609-CF2C3060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0AE85-E4B9-009D-2509-5C52FC49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92BC1-6EDE-EE00-1B57-5DC06D60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EBAB2-42A9-A474-D7B6-39F6A504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20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B9C841-BA54-3825-B1C1-B9ABC2BC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70F35-1AEF-10F6-4DA6-639796AA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9A56A-489D-34A7-448D-D4964818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7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2401-C814-1F64-AC3B-532D4C21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9F174-CD37-0CB0-3C90-0EB09B27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97CBE-A04C-5EEC-D226-5C94D3EB5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D9DFE-C294-A270-A025-0D1C5176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C79B5-838F-B770-0B79-04EFAA31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5A51C-0B38-0C36-EB36-742D68B1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C962-371B-5375-4A69-5217A0B0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BA45E-E4BC-743B-696E-EDFAEE68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588C7-3FC3-9096-441F-543C59F9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58ED9-B98D-663A-09A0-DE0B1988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1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0EAC-17C7-A85B-91A0-BEBBD925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C90A9-235C-E3E8-6660-447A204C8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46A6B-A690-3301-7F99-EB11AD78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1BFF5-6E21-7E2E-4929-F1B67327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32F54-FED6-6C9F-C95B-84C10F5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C446B-2843-3045-0CD5-B9D68CA9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75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B2C1-7AE7-FB0A-9A1C-E4ADD99A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54B0B-7D2C-038C-1DD5-DFCCF395F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A7E34-D1A2-610E-A058-1AE45E77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E092-1F66-6400-6779-55CC996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3BE28-6DB8-0DF1-55E0-2B76CC3A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4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4A8E5-9B01-DBBD-1AE4-DA446FAD2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10BD4-061D-C758-BECC-7EC5B5D6D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433E6-EF75-2A8E-7BE8-2D5D160F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C17EF-6170-E39C-817B-6ADBFB1A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A6C8B-9027-CD44-A485-A535655D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93852-C33E-B21E-6A79-79009C232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72157-3BCC-2F12-AD1B-B0EDBB4F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8F8F1-6910-D28A-FB13-930177B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1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48BB-38E5-044D-6D0E-801BCF04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B03F-5310-64C9-BC3A-E867AD9C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43EC3-E0B6-754B-0E5E-6DDB5FF0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8DA1F-5426-617C-4A04-78C289E4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366E-E9BE-FA68-639A-752A9BDE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F9C13-1EA5-D5ED-2D3F-5B08F9CCD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2F1E3-5524-A8D0-6074-70694BA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458E9-B4E8-AC7A-234E-09D50894F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B0154-D383-D219-187A-6D94D668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9FB29-06EE-7D91-ACCA-2C3C0C76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F188-80E5-2C3D-5AAD-BD2EF0C6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169BF-D5ED-2003-D2BB-91CAC187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5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898FA-18DA-8721-6930-4E05DF8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DBB14-1EDB-DA9B-5EDA-44376860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8FEF8-8249-4A81-932C-1943C7159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ABDB3-D1D0-9744-A8C1-7E7102646AE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087B-4F9B-C9FF-D568-9BD2110F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3C16A-4247-821B-D5CF-AD3341557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E20A64-E73C-CE4A-B4CA-505F6B4EC5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colorful border&#10;&#10;Description automatically generated">
            <a:extLst>
              <a:ext uri="{FF2B5EF4-FFF2-40B4-BE49-F238E27FC236}">
                <a16:creationId xmlns:a16="http://schemas.microsoft.com/office/drawing/2014/main" id="{327DA9BA-2D0D-6F3E-110C-2B21F2A66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c of a heart&#10;&#10;AI-generated content may be incorrect.">
            <a:extLst>
              <a:ext uri="{FF2B5EF4-FFF2-40B4-BE49-F238E27FC236}">
                <a16:creationId xmlns:a16="http://schemas.microsoft.com/office/drawing/2014/main" id="{3D361E35-6A7E-4E98-3F68-8BAB696CEC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111C5-B34D-BE62-4465-FA3D37B93983}"/>
              </a:ext>
            </a:extLst>
          </p:cNvPr>
          <p:cNvSpPr/>
          <p:nvPr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68BE4-BDC4-6F40-8FA5-7F4671AC2E1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646"/>
            <a:ext cx="1399032" cy="536214"/>
          </a:xfrm>
          <a:prstGeom prst="rect">
            <a:avLst/>
          </a:prstGeom>
        </p:spPr>
      </p:pic>
      <p:pic>
        <p:nvPicPr>
          <p:cNvPr id="5" name="Picture 4" descr="A close-up of a colorful border&#10;&#10;Description automatically generated">
            <a:extLst>
              <a:ext uri="{FF2B5EF4-FFF2-40B4-BE49-F238E27FC236}">
                <a16:creationId xmlns:a16="http://schemas.microsoft.com/office/drawing/2014/main" id="{F979DA80-5D07-A23E-2BF0-35702D2D261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165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orient="horz" pos="3552">
          <p15:clr>
            <a:srgbClr val="F26B43"/>
          </p15:clr>
        </p15:guide>
        <p15:guide id="11" pos="3744">
          <p15:clr>
            <a:srgbClr val="F26B43"/>
          </p15:clr>
        </p15:guide>
        <p15:guide id="12" pos="393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111C5-B34D-BE62-4465-FA3D37B93983}"/>
              </a:ext>
            </a:extLst>
          </p:cNvPr>
          <p:cNvSpPr/>
          <p:nvPr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68BE4-BDC4-6F40-8FA5-7F4671AC2E1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646"/>
            <a:ext cx="1399032" cy="536214"/>
          </a:xfrm>
          <a:prstGeom prst="rect">
            <a:avLst/>
          </a:prstGeom>
        </p:spPr>
      </p:pic>
      <p:pic>
        <p:nvPicPr>
          <p:cNvPr id="5" name="Picture 4" descr="A close-up of a colorful border&#10;&#10;Description automatically generated">
            <a:extLst>
              <a:ext uri="{FF2B5EF4-FFF2-40B4-BE49-F238E27FC236}">
                <a16:creationId xmlns:a16="http://schemas.microsoft.com/office/drawing/2014/main" id="{4DE6246D-1DCD-63BA-1358-58C8A1AD29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165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orient="horz" pos="3552">
          <p15:clr>
            <a:srgbClr val="F26B43"/>
          </p15:clr>
        </p15:guide>
        <p15:guide id="11" pos="3744">
          <p15:clr>
            <a:srgbClr val="F26B43"/>
          </p15:clr>
        </p15:guide>
        <p15:guide id="12" pos="39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111C5-B34D-BE62-4465-FA3D37B93983}"/>
              </a:ext>
            </a:extLst>
          </p:cNvPr>
          <p:cNvSpPr/>
          <p:nvPr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68BE4-BDC4-6F40-8FA5-7F4671AC2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39646"/>
            <a:ext cx="1399032" cy="536214"/>
          </a:xfrm>
          <a:prstGeom prst="rect">
            <a:avLst/>
          </a:prstGeom>
        </p:spPr>
      </p:pic>
      <p:pic>
        <p:nvPicPr>
          <p:cNvPr id="5" name="Picture 4" descr="A graphic of a heart&#10;&#10;AI-generated content may be incorrect.">
            <a:extLst>
              <a:ext uri="{FF2B5EF4-FFF2-40B4-BE49-F238E27FC236}">
                <a16:creationId xmlns:a16="http://schemas.microsoft.com/office/drawing/2014/main" id="{3EFC8B45-024A-235F-0541-4F61E68539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6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165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orient="horz" pos="3552">
          <p15:clr>
            <a:srgbClr val="F26B43"/>
          </p15:clr>
        </p15:guide>
        <p15:guide id="11" pos="3744">
          <p15:clr>
            <a:srgbClr val="F26B43"/>
          </p15:clr>
        </p15:guide>
        <p15:guide id="12" pos="393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7111C5-B34D-BE62-4465-FA3D37B93983}"/>
              </a:ext>
            </a:extLst>
          </p:cNvPr>
          <p:cNvSpPr/>
          <p:nvPr/>
        </p:nvSpPr>
        <p:spPr>
          <a:xfrm flipH="1">
            <a:off x="0" y="6357939"/>
            <a:ext cx="12192000" cy="500061"/>
          </a:xfrm>
          <a:custGeom>
            <a:avLst/>
            <a:gdLst>
              <a:gd name="connsiteX0" fmla="*/ 12192000 w 12192000"/>
              <a:gd name="connsiteY0" fmla="*/ 0 h 500061"/>
              <a:gd name="connsiteX1" fmla="*/ 9397996 w 12192000"/>
              <a:gd name="connsiteY1" fmla="*/ 0 h 500061"/>
              <a:gd name="connsiteX2" fmla="*/ 9397996 w 12192000"/>
              <a:gd name="connsiteY2" fmla="*/ 2 h 500061"/>
              <a:gd name="connsiteX3" fmla="*/ 9093201 w 12192000"/>
              <a:gd name="connsiteY3" fmla="*/ 305411 h 500061"/>
              <a:gd name="connsiteX4" fmla="*/ 0 w 12192000"/>
              <a:gd name="connsiteY4" fmla="*/ 305411 h 500061"/>
              <a:gd name="connsiteX5" fmla="*/ 0 w 12192000"/>
              <a:gd name="connsiteY5" fmla="*/ 500061 h 500061"/>
              <a:gd name="connsiteX6" fmla="*/ 12192000 w 12192000"/>
              <a:gd name="connsiteY6" fmla="*/ 500061 h 500061"/>
              <a:gd name="connsiteX7" fmla="*/ 12192000 w 12192000"/>
              <a:gd name="connsiteY7" fmla="*/ 305412 h 500061"/>
              <a:gd name="connsiteX8" fmla="*/ 12192000 w 12192000"/>
              <a:gd name="connsiteY8" fmla="*/ 305411 h 5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0061">
                <a:moveTo>
                  <a:pt x="12192000" y="0"/>
                </a:moveTo>
                <a:lnTo>
                  <a:pt x="9397996" y="0"/>
                </a:lnTo>
                <a:lnTo>
                  <a:pt x="9397996" y="2"/>
                </a:lnTo>
                <a:lnTo>
                  <a:pt x="9093201" y="305411"/>
                </a:lnTo>
                <a:lnTo>
                  <a:pt x="0" y="305411"/>
                </a:lnTo>
                <a:lnTo>
                  <a:pt x="0" y="500061"/>
                </a:lnTo>
                <a:lnTo>
                  <a:pt x="12192000" y="500061"/>
                </a:lnTo>
                <a:lnTo>
                  <a:pt x="12192000" y="305412"/>
                </a:lnTo>
                <a:lnTo>
                  <a:pt x="12192000" y="305411"/>
                </a:lnTo>
                <a:close/>
              </a:path>
            </a:pathLst>
          </a:custGeom>
          <a:gradFill flip="none" rotWithShape="1">
            <a:gsLst>
              <a:gs pos="50000">
                <a:schemeClr val="tx2"/>
              </a:gs>
              <a:gs pos="100000">
                <a:schemeClr val="accent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6699"/>
            <a:ext cx="10497494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A picture containing text, light, colorful&#10;&#10;Description automatically generated">
            <a:extLst>
              <a:ext uri="{FF2B5EF4-FFF2-40B4-BE49-F238E27FC236}">
                <a16:creationId xmlns:a16="http://schemas.microsoft.com/office/drawing/2014/main" id="{EA248CE0-CC92-6435-9102-B442BB6360E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11049000" y="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165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orient="horz" pos="3552">
          <p15:clr>
            <a:srgbClr val="F26B43"/>
          </p15:clr>
        </p15:guide>
        <p15:guide id="11" pos="3744">
          <p15:clr>
            <a:srgbClr val="F26B43"/>
          </p15:clr>
        </p15:guide>
        <p15:guide id="12" pos="393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18C18-8FFF-0FFB-E16B-2B338182A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D5EB3-A6ED-DE73-C54E-CBE9F96D5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6C446-8E87-66EC-2248-981F5467A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0C904-B581-471D-83C2-E8DE7778A27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0AE9-8E3F-18D0-65EA-EA9FFC23A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B9B15-2577-BF1E-E9EA-016F5B336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A41440-31F6-45ED-8DF4-FE783FB15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4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F71-D457-77B4-BD88-E736FB117CBD}"/>
              </a:ext>
            </a:extLst>
          </p:cNvPr>
          <p:cNvSpPr txBox="1">
            <a:spLocks/>
          </p:cNvSpPr>
          <p:nvPr/>
        </p:nvSpPr>
        <p:spPr>
          <a:xfrm>
            <a:off x="340750" y="2053726"/>
            <a:ext cx="6001435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US" sz="4800">
              <a:solidFill>
                <a:srgbClr val="002856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40F04B-36C4-85FE-B82D-47E792AC8ED0}"/>
              </a:ext>
            </a:extLst>
          </p:cNvPr>
          <p:cNvSpPr txBox="1">
            <a:spLocks/>
          </p:cNvSpPr>
          <p:nvPr/>
        </p:nvSpPr>
        <p:spPr>
          <a:xfrm>
            <a:off x="114747" y="2033285"/>
            <a:ext cx="6791570" cy="24404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9A2313-8229-9913-B422-C1A31D429741}"/>
              </a:ext>
            </a:extLst>
          </p:cNvPr>
          <p:cNvSpPr txBox="1">
            <a:spLocks/>
          </p:cNvSpPr>
          <p:nvPr/>
        </p:nvSpPr>
        <p:spPr>
          <a:xfrm>
            <a:off x="114747" y="4432855"/>
            <a:ext cx="9144000" cy="20235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702BFA1-39A8-9AAE-00CA-C9B82CF4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4134"/>
            <a:ext cx="5413829" cy="3323987"/>
          </a:xfrm>
        </p:spPr>
        <p:txBody>
          <a:bodyPr/>
          <a:lstStyle/>
          <a:p>
            <a:r>
              <a:rPr lang="en-US" sz="4000"/>
              <a:t>5-Year Outcomes After Transcatheter or Surgical Aortic Valve Replacement in </a:t>
            </a:r>
            <a:br>
              <a:rPr lang="en-US" sz="4000"/>
            </a:br>
            <a:r>
              <a:rPr lang="en-US" sz="4000"/>
              <a:t>Low-Risk Patients With Aortic Stenosis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DF621F-9550-6B78-390D-A0873E40E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187023"/>
            <a:ext cx="6941144" cy="2025170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Michael J. Reardon, MD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and John K. Forrest, MD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behalf of the Evolut Low Risk Trial Investigators</a:t>
            </a:r>
          </a:p>
          <a:p>
            <a:endParaRPr lang="en-US"/>
          </a:p>
          <a:p>
            <a:pPr marL="0" indent="0">
              <a:buNone/>
            </a:pPr>
            <a:endParaRPr lang="en-US" sz="18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Methodist DeBakey Heart and Vascular Center, Houston, TX</a:t>
            </a:r>
          </a:p>
          <a:p>
            <a:pPr marL="0" indent="0">
              <a:buNone/>
            </a:pP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Yale University School of Medicine, New Haven, Connecticut, USA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6ABE84A-CB22-3E76-CC06-827591310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944" y="-4419"/>
            <a:ext cx="4946055" cy="5981631"/>
          </a:xfrm>
          <a:solidFill>
            <a:schemeClr val="bg1"/>
          </a:solidFill>
        </p:spPr>
        <p:txBody>
          <a:bodyPr/>
          <a:lstStyle/>
          <a:p>
            <a:r>
              <a:rPr lang="en-US" sz="5500" b="1">
                <a:solidFill>
                  <a:schemeClr val="tx2"/>
                </a:solidFill>
                <a:effectLst/>
                <a:latin typeface="+mj-lt"/>
              </a:rPr>
              <a:t>Evolut </a:t>
            </a:r>
            <a:br>
              <a:rPr lang="en-US" sz="5500" b="1">
                <a:solidFill>
                  <a:schemeClr val="tx2"/>
                </a:solidFill>
                <a:effectLst/>
                <a:latin typeface="+mj-lt"/>
              </a:rPr>
            </a:br>
            <a:r>
              <a:rPr lang="en-US" sz="5500" b="1">
                <a:solidFill>
                  <a:schemeClr val="tx2"/>
                </a:solidFill>
                <a:effectLst/>
                <a:latin typeface="+mj-lt"/>
              </a:rPr>
              <a:t>Low Risk </a:t>
            </a:r>
            <a:br>
              <a:rPr lang="en-US" sz="5500" b="1">
                <a:solidFill>
                  <a:schemeClr val="tx2"/>
                </a:solidFill>
                <a:effectLst/>
                <a:latin typeface="+mj-lt"/>
              </a:rPr>
            </a:br>
            <a:r>
              <a:rPr lang="en-US" sz="5500" b="1">
                <a:solidFill>
                  <a:schemeClr val="tx2"/>
                </a:solidFill>
                <a:effectLst/>
                <a:latin typeface="+mj-lt"/>
              </a:rPr>
              <a:t>Trial</a:t>
            </a:r>
            <a:endParaRPr lang="en-US" sz="5500" b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414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F7EA8-5CBF-42E6-77D5-A985E8CF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patient's surgery&#10;&#10;AI-generated content may be incorrect.">
            <a:extLst>
              <a:ext uri="{FF2B5EF4-FFF2-40B4-BE49-F238E27FC236}">
                <a16:creationId xmlns:a16="http://schemas.microsoft.com/office/drawing/2014/main" id="{C105CBFD-6078-0746-F105-A6B2BC94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654498"/>
            <a:ext cx="9783163" cy="5669371"/>
          </a:xfrm>
          <a:prstGeom prst="rect">
            <a:avLst/>
          </a:prstGeom>
        </p:spPr>
      </p:pic>
      <p:sp>
        <p:nvSpPr>
          <p:cNvPr id="108" name="Title 1">
            <a:extLst>
              <a:ext uri="{FF2B5EF4-FFF2-40B4-BE49-F238E27FC236}">
                <a16:creationId xmlns:a16="http://schemas.microsoft.com/office/drawing/2014/main" id="{CE733516-C235-2901-1E13-5115FE2E2549}"/>
              </a:ext>
            </a:extLst>
          </p:cNvPr>
          <p:cNvSpPr txBox="1"/>
          <p:nvPr/>
        </p:nvSpPr>
        <p:spPr bwMode="auto">
          <a:xfrm>
            <a:off x="304800" y="266700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rgbClr val="0A0826"/>
                </a:solidFill>
              </a:rPr>
              <a:t>Patient Flow</a:t>
            </a:r>
            <a:endParaRPr lang="en-US" sz="2400" dirty="0">
              <a:solidFill>
                <a:srgbClr val="0A08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C59C9-1ED7-30DB-7459-06DD6D73EA15}"/>
              </a:ext>
            </a:extLst>
          </p:cNvPr>
          <p:cNvSpPr txBox="1"/>
          <p:nvPr/>
        </p:nvSpPr>
        <p:spPr>
          <a:xfrm>
            <a:off x="3136739" y="6467058"/>
            <a:ext cx="8947230" cy="3877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</a:rPr>
              <a:t>*Evolut R: 73%; Evolut Pro: 23.4%; CoreValve: 3.6%. </a:t>
            </a:r>
            <a:r>
              <a:rPr lang="en-US" sz="1200" baseline="30000" dirty="0">
                <a:solidFill>
                  <a:srgbClr val="000000"/>
                </a:solidFill>
              </a:rPr>
              <a:t>†</a:t>
            </a:r>
            <a:r>
              <a:rPr lang="en-US" sz="1200" dirty="0">
                <a:solidFill>
                  <a:srgbClr val="000000"/>
                </a:solidFill>
              </a:rPr>
              <a:t>Edwards: 56.7%; Abbott: 18.6%; </a:t>
            </a:r>
            <a:r>
              <a:rPr lang="en-US" sz="1200" dirty="0" err="1">
                <a:solidFill>
                  <a:srgbClr val="000000"/>
                </a:solidFill>
              </a:rPr>
              <a:t>LivaNova</a:t>
            </a:r>
            <a:r>
              <a:rPr lang="en-US" sz="1200" dirty="0">
                <a:solidFill>
                  <a:srgbClr val="000000"/>
                </a:solidFill>
              </a:rPr>
              <a:t>: 13.8%; Medtronic: 10.9%.</a:t>
            </a:r>
            <a:endParaRPr lang="en-US" sz="1200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3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3FB97-3D9A-F517-1912-7AB107C3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6FE04610-6DAE-0CFD-A01F-20781A4F2BE5}"/>
              </a:ext>
            </a:extLst>
          </p:cNvPr>
          <p:cNvSpPr txBox="1">
            <a:spLocks/>
          </p:cNvSpPr>
          <p:nvPr/>
        </p:nvSpPr>
        <p:spPr bwMode="auto">
          <a:xfrm>
            <a:off x="1022390" y="127895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7514024-A296-9763-E5F8-F05A001EBE38}"/>
              </a:ext>
            </a:extLst>
          </p:cNvPr>
          <p:cNvSpPr txBox="1"/>
          <p:nvPr/>
        </p:nvSpPr>
        <p:spPr bwMode="auto">
          <a:xfrm>
            <a:off x="314066" y="265628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Baseline Characteristics</a:t>
            </a:r>
          </a:p>
        </p:txBody>
      </p:sp>
      <p:graphicFrame>
        <p:nvGraphicFramePr>
          <p:cNvPr id="56" name="Content Placeholder 5">
            <a:extLst>
              <a:ext uri="{FF2B5EF4-FFF2-40B4-BE49-F238E27FC236}">
                <a16:creationId xmlns:a16="http://schemas.microsoft.com/office/drawing/2014/main" id="{6994EA00-8576-FE8B-176C-2EE354AA4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889689"/>
              </p:ext>
            </p:extLst>
          </p:nvPr>
        </p:nvGraphicFramePr>
        <p:xfrm>
          <a:off x="519217" y="1225767"/>
          <a:ext cx="10820400" cy="443069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847840">
                  <a:extLst>
                    <a:ext uri="{9D8B030D-6E8A-4147-A177-3AD203B41FA5}">
                      <a16:colId xmlns:a16="http://schemas.microsoft.com/office/drawing/2014/main" val="2021474314"/>
                    </a:ext>
                  </a:extLst>
                </a:gridCol>
                <a:gridCol w="1986280">
                  <a:extLst>
                    <a:ext uri="{9D8B030D-6E8A-4147-A177-3AD203B41FA5}">
                      <a16:colId xmlns:a16="http://schemas.microsoft.com/office/drawing/2014/main" val="2808046246"/>
                    </a:ext>
                  </a:extLst>
                </a:gridCol>
                <a:gridCol w="1986280">
                  <a:extLst>
                    <a:ext uri="{9D8B030D-6E8A-4147-A177-3AD203B41FA5}">
                      <a16:colId xmlns:a16="http://schemas.microsoft.com/office/drawing/2014/main" val="3807874274"/>
                    </a:ext>
                  </a:extLst>
                </a:gridCol>
              </a:tblGrid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0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</a:rPr>
                        <a:t>Evolut (N=730)</a:t>
                      </a:r>
                      <a:endParaRPr lang="en-US" sz="16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</a:rPr>
                        <a:t>Surgery (N=684)</a:t>
                      </a:r>
                      <a:endParaRPr lang="en-US" sz="16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00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50755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Age – yr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T w="12700" cmpd="sng">
                      <a:noFill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74.1 ± 5.8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T w="12700" cmpd="sng">
                      <a:noFill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73.7 ± 5.9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29600014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 Age &lt;70 yr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21.4%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24.0%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3168051761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 Age &lt;65 yr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5.8%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7.0%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4088778349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Female sex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36.4%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34.1%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784224114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STS-PROM score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2.0% ± 0.7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1.9% ± 0.7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2063887376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NYHA functional class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 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 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3671338753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 III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24.8%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27.8%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1214588253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  IV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0.1%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0.4%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2544054845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Hypertension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84.8%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82.6%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3221450280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Chronic lung disease, COPD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15.1%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18.0%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2752458966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Previous coronary artery bypass graft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2.5%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2.0%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4061724766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Previous percutaneous coronary intervention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14.1%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12.9%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2841649146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Previous myocardial infarction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6.7%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4.8%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1768209594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Atrial fibrillation/atrial flutter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15.4%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14.4%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1970784121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Pre-existing permanent pacemaker or defibrillator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3.3%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4.0%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3138050016"/>
                  </a:ext>
                </a:extLst>
              </a:tr>
              <a:tr h="2606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Left ventricular ejection fraction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61.7% ± 7.9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61.9% ± 7.7 </a:t>
                      </a:r>
                      <a:endParaRPr lang="en-US" sz="1600" kern="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733" marR="28733" marT="0" marB="0" anchor="ctr"/>
                </a:tc>
                <a:extLst>
                  <a:ext uri="{0D108BD9-81ED-4DB2-BD59-A6C34878D82A}">
                    <a16:rowId xmlns:a16="http://schemas.microsoft.com/office/drawing/2014/main" val="356972120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FD258129-EBFB-75C8-2529-C0DE1D811849}"/>
              </a:ext>
            </a:extLst>
          </p:cNvPr>
          <p:cNvSpPr txBox="1"/>
          <p:nvPr/>
        </p:nvSpPr>
        <p:spPr bwMode="auto">
          <a:xfrm>
            <a:off x="519217" y="5874922"/>
            <a:ext cx="10813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Continuous variables reported as mean ± standard deviation and categorical variables were presented as percentages. There were no significant differences (P&lt;0.05) in baseline characteristics between trial groups.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827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4153-F314-5938-4AB3-474D42CC7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of a graph&#10;&#10;AI-generated content may be incorrect.">
            <a:extLst>
              <a:ext uri="{FF2B5EF4-FFF2-40B4-BE49-F238E27FC236}">
                <a16:creationId xmlns:a16="http://schemas.microsoft.com/office/drawing/2014/main" id="{E2086C25-D035-E6B6-CF0F-4C729B7F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00" y="992120"/>
            <a:ext cx="9376847" cy="4533251"/>
          </a:xfrm>
          <a:prstGeom prst="rect">
            <a:avLst/>
          </a:prstGeom>
        </p:spPr>
      </p:pic>
      <p:pic>
        <p:nvPicPr>
          <p:cNvPr id="29" name="Picture 28" descr="A graph showing the growth of a number&#10;&#10;AI-generated content may be incorrect.">
            <a:extLst>
              <a:ext uri="{FF2B5EF4-FFF2-40B4-BE49-F238E27FC236}">
                <a16:creationId xmlns:a16="http://schemas.microsoft.com/office/drawing/2014/main" id="{6FF99B83-1BF3-B4D5-F5E1-68BE7920B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118" y="988894"/>
            <a:ext cx="9376847" cy="4533251"/>
          </a:xfrm>
          <a:prstGeom prst="rect">
            <a:avLst/>
          </a:prstGeom>
        </p:spPr>
      </p:pic>
      <p:pic>
        <p:nvPicPr>
          <p:cNvPr id="27" name="Picture 26" descr="A graph showing the growth of a number&#10;&#10;AI-generated content may be incorrect.">
            <a:extLst>
              <a:ext uri="{FF2B5EF4-FFF2-40B4-BE49-F238E27FC236}">
                <a16:creationId xmlns:a16="http://schemas.microsoft.com/office/drawing/2014/main" id="{DF1DFF26-BED4-4A23-16C1-22315C165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442" y="989349"/>
            <a:ext cx="9376847" cy="4536022"/>
          </a:xfrm>
          <a:prstGeom prst="rect">
            <a:avLst/>
          </a:prstGeom>
        </p:spPr>
      </p:pic>
      <p:pic>
        <p:nvPicPr>
          <p:cNvPr id="23" name="Picture 22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7D377950-5A39-EB2F-A0C1-23EB3D56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00" y="992120"/>
            <a:ext cx="9376847" cy="4536022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BFCBA55-69AD-CF5C-1D77-528305011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662075"/>
              </p:ext>
            </p:extLst>
          </p:nvPr>
        </p:nvGraphicFramePr>
        <p:xfrm>
          <a:off x="1194064" y="5347755"/>
          <a:ext cx="10054826" cy="487680"/>
        </p:xfrm>
        <a:graphic>
          <a:graphicData uri="http://schemas.openxmlformats.org/drawingml/2006/table">
            <a:tbl>
              <a:tblPr firstRow="1" bandRow="1"/>
              <a:tblGrid>
                <a:gridCol w="1006998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1562582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1655180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1597306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1655180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910825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911866-CDCA-45FE-B601-6539B9E9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30884"/>
              </p:ext>
            </p:extLst>
          </p:nvPr>
        </p:nvGraphicFramePr>
        <p:xfrm>
          <a:off x="1194064" y="5378200"/>
          <a:ext cx="8399646" cy="487680"/>
        </p:xfrm>
        <a:graphic>
          <a:graphicData uri="http://schemas.openxmlformats.org/drawingml/2006/table">
            <a:tbl>
              <a:tblPr firstRow="1" bandRow="1"/>
              <a:tblGrid>
                <a:gridCol w="1006998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1562582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1655180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1597306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910825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CD7AA06-A425-B77B-E4BB-B4E16FBCF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532591"/>
              </p:ext>
            </p:extLst>
          </p:nvPr>
        </p:nvGraphicFramePr>
        <p:xfrm>
          <a:off x="1194064" y="5378200"/>
          <a:ext cx="5147160" cy="487680"/>
        </p:xfrm>
        <a:graphic>
          <a:graphicData uri="http://schemas.openxmlformats.org/drawingml/2006/table">
            <a:tbl>
              <a:tblPr firstRow="1" bandRow="1"/>
              <a:tblGrid>
                <a:gridCol w="1006998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1562582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910825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BD3B9C7-D3E3-0C2E-F980-9EEB9BF81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599151"/>
              </p:ext>
            </p:extLst>
          </p:nvPr>
        </p:nvGraphicFramePr>
        <p:xfrm>
          <a:off x="1194064" y="5378200"/>
          <a:ext cx="9144001" cy="487680"/>
        </p:xfrm>
        <a:graphic>
          <a:graphicData uri="http://schemas.openxmlformats.org/drawingml/2006/table">
            <a:tbl>
              <a:tblPr firstRow="1" bandRow="1"/>
              <a:tblGrid>
                <a:gridCol w="1006998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1562582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1655180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1597306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1655180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</a:tblGrid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 b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5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endParaRPr 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559E6E18-BCD3-3087-7C5D-45500F89A648}"/>
              </a:ext>
            </a:extLst>
          </p:cNvPr>
          <p:cNvSpPr txBox="1">
            <a:spLocks/>
          </p:cNvSpPr>
          <p:nvPr/>
        </p:nvSpPr>
        <p:spPr bwMode="auto">
          <a:xfrm>
            <a:off x="350037" y="579094"/>
            <a:ext cx="11003027" cy="46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3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E19F9-6B6C-ACAB-4C73-1B71FD00AF19}"/>
              </a:ext>
            </a:extLst>
          </p:cNvPr>
          <p:cNvSpPr txBox="1"/>
          <p:nvPr/>
        </p:nvSpPr>
        <p:spPr bwMode="auto">
          <a:xfrm>
            <a:off x="4839463" y="4992714"/>
            <a:ext cx="40910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Since Procedure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139FF1-2192-D60B-BABE-87E2622A9B84}"/>
              </a:ext>
            </a:extLst>
          </p:cNvPr>
          <p:cNvCxnSpPr>
            <a:cxnSpLocks/>
          </p:cNvCxnSpPr>
          <p:nvPr/>
        </p:nvCxnSpPr>
        <p:spPr bwMode="auto">
          <a:xfrm>
            <a:off x="702171" y="5744250"/>
            <a:ext cx="406207" cy="0"/>
          </a:xfrm>
          <a:prstGeom prst="line">
            <a:avLst/>
          </a:prstGeom>
          <a:ln w="34925" cap="rnd">
            <a:solidFill>
              <a:srgbClr val="ED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CA891A-2B47-AB3F-706A-C215FB9FA8DD}"/>
              </a:ext>
            </a:extLst>
          </p:cNvPr>
          <p:cNvCxnSpPr>
            <a:cxnSpLocks/>
          </p:cNvCxnSpPr>
          <p:nvPr/>
        </p:nvCxnSpPr>
        <p:spPr bwMode="auto">
          <a:xfrm>
            <a:off x="702172" y="5495695"/>
            <a:ext cx="406207" cy="0"/>
          </a:xfrm>
          <a:prstGeom prst="line">
            <a:avLst/>
          </a:prstGeom>
          <a:ln w="34925" cap="rnd">
            <a:solidFill>
              <a:srgbClr val="101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36976DD3-2F18-EE45-578F-45BC1DD42E8D}"/>
              </a:ext>
            </a:extLst>
          </p:cNvPr>
          <p:cNvSpPr txBox="1"/>
          <p:nvPr/>
        </p:nvSpPr>
        <p:spPr bwMode="auto">
          <a:xfrm>
            <a:off x="304800" y="264601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Primary Endpoint: All-cause Mortality Or Disabling Stroke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2B919-CCA1-D0AC-0126-85CABA8FE441}"/>
              </a:ext>
            </a:extLst>
          </p:cNvPr>
          <p:cNvSpPr txBox="1"/>
          <p:nvPr/>
        </p:nvSpPr>
        <p:spPr bwMode="auto">
          <a:xfrm rot="10800000">
            <a:off x="830217" y="1134827"/>
            <a:ext cx="677108" cy="3679345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All-Cause Mortality or Disabling Stroke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75DE2A-32E7-EB9C-63A2-60577D208AA0}"/>
              </a:ext>
            </a:extLst>
          </p:cNvPr>
          <p:cNvSpPr txBox="1"/>
          <p:nvPr/>
        </p:nvSpPr>
        <p:spPr bwMode="auto">
          <a:xfrm>
            <a:off x="10396377" y="1563319"/>
            <a:ext cx="821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757C2-98D7-CA7F-FF73-FAA778D1C3C8}"/>
              </a:ext>
            </a:extLst>
          </p:cNvPr>
          <p:cNvSpPr txBox="1"/>
          <p:nvPr/>
        </p:nvSpPr>
        <p:spPr bwMode="auto">
          <a:xfrm>
            <a:off x="10396377" y="2092255"/>
            <a:ext cx="91323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CF432-B384-A7A1-F86B-247A6FE44CF5}"/>
              </a:ext>
            </a:extLst>
          </p:cNvPr>
          <p:cNvSpPr txBox="1"/>
          <p:nvPr/>
        </p:nvSpPr>
        <p:spPr bwMode="auto">
          <a:xfrm>
            <a:off x="2756633" y="1732596"/>
            <a:ext cx="34648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at 5Y = 0.47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9D51A-0E02-7CB9-A0EB-3541DF8F3393}"/>
              </a:ext>
            </a:extLst>
          </p:cNvPr>
          <p:cNvSpPr txBox="1"/>
          <p:nvPr/>
        </p:nvSpPr>
        <p:spPr bwMode="auto">
          <a:xfrm>
            <a:off x="5350146" y="3032307"/>
            <a:ext cx="821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A46B9-22CD-00E0-9338-4E8349A38C75}"/>
              </a:ext>
            </a:extLst>
          </p:cNvPr>
          <p:cNvSpPr txBox="1"/>
          <p:nvPr/>
        </p:nvSpPr>
        <p:spPr bwMode="auto">
          <a:xfrm>
            <a:off x="5350146" y="3773219"/>
            <a:ext cx="91323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15663-C62D-F8B3-BEEB-22793E809968}"/>
              </a:ext>
            </a:extLst>
          </p:cNvPr>
          <p:cNvSpPr txBox="1"/>
          <p:nvPr/>
        </p:nvSpPr>
        <p:spPr bwMode="auto">
          <a:xfrm>
            <a:off x="6945286" y="2364328"/>
            <a:ext cx="821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5063C-9DD9-AC63-2F14-44D788C7FB1F}"/>
              </a:ext>
            </a:extLst>
          </p:cNvPr>
          <p:cNvSpPr txBox="1"/>
          <p:nvPr/>
        </p:nvSpPr>
        <p:spPr bwMode="auto">
          <a:xfrm>
            <a:off x="6987099" y="3403189"/>
            <a:ext cx="91323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8AA663-6785-B94B-958B-0E3D380C3E30}"/>
              </a:ext>
            </a:extLst>
          </p:cNvPr>
          <p:cNvSpPr txBox="1"/>
          <p:nvPr/>
        </p:nvSpPr>
        <p:spPr bwMode="auto">
          <a:xfrm>
            <a:off x="8456968" y="1921468"/>
            <a:ext cx="821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13.9%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1DE992-4034-F68E-7FD2-B8D71F8D5455}"/>
              </a:ext>
            </a:extLst>
          </p:cNvPr>
          <p:cNvSpPr txBox="1"/>
          <p:nvPr/>
        </p:nvSpPr>
        <p:spPr bwMode="auto">
          <a:xfrm>
            <a:off x="8456968" y="2879911"/>
            <a:ext cx="91323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dirty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10.7%</a:t>
            </a:r>
          </a:p>
        </p:txBody>
      </p:sp>
    </p:spTree>
    <p:extLst>
      <p:ext uri="{BB962C8B-B14F-4D97-AF65-F5344CB8AC3E}">
        <p14:creationId xmlns:p14="http://schemas.microsoft.com/office/powerpoint/2010/main" val="297937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0" grpId="0"/>
      <p:bldP spid="6" grpId="0"/>
      <p:bldP spid="13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7A37C-EDCC-0A88-96DC-12BCE5357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42DB92C2-BB13-7BAF-A21E-D0BF8A0E8E2C}"/>
              </a:ext>
            </a:extLst>
          </p:cNvPr>
          <p:cNvSpPr txBox="1">
            <a:spLocks/>
          </p:cNvSpPr>
          <p:nvPr/>
        </p:nvSpPr>
        <p:spPr bwMode="auto">
          <a:xfrm>
            <a:off x="336590" y="578360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33" cap="small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FDAE6A-CFF4-7296-65F1-6198E4410D32}"/>
              </a:ext>
            </a:extLst>
          </p:cNvPr>
          <p:cNvSpPr txBox="1"/>
          <p:nvPr/>
        </p:nvSpPr>
        <p:spPr bwMode="auto">
          <a:xfrm>
            <a:off x="312420" y="269729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All-Cause Mortality And Disabling Stroke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DC1724-6489-EE91-B547-80EC40F6E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78311"/>
              </p:ext>
            </p:extLst>
          </p:nvPr>
        </p:nvGraphicFramePr>
        <p:xfrm>
          <a:off x="6397255" y="5419106"/>
          <a:ext cx="5488238" cy="385506"/>
        </p:xfrm>
        <a:graphic>
          <a:graphicData uri="http://schemas.openxmlformats.org/drawingml/2006/table">
            <a:tbl>
              <a:tblPr firstRow="1" bandRow="1"/>
              <a:tblGrid>
                <a:gridCol w="644392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392965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483649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816159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861501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835724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860564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593284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92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92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35E8B-36EA-ABCB-6E51-1CE03BD0D870}"/>
              </a:ext>
            </a:extLst>
          </p:cNvPr>
          <p:cNvSpPr txBox="1"/>
          <p:nvPr/>
        </p:nvSpPr>
        <p:spPr bwMode="auto">
          <a:xfrm rot="16200000">
            <a:off x="6027793" y="2642515"/>
            <a:ext cx="740587" cy="24622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3C3C3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B8DE5-B403-FA5B-8D71-05AB5CFFFB2E}"/>
              </a:ext>
            </a:extLst>
          </p:cNvPr>
          <p:cNvSpPr txBox="1"/>
          <p:nvPr/>
        </p:nvSpPr>
        <p:spPr bwMode="auto">
          <a:xfrm>
            <a:off x="11301925" y="2244666"/>
            <a:ext cx="5818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E0B4E-3946-E10B-632C-1A5B958FE079}"/>
              </a:ext>
            </a:extLst>
          </p:cNvPr>
          <p:cNvSpPr txBox="1"/>
          <p:nvPr/>
        </p:nvSpPr>
        <p:spPr bwMode="auto">
          <a:xfrm>
            <a:off x="11317165" y="2636675"/>
            <a:ext cx="5818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F16CB-AF10-D50F-CD50-0C42397B3761}"/>
              </a:ext>
            </a:extLst>
          </p:cNvPr>
          <p:cNvSpPr txBox="1"/>
          <p:nvPr/>
        </p:nvSpPr>
        <p:spPr bwMode="auto">
          <a:xfrm>
            <a:off x="7496929" y="2113355"/>
            <a:ext cx="23685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3C3C3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at 5Y = 0.39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D9384-B5C6-E2AF-66CA-125C4AB80479}"/>
              </a:ext>
            </a:extLst>
          </p:cNvPr>
          <p:cNvSpPr txBox="1"/>
          <p:nvPr/>
        </p:nvSpPr>
        <p:spPr bwMode="auto">
          <a:xfrm>
            <a:off x="1327527" y="1750733"/>
            <a:ext cx="6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000" err="1">
              <a:solidFill>
                <a:srgbClr val="3C3C3C"/>
              </a:solidFill>
              <a:latin typeface="Avenir Next Wor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7FF2D-B79B-CEED-C972-0936C44BD6D5}"/>
              </a:ext>
            </a:extLst>
          </p:cNvPr>
          <p:cNvSpPr txBox="1"/>
          <p:nvPr/>
        </p:nvSpPr>
        <p:spPr bwMode="auto">
          <a:xfrm rot="16200000">
            <a:off x="248118" y="2645785"/>
            <a:ext cx="740587" cy="246221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3788EBD-2D4B-0ECA-1075-9E65E4A70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597424"/>
              </p:ext>
            </p:extLst>
          </p:nvPr>
        </p:nvGraphicFramePr>
        <p:xfrm>
          <a:off x="495300" y="5417361"/>
          <a:ext cx="5377246" cy="388334"/>
        </p:xfrm>
        <a:graphic>
          <a:graphicData uri="http://schemas.openxmlformats.org/drawingml/2006/table">
            <a:tbl>
              <a:tblPr firstRow="1" bandRow="1"/>
              <a:tblGrid>
                <a:gridCol w="687327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377851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506321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869058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861501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838829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822809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413550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94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941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6AA1A27-4171-5B7C-DE90-089BA832B7A0}"/>
              </a:ext>
            </a:extLst>
          </p:cNvPr>
          <p:cNvSpPr txBox="1"/>
          <p:nvPr/>
        </p:nvSpPr>
        <p:spPr bwMode="auto">
          <a:xfrm>
            <a:off x="5374529" y="3554044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B80F2-1445-B027-EB08-7923B5D0EF35}"/>
              </a:ext>
            </a:extLst>
          </p:cNvPr>
          <p:cNvSpPr txBox="1"/>
          <p:nvPr/>
        </p:nvSpPr>
        <p:spPr bwMode="auto">
          <a:xfrm>
            <a:off x="5400882" y="3905376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A1E19-27D6-6C57-E84F-586A8CDE1ED8}"/>
              </a:ext>
            </a:extLst>
          </p:cNvPr>
          <p:cNvSpPr txBox="1"/>
          <p:nvPr/>
        </p:nvSpPr>
        <p:spPr bwMode="auto">
          <a:xfrm>
            <a:off x="1704498" y="2102933"/>
            <a:ext cx="23995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3C3C3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at 5Y = 0.57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54876-7FCA-4D19-4836-DE31C0EF56EA}"/>
              </a:ext>
            </a:extLst>
          </p:cNvPr>
          <p:cNvCxnSpPr>
            <a:cxnSpLocks/>
          </p:cNvCxnSpPr>
          <p:nvPr/>
        </p:nvCxnSpPr>
        <p:spPr bwMode="auto">
          <a:xfrm>
            <a:off x="6191719" y="5700258"/>
            <a:ext cx="166509" cy="0"/>
          </a:xfrm>
          <a:prstGeom prst="line">
            <a:avLst/>
          </a:prstGeom>
          <a:ln w="34925" cap="rnd">
            <a:solidFill>
              <a:srgbClr val="ED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4A3D87-D181-2A87-F5F0-E0359C69C331}"/>
              </a:ext>
            </a:extLst>
          </p:cNvPr>
          <p:cNvCxnSpPr>
            <a:cxnSpLocks/>
          </p:cNvCxnSpPr>
          <p:nvPr/>
        </p:nvCxnSpPr>
        <p:spPr bwMode="auto">
          <a:xfrm>
            <a:off x="6191719" y="5502503"/>
            <a:ext cx="166508" cy="0"/>
          </a:xfrm>
          <a:prstGeom prst="line">
            <a:avLst/>
          </a:prstGeom>
          <a:ln w="34925" cap="rnd">
            <a:solidFill>
              <a:srgbClr val="101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8701D9-025C-ECF4-5911-949F51AFEE99}"/>
              </a:ext>
            </a:extLst>
          </p:cNvPr>
          <p:cNvCxnSpPr>
            <a:cxnSpLocks/>
          </p:cNvCxnSpPr>
          <p:nvPr/>
        </p:nvCxnSpPr>
        <p:spPr bwMode="auto">
          <a:xfrm>
            <a:off x="281369" y="5701341"/>
            <a:ext cx="166509" cy="0"/>
          </a:xfrm>
          <a:prstGeom prst="line">
            <a:avLst/>
          </a:prstGeom>
          <a:ln w="34925" cap="rnd">
            <a:solidFill>
              <a:srgbClr val="ED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055F2A-93AF-9468-FA61-D757996E25E1}"/>
              </a:ext>
            </a:extLst>
          </p:cNvPr>
          <p:cNvCxnSpPr>
            <a:cxnSpLocks/>
          </p:cNvCxnSpPr>
          <p:nvPr/>
        </p:nvCxnSpPr>
        <p:spPr bwMode="auto">
          <a:xfrm>
            <a:off x="281369" y="5503586"/>
            <a:ext cx="166508" cy="0"/>
          </a:xfrm>
          <a:prstGeom prst="line">
            <a:avLst/>
          </a:prstGeom>
          <a:ln w="34925" cap="rnd">
            <a:solidFill>
              <a:srgbClr val="101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9661FED-5E47-9376-1CB6-E4546FC2C02B}"/>
              </a:ext>
            </a:extLst>
          </p:cNvPr>
          <p:cNvSpPr txBox="1"/>
          <p:nvPr/>
        </p:nvSpPr>
        <p:spPr bwMode="auto">
          <a:xfrm>
            <a:off x="8230562" y="1230775"/>
            <a:ext cx="2090316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b="1" kern="0">
                <a:solidFill>
                  <a:srgbClr val="14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All-Cause Mortality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EF72D-981C-336B-842C-1B9980DAFFA8}"/>
              </a:ext>
            </a:extLst>
          </p:cNvPr>
          <p:cNvSpPr txBox="1"/>
          <p:nvPr/>
        </p:nvSpPr>
        <p:spPr bwMode="auto">
          <a:xfrm>
            <a:off x="2481163" y="1231858"/>
            <a:ext cx="1821011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14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Stroke</a:t>
            </a:r>
          </a:p>
        </p:txBody>
      </p:sp>
      <p:pic>
        <p:nvPicPr>
          <p:cNvPr id="26" name="Picture 25" descr="A graph of a patient&#10;&#10;AI-generated content may be incorrect.">
            <a:extLst>
              <a:ext uri="{FF2B5EF4-FFF2-40B4-BE49-F238E27FC236}">
                <a16:creationId xmlns:a16="http://schemas.microsoft.com/office/drawing/2014/main" id="{16620EB6-05A0-C695-50A0-3EEFFFA3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22" y="1446464"/>
            <a:ext cx="5015394" cy="3593904"/>
          </a:xfrm>
          <a:prstGeom prst="rect">
            <a:avLst/>
          </a:prstGeom>
        </p:spPr>
      </p:pic>
      <p:pic>
        <p:nvPicPr>
          <p:cNvPr id="28" name="Picture 27" descr="A graph of a patient&#10;&#10;AI-generated content may be incorrect.">
            <a:extLst>
              <a:ext uri="{FF2B5EF4-FFF2-40B4-BE49-F238E27FC236}">
                <a16:creationId xmlns:a16="http://schemas.microsoft.com/office/drawing/2014/main" id="{BECF4E8B-FA80-06CF-E108-BFB64402F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12" y="1332856"/>
            <a:ext cx="5015394" cy="37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FFF2603-62F8-961D-5479-5F8533F2131E}"/>
              </a:ext>
            </a:extLst>
          </p:cNvPr>
          <p:cNvSpPr txBox="1">
            <a:spLocks/>
          </p:cNvSpPr>
          <p:nvPr/>
        </p:nvSpPr>
        <p:spPr bwMode="auto">
          <a:xfrm>
            <a:off x="958890" y="752229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B0672D-3043-9467-BFEB-3F62DF28F93B}"/>
              </a:ext>
            </a:extLst>
          </p:cNvPr>
          <p:cNvSpPr txBox="1"/>
          <p:nvPr/>
        </p:nvSpPr>
        <p:spPr bwMode="auto">
          <a:xfrm>
            <a:off x="311878" y="275722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Non-Cardiovascular And Cardiovascular Mortality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18EC1B7-8472-4863-9AA0-3CE36259C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4072"/>
              </p:ext>
            </p:extLst>
          </p:nvPr>
        </p:nvGraphicFramePr>
        <p:xfrm>
          <a:off x="6360164" y="5396928"/>
          <a:ext cx="5519959" cy="388134"/>
        </p:xfrm>
        <a:graphic>
          <a:graphicData uri="http://schemas.openxmlformats.org/drawingml/2006/table">
            <a:tbl>
              <a:tblPr firstRow="1" bandRow="1"/>
              <a:tblGrid>
                <a:gridCol w="707136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403588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440842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811646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871728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829056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780288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675675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94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94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61C6FB5-7CB8-76AB-E1D4-894C29B0354D}"/>
              </a:ext>
            </a:extLst>
          </p:cNvPr>
          <p:cNvSpPr txBox="1"/>
          <p:nvPr/>
        </p:nvSpPr>
        <p:spPr bwMode="auto">
          <a:xfrm rot="16200000">
            <a:off x="6120152" y="2627570"/>
            <a:ext cx="7405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600" kern="0">
                <a:solidFill>
                  <a:srgbClr val="3C3C3C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DADC9-4F85-DF8C-AA9F-B3CF154FD220}"/>
              </a:ext>
            </a:extLst>
          </p:cNvPr>
          <p:cNvSpPr txBox="1"/>
          <p:nvPr/>
        </p:nvSpPr>
        <p:spPr bwMode="auto">
          <a:xfrm>
            <a:off x="8336770" y="4740979"/>
            <a:ext cx="22458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Since Procedure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B8993-838B-8CEA-FE39-94824F00CC9C}"/>
              </a:ext>
            </a:extLst>
          </p:cNvPr>
          <p:cNvSpPr txBox="1"/>
          <p:nvPr/>
        </p:nvSpPr>
        <p:spPr bwMode="auto">
          <a:xfrm>
            <a:off x="11381036" y="2937598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72DEB-7D63-CB7C-6211-BA6AD09382B2}"/>
              </a:ext>
            </a:extLst>
          </p:cNvPr>
          <p:cNvSpPr txBox="1"/>
          <p:nvPr/>
        </p:nvSpPr>
        <p:spPr bwMode="auto">
          <a:xfrm>
            <a:off x="11381036" y="3452784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B508F8-B1A0-7CEC-D15D-4DF61553E7F8}"/>
              </a:ext>
            </a:extLst>
          </p:cNvPr>
          <p:cNvSpPr txBox="1"/>
          <p:nvPr/>
        </p:nvSpPr>
        <p:spPr bwMode="auto">
          <a:xfrm>
            <a:off x="7575815" y="2107473"/>
            <a:ext cx="27069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at 5Y = 0.15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F8F4A-B2B4-BE3B-0B95-2A5B71B6B700}"/>
              </a:ext>
            </a:extLst>
          </p:cNvPr>
          <p:cNvSpPr txBox="1"/>
          <p:nvPr/>
        </p:nvSpPr>
        <p:spPr bwMode="auto">
          <a:xfrm rot="10800000">
            <a:off x="503221" y="2232134"/>
            <a:ext cx="246221" cy="1002093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A6650FE-22D4-AB22-8F82-929CAB625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92457"/>
              </p:ext>
            </p:extLst>
          </p:nvPr>
        </p:nvGraphicFramePr>
        <p:xfrm>
          <a:off x="522317" y="5396197"/>
          <a:ext cx="5821679" cy="381000"/>
        </p:xfrm>
        <a:graphic>
          <a:graphicData uri="http://schemas.openxmlformats.org/drawingml/2006/table">
            <a:tbl>
              <a:tblPr firstRow="1" bandRow="1"/>
              <a:tblGrid>
                <a:gridCol w="709094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387540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483650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733732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821267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984596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52DF7B-2E31-96AB-1F9A-6E146910140A}"/>
              </a:ext>
            </a:extLst>
          </p:cNvPr>
          <p:cNvSpPr txBox="1"/>
          <p:nvPr/>
        </p:nvSpPr>
        <p:spPr bwMode="auto">
          <a:xfrm>
            <a:off x="2516482" y="4735375"/>
            <a:ext cx="22458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Since Procedure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64AFC-8939-8C6F-1CD2-C08089D73CB6}"/>
              </a:ext>
            </a:extLst>
          </p:cNvPr>
          <p:cNvSpPr txBox="1"/>
          <p:nvPr/>
        </p:nvSpPr>
        <p:spPr bwMode="auto">
          <a:xfrm>
            <a:off x="5480119" y="3567882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ED0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D2DA9A-5A5F-D311-A166-841DC417BC38}"/>
              </a:ext>
            </a:extLst>
          </p:cNvPr>
          <p:cNvSpPr txBox="1"/>
          <p:nvPr/>
        </p:nvSpPr>
        <p:spPr bwMode="auto">
          <a:xfrm>
            <a:off x="5486442" y="3211123"/>
            <a:ext cx="4087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1400" kern="0">
                <a:solidFill>
                  <a:srgbClr val="101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A5B8AD-9324-EE90-1A2E-516A3B2758CD}"/>
              </a:ext>
            </a:extLst>
          </p:cNvPr>
          <p:cNvSpPr txBox="1"/>
          <p:nvPr/>
        </p:nvSpPr>
        <p:spPr bwMode="auto">
          <a:xfrm>
            <a:off x="1691826" y="2110155"/>
            <a:ext cx="27069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at 5Y = 0.73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68F778-A866-C25F-5CBD-8DE0901C8EA8}"/>
              </a:ext>
            </a:extLst>
          </p:cNvPr>
          <p:cNvCxnSpPr>
            <a:cxnSpLocks/>
          </p:cNvCxnSpPr>
          <p:nvPr/>
        </p:nvCxnSpPr>
        <p:spPr bwMode="auto">
          <a:xfrm>
            <a:off x="311878" y="5679691"/>
            <a:ext cx="166509" cy="0"/>
          </a:xfrm>
          <a:prstGeom prst="line">
            <a:avLst/>
          </a:prstGeom>
          <a:ln w="34925" cap="rnd">
            <a:solidFill>
              <a:srgbClr val="ED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CF4C8C-71D3-9F42-A106-E1670BB70254}"/>
              </a:ext>
            </a:extLst>
          </p:cNvPr>
          <p:cNvCxnSpPr>
            <a:cxnSpLocks/>
          </p:cNvCxnSpPr>
          <p:nvPr/>
        </p:nvCxnSpPr>
        <p:spPr bwMode="auto">
          <a:xfrm>
            <a:off x="311878" y="5481936"/>
            <a:ext cx="166508" cy="0"/>
          </a:xfrm>
          <a:prstGeom prst="line">
            <a:avLst/>
          </a:prstGeom>
          <a:ln w="34925" cap="rnd">
            <a:solidFill>
              <a:srgbClr val="101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FFADE9-F287-1F10-54B9-6738E39E7400}"/>
              </a:ext>
            </a:extLst>
          </p:cNvPr>
          <p:cNvCxnSpPr>
            <a:cxnSpLocks/>
          </p:cNvCxnSpPr>
          <p:nvPr/>
        </p:nvCxnSpPr>
        <p:spPr bwMode="auto">
          <a:xfrm>
            <a:off x="6152086" y="5679691"/>
            <a:ext cx="166509" cy="0"/>
          </a:xfrm>
          <a:prstGeom prst="line">
            <a:avLst/>
          </a:prstGeom>
          <a:ln w="34925" cap="rnd">
            <a:solidFill>
              <a:srgbClr val="ED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16CC3D-4DE4-E375-F46B-DEAA8D406014}"/>
              </a:ext>
            </a:extLst>
          </p:cNvPr>
          <p:cNvCxnSpPr>
            <a:cxnSpLocks/>
          </p:cNvCxnSpPr>
          <p:nvPr/>
        </p:nvCxnSpPr>
        <p:spPr bwMode="auto">
          <a:xfrm>
            <a:off x="6152086" y="5481936"/>
            <a:ext cx="166508" cy="0"/>
          </a:xfrm>
          <a:prstGeom prst="line">
            <a:avLst/>
          </a:prstGeom>
          <a:ln w="34925" cap="rnd">
            <a:solidFill>
              <a:srgbClr val="101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F7B815D-9A92-DCE3-D706-D026896F5364}"/>
              </a:ext>
            </a:extLst>
          </p:cNvPr>
          <p:cNvSpPr txBox="1"/>
          <p:nvPr/>
        </p:nvSpPr>
        <p:spPr>
          <a:xfrm>
            <a:off x="8543034" y="3068063"/>
            <a:ext cx="71429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u="sng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Years</a:t>
            </a:r>
          </a:p>
          <a:p>
            <a:r>
              <a:rPr lang="el-GR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F6749-5B0A-21A1-FBE5-47A3D2F18E20}"/>
              </a:ext>
            </a:extLst>
          </p:cNvPr>
          <p:cNvSpPr txBox="1"/>
          <p:nvPr/>
        </p:nvSpPr>
        <p:spPr>
          <a:xfrm>
            <a:off x="11048936" y="2346626"/>
            <a:ext cx="998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u="sng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Years</a:t>
            </a:r>
          </a:p>
          <a:p>
            <a:r>
              <a:rPr lang="el-GR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F4BAA-194C-8423-CD11-E7CCEBF655D9}"/>
              </a:ext>
            </a:extLst>
          </p:cNvPr>
          <p:cNvSpPr txBox="1"/>
          <p:nvPr/>
        </p:nvSpPr>
        <p:spPr bwMode="auto">
          <a:xfrm>
            <a:off x="1786844" y="1215222"/>
            <a:ext cx="3218830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b="1" kern="0">
                <a:solidFill>
                  <a:srgbClr val="14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Non-Cardiovascular Mortality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E17AF-A09F-48A5-1307-586495B1C537}"/>
              </a:ext>
            </a:extLst>
          </p:cNvPr>
          <p:cNvSpPr txBox="1"/>
          <p:nvPr/>
        </p:nvSpPr>
        <p:spPr bwMode="auto">
          <a:xfrm>
            <a:off x="7916795" y="1215222"/>
            <a:ext cx="2693045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b="1" kern="0">
                <a:solidFill>
                  <a:srgbClr val="140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Mortality</a:t>
            </a:r>
          </a:p>
        </p:txBody>
      </p:sp>
      <p:pic>
        <p:nvPicPr>
          <p:cNvPr id="27" name="Picture 26" descr="A graph of a patient&#10;&#10;AI-generated content may be incorrect.">
            <a:extLst>
              <a:ext uri="{FF2B5EF4-FFF2-40B4-BE49-F238E27FC236}">
                <a16:creationId xmlns:a16="http://schemas.microsoft.com/office/drawing/2014/main" id="{0BDAE34D-E53E-5DB8-F291-6AB93513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57" y="1630304"/>
            <a:ext cx="5145628" cy="3161638"/>
          </a:xfrm>
          <a:prstGeom prst="rect">
            <a:avLst/>
          </a:prstGeom>
        </p:spPr>
      </p:pic>
      <p:pic>
        <p:nvPicPr>
          <p:cNvPr id="29" name="Picture 28" descr="A graph of a patient&#10;&#10;AI-generated content may be incorrect.">
            <a:extLst>
              <a:ext uri="{FF2B5EF4-FFF2-40B4-BE49-F238E27FC236}">
                <a16:creationId xmlns:a16="http://schemas.microsoft.com/office/drawing/2014/main" id="{61E24E1A-2F54-8156-A507-85D38764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368" y="1621529"/>
            <a:ext cx="5220443" cy="31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75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9586E-3FDA-41EE-ACEA-64D0DB40E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3D931-4F1C-7414-FB47-49F889A2DF02}"/>
              </a:ext>
            </a:extLst>
          </p:cNvPr>
          <p:cNvSpPr txBox="1"/>
          <p:nvPr/>
        </p:nvSpPr>
        <p:spPr bwMode="auto">
          <a:xfrm>
            <a:off x="510249" y="5702466"/>
            <a:ext cx="10806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200" kern="1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Clinical outcomes are presented as Kaplan-Meier % with HR (95% CI). </a:t>
            </a:r>
            <a:r>
              <a:rPr lang="en-US" sz="1200" kern="100" baseline="300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sz="1200" kern="1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Patients</a:t>
            </a:r>
            <a:r>
              <a:rPr lang="en-US" sz="1200" kern="1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with pacemaker or ICD at baseline are not included. Not adjudicated by CEC. </a:t>
            </a:r>
            <a:r>
              <a:rPr lang="en-US" sz="1200" kern="100" baseline="300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</a:t>
            </a:r>
            <a:r>
              <a:rPr lang="en-US" sz="1200" kern="1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Patients</a:t>
            </a:r>
            <a:r>
              <a:rPr lang="en-US" sz="1200" kern="1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with pacemaker or ICD at baseline are included. Not adjudicated by CEC. </a:t>
            </a:r>
            <a:r>
              <a:rPr lang="en-US" sz="1200" kern="100" baseline="300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1200" kern="10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One</a:t>
            </a:r>
            <a:r>
              <a:rPr lang="en-US" sz="1200" kern="10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crossover patient (randomized to TAVR but received a surgical intervention) included in surgery group</a:t>
            </a:r>
            <a:r>
              <a:rPr lang="en-US" sz="1200" kern="1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776ECDED-1081-BB2A-0FD3-8EBB1A8242C1}"/>
              </a:ext>
            </a:extLst>
          </p:cNvPr>
          <p:cNvSpPr txBox="1">
            <a:spLocks/>
          </p:cNvSpPr>
          <p:nvPr/>
        </p:nvSpPr>
        <p:spPr bwMode="auto">
          <a:xfrm>
            <a:off x="336590" y="322866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E7C82-9E9D-CB47-D03C-4CA5E3BFF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39615"/>
              </p:ext>
            </p:extLst>
          </p:nvPr>
        </p:nvGraphicFramePr>
        <p:xfrm>
          <a:off x="533398" y="1211733"/>
          <a:ext cx="11148352" cy="451179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70234">
                  <a:extLst>
                    <a:ext uri="{9D8B030D-6E8A-4147-A177-3AD203B41FA5}">
                      <a16:colId xmlns:a16="http://schemas.microsoft.com/office/drawing/2014/main" val="3574083708"/>
                    </a:ext>
                  </a:extLst>
                </a:gridCol>
                <a:gridCol w="1541338">
                  <a:extLst>
                    <a:ext uri="{9D8B030D-6E8A-4147-A177-3AD203B41FA5}">
                      <a16:colId xmlns:a16="http://schemas.microsoft.com/office/drawing/2014/main" val="32387826"/>
                    </a:ext>
                  </a:extLst>
                </a:gridCol>
                <a:gridCol w="1541338">
                  <a:extLst>
                    <a:ext uri="{9D8B030D-6E8A-4147-A177-3AD203B41FA5}">
                      <a16:colId xmlns:a16="http://schemas.microsoft.com/office/drawing/2014/main" val="2960565587"/>
                    </a:ext>
                  </a:extLst>
                </a:gridCol>
                <a:gridCol w="1785012">
                  <a:extLst>
                    <a:ext uri="{9D8B030D-6E8A-4147-A177-3AD203B41FA5}">
                      <a16:colId xmlns:a16="http://schemas.microsoft.com/office/drawing/2014/main" val="163229667"/>
                    </a:ext>
                  </a:extLst>
                </a:gridCol>
                <a:gridCol w="2010430">
                  <a:extLst>
                    <a:ext uri="{9D8B030D-6E8A-4147-A177-3AD203B41FA5}">
                      <a16:colId xmlns:a16="http://schemas.microsoft.com/office/drawing/2014/main" val="667773317"/>
                    </a:ext>
                  </a:extLst>
                </a:gridCol>
              </a:tblGrid>
              <a:tr h="33684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 b="0" i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0F4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Evolut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0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Surgery 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002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HR (95% CI) 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C9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P Value (log-rank) 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0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259020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All-cause mortality or disabling stroke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15.5%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16.4%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0.90 (0.69, 1.18)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0.47 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10600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All-cause mortality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13.5%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14.9%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0.88 (0.66, 1.17)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0.39 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extLst>
                  <a:ext uri="{0D108BD9-81ED-4DB2-BD59-A6C34878D82A}">
                    <a16:rowId xmlns:a16="http://schemas.microsoft.com/office/drawing/2014/main" val="3878121231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   Cardiovascular death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7.2%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9.3%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0.75 (0.51, 1.11)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0.15 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15352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   Non-cardiovascular death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6.8%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6.2%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1.08 (0.70, 1.67)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0.73 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extLst>
                  <a:ext uri="{0D108BD9-81ED-4DB2-BD59-A6C34878D82A}">
                    <a16:rowId xmlns:a16="http://schemas.microsoft.com/office/drawing/2014/main" val="2371131244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Disabling stroke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3.6%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4.0%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0.85 (0.49, 1.49)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0.57 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828509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Aortic valve hospitalization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13.9%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15.1%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0.89 (0.67, 1.19)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0.44 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/>
                </a:tc>
                <a:extLst>
                  <a:ext uri="{0D108BD9-81ED-4DB2-BD59-A6C34878D82A}">
                    <a16:rowId xmlns:a16="http://schemas.microsoft.com/office/drawing/2014/main" val="2970641799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Myocardial infarction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6.0%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3.6%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1.63 (0.97, 2.75)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0.06 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3C3C3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181336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</a:rPr>
                        <a:t>Total valve thrombosis</a:t>
                      </a:r>
                    </a:p>
                  </a:txBody>
                  <a:tcPr marL="30196" marR="30196" marT="15098" marB="15098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1.36 (0.38, 4.82)</a:t>
                      </a: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430693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New pacemaker implant</a:t>
                      </a:r>
                      <a:r>
                        <a:rPr lang="en-US" sz="1600" b="1" baseline="3000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27.0%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11.3%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2.70 (2.04, 3.55)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&lt;0.001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188712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Total pacemaker implant</a:t>
                      </a:r>
                      <a:r>
                        <a:rPr lang="en-US" sz="1600" b="1" baseline="3000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26.3%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11.0%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2.68 (2.04, 3.53)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&lt;0.001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647719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Atrial fibrillation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16.3%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41.2%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0.32 (0.25, 0.39)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&lt;0.001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53683"/>
                  </a:ext>
                </a:extLst>
              </a:tr>
              <a:tr h="347912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Reintervention</a:t>
                      </a:r>
                      <a:r>
                        <a:rPr lang="en-US" sz="1600" b="1" baseline="3000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3.3%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2.5%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1.30 (0.66, 2.56)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0.44 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843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AB5D727-618D-883E-648C-74C9ECF7A390}"/>
              </a:ext>
            </a:extLst>
          </p:cNvPr>
          <p:cNvSpPr txBox="1"/>
          <p:nvPr/>
        </p:nvSpPr>
        <p:spPr bwMode="auto">
          <a:xfrm>
            <a:off x="304800" y="273242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5-Year Clinical Outcomes</a:t>
            </a:r>
          </a:p>
        </p:txBody>
      </p:sp>
    </p:spTree>
    <p:extLst>
      <p:ext uri="{BB962C8B-B14F-4D97-AF65-F5344CB8AC3E}">
        <p14:creationId xmlns:p14="http://schemas.microsoft.com/office/powerpoint/2010/main" val="4040218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F9614-7C99-A77E-6AA5-0E9A6BA0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02ED009F-30DC-0C82-5E4D-73F040A46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32" y="2501004"/>
            <a:ext cx="5070813" cy="372136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822D37-393C-F8F9-1F40-1414BF0BF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859633"/>
              </p:ext>
            </p:extLst>
          </p:nvPr>
        </p:nvGraphicFramePr>
        <p:xfrm>
          <a:off x="757808" y="1419774"/>
          <a:ext cx="10678286" cy="115938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869927">
                  <a:extLst>
                    <a:ext uri="{9D8B030D-6E8A-4147-A177-3AD203B41FA5}">
                      <a16:colId xmlns:a16="http://schemas.microsoft.com/office/drawing/2014/main" val="3019809991"/>
                    </a:ext>
                  </a:extLst>
                </a:gridCol>
                <a:gridCol w="1757796">
                  <a:extLst>
                    <a:ext uri="{9D8B030D-6E8A-4147-A177-3AD203B41FA5}">
                      <a16:colId xmlns:a16="http://schemas.microsoft.com/office/drawing/2014/main" val="1789316186"/>
                    </a:ext>
                  </a:extLst>
                </a:gridCol>
                <a:gridCol w="1757796">
                  <a:extLst>
                    <a:ext uri="{9D8B030D-6E8A-4147-A177-3AD203B41FA5}">
                      <a16:colId xmlns:a16="http://schemas.microsoft.com/office/drawing/2014/main" val="1457093547"/>
                    </a:ext>
                  </a:extLst>
                </a:gridCol>
                <a:gridCol w="2292767">
                  <a:extLst>
                    <a:ext uri="{9D8B030D-6E8A-4147-A177-3AD203B41FA5}">
                      <a16:colId xmlns:a16="http://schemas.microsoft.com/office/drawing/2014/main" val="2850989363"/>
                    </a:ext>
                  </a:extLst>
                </a:gridCol>
              </a:tblGrid>
              <a:tr h="260904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0F4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Evolut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10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</a:rPr>
                        <a:t>Surgery</a:t>
                      </a:r>
                      <a:endParaRPr lang="en-US" sz="16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00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P Value (log-rank)</a:t>
                      </a:r>
                      <a:endParaRPr lang="en-US" sz="1600" b="1" i="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27432" marT="18288" marB="1828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0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677015"/>
                  </a:ext>
                </a:extLst>
              </a:tr>
              <a:tr h="29298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</a:rPr>
                        <a:t>Reintervention</a:t>
                      </a:r>
                      <a:endParaRPr lang="en-US" sz="16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21 (3.3%)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14 (2.5%)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</a:rPr>
                        <a:t>0.44 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698140"/>
                  </a:ext>
                </a:extLst>
              </a:tr>
              <a:tr h="29298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</a:rPr>
                        <a:t>   Surgical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18 (2.8%)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</a:rPr>
                        <a:t>11 (2.0%)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</a:rPr>
                        <a:t>0.34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184997"/>
                  </a:ext>
                </a:extLst>
              </a:tr>
              <a:tr h="29298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</a:rPr>
                        <a:t>   Transcatheter 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</a:rPr>
                        <a:t>3 (0.5%)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</a:rPr>
                        <a:t>3 (0.5%)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00000"/>
                        </a:lnSpc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</a:rPr>
                        <a:t>0.84</a:t>
                      </a:r>
                    </a:p>
                  </a:txBody>
                  <a:tcPr marL="30196" marR="30196" marT="15098" marB="1509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188080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4D62F7F-F3EA-7310-2ED2-6056F10741FA}"/>
              </a:ext>
            </a:extLst>
          </p:cNvPr>
          <p:cNvSpPr txBox="1"/>
          <p:nvPr/>
        </p:nvSpPr>
        <p:spPr bwMode="auto">
          <a:xfrm>
            <a:off x="304800" y="263327"/>
            <a:ext cx="11002363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spc="0" normalizeH="0" noProof="0" dirty="0">
                <a:ln>
                  <a:noFill/>
                </a:ln>
                <a:solidFill>
                  <a:srgbClr val="0A08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Reinterventions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554611-2676-E319-AB6D-64B51401B0B6}"/>
              </a:ext>
            </a:extLst>
          </p:cNvPr>
          <p:cNvSpPr/>
          <p:nvPr/>
        </p:nvSpPr>
        <p:spPr>
          <a:xfrm>
            <a:off x="6267943" y="2693697"/>
            <a:ext cx="5126086" cy="3574410"/>
          </a:xfrm>
          <a:prstGeom prst="rect">
            <a:avLst/>
          </a:prstGeom>
          <a:noFill/>
          <a:ln w="63500">
            <a:solidFill>
              <a:srgbClr val="ED00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750762-11B4-5588-1F40-E0B9F85F00A5}"/>
              </a:ext>
            </a:extLst>
          </p:cNvPr>
          <p:cNvSpPr txBox="1"/>
          <p:nvPr/>
        </p:nvSpPr>
        <p:spPr>
          <a:xfrm>
            <a:off x="5782986" y="2793980"/>
            <a:ext cx="6096000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Reinterventions in surgery arm</a:t>
            </a:r>
            <a:r>
              <a:rPr lang="en-US" baseline="0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(N=14)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F9185-87A2-CCC0-EAC7-76F9B7EBDAD6}"/>
              </a:ext>
            </a:extLst>
          </p:cNvPr>
          <p:cNvSpPr txBox="1"/>
          <p:nvPr/>
        </p:nvSpPr>
        <p:spPr>
          <a:xfrm>
            <a:off x="236258" y="2793980"/>
            <a:ext cx="6094562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1010E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solidFill>
                  <a:srgbClr val="1010EB"/>
                </a:solidFill>
              </a:rPr>
              <a:t>Reinterventions in Evolut arm</a:t>
            </a:r>
            <a:r>
              <a:rPr lang="en-US" baseline="0">
                <a:solidFill>
                  <a:srgbClr val="1010EB"/>
                </a:solidFill>
              </a:rPr>
              <a:t> (</a:t>
            </a:r>
            <a:r>
              <a:rPr lang="en-US">
                <a:solidFill>
                  <a:srgbClr val="1010EB"/>
                </a:solidFill>
              </a:rPr>
              <a:t>N=21)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AECE1-ACF2-5F08-2396-C631C1E8E0E6}"/>
              </a:ext>
            </a:extLst>
          </p:cNvPr>
          <p:cNvSpPr txBox="1"/>
          <p:nvPr/>
        </p:nvSpPr>
        <p:spPr>
          <a:xfrm>
            <a:off x="7975214" y="4638512"/>
            <a:ext cx="1711543" cy="590931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deaths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/11 (18.2%)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FE81A1-3CD6-70DF-60FE-ABF2D43A4193}"/>
              </a:ext>
            </a:extLst>
          </p:cNvPr>
          <p:cNvSpPr txBox="1"/>
          <p:nvPr/>
        </p:nvSpPr>
        <p:spPr>
          <a:xfrm>
            <a:off x="2044449" y="916345"/>
            <a:ext cx="8103102" cy="3877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200" b="1">
                <a:solidFill>
                  <a:schemeClr val="tx2"/>
                </a:solidFill>
              </a:rPr>
              <a:t>No difference in reinterventions between Evolut and surgery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E03F1A-7DEF-BBD9-1655-FAD53380ED65}"/>
              </a:ext>
            </a:extLst>
          </p:cNvPr>
          <p:cNvSpPr>
            <a:spLocks noChangeAspect="1"/>
          </p:cNvSpPr>
          <p:nvPr/>
        </p:nvSpPr>
        <p:spPr>
          <a:xfrm>
            <a:off x="6427895" y="5900054"/>
            <a:ext cx="155448" cy="155448"/>
          </a:xfrm>
          <a:prstGeom prst="rect">
            <a:avLst/>
          </a:prstGeom>
          <a:solidFill>
            <a:srgbClr val="ED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56240-95F4-A48E-EE96-4F65ECDBF167}"/>
              </a:ext>
            </a:extLst>
          </p:cNvPr>
          <p:cNvSpPr>
            <a:spLocks noChangeAspect="1"/>
          </p:cNvSpPr>
          <p:nvPr/>
        </p:nvSpPr>
        <p:spPr>
          <a:xfrm>
            <a:off x="9120427" y="5909851"/>
            <a:ext cx="155448" cy="155448"/>
          </a:xfrm>
          <a:prstGeom prst="rect">
            <a:avLst/>
          </a:prstGeom>
          <a:solidFill>
            <a:srgbClr val="F184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3BA8C4-0E4E-57DC-9471-956670373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08" y="2693697"/>
            <a:ext cx="5204903" cy="37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0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306947-D223-6976-50A5-4603204933FC}"/>
              </a:ext>
            </a:extLst>
          </p:cNvPr>
          <p:cNvGrpSpPr/>
          <p:nvPr/>
        </p:nvGrpSpPr>
        <p:grpSpPr>
          <a:xfrm>
            <a:off x="4562234" y="5822115"/>
            <a:ext cx="5856656" cy="261610"/>
            <a:chOff x="-4326024" y="7322231"/>
            <a:chExt cx="8850058" cy="3953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3111CE-DA98-314A-E4B7-3FD1A86CFB96}"/>
                </a:ext>
              </a:extLst>
            </p:cNvPr>
            <p:cNvSpPr txBox="1"/>
            <p:nvPr/>
          </p:nvSpPr>
          <p:spPr>
            <a:xfrm>
              <a:off x="-4326024" y="7322231"/>
              <a:ext cx="8850058" cy="39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 Better                                            Surgery Better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E61411-D017-4CBF-4C49-48A984542011}"/>
                </a:ext>
              </a:extLst>
            </p:cNvPr>
            <p:cNvCxnSpPr>
              <a:cxnSpLocks/>
            </p:cNvCxnSpPr>
            <p:nvPr/>
          </p:nvCxnSpPr>
          <p:spPr>
            <a:xfrm>
              <a:off x="214239" y="7542863"/>
              <a:ext cx="9144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A23E901-10B8-73B2-D6B7-B2ED54C969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37966" y="7542863"/>
              <a:ext cx="9144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6D3A5D-DF7D-3B4F-C524-BE7FF6AD9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87265"/>
              </p:ext>
            </p:extLst>
          </p:nvPr>
        </p:nvGraphicFramePr>
        <p:xfrm>
          <a:off x="1089574" y="1212526"/>
          <a:ext cx="9845562" cy="4358640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2251675">
                  <a:extLst>
                    <a:ext uri="{9D8B030D-6E8A-4147-A177-3AD203B41FA5}">
                      <a16:colId xmlns:a16="http://schemas.microsoft.com/office/drawing/2014/main" val="3114354069"/>
                    </a:ext>
                  </a:extLst>
                </a:gridCol>
                <a:gridCol w="1236214">
                  <a:extLst>
                    <a:ext uri="{9D8B030D-6E8A-4147-A177-3AD203B41FA5}">
                      <a16:colId xmlns:a16="http://schemas.microsoft.com/office/drawing/2014/main" val="1843850319"/>
                    </a:ext>
                  </a:extLst>
                </a:gridCol>
                <a:gridCol w="1691082">
                  <a:extLst>
                    <a:ext uri="{9D8B030D-6E8A-4147-A177-3AD203B41FA5}">
                      <a16:colId xmlns:a16="http://schemas.microsoft.com/office/drawing/2014/main" val="446667391"/>
                    </a:ext>
                  </a:extLst>
                </a:gridCol>
                <a:gridCol w="869648">
                  <a:extLst>
                    <a:ext uri="{9D8B030D-6E8A-4147-A177-3AD203B41FA5}">
                      <a16:colId xmlns:a16="http://schemas.microsoft.com/office/drawing/2014/main" val="3941912432"/>
                    </a:ext>
                  </a:extLst>
                </a:gridCol>
                <a:gridCol w="951269">
                  <a:extLst>
                    <a:ext uri="{9D8B030D-6E8A-4147-A177-3AD203B41FA5}">
                      <a16:colId xmlns:a16="http://schemas.microsoft.com/office/drawing/2014/main" val="3531433169"/>
                    </a:ext>
                  </a:extLst>
                </a:gridCol>
                <a:gridCol w="1609460">
                  <a:extLst>
                    <a:ext uri="{9D8B030D-6E8A-4147-A177-3AD203B41FA5}">
                      <a16:colId xmlns:a16="http://schemas.microsoft.com/office/drawing/2014/main" val="4279542895"/>
                    </a:ext>
                  </a:extLst>
                </a:gridCol>
                <a:gridCol w="1236214">
                  <a:extLst>
                    <a:ext uri="{9D8B030D-6E8A-4147-A177-3AD203B41FA5}">
                      <a16:colId xmlns:a16="http://schemas.microsoft.com/office/drawing/2014/main" val="2401237961"/>
                    </a:ext>
                  </a:extLst>
                </a:gridCol>
              </a:tblGrid>
              <a:tr h="12102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100" b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95" marR="100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 </a:t>
                      </a:r>
                    </a:p>
                  </a:txBody>
                  <a:tcPr marL="10095" marR="100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55594"/>
                  </a:ext>
                </a:extLst>
              </a:tr>
              <a:tr h="1210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KM rate, 5 years</a:t>
                      </a: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2601" marR="826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867132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  <a:endParaRPr lang="en-US" sz="11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809" marR="168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0.8451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798318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&lt;75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11.9%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13.4%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0.87 (0.57-1.33)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398500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≥75</a:t>
                      </a:r>
                      <a:endParaRPr lang="en-US" sz="11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18.9%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19.8%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0.91 (0.64-1.29)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432053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Sex 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0.5366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31774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Female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12.9%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12.1%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8071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1.05 (0.63-1.76)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724698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Male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17.0%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18.6%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8071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0.86 (0.63-1.18)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285905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STS-PROM, %</a:t>
                      </a:r>
                      <a:endParaRPr lang="en-US" sz="1100" kern="120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0.8263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796256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&lt;2.0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12.3%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12.6%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0.94 (0.63-1.41)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747067"/>
                  </a:ext>
                </a:extLst>
              </a:tr>
              <a:tr h="73853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≥2.0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19.5%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21.4%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0.88 (0.61-1.26)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874737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NYHA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0.5851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88322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I/II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13.4%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15.0%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0.87 (0.62-1.22)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564762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III/IV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22.1%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20.2%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1.02 (0.64-1.61)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592021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 KCCQ Overall Score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0.6475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862666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≤72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16.1%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17.7%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0.85 (0.59-1.24)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09584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&gt;72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14.7%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15.0%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0.96 (0.65-1.43)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709347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COPD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0.5460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707557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Yes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20.9%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18.8%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1.10 (0.60-2.02)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13332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No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15.1%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16.0%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0.90 (0.67-1.23)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340147"/>
                  </a:ext>
                </a:extLst>
              </a:tr>
              <a:tr h="157331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 Atrial fibrillation/flutter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0.5177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00340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Yes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26.4%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24.5%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1.05 (0.60-1.84)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125955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No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13.4%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15.0%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0.86 (0.63-1.17)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081972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272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BMI, kg/m</a:t>
                      </a:r>
                      <a:r>
                        <a:rPr lang="en-US" sz="1100" kern="120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sz="1100" kern="120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0.7226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040676"/>
                  </a:ext>
                </a:extLst>
              </a:tr>
              <a:tr h="159148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≤30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15.6%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17.4%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8071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0.86 (0.59-1.25)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8071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072645"/>
                  </a:ext>
                </a:extLst>
              </a:tr>
              <a:tr h="86050">
                <a:tc>
                  <a:txBody>
                    <a:bodyPr/>
                    <a:lstStyle/>
                    <a:p>
                      <a:pPr marL="228600" marR="0" indent="-1730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&gt;30</a:t>
                      </a:r>
                    </a:p>
                  </a:txBody>
                  <a:tcPr marL="54662" marR="546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15.4%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15.5%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2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662" marR="546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0.95 (0.64-1.41)</a:t>
                      </a:r>
                    </a:p>
                  </a:txBody>
                  <a:tcPr marL="16809" marR="16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809" marR="16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5369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C0E2DD-8893-7FB9-1E2E-B80127192FFC}"/>
              </a:ext>
            </a:extLst>
          </p:cNvPr>
          <p:cNvCxnSpPr>
            <a:cxnSpLocks/>
          </p:cNvCxnSpPr>
          <p:nvPr/>
        </p:nvCxnSpPr>
        <p:spPr>
          <a:xfrm>
            <a:off x="7467316" y="1548368"/>
            <a:ext cx="23246" cy="402279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61E2B23-5850-4CB9-0C50-73EA6E0C4A0C}"/>
              </a:ext>
            </a:extLst>
          </p:cNvPr>
          <p:cNvSpPr txBox="1"/>
          <p:nvPr/>
        </p:nvSpPr>
        <p:spPr bwMode="auto">
          <a:xfrm>
            <a:off x="304800" y="272086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>
                <a:solidFill>
                  <a:schemeClr val="tx2">
                    <a:lumMod val="50000"/>
                  </a:schemeClr>
                </a:solidFill>
              </a:rPr>
              <a:t>All-Cause </a:t>
            </a: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Mortality Or Disabling Stroke Subgroup Analysis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4184905-3A9B-D362-4BAD-30ED0ADA1017}"/>
              </a:ext>
            </a:extLst>
          </p:cNvPr>
          <p:cNvGrpSpPr/>
          <p:nvPr/>
        </p:nvGrpSpPr>
        <p:grpSpPr>
          <a:xfrm>
            <a:off x="6099727" y="5553047"/>
            <a:ext cx="2234902" cy="265223"/>
            <a:chOff x="5845727" y="5625199"/>
            <a:chExt cx="2234902" cy="26522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F7ADA8-88E6-8CC7-25C6-4D419F2C01E0}"/>
                </a:ext>
              </a:extLst>
            </p:cNvPr>
            <p:cNvGrpSpPr/>
            <p:nvPr/>
          </p:nvGrpSpPr>
          <p:grpSpPr>
            <a:xfrm>
              <a:off x="6019800" y="5839150"/>
              <a:ext cx="1813560" cy="51272"/>
              <a:chOff x="6019800" y="5839150"/>
              <a:chExt cx="1813560" cy="5127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5937BF6-2E26-F6D9-76F6-E5E04B3C2735}"/>
                  </a:ext>
                </a:extLst>
              </p:cNvPr>
              <p:cNvCxnSpPr/>
              <p:nvPr/>
            </p:nvCxnSpPr>
            <p:spPr>
              <a:xfrm>
                <a:off x="6019800" y="5848675"/>
                <a:ext cx="18135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4727496-3C21-F9EC-7E78-F5CC42771EDD}"/>
                  </a:ext>
                </a:extLst>
              </p:cNvPr>
              <p:cNvCxnSpPr/>
              <p:nvPr/>
            </p:nvCxnSpPr>
            <p:spPr>
              <a:xfrm>
                <a:off x="6025515" y="5839150"/>
                <a:ext cx="0" cy="492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ED11992-F097-ED4D-02EB-424A8645E155}"/>
                  </a:ext>
                </a:extLst>
              </p:cNvPr>
              <p:cNvCxnSpPr/>
              <p:nvPr/>
            </p:nvCxnSpPr>
            <p:spPr>
              <a:xfrm>
                <a:off x="6625590" y="5841217"/>
                <a:ext cx="0" cy="492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6C67AEF-546C-7FC5-5B37-E748027C4647}"/>
                  </a:ext>
                </a:extLst>
              </p:cNvPr>
              <p:cNvCxnSpPr/>
              <p:nvPr/>
            </p:nvCxnSpPr>
            <p:spPr>
              <a:xfrm>
                <a:off x="7230461" y="5839150"/>
                <a:ext cx="0" cy="492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81754BF-CB06-B955-B70C-4F103901BBD8}"/>
                  </a:ext>
                </a:extLst>
              </p:cNvPr>
              <p:cNvCxnSpPr/>
              <p:nvPr/>
            </p:nvCxnSpPr>
            <p:spPr>
              <a:xfrm>
                <a:off x="7833360" y="5839312"/>
                <a:ext cx="0" cy="492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7072B3-771C-CB7F-C67F-0C6AF67530BA}"/>
                </a:ext>
              </a:extLst>
            </p:cNvPr>
            <p:cNvSpPr txBox="1"/>
            <p:nvPr/>
          </p:nvSpPr>
          <p:spPr>
            <a:xfrm>
              <a:off x="5845727" y="5625199"/>
              <a:ext cx="4119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96FE68-8F25-2C23-5B0D-ED454A16218B}"/>
                </a:ext>
              </a:extLst>
            </p:cNvPr>
            <p:cNvSpPr txBox="1"/>
            <p:nvPr/>
          </p:nvSpPr>
          <p:spPr>
            <a:xfrm>
              <a:off x="6448625" y="5625199"/>
              <a:ext cx="4119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6C3F5E-CAFA-DFF8-6CE7-4A701116E817}"/>
                </a:ext>
              </a:extLst>
            </p:cNvPr>
            <p:cNvSpPr txBox="1"/>
            <p:nvPr/>
          </p:nvSpPr>
          <p:spPr>
            <a:xfrm>
              <a:off x="7045427" y="5625199"/>
              <a:ext cx="4119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71B5B4-2AE3-5EE3-8A43-55A7EE2E30AA}"/>
                </a:ext>
              </a:extLst>
            </p:cNvPr>
            <p:cNvSpPr txBox="1"/>
            <p:nvPr/>
          </p:nvSpPr>
          <p:spPr>
            <a:xfrm>
              <a:off x="7590788" y="5625199"/>
              <a:ext cx="4898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</a:t>
              </a:r>
            </a:p>
          </p:txBody>
        </p:sp>
      </p:grpSp>
      <p:pic>
        <p:nvPicPr>
          <p:cNvPr id="25" name="Picture 24" descr="A black background with white lines&#10;&#10;AI-generated content may be incorrect.">
            <a:extLst>
              <a:ext uri="{FF2B5EF4-FFF2-40B4-BE49-F238E27FC236}">
                <a16:creationId xmlns:a16="http://schemas.microsoft.com/office/drawing/2014/main" id="{B62CDB57-71B9-FEA4-8D2D-57F4A8011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288" y="1642719"/>
            <a:ext cx="2286022" cy="4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0B0A0-4E14-5219-5364-AD7F21587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DB4DAFF6-640A-F307-2810-886212C5F308}"/>
              </a:ext>
            </a:extLst>
          </p:cNvPr>
          <p:cNvSpPr txBox="1">
            <a:spLocks/>
          </p:cNvSpPr>
          <p:nvPr/>
        </p:nvSpPr>
        <p:spPr bwMode="auto">
          <a:xfrm>
            <a:off x="594486" y="430755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C3C">
                  <a:tint val="82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5F8483B-A11B-8341-BD01-2E54D5B80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756099"/>
              </p:ext>
            </p:extLst>
          </p:nvPr>
        </p:nvGraphicFramePr>
        <p:xfrm>
          <a:off x="979071" y="5157336"/>
          <a:ext cx="8989072" cy="853440"/>
        </p:xfrm>
        <a:graphic>
          <a:graphicData uri="http://schemas.openxmlformats.org/drawingml/2006/table">
            <a:tbl>
              <a:tblPr firstRow="1" bandRow="1"/>
              <a:tblGrid>
                <a:gridCol w="1578087">
                  <a:extLst>
                    <a:ext uri="{9D8B030D-6E8A-4147-A177-3AD203B41FA5}">
                      <a16:colId xmlns:a16="http://schemas.microsoft.com/office/drawing/2014/main" val="3388383659"/>
                    </a:ext>
                  </a:extLst>
                </a:gridCol>
                <a:gridCol w="1041453">
                  <a:extLst>
                    <a:ext uri="{9D8B030D-6E8A-4147-A177-3AD203B41FA5}">
                      <a16:colId xmlns:a16="http://schemas.microsoft.com/office/drawing/2014/main" val="3590796887"/>
                    </a:ext>
                  </a:extLst>
                </a:gridCol>
                <a:gridCol w="1049588">
                  <a:extLst>
                    <a:ext uri="{9D8B030D-6E8A-4147-A177-3AD203B41FA5}">
                      <a16:colId xmlns:a16="http://schemas.microsoft.com/office/drawing/2014/main" val="2963053204"/>
                    </a:ext>
                  </a:extLst>
                </a:gridCol>
                <a:gridCol w="1049588">
                  <a:extLst>
                    <a:ext uri="{9D8B030D-6E8A-4147-A177-3AD203B41FA5}">
                      <a16:colId xmlns:a16="http://schemas.microsoft.com/office/drawing/2014/main" val="547943676"/>
                    </a:ext>
                  </a:extLst>
                </a:gridCol>
                <a:gridCol w="1057725">
                  <a:extLst>
                    <a:ext uri="{9D8B030D-6E8A-4147-A177-3AD203B41FA5}">
                      <a16:colId xmlns:a16="http://schemas.microsoft.com/office/drawing/2014/main" val="2724669810"/>
                    </a:ext>
                  </a:extLst>
                </a:gridCol>
                <a:gridCol w="1070877">
                  <a:extLst>
                    <a:ext uri="{9D8B030D-6E8A-4147-A177-3AD203B41FA5}">
                      <a16:colId xmlns:a16="http://schemas.microsoft.com/office/drawing/2014/main" val="1479851116"/>
                    </a:ext>
                  </a:extLst>
                </a:gridCol>
                <a:gridCol w="1070877">
                  <a:extLst>
                    <a:ext uri="{9D8B030D-6E8A-4147-A177-3AD203B41FA5}">
                      <a16:colId xmlns:a16="http://schemas.microsoft.com/office/drawing/2014/main" val="1883004520"/>
                    </a:ext>
                  </a:extLst>
                </a:gridCol>
                <a:gridCol w="1070877">
                  <a:extLst>
                    <a:ext uri="{9D8B030D-6E8A-4147-A177-3AD203B41FA5}">
                      <a16:colId xmlns:a16="http://schemas.microsoft.com/office/drawing/2014/main" val="3645058659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200" b="1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 EOA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148341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200" b="1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 EOA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159296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200" b="1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 MG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1010E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205843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200" b="1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 MG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Next World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rgbClr val="ED002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</a:p>
                  </a:txBody>
                  <a:tcPr marL="76200" marR="76200" marT="15240" marB="152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897748"/>
                  </a:ext>
                </a:extLst>
              </a:tr>
            </a:tbl>
          </a:graphicData>
        </a:graphic>
      </p:graphicFrame>
      <p:sp>
        <p:nvSpPr>
          <p:cNvPr id="9" name="TextBox 1">
            <a:extLst>
              <a:ext uri="{FF2B5EF4-FFF2-40B4-BE49-F238E27FC236}">
                <a16:creationId xmlns:a16="http://schemas.microsoft.com/office/drawing/2014/main" id="{C2619CED-B8C4-B48B-73E1-6B7F1FEFADE0}"/>
              </a:ext>
            </a:extLst>
          </p:cNvPr>
          <p:cNvSpPr txBox="1"/>
          <p:nvPr/>
        </p:nvSpPr>
        <p:spPr bwMode="auto">
          <a:xfrm>
            <a:off x="4607129" y="4733981"/>
            <a:ext cx="2923953" cy="3026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Post Procedure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37560-3553-DAAE-38D2-C68C20C20869}"/>
              </a:ext>
            </a:extLst>
          </p:cNvPr>
          <p:cNvSpPr txBox="1"/>
          <p:nvPr/>
        </p:nvSpPr>
        <p:spPr bwMode="auto">
          <a:xfrm>
            <a:off x="7226282" y="1309516"/>
            <a:ext cx="2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EOA and 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C3C3C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P&lt;0.001 at 5 Years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133E3-4545-53FE-D0BB-06186E5032FC}"/>
              </a:ext>
            </a:extLst>
          </p:cNvPr>
          <p:cNvSpPr txBox="1"/>
          <p:nvPr/>
        </p:nvSpPr>
        <p:spPr bwMode="auto">
          <a:xfrm>
            <a:off x="312420" y="265904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Hemodynamic Valve Performance</a:t>
            </a:r>
          </a:p>
        </p:txBody>
      </p:sp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F1F2FFB-1B4E-D27B-F2C1-33AC7022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93" y="925003"/>
            <a:ext cx="10016934" cy="38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EA4F2-9970-FBA9-616E-25CC8DA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1B0E2600-2B5F-6B06-D953-B61EDF91FBF7}"/>
              </a:ext>
            </a:extLst>
          </p:cNvPr>
          <p:cNvSpPr txBox="1">
            <a:spLocks/>
          </p:cNvSpPr>
          <p:nvPr/>
        </p:nvSpPr>
        <p:spPr bwMode="auto">
          <a:xfrm>
            <a:off x="501554" y="702725"/>
            <a:ext cx="11003027" cy="46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C26D62-5A1B-C392-EE8D-DED9B11D112C}"/>
              </a:ext>
            </a:extLst>
          </p:cNvPr>
          <p:cNvSpPr txBox="1"/>
          <p:nvPr/>
        </p:nvSpPr>
        <p:spPr bwMode="auto">
          <a:xfrm>
            <a:off x="304800" y="272640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Paravalvular Regurgitation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04B705C-7729-81CD-3A95-487A5A29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1979"/>
            <a:ext cx="13010177" cy="53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13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1CC7A2-AA14-CA38-B306-7FDF7BFECB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2770" y="87086"/>
            <a:ext cx="11002363" cy="9232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 of Relevant Financial Relationships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A4B55-E2F3-7EB7-0DB6-F66DB79262BB}"/>
              </a:ext>
            </a:extLst>
          </p:cNvPr>
          <p:cNvSpPr txBox="1">
            <a:spLocks/>
          </p:cNvSpPr>
          <p:nvPr/>
        </p:nvSpPr>
        <p:spPr bwMode="auto">
          <a:xfrm>
            <a:off x="593990" y="1452629"/>
            <a:ext cx="11001375" cy="43699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prior 24 months, I have had a relevant financial relationship with a company producing, marketing, selling, re-selling, or distributing healthcare products used by or on patients: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17AAA9-BBB2-2830-81FC-A11644067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97640"/>
              </p:ext>
            </p:extLst>
          </p:nvPr>
        </p:nvGraphicFramePr>
        <p:xfrm>
          <a:off x="1039594" y="2677618"/>
          <a:ext cx="9933517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5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u="sng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of Financial Relationship</a:t>
                      </a:r>
                    </a:p>
                  </a:txBody>
                  <a:tcPr anchor="b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u="sng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Ineligible Company</a:t>
                      </a:r>
                      <a:endParaRPr lang="en-US" sz="15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381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Grant/Research Support</a:t>
                      </a:r>
                      <a:endParaRPr lang="en-US" sz="15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Abbott, Boston Scientific, WL Gore Medical, and Medtronic</a:t>
                      </a:r>
                      <a:endParaRPr lang="en-US" sz="18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381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9D493D-A11A-22D4-3452-AD670B69EF7F}"/>
              </a:ext>
            </a:extLst>
          </p:cNvPr>
          <p:cNvSpPr txBox="1"/>
          <p:nvPr/>
        </p:nvSpPr>
        <p:spPr bwMode="auto">
          <a:xfrm>
            <a:off x="1722640" y="4569794"/>
            <a:ext cx="8744075" cy="70019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51">
              <a:defRPr/>
            </a:pPr>
            <a:r>
              <a:rPr lang="en-US" sz="1875" b="1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All relevant financial relationships have been mitigated.</a:t>
            </a:r>
            <a:endParaRPr lang="en-US" sz="2417" b="1" i="1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algn="ctr" defTabSz="1219151">
              <a:defRPr/>
            </a:pPr>
            <a:r>
              <a:rPr lang="en-US" sz="1875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Faculty disclosure information can be found on the app</a:t>
            </a:r>
            <a:endParaRPr lang="en-US" sz="2417" b="1" i="1">
              <a:solidFill>
                <a:srgbClr val="0000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4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75E7C-1E29-3AA3-ED01-A34D69CE4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0F09ED63-CA81-D0D5-1C45-71F337448DEE}"/>
              </a:ext>
            </a:extLst>
          </p:cNvPr>
          <p:cNvSpPr txBox="1">
            <a:spLocks/>
          </p:cNvSpPr>
          <p:nvPr/>
        </p:nvSpPr>
        <p:spPr bwMode="auto">
          <a:xfrm>
            <a:off x="594486" y="588981"/>
            <a:ext cx="11003027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CF1386-D0FD-ED40-2B1A-9DBF9EF40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343372"/>
              </p:ext>
            </p:extLst>
          </p:nvPr>
        </p:nvGraphicFramePr>
        <p:xfrm>
          <a:off x="3268598" y="1590059"/>
          <a:ext cx="5392235" cy="814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590">
                  <a:extLst>
                    <a:ext uri="{9D8B030D-6E8A-4147-A177-3AD203B41FA5}">
                      <a16:colId xmlns:a16="http://schemas.microsoft.com/office/drawing/2014/main" val="2706267784"/>
                    </a:ext>
                  </a:extLst>
                </a:gridCol>
                <a:gridCol w="1821151">
                  <a:extLst>
                    <a:ext uri="{9D8B030D-6E8A-4147-A177-3AD203B41FA5}">
                      <a16:colId xmlns:a16="http://schemas.microsoft.com/office/drawing/2014/main" val="784365909"/>
                    </a:ext>
                  </a:extLst>
                </a:gridCol>
                <a:gridCol w="1373494">
                  <a:extLst>
                    <a:ext uri="{9D8B030D-6E8A-4147-A177-3AD203B41FA5}">
                      <a16:colId xmlns:a16="http://schemas.microsoft.com/office/drawing/2014/main" val="4271410512"/>
                    </a:ext>
                  </a:extLst>
                </a:gridCol>
              </a:tblGrid>
              <a:tr h="283029">
                <a:tc>
                  <a:txBody>
                    <a:bodyPr/>
                    <a:lstStyle/>
                    <a:p>
                      <a:endParaRPr 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Rate at 5 Years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805868"/>
                  </a:ext>
                </a:extLst>
              </a:tr>
              <a:tr h="25472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None/trace PVR at 1 month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13.0%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10.1%–16.7%</a:t>
                      </a:r>
                    </a:p>
                  </a:txBody>
                  <a:tcPr marL="0" marR="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4641"/>
                  </a:ext>
                </a:extLst>
              </a:tr>
              <a:tr h="25472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 PVR at 1 month</a:t>
                      </a: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14.1%</a:t>
                      </a: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10.1%–19.5%</a:t>
                      </a: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6388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948C35-9CA0-4571-95E1-C369FC54D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812791"/>
              </p:ext>
            </p:extLst>
          </p:nvPr>
        </p:nvGraphicFramePr>
        <p:xfrm>
          <a:off x="1167450" y="5871984"/>
          <a:ext cx="9885715" cy="428490"/>
        </p:xfrm>
        <a:graphic>
          <a:graphicData uri="http://schemas.openxmlformats.org/drawingml/2006/table">
            <a:tbl>
              <a:tblPr firstRow="1" bandRow="1"/>
              <a:tblGrid>
                <a:gridCol w="1277881">
                  <a:extLst>
                    <a:ext uri="{9D8B030D-6E8A-4147-A177-3AD203B41FA5}">
                      <a16:colId xmlns:a16="http://schemas.microsoft.com/office/drawing/2014/main" val="1136007385"/>
                    </a:ext>
                  </a:extLst>
                </a:gridCol>
                <a:gridCol w="888943">
                  <a:extLst>
                    <a:ext uri="{9D8B030D-6E8A-4147-A177-3AD203B41FA5}">
                      <a16:colId xmlns:a16="http://schemas.microsoft.com/office/drawing/2014/main" val="2489500615"/>
                    </a:ext>
                  </a:extLst>
                </a:gridCol>
                <a:gridCol w="797788">
                  <a:extLst>
                    <a:ext uri="{9D8B030D-6E8A-4147-A177-3AD203B41FA5}">
                      <a16:colId xmlns:a16="http://schemas.microsoft.com/office/drawing/2014/main" val="2035223079"/>
                    </a:ext>
                  </a:extLst>
                </a:gridCol>
                <a:gridCol w="1530035">
                  <a:extLst>
                    <a:ext uri="{9D8B030D-6E8A-4147-A177-3AD203B41FA5}">
                      <a16:colId xmlns:a16="http://schemas.microsoft.com/office/drawing/2014/main" val="2068406107"/>
                    </a:ext>
                  </a:extLst>
                </a:gridCol>
                <a:gridCol w="1525515">
                  <a:extLst>
                    <a:ext uri="{9D8B030D-6E8A-4147-A177-3AD203B41FA5}">
                      <a16:colId xmlns:a16="http://schemas.microsoft.com/office/drawing/2014/main" val="1759514859"/>
                    </a:ext>
                  </a:extLst>
                </a:gridCol>
                <a:gridCol w="1514215">
                  <a:extLst>
                    <a:ext uri="{9D8B030D-6E8A-4147-A177-3AD203B41FA5}">
                      <a16:colId xmlns:a16="http://schemas.microsoft.com/office/drawing/2014/main" val="3971537804"/>
                    </a:ext>
                  </a:extLst>
                </a:gridCol>
                <a:gridCol w="1545446">
                  <a:extLst>
                    <a:ext uri="{9D8B030D-6E8A-4147-A177-3AD203B41FA5}">
                      <a16:colId xmlns:a16="http://schemas.microsoft.com/office/drawing/2014/main" val="844216479"/>
                    </a:ext>
                  </a:extLst>
                </a:gridCol>
                <a:gridCol w="805892">
                  <a:extLst>
                    <a:ext uri="{9D8B030D-6E8A-4147-A177-3AD203B41FA5}">
                      <a16:colId xmlns:a16="http://schemas.microsoft.com/office/drawing/2014/main" val="3948265774"/>
                    </a:ext>
                  </a:extLst>
                </a:gridCol>
              </a:tblGrid>
              <a:tr h="215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None/trace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438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300219"/>
                  </a:ext>
                </a:extLst>
              </a:tr>
              <a:tr h="1831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pPr algn="r"/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257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World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3170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F78DF0-F7BD-D899-BF15-AAB289E37AD2}"/>
              </a:ext>
            </a:extLst>
          </p:cNvPr>
          <p:cNvSpPr txBox="1"/>
          <p:nvPr/>
        </p:nvSpPr>
        <p:spPr bwMode="auto">
          <a:xfrm>
            <a:off x="5051063" y="2449817"/>
            <a:ext cx="215558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Log-rank p-value = 0.67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0F0B1-909D-F3B2-A60F-CA9774A74066}"/>
              </a:ext>
            </a:extLst>
          </p:cNvPr>
          <p:cNvSpPr txBox="1"/>
          <p:nvPr/>
        </p:nvSpPr>
        <p:spPr bwMode="auto">
          <a:xfrm>
            <a:off x="1167449" y="5550079"/>
            <a:ext cx="19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PVR at 1 Month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26FBE-3D39-D772-7252-6CF79920E5BC}"/>
              </a:ext>
            </a:extLst>
          </p:cNvPr>
          <p:cNvSpPr txBox="1"/>
          <p:nvPr/>
        </p:nvSpPr>
        <p:spPr bwMode="auto">
          <a:xfrm>
            <a:off x="312420" y="263327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Effect of 1-Month Paravalvular Regurgitation on Mortality in Evolut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BE939-330C-F4C8-054F-F3B3F0994B41}"/>
              </a:ext>
            </a:extLst>
          </p:cNvPr>
          <p:cNvSpPr txBox="1"/>
          <p:nvPr/>
        </p:nvSpPr>
        <p:spPr>
          <a:xfrm>
            <a:off x="1153143" y="916345"/>
            <a:ext cx="9885715" cy="3877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200" b="1">
                <a:solidFill>
                  <a:schemeClr val="tx2"/>
                </a:solidFill>
              </a:rPr>
              <a:t>Early mild paravalvular regurgitation had no impact on 5-year mortality</a:t>
            </a:r>
          </a:p>
        </p:txBody>
      </p:sp>
      <p:pic>
        <p:nvPicPr>
          <p:cNvPr id="11" name="Picture 10" descr="A graph showing a graph&#10;&#10;AI-generated content may be incorrect.">
            <a:extLst>
              <a:ext uri="{FF2B5EF4-FFF2-40B4-BE49-F238E27FC236}">
                <a16:creationId xmlns:a16="http://schemas.microsoft.com/office/drawing/2014/main" id="{C89287CB-7DB7-7249-9C0C-9251650D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80" y="1434353"/>
            <a:ext cx="9310345" cy="4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18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5C5A-B0B9-6D30-2591-1C5741D0F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FCD4A5E-EEA1-4787-307C-9B6B2B5B3213}"/>
              </a:ext>
            </a:extLst>
          </p:cNvPr>
          <p:cNvSpPr txBox="1">
            <a:spLocks/>
          </p:cNvSpPr>
          <p:nvPr/>
        </p:nvSpPr>
        <p:spPr bwMode="auto">
          <a:xfrm>
            <a:off x="312671" y="501832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33" cap="small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716B86-C18F-D1AF-95C2-A9A777FC3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187476"/>
              </p:ext>
            </p:extLst>
          </p:nvPr>
        </p:nvGraphicFramePr>
        <p:xfrm>
          <a:off x="487202" y="4455878"/>
          <a:ext cx="7290883" cy="188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01">
                  <a:extLst>
                    <a:ext uri="{9D8B030D-6E8A-4147-A177-3AD203B41FA5}">
                      <a16:colId xmlns:a16="http://schemas.microsoft.com/office/drawing/2014/main" val="297242818"/>
                    </a:ext>
                  </a:extLst>
                </a:gridCol>
                <a:gridCol w="1110037">
                  <a:extLst>
                    <a:ext uri="{9D8B030D-6E8A-4147-A177-3AD203B41FA5}">
                      <a16:colId xmlns:a16="http://schemas.microsoft.com/office/drawing/2014/main" val="1521341453"/>
                    </a:ext>
                  </a:extLst>
                </a:gridCol>
                <a:gridCol w="948535">
                  <a:extLst>
                    <a:ext uri="{9D8B030D-6E8A-4147-A177-3AD203B41FA5}">
                      <a16:colId xmlns:a16="http://schemas.microsoft.com/office/drawing/2014/main" val="3301148599"/>
                    </a:ext>
                  </a:extLst>
                </a:gridCol>
                <a:gridCol w="977420">
                  <a:extLst>
                    <a:ext uri="{9D8B030D-6E8A-4147-A177-3AD203B41FA5}">
                      <a16:colId xmlns:a16="http://schemas.microsoft.com/office/drawing/2014/main" val="2973732416"/>
                    </a:ext>
                  </a:extLst>
                </a:gridCol>
                <a:gridCol w="751071">
                  <a:extLst>
                    <a:ext uri="{9D8B030D-6E8A-4147-A177-3AD203B41FA5}">
                      <a16:colId xmlns:a16="http://schemas.microsoft.com/office/drawing/2014/main" val="3976170555"/>
                    </a:ext>
                  </a:extLst>
                </a:gridCol>
                <a:gridCol w="1067344">
                  <a:extLst>
                    <a:ext uri="{9D8B030D-6E8A-4147-A177-3AD203B41FA5}">
                      <a16:colId xmlns:a16="http://schemas.microsoft.com/office/drawing/2014/main" val="154201316"/>
                    </a:ext>
                  </a:extLst>
                </a:gridCol>
                <a:gridCol w="853811">
                  <a:extLst>
                    <a:ext uri="{9D8B030D-6E8A-4147-A177-3AD203B41FA5}">
                      <a16:colId xmlns:a16="http://schemas.microsoft.com/office/drawing/2014/main" val="2043002582"/>
                    </a:ext>
                  </a:extLst>
                </a:gridCol>
                <a:gridCol w="912364">
                  <a:extLst>
                    <a:ext uri="{9D8B030D-6E8A-4147-A177-3AD203B41FA5}">
                      <a16:colId xmlns:a16="http://schemas.microsoft.com/office/drawing/2014/main" val="3157717445"/>
                    </a:ext>
                  </a:extLst>
                </a:gridCol>
              </a:tblGrid>
              <a:tr h="259343">
                <a:tc gridSpan="8"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from Baseline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295041"/>
                  </a:ext>
                </a:extLst>
              </a:tr>
              <a:tr h="259343">
                <a:tc rowSpan="2"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</a:t>
                      </a: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318938"/>
                  </a:ext>
                </a:extLst>
              </a:tr>
              <a:tr h="363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± 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± 21.1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 ± 20.6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 ± 20.8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 ± 20.6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 ± 20.7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 ± 21.9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099448"/>
                  </a:ext>
                </a:extLst>
              </a:tr>
              <a:tr h="259343">
                <a:tc rowSpan="2"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</a:t>
                      </a: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565121"/>
                  </a:ext>
                </a:extLst>
              </a:tr>
              <a:tr h="363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± 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9.2 ± 22.3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 ± 20.3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± 20.0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 ± 21.1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 ± 20.9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 ± 21.7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81108"/>
                  </a:ext>
                </a:extLst>
              </a:tr>
              <a:tr h="363080">
                <a:tc>
                  <a:txBody>
                    <a:bodyPr/>
                    <a:lstStyle/>
                    <a:p>
                      <a:endParaRPr lang="en-US" sz="11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7522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EEE1E15-8C9D-CCC4-B53C-E7CC4208C053}"/>
              </a:ext>
            </a:extLst>
          </p:cNvPr>
          <p:cNvSpPr txBox="1"/>
          <p:nvPr/>
        </p:nvSpPr>
        <p:spPr bwMode="auto">
          <a:xfrm>
            <a:off x="7862963" y="1412143"/>
            <a:ext cx="4329037" cy="5130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380985">
              <a:defRPr/>
            </a:pPr>
            <a:r>
              <a:rPr lang="en-US" sz="1667" b="1">
                <a:solidFill>
                  <a:srgbClr val="1010EB">
                    <a:lumMod val="50000"/>
                  </a:srgbClr>
                </a:solidFill>
                <a:latin typeface="Arial" panose="020B0604020202020204"/>
              </a:rPr>
              <a:t>Alive and well at 5 Years </a:t>
            </a:r>
            <a:br>
              <a:rPr lang="en-US" sz="1667" b="1">
                <a:solidFill>
                  <a:srgbClr val="1010EB">
                    <a:lumMod val="50000"/>
                  </a:srgbClr>
                </a:solidFill>
                <a:latin typeface="Arial" panose="020B0604020202020204"/>
              </a:rPr>
            </a:br>
            <a:r>
              <a:rPr lang="en-US" sz="1667" b="1">
                <a:solidFill>
                  <a:srgbClr val="1010EB">
                    <a:lumMod val="50000"/>
                  </a:srgbClr>
                </a:solidFill>
                <a:latin typeface="Arial" panose="020B0604020202020204"/>
              </a:rPr>
              <a:t>(alive and KCCQ summary score &gt;75)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815A9-B930-AB6E-CE14-08A1E3299A9D}"/>
              </a:ext>
            </a:extLst>
          </p:cNvPr>
          <p:cNvSpPr txBox="1"/>
          <p:nvPr/>
        </p:nvSpPr>
        <p:spPr bwMode="auto">
          <a:xfrm rot="16200000">
            <a:off x="7584933" y="3107290"/>
            <a:ext cx="1082027" cy="2565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380985">
              <a:defRPr/>
            </a:pPr>
            <a:r>
              <a:rPr lang="en-US" sz="1667">
                <a:solidFill>
                  <a:srgbClr val="000000"/>
                </a:solidFill>
                <a:latin typeface="Arial" panose="020B0604020202020204"/>
              </a:rPr>
              <a:t>Patients, %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C8D0C7-B032-F4C7-DA4C-7650DBC7B1BB}"/>
              </a:ext>
            </a:extLst>
          </p:cNvPr>
          <p:cNvSpPr txBox="1"/>
          <p:nvPr/>
        </p:nvSpPr>
        <p:spPr bwMode="auto">
          <a:xfrm>
            <a:off x="313335" y="273794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KCCQ Overall Summary Score</a:t>
            </a:r>
          </a:p>
        </p:txBody>
      </p:sp>
      <p:pic>
        <p:nvPicPr>
          <p:cNvPr id="12" name="Picture 1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841CCC1-BB7F-C25E-8C74-F9EB3ADF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3" y="1204774"/>
            <a:ext cx="7487069" cy="3582820"/>
          </a:xfrm>
          <a:prstGeom prst="rect">
            <a:avLst/>
          </a:prstGeom>
        </p:spPr>
      </p:pic>
      <p:pic>
        <p:nvPicPr>
          <p:cNvPr id="14" name="Picture 13" descr="A graph with red and blue rectangles&#10;&#10;AI-generated content may be incorrect.">
            <a:extLst>
              <a:ext uri="{FF2B5EF4-FFF2-40B4-BE49-F238E27FC236}">
                <a16:creationId xmlns:a16="http://schemas.microsoft.com/office/drawing/2014/main" id="{E0C23EAC-22F0-9A33-695F-D6A386B3E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674" y="1685437"/>
            <a:ext cx="3782328" cy="33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5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8186-2645-FB89-A6A3-E6ECD2B4F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38D978DB-6BCC-C44C-0B40-ECB66429605D}"/>
              </a:ext>
            </a:extLst>
          </p:cNvPr>
          <p:cNvSpPr txBox="1">
            <a:spLocks/>
          </p:cNvSpPr>
          <p:nvPr/>
        </p:nvSpPr>
        <p:spPr bwMode="auto">
          <a:xfrm>
            <a:off x="439038" y="683760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333" cap="small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D9273-E456-8400-B5A5-EE3120FD9656}"/>
              </a:ext>
            </a:extLst>
          </p:cNvPr>
          <p:cNvSpPr txBox="1"/>
          <p:nvPr/>
        </p:nvSpPr>
        <p:spPr bwMode="auto">
          <a:xfrm rot="16200000">
            <a:off x="712216" y="3312640"/>
            <a:ext cx="1444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Patients, 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E25D33-8E3C-4F54-EB4B-A7087F54323C}"/>
              </a:ext>
            </a:extLst>
          </p:cNvPr>
          <p:cNvSpPr txBox="1"/>
          <p:nvPr/>
        </p:nvSpPr>
        <p:spPr bwMode="auto">
          <a:xfrm>
            <a:off x="304800" y="263327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NYHA Classification By Visit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9096A-0F90-8B86-1BBB-CADDCE682938}"/>
              </a:ext>
            </a:extLst>
          </p:cNvPr>
          <p:cNvSpPr txBox="1"/>
          <p:nvPr/>
        </p:nvSpPr>
        <p:spPr>
          <a:xfrm>
            <a:off x="1505730" y="916345"/>
            <a:ext cx="9180540" cy="3877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200" b="1">
                <a:solidFill>
                  <a:schemeClr val="tx2"/>
                </a:solidFill>
              </a:rPr>
              <a:t>Both Evolut and surgery gave patients good relief from symptoms</a:t>
            </a:r>
          </a:p>
        </p:txBody>
      </p:sp>
      <p:pic>
        <p:nvPicPr>
          <p:cNvPr id="8" name="Picture 7" descr="A graph of numbers and a black background&#10;&#10;AI-generated content may be incorrect.">
            <a:extLst>
              <a:ext uri="{FF2B5EF4-FFF2-40B4-BE49-F238E27FC236}">
                <a16:creationId xmlns:a16="http://schemas.microsoft.com/office/drawing/2014/main" id="{2D2FA3A2-A738-91AD-EB65-02302BF6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784" y="1287800"/>
            <a:ext cx="9437808" cy="495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231E2-A179-D755-46C7-E757CD06F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849479CD-DFA5-89B7-27BD-97335F2C435D}"/>
              </a:ext>
            </a:extLst>
          </p:cNvPr>
          <p:cNvSpPr txBox="1">
            <a:spLocks/>
          </p:cNvSpPr>
          <p:nvPr/>
        </p:nvSpPr>
        <p:spPr bwMode="auto">
          <a:xfrm>
            <a:off x="336590" y="578360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72CBC-B10E-DBFC-F4CC-80FE13184ED2}"/>
              </a:ext>
            </a:extLst>
          </p:cNvPr>
          <p:cNvSpPr txBox="1"/>
          <p:nvPr/>
        </p:nvSpPr>
        <p:spPr bwMode="auto">
          <a:xfrm>
            <a:off x="377467" y="1137920"/>
            <a:ext cx="1148985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accent1"/>
                </a:solidFill>
              </a:rPr>
              <a:t>Low surgical risk patients with severe aortic stenosis who were treated with either Evolut or surgery showed comparable rates of all-cause mortality or disabling stroke at 5 years (15.5% Evolut and 16.4% surgery, p=0.47)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Importantly, cardiovascular mortality remains similar for Evolut and surgery at 5 </a:t>
            </a:r>
            <a:r>
              <a:rPr lang="en-US" sz="2200">
                <a:solidFill>
                  <a:srgbClr val="000000"/>
                </a:solidFill>
              </a:rPr>
              <a:t>years </a:t>
            </a:r>
            <a:br>
              <a:rPr lang="en-US" sz="220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(</a:t>
            </a:r>
            <a:r>
              <a:rPr lang="en-US" sz="2200" dirty="0">
                <a:solidFill>
                  <a:srgbClr val="000000"/>
                </a:solidFill>
              </a:rPr>
              <a:t>Δ at 5 years favoring Evolut: 2.1%)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Sustained significantly lower mean gradients and larger EOAs (p&lt;0.001 for both) with Evolut vs surgery at 5 years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No difference in valve reintervention rates, moderate or greater PVR, or alive and well status at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4FC84-28D2-F84D-0DB3-A2FE4AEE1089}"/>
              </a:ext>
            </a:extLst>
          </p:cNvPr>
          <p:cNvSpPr txBox="1"/>
          <p:nvPr/>
        </p:nvSpPr>
        <p:spPr bwMode="auto">
          <a:xfrm>
            <a:off x="377467" y="4925213"/>
            <a:ext cx="112856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The results of the Evolut </a:t>
            </a:r>
            <a:r>
              <a:rPr lang="en-US" sz="2600" b="1">
                <a:solidFill>
                  <a:schemeClr val="accent1"/>
                </a:solidFill>
                <a:latin typeface="Arial" panose="020B0604020202020204" pitchFamily="34" charset="0"/>
              </a:rPr>
              <a:t>Low Risk Trial at five years support </a:t>
            </a:r>
            <a:r>
              <a:rPr lang="en-US" sz="2600" b="1" i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Evolut as a safe, effective, and durable alternative to surgery for patients with severe aortic stenosis and low surgical risk  </a:t>
            </a:r>
            <a:endParaRPr lang="en-US" sz="26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B3EFA8-42E7-7C70-7260-39D2D4A322FA}"/>
              </a:ext>
            </a:extLst>
          </p:cNvPr>
          <p:cNvSpPr txBox="1"/>
          <p:nvPr/>
        </p:nvSpPr>
        <p:spPr bwMode="auto">
          <a:xfrm>
            <a:off x="314066" y="273248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94748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26529-4311-B47C-9D2B-36EB19F31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2956" y="133565"/>
            <a:ext cx="5330852" cy="4448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Simultaneously published in </a:t>
            </a:r>
            <a:r>
              <a:rPr lang="en-US" sz="4400" b="1" i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JACC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986D6-17AD-6554-CD4A-89E4B9F61D3C}"/>
              </a:ext>
            </a:extLst>
          </p:cNvPr>
          <p:cNvSpPr/>
          <p:nvPr/>
        </p:nvSpPr>
        <p:spPr>
          <a:xfrm>
            <a:off x="7566991" y="2027583"/>
            <a:ext cx="3233531" cy="2690191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F182CF57-FE5E-8753-F8BB-BA5A1DD4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36" y="4933301"/>
            <a:ext cx="5040624" cy="1424987"/>
          </a:xfrm>
          <a:prstGeom prst="rect">
            <a:avLst/>
          </a:prstGeom>
        </p:spPr>
      </p:pic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1D158DA-0505-4A2A-1E67-F2F4D97DA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11" y="1538585"/>
            <a:ext cx="3318845" cy="3318845"/>
          </a:xfrm>
          <a:prstGeom prst="rect">
            <a:avLst/>
          </a:prstGeom>
        </p:spPr>
      </p:pic>
      <p:pic>
        <p:nvPicPr>
          <p:cNvPr id="6" name="Picture 5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AFB2A74C-F912-C464-8558-4BA83B646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0" y="249856"/>
            <a:ext cx="4837061" cy="635828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14792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55DCF-CC93-94D3-2CE4-2FD64F1E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89BFE2E8-FA8C-BC1E-A0FB-8538E6F3965C}"/>
              </a:ext>
            </a:extLst>
          </p:cNvPr>
          <p:cNvSpPr txBox="1">
            <a:spLocks/>
          </p:cNvSpPr>
          <p:nvPr/>
        </p:nvSpPr>
        <p:spPr bwMode="auto">
          <a:xfrm>
            <a:off x="666085" y="95744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AB53D8-8548-2855-7B08-02161580671B}"/>
              </a:ext>
            </a:extLst>
          </p:cNvPr>
          <p:cNvSpPr txBox="1"/>
          <p:nvPr/>
        </p:nvSpPr>
        <p:spPr bwMode="auto">
          <a:xfrm>
            <a:off x="1090369" y="849301"/>
            <a:ext cx="2764591" cy="297019"/>
          </a:xfrm>
          <a:prstGeom prst="rect">
            <a:avLst/>
          </a:prstGeom>
          <a:grpFill/>
          <a:ln>
            <a:noFill/>
          </a:ln>
        </p:spPr>
        <p:txBody>
          <a:bodyPr>
            <a:noAutofit/>
          </a:bodyPr>
          <a:lstStyle>
            <a:lvl1pPr marL="0" indent="0" algn="l" defTabSz="1097280">
              <a:lnSpc>
                <a:spcPct val="100000"/>
              </a:lnSpc>
              <a:spcBef>
                <a:spcPts val="1200"/>
              </a:spcBef>
              <a:buFont typeface="Arial"/>
              <a:buNone/>
              <a:defRPr sz="2000" b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182880" indent="-182880" algn="l" defTabSz="109728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lang="en-US" sz="20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365760" indent="-182880" algn="l" defTabSz="1097280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lang="en-US" sz="20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548640" indent="-182880" algn="l" defTabSz="109728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lang="en-US" sz="20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731520" indent="-182880" algn="l" defTabSz="1097280">
              <a:lnSpc>
                <a:spcPct val="100000"/>
              </a:lnSpc>
              <a:spcBef>
                <a:spcPts val="600"/>
              </a:spcBef>
              <a:buFont typeface="Arial"/>
              <a:buChar char="–"/>
              <a:defRPr lang="en-US" sz="20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5pPr>
            <a:lvl6pPr marL="3017519" indent="-274320" algn="l" defTabSz="109728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 sz="2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33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Investigators</a:t>
            </a:r>
            <a:endParaRPr lang="en-US" sz="1833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511FA4-F32D-B735-25AF-C5EC2CC722B1}"/>
              </a:ext>
            </a:extLst>
          </p:cNvPr>
          <p:cNvSpPr txBox="1"/>
          <p:nvPr/>
        </p:nvSpPr>
        <p:spPr bwMode="auto">
          <a:xfrm>
            <a:off x="7138249" y="849301"/>
            <a:ext cx="2522585" cy="432878"/>
          </a:xfrm>
          <a:prstGeom prst="rect">
            <a:avLst/>
          </a:prstGeom>
          <a:grpFill/>
          <a:ln>
            <a:noFill/>
          </a:ln>
        </p:spPr>
        <p:txBody>
          <a:bodyPr vert="horz" lIns="76200" tIns="38100" rIns="76200" bIns="3810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33" b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Committee</a:t>
            </a:r>
            <a:endParaRPr lang="en-US" sz="1833">
              <a:ln>
                <a:noFill/>
              </a:ln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57E77-3564-5895-4F93-6EAED09D640D}"/>
              </a:ext>
            </a:extLst>
          </p:cNvPr>
          <p:cNvSpPr txBox="1"/>
          <p:nvPr/>
        </p:nvSpPr>
        <p:spPr bwMode="auto">
          <a:xfrm>
            <a:off x="482592" y="3496285"/>
            <a:ext cx="3963069" cy="2341222"/>
          </a:xfrm>
          <a:prstGeom prst="rect">
            <a:avLst/>
          </a:prstGeom>
          <a:grpFill/>
          <a:ln>
            <a:solidFill>
              <a:srgbClr val="002060"/>
            </a:solidFill>
          </a:ln>
        </p:spPr>
        <p:txBody>
          <a:bodyPr vert="horz" lIns="76200" tIns="76200" rIns="76200" bIns="3810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 Committee 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  <a:defRPr/>
            </a:pP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Adams, Stanley </a:t>
            </a:r>
            <a:r>
              <a:rPr lang="en-US" sz="1667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Chetcuti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Michael Deeb, John Forrest,  John Heiser, William Merhi, Mubashir Mumtaz, Daniel O’Hair, Jon </a:t>
            </a:r>
            <a:r>
              <a:rPr lang="en-US" sz="1667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Resar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Joshua </a:t>
            </a:r>
            <a:r>
              <a:rPr lang="en-US" sz="1667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Rovin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Michael Reardon, Paul </a:t>
            </a:r>
            <a:r>
              <a:rPr lang="en-US" sz="1667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Teirstein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Yakubov, George Zorn 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67" b="1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67" b="1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8FD8C5-401D-473A-54F0-7869FED5F2F6}"/>
              </a:ext>
            </a:extLst>
          </p:cNvPr>
          <p:cNvSpPr>
            <a:spLocks noChangeAspect="1"/>
          </p:cNvSpPr>
          <p:nvPr/>
        </p:nvSpPr>
        <p:spPr bwMode="auto">
          <a:xfrm>
            <a:off x="857286" y="1342162"/>
            <a:ext cx="1295400" cy="1295400"/>
          </a:xfrm>
          <a:prstGeom prst="ellipse">
            <a:avLst/>
          </a:prstGeom>
          <a:blipFill>
            <a:blip r:embed="rId3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32847E-18E6-C937-54E8-D8A04FBBF634}"/>
              </a:ext>
            </a:extLst>
          </p:cNvPr>
          <p:cNvSpPr>
            <a:spLocks noChangeAspect="1"/>
          </p:cNvSpPr>
          <p:nvPr/>
        </p:nvSpPr>
        <p:spPr bwMode="auto">
          <a:xfrm>
            <a:off x="2697708" y="1319271"/>
            <a:ext cx="1295400" cy="1295400"/>
          </a:xfrm>
          <a:prstGeom prst="ellipse">
            <a:avLst/>
          </a:prstGeom>
          <a:blipFill>
            <a:blip r:embed="rId4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4120AC-C73D-314C-EA93-FC1894F3611D}"/>
              </a:ext>
            </a:extLst>
          </p:cNvPr>
          <p:cNvSpPr>
            <a:spLocks noChangeAspect="1"/>
          </p:cNvSpPr>
          <p:nvPr/>
        </p:nvSpPr>
        <p:spPr bwMode="auto">
          <a:xfrm>
            <a:off x="5205836" y="1340623"/>
            <a:ext cx="1295400" cy="1295400"/>
          </a:xfrm>
          <a:prstGeom prst="ellipse">
            <a:avLst/>
          </a:prstGeom>
          <a:blipFill>
            <a:blip r:embed="rId3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F9B751-0F04-8554-AB81-F0381AC929C3}"/>
              </a:ext>
            </a:extLst>
          </p:cNvPr>
          <p:cNvSpPr>
            <a:spLocks noChangeAspect="1"/>
          </p:cNvSpPr>
          <p:nvPr/>
        </p:nvSpPr>
        <p:spPr bwMode="auto">
          <a:xfrm>
            <a:off x="8582374" y="1340623"/>
            <a:ext cx="1295400" cy="1295400"/>
          </a:xfrm>
          <a:prstGeom prst="ellipse">
            <a:avLst/>
          </a:prstGeom>
          <a:blipFill>
            <a:blip r:embed="rId5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66AE4F-1798-C1ED-3067-FAFD1C72A691}"/>
              </a:ext>
            </a:extLst>
          </p:cNvPr>
          <p:cNvSpPr>
            <a:spLocks noChangeAspect="1"/>
          </p:cNvSpPr>
          <p:nvPr/>
        </p:nvSpPr>
        <p:spPr bwMode="auto">
          <a:xfrm>
            <a:off x="10243530" y="1319271"/>
            <a:ext cx="1295400" cy="1295400"/>
          </a:xfrm>
          <a:prstGeom prst="ellipse">
            <a:avLst/>
          </a:prstGeom>
          <a:blipFill>
            <a:blip r:embed="rId6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E16C90-4950-823E-B203-C298E8D77DF3}"/>
              </a:ext>
            </a:extLst>
          </p:cNvPr>
          <p:cNvSpPr txBox="1"/>
          <p:nvPr/>
        </p:nvSpPr>
        <p:spPr bwMode="auto">
          <a:xfrm>
            <a:off x="4936702" y="3496285"/>
            <a:ext cx="6671391" cy="2341223"/>
          </a:xfrm>
          <a:prstGeom prst="rect">
            <a:avLst/>
          </a:prstGeom>
          <a:grpFill/>
          <a:ln>
            <a:solidFill>
              <a:srgbClr val="002060"/>
            </a:solidFill>
          </a:ln>
        </p:spPr>
        <p:txBody>
          <a:bodyPr vert="horz" lIns="76200" tIns="76200" rIns="76200" bIns="3810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Committee: 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Reardon, G. Michael Deeb,     Steven Yakubov, Robert Stoler, Thomas Gleason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 Core Laboratory: 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 Clinic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Events Committee: 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BAIM Institute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Core Laboratory: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St. Paul’s Hospital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Analyses: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Medtronic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667" b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Sponsor:</a:t>
            </a:r>
            <a:r>
              <a:rPr lang="en-US" sz="1667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Medtronic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0B07D-B7E6-7CE7-D27C-B2D4AF3FADF5}"/>
              </a:ext>
            </a:extLst>
          </p:cNvPr>
          <p:cNvSpPr txBox="1"/>
          <p:nvPr/>
        </p:nvSpPr>
        <p:spPr bwMode="auto">
          <a:xfrm>
            <a:off x="434428" y="2775428"/>
            <a:ext cx="1957588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Reardon, MD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Methodist DeBakey 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and Vascular Center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CCE47-1FDB-C102-857E-A19B4885B8AB}"/>
              </a:ext>
            </a:extLst>
          </p:cNvPr>
          <p:cNvSpPr txBox="1"/>
          <p:nvPr/>
        </p:nvSpPr>
        <p:spPr bwMode="auto">
          <a:xfrm>
            <a:off x="2584857" y="2752538"/>
            <a:ext cx="1452642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Forrest, MD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Yale University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Medicine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43BA9-BF1D-59ED-0A98-76196496E6B6}"/>
              </a:ext>
            </a:extLst>
          </p:cNvPr>
          <p:cNvSpPr txBox="1"/>
          <p:nvPr/>
        </p:nvSpPr>
        <p:spPr bwMode="auto">
          <a:xfrm>
            <a:off x="8420781" y="2773890"/>
            <a:ext cx="1694695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Michael Deeb, MD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Michigan 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Systems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72211-898F-9FC0-F3B3-938C9F63C0FA}"/>
              </a:ext>
            </a:extLst>
          </p:cNvPr>
          <p:cNvSpPr txBox="1"/>
          <p:nvPr/>
        </p:nvSpPr>
        <p:spPr bwMode="auto">
          <a:xfrm>
            <a:off x="10101350" y="2752538"/>
            <a:ext cx="1656223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 Yakubov, MD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OhioHealth Riverside 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Methodist Hospital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695D3-3C9E-AE80-97EA-0F363F901EBA}"/>
              </a:ext>
            </a:extLst>
          </p:cNvPr>
          <p:cNvSpPr txBox="1"/>
          <p:nvPr/>
        </p:nvSpPr>
        <p:spPr bwMode="auto">
          <a:xfrm>
            <a:off x="4830108" y="2773890"/>
            <a:ext cx="1957588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Reardon, MD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Methodist DeBakey 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and Vascular Center</a:t>
            </a:r>
            <a:endParaRPr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3428CF-11ED-1F99-BE52-B6404D24D157}"/>
              </a:ext>
            </a:extLst>
          </p:cNvPr>
          <p:cNvSpPr>
            <a:spLocks noChangeAspect="1"/>
          </p:cNvSpPr>
          <p:nvPr/>
        </p:nvSpPr>
        <p:spPr bwMode="auto">
          <a:xfrm>
            <a:off x="6921216" y="1318891"/>
            <a:ext cx="1295400" cy="1295400"/>
          </a:xfrm>
          <a:prstGeom prst="ellipse">
            <a:avLst/>
          </a:prstGeom>
          <a:blipFill>
            <a:blip r:embed="rId4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5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F0C80A-CB8E-A1D7-3F5F-D77F67A39F12}"/>
              </a:ext>
            </a:extLst>
          </p:cNvPr>
          <p:cNvSpPr txBox="1"/>
          <p:nvPr/>
        </p:nvSpPr>
        <p:spPr bwMode="auto">
          <a:xfrm>
            <a:off x="6819754" y="2788546"/>
            <a:ext cx="1452642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67" b="1">
                <a:solidFill>
                  <a:schemeClr val="tx1">
                    <a:lumMod val="50000"/>
                  </a:schemeClr>
                </a:solidFill>
              </a:rPr>
              <a:t>John Forrest, MD</a:t>
            </a:r>
            <a:endParaRPr sz="1500"/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</a:rPr>
              <a:t>Yale University</a:t>
            </a:r>
            <a:endParaRPr sz="1500"/>
          </a:p>
          <a:p>
            <a:pPr algn="ctr">
              <a:defRPr/>
            </a:pPr>
            <a:r>
              <a:rPr lang="en-US" sz="1167">
                <a:solidFill>
                  <a:schemeClr val="tx1">
                    <a:lumMod val="50000"/>
                  </a:schemeClr>
                </a:solidFill>
              </a:rPr>
              <a:t>School of Medicine</a:t>
            </a:r>
            <a:endParaRPr sz="150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1B236E-8DAB-8924-C5A4-D62A605D1972}"/>
              </a:ext>
            </a:extLst>
          </p:cNvPr>
          <p:cNvSpPr txBox="1"/>
          <p:nvPr/>
        </p:nvSpPr>
        <p:spPr bwMode="auto">
          <a:xfrm>
            <a:off x="310485" y="269310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Study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97681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24C65-3CA5-ED29-CEEA-98A8D79C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24D1AA1-E461-77C9-257B-C0527B4CB2DF}"/>
              </a:ext>
            </a:extLst>
          </p:cNvPr>
          <p:cNvSpPr txBox="1">
            <a:spLocks/>
          </p:cNvSpPr>
          <p:nvPr/>
        </p:nvSpPr>
        <p:spPr bwMode="auto">
          <a:xfrm>
            <a:off x="336589" y="99863"/>
            <a:ext cx="11003027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1BEDFB-17D4-4EE9-85EE-CD4ACADDA986}"/>
              </a:ext>
            </a:extLst>
          </p:cNvPr>
          <p:cNvSpPr txBox="1"/>
          <p:nvPr/>
        </p:nvSpPr>
        <p:spPr bwMode="auto">
          <a:xfrm>
            <a:off x="313486" y="274408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F11B5-CF21-B529-FEA3-B3219E1D90ED}"/>
              </a:ext>
            </a:extLst>
          </p:cNvPr>
          <p:cNvSpPr txBox="1"/>
          <p:nvPr/>
        </p:nvSpPr>
        <p:spPr bwMode="auto">
          <a:xfrm>
            <a:off x="695874" y="1290410"/>
            <a:ext cx="108002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Transcatheter aortic valve replacement (TAVR) has emerged as the leading procedure for treating symptomatic severe aortic stenosis in the United States, irrespective of the patient's surgical risk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The Evolut Low Risk Trial (NCT02701283) is a multinational, prospective, randomized, interventional study comparing the safety and efficacy of TAVR with Evolut to surgery in low-risk patients with severe aortic stenosis with a 10-year follow-up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We recruited patients at a predicted surgical mortality of 3% or less, with anatomy suitable for both TAVR and surgery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Since these are low risk patients, we have committed to reporting our data frequently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The availability of intermediate- and long-term data assessing TAVR against surgery in low surgical risk aortic stenosis patients is limited</a:t>
            </a:r>
          </a:p>
        </p:txBody>
      </p:sp>
    </p:spTree>
    <p:extLst>
      <p:ext uri="{BB962C8B-B14F-4D97-AF65-F5344CB8AC3E}">
        <p14:creationId xmlns:p14="http://schemas.microsoft.com/office/powerpoint/2010/main" val="10553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3F4-6984-E6B0-9A80-8E15B776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1C23FB8-6361-E608-4F49-5E8D6F29B518}"/>
              </a:ext>
            </a:extLst>
          </p:cNvPr>
          <p:cNvSpPr txBox="1">
            <a:spLocks/>
          </p:cNvSpPr>
          <p:nvPr/>
        </p:nvSpPr>
        <p:spPr bwMode="auto">
          <a:xfrm>
            <a:off x="336590" y="578360"/>
            <a:ext cx="9380065" cy="451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9FD975-897F-34EC-5DEF-636B3CBA7F40}"/>
              </a:ext>
            </a:extLst>
          </p:cNvPr>
          <p:cNvSpPr txBox="1"/>
          <p:nvPr/>
        </p:nvSpPr>
        <p:spPr bwMode="auto">
          <a:xfrm>
            <a:off x="304800" y="261938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Objective</a:t>
            </a: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6369EBE-48BA-2264-80B1-E59B935BC1B0}"/>
              </a:ext>
            </a:extLst>
          </p:cNvPr>
          <p:cNvSpPr/>
          <p:nvPr/>
        </p:nvSpPr>
        <p:spPr bwMode="auto">
          <a:xfrm>
            <a:off x="630713" y="2083451"/>
            <a:ext cx="11002363" cy="242758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t"/>
          <a:lstStyle/>
          <a:p>
            <a:pPr algn="l">
              <a:defRPr/>
            </a:pPr>
            <a:endParaRPr lang="en-US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AC311A-588A-420A-3CB6-6771689E721E}"/>
              </a:ext>
            </a:extLst>
          </p:cNvPr>
          <p:cNvSpPr txBox="1">
            <a:spLocks/>
          </p:cNvSpPr>
          <p:nvPr/>
        </p:nvSpPr>
        <p:spPr bwMode="auto">
          <a:xfrm>
            <a:off x="630714" y="2732809"/>
            <a:ext cx="10930573" cy="164956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600">
                <a:solidFill>
                  <a:schemeClr val="tx1">
                    <a:lumMod val="50000"/>
                  </a:schemeClr>
                </a:solidFill>
              </a:rPr>
              <a:t>To evaluate 5-year outcomes with Evolut vs surgery in patients from the Evolut Low Risk trial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7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7BA659-6BED-2EA4-843D-89055257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115883"/>
            <a:ext cx="10497494" cy="501695"/>
          </a:xfrm>
        </p:spPr>
        <p:txBody>
          <a:bodyPr/>
          <a:lstStyle/>
          <a:p>
            <a:r>
              <a:rPr lang="en-US" b="0" dirty="0">
                <a:solidFill>
                  <a:srgbClr val="0A0826"/>
                </a:solidFill>
                <a:latin typeface="+mn-lt"/>
              </a:rPr>
              <a:t>Evolut Low Risk Trial design</a:t>
            </a: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8C267DC-A154-CC6A-FF7B-A5BC4761A9CC}"/>
              </a:ext>
            </a:extLst>
          </p:cNvPr>
          <p:cNvSpPr>
            <a:spLocks/>
          </p:cNvSpPr>
          <p:nvPr/>
        </p:nvSpPr>
        <p:spPr>
          <a:xfrm>
            <a:off x="-547584" y="1219863"/>
            <a:ext cx="252021" cy="4914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137160" rIns="137160" bIns="137160" rtlCol="0" anchor="t"/>
          <a:lstStyle/>
          <a:p>
            <a:pPr algn="l"/>
            <a:endParaRPr lang="en-PH" sz="1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8DB1E-2029-29BA-D060-E2CEF8117C5D}"/>
              </a:ext>
            </a:extLst>
          </p:cNvPr>
          <p:cNvSpPr/>
          <p:nvPr/>
        </p:nvSpPr>
        <p:spPr>
          <a:xfrm>
            <a:off x="293438" y="1236926"/>
            <a:ext cx="11430000" cy="5486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</a:rPr>
              <a:t>Prospective, randomized interventional trial conducted at 86 international sites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74B6724-A4C7-9548-1F73-A5BD96336BFE}"/>
              </a:ext>
            </a:extLst>
          </p:cNvPr>
          <p:cNvSpPr/>
          <p:nvPr/>
        </p:nvSpPr>
        <p:spPr>
          <a:xfrm>
            <a:off x="4370531" y="3360510"/>
            <a:ext cx="3450937" cy="64008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</a:rPr>
              <a:t>1:1 Randomization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</a:rPr>
              <a:t>May 2016 to May 2019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B95135B-3255-237A-7092-BA492A61280C}"/>
              </a:ext>
            </a:extLst>
          </p:cNvPr>
          <p:cNvSpPr/>
          <p:nvPr/>
        </p:nvSpPr>
        <p:spPr>
          <a:xfrm>
            <a:off x="771527" y="4264891"/>
            <a:ext cx="3657600" cy="69797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Evolut TAVR (N=730)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676AC60-A194-94F2-A59F-1C14F80C56E2}"/>
              </a:ext>
            </a:extLst>
          </p:cNvPr>
          <p:cNvSpPr/>
          <p:nvPr/>
        </p:nvSpPr>
        <p:spPr>
          <a:xfrm>
            <a:off x="7791449" y="4245876"/>
            <a:ext cx="3657600" cy="697971"/>
          </a:xfrm>
          <a:prstGeom prst="rect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Surgery (N=684)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2B113BB-A2C8-817E-1CD6-B8A16A2F7C71}"/>
              </a:ext>
            </a:extLst>
          </p:cNvPr>
          <p:cNvSpPr/>
          <p:nvPr/>
        </p:nvSpPr>
        <p:spPr>
          <a:xfrm>
            <a:off x="293438" y="2072007"/>
            <a:ext cx="11430000" cy="1005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D3494B67-9371-6DE0-8657-7587D368CBE7}"/>
              </a:ext>
            </a:extLst>
          </p:cNvPr>
          <p:cNvSpPr/>
          <p:nvPr/>
        </p:nvSpPr>
        <p:spPr>
          <a:xfrm>
            <a:off x="771526" y="2404912"/>
            <a:ext cx="1641578" cy="264446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</a:rPr>
              <a:t>Key eligibility</a:t>
            </a:r>
          </a:p>
        </p:txBody>
      </p:sp>
      <p:pic>
        <p:nvPicPr>
          <p:cNvPr id="155" name="Graphic 154">
            <a:extLst>
              <a:ext uri="{FF2B5EF4-FFF2-40B4-BE49-F238E27FC236}">
                <a16:creationId xmlns:a16="http://schemas.microsoft.com/office/drawing/2014/main" id="{F6967049-225B-4921-A9E4-5D37E2F31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44444" y="2234432"/>
            <a:ext cx="178596" cy="178596"/>
          </a:xfrm>
          <a:prstGeom prst="rect">
            <a:avLst/>
          </a:prstGeom>
        </p:spPr>
      </p:pic>
      <p:sp>
        <p:nvSpPr>
          <p:cNvPr id="156" name="TextBox 48, chunk 1">
            <a:extLst>
              <a:ext uri="{FF2B5EF4-FFF2-40B4-BE49-F238E27FC236}">
                <a16:creationId xmlns:a16="http://schemas.microsoft.com/office/drawing/2014/main" id="{84769BD5-2637-3BD7-4B7D-CA1372612341}"/>
              </a:ext>
            </a:extLst>
          </p:cNvPr>
          <p:cNvSpPr txBox="1"/>
          <p:nvPr/>
        </p:nvSpPr>
        <p:spPr>
          <a:xfrm>
            <a:off x="3749302" y="2184276"/>
            <a:ext cx="4661650" cy="264446"/>
          </a:xfrm>
          <a:prstGeom prst="rect">
            <a:avLst/>
          </a:prstGeom>
          <a:noFill/>
        </p:spPr>
        <p:txBody>
          <a:bodyPr wrap="square" lIns="0" tIns="0" rIns="0" bIns="0" numCol="1" anchor="ctr" anchorCtr="0">
            <a:noAutofit/>
          </a:bodyPr>
          <a:lstStyle>
            <a:defPPr>
              <a:defRPr lang="en-US"/>
            </a:defPPr>
            <a:lvl1pPr marR="0" lvl="0" defTabSz="914400" fontAlgn="base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 kumimoji="0" sz="1200" i="0" strike="noStrike" cap="none" spc="0" normalizeH="0" baseline="0">
                <a:ln>
                  <a:noFill/>
                </a:ln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venir Next World" panose="020B0503020202020204" pitchFamily="34" charset="0"/>
              </a:rPr>
              <a:t>Severe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venir Next World" panose="020B0503020202020204" pitchFamily="34" charset="0"/>
              </a:rPr>
              <a:t>trileaflet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venir Next World" panose="020B0503020202020204" pitchFamily="34" charset="0"/>
              </a:rPr>
              <a:t> aortic stenosis</a:t>
            </a:r>
          </a:p>
        </p:txBody>
      </p:sp>
      <p:pic>
        <p:nvPicPr>
          <p:cNvPr id="157" name="Graphic 156">
            <a:extLst>
              <a:ext uri="{FF2B5EF4-FFF2-40B4-BE49-F238E27FC236}">
                <a16:creationId xmlns:a16="http://schemas.microsoft.com/office/drawing/2014/main" id="{554A3EBE-2A20-A908-20B0-46D38405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40480" y="2844245"/>
            <a:ext cx="178596" cy="178596"/>
          </a:xfrm>
          <a:prstGeom prst="rect">
            <a:avLst/>
          </a:prstGeom>
        </p:spPr>
      </p:pic>
      <p:sp>
        <p:nvSpPr>
          <p:cNvPr id="158" name="TextBox 48, chunk 1">
            <a:extLst>
              <a:ext uri="{FF2B5EF4-FFF2-40B4-BE49-F238E27FC236}">
                <a16:creationId xmlns:a16="http://schemas.microsoft.com/office/drawing/2014/main" id="{4F7B50C1-8F3F-4FA1-E716-DF8EAF027174}"/>
              </a:ext>
            </a:extLst>
          </p:cNvPr>
          <p:cNvSpPr txBox="1"/>
          <p:nvPr/>
        </p:nvSpPr>
        <p:spPr>
          <a:xfrm>
            <a:off x="3749302" y="2412517"/>
            <a:ext cx="8186903" cy="406598"/>
          </a:xfrm>
          <a:prstGeom prst="rect">
            <a:avLst/>
          </a:prstGeom>
          <a:noFill/>
        </p:spPr>
        <p:txBody>
          <a:bodyPr wrap="square" lIns="0" tIns="0" rIns="0" bIns="0" numCol="1" anchor="ctr" anchorCtr="0">
            <a:noAutofit/>
          </a:bodyPr>
          <a:lstStyle>
            <a:defPPr>
              <a:defRPr lang="en-US"/>
            </a:defPPr>
            <a:lvl1pPr marR="0" lvl="0" defTabSz="914400" fontAlgn="base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 kumimoji="0" sz="1200" i="0" strike="noStrike" cap="none" spc="0" normalizeH="0" baseline="0">
                <a:ln>
                  <a:noFill/>
                </a:ln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Arial"/>
              </a:rPr>
              <a:t>Low predicted risk of death (&lt;3%) from surgery by heart team assessment</a:t>
            </a: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02F3733F-4D82-F1BA-8AAA-E1E356CAD57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2728" y="1934628"/>
            <a:ext cx="306545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F9CEC759-7911-17AA-2E2E-279D10FB33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2728" y="3227969"/>
            <a:ext cx="306545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E526E60-67DE-96D2-7E6E-330BB08556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7035" y="3911994"/>
            <a:ext cx="45720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423A3736-16FE-F28A-D171-6E67B84CB700}"/>
              </a:ext>
            </a:extLst>
          </p:cNvPr>
          <p:cNvCxnSpPr>
            <a:cxnSpLocks/>
            <a:stCxn id="147" idx="3"/>
          </p:cNvCxnSpPr>
          <p:nvPr/>
        </p:nvCxnSpPr>
        <p:spPr>
          <a:xfrm>
            <a:off x="7821468" y="3680550"/>
            <a:ext cx="176876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2230B88-7E17-9363-30D4-43B53A55453A}"/>
              </a:ext>
            </a:extLst>
          </p:cNvPr>
          <p:cNvCxnSpPr>
            <a:cxnSpLocks/>
          </p:cNvCxnSpPr>
          <p:nvPr/>
        </p:nvCxnSpPr>
        <p:spPr>
          <a:xfrm rot="5400000">
            <a:off x="2366080" y="3916862"/>
            <a:ext cx="45720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CD93BC8-1997-A38E-E777-F71ED7F5FA00}"/>
              </a:ext>
            </a:extLst>
          </p:cNvPr>
          <p:cNvCxnSpPr>
            <a:cxnSpLocks/>
          </p:cNvCxnSpPr>
          <p:nvPr/>
        </p:nvCxnSpPr>
        <p:spPr>
          <a:xfrm flipH="1">
            <a:off x="2592244" y="3688264"/>
            <a:ext cx="178308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C5D0BC-87DD-2E9F-52E1-A287F249D8D0}"/>
              </a:ext>
            </a:extLst>
          </p:cNvPr>
          <p:cNvSpPr txBox="1"/>
          <p:nvPr/>
        </p:nvSpPr>
        <p:spPr>
          <a:xfrm>
            <a:off x="4943701" y="4448991"/>
            <a:ext cx="2406330" cy="3257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/>
              <a:t>1414 patients treated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A2D4FF-47FF-0590-7A6C-8F01DC966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47501" y="2539339"/>
            <a:ext cx="178596" cy="1785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B885F0-A6B4-201A-F9C7-3D2076230792}"/>
              </a:ext>
            </a:extLst>
          </p:cNvPr>
          <p:cNvSpPr/>
          <p:nvPr/>
        </p:nvSpPr>
        <p:spPr>
          <a:xfrm>
            <a:off x="771526" y="5172034"/>
            <a:ext cx="10677523" cy="5486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</a:rPr>
              <a:t>Primary Endpoint: Composite of all-cause mortality or disabling stroke at 2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B47CAC-E6BF-D3C7-6C55-9D6C8CF47C38}"/>
              </a:ext>
            </a:extLst>
          </p:cNvPr>
          <p:cNvSpPr/>
          <p:nvPr/>
        </p:nvSpPr>
        <p:spPr>
          <a:xfrm>
            <a:off x="741365" y="5924349"/>
            <a:ext cx="10677523" cy="41258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b="1" dirty="0">
                <a:solidFill>
                  <a:schemeClr val="tx2"/>
                </a:solidFill>
              </a:rPr>
              <a:t>Planned 10 years of follow-up</a:t>
            </a:r>
          </a:p>
        </p:txBody>
      </p:sp>
      <p:sp>
        <p:nvSpPr>
          <p:cNvPr id="10" name="TextBox 48, chunk 1">
            <a:extLst>
              <a:ext uri="{FF2B5EF4-FFF2-40B4-BE49-F238E27FC236}">
                <a16:creationId xmlns:a16="http://schemas.microsoft.com/office/drawing/2014/main" id="{061927B7-5799-3FD0-7B24-112DCD6C091B}"/>
              </a:ext>
            </a:extLst>
          </p:cNvPr>
          <p:cNvSpPr txBox="1"/>
          <p:nvPr/>
        </p:nvSpPr>
        <p:spPr>
          <a:xfrm>
            <a:off x="3749302" y="2766098"/>
            <a:ext cx="8186903" cy="300434"/>
          </a:xfrm>
          <a:prstGeom prst="rect">
            <a:avLst/>
          </a:prstGeom>
          <a:noFill/>
        </p:spPr>
        <p:txBody>
          <a:bodyPr wrap="square" lIns="0" tIns="0" rIns="0" bIns="0" numCol="1" anchor="ctr" anchorCtr="0">
            <a:noAutofit/>
          </a:bodyPr>
          <a:lstStyle>
            <a:defPPr>
              <a:defRPr lang="en-US"/>
            </a:defPPr>
            <a:lvl1pPr marR="0" lvl="0" defTabSz="914400" fontAlgn="base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 kumimoji="0" sz="1200" i="0" strike="noStrike" cap="none" spc="0" normalizeH="0" baseline="0">
                <a:ln>
                  <a:noFill/>
                </a:ln>
                <a:effectLst/>
                <a:uLnTx/>
                <a:uFillTx/>
                <a:ea typeface="ＭＳ Ｐゴシック" charset="0"/>
                <a:cs typeface="Avenir Next World" panose="020B0503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Arial"/>
              </a:rPr>
              <a:t>Anatomy suitable for both TAVR and surgery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D44A05-9478-CDB9-2419-F94DDB1D75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2728" y="5873947"/>
            <a:ext cx="306545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2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D60B-368B-FDEC-A0CA-B0BC4DAC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7800"/>
            <a:ext cx="10497494" cy="482880"/>
          </a:xfrm>
        </p:spPr>
        <p:txBody>
          <a:bodyPr/>
          <a:lstStyle/>
          <a:p>
            <a:r>
              <a:rPr lang="en-US" b="0" dirty="0">
                <a:solidFill>
                  <a:srgbClr val="0A0826"/>
                </a:solidFill>
                <a:latin typeface="+mn-lt"/>
              </a:rPr>
              <a:t>Evolution of Evolut Transcatheter Aortic Valves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E26B6A-C192-E4BE-DDA5-E2043E563C84}"/>
              </a:ext>
            </a:extLst>
          </p:cNvPr>
          <p:cNvSpPr/>
          <p:nvPr/>
        </p:nvSpPr>
        <p:spPr>
          <a:xfrm>
            <a:off x="7171351" y="4087385"/>
            <a:ext cx="1287954" cy="1287955"/>
          </a:xfrm>
          <a:prstGeom prst="ellipse">
            <a:avLst/>
          </a:prstGeom>
          <a:solidFill>
            <a:schemeClr val="bg1"/>
          </a:solidFill>
          <a:ln w="38100" cap="rnd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50" tIns="95250" rIns="95250" bIns="95250" rtlCol="0" anchor="t"/>
          <a:lstStyle/>
          <a:p>
            <a:pPr defTabSz="317449">
              <a:defRPr/>
            </a:pPr>
            <a:endParaRPr lang="en-US" sz="833">
              <a:solidFill>
                <a:srgbClr val="3C3C3C"/>
              </a:solidFill>
              <a:latin typeface="Avenir Next Wor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0196B-D1A4-6ED7-F575-65A82A6A000D}"/>
              </a:ext>
            </a:extLst>
          </p:cNvPr>
          <p:cNvGrpSpPr/>
          <p:nvPr/>
        </p:nvGrpSpPr>
        <p:grpSpPr>
          <a:xfrm>
            <a:off x="8022806" y="4417089"/>
            <a:ext cx="2110660" cy="2084468"/>
            <a:chOff x="8788118" y="4770393"/>
            <a:chExt cx="2532791" cy="25013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1BF8E9-1E0A-79E6-0E69-5034A0AD3496}"/>
                </a:ext>
              </a:extLst>
            </p:cNvPr>
            <p:cNvSpPr txBox="1"/>
            <p:nvPr/>
          </p:nvSpPr>
          <p:spPr>
            <a:xfrm>
              <a:off x="8893986" y="5609762"/>
              <a:ext cx="2426923" cy="1661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Greater precision </a:t>
              </a:r>
              <a:b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</a:b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and control</a:t>
              </a:r>
            </a:p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Radiopaque markers deployment depth and commissure location</a:t>
              </a:r>
            </a:p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Ease of use</a:t>
              </a:r>
            </a:p>
            <a:p>
              <a:pPr defTabSz="317449">
                <a:defRPr/>
              </a:pPr>
              <a:endParaRPr lang="en-US" sz="1200" dirty="0">
                <a:solidFill>
                  <a:srgbClr val="3C3C3C"/>
                </a:solidFill>
                <a:cs typeface="Avenir Next World" panose="020B0503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C7B1F1-ED7B-4229-3DC2-858048CF21C5}"/>
                </a:ext>
              </a:extLst>
            </p:cNvPr>
            <p:cNvSpPr txBox="1"/>
            <p:nvPr/>
          </p:nvSpPr>
          <p:spPr>
            <a:xfrm>
              <a:off x="8788118" y="4770393"/>
              <a:ext cx="2030586" cy="886396"/>
            </a:xfrm>
            <a:prstGeom prst="rect">
              <a:avLst/>
            </a:prstGeom>
            <a:noFill/>
          </p:spPr>
          <p:txBody>
            <a:bodyPr wrap="square" lIns="76200" tIns="76200" rIns="76200" bIns="76200">
              <a:spAutoFit/>
            </a:bodyPr>
            <a:lstStyle/>
            <a:p>
              <a:pPr algn="ctr" defTabSz="317462">
                <a:spcAft>
                  <a:spcPts val="556"/>
                </a:spcAft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Evolut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FX </a:t>
              </a:r>
              <a:b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</a:b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2022</a:t>
              </a:r>
              <a:endParaRPr lang="en-US" b="1" dirty="0">
                <a:solidFill>
                  <a:srgbClr val="3C3C3C"/>
                </a:solidFill>
                <a:cs typeface="Avenir Next World Demi" panose="020B0503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EF7FE5-A7CE-35E8-1C4D-81C4B0E4A026}"/>
              </a:ext>
            </a:extLst>
          </p:cNvPr>
          <p:cNvGrpSpPr/>
          <p:nvPr/>
        </p:nvGrpSpPr>
        <p:grpSpPr>
          <a:xfrm>
            <a:off x="10030538" y="4418810"/>
            <a:ext cx="2161461" cy="1713408"/>
            <a:chOff x="11333884" y="4725675"/>
            <a:chExt cx="2593754" cy="20560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48DFCE-100C-AC92-2D28-6E6BA72BBA69}"/>
                </a:ext>
              </a:extLst>
            </p:cNvPr>
            <p:cNvSpPr txBox="1"/>
            <p:nvPr/>
          </p:nvSpPr>
          <p:spPr>
            <a:xfrm>
              <a:off x="11333884" y="4725675"/>
              <a:ext cx="1767232" cy="886397"/>
            </a:xfrm>
            <a:prstGeom prst="rect">
              <a:avLst/>
            </a:prstGeom>
            <a:noFill/>
          </p:spPr>
          <p:txBody>
            <a:bodyPr wrap="square" lIns="76200" tIns="76200" rIns="76200" bIns="76200">
              <a:spAutoFit/>
            </a:bodyPr>
            <a:lstStyle/>
            <a:p>
              <a:pPr algn="ctr" defTabSz="317449"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Evolut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FX+</a:t>
              </a:r>
              <a:b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</a:b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2024</a:t>
              </a:r>
              <a:endParaRPr lang="en-US" b="1" dirty="0">
                <a:solidFill>
                  <a:srgbClr val="3C3C3C"/>
                </a:solidFill>
                <a:cs typeface="Avenir Next World Demi" panose="020B0503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2B1BC2-D5B7-FF3D-B6C6-088165BC9E6F}"/>
                </a:ext>
              </a:extLst>
            </p:cNvPr>
            <p:cNvSpPr txBox="1"/>
            <p:nvPr/>
          </p:nvSpPr>
          <p:spPr>
            <a:xfrm>
              <a:off x="11393056" y="5562973"/>
              <a:ext cx="2534582" cy="1218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Larger window for enhanced coronary access</a:t>
              </a:r>
            </a:p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Same valve performance as the CoreValve/Evolut platform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288F426-EF99-5B69-FC20-6217D447A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0" t="-8343" r="-2585" b="1366"/>
          <a:stretch/>
        </p:blipFill>
        <p:spPr>
          <a:xfrm>
            <a:off x="2123618" y="2590936"/>
            <a:ext cx="1828800" cy="1828800"/>
          </a:xfrm>
          <a:prstGeom prst="ellipse">
            <a:avLst/>
          </a:prstGeom>
          <a:noFill/>
          <a:ln w="38100">
            <a:noFill/>
          </a:ln>
          <a:effectLst>
            <a:outerShdw blurRad="330155" sx="82000" sy="8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DEE300-ECE5-3017-4A7A-008111E9DE07}"/>
              </a:ext>
            </a:extLst>
          </p:cNvPr>
          <p:cNvGrpSpPr/>
          <p:nvPr/>
        </p:nvGrpSpPr>
        <p:grpSpPr>
          <a:xfrm>
            <a:off x="2061228" y="4419735"/>
            <a:ext cx="2396937" cy="1149343"/>
            <a:chOff x="2935966" y="4840514"/>
            <a:chExt cx="1962918" cy="13857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640BD3-3C29-427D-9503-4A9558E21749}"/>
                </a:ext>
              </a:extLst>
            </p:cNvPr>
            <p:cNvSpPr txBox="1"/>
            <p:nvPr/>
          </p:nvSpPr>
          <p:spPr>
            <a:xfrm>
              <a:off x="2935966" y="4840514"/>
              <a:ext cx="1626878" cy="763688"/>
            </a:xfrm>
            <a:prstGeom prst="rect">
              <a:avLst/>
            </a:prstGeom>
            <a:noFill/>
          </p:spPr>
          <p:txBody>
            <a:bodyPr wrap="square" lIns="76200" tIns="76200" rIns="76200" bIns="76200" rtlCol="0">
              <a:noAutofit/>
            </a:bodyPr>
            <a:lstStyle/>
            <a:p>
              <a:pPr algn="ctr" defTabSz="317462"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Evolut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R</a:t>
              </a:r>
            </a:p>
            <a:p>
              <a:pPr algn="ctr" defTabSz="317462">
                <a:defRPr/>
              </a:pP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2015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7D04C6-289F-2329-7296-CF5E6FF9C45B}"/>
                </a:ext>
              </a:extLst>
            </p:cNvPr>
            <p:cNvSpPr txBox="1"/>
            <p:nvPr/>
          </p:nvSpPr>
          <p:spPr>
            <a:xfrm>
              <a:off x="3158824" y="5645474"/>
              <a:ext cx="1740060" cy="580823"/>
            </a:xfrm>
            <a:prstGeom prst="rect">
              <a:avLst/>
            </a:prstGeom>
            <a:noFill/>
          </p:spPr>
          <p:txBody>
            <a:bodyPr wrap="square" lIns="76200" tIns="76200" rIns="0" bIns="0" rtlCol="0">
              <a:noAutofit/>
            </a:bodyPr>
            <a:lstStyle/>
            <a:p>
              <a:pPr marL="60956" indent="-60956" defTabSz="317462">
                <a:buFont typeface="Arial" panose="020B0604020202020204" pitchFamily="34" charset="0"/>
                <a:buChar char="•"/>
                <a:defRPr/>
              </a:pPr>
              <a:r>
                <a:rPr lang="en-US" sz="1200" dirty="0" err="1">
                  <a:solidFill>
                    <a:srgbClr val="3C3C3C"/>
                  </a:solidFill>
                  <a:cs typeface="Avenir Next World" panose="020B0503020202020204" pitchFamily="34" charset="0"/>
                </a:rPr>
                <a:t>Recapturability</a:t>
              </a:r>
              <a:endParaRPr lang="en-US" sz="1200" dirty="0">
                <a:solidFill>
                  <a:srgbClr val="3C3C3C"/>
                </a:solidFill>
                <a:cs typeface="Avenir Next World" panose="020B0503020202020204" pitchFamily="34" charset="0"/>
              </a:endParaRPr>
            </a:p>
            <a:p>
              <a:pPr marL="60956" indent="-60956" defTabSz="317462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Lower delivery profile</a:t>
              </a:r>
            </a:p>
            <a:p>
              <a:pPr marL="60956" indent="-60956" defTabSz="317462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Consistent radial force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323DC54-E348-20D5-6EB7-4B8410619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9" t="-8214" r="-3803" b="882"/>
          <a:stretch/>
        </p:blipFill>
        <p:spPr>
          <a:xfrm>
            <a:off x="6105966" y="2562483"/>
            <a:ext cx="1828800" cy="1828800"/>
          </a:xfrm>
          <a:prstGeom prst="ellipse">
            <a:avLst/>
          </a:prstGeom>
          <a:noFill/>
          <a:ln w="38100">
            <a:noFill/>
          </a:ln>
          <a:effectLst>
            <a:outerShdw blurRad="330155" sx="82000" sy="8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7677B1B-658A-3AC2-4BD1-FD9089CF4E76}"/>
              </a:ext>
            </a:extLst>
          </p:cNvPr>
          <p:cNvGrpSpPr/>
          <p:nvPr/>
        </p:nvGrpSpPr>
        <p:grpSpPr>
          <a:xfrm>
            <a:off x="6004697" y="4419269"/>
            <a:ext cx="2215694" cy="1337871"/>
            <a:chOff x="6689247" y="4840515"/>
            <a:chExt cx="2658833" cy="16054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BB6C64-F140-34C9-50BD-B31C8F4A5EEA}"/>
                </a:ext>
              </a:extLst>
            </p:cNvPr>
            <p:cNvSpPr txBox="1"/>
            <p:nvPr/>
          </p:nvSpPr>
          <p:spPr>
            <a:xfrm>
              <a:off x="6936459" y="5670363"/>
              <a:ext cx="2411621" cy="775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Lower delivery profile </a:t>
              </a:r>
            </a:p>
            <a:p>
              <a:pPr marL="60956" indent="-60956" defTabSz="317449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Large valve PVL</a:t>
              </a:r>
              <a:b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</a:b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performance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312EF2-F175-B2BE-CBF3-EF0E1F7EA9D3}"/>
                </a:ext>
              </a:extLst>
            </p:cNvPr>
            <p:cNvSpPr txBox="1"/>
            <p:nvPr/>
          </p:nvSpPr>
          <p:spPr>
            <a:xfrm>
              <a:off x="6689247" y="4840515"/>
              <a:ext cx="2513867" cy="886396"/>
            </a:xfrm>
            <a:prstGeom prst="rect">
              <a:avLst/>
            </a:prstGeom>
            <a:noFill/>
          </p:spPr>
          <p:txBody>
            <a:bodyPr wrap="square" lIns="76200" tIns="76200" rIns="76200" bIns="76200">
              <a:spAutoFit/>
            </a:bodyPr>
            <a:lstStyle/>
            <a:p>
              <a:pPr algn="ctr" defTabSz="317462">
                <a:spcAft>
                  <a:spcPts val="556"/>
                </a:spcAft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Evolut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PRO+ </a:t>
              </a:r>
              <a:b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</a:b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2019</a:t>
              </a:r>
              <a:endParaRPr lang="en-US" b="1" dirty="0">
                <a:solidFill>
                  <a:srgbClr val="3C3C3C"/>
                </a:solidFill>
                <a:cs typeface="Avenir Next World Demi" panose="020B0503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573FBAB-E411-E057-F128-655BB959D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2" t="-9344" r="-4672" b="-1"/>
          <a:stretch/>
        </p:blipFill>
        <p:spPr>
          <a:xfrm>
            <a:off x="4111901" y="2590936"/>
            <a:ext cx="1828800" cy="1828800"/>
          </a:xfrm>
          <a:prstGeom prst="ellipse">
            <a:avLst/>
          </a:prstGeom>
          <a:noFill/>
          <a:ln w="38100">
            <a:noFill/>
          </a:ln>
          <a:effectLst>
            <a:outerShdw blurRad="330155" sx="82000" sy="8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32BFD-CEA6-816E-EFFF-7A22CE252732}"/>
              </a:ext>
            </a:extLst>
          </p:cNvPr>
          <p:cNvGrpSpPr/>
          <p:nvPr/>
        </p:nvGrpSpPr>
        <p:grpSpPr>
          <a:xfrm>
            <a:off x="3968193" y="4419733"/>
            <a:ext cx="2181479" cy="1154058"/>
            <a:chOff x="4754143" y="4635749"/>
            <a:chExt cx="2617773" cy="80853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06D61C-9569-B0CF-E8A9-1C9078989C24}"/>
                </a:ext>
              </a:extLst>
            </p:cNvPr>
            <p:cNvSpPr txBox="1"/>
            <p:nvPr/>
          </p:nvSpPr>
          <p:spPr>
            <a:xfrm>
              <a:off x="5317880" y="5120841"/>
              <a:ext cx="2054036" cy="323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62">
                <a:spcAft>
                  <a:spcPts val="556"/>
                </a:spcAft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Reduction in paravalvular leak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52C6C9-1F48-C79B-309B-E22F4C52CFA5}"/>
                </a:ext>
              </a:extLst>
            </p:cNvPr>
            <p:cNvSpPr txBox="1"/>
            <p:nvPr/>
          </p:nvSpPr>
          <p:spPr>
            <a:xfrm>
              <a:off x="4754143" y="4635749"/>
              <a:ext cx="2422273" cy="517510"/>
            </a:xfrm>
            <a:prstGeom prst="rect">
              <a:avLst/>
            </a:prstGeom>
            <a:noFill/>
          </p:spPr>
          <p:txBody>
            <a:bodyPr wrap="square" lIns="76200" tIns="76200" rIns="76200" bIns="76200">
              <a:spAutoFit/>
            </a:bodyPr>
            <a:lstStyle/>
            <a:p>
              <a:pPr algn="ctr" defTabSz="317462">
                <a:spcAft>
                  <a:spcPts val="556"/>
                </a:spcAft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Evolut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PRO </a:t>
              </a:r>
              <a:b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</a:b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2017</a:t>
              </a:r>
              <a:endParaRPr lang="en-US" b="1" dirty="0">
                <a:solidFill>
                  <a:srgbClr val="3C3C3C"/>
                </a:solidFill>
                <a:cs typeface="Avenir Next World Demi" panose="020B0503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504C280-AEE4-A33E-29B3-B00A05913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94" t="-9163" r="-20094" b="-1689"/>
          <a:stretch/>
        </p:blipFill>
        <p:spPr>
          <a:xfrm>
            <a:off x="241653" y="2590936"/>
            <a:ext cx="1828800" cy="1828800"/>
          </a:xfrm>
          <a:prstGeom prst="ellipse">
            <a:avLst/>
          </a:prstGeom>
          <a:noFill/>
          <a:ln w="38100">
            <a:noFill/>
          </a:ln>
          <a:effectLst>
            <a:outerShdw blurRad="330155" sx="82000" sy="8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9FAFAE8-3CBF-C0B5-78EB-3B37BDC72C40}"/>
              </a:ext>
            </a:extLst>
          </p:cNvPr>
          <p:cNvGrpSpPr/>
          <p:nvPr/>
        </p:nvGrpSpPr>
        <p:grpSpPr>
          <a:xfrm>
            <a:off x="102535" y="4419736"/>
            <a:ext cx="2341106" cy="1154758"/>
            <a:chOff x="541885" y="4385303"/>
            <a:chExt cx="1691964" cy="13857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FA24F8-E185-FA72-C638-18F77A161E86}"/>
                </a:ext>
              </a:extLst>
            </p:cNvPr>
            <p:cNvSpPr txBox="1"/>
            <p:nvPr/>
          </p:nvSpPr>
          <p:spPr>
            <a:xfrm>
              <a:off x="698212" y="5217014"/>
              <a:ext cx="1535637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49">
                <a:defRPr/>
              </a:pP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First self-expanding </a:t>
              </a:r>
              <a:b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</a:br>
              <a:r>
                <a:rPr lang="en-US" sz="1200" dirty="0">
                  <a:solidFill>
                    <a:srgbClr val="3C3C3C"/>
                  </a:solidFill>
                  <a:cs typeface="Avenir Next World" panose="020B0503020202020204" pitchFamily="34" charset="0"/>
                </a:rPr>
                <a:t>TAVR valve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9EBF1E-0451-2BB6-33F6-3DC3F76101C6}"/>
                </a:ext>
              </a:extLst>
            </p:cNvPr>
            <p:cNvSpPr txBox="1"/>
            <p:nvPr/>
          </p:nvSpPr>
          <p:spPr>
            <a:xfrm>
              <a:off x="541885" y="4385303"/>
              <a:ext cx="1458855" cy="886395"/>
            </a:xfrm>
            <a:prstGeom prst="rect">
              <a:avLst/>
            </a:prstGeom>
            <a:noFill/>
          </p:spPr>
          <p:txBody>
            <a:bodyPr wrap="square" lIns="76200" tIns="76200" rIns="76200" bIns="76200">
              <a:spAutoFit/>
            </a:bodyPr>
            <a:lstStyle/>
            <a:p>
              <a:pPr algn="ctr" defTabSz="317462">
                <a:spcAft>
                  <a:spcPts val="556"/>
                </a:spcAft>
                <a:defRPr/>
              </a:pP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CoreValve</a:t>
              </a:r>
              <a:r>
                <a:rPr lang="en-US" baseline="30000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™</a:t>
              </a:r>
              <a: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  <a:t> </a:t>
              </a:r>
              <a:br>
                <a:rPr lang="en-US" dirty="0">
                  <a:solidFill>
                    <a:srgbClr val="3C3C3C"/>
                  </a:solidFill>
                  <a:cs typeface="Avenir Next World Thin" panose="020B0303020202020204" pitchFamily="34" charset="0"/>
                </a:rPr>
              </a:br>
              <a:r>
                <a:rPr lang="en-US" sz="2000" b="1" dirty="0">
                  <a:solidFill>
                    <a:srgbClr val="3C3C3C"/>
                  </a:solidFill>
                  <a:cs typeface="Avenir Next World Demi" panose="020B0503020202020204" pitchFamily="34" charset="0"/>
                </a:rPr>
                <a:t>2014</a:t>
              </a:r>
              <a:endParaRPr lang="en-US" b="1" dirty="0">
                <a:solidFill>
                  <a:srgbClr val="3C3C3C"/>
                </a:solidFill>
                <a:cs typeface="Avenir Next World Demi" panose="020B0503020202020204" pitchFamily="34" charset="0"/>
              </a:endParaRPr>
            </a:p>
          </p:txBody>
        </p:sp>
      </p:grpSp>
      <p:pic>
        <p:nvPicPr>
          <p:cNvPr id="31" name="Content Placeholder 9" descr="A basket net with a green light&#10;&#10;Description automatically generated">
            <a:extLst>
              <a:ext uri="{FF2B5EF4-FFF2-40B4-BE49-F238E27FC236}">
                <a16:creationId xmlns:a16="http://schemas.microsoft.com/office/drawing/2014/main" id="{BFF8D836-6762-1B6C-8597-4E1D89AA8B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r="34497"/>
          <a:stretch/>
        </p:blipFill>
        <p:spPr>
          <a:xfrm>
            <a:off x="10182771" y="2510105"/>
            <a:ext cx="955574" cy="182880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6CE19C6-055A-BA82-F4DF-570F7CD80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8660" y="2675599"/>
            <a:ext cx="1456382" cy="18288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086F4B1-1EA4-50CE-1FE5-0B94A260F1D6}"/>
              </a:ext>
            </a:extLst>
          </p:cNvPr>
          <p:cNvSpPr/>
          <p:nvPr/>
        </p:nvSpPr>
        <p:spPr>
          <a:xfrm>
            <a:off x="304800" y="2083981"/>
            <a:ext cx="5642607" cy="389152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D382B0-7F6D-970C-DFA8-ADBEFB69EFB6}"/>
              </a:ext>
            </a:extLst>
          </p:cNvPr>
          <p:cNvSpPr txBox="1"/>
          <p:nvPr/>
        </p:nvSpPr>
        <p:spPr>
          <a:xfrm>
            <a:off x="1111816" y="1477785"/>
            <a:ext cx="4450068" cy="5216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 Evolut Low Risk Trial Valves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C45D1D-60D2-486B-21D3-AF24063FF244}"/>
              </a:ext>
            </a:extLst>
          </p:cNvPr>
          <p:cNvSpPr txBox="1"/>
          <p:nvPr/>
        </p:nvSpPr>
        <p:spPr>
          <a:xfrm>
            <a:off x="7115936" y="1477785"/>
            <a:ext cx="3785191" cy="5216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Subsequent Generations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A1F70-2F19-D382-E844-64AA892FF6FB}"/>
              </a:ext>
            </a:extLst>
          </p:cNvPr>
          <p:cNvSpPr txBox="1"/>
          <p:nvPr/>
        </p:nvSpPr>
        <p:spPr>
          <a:xfrm>
            <a:off x="2692531" y="2194711"/>
            <a:ext cx="765544" cy="607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73.0%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56025-07DC-AE7B-45CE-4080C618FD18}"/>
              </a:ext>
            </a:extLst>
          </p:cNvPr>
          <p:cNvSpPr txBox="1"/>
          <p:nvPr/>
        </p:nvSpPr>
        <p:spPr>
          <a:xfrm>
            <a:off x="4629850" y="2194711"/>
            <a:ext cx="765544" cy="607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23.4%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B91A61-C0A8-5EC3-55E1-83CD6CF2D395}"/>
              </a:ext>
            </a:extLst>
          </p:cNvPr>
          <p:cNvSpPr txBox="1"/>
          <p:nvPr/>
        </p:nvSpPr>
        <p:spPr>
          <a:xfrm>
            <a:off x="839604" y="2194711"/>
            <a:ext cx="765544" cy="607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3.6%</a:t>
            </a:r>
          </a:p>
        </p:txBody>
      </p:sp>
    </p:spTree>
    <p:extLst>
      <p:ext uri="{BB962C8B-B14F-4D97-AF65-F5344CB8AC3E}">
        <p14:creationId xmlns:p14="http://schemas.microsoft.com/office/powerpoint/2010/main" val="340545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B2B9C-F4D0-6D66-01E6-30851CD53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0A16DF-295D-FF38-F446-334B0E21F2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8809" y="1024082"/>
            <a:ext cx="12036088" cy="5158057"/>
            <a:chOff x="1120756" y="1176067"/>
            <a:chExt cx="11095290" cy="47708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1F8CB9-EA83-939C-EAFD-AEFCF356C92D}"/>
                </a:ext>
              </a:extLst>
            </p:cNvPr>
            <p:cNvSpPr txBox="1"/>
            <p:nvPr/>
          </p:nvSpPr>
          <p:spPr bwMode="auto">
            <a:xfrm>
              <a:off x="8787170" y="3558747"/>
              <a:ext cx="307332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Bon Secours Heart &amp; Vascular Institute</a:t>
              </a:r>
              <a:endParaRPr sz="15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7D9D98-FE14-79BB-E2C3-5C493AC51A47}"/>
                </a:ext>
              </a:extLst>
            </p:cNvPr>
            <p:cNvSpPr txBox="1"/>
            <p:nvPr/>
          </p:nvSpPr>
          <p:spPr bwMode="auto">
            <a:xfrm>
              <a:off x="9043688" y="2763662"/>
              <a:ext cx="1487928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St. Francis Hospital</a:t>
              </a:r>
              <a:endParaRPr sz="1500"/>
            </a:p>
          </p:txBody>
        </p:sp>
        <p:sp>
          <p:nvSpPr>
            <p:cNvPr id="5" name="Freeform 107">
              <a:extLst>
                <a:ext uri="{FF2B5EF4-FFF2-40B4-BE49-F238E27FC236}">
                  <a16:creationId xmlns:a16="http://schemas.microsoft.com/office/drawing/2014/main" id="{D0C44AB6-5C94-1D2F-09DD-E0DCDAA7377B}"/>
                </a:ext>
              </a:extLst>
            </p:cNvPr>
            <p:cNvSpPr/>
            <p:nvPr/>
          </p:nvSpPr>
          <p:spPr bwMode="auto">
            <a:xfrm>
              <a:off x="2246679" y="1303345"/>
              <a:ext cx="7257580" cy="4617267"/>
            </a:xfrm>
            <a:custGeom>
              <a:avLst/>
              <a:gdLst/>
              <a:ahLst/>
              <a:cxnLst>
                <a:cxn ang="0">
                  <a:pos x="260" y="959"/>
                </a:cxn>
                <a:cxn ang="0">
                  <a:pos x="106" y="1485"/>
                </a:cxn>
                <a:cxn ang="0">
                  <a:pos x="0" y="2108"/>
                </a:cxn>
                <a:cxn ang="0">
                  <a:pos x="130" y="2790"/>
                </a:cxn>
                <a:cxn ang="0">
                  <a:pos x="354" y="3232"/>
                </a:cxn>
                <a:cxn ang="0">
                  <a:pos x="803" y="3735"/>
                </a:cxn>
                <a:cxn ang="0">
                  <a:pos x="1292" y="3922"/>
                </a:cxn>
                <a:cxn ang="0">
                  <a:pos x="2138" y="4249"/>
                </a:cxn>
                <a:cxn ang="0">
                  <a:pos x="2647" y="4369"/>
                </a:cxn>
                <a:cxn ang="0">
                  <a:pos x="3001" y="4859"/>
                </a:cxn>
                <a:cxn ang="0">
                  <a:pos x="3367" y="4728"/>
                </a:cxn>
                <a:cxn ang="0">
                  <a:pos x="3745" y="5194"/>
                </a:cxn>
                <a:cxn ang="0">
                  <a:pos x="4068" y="5597"/>
                </a:cxn>
                <a:cxn ang="0">
                  <a:pos x="4206" y="5230"/>
                </a:cxn>
                <a:cxn ang="0">
                  <a:pos x="4679" y="4859"/>
                </a:cxn>
                <a:cxn ang="0">
                  <a:pos x="5187" y="4835"/>
                </a:cxn>
                <a:cxn ang="0">
                  <a:pos x="5671" y="4740"/>
                </a:cxn>
                <a:cxn ang="0">
                  <a:pos x="6191" y="4584"/>
                </a:cxn>
                <a:cxn ang="0">
                  <a:pos x="6664" y="4620"/>
                </a:cxn>
                <a:cxn ang="0">
                  <a:pos x="7006" y="5158"/>
                </a:cxn>
                <a:cxn ang="0">
                  <a:pos x="7290" y="5493"/>
                </a:cxn>
                <a:cxn ang="0">
                  <a:pos x="7479" y="5386"/>
                </a:cxn>
                <a:cxn ang="0">
                  <a:pos x="7313" y="4859"/>
                </a:cxn>
                <a:cxn ang="0">
                  <a:pos x="7113" y="4285"/>
                </a:cxn>
                <a:cxn ang="0">
                  <a:pos x="7514" y="3627"/>
                </a:cxn>
                <a:cxn ang="0">
                  <a:pos x="7845" y="3125"/>
                </a:cxn>
                <a:cxn ang="0">
                  <a:pos x="7597" y="2670"/>
                </a:cxn>
                <a:cxn ang="0">
                  <a:pos x="7821" y="2658"/>
                </a:cxn>
                <a:cxn ang="0">
                  <a:pos x="7916" y="2347"/>
                </a:cxn>
                <a:cxn ang="0">
                  <a:pos x="7904" y="1964"/>
                </a:cxn>
                <a:cxn ang="0">
                  <a:pos x="8318" y="1689"/>
                </a:cxn>
                <a:cxn ang="0">
                  <a:pos x="8341" y="1378"/>
                </a:cxn>
                <a:cxn ang="0">
                  <a:pos x="8625" y="959"/>
                </a:cxn>
                <a:cxn ang="0">
                  <a:pos x="8484" y="621"/>
                </a:cxn>
                <a:cxn ang="0">
                  <a:pos x="8237" y="438"/>
                </a:cxn>
                <a:cxn ang="0">
                  <a:pos x="7990" y="1022"/>
                </a:cxn>
                <a:cxn ang="0">
                  <a:pos x="7337" y="1545"/>
                </a:cxn>
                <a:cxn ang="0">
                  <a:pos x="7030" y="1820"/>
                </a:cxn>
                <a:cxn ang="0">
                  <a:pos x="6758" y="2048"/>
                </a:cxn>
                <a:cxn ang="0">
                  <a:pos x="6462" y="2029"/>
                </a:cxn>
                <a:cxn ang="0">
                  <a:pos x="6432" y="1588"/>
                </a:cxn>
                <a:cxn ang="0">
                  <a:pos x="6132" y="1354"/>
                </a:cxn>
                <a:cxn ang="0">
                  <a:pos x="5931" y="1521"/>
                </a:cxn>
                <a:cxn ang="0">
                  <a:pos x="5966" y="1928"/>
                </a:cxn>
                <a:cxn ang="0">
                  <a:pos x="5801" y="2191"/>
                </a:cxn>
                <a:cxn ang="0">
                  <a:pos x="5694" y="1708"/>
                </a:cxn>
                <a:cxn ang="0">
                  <a:pos x="5896" y="1258"/>
                </a:cxn>
                <a:cxn ang="0">
                  <a:pos x="6156" y="1139"/>
                </a:cxn>
                <a:cxn ang="0">
                  <a:pos x="5837" y="1151"/>
                </a:cxn>
                <a:cxn ang="0">
                  <a:pos x="5565" y="1031"/>
                </a:cxn>
                <a:cxn ang="0">
                  <a:pos x="5222" y="1151"/>
                </a:cxn>
                <a:cxn ang="0">
                  <a:pos x="5280" y="888"/>
                </a:cxn>
                <a:cxn ang="0">
                  <a:pos x="4659" y="667"/>
                </a:cxn>
                <a:cxn ang="0">
                  <a:pos x="3524" y="588"/>
                </a:cxn>
                <a:cxn ang="0">
                  <a:pos x="2210" y="411"/>
                </a:cxn>
                <a:cxn ang="0">
                  <a:pos x="803" y="86"/>
                </a:cxn>
                <a:cxn ang="0">
                  <a:pos x="557" y="25"/>
                </a:cxn>
              </a:cxnLst>
              <a:rect l="0" t="0" r="r" b="b"/>
              <a:pathLst>
                <a:path w="8679" h="5597" extrusionOk="0">
                  <a:moveTo>
                    <a:pt x="532" y="277"/>
                  </a:moveTo>
                  <a:lnTo>
                    <a:pt x="496" y="493"/>
                  </a:lnTo>
                  <a:lnTo>
                    <a:pt x="260" y="959"/>
                  </a:lnTo>
                  <a:lnTo>
                    <a:pt x="154" y="1151"/>
                  </a:lnTo>
                  <a:lnTo>
                    <a:pt x="140" y="1349"/>
                  </a:lnTo>
                  <a:lnTo>
                    <a:pt x="106" y="1485"/>
                  </a:lnTo>
                  <a:lnTo>
                    <a:pt x="12" y="1641"/>
                  </a:lnTo>
                  <a:lnTo>
                    <a:pt x="35" y="1856"/>
                  </a:lnTo>
                  <a:lnTo>
                    <a:pt x="0" y="2108"/>
                  </a:lnTo>
                  <a:lnTo>
                    <a:pt x="118" y="2323"/>
                  </a:lnTo>
                  <a:lnTo>
                    <a:pt x="130" y="2586"/>
                  </a:lnTo>
                  <a:lnTo>
                    <a:pt x="130" y="2790"/>
                  </a:lnTo>
                  <a:lnTo>
                    <a:pt x="224" y="3041"/>
                  </a:lnTo>
                  <a:lnTo>
                    <a:pt x="236" y="3196"/>
                  </a:lnTo>
                  <a:lnTo>
                    <a:pt x="354" y="3232"/>
                  </a:lnTo>
                  <a:lnTo>
                    <a:pt x="508" y="3376"/>
                  </a:lnTo>
                  <a:lnTo>
                    <a:pt x="673" y="3615"/>
                  </a:lnTo>
                  <a:lnTo>
                    <a:pt x="803" y="3735"/>
                  </a:lnTo>
                  <a:lnTo>
                    <a:pt x="969" y="3711"/>
                  </a:lnTo>
                  <a:lnTo>
                    <a:pt x="1122" y="3806"/>
                  </a:lnTo>
                  <a:lnTo>
                    <a:pt x="1292" y="3922"/>
                  </a:lnTo>
                  <a:lnTo>
                    <a:pt x="1607" y="4141"/>
                  </a:lnTo>
                  <a:lnTo>
                    <a:pt x="1796" y="4189"/>
                  </a:lnTo>
                  <a:lnTo>
                    <a:pt x="2138" y="4249"/>
                  </a:lnTo>
                  <a:lnTo>
                    <a:pt x="2257" y="4189"/>
                  </a:lnTo>
                  <a:lnTo>
                    <a:pt x="2481" y="4237"/>
                  </a:lnTo>
                  <a:lnTo>
                    <a:pt x="2647" y="4369"/>
                  </a:lnTo>
                  <a:lnTo>
                    <a:pt x="2812" y="4536"/>
                  </a:lnTo>
                  <a:lnTo>
                    <a:pt x="2895" y="4775"/>
                  </a:lnTo>
                  <a:lnTo>
                    <a:pt x="3001" y="4859"/>
                  </a:lnTo>
                  <a:lnTo>
                    <a:pt x="3131" y="4847"/>
                  </a:lnTo>
                  <a:lnTo>
                    <a:pt x="3214" y="4716"/>
                  </a:lnTo>
                  <a:lnTo>
                    <a:pt x="3367" y="4728"/>
                  </a:lnTo>
                  <a:lnTo>
                    <a:pt x="3497" y="4859"/>
                  </a:lnTo>
                  <a:lnTo>
                    <a:pt x="3615" y="5051"/>
                  </a:lnTo>
                  <a:lnTo>
                    <a:pt x="3745" y="5194"/>
                  </a:lnTo>
                  <a:lnTo>
                    <a:pt x="3793" y="5362"/>
                  </a:lnTo>
                  <a:lnTo>
                    <a:pt x="3863" y="5529"/>
                  </a:lnTo>
                  <a:lnTo>
                    <a:pt x="4068" y="5597"/>
                  </a:lnTo>
                  <a:lnTo>
                    <a:pt x="4194" y="5541"/>
                  </a:lnTo>
                  <a:lnTo>
                    <a:pt x="4171" y="5410"/>
                  </a:lnTo>
                  <a:lnTo>
                    <a:pt x="4206" y="5230"/>
                  </a:lnTo>
                  <a:lnTo>
                    <a:pt x="4360" y="5087"/>
                  </a:lnTo>
                  <a:lnTo>
                    <a:pt x="4490" y="4967"/>
                  </a:lnTo>
                  <a:lnTo>
                    <a:pt x="4679" y="4859"/>
                  </a:lnTo>
                  <a:lnTo>
                    <a:pt x="4856" y="4823"/>
                  </a:lnTo>
                  <a:lnTo>
                    <a:pt x="5069" y="4859"/>
                  </a:lnTo>
                  <a:lnTo>
                    <a:pt x="5187" y="4835"/>
                  </a:lnTo>
                  <a:lnTo>
                    <a:pt x="5369" y="4879"/>
                  </a:lnTo>
                  <a:lnTo>
                    <a:pt x="5605" y="4849"/>
                  </a:lnTo>
                  <a:lnTo>
                    <a:pt x="5671" y="4740"/>
                  </a:lnTo>
                  <a:lnTo>
                    <a:pt x="5841" y="4640"/>
                  </a:lnTo>
                  <a:lnTo>
                    <a:pt x="6002" y="4584"/>
                  </a:lnTo>
                  <a:lnTo>
                    <a:pt x="6191" y="4584"/>
                  </a:lnTo>
                  <a:lnTo>
                    <a:pt x="6403" y="4700"/>
                  </a:lnTo>
                  <a:lnTo>
                    <a:pt x="6534" y="4656"/>
                  </a:lnTo>
                  <a:lnTo>
                    <a:pt x="6664" y="4620"/>
                  </a:lnTo>
                  <a:lnTo>
                    <a:pt x="6875" y="4789"/>
                  </a:lnTo>
                  <a:lnTo>
                    <a:pt x="6912" y="5003"/>
                  </a:lnTo>
                  <a:lnTo>
                    <a:pt x="7006" y="5158"/>
                  </a:lnTo>
                  <a:lnTo>
                    <a:pt x="7077" y="5278"/>
                  </a:lnTo>
                  <a:lnTo>
                    <a:pt x="7207" y="5398"/>
                  </a:lnTo>
                  <a:lnTo>
                    <a:pt x="7290" y="5493"/>
                  </a:lnTo>
                  <a:lnTo>
                    <a:pt x="7349" y="5541"/>
                  </a:lnTo>
                  <a:lnTo>
                    <a:pt x="7467" y="5529"/>
                  </a:lnTo>
                  <a:lnTo>
                    <a:pt x="7479" y="5386"/>
                  </a:lnTo>
                  <a:lnTo>
                    <a:pt x="7496" y="5238"/>
                  </a:lnTo>
                  <a:lnTo>
                    <a:pt x="7384" y="5051"/>
                  </a:lnTo>
                  <a:lnTo>
                    <a:pt x="7313" y="4859"/>
                  </a:lnTo>
                  <a:lnTo>
                    <a:pt x="7242" y="4728"/>
                  </a:lnTo>
                  <a:lnTo>
                    <a:pt x="7136" y="4464"/>
                  </a:lnTo>
                  <a:lnTo>
                    <a:pt x="7113" y="4285"/>
                  </a:lnTo>
                  <a:lnTo>
                    <a:pt x="7171" y="4072"/>
                  </a:lnTo>
                  <a:lnTo>
                    <a:pt x="7337" y="3854"/>
                  </a:lnTo>
                  <a:lnTo>
                    <a:pt x="7514" y="3627"/>
                  </a:lnTo>
                  <a:lnTo>
                    <a:pt x="7761" y="3414"/>
                  </a:lnTo>
                  <a:lnTo>
                    <a:pt x="7798" y="3256"/>
                  </a:lnTo>
                  <a:lnTo>
                    <a:pt x="7845" y="3125"/>
                  </a:lnTo>
                  <a:lnTo>
                    <a:pt x="7739" y="2861"/>
                  </a:lnTo>
                  <a:lnTo>
                    <a:pt x="7656" y="2742"/>
                  </a:lnTo>
                  <a:lnTo>
                    <a:pt x="7597" y="2670"/>
                  </a:lnTo>
                  <a:lnTo>
                    <a:pt x="7609" y="2550"/>
                  </a:lnTo>
                  <a:lnTo>
                    <a:pt x="7727" y="2550"/>
                  </a:lnTo>
                  <a:lnTo>
                    <a:pt x="7821" y="2658"/>
                  </a:lnTo>
                  <a:lnTo>
                    <a:pt x="7892" y="2610"/>
                  </a:lnTo>
                  <a:lnTo>
                    <a:pt x="7821" y="2502"/>
                  </a:lnTo>
                  <a:lnTo>
                    <a:pt x="7916" y="2347"/>
                  </a:lnTo>
                  <a:lnTo>
                    <a:pt x="8022" y="2203"/>
                  </a:lnTo>
                  <a:lnTo>
                    <a:pt x="7975" y="2096"/>
                  </a:lnTo>
                  <a:lnTo>
                    <a:pt x="7904" y="1964"/>
                  </a:lnTo>
                  <a:lnTo>
                    <a:pt x="8058" y="1868"/>
                  </a:lnTo>
                  <a:lnTo>
                    <a:pt x="8199" y="1785"/>
                  </a:lnTo>
                  <a:lnTo>
                    <a:pt x="8318" y="1689"/>
                  </a:lnTo>
                  <a:lnTo>
                    <a:pt x="8436" y="1629"/>
                  </a:lnTo>
                  <a:lnTo>
                    <a:pt x="8365" y="1521"/>
                  </a:lnTo>
                  <a:lnTo>
                    <a:pt x="8341" y="1378"/>
                  </a:lnTo>
                  <a:lnTo>
                    <a:pt x="8412" y="1198"/>
                  </a:lnTo>
                  <a:lnTo>
                    <a:pt x="8459" y="1043"/>
                  </a:lnTo>
                  <a:lnTo>
                    <a:pt x="8625" y="959"/>
                  </a:lnTo>
                  <a:lnTo>
                    <a:pt x="8679" y="781"/>
                  </a:lnTo>
                  <a:lnTo>
                    <a:pt x="8567" y="739"/>
                  </a:lnTo>
                  <a:lnTo>
                    <a:pt x="8484" y="621"/>
                  </a:lnTo>
                  <a:lnTo>
                    <a:pt x="8439" y="516"/>
                  </a:lnTo>
                  <a:lnTo>
                    <a:pt x="8387" y="375"/>
                  </a:lnTo>
                  <a:lnTo>
                    <a:pt x="8237" y="438"/>
                  </a:lnTo>
                  <a:lnTo>
                    <a:pt x="8187" y="644"/>
                  </a:lnTo>
                  <a:lnTo>
                    <a:pt x="8179" y="862"/>
                  </a:lnTo>
                  <a:lnTo>
                    <a:pt x="7990" y="1022"/>
                  </a:lnTo>
                  <a:lnTo>
                    <a:pt x="7599" y="1133"/>
                  </a:lnTo>
                  <a:lnTo>
                    <a:pt x="7491" y="1306"/>
                  </a:lnTo>
                  <a:lnTo>
                    <a:pt x="7337" y="1545"/>
                  </a:lnTo>
                  <a:lnTo>
                    <a:pt x="7172" y="1593"/>
                  </a:lnTo>
                  <a:lnTo>
                    <a:pt x="7082" y="1734"/>
                  </a:lnTo>
                  <a:lnTo>
                    <a:pt x="7030" y="1820"/>
                  </a:lnTo>
                  <a:lnTo>
                    <a:pt x="6971" y="1928"/>
                  </a:lnTo>
                  <a:lnTo>
                    <a:pt x="6900" y="1988"/>
                  </a:lnTo>
                  <a:lnTo>
                    <a:pt x="6758" y="2048"/>
                  </a:lnTo>
                  <a:lnTo>
                    <a:pt x="6664" y="2120"/>
                  </a:lnTo>
                  <a:lnTo>
                    <a:pt x="6475" y="2155"/>
                  </a:lnTo>
                  <a:lnTo>
                    <a:pt x="6462" y="2029"/>
                  </a:lnTo>
                  <a:lnTo>
                    <a:pt x="6512" y="1903"/>
                  </a:lnTo>
                  <a:lnTo>
                    <a:pt x="6510" y="1725"/>
                  </a:lnTo>
                  <a:lnTo>
                    <a:pt x="6432" y="1588"/>
                  </a:lnTo>
                  <a:lnTo>
                    <a:pt x="6356" y="1462"/>
                  </a:lnTo>
                  <a:lnTo>
                    <a:pt x="6262" y="1378"/>
                  </a:lnTo>
                  <a:lnTo>
                    <a:pt x="6132" y="1354"/>
                  </a:lnTo>
                  <a:lnTo>
                    <a:pt x="6061" y="1378"/>
                  </a:lnTo>
                  <a:lnTo>
                    <a:pt x="6014" y="1497"/>
                  </a:lnTo>
                  <a:lnTo>
                    <a:pt x="5931" y="1521"/>
                  </a:lnTo>
                  <a:lnTo>
                    <a:pt x="5896" y="1653"/>
                  </a:lnTo>
                  <a:lnTo>
                    <a:pt x="5955" y="1785"/>
                  </a:lnTo>
                  <a:lnTo>
                    <a:pt x="5966" y="1928"/>
                  </a:lnTo>
                  <a:lnTo>
                    <a:pt x="6014" y="2012"/>
                  </a:lnTo>
                  <a:lnTo>
                    <a:pt x="5943" y="2143"/>
                  </a:lnTo>
                  <a:lnTo>
                    <a:pt x="5801" y="2191"/>
                  </a:lnTo>
                  <a:lnTo>
                    <a:pt x="5730" y="2096"/>
                  </a:lnTo>
                  <a:lnTo>
                    <a:pt x="5671" y="1964"/>
                  </a:lnTo>
                  <a:lnTo>
                    <a:pt x="5694" y="1708"/>
                  </a:lnTo>
                  <a:lnTo>
                    <a:pt x="5683" y="1533"/>
                  </a:lnTo>
                  <a:lnTo>
                    <a:pt x="5754" y="1330"/>
                  </a:lnTo>
                  <a:lnTo>
                    <a:pt x="5896" y="1258"/>
                  </a:lnTo>
                  <a:lnTo>
                    <a:pt x="6014" y="1246"/>
                  </a:lnTo>
                  <a:lnTo>
                    <a:pt x="6108" y="1234"/>
                  </a:lnTo>
                  <a:lnTo>
                    <a:pt x="6156" y="1139"/>
                  </a:lnTo>
                  <a:lnTo>
                    <a:pt x="6014" y="1103"/>
                  </a:lnTo>
                  <a:lnTo>
                    <a:pt x="5930" y="1140"/>
                  </a:lnTo>
                  <a:lnTo>
                    <a:pt x="5837" y="1151"/>
                  </a:lnTo>
                  <a:lnTo>
                    <a:pt x="5742" y="1127"/>
                  </a:lnTo>
                  <a:lnTo>
                    <a:pt x="5683" y="1127"/>
                  </a:lnTo>
                  <a:lnTo>
                    <a:pt x="5565" y="1031"/>
                  </a:lnTo>
                  <a:lnTo>
                    <a:pt x="5423" y="1079"/>
                  </a:lnTo>
                  <a:lnTo>
                    <a:pt x="5376" y="1115"/>
                  </a:lnTo>
                  <a:lnTo>
                    <a:pt x="5222" y="1151"/>
                  </a:lnTo>
                  <a:lnTo>
                    <a:pt x="5069" y="1127"/>
                  </a:lnTo>
                  <a:lnTo>
                    <a:pt x="5175" y="1031"/>
                  </a:lnTo>
                  <a:lnTo>
                    <a:pt x="5280" y="888"/>
                  </a:lnTo>
                  <a:lnTo>
                    <a:pt x="5004" y="789"/>
                  </a:lnTo>
                  <a:lnTo>
                    <a:pt x="4770" y="763"/>
                  </a:lnTo>
                  <a:lnTo>
                    <a:pt x="4659" y="667"/>
                  </a:lnTo>
                  <a:lnTo>
                    <a:pt x="4401" y="651"/>
                  </a:lnTo>
                  <a:lnTo>
                    <a:pt x="3995" y="636"/>
                  </a:lnTo>
                  <a:lnTo>
                    <a:pt x="3524" y="588"/>
                  </a:lnTo>
                  <a:lnTo>
                    <a:pt x="3185" y="573"/>
                  </a:lnTo>
                  <a:lnTo>
                    <a:pt x="2714" y="508"/>
                  </a:lnTo>
                  <a:lnTo>
                    <a:pt x="2210" y="411"/>
                  </a:lnTo>
                  <a:lnTo>
                    <a:pt x="1343" y="166"/>
                  </a:lnTo>
                  <a:lnTo>
                    <a:pt x="900" y="0"/>
                  </a:lnTo>
                  <a:lnTo>
                    <a:pt x="803" y="86"/>
                  </a:lnTo>
                  <a:lnTo>
                    <a:pt x="803" y="241"/>
                  </a:lnTo>
                  <a:lnTo>
                    <a:pt x="673" y="146"/>
                  </a:lnTo>
                  <a:lnTo>
                    <a:pt x="557" y="25"/>
                  </a:lnTo>
                  <a:lnTo>
                    <a:pt x="532" y="277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 sz="583" b="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3F93F9-3E7C-93B1-C2A9-7F63B646AC2C}"/>
                </a:ext>
              </a:extLst>
            </p:cNvPr>
            <p:cNvSpPr txBox="1"/>
            <p:nvPr/>
          </p:nvSpPr>
          <p:spPr bwMode="auto">
            <a:xfrm>
              <a:off x="5282353" y="2530862"/>
              <a:ext cx="896791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Abbott NW</a:t>
              </a:r>
              <a:endParaRPr sz="15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23C4E7-C919-B8A1-A42C-D1F92879DC86}"/>
                </a:ext>
              </a:extLst>
            </p:cNvPr>
            <p:cNvSpPr txBox="1"/>
            <p:nvPr/>
          </p:nvSpPr>
          <p:spPr bwMode="auto">
            <a:xfrm>
              <a:off x="8435716" y="4179754"/>
              <a:ext cx="2194221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Medical Univ. of South Carolina</a:t>
              </a:r>
              <a:endParaRPr sz="15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06353E-C0DD-E15D-0858-0537681D1480}"/>
                </a:ext>
              </a:extLst>
            </p:cNvPr>
            <p:cNvSpPr txBox="1"/>
            <p:nvPr/>
          </p:nvSpPr>
          <p:spPr bwMode="auto">
            <a:xfrm>
              <a:off x="9215787" y="2388154"/>
              <a:ext cx="1802069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Beth Israel Deaconess</a:t>
              </a:r>
              <a:endParaRPr sz="15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9F3998-533A-CA48-5940-704516992131}"/>
                </a:ext>
              </a:extLst>
            </p:cNvPr>
            <p:cNvSpPr txBox="1"/>
            <p:nvPr/>
          </p:nvSpPr>
          <p:spPr bwMode="auto">
            <a:xfrm>
              <a:off x="9019388" y="2051162"/>
              <a:ext cx="1361467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Vermont MC</a:t>
              </a:r>
              <a:endParaRPr sz="15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CDA0F3-CFB0-A83B-8725-E7086EAB2FC6}"/>
                </a:ext>
              </a:extLst>
            </p:cNvPr>
            <p:cNvSpPr txBox="1"/>
            <p:nvPr/>
          </p:nvSpPr>
          <p:spPr bwMode="auto">
            <a:xfrm>
              <a:off x="4804671" y="3040999"/>
              <a:ext cx="1307410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Mercy Medical Ctr</a:t>
              </a:r>
              <a:endParaRPr sz="15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AA631-31B5-1F8F-EBF1-E717CD5EC33B}"/>
                </a:ext>
              </a:extLst>
            </p:cNvPr>
            <p:cNvSpPr txBox="1"/>
            <p:nvPr/>
          </p:nvSpPr>
          <p:spPr bwMode="auto">
            <a:xfrm>
              <a:off x="7959456" y="5310673"/>
              <a:ext cx="959827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Morton Plant</a:t>
              </a:r>
              <a:endParaRPr sz="15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CA5F40-10D3-C28E-DB18-B9BBBCD95A5D}"/>
                </a:ext>
              </a:extLst>
            </p:cNvPr>
            <p:cNvSpPr txBox="1"/>
            <p:nvPr/>
          </p:nvSpPr>
          <p:spPr bwMode="auto">
            <a:xfrm>
              <a:off x="4095918" y="4390638"/>
              <a:ext cx="1816138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Baylor Heart &amp; Vascular</a:t>
              </a:r>
              <a:endParaRPr sz="15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CB64E-406D-5D5E-1EC8-2D2C26FAD0BD}"/>
                </a:ext>
              </a:extLst>
            </p:cNvPr>
            <p:cNvSpPr txBox="1"/>
            <p:nvPr/>
          </p:nvSpPr>
          <p:spPr bwMode="auto">
            <a:xfrm>
              <a:off x="5366447" y="4920506"/>
              <a:ext cx="1992152" cy="51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Methodist DeBakey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&amp; Baylor College of Medicine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endParaRPr lang="en-US" sz="875">
                <a:solidFill>
                  <a:srgbClr val="140F4B"/>
                </a:solidFill>
                <a:cs typeface="Avenir Next World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13091-E102-F2B2-10E0-F4320623D4C7}"/>
                </a:ext>
              </a:extLst>
            </p:cNvPr>
            <p:cNvSpPr txBox="1"/>
            <p:nvPr/>
          </p:nvSpPr>
          <p:spPr bwMode="auto">
            <a:xfrm>
              <a:off x="6488340" y="3099279"/>
              <a:ext cx="648206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Loyola</a:t>
              </a:r>
              <a:endParaRPr sz="15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1A34FC-39A8-EA79-B532-5B017D2A74C1}"/>
                </a:ext>
              </a:extLst>
            </p:cNvPr>
            <p:cNvSpPr txBox="1"/>
            <p:nvPr/>
          </p:nvSpPr>
          <p:spPr bwMode="auto">
            <a:xfrm>
              <a:off x="5776681" y="2814763"/>
              <a:ext cx="118057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St. Lukes/Aurora</a:t>
              </a:r>
              <a:endParaRPr sz="1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6FD34B-E3A2-31B5-2771-652EE35A4A0C}"/>
                </a:ext>
              </a:extLst>
            </p:cNvPr>
            <p:cNvSpPr txBox="1"/>
            <p:nvPr/>
          </p:nvSpPr>
          <p:spPr bwMode="auto">
            <a:xfrm>
              <a:off x="3064050" y="3362358"/>
              <a:ext cx="1824193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Colorado Hospital</a:t>
              </a:r>
              <a:endParaRPr sz="15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0F8188-1BB7-FFFC-DC76-A00375476B6F}"/>
                </a:ext>
              </a:extLst>
            </p:cNvPr>
            <p:cNvSpPr txBox="1"/>
            <p:nvPr/>
          </p:nvSpPr>
          <p:spPr bwMode="auto">
            <a:xfrm>
              <a:off x="6729809" y="4110247"/>
              <a:ext cx="1393582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Piedmont Heart Institute</a:t>
              </a:r>
              <a:endParaRPr sz="15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EE791A-64C5-6236-1ADF-816B48D275E8}"/>
                </a:ext>
              </a:extLst>
            </p:cNvPr>
            <p:cNvSpPr txBox="1"/>
            <p:nvPr/>
          </p:nvSpPr>
          <p:spPr bwMode="auto">
            <a:xfrm>
              <a:off x="8226997" y="3809422"/>
              <a:ext cx="222884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Wake Forest Baptist MC</a:t>
              </a:r>
              <a:endParaRPr sz="15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8C987E-CA95-94FB-C77F-814CC4FE4DB4}"/>
                </a:ext>
              </a:extLst>
            </p:cNvPr>
            <p:cNvSpPr txBox="1"/>
            <p:nvPr/>
          </p:nvSpPr>
          <p:spPr bwMode="auto">
            <a:xfrm>
              <a:off x="1701273" y="4168997"/>
              <a:ext cx="12157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Scripps Hospital</a:t>
              </a:r>
              <a:endParaRPr sz="1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D3BC19-8141-675A-9F0A-554D37084479}"/>
                </a:ext>
              </a:extLst>
            </p:cNvPr>
            <p:cNvSpPr txBox="1"/>
            <p:nvPr/>
          </p:nvSpPr>
          <p:spPr bwMode="auto">
            <a:xfrm>
              <a:off x="7638412" y="2082753"/>
              <a:ext cx="877351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Case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MC</a:t>
              </a:r>
              <a:endParaRPr sz="15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CFA2F2-FF6F-41A1-6FDD-EB071E5BB0AA}"/>
                </a:ext>
              </a:extLst>
            </p:cNvPr>
            <p:cNvSpPr txBox="1"/>
            <p:nvPr/>
          </p:nvSpPr>
          <p:spPr bwMode="auto">
            <a:xfrm>
              <a:off x="7933287" y="1272875"/>
              <a:ext cx="887942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Pittsburgh</a:t>
              </a:r>
              <a:endParaRPr sz="15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1B6BC3-EE54-9E0D-36FD-626575819562}"/>
                </a:ext>
              </a:extLst>
            </p:cNvPr>
            <p:cNvSpPr txBox="1"/>
            <p:nvPr/>
          </p:nvSpPr>
          <p:spPr bwMode="auto">
            <a:xfrm>
              <a:off x="7081615" y="2992235"/>
              <a:ext cx="1459584" cy="51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Riverside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Methodist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&amp; OSU</a:t>
              </a:r>
              <a:endParaRPr sz="15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2EA85E-E15B-D010-3973-80B1302889C8}"/>
                </a:ext>
              </a:extLst>
            </p:cNvPr>
            <p:cNvSpPr txBox="1"/>
            <p:nvPr/>
          </p:nvSpPr>
          <p:spPr bwMode="auto">
            <a:xfrm>
              <a:off x="6370677" y="3393516"/>
              <a:ext cx="110030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St. Vincent</a:t>
              </a:r>
              <a:endParaRPr sz="15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B4DB30-758C-B684-282B-CE522152BDC9}"/>
                </a:ext>
              </a:extLst>
            </p:cNvPr>
            <p:cNvSpPr txBox="1"/>
            <p:nvPr/>
          </p:nvSpPr>
          <p:spPr bwMode="auto">
            <a:xfrm>
              <a:off x="6359020" y="3757980"/>
              <a:ext cx="923468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Vanderbilt</a:t>
              </a:r>
              <a:endParaRPr sz="1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1E718D-1292-56D9-1BBB-A810179EEDB5}"/>
                </a:ext>
              </a:extLst>
            </p:cNvPr>
            <p:cNvSpPr txBox="1"/>
            <p:nvPr/>
          </p:nvSpPr>
          <p:spPr bwMode="auto">
            <a:xfrm>
              <a:off x="4847488" y="3512711"/>
              <a:ext cx="1315430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Kansas</a:t>
              </a:r>
              <a:endParaRPr sz="15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589EA0-C2E1-04AE-74FE-22D379D151CD}"/>
                </a:ext>
              </a:extLst>
            </p:cNvPr>
            <p:cNvSpPr txBox="1"/>
            <p:nvPr/>
          </p:nvSpPr>
          <p:spPr bwMode="auto">
            <a:xfrm>
              <a:off x="6055659" y="3568359"/>
              <a:ext cx="1240918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Jewish Hospital</a:t>
              </a:r>
              <a:endParaRPr sz="1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D4A6D0-6767-8047-0631-89D6F992996B}"/>
                </a:ext>
              </a:extLst>
            </p:cNvPr>
            <p:cNvSpPr txBox="1"/>
            <p:nvPr/>
          </p:nvSpPr>
          <p:spPr bwMode="auto">
            <a:xfrm>
              <a:off x="2354603" y="3158032"/>
              <a:ext cx="12296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El Camino</a:t>
              </a:r>
              <a:endParaRPr sz="15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1E904A-23BD-FFE3-F298-81902EC99A3A}"/>
                </a:ext>
              </a:extLst>
            </p:cNvPr>
            <p:cNvSpPr txBox="1"/>
            <p:nvPr/>
          </p:nvSpPr>
          <p:spPr bwMode="auto">
            <a:xfrm>
              <a:off x="8730553" y="3433429"/>
              <a:ext cx="114132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Winchester MC</a:t>
              </a:r>
              <a:endParaRPr sz="15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44DE23-633C-E607-5B74-DC4B95366A2E}"/>
                </a:ext>
              </a:extLst>
            </p:cNvPr>
            <p:cNvSpPr txBox="1"/>
            <p:nvPr/>
          </p:nvSpPr>
          <p:spPr bwMode="auto">
            <a:xfrm>
              <a:off x="6582290" y="1176067"/>
              <a:ext cx="126485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 Michigan</a:t>
              </a:r>
              <a:endParaRPr sz="15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E31424-225C-000E-26EA-33A08F61A2AC}"/>
                </a:ext>
              </a:extLst>
            </p:cNvPr>
            <p:cNvSpPr txBox="1"/>
            <p:nvPr/>
          </p:nvSpPr>
          <p:spPr bwMode="auto">
            <a:xfrm>
              <a:off x="8544360" y="3673948"/>
              <a:ext cx="236628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Duke Univ.</a:t>
              </a:r>
              <a:endParaRPr sz="15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F16C21-841E-57CB-A2FB-33D1973552E3}"/>
                </a:ext>
              </a:extLst>
            </p:cNvPr>
            <p:cNvSpPr txBox="1"/>
            <p:nvPr/>
          </p:nvSpPr>
          <p:spPr bwMode="auto">
            <a:xfrm>
              <a:off x="4389739" y="4031591"/>
              <a:ext cx="1333009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Integris Baptist MC</a:t>
              </a:r>
              <a:endParaRPr sz="15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A5F183-8BB7-B38F-3BE2-276E11BF8E47}"/>
                </a:ext>
              </a:extLst>
            </p:cNvPr>
            <p:cNvSpPr txBox="1"/>
            <p:nvPr/>
          </p:nvSpPr>
          <p:spPr bwMode="auto">
            <a:xfrm>
              <a:off x="2896824" y="1416751"/>
              <a:ext cx="1618619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Swedish MC</a:t>
              </a:r>
              <a:endParaRPr sz="15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31E0E7-F64C-E9AE-0B12-B4F80A3AE909}"/>
                </a:ext>
              </a:extLst>
            </p:cNvPr>
            <p:cNvSpPr txBox="1"/>
            <p:nvPr/>
          </p:nvSpPr>
          <p:spPr bwMode="auto">
            <a:xfrm>
              <a:off x="8447442" y="5710048"/>
              <a:ext cx="12296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Miami</a:t>
              </a:r>
              <a:endParaRPr sz="15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F1514C-1833-B08A-F9C7-B5B418DAD1AA}"/>
                </a:ext>
              </a:extLst>
            </p:cNvPr>
            <p:cNvSpPr txBox="1"/>
            <p:nvPr/>
          </p:nvSpPr>
          <p:spPr bwMode="auto">
            <a:xfrm>
              <a:off x="7231273" y="1657401"/>
              <a:ext cx="978949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St. John Hospital</a:t>
              </a:r>
              <a:endParaRPr sz="15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DA7E48-A6B7-985C-FE54-4DD951DDE999}"/>
                </a:ext>
              </a:extLst>
            </p:cNvPr>
            <p:cNvSpPr txBox="1"/>
            <p:nvPr/>
          </p:nvSpPr>
          <p:spPr bwMode="auto">
            <a:xfrm>
              <a:off x="5626164" y="3767976"/>
              <a:ext cx="979126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Mercy Hospital</a:t>
              </a:r>
              <a:endParaRPr sz="15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9AE28C-35C1-0A45-5EE9-38A1DBD7BC77}"/>
                </a:ext>
              </a:extLst>
            </p:cNvPr>
            <p:cNvSpPr txBox="1"/>
            <p:nvPr/>
          </p:nvSpPr>
          <p:spPr bwMode="auto">
            <a:xfrm>
              <a:off x="4773634" y="1899612"/>
              <a:ext cx="89598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Sanford MC</a:t>
              </a:r>
              <a:endParaRPr sz="15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82179F-8654-9199-2D72-E86D16CD4127}"/>
                </a:ext>
              </a:extLst>
            </p:cNvPr>
            <p:cNvSpPr txBox="1"/>
            <p:nvPr/>
          </p:nvSpPr>
          <p:spPr bwMode="auto">
            <a:xfrm>
              <a:off x="6511024" y="5233545"/>
              <a:ext cx="1223351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CV Institute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of the South</a:t>
              </a:r>
              <a:endParaRPr sz="15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62ED31-78A2-DC43-9DED-2AEFA86E0C75}"/>
                </a:ext>
              </a:extLst>
            </p:cNvPr>
            <p:cNvSpPr txBox="1"/>
            <p:nvPr/>
          </p:nvSpPr>
          <p:spPr bwMode="auto">
            <a:xfrm>
              <a:off x="3195104" y="3021986"/>
              <a:ext cx="12296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Univ. of Utah</a:t>
              </a:r>
              <a:endParaRPr sz="15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661E40-8DAD-61AE-0321-12A27F48877B}"/>
                </a:ext>
              </a:extLst>
            </p:cNvPr>
            <p:cNvSpPr txBox="1"/>
            <p:nvPr/>
          </p:nvSpPr>
          <p:spPr bwMode="auto">
            <a:xfrm>
              <a:off x="2816863" y="1831643"/>
              <a:ext cx="2157041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Oregon Health &amp; Science Univ. </a:t>
              </a:r>
              <a:endParaRPr sz="150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37CD113-DDA7-E0A9-9D30-4957ADE7FE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07975" y="1811590"/>
              <a:ext cx="505906" cy="1040506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83296A-214E-E96B-F038-E30A5B553E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6629" y="1997197"/>
              <a:ext cx="30833" cy="953031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764973F-CC1B-9F8B-9FEF-0BB39A15A3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66471" y="2423916"/>
              <a:ext cx="6456" cy="676276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4CDC4C-1FA3-FD0C-D052-E441E23A5941}"/>
                </a:ext>
              </a:extLst>
            </p:cNvPr>
            <p:cNvSpPr txBox="1"/>
            <p:nvPr/>
          </p:nvSpPr>
          <p:spPr bwMode="auto">
            <a:xfrm>
              <a:off x="7407275" y="3525255"/>
              <a:ext cx="1676820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Good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Samaritan</a:t>
              </a:r>
              <a:endParaRPr sz="150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04CCA6-7E3E-6AC3-8836-4B06FC410E7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426303" y="3526836"/>
              <a:ext cx="371793" cy="6538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7247916-7B8D-2F3D-606C-DECEB1AC69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01198" y="3533374"/>
              <a:ext cx="272323" cy="86330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33A788-AC50-50B7-9E8E-FBE3BE60BEBC}"/>
                </a:ext>
              </a:extLst>
            </p:cNvPr>
            <p:cNvSpPr txBox="1"/>
            <p:nvPr/>
          </p:nvSpPr>
          <p:spPr bwMode="auto">
            <a:xfrm>
              <a:off x="7864410" y="5000851"/>
              <a:ext cx="2158766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Tallahassee Research Institute</a:t>
              </a:r>
              <a:endParaRPr sz="15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ABD4C04-94D6-FE1C-119C-E02C13AADC9E}"/>
                </a:ext>
              </a:extLst>
            </p:cNvPr>
            <p:cNvSpPr txBox="1"/>
            <p:nvPr/>
          </p:nvSpPr>
          <p:spPr bwMode="auto">
            <a:xfrm>
              <a:off x="3337388" y="4081698"/>
              <a:ext cx="1606919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Abrazo Arizona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Heart Hospital</a:t>
              </a:r>
              <a:endParaRPr sz="15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CE8E76-4785-3ADF-EF7E-BE38FCAAAC2F}"/>
                </a:ext>
              </a:extLst>
            </p:cNvPr>
            <p:cNvSpPr txBox="1"/>
            <p:nvPr/>
          </p:nvSpPr>
          <p:spPr bwMode="auto">
            <a:xfrm>
              <a:off x="7186130" y="5529212"/>
              <a:ext cx="1684911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Lee Memorial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Health System</a:t>
              </a:r>
              <a:endParaRPr sz="15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F7CAA45-BEB0-30C3-5EA3-EEDFA95671D8}"/>
                </a:ext>
              </a:extLst>
            </p:cNvPr>
            <p:cNvSpPr txBox="1"/>
            <p:nvPr/>
          </p:nvSpPr>
          <p:spPr bwMode="auto">
            <a:xfrm>
              <a:off x="8455741" y="5525306"/>
              <a:ext cx="1896540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Delray Medical Center</a:t>
              </a:r>
              <a:endParaRPr sz="15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21B80F-BBD4-8CC5-D29E-DF9DEC0F9235}"/>
                </a:ext>
              </a:extLst>
            </p:cNvPr>
            <p:cNvSpPr txBox="1"/>
            <p:nvPr/>
          </p:nvSpPr>
          <p:spPr bwMode="auto">
            <a:xfrm>
              <a:off x="8134622" y="2326337"/>
              <a:ext cx="1039140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Baystate MC</a:t>
              </a:r>
              <a:endParaRPr sz="15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06879D-48C9-1E10-9C78-1A7DD24505D2}"/>
                </a:ext>
              </a:extLst>
            </p:cNvPr>
            <p:cNvSpPr txBox="1"/>
            <p:nvPr/>
          </p:nvSpPr>
          <p:spPr bwMode="auto">
            <a:xfrm>
              <a:off x="4013523" y="5053848"/>
              <a:ext cx="1341912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Methodist Hospital</a:t>
              </a:r>
              <a:endParaRPr sz="15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ABDE94-84A1-11B6-11A6-33DED282855C}"/>
                </a:ext>
              </a:extLst>
            </p:cNvPr>
            <p:cNvSpPr txBox="1"/>
            <p:nvPr/>
          </p:nvSpPr>
          <p:spPr bwMode="auto">
            <a:xfrm>
              <a:off x="2595041" y="3856186"/>
              <a:ext cx="140173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Los Robles Hospital</a:t>
              </a:r>
              <a:endParaRPr sz="15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285F4D-9A05-AAEE-4892-DC22D08D6017}"/>
                </a:ext>
              </a:extLst>
            </p:cNvPr>
            <p:cNvSpPr txBox="1"/>
            <p:nvPr/>
          </p:nvSpPr>
          <p:spPr bwMode="auto">
            <a:xfrm>
              <a:off x="1663951" y="3969904"/>
              <a:ext cx="12296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Keck Hospital</a:t>
              </a:r>
              <a:endParaRPr sz="15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A7BBBB-2543-94BE-63B9-11348593EE38}"/>
                </a:ext>
              </a:extLst>
            </p:cNvPr>
            <p:cNvSpPr txBox="1"/>
            <p:nvPr/>
          </p:nvSpPr>
          <p:spPr bwMode="auto">
            <a:xfrm>
              <a:off x="6033105" y="1609325"/>
              <a:ext cx="1229645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Spectrum Health</a:t>
              </a:r>
              <a:endParaRPr sz="15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9E23F6-FAF9-ABAC-A34D-766DB15C29C1}"/>
                </a:ext>
              </a:extLst>
            </p:cNvPr>
            <p:cNvSpPr txBox="1"/>
            <p:nvPr/>
          </p:nvSpPr>
          <p:spPr bwMode="auto">
            <a:xfrm>
              <a:off x="1120756" y="2967426"/>
              <a:ext cx="1754124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Mercy General Hospital</a:t>
              </a:r>
              <a:endParaRPr sz="15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B168F09-6475-CBE6-ACB5-74EE86ED8961}"/>
                </a:ext>
              </a:extLst>
            </p:cNvPr>
            <p:cNvSpPr txBox="1"/>
            <p:nvPr/>
          </p:nvSpPr>
          <p:spPr bwMode="auto">
            <a:xfrm>
              <a:off x="8202397" y="2622437"/>
              <a:ext cx="1252324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St. Joseph’s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Hospital</a:t>
              </a:r>
              <a:endParaRPr sz="15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5A1FC1-2CC7-0EF6-BE44-A91C0BA40A44}"/>
                </a:ext>
              </a:extLst>
            </p:cNvPr>
            <p:cNvSpPr txBox="1"/>
            <p:nvPr/>
          </p:nvSpPr>
          <p:spPr bwMode="auto">
            <a:xfrm>
              <a:off x="8013716" y="1691556"/>
              <a:ext cx="948587" cy="37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Strong </a:t>
              </a:r>
              <a:br>
                <a:rPr lang="en-US" sz="875">
                  <a:solidFill>
                    <a:srgbClr val="140F4B"/>
                  </a:solidFill>
                  <a:cs typeface="Avenir Next World"/>
                </a:rPr>
              </a:b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Memorial</a:t>
              </a:r>
              <a:endParaRPr sz="15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36EF00B-2A67-C88D-D314-C5B9196B0B27}"/>
                </a:ext>
              </a:extLst>
            </p:cNvPr>
            <p:cNvSpPr txBox="1"/>
            <p:nvPr/>
          </p:nvSpPr>
          <p:spPr bwMode="auto">
            <a:xfrm>
              <a:off x="8702259" y="3107139"/>
              <a:ext cx="2303623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U Pittsburg Pinnacle Health</a:t>
              </a:r>
              <a:endParaRPr sz="15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798E7BE-AAAA-EE21-2BEE-00C30A665AB6}"/>
                </a:ext>
              </a:extLst>
            </p:cNvPr>
            <p:cNvSpPr txBox="1"/>
            <p:nvPr/>
          </p:nvSpPr>
          <p:spPr bwMode="auto">
            <a:xfrm>
              <a:off x="8718015" y="2983043"/>
              <a:ext cx="1746022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Geisinger MC</a:t>
              </a:r>
              <a:endParaRPr sz="15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462C29E-5D0A-A19D-4CA3-4B5E3FF8E341}"/>
                </a:ext>
              </a:extLst>
            </p:cNvPr>
            <p:cNvSpPr txBox="1"/>
            <p:nvPr/>
          </p:nvSpPr>
          <p:spPr bwMode="auto">
            <a:xfrm>
              <a:off x="8698124" y="3225105"/>
              <a:ext cx="1746022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Lehigh Valley Hospital</a:t>
              </a:r>
              <a:endParaRPr sz="15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1ABD5F5-9CCE-05E4-DE3C-F72EA9A511F4}"/>
                </a:ext>
              </a:extLst>
            </p:cNvPr>
            <p:cNvSpPr/>
            <p:nvPr/>
          </p:nvSpPr>
          <p:spPr bwMode="auto">
            <a:xfrm>
              <a:off x="2864598" y="148818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366EB4-E223-A4B2-8326-797023AF92E0}"/>
                </a:ext>
              </a:extLst>
            </p:cNvPr>
            <p:cNvSpPr/>
            <p:nvPr/>
          </p:nvSpPr>
          <p:spPr bwMode="auto">
            <a:xfrm>
              <a:off x="2803689" y="192677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14853DA-C639-2668-B27E-DC47DD500D4C}"/>
                </a:ext>
              </a:extLst>
            </p:cNvPr>
            <p:cNvSpPr/>
            <p:nvPr/>
          </p:nvSpPr>
          <p:spPr bwMode="auto">
            <a:xfrm>
              <a:off x="2661543" y="307013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75EBE43-6331-633A-0605-E7E99CDAF890}"/>
                </a:ext>
              </a:extLst>
            </p:cNvPr>
            <p:cNvSpPr/>
            <p:nvPr/>
          </p:nvSpPr>
          <p:spPr bwMode="auto">
            <a:xfrm>
              <a:off x="2340564" y="324729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8C5C87E-E929-6751-1C67-21ADCB5F1E44}"/>
                </a:ext>
              </a:extLst>
            </p:cNvPr>
            <p:cNvSpPr/>
            <p:nvPr/>
          </p:nvSpPr>
          <p:spPr bwMode="auto">
            <a:xfrm>
              <a:off x="4069466" y="312464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DCDEAE1-06F6-7685-95AD-34C8E4892B37}"/>
                </a:ext>
              </a:extLst>
            </p:cNvPr>
            <p:cNvSpPr/>
            <p:nvPr/>
          </p:nvSpPr>
          <p:spPr bwMode="auto">
            <a:xfrm>
              <a:off x="4734288" y="345617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1BC2C4D-0962-F0C4-3798-6B82749BCBC0}"/>
                </a:ext>
              </a:extLst>
            </p:cNvPr>
            <p:cNvSpPr/>
            <p:nvPr/>
          </p:nvSpPr>
          <p:spPr bwMode="auto">
            <a:xfrm>
              <a:off x="2536002" y="395998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B42C942-2DBD-7495-64E8-E0916C058806}"/>
                </a:ext>
              </a:extLst>
            </p:cNvPr>
            <p:cNvSpPr/>
            <p:nvPr/>
          </p:nvSpPr>
          <p:spPr bwMode="auto">
            <a:xfrm>
              <a:off x="2604485" y="404801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11BB539-AEB2-0EFB-B9D0-958B68D09078}"/>
                </a:ext>
              </a:extLst>
            </p:cNvPr>
            <p:cNvSpPr/>
            <p:nvPr/>
          </p:nvSpPr>
          <p:spPr bwMode="auto">
            <a:xfrm>
              <a:off x="2779995" y="423178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4B3110E-4FFB-21BB-A5B1-73C282C616C0}"/>
                </a:ext>
              </a:extLst>
            </p:cNvPr>
            <p:cNvSpPr/>
            <p:nvPr/>
          </p:nvSpPr>
          <p:spPr bwMode="auto">
            <a:xfrm>
              <a:off x="3277707" y="417588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4FE7516-1BD2-3808-1E83-E4D9A86C6DCB}"/>
                </a:ext>
              </a:extLst>
            </p:cNvPr>
            <p:cNvSpPr/>
            <p:nvPr/>
          </p:nvSpPr>
          <p:spPr bwMode="auto">
            <a:xfrm>
              <a:off x="5639991" y="411781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8AFA916-6521-F6FE-E952-758682CECFFA}"/>
                </a:ext>
              </a:extLst>
            </p:cNvPr>
            <p:cNvSpPr/>
            <p:nvPr/>
          </p:nvSpPr>
          <p:spPr bwMode="auto">
            <a:xfrm>
              <a:off x="5669618" y="450013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B57E94E-AB9A-3B97-7BA8-3DE2F3E7A710}"/>
                </a:ext>
              </a:extLst>
            </p:cNvPr>
            <p:cNvSpPr/>
            <p:nvPr/>
          </p:nvSpPr>
          <p:spPr bwMode="auto">
            <a:xfrm>
              <a:off x="6133669" y="3902442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99ED28-5FC3-8E65-5272-59FD5A5BC09A}"/>
                </a:ext>
              </a:extLst>
            </p:cNvPr>
            <p:cNvSpPr/>
            <p:nvPr/>
          </p:nvSpPr>
          <p:spPr bwMode="auto">
            <a:xfrm>
              <a:off x="5888944" y="361227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9F6EFAB-AFD5-78B9-A358-9042F13627D6}"/>
                </a:ext>
              </a:extLst>
            </p:cNvPr>
            <p:cNvSpPr/>
            <p:nvPr/>
          </p:nvSpPr>
          <p:spPr bwMode="auto">
            <a:xfrm>
              <a:off x="6004730" y="312464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39FBE83-B5CE-6C66-A123-5BECC61565E2}"/>
                </a:ext>
              </a:extLst>
            </p:cNvPr>
            <p:cNvSpPr/>
            <p:nvPr/>
          </p:nvSpPr>
          <p:spPr bwMode="auto">
            <a:xfrm>
              <a:off x="7782693" y="420826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DDCD3D1-073D-4B95-8884-389767614CCD}"/>
                </a:ext>
              </a:extLst>
            </p:cNvPr>
            <p:cNvSpPr/>
            <p:nvPr/>
          </p:nvSpPr>
          <p:spPr bwMode="auto">
            <a:xfrm>
              <a:off x="7101013" y="385661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FF4576F-1354-1208-C943-F6276FBB48B3}"/>
                </a:ext>
              </a:extLst>
            </p:cNvPr>
            <p:cNvSpPr/>
            <p:nvPr/>
          </p:nvSpPr>
          <p:spPr bwMode="auto">
            <a:xfrm>
              <a:off x="7101013" y="366158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8AC977-DAB9-96D9-1B92-5D2F54846A0A}"/>
                </a:ext>
              </a:extLst>
            </p:cNvPr>
            <p:cNvSpPr/>
            <p:nvPr/>
          </p:nvSpPr>
          <p:spPr bwMode="auto">
            <a:xfrm>
              <a:off x="7137373" y="349962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EE6FFED-CFC8-BF6D-28F1-8641217B3AAC}"/>
                </a:ext>
              </a:extLst>
            </p:cNvPr>
            <p:cNvSpPr/>
            <p:nvPr/>
          </p:nvSpPr>
          <p:spPr bwMode="auto">
            <a:xfrm>
              <a:off x="7394374" y="3590281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5BB836A-2DE3-C22A-FE97-A68A77BE0DAC}"/>
                </a:ext>
              </a:extLst>
            </p:cNvPr>
            <p:cNvSpPr/>
            <p:nvPr/>
          </p:nvSpPr>
          <p:spPr bwMode="auto">
            <a:xfrm>
              <a:off x="7018382" y="317933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5EDCE0D-56AB-1E33-24C9-0A9803B0BD78}"/>
                </a:ext>
              </a:extLst>
            </p:cNvPr>
            <p:cNvSpPr/>
            <p:nvPr/>
          </p:nvSpPr>
          <p:spPr bwMode="auto">
            <a:xfrm>
              <a:off x="6882753" y="289859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565374A-17D4-7CF1-6671-E05BF4FDBF6A}"/>
                </a:ext>
              </a:extLst>
            </p:cNvPr>
            <p:cNvSpPr/>
            <p:nvPr/>
          </p:nvSpPr>
          <p:spPr bwMode="auto">
            <a:xfrm>
              <a:off x="6079350" y="259976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EFB82FF-8948-76A5-985F-852461FE149B}"/>
                </a:ext>
              </a:extLst>
            </p:cNvPr>
            <p:cNvSpPr/>
            <p:nvPr/>
          </p:nvSpPr>
          <p:spPr bwMode="auto">
            <a:xfrm>
              <a:off x="7290788" y="283515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144A81C-D60E-EDF4-6CF3-6964677A6FB5}"/>
                </a:ext>
              </a:extLst>
            </p:cNvPr>
            <p:cNvSpPr/>
            <p:nvPr/>
          </p:nvSpPr>
          <p:spPr bwMode="auto">
            <a:xfrm>
              <a:off x="7472012" y="293859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98834B1-C648-9B47-2C4B-1FD5A141D82F}"/>
                </a:ext>
              </a:extLst>
            </p:cNvPr>
            <p:cNvSpPr/>
            <p:nvPr/>
          </p:nvSpPr>
          <p:spPr bwMode="auto">
            <a:xfrm>
              <a:off x="7577787" y="293859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C1F8BCD-9305-83FF-E63F-2D401E10E313}"/>
                </a:ext>
              </a:extLst>
            </p:cNvPr>
            <p:cNvSpPr/>
            <p:nvPr/>
          </p:nvSpPr>
          <p:spPr bwMode="auto">
            <a:xfrm>
              <a:off x="7747129" y="309407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F9B4F49-2318-F0CB-D9F6-ADF701AFDBC1}"/>
                </a:ext>
              </a:extLst>
            </p:cNvPr>
            <p:cNvSpPr/>
            <p:nvPr/>
          </p:nvSpPr>
          <p:spPr bwMode="auto">
            <a:xfrm>
              <a:off x="7677990" y="343315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1D3AB59-37D6-D823-979A-4C20F499846D}"/>
                </a:ext>
              </a:extLst>
            </p:cNvPr>
            <p:cNvSpPr/>
            <p:nvPr/>
          </p:nvSpPr>
          <p:spPr bwMode="auto">
            <a:xfrm>
              <a:off x="7601964" y="340341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F648CE-4650-CC9F-DDB4-16226C4DED2E}"/>
                </a:ext>
              </a:extLst>
            </p:cNvPr>
            <p:cNvSpPr/>
            <p:nvPr/>
          </p:nvSpPr>
          <p:spPr bwMode="auto">
            <a:xfrm>
              <a:off x="8083376" y="282973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C6C9D6E-E6DB-C6E3-5E37-4592BE0251C8}"/>
                </a:ext>
              </a:extLst>
            </p:cNvPr>
            <p:cNvSpPr/>
            <p:nvPr/>
          </p:nvSpPr>
          <p:spPr bwMode="auto">
            <a:xfrm>
              <a:off x="8218900" y="282973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0A492B3-62CE-3FE8-76DC-2BE70B14631A}"/>
                </a:ext>
              </a:extLst>
            </p:cNvPr>
            <p:cNvSpPr/>
            <p:nvPr/>
          </p:nvSpPr>
          <p:spPr bwMode="auto">
            <a:xfrm>
              <a:off x="8018453" y="327170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05FA4F-005E-C741-2CB4-6F1F7CA45AE6}"/>
                </a:ext>
              </a:extLst>
            </p:cNvPr>
            <p:cNvSpPr/>
            <p:nvPr/>
          </p:nvSpPr>
          <p:spPr bwMode="auto">
            <a:xfrm>
              <a:off x="8823105" y="252266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1F925DE-C3FA-F3A0-61C4-457AD8A8B78F}"/>
                </a:ext>
              </a:extLst>
            </p:cNvPr>
            <p:cNvSpPr/>
            <p:nvPr/>
          </p:nvSpPr>
          <p:spPr bwMode="auto">
            <a:xfrm>
              <a:off x="8981893" y="211424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62E9A01-FEAB-F7E2-B0B1-B5EBB0A87E14}"/>
                </a:ext>
              </a:extLst>
            </p:cNvPr>
            <p:cNvSpPr/>
            <p:nvPr/>
          </p:nvSpPr>
          <p:spPr bwMode="auto">
            <a:xfrm>
              <a:off x="9182189" y="237880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3626569-EBD6-A768-0021-6E8E5429E90E}"/>
                </a:ext>
              </a:extLst>
            </p:cNvPr>
            <p:cNvSpPr/>
            <p:nvPr/>
          </p:nvSpPr>
          <p:spPr bwMode="auto">
            <a:xfrm>
              <a:off x="9182189" y="245813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2CC65F8-3EEC-D6A3-05E6-B68AABC11DF8}"/>
                </a:ext>
              </a:extLst>
            </p:cNvPr>
            <p:cNvSpPr/>
            <p:nvPr/>
          </p:nvSpPr>
          <p:spPr bwMode="auto">
            <a:xfrm>
              <a:off x="9117287" y="270286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D8855AA-57C0-15FD-BA75-A25A2C7B1300}"/>
                </a:ext>
              </a:extLst>
            </p:cNvPr>
            <p:cNvSpPr/>
            <p:nvPr/>
          </p:nvSpPr>
          <p:spPr bwMode="auto">
            <a:xfrm>
              <a:off x="9033337" y="277983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D581C08-8AE6-0543-847A-982CF0FC246D}"/>
                </a:ext>
              </a:extLst>
            </p:cNvPr>
            <p:cNvSpPr/>
            <p:nvPr/>
          </p:nvSpPr>
          <p:spPr bwMode="auto">
            <a:xfrm>
              <a:off x="8934604" y="284189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F9C43CE-A9E8-F99E-937B-217292899576}"/>
                </a:ext>
              </a:extLst>
            </p:cNvPr>
            <p:cNvSpPr/>
            <p:nvPr/>
          </p:nvSpPr>
          <p:spPr bwMode="auto">
            <a:xfrm>
              <a:off x="8690848" y="3096982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BD15AD6-3084-20E4-E2FB-47707B45B629}"/>
                </a:ext>
              </a:extLst>
            </p:cNvPr>
            <p:cNvSpPr/>
            <p:nvPr/>
          </p:nvSpPr>
          <p:spPr bwMode="auto">
            <a:xfrm>
              <a:off x="8671151" y="317961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22B6249-B542-84A7-E92C-2523E3513F47}"/>
                </a:ext>
              </a:extLst>
            </p:cNvPr>
            <p:cNvSpPr/>
            <p:nvPr/>
          </p:nvSpPr>
          <p:spPr bwMode="auto">
            <a:xfrm>
              <a:off x="8690848" y="326225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F569B9E-F8F8-6D19-3C8C-DB6F6A712202}"/>
                </a:ext>
              </a:extLst>
            </p:cNvPr>
            <p:cNvSpPr/>
            <p:nvPr/>
          </p:nvSpPr>
          <p:spPr bwMode="auto">
            <a:xfrm>
              <a:off x="8544360" y="329662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CB3CBAD-6B4E-B4FF-FE4B-72BDD203DD1E}"/>
                </a:ext>
              </a:extLst>
            </p:cNvPr>
            <p:cNvSpPr/>
            <p:nvPr/>
          </p:nvSpPr>
          <p:spPr bwMode="auto">
            <a:xfrm>
              <a:off x="8510113" y="335577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DB71207-50BA-AC7E-8BB8-FF7312F5330A}"/>
                </a:ext>
              </a:extLst>
            </p:cNvPr>
            <p:cNvSpPr/>
            <p:nvPr/>
          </p:nvSpPr>
          <p:spPr bwMode="auto">
            <a:xfrm>
              <a:off x="8569611" y="335577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F613FB8-775A-0A0D-AC26-354482601B21}"/>
                </a:ext>
              </a:extLst>
            </p:cNvPr>
            <p:cNvSpPr/>
            <p:nvPr/>
          </p:nvSpPr>
          <p:spPr bwMode="auto">
            <a:xfrm>
              <a:off x="8362704" y="350034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E60F0D4-FE9E-8DFA-6C74-659B6450B406}"/>
                </a:ext>
              </a:extLst>
            </p:cNvPr>
            <p:cNvSpPr/>
            <p:nvPr/>
          </p:nvSpPr>
          <p:spPr bwMode="auto">
            <a:xfrm>
              <a:off x="8541199" y="348712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A78ADD7-C980-FE71-CFA7-AAF9A9AF55F6}"/>
                </a:ext>
              </a:extLst>
            </p:cNvPr>
            <p:cNvSpPr/>
            <p:nvPr/>
          </p:nvSpPr>
          <p:spPr bwMode="auto">
            <a:xfrm>
              <a:off x="8490244" y="375183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1B4AFD6-144F-2CEB-88A1-45CDD9493604}"/>
                </a:ext>
              </a:extLst>
            </p:cNvPr>
            <p:cNvSpPr/>
            <p:nvPr/>
          </p:nvSpPr>
          <p:spPr bwMode="auto">
            <a:xfrm>
              <a:off x="8210222" y="388069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C40B837-740A-B85F-CFEE-24AA6B5FA300}"/>
                </a:ext>
              </a:extLst>
            </p:cNvPr>
            <p:cNvSpPr/>
            <p:nvPr/>
          </p:nvSpPr>
          <p:spPr bwMode="auto">
            <a:xfrm>
              <a:off x="8411565" y="428372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8B2B6B9-319A-F110-4D98-37059663123F}"/>
                </a:ext>
              </a:extLst>
            </p:cNvPr>
            <p:cNvSpPr/>
            <p:nvPr/>
          </p:nvSpPr>
          <p:spPr bwMode="auto">
            <a:xfrm>
              <a:off x="7860494" y="5101861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2F98A3D-74BC-CE50-5A8D-83F4CE08B464}"/>
                </a:ext>
              </a:extLst>
            </p:cNvPr>
            <p:cNvSpPr/>
            <p:nvPr/>
          </p:nvSpPr>
          <p:spPr bwMode="auto">
            <a:xfrm>
              <a:off x="7940804" y="540334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4C40609-5BE7-5A28-E63B-9FB6E71068D1}"/>
                </a:ext>
              </a:extLst>
            </p:cNvPr>
            <p:cNvSpPr/>
            <p:nvPr/>
          </p:nvSpPr>
          <p:spPr bwMode="auto">
            <a:xfrm>
              <a:off x="8115602" y="559276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782C5AE-D708-E873-D328-0313D6C3E1CB}"/>
                </a:ext>
              </a:extLst>
            </p:cNvPr>
            <p:cNvSpPr/>
            <p:nvPr/>
          </p:nvSpPr>
          <p:spPr bwMode="auto">
            <a:xfrm>
              <a:off x="8431544" y="562302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EED00C9-CBBD-0641-DF16-801B15E28EFF}"/>
                </a:ext>
              </a:extLst>
            </p:cNvPr>
            <p:cNvSpPr/>
            <p:nvPr/>
          </p:nvSpPr>
          <p:spPr bwMode="auto">
            <a:xfrm>
              <a:off x="8431544" y="579122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4449D0C-952F-526B-E75A-57440AD8C1CB}"/>
                </a:ext>
              </a:extLst>
            </p:cNvPr>
            <p:cNvSpPr/>
            <p:nvPr/>
          </p:nvSpPr>
          <p:spPr bwMode="auto">
            <a:xfrm>
              <a:off x="5246229" y="513408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5B3A552-070E-408F-3C48-6D36944DD9C2}"/>
                </a:ext>
              </a:extLst>
            </p:cNvPr>
            <p:cNvSpPr/>
            <p:nvPr/>
          </p:nvSpPr>
          <p:spPr bwMode="auto">
            <a:xfrm>
              <a:off x="5984814" y="528959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76C19B9-6600-5696-AF5C-90B8C1DE049A}"/>
                </a:ext>
              </a:extLst>
            </p:cNvPr>
            <p:cNvSpPr/>
            <p:nvPr/>
          </p:nvSpPr>
          <p:spPr bwMode="auto">
            <a:xfrm>
              <a:off x="5931817" y="535137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B74DD43-1309-C46C-985B-B0859FC4EDD6}"/>
                </a:ext>
              </a:extLst>
            </p:cNvPr>
            <p:cNvSpPr/>
            <p:nvPr/>
          </p:nvSpPr>
          <p:spPr bwMode="auto">
            <a:xfrm>
              <a:off x="6471536" y="528959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FE95BC9-209B-4662-4482-A0AC812ACE08}"/>
                </a:ext>
              </a:extLst>
            </p:cNvPr>
            <p:cNvSpPr/>
            <p:nvPr/>
          </p:nvSpPr>
          <p:spPr bwMode="auto">
            <a:xfrm>
              <a:off x="5603964" y="197380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5633437-EB03-ADAC-F216-C13D74953662}"/>
                </a:ext>
              </a:extLst>
            </p:cNvPr>
            <p:cNvSpPr txBox="1"/>
            <p:nvPr/>
          </p:nvSpPr>
          <p:spPr bwMode="auto">
            <a:xfrm>
              <a:off x="8629306" y="3329643"/>
              <a:ext cx="3586740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Johns Hopkins, MedStar Union, &amp; Univ. of Maryland MC</a:t>
              </a:r>
              <a:endParaRPr sz="15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8AF993-8237-441E-99C7-56342C782182}"/>
                </a:ext>
              </a:extLst>
            </p:cNvPr>
            <p:cNvSpPr txBox="1"/>
            <p:nvPr/>
          </p:nvSpPr>
          <p:spPr bwMode="auto">
            <a:xfrm>
              <a:off x="9207360" y="2263152"/>
              <a:ext cx="1802069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Mass General</a:t>
              </a:r>
              <a:endParaRPr sz="15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8D028D5-7A94-CE95-01D3-87B35557D4BD}"/>
                </a:ext>
              </a:extLst>
            </p:cNvPr>
            <p:cNvSpPr txBox="1"/>
            <p:nvPr/>
          </p:nvSpPr>
          <p:spPr bwMode="auto">
            <a:xfrm>
              <a:off x="9133911" y="2642018"/>
              <a:ext cx="1854729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North Shore Univ. Hospital</a:t>
              </a:r>
              <a:endParaRPr sz="150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706641-D760-7297-F487-D4A3E0E310F0}"/>
                </a:ext>
              </a:extLst>
            </p:cNvPr>
            <p:cNvSpPr txBox="1"/>
            <p:nvPr/>
          </p:nvSpPr>
          <p:spPr bwMode="auto">
            <a:xfrm>
              <a:off x="8892066" y="2877524"/>
              <a:ext cx="1487928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The Mount Sinai MC</a:t>
              </a:r>
              <a:endParaRPr sz="15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04F573D-6E74-6EEF-426B-AB4B9D62BD2B}"/>
                </a:ext>
              </a:extLst>
            </p:cNvPr>
            <p:cNvSpPr txBox="1"/>
            <p:nvPr/>
          </p:nvSpPr>
          <p:spPr bwMode="auto">
            <a:xfrm>
              <a:off x="9183396" y="2515353"/>
              <a:ext cx="2105933" cy="23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75">
                  <a:solidFill>
                    <a:srgbClr val="140F4B"/>
                  </a:solidFill>
                  <a:cs typeface="Avenir Next World"/>
                </a:rPr>
                <a:t>Yale New Haven Hospital</a:t>
              </a:r>
              <a:endParaRPr sz="15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584FA7C-F4AB-D333-D3B5-D76090BB0F12}"/>
                </a:ext>
              </a:extLst>
            </p:cNvPr>
            <p:cNvSpPr/>
            <p:nvPr/>
          </p:nvSpPr>
          <p:spPr bwMode="auto">
            <a:xfrm>
              <a:off x="9151170" y="261340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75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9CD967F-7BA5-6786-8598-68EE269A2E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00548" y="2019184"/>
              <a:ext cx="16902" cy="848147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CE4DC58-D6C9-515E-5B8E-2D15B0A594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6695" y="1364655"/>
              <a:ext cx="429131" cy="1567483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3719C0C-8363-669F-CED6-5EFAE4712738}"/>
                </a:ext>
              </a:extLst>
            </p:cNvPr>
            <p:cNvCxnSpPr>
              <a:cxnSpLocks/>
              <a:endCxn id="92" idx="4"/>
            </p:cNvCxnSpPr>
            <p:nvPr/>
          </p:nvCxnSpPr>
          <p:spPr bwMode="auto">
            <a:xfrm flipH="1">
              <a:off x="8050679" y="1635141"/>
              <a:ext cx="2752" cy="1701016"/>
            </a:xfrm>
            <a:prstGeom prst="line">
              <a:avLst/>
            </a:prstGeom>
            <a:ln w="9525">
              <a:solidFill>
                <a:srgbClr val="1010EB"/>
              </a:solidFill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1" name="Title 1">
            <a:extLst>
              <a:ext uri="{FF2B5EF4-FFF2-40B4-BE49-F238E27FC236}">
                <a16:creationId xmlns:a16="http://schemas.microsoft.com/office/drawing/2014/main" id="{8C957CF0-E0D5-8FD9-07EC-83D430BBE85D}"/>
              </a:ext>
            </a:extLst>
          </p:cNvPr>
          <p:cNvSpPr txBox="1"/>
          <p:nvPr/>
        </p:nvSpPr>
        <p:spPr bwMode="auto">
          <a:xfrm>
            <a:off x="314066" y="273248"/>
            <a:ext cx="11002363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US Study Sites (N = 61)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016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9E57D-7051-BC10-7627-ACC06C8E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6B355B-8ACE-2ACA-FCC9-E79BFE7510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2714" y="1361660"/>
            <a:ext cx="11319770" cy="4717787"/>
            <a:chOff x="255226" y="1133080"/>
            <a:chExt cx="11577929" cy="4825381"/>
          </a:xfrm>
        </p:grpSpPr>
        <p:sp>
          <p:nvSpPr>
            <p:cNvPr id="3" name="Freeform 121">
              <a:extLst>
                <a:ext uri="{FF2B5EF4-FFF2-40B4-BE49-F238E27FC236}">
                  <a16:creationId xmlns:a16="http://schemas.microsoft.com/office/drawing/2014/main" id="{8FC185D9-590F-7A6B-480E-944956323E04}"/>
                </a:ext>
              </a:extLst>
            </p:cNvPr>
            <p:cNvSpPr/>
            <p:nvPr/>
          </p:nvSpPr>
          <p:spPr bwMode="auto">
            <a:xfrm>
              <a:off x="6028363" y="1296882"/>
              <a:ext cx="18506" cy="20619"/>
            </a:xfrm>
            <a:custGeom>
              <a:avLst/>
              <a:gdLst>
                <a:gd name="T0" fmla="*/ 12 w 156"/>
                <a:gd name="T1" fmla="*/ 12 h 156"/>
                <a:gd name="T2" fmla="*/ 0 w 156"/>
                <a:gd name="T3" fmla="*/ 90 h 156"/>
                <a:gd name="T4" fmla="*/ 36 w 156"/>
                <a:gd name="T5" fmla="*/ 132 h 156"/>
                <a:gd name="T6" fmla="*/ 84 w 156"/>
                <a:gd name="T7" fmla="*/ 156 h 156"/>
                <a:gd name="T8" fmla="*/ 156 w 156"/>
                <a:gd name="T9" fmla="*/ 96 h 156"/>
                <a:gd name="T10" fmla="*/ 120 w 156"/>
                <a:gd name="T11" fmla="*/ 36 h 156"/>
                <a:gd name="T12" fmla="*/ 72 w 156"/>
                <a:gd name="T13" fmla="*/ 0 h 156"/>
                <a:gd name="T14" fmla="*/ 12 w 156"/>
                <a:gd name="T15" fmla="*/ 12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6"/>
                <a:gd name="T25" fmla="*/ 0 h 156"/>
                <a:gd name="T26" fmla="*/ 156 w 156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6" h="156" extrusionOk="0">
                  <a:moveTo>
                    <a:pt x="12" y="12"/>
                  </a:moveTo>
                  <a:lnTo>
                    <a:pt x="0" y="90"/>
                  </a:lnTo>
                  <a:lnTo>
                    <a:pt x="36" y="132"/>
                  </a:lnTo>
                  <a:lnTo>
                    <a:pt x="84" y="156"/>
                  </a:lnTo>
                  <a:lnTo>
                    <a:pt x="156" y="96"/>
                  </a:lnTo>
                  <a:lnTo>
                    <a:pt x="120" y="36"/>
                  </a:lnTo>
                  <a:lnTo>
                    <a:pt x="72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Freeform 122">
              <a:extLst>
                <a:ext uri="{FF2B5EF4-FFF2-40B4-BE49-F238E27FC236}">
                  <a16:creationId xmlns:a16="http://schemas.microsoft.com/office/drawing/2014/main" id="{74620CE7-6C45-ACB7-CF8A-846A6A8D7891}"/>
                </a:ext>
              </a:extLst>
            </p:cNvPr>
            <p:cNvSpPr/>
            <p:nvPr/>
          </p:nvSpPr>
          <p:spPr bwMode="auto">
            <a:xfrm>
              <a:off x="6014839" y="1270711"/>
              <a:ext cx="7829" cy="22205"/>
            </a:xfrm>
            <a:custGeom>
              <a:avLst/>
              <a:gdLst>
                <a:gd name="T0" fmla="*/ 0 w 66"/>
                <a:gd name="T1" fmla="*/ 0 h 168"/>
                <a:gd name="T2" fmla="*/ 18 w 66"/>
                <a:gd name="T3" fmla="*/ 96 h 168"/>
                <a:gd name="T4" fmla="*/ 54 w 66"/>
                <a:gd name="T5" fmla="*/ 168 h 168"/>
                <a:gd name="T6" fmla="*/ 66 w 66"/>
                <a:gd name="T7" fmla="*/ 72 h 168"/>
                <a:gd name="T8" fmla="*/ 66 w 66"/>
                <a:gd name="T9" fmla="*/ 18 h 168"/>
                <a:gd name="T10" fmla="*/ 0 w 66"/>
                <a:gd name="T11" fmla="*/ 0 h 1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68"/>
                <a:gd name="T20" fmla="*/ 66 w 66"/>
                <a:gd name="T21" fmla="*/ 168 h 1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68" extrusionOk="0">
                  <a:moveTo>
                    <a:pt x="0" y="0"/>
                  </a:moveTo>
                  <a:lnTo>
                    <a:pt x="18" y="96"/>
                  </a:lnTo>
                  <a:lnTo>
                    <a:pt x="54" y="168"/>
                  </a:lnTo>
                  <a:lnTo>
                    <a:pt x="66" y="72"/>
                  </a:lnTo>
                  <a:lnTo>
                    <a:pt x="66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5D8FFF-DD9F-2CE4-7B58-D39C2EB3CB3E}"/>
                </a:ext>
              </a:extLst>
            </p:cNvPr>
            <p:cNvGrpSpPr/>
            <p:nvPr/>
          </p:nvGrpSpPr>
          <p:grpSpPr bwMode="auto">
            <a:xfrm>
              <a:off x="1498878" y="3059786"/>
              <a:ext cx="287558" cy="140766"/>
              <a:chOff x="5003402" y="3138870"/>
              <a:chExt cx="287558" cy="140766"/>
            </a:xfrm>
          </p:grpSpPr>
          <p:sp>
            <p:nvSpPr>
              <p:cNvPr id="95" name="Freeform 125">
                <a:extLst>
                  <a:ext uri="{FF2B5EF4-FFF2-40B4-BE49-F238E27FC236}">
                    <a16:creationId xmlns:a16="http://schemas.microsoft.com/office/drawing/2014/main" id="{5262FA25-F888-F9AF-84F2-312B0C5188BE}"/>
                  </a:ext>
                </a:extLst>
              </p:cNvPr>
              <p:cNvSpPr/>
              <p:nvPr/>
            </p:nvSpPr>
            <p:spPr bwMode="auto">
              <a:xfrm>
                <a:off x="5214800" y="3227956"/>
                <a:ext cx="31318" cy="29343"/>
              </a:xfrm>
              <a:custGeom>
                <a:avLst/>
                <a:gdLst>
                  <a:gd name="T0" fmla="*/ 78 w 264"/>
                  <a:gd name="T1" fmla="*/ 42 h 222"/>
                  <a:gd name="T2" fmla="*/ 0 w 264"/>
                  <a:gd name="T3" fmla="*/ 72 h 222"/>
                  <a:gd name="T4" fmla="*/ 36 w 264"/>
                  <a:gd name="T5" fmla="*/ 144 h 222"/>
                  <a:gd name="T6" fmla="*/ 77 w 264"/>
                  <a:gd name="T7" fmla="*/ 202 h 222"/>
                  <a:gd name="T8" fmla="*/ 144 w 264"/>
                  <a:gd name="T9" fmla="*/ 222 h 222"/>
                  <a:gd name="T10" fmla="*/ 222 w 264"/>
                  <a:gd name="T11" fmla="*/ 216 h 222"/>
                  <a:gd name="T12" fmla="*/ 264 w 264"/>
                  <a:gd name="T13" fmla="*/ 144 h 222"/>
                  <a:gd name="T14" fmla="*/ 246 w 264"/>
                  <a:gd name="T15" fmla="*/ 90 h 222"/>
                  <a:gd name="T16" fmla="*/ 192 w 264"/>
                  <a:gd name="T17" fmla="*/ 42 h 222"/>
                  <a:gd name="T18" fmla="*/ 126 w 264"/>
                  <a:gd name="T19" fmla="*/ 0 h 222"/>
                  <a:gd name="T20" fmla="*/ 78 w 264"/>
                  <a:gd name="T21" fmla="*/ 42 h 2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4"/>
                  <a:gd name="T34" fmla="*/ 0 h 222"/>
                  <a:gd name="T35" fmla="*/ 264 w 264"/>
                  <a:gd name="T36" fmla="*/ 222 h 2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4" h="222" extrusionOk="0">
                    <a:moveTo>
                      <a:pt x="78" y="42"/>
                    </a:moveTo>
                    <a:lnTo>
                      <a:pt x="0" y="72"/>
                    </a:lnTo>
                    <a:lnTo>
                      <a:pt x="36" y="144"/>
                    </a:lnTo>
                    <a:lnTo>
                      <a:pt x="77" y="202"/>
                    </a:lnTo>
                    <a:lnTo>
                      <a:pt x="144" y="222"/>
                    </a:lnTo>
                    <a:lnTo>
                      <a:pt x="222" y="216"/>
                    </a:lnTo>
                    <a:lnTo>
                      <a:pt x="264" y="144"/>
                    </a:lnTo>
                    <a:lnTo>
                      <a:pt x="246" y="90"/>
                    </a:lnTo>
                    <a:lnTo>
                      <a:pt x="192" y="42"/>
                    </a:lnTo>
                    <a:lnTo>
                      <a:pt x="126" y="0"/>
                    </a:lnTo>
                    <a:lnTo>
                      <a:pt x="78" y="42"/>
                    </a:lnTo>
                    <a:close/>
                  </a:path>
                </a:pathLst>
              </a:custGeom>
              <a:solidFill>
                <a:srgbClr val="D9D9D9"/>
              </a:solidFill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126">
                <a:extLst>
                  <a:ext uri="{FF2B5EF4-FFF2-40B4-BE49-F238E27FC236}">
                    <a16:creationId xmlns:a16="http://schemas.microsoft.com/office/drawing/2014/main" id="{270DFA3A-B96D-4697-C61E-8570CFAD7FA8}"/>
                  </a:ext>
                </a:extLst>
              </p:cNvPr>
              <p:cNvSpPr/>
              <p:nvPr/>
            </p:nvSpPr>
            <p:spPr bwMode="auto">
              <a:xfrm>
                <a:off x="5266760" y="3183545"/>
                <a:ext cx="24200" cy="61858"/>
              </a:xfrm>
              <a:custGeom>
                <a:avLst/>
                <a:gdLst>
                  <a:gd name="T0" fmla="*/ 90 w 204"/>
                  <a:gd name="T1" fmla="*/ 144 h 468"/>
                  <a:gd name="T2" fmla="*/ 84 w 204"/>
                  <a:gd name="T3" fmla="*/ 264 h 468"/>
                  <a:gd name="T4" fmla="*/ 24 w 204"/>
                  <a:gd name="T5" fmla="*/ 336 h 468"/>
                  <a:gd name="T6" fmla="*/ 0 w 204"/>
                  <a:gd name="T7" fmla="*/ 414 h 468"/>
                  <a:gd name="T8" fmla="*/ 18 w 204"/>
                  <a:gd name="T9" fmla="*/ 468 h 468"/>
                  <a:gd name="T10" fmla="*/ 102 w 204"/>
                  <a:gd name="T11" fmla="*/ 420 h 468"/>
                  <a:gd name="T12" fmla="*/ 108 w 204"/>
                  <a:gd name="T13" fmla="*/ 336 h 468"/>
                  <a:gd name="T14" fmla="*/ 156 w 204"/>
                  <a:gd name="T15" fmla="*/ 228 h 468"/>
                  <a:gd name="T16" fmla="*/ 198 w 204"/>
                  <a:gd name="T17" fmla="*/ 150 h 468"/>
                  <a:gd name="T18" fmla="*/ 204 w 204"/>
                  <a:gd name="T19" fmla="*/ 42 h 468"/>
                  <a:gd name="T20" fmla="*/ 174 w 204"/>
                  <a:gd name="T21" fmla="*/ 0 h 468"/>
                  <a:gd name="T22" fmla="*/ 120 w 204"/>
                  <a:gd name="T23" fmla="*/ 72 h 468"/>
                  <a:gd name="T24" fmla="*/ 90 w 204"/>
                  <a:gd name="T25" fmla="*/ 144 h 4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4"/>
                  <a:gd name="T40" fmla="*/ 0 h 468"/>
                  <a:gd name="T41" fmla="*/ 204 w 204"/>
                  <a:gd name="T42" fmla="*/ 468 h 4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4" h="468" extrusionOk="0">
                    <a:moveTo>
                      <a:pt x="90" y="144"/>
                    </a:moveTo>
                    <a:lnTo>
                      <a:pt x="84" y="264"/>
                    </a:lnTo>
                    <a:lnTo>
                      <a:pt x="24" y="336"/>
                    </a:lnTo>
                    <a:lnTo>
                      <a:pt x="0" y="414"/>
                    </a:lnTo>
                    <a:lnTo>
                      <a:pt x="18" y="468"/>
                    </a:lnTo>
                    <a:lnTo>
                      <a:pt x="102" y="420"/>
                    </a:lnTo>
                    <a:lnTo>
                      <a:pt x="108" y="336"/>
                    </a:lnTo>
                    <a:lnTo>
                      <a:pt x="156" y="228"/>
                    </a:lnTo>
                    <a:lnTo>
                      <a:pt x="198" y="150"/>
                    </a:lnTo>
                    <a:lnTo>
                      <a:pt x="204" y="42"/>
                    </a:lnTo>
                    <a:lnTo>
                      <a:pt x="174" y="0"/>
                    </a:lnTo>
                    <a:lnTo>
                      <a:pt x="120" y="72"/>
                    </a:lnTo>
                    <a:lnTo>
                      <a:pt x="90" y="144"/>
                    </a:lnTo>
                    <a:close/>
                  </a:path>
                </a:pathLst>
              </a:custGeom>
              <a:solidFill>
                <a:srgbClr val="D9D9D9"/>
              </a:solidFill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7" name="Group 134">
                <a:extLst>
                  <a:ext uri="{FF2B5EF4-FFF2-40B4-BE49-F238E27FC236}">
                    <a16:creationId xmlns:a16="http://schemas.microsoft.com/office/drawing/2014/main" id="{DDF8665D-9C78-BB3C-BE47-82A364F15B80}"/>
                  </a:ext>
                </a:extLst>
              </p:cNvPr>
              <p:cNvGrpSpPr/>
              <p:nvPr/>
            </p:nvGrpSpPr>
            <p:grpSpPr bwMode="auto">
              <a:xfrm>
                <a:off x="5003402" y="3138870"/>
                <a:ext cx="164540" cy="140766"/>
                <a:chOff x="17064" y="21221"/>
                <a:chExt cx="1387" cy="1065"/>
              </a:xfrm>
              <a:solidFill>
                <a:srgbClr val="D9D9D9"/>
              </a:solidFill>
            </p:grpSpPr>
            <p:sp>
              <p:nvSpPr>
                <p:cNvPr id="98" name="Freeform 135">
                  <a:extLst>
                    <a:ext uri="{FF2B5EF4-FFF2-40B4-BE49-F238E27FC236}">
                      <a16:creationId xmlns:a16="http://schemas.microsoft.com/office/drawing/2014/main" id="{68BF174C-88E8-4D2A-392D-F3B4B5400B6A}"/>
                    </a:ext>
                  </a:extLst>
                </p:cNvPr>
                <p:cNvSpPr/>
                <p:nvPr/>
              </p:nvSpPr>
              <p:spPr bwMode="auto">
                <a:xfrm>
                  <a:off x="17698" y="21221"/>
                  <a:ext cx="484" cy="345"/>
                </a:xfrm>
                <a:custGeom>
                  <a:avLst/>
                  <a:gdLst>
                    <a:gd name="T0" fmla="*/ 225 w 484"/>
                    <a:gd name="T1" fmla="*/ 77 h 345"/>
                    <a:gd name="T2" fmla="*/ 163 w 484"/>
                    <a:gd name="T3" fmla="*/ 96 h 345"/>
                    <a:gd name="T4" fmla="*/ 62 w 484"/>
                    <a:gd name="T5" fmla="*/ 134 h 345"/>
                    <a:gd name="T6" fmla="*/ 86 w 484"/>
                    <a:gd name="T7" fmla="*/ 197 h 345"/>
                    <a:gd name="T8" fmla="*/ 0 w 484"/>
                    <a:gd name="T9" fmla="*/ 211 h 345"/>
                    <a:gd name="T10" fmla="*/ 14 w 484"/>
                    <a:gd name="T11" fmla="*/ 235 h 345"/>
                    <a:gd name="T12" fmla="*/ 86 w 484"/>
                    <a:gd name="T13" fmla="*/ 259 h 345"/>
                    <a:gd name="T14" fmla="*/ 115 w 484"/>
                    <a:gd name="T15" fmla="*/ 283 h 345"/>
                    <a:gd name="T16" fmla="*/ 144 w 484"/>
                    <a:gd name="T17" fmla="*/ 345 h 345"/>
                    <a:gd name="T18" fmla="*/ 144 w 484"/>
                    <a:gd name="T19" fmla="*/ 307 h 345"/>
                    <a:gd name="T20" fmla="*/ 240 w 484"/>
                    <a:gd name="T21" fmla="*/ 273 h 345"/>
                    <a:gd name="T22" fmla="*/ 216 w 484"/>
                    <a:gd name="T23" fmla="*/ 235 h 345"/>
                    <a:gd name="T24" fmla="*/ 235 w 484"/>
                    <a:gd name="T25" fmla="*/ 197 h 345"/>
                    <a:gd name="T26" fmla="*/ 283 w 484"/>
                    <a:gd name="T27" fmla="*/ 182 h 345"/>
                    <a:gd name="T28" fmla="*/ 374 w 484"/>
                    <a:gd name="T29" fmla="*/ 110 h 345"/>
                    <a:gd name="T30" fmla="*/ 436 w 484"/>
                    <a:gd name="T31" fmla="*/ 77 h 345"/>
                    <a:gd name="T32" fmla="*/ 484 w 484"/>
                    <a:gd name="T33" fmla="*/ 53 h 345"/>
                    <a:gd name="T34" fmla="*/ 456 w 484"/>
                    <a:gd name="T35" fmla="*/ 0 h 345"/>
                    <a:gd name="T36" fmla="*/ 403 w 484"/>
                    <a:gd name="T37" fmla="*/ 48 h 345"/>
                    <a:gd name="T38" fmla="*/ 369 w 484"/>
                    <a:gd name="T39" fmla="*/ 9 h 345"/>
                    <a:gd name="T40" fmla="*/ 331 w 484"/>
                    <a:gd name="T41" fmla="*/ 38 h 345"/>
                    <a:gd name="T42" fmla="*/ 283 w 484"/>
                    <a:gd name="T43" fmla="*/ 67 h 345"/>
                    <a:gd name="T44" fmla="*/ 225 w 484"/>
                    <a:gd name="T45" fmla="*/ 77 h 34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84"/>
                    <a:gd name="T70" fmla="*/ 0 h 345"/>
                    <a:gd name="T71" fmla="*/ 484 w 484"/>
                    <a:gd name="T72" fmla="*/ 345 h 345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84" h="345" extrusionOk="0">
                      <a:moveTo>
                        <a:pt x="225" y="77"/>
                      </a:moveTo>
                      <a:lnTo>
                        <a:pt x="163" y="96"/>
                      </a:lnTo>
                      <a:lnTo>
                        <a:pt x="62" y="134"/>
                      </a:lnTo>
                      <a:lnTo>
                        <a:pt x="86" y="197"/>
                      </a:lnTo>
                      <a:lnTo>
                        <a:pt x="0" y="211"/>
                      </a:lnTo>
                      <a:lnTo>
                        <a:pt x="14" y="235"/>
                      </a:lnTo>
                      <a:lnTo>
                        <a:pt x="86" y="259"/>
                      </a:lnTo>
                      <a:lnTo>
                        <a:pt x="115" y="283"/>
                      </a:lnTo>
                      <a:lnTo>
                        <a:pt x="144" y="345"/>
                      </a:lnTo>
                      <a:lnTo>
                        <a:pt x="144" y="307"/>
                      </a:lnTo>
                      <a:lnTo>
                        <a:pt x="240" y="273"/>
                      </a:lnTo>
                      <a:lnTo>
                        <a:pt x="216" y="235"/>
                      </a:lnTo>
                      <a:lnTo>
                        <a:pt x="235" y="197"/>
                      </a:lnTo>
                      <a:lnTo>
                        <a:pt x="283" y="182"/>
                      </a:lnTo>
                      <a:lnTo>
                        <a:pt x="374" y="110"/>
                      </a:lnTo>
                      <a:lnTo>
                        <a:pt x="436" y="77"/>
                      </a:lnTo>
                      <a:lnTo>
                        <a:pt x="484" y="53"/>
                      </a:lnTo>
                      <a:lnTo>
                        <a:pt x="456" y="0"/>
                      </a:lnTo>
                      <a:lnTo>
                        <a:pt x="403" y="48"/>
                      </a:lnTo>
                      <a:lnTo>
                        <a:pt x="369" y="9"/>
                      </a:lnTo>
                      <a:lnTo>
                        <a:pt x="331" y="38"/>
                      </a:lnTo>
                      <a:lnTo>
                        <a:pt x="283" y="67"/>
                      </a:lnTo>
                      <a:lnTo>
                        <a:pt x="225" y="77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136">
                  <a:extLst>
                    <a:ext uri="{FF2B5EF4-FFF2-40B4-BE49-F238E27FC236}">
                      <a16:creationId xmlns:a16="http://schemas.microsoft.com/office/drawing/2014/main" id="{D66D6037-031D-EA19-D47F-0402AEFD2DF0}"/>
                    </a:ext>
                  </a:extLst>
                </p:cNvPr>
                <p:cNvSpPr/>
                <p:nvPr/>
              </p:nvSpPr>
              <p:spPr bwMode="auto">
                <a:xfrm>
                  <a:off x="17400" y="21758"/>
                  <a:ext cx="134" cy="221"/>
                </a:xfrm>
                <a:custGeom>
                  <a:avLst/>
                  <a:gdLst>
                    <a:gd name="T0" fmla="*/ 36 w 134"/>
                    <a:gd name="T1" fmla="*/ 7 h 221"/>
                    <a:gd name="T2" fmla="*/ 5 w 134"/>
                    <a:gd name="T3" fmla="*/ 53 h 221"/>
                    <a:gd name="T4" fmla="*/ 10 w 134"/>
                    <a:gd name="T5" fmla="*/ 116 h 221"/>
                    <a:gd name="T6" fmla="*/ 0 w 134"/>
                    <a:gd name="T7" fmla="*/ 144 h 221"/>
                    <a:gd name="T8" fmla="*/ 29 w 134"/>
                    <a:gd name="T9" fmla="*/ 183 h 221"/>
                    <a:gd name="T10" fmla="*/ 62 w 134"/>
                    <a:gd name="T11" fmla="*/ 221 h 221"/>
                    <a:gd name="T12" fmla="*/ 101 w 134"/>
                    <a:gd name="T13" fmla="*/ 188 h 221"/>
                    <a:gd name="T14" fmla="*/ 120 w 134"/>
                    <a:gd name="T15" fmla="*/ 149 h 221"/>
                    <a:gd name="T16" fmla="*/ 134 w 134"/>
                    <a:gd name="T17" fmla="*/ 106 h 221"/>
                    <a:gd name="T18" fmla="*/ 115 w 134"/>
                    <a:gd name="T19" fmla="*/ 101 h 221"/>
                    <a:gd name="T20" fmla="*/ 91 w 134"/>
                    <a:gd name="T21" fmla="*/ 58 h 221"/>
                    <a:gd name="T22" fmla="*/ 91 w 134"/>
                    <a:gd name="T23" fmla="*/ 0 h 221"/>
                    <a:gd name="T24" fmla="*/ 36 w 134"/>
                    <a:gd name="T25" fmla="*/ 7 h 22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4"/>
                    <a:gd name="T40" fmla="*/ 0 h 221"/>
                    <a:gd name="T41" fmla="*/ 134 w 134"/>
                    <a:gd name="T42" fmla="*/ 221 h 22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4" h="221" extrusionOk="0">
                      <a:moveTo>
                        <a:pt x="36" y="7"/>
                      </a:moveTo>
                      <a:lnTo>
                        <a:pt x="5" y="53"/>
                      </a:lnTo>
                      <a:lnTo>
                        <a:pt x="10" y="116"/>
                      </a:lnTo>
                      <a:lnTo>
                        <a:pt x="0" y="144"/>
                      </a:lnTo>
                      <a:lnTo>
                        <a:pt x="29" y="183"/>
                      </a:lnTo>
                      <a:lnTo>
                        <a:pt x="62" y="221"/>
                      </a:lnTo>
                      <a:lnTo>
                        <a:pt x="101" y="188"/>
                      </a:lnTo>
                      <a:lnTo>
                        <a:pt x="120" y="149"/>
                      </a:lnTo>
                      <a:lnTo>
                        <a:pt x="134" y="106"/>
                      </a:lnTo>
                      <a:lnTo>
                        <a:pt x="115" y="101"/>
                      </a:lnTo>
                      <a:lnTo>
                        <a:pt x="91" y="58"/>
                      </a:lnTo>
                      <a:lnTo>
                        <a:pt x="91" y="0"/>
                      </a:lnTo>
                      <a:lnTo>
                        <a:pt x="36" y="7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137">
                  <a:extLst>
                    <a:ext uri="{FF2B5EF4-FFF2-40B4-BE49-F238E27FC236}">
                      <a16:creationId xmlns:a16="http://schemas.microsoft.com/office/drawing/2014/main" id="{F92FB17A-941A-3A65-268C-C8D026F2C539}"/>
                    </a:ext>
                  </a:extLst>
                </p:cNvPr>
                <p:cNvSpPr/>
                <p:nvPr/>
              </p:nvSpPr>
              <p:spPr bwMode="auto">
                <a:xfrm>
                  <a:off x="17064" y="22186"/>
                  <a:ext cx="144" cy="100"/>
                </a:xfrm>
                <a:custGeom>
                  <a:avLst/>
                  <a:gdLst>
                    <a:gd name="T0" fmla="*/ 58 w 144"/>
                    <a:gd name="T1" fmla="*/ 24 h 100"/>
                    <a:gd name="T2" fmla="*/ 0 w 144"/>
                    <a:gd name="T3" fmla="*/ 28 h 100"/>
                    <a:gd name="T4" fmla="*/ 0 w 144"/>
                    <a:gd name="T5" fmla="*/ 100 h 100"/>
                    <a:gd name="T6" fmla="*/ 72 w 144"/>
                    <a:gd name="T7" fmla="*/ 76 h 100"/>
                    <a:gd name="T8" fmla="*/ 144 w 144"/>
                    <a:gd name="T9" fmla="*/ 0 h 100"/>
                    <a:gd name="T10" fmla="*/ 58 w 144"/>
                    <a:gd name="T11" fmla="*/ 24 h 1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4"/>
                    <a:gd name="T19" fmla="*/ 0 h 100"/>
                    <a:gd name="T20" fmla="*/ 144 w 144"/>
                    <a:gd name="T21" fmla="*/ 100 h 1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4" h="100" extrusionOk="0">
                      <a:moveTo>
                        <a:pt x="58" y="24"/>
                      </a:moveTo>
                      <a:lnTo>
                        <a:pt x="0" y="28"/>
                      </a:lnTo>
                      <a:lnTo>
                        <a:pt x="0" y="100"/>
                      </a:lnTo>
                      <a:lnTo>
                        <a:pt x="72" y="76"/>
                      </a:lnTo>
                      <a:lnTo>
                        <a:pt x="144" y="0"/>
                      </a:ln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38">
                  <a:extLst>
                    <a:ext uri="{FF2B5EF4-FFF2-40B4-BE49-F238E27FC236}">
                      <a16:creationId xmlns:a16="http://schemas.microsoft.com/office/drawing/2014/main" id="{F0032639-0967-EFAF-C981-878A3F4C9A94}"/>
                    </a:ext>
                  </a:extLst>
                </p:cNvPr>
                <p:cNvSpPr/>
                <p:nvPr/>
              </p:nvSpPr>
              <p:spPr bwMode="auto">
                <a:xfrm>
                  <a:off x="18355" y="21350"/>
                  <a:ext cx="96" cy="87"/>
                </a:xfrm>
                <a:custGeom>
                  <a:avLst/>
                  <a:gdLst>
                    <a:gd name="T0" fmla="*/ 24 w 96"/>
                    <a:gd name="T1" fmla="*/ 24 h 87"/>
                    <a:gd name="T2" fmla="*/ 0 w 96"/>
                    <a:gd name="T3" fmla="*/ 72 h 87"/>
                    <a:gd name="T4" fmla="*/ 24 w 96"/>
                    <a:gd name="T5" fmla="*/ 87 h 87"/>
                    <a:gd name="T6" fmla="*/ 96 w 96"/>
                    <a:gd name="T7" fmla="*/ 63 h 87"/>
                    <a:gd name="T8" fmla="*/ 91 w 96"/>
                    <a:gd name="T9" fmla="*/ 0 h 87"/>
                    <a:gd name="T10" fmla="*/ 24 w 96"/>
                    <a:gd name="T11" fmla="*/ 24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6"/>
                    <a:gd name="T19" fmla="*/ 0 h 87"/>
                    <a:gd name="T20" fmla="*/ 96 w 96"/>
                    <a:gd name="T21" fmla="*/ 87 h 8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6" h="87" extrusionOk="0">
                      <a:moveTo>
                        <a:pt x="24" y="24"/>
                      </a:moveTo>
                      <a:lnTo>
                        <a:pt x="0" y="72"/>
                      </a:lnTo>
                      <a:lnTo>
                        <a:pt x="24" y="87"/>
                      </a:lnTo>
                      <a:lnTo>
                        <a:pt x="96" y="63"/>
                      </a:lnTo>
                      <a:lnTo>
                        <a:pt x="91" y="0"/>
                      </a:lnTo>
                      <a:lnTo>
                        <a:pt x="24" y="24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39">
                  <a:extLst>
                    <a:ext uri="{FF2B5EF4-FFF2-40B4-BE49-F238E27FC236}">
                      <a16:creationId xmlns:a16="http://schemas.microsoft.com/office/drawing/2014/main" id="{10CD54A8-6A3A-DBCF-9C4A-DF066970EA79}"/>
                    </a:ext>
                  </a:extLst>
                </p:cNvPr>
                <p:cNvSpPr/>
                <p:nvPr/>
              </p:nvSpPr>
              <p:spPr bwMode="auto">
                <a:xfrm>
                  <a:off x="17683" y="21485"/>
                  <a:ext cx="154" cy="110"/>
                </a:xfrm>
                <a:custGeom>
                  <a:avLst/>
                  <a:gdLst>
                    <a:gd name="T0" fmla="*/ 0 w 154"/>
                    <a:gd name="T1" fmla="*/ 14 h 110"/>
                    <a:gd name="T2" fmla="*/ 24 w 154"/>
                    <a:gd name="T3" fmla="*/ 48 h 110"/>
                    <a:gd name="T4" fmla="*/ 24 w 154"/>
                    <a:gd name="T5" fmla="*/ 86 h 110"/>
                    <a:gd name="T6" fmla="*/ 101 w 154"/>
                    <a:gd name="T7" fmla="*/ 110 h 110"/>
                    <a:gd name="T8" fmla="*/ 144 w 154"/>
                    <a:gd name="T9" fmla="*/ 110 h 110"/>
                    <a:gd name="T10" fmla="*/ 154 w 154"/>
                    <a:gd name="T11" fmla="*/ 96 h 110"/>
                    <a:gd name="T12" fmla="*/ 77 w 154"/>
                    <a:gd name="T13" fmla="*/ 48 h 110"/>
                    <a:gd name="T14" fmla="*/ 48 w 154"/>
                    <a:gd name="T15" fmla="*/ 0 h 110"/>
                    <a:gd name="T16" fmla="*/ 0 w 154"/>
                    <a:gd name="T17" fmla="*/ 14 h 1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4"/>
                    <a:gd name="T28" fmla="*/ 0 h 110"/>
                    <a:gd name="T29" fmla="*/ 154 w 154"/>
                    <a:gd name="T30" fmla="*/ 110 h 1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4" h="110" extrusionOk="0">
                      <a:moveTo>
                        <a:pt x="0" y="14"/>
                      </a:moveTo>
                      <a:lnTo>
                        <a:pt x="24" y="48"/>
                      </a:lnTo>
                      <a:lnTo>
                        <a:pt x="24" y="86"/>
                      </a:lnTo>
                      <a:lnTo>
                        <a:pt x="101" y="110"/>
                      </a:lnTo>
                      <a:lnTo>
                        <a:pt x="144" y="110"/>
                      </a:lnTo>
                      <a:lnTo>
                        <a:pt x="154" y="96"/>
                      </a:lnTo>
                      <a:lnTo>
                        <a:pt x="77" y="48"/>
                      </a:lnTo>
                      <a:lnTo>
                        <a:pt x="48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DED19AEB-233E-8D8C-FE87-8792C64DF804}"/>
                </a:ext>
              </a:extLst>
            </p:cNvPr>
            <p:cNvSpPr/>
            <p:nvPr/>
          </p:nvSpPr>
          <p:spPr bwMode="auto">
            <a:xfrm>
              <a:off x="6461326" y="3956891"/>
              <a:ext cx="232633" cy="361630"/>
            </a:xfrm>
            <a:custGeom>
              <a:avLst/>
              <a:gdLst>
                <a:gd name="T0" fmla="*/ 1106 w 3112090"/>
                <a:gd name="T1" fmla="*/ 0 h 4340976"/>
                <a:gd name="T2" fmla="*/ 1204 w 3112090"/>
                <a:gd name="T3" fmla="*/ 238 h 4340976"/>
                <a:gd name="T4" fmla="*/ 1298 w 3112090"/>
                <a:gd name="T5" fmla="*/ 330 h 4340976"/>
                <a:gd name="T6" fmla="*/ 1535 w 3112090"/>
                <a:gd name="T7" fmla="*/ 298 h 4340976"/>
                <a:gd name="T8" fmla="*/ 1718 w 3112090"/>
                <a:gd name="T9" fmla="*/ 440 h 4340976"/>
                <a:gd name="T10" fmla="*/ 1687 w 3112090"/>
                <a:gd name="T11" fmla="*/ 623 h 4340976"/>
                <a:gd name="T12" fmla="*/ 1961 w 3112090"/>
                <a:gd name="T13" fmla="*/ 922 h 4340976"/>
                <a:gd name="T14" fmla="*/ 1881 w 3112090"/>
                <a:gd name="T15" fmla="*/ 1040 h 4340976"/>
                <a:gd name="T16" fmla="*/ 1711 w 3112090"/>
                <a:gd name="T17" fmla="*/ 1383 h 4340976"/>
                <a:gd name="T18" fmla="*/ 1620 w 3112090"/>
                <a:gd name="T19" fmla="*/ 1786 h 4340976"/>
                <a:gd name="T20" fmla="*/ 1573 w 3112090"/>
                <a:gd name="T21" fmla="*/ 2407 h 4340976"/>
                <a:gd name="T22" fmla="*/ 1429 w 3112090"/>
                <a:gd name="T23" fmla="*/ 2322 h 4340976"/>
                <a:gd name="T24" fmla="*/ 1363 w 3112090"/>
                <a:gd name="T25" fmla="*/ 2357 h 4340976"/>
                <a:gd name="T26" fmla="*/ 1181 w 3112090"/>
                <a:gd name="T27" fmla="*/ 2653 h 4340976"/>
                <a:gd name="T28" fmla="*/ 1024 w 3112090"/>
                <a:gd name="T29" fmla="*/ 2645 h 4340976"/>
                <a:gd name="T30" fmla="*/ 1116 w 3112090"/>
                <a:gd name="T31" fmla="*/ 2431 h 4340976"/>
                <a:gd name="T32" fmla="*/ 1028 w 3112090"/>
                <a:gd name="T33" fmla="*/ 2135 h 4340976"/>
                <a:gd name="T34" fmla="*/ 872 w 3112090"/>
                <a:gd name="T35" fmla="*/ 2357 h 4340976"/>
                <a:gd name="T36" fmla="*/ 976 w 3112090"/>
                <a:gd name="T37" fmla="*/ 2606 h 4340976"/>
                <a:gd name="T38" fmla="*/ 633 w 3112090"/>
                <a:gd name="T39" fmla="*/ 2593 h 4340976"/>
                <a:gd name="T40" fmla="*/ 699 w 3112090"/>
                <a:gd name="T41" fmla="*/ 2353 h 4340976"/>
                <a:gd name="T42" fmla="*/ 594 w 3112090"/>
                <a:gd name="T43" fmla="*/ 2104 h 4340976"/>
                <a:gd name="T44" fmla="*/ 724 w 3112090"/>
                <a:gd name="T45" fmla="*/ 1707 h 4340976"/>
                <a:gd name="T46" fmla="*/ 833 w 3112090"/>
                <a:gd name="T47" fmla="*/ 1560 h 4340976"/>
                <a:gd name="T48" fmla="*/ 781 w 3112090"/>
                <a:gd name="T49" fmla="*/ 1278 h 4340976"/>
                <a:gd name="T50" fmla="*/ 842 w 3112090"/>
                <a:gd name="T51" fmla="*/ 1057 h 4340976"/>
                <a:gd name="T52" fmla="*/ 728 w 3112090"/>
                <a:gd name="T53" fmla="*/ 915 h 4340976"/>
                <a:gd name="T54" fmla="*/ 674 w 3112090"/>
                <a:gd name="T55" fmla="*/ 783 h 4340976"/>
                <a:gd name="T56" fmla="*/ 527 w 3112090"/>
                <a:gd name="T57" fmla="*/ 861 h 4340976"/>
                <a:gd name="T58" fmla="*/ 530 w 3112090"/>
                <a:gd name="T59" fmla="*/ 942 h 4340976"/>
                <a:gd name="T60" fmla="*/ 665 w 3112090"/>
                <a:gd name="T61" fmla="*/ 1093 h 4340976"/>
                <a:gd name="T62" fmla="*/ 725 w 3112090"/>
                <a:gd name="T63" fmla="*/ 1196 h 4340976"/>
                <a:gd name="T64" fmla="*/ 566 w 3112090"/>
                <a:gd name="T65" fmla="*/ 1327 h 4340976"/>
                <a:gd name="T66" fmla="*/ 482 w 3112090"/>
                <a:gd name="T67" fmla="*/ 1171 h 4340976"/>
                <a:gd name="T68" fmla="*/ 283 w 3112090"/>
                <a:gd name="T69" fmla="*/ 1345 h 4340976"/>
                <a:gd name="T70" fmla="*/ 231 w 3112090"/>
                <a:gd name="T71" fmla="*/ 1241 h 4340976"/>
                <a:gd name="T72" fmla="*/ 100 w 3112090"/>
                <a:gd name="T73" fmla="*/ 1071 h 4340976"/>
                <a:gd name="T74" fmla="*/ 191 w 3112090"/>
                <a:gd name="T75" fmla="*/ 955 h 4340976"/>
                <a:gd name="T76" fmla="*/ 261 w 3112090"/>
                <a:gd name="T77" fmla="*/ 1145 h 4340976"/>
                <a:gd name="T78" fmla="*/ 335 w 3112090"/>
                <a:gd name="T79" fmla="*/ 1015 h 4340976"/>
                <a:gd name="T80" fmla="*/ 26 w 3112090"/>
                <a:gd name="T81" fmla="*/ 798 h 4340976"/>
                <a:gd name="T82" fmla="*/ 139 w 3112090"/>
                <a:gd name="T83" fmla="*/ 624 h 4340976"/>
                <a:gd name="T84" fmla="*/ 228 w 3112090"/>
                <a:gd name="T85" fmla="*/ 676 h 4340976"/>
                <a:gd name="T86" fmla="*/ 254 w 3112090"/>
                <a:gd name="T87" fmla="*/ 499 h 4340976"/>
                <a:gd name="T88" fmla="*/ 415 w 3112090"/>
                <a:gd name="T89" fmla="*/ 494 h 4340976"/>
                <a:gd name="T90" fmla="*/ 554 w 3112090"/>
                <a:gd name="T91" fmla="*/ 354 h 4340976"/>
                <a:gd name="T92" fmla="*/ 697 w 3112090"/>
                <a:gd name="T93" fmla="*/ 316 h 4340976"/>
                <a:gd name="T94" fmla="*/ 858 w 3112090"/>
                <a:gd name="T95" fmla="*/ 76 h 43409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12090"/>
                <a:gd name="T145" fmla="*/ 0 h 4340976"/>
                <a:gd name="T146" fmla="*/ 3112090 w 3112090"/>
                <a:gd name="T147" fmla="*/ 4340976 h 43409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12090" h="4340976" extrusionOk="0">
                  <a:moveTo>
                    <a:pt x="1540166" y="106156"/>
                  </a:moveTo>
                  <a:lnTo>
                    <a:pt x="1756108" y="0"/>
                  </a:lnTo>
                  <a:lnTo>
                    <a:pt x="1829147" y="141012"/>
                  </a:lnTo>
                  <a:lnTo>
                    <a:pt x="1911712" y="377090"/>
                  </a:lnTo>
                  <a:lnTo>
                    <a:pt x="2056202" y="521270"/>
                  </a:lnTo>
                  <a:lnTo>
                    <a:pt x="2059752" y="523444"/>
                  </a:lnTo>
                  <a:lnTo>
                    <a:pt x="2333856" y="554986"/>
                  </a:lnTo>
                  <a:lnTo>
                    <a:pt x="2437161" y="472704"/>
                  </a:lnTo>
                  <a:lnTo>
                    <a:pt x="2623111" y="458990"/>
                  </a:lnTo>
                  <a:lnTo>
                    <a:pt x="2726416" y="698980"/>
                  </a:lnTo>
                  <a:lnTo>
                    <a:pt x="2561128" y="892342"/>
                  </a:lnTo>
                  <a:lnTo>
                    <a:pt x="2678207" y="988338"/>
                  </a:lnTo>
                  <a:lnTo>
                    <a:pt x="2850383" y="1008910"/>
                  </a:lnTo>
                  <a:lnTo>
                    <a:pt x="3112090" y="1462832"/>
                  </a:lnTo>
                  <a:lnTo>
                    <a:pt x="3091429" y="1613684"/>
                  </a:lnTo>
                  <a:lnTo>
                    <a:pt x="2985066" y="1649784"/>
                  </a:lnTo>
                  <a:lnTo>
                    <a:pt x="2943753" y="1917824"/>
                  </a:lnTo>
                  <a:lnTo>
                    <a:pt x="2716534" y="2194112"/>
                  </a:lnTo>
                  <a:lnTo>
                    <a:pt x="2682106" y="2566620"/>
                  </a:lnTo>
                  <a:lnTo>
                    <a:pt x="2571939" y="2834660"/>
                  </a:lnTo>
                  <a:lnTo>
                    <a:pt x="2551283" y="3737750"/>
                  </a:lnTo>
                  <a:lnTo>
                    <a:pt x="2496199" y="3820224"/>
                  </a:lnTo>
                  <a:lnTo>
                    <a:pt x="2365376" y="3840842"/>
                  </a:lnTo>
                  <a:lnTo>
                    <a:pt x="2267602" y="3685516"/>
                  </a:lnTo>
                  <a:lnTo>
                    <a:pt x="2267368" y="3678904"/>
                  </a:lnTo>
                  <a:lnTo>
                    <a:pt x="2163928" y="3740394"/>
                  </a:lnTo>
                  <a:lnTo>
                    <a:pt x="2087538" y="4106448"/>
                  </a:lnTo>
                  <a:lnTo>
                    <a:pt x="1874283" y="4209450"/>
                  </a:lnTo>
                  <a:lnTo>
                    <a:pt x="1673759" y="4340976"/>
                  </a:lnTo>
                  <a:lnTo>
                    <a:pt x="1626015" y="4196772"/>
                  </a:lnTo>
                  <a:lnTo>
                    <a:pt x="1770838" y="4063662"/>
                  </a:lnTo>
                  <a:lnTo>
                    <a:pt x="1770838" y="3857658"/>
                  </a:lnTo>
                  <a:lnTo>
                    <a:pt x="1563948" y="3699194"/>
                  </a:lnTo>
                  <a:lnTo>
                    <a:pt x="1632380" y="3388602"/>
                  </a:lnTo>
                  <a:lnTo>
                    <a:pt x="1425491" y="3548652"/>
                  </a:lnTo>
                  <a:lnTo>
                    <a:pt x="1384113" y="3740394"/>
                  </a:lnTo>
                  <a:lnTo>
                    <a:pt x="1591003" y="3981260"/>
                  </a:lnTo>
                  <a:lnTo>
                    <a:pt x="1549625" y="4134972"/>
                  </a:lnTo>
                  <a:lnTo>
                    <a:pt x="1259979" y="4127048"/>
                  </a:lnTo>
                  <a:lnTo>
                    <a:pt x="1005345" y="4114370"/>
                  </a:lnTo>
                  <a:lnTo>
                    <a:pt x="949644" y="3863996"/>
                  </a:lnTo>
                  <a:lnTo>
                    <a:pt x="1108790" y="3734056"/>
                  </a:lnTo>
                  <a:lnTo>
                    <a:pt x="1115156" y="3512204"/>
                  </a:lnTo>
                  <a:lnTo>
                    <a:pt x="943278" y="3339478"/>
                  </a:lnTo>
                  <a:lnTo>
                    <a:pt x="889169" y="2992440"/>
                  </a:lnTo>
                  <a:lnTo>
                    <a:pt x="1148577" y="2708790"/>
                  </a:lnTo>
                  <a:lnTo>
                    <a:pt x="1151496" y="2708752"/>
                  </a:lnTo>
                  <a:lnTo>
                    <a:pt x="1322638" y="2474908"/>
                  </a:lnTo>
                  <a:lnTo>
                    <a:pt x="1343280" y="2145606"/>
                  </a:lnTo>
                  <a:lnTo>
                    <a:pt x="1240073" y="2028450"/>
                  </a:lnTo>
                  <a:lnTo>
                    <a:pt x="1360746" y="1939792"/>
                  </a:lnTo>
                  <a:lnTo>
                    <a:pt x="1336929" y="1676986"/>
                  </a:lnTo>
                  <a:lnTo>
                    <a:pt x="1155919" y="1453756"/>
                  </a:lnTo>
                  <a:lnTo>
                    <a:pt x="1155919" y="1451316"/>
                  </a:lnTo>
                  <a:lnTo>
                    <a:pt x="1074941" y="1240590"/>
                  </a:lnTo>
                  <a:lnTo>
                    <a:pt x="1070312" y="1242766"/>
                  </a:lnTo>
                  <a:lnTo>
                    <a:pt x="919023" y="1263226"/>
                  </a:lnTo>
                  <a:lnTo>
                    <a:pt x="836502" y="1366888"/>
                  </a:lnTo>
                  <a:lnTo>
                    <a:pt x="836502" y="1491008"/>
                  </a:lnTo>
                  <a:lnTo>
                    <a:pt x="841961" y="1494374"/>
                  </a:lnTo>
                  <a:lnTo>
                    <a:pt x="903800" y="1741372"/>
                  </a:lnTo>
                  <a:lnTo>
                    <a:pt x="1056019" y="1735038"/>
                  </a:lnTo>
                  <a:lnTo>
                    <a:pt x="1143228" y="1773038"/>
                  </a:lnTo>
                  <a:lnTo>
                    <a:pt x="1151156" y="1898122"/>
                  </a:lnTo>
                  <a:lnTo>
                    <a:pt x="1035406" y="2072288"/>
                  </a:lnTo>
                  <a:lnTo>
                    <a:pt x="899043" y="2105538"/>
                  </a:lnTo>
                  <a:lnTo>
                    <a:pt x="841961" y="1948788"/>
                  </a:lnTo>
                  <a:lnTo>
                    <a:pt x="765852" y="1858538"/>
                  </a:lnTo>
                  <a:lnTo>
                    <a:pt x="643759" y="1934538"/>
                  </a:lnTo>
                  <a:lnTo>
                    <a:pt x="448729" y="2134036"/>
                  </a:lnTo>
                  <a:lnTo>
                    <a:pt x="325051" y="2113454"/>
                  </a:lnTo>
                  <a:lnTo>
                    <a:pt x="366277" y="1969372"/>
                  </a:lnTo>
                  <a:lnTo>
                    <a:pt x="261626" y="1803122"/>
                  </a:lnTo>
                  <a:lnTo>
                    <a:pt x="158561" y="1700206"/>
                  </a:lnTo>
                  <a:lnTo>
                    <a:pt x="164904" y="1548206"/>
                  </a:lnTo>
                  <a:lnTo>
                    <a:pt x="302852" y="1514956"/>
                  </a:lnTo>
                  <a:lnTo>
                    <a:pt x="366277" y="1638456"/>
                  </a:lnTo>
                  <a:lnTo>
                    <a:pt x="413845" y="1817372"/>
                  </a:lnTo>
                  <a:lnTo>
                    <a:pt x="558136" y="1823706"/>
                  </a:lnTo>
                  <a:lnTo>
                    <a:pt x="531181" y="1609956"/>
                  </a:lnTo>
                  <a:lnTo>
                    <a:pt x="207715" y="1389874"/>
                  </a:lnTo>
                  <a:lnTo>
                    <a:pt x="41226" y="1266374"/>
                  </a:lnTo>
                  <a:lnTo>
                    <a:pt x="0" y="1114376"/>
                  </a:lnTo>
                  <a:lnTo>
                    <a:pt x="220400" y="990876"/>
                  </a:lnTo>
                  <a:lnTo>
                    <a:pt x="361520" y="1071626"/>
                  </a:lnTo>
                  <a:lnTo>
                    <a:pt x="362007" y="1072270"/>
                  </a:lnTo>
                  <a:lnTo>
                    <a:pt x="341377" y="927688"/>
                  </a:lnTo>
                  <a:lnTo>
                    <a:pt x="403267" y="791292"/>
                  </a:lnTo>
                  <a:lnTo>
                    <a:pt x="657707" y="784472"/>
                  </a:lnTo>
                  <a:lnTo>
                    <a:pt x="658937" y="784282"/>
                  </a:lnTo>
                  <a:lnTo>
                    <a:pt x="784373" y="595738"/>
                  </a:lnTo>
                  <a:lnTo>
                    <a:pt x="879641" y="562464"/>
                  </a:lnTo>
                  <a:lnTo>
                    <a:pt x="1011429" y="603660"/>
                  </a:lnTo>
                  <a:lnTo>
                    <a:pt x="1106697" y="500672"/>
                  </a:lnTo>
                  <a:lnTo>
                    <a:pt x="1106697" y="327972"/>
                  </a:lnTo>
                  <a:lnTo>
                    <a:pt x="1362333" y="120416"/>
                  </a:lnTo>
                  <a:lnTo>
                    <a:pt x="1540166" y="106156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47D92372-6BF0-3BDF-02A1-7C03CDF67EEE}"/>
                </a:ext>
              </a:extLst>
            </p:cNvPr>
            <p:cNvSpPr/>
            <p:nvPr/>
          </p:nvSpPr>
          <p:spPr bwMode="auto">
            <a:xfrm>
              <a:off x="6711160" y="3892126"/>
              <a:ext cx="221838" cy="208836"/>
            </a:xfrm>
            <a:custGeom>
              <a:avLst/>
              <a:gdLst>
                <a:gd name="T0" fmla="*/ 1220 w 2970213"/>
                <a:gd name="T1" fmla="*/ 0 h 2508250"/>
                <a:gd name="T2" fmla="*/ 1380 w 2970213"/>
                <a:gd name="T3" fmla="*/ 9 h 2508250"/>
                <a:gd name="T4" fmla="*/ 1523 w 2970213"/>
                <a:gd name="T5" fmla="*/ 26 h 2508250"/>
                <a:gd name="T6" fmla="*/ 1635 w 2970213"/>
                <a:gd name="T7" fmla="*/ 86 h 2508250"/>
                <a:gd name="T8" fmla="*/ 1636 w 2970213"/>
                <a:gd name="T9" fmla="*/ 85 h 2508250"/>
                <a:gd name="T10" fmla="*/ 1753 w 2970213"/>
                <a:gd name="T11" fmla="*/ 97 h 2508250"/>
                <a:gd name="T12" fmla="*/ 1821 w 2970213"/>
                <a:gd name="T13" fmla="*/ 246 h 2508250"/>
                <a:gd name="T14" fmla="*/ 1870 w 2970213"/>
                <a:gd name="T15" fmla="*/ 307 h 2508250"/>
                <a:gd name="T16" fmla="*/ 1848 w 2970213"/>
                <a:gd name="T17" fmla="*/ 468 h 2508250"/>
                <a:gd name="T18" fmla="*/ 1675 w 2970213"/>
                <a:gd name="T19" fmla="*/ 593 h 2508250"/>
                <a:gd name="T20" fmla="*/ 1576 w 2970213"/>
                <a:gd name="T21" fmla="*/ 710 h 2508250"/>
                <a:gd name="T22" fmla="*/ 1575 w 2970213"/>
                <a:gd name="T23" fmla="*/ 709 h 2508250"/>
                <a:gd name="T24" fmla="*/ 1506 w 2970213"/>
                <a:gd name="T25" fmla="*/ 865 h 2508250"/>
                <a:gd name="T26" fmla="*/ 1480 w 2970213"/>
                <a:gd name="T27" fmla="*/ 999 h 2508250"/>
                <a:gd name="T28" fmla="*/ 1389 w 2970213"/>
                <a:gd name="T29" fmla="*/ 960 h 2508250"/>
                <a:gd name="T30" fmla="*/ 1198 w 2970213"/>
                <a:gd name="T31" fmla="*/ 774 h 2508250"/>
                <a:gd name="T32" fmla="*/ 1012 w 2970213"/>
                <a:gd name="T33" fmla="*/ 791 h 2508250"/>
                <a:gd name="T34" fmla="*/ 947 w 2970213"/>
                <a:gd name="T35" fmla="*/ 878 h 2508250"/>
                <a:gd name="T36" fmla="*/ 847 w 2970213"/>
                <a:gd name="T37" fmla="*/ 917 h 2508250"/>
                <a:gd name="T38" fmla="*/ 769 w 2970213"/>
                <a:gd name="T39" fmla="*/ 982 h 2508250"/>
                <a:gd name="T40" fmla="*/ 739 w 2970213"/>
                <a:gd name="T41" fmla="*/ 1129 h 2508250"/>
                <a:gd name="T42" fmla="*/ 674 w 2970213"/>
                <a:gd name="T43" fmla="*/ 1246 h 2508250"/>
                <a:gd name="T44" fmla="*/ 574 w 2970213"/>
                <a:gd name="T45" fmla="*/ 1372 h 2508250"/>
                <a:gd name="T46" fmla="*/ 609 w 2970213"/>
                <a:gd name="T47" fmla="*/ 1493 h 2508250"/>
                <a:gd name="T48" fmla="*/ 505 w 2970213"/>
                <a:gd name="T49" fmla="*/ 1502 h 2508250"/>
                <a:gd name="T50" fmla="*/ 366 w 2970213"/>
                <a:gd name="T51" fmla="*/ 1580 h 2508250"/>
                <a:gd name="T52" fmla="*/ 275 w 2970213"/>
                <a:gd name="T53" fmla="*/ 1454 h 2508250"/>
                <a:gd name="T54" fmla="*/ 313 w 2970213"/>
                <a:gd name="T55" fmla="*/ 1405 h 2508250"/>
                <a:gd name="T56" fmla="*/ 132 w 2970213"/>
                <a:gd name="T57" fmla="*/ 1348 h 2508250"/>
                <a:gd name="T58" fmla="*/ 186 w 2970213"/>
                <a:gd name="T59" fmla="*/ 1189 h 2508250"/>
                <a:gd name="T60" fmla="*/ 199 w 2970213"/>
                <a:gd name="T61" fmla="*/ 1090 h 2508250"/>
                <a:gd name="T62" fmla="*/ 130 w 2970213"/>
                <a:gd name="T63" fmla="*/ 981 h 2508250"/>
                <a:gd name="T64" fmla="*/ 0 w 2970213"/>
                <a:gd name="T65" fmla="*/ 929 h 2508250"/>
                <a:gd name="T66" fmla="*/ 160 w 2970213"/>
                <a:gd name="T67" fmla="*/ 792 h 2508250"/>
                <a:gd name="T68" fmla="*/ 277 w 2970213"/>
                <a:gd name="T69" fmla="*/ 700 h 2508250"/>
                <a:gd name="T70" fmla="*/ 303 w 2970213"/>
                <a:gd name="T71" fmla="*/ 596 h 2508250"/>
                <a:gd name="T72" fmla="*/ 368 w 2970213"/>
                <a:gd name="T73" fmla="*/ 501 h 2508250"/>
                <a:gd name="T74" fmla="*/ 376 w 2970213"/>
                <a:gd name="T75" fmla="*/ 396 h 2508250"/>
                <a:gd name="T76" fmla="*/ 497 w 2970213"/>
                <a:gd name="T77" fmla="*/ 279 h 2508250"/>
                <a:gd name="T78" fmla="*/ 666 w 2970213"/>
                <a:gd name="T79" fmla="*/ 435 h 2508250"/>
                <a:gd name="T80" fmla="*/ 805 w 2970213"/>
                <a:gd name="T81" fmla="*/ 370 h 2508250"/>
                <a:gd name="T82" fmla="*/ 960 w 2970213"/>
                <a:gd name="T83" fmla="*/ 361 h 2508250"/>
                <a:gd name="T84" fmla="*/ 1016 w 2970213"/>
                <a:gd name="T85" fmla="*/ 271 h 2508250"/>
                <a:gd name="T86" fmla="*/ 1015 w 2970213"/>
                <a:gd name="T87" fmla="*/ 271 h 2508250"/>
                <a:gd name="T88" fmla="*/ 1015 w 2970213"/>
                <a:gd name="T89" fmla="*/ 151 h 2508250"/>
                <a:gd name="T90" fmla="*/ 1220 w 2970213"/>
                <a:gd name="T91" fmla="*/ 0 h 250825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70213"/>
                <a:gd name="T139" fmla="*/ 0 h 2508250"/>
                <a:gd name="T140" fmla="*/ 2970213 w 2970213"/>
                <a:gd name="T141" fmla="*/ 2508250 h 250825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70213" h="2508250" extrusionOk="0">
                  <a:moveTo>
                    <a:pt x="1937273" y="0"/>
                  </a:moveTo>
                  <a:lnTo>
                    <a:pt x="2191683" y="14166"/>
                  </a:lnTo>
                  <a:lnTo>
                    <a:pt x="2419063" y="40924"/>
                  </a:lnTo>
                  <a:lnTo>
                    <a:pt x="2597150" y="136938"/>
                  </a:lnTo>
                  <a:lnTo>
                    <a:pt x="2599158" y="134936"/>
                  </a:lnTo>
                  <a:lnTo>
                    <a:pt x="2784685" y="154148"/>
                  </a:lnTo>
                  <a:lnTo>
                    <a:pt x="2891879" y="390188"/>
                  </a:lnTo>
                  <a:lnTo>
                    <a:pt x="2970213" y="487622"/>
                  </a:lnTo>
                  <a:lnTo>
                    <a:pt x="2935856" y="742874"/>
                  </a:lnTo>
                  <a:lnTo>
                    <a:pt x="2661000" y="941860"/>
                  </a:lnTo>
                  <a:lnTo>
                    <a:pt x="2502958" y="1127124"/>
                  </a:lnTo>
                  <a:lnTo>
                    <a:pt x="2501532" y="1125962"/>
                  </a:lnTo>
                  <a:lnTo>
                    <a:pt x="2391749" y="1372856"/>
                  </a:lnTo>
                  <a:lnTo>
                    <a:pt x="2350442" y="1586172"/>
                  </a:lnTo>
                  <a:lnTo>
                    <a:pt x="2205868" y="1524242"/>
                  </a:lnTo>
                  <a:lnTo>
                    <a:pt x="1902952" y="1228350"/>
                  </a:lnTo>
                  <a:lnTo>
                    <a:pt x="1606921" y="1255876"/>
                  </a:lnTo>
                  <a:lnTo>
                    <a:pt x="1503654" y="1393500"/>
                  </a:lnTo>
                  <a:lnTo>
                    <a:pt x="1345311" y="1455430"/>
                  </a:lnTo>
                  <a:lnTo>
                    <a:pt x="1221391" y="1558648"/>
                  </a:lnTo>
                  <a:lnTo>
                    <a:pt x="1173200" y="1792608"/>
                  </a:lnTo>
                  <a:lnTo>
                    <a:pt x="1069933" y="1978400"/>
                  </a:lnTo>
                  <a:lnTo>
                    <a:pt x="911591" y="2177954"/>
                  </a:lnTo>
                  <a:lnTo>
                    <a:pt x="966666" y="2370626"/>
                  </a:lnTo>
                  <a:lnTo>
                    <a:pt x="801439" y="2384388"/>
                  </a:lnTo>
                  <a:lnTo>
                    <a:pt x="581137" y="2508250"/>
                  </a:lnTo>
                  <a:lnTo>
                    <a:pt x="436563" y="2308696"/>
                  </a:lnTo>
                  <a:lnTo>
                    <a:pt x="497751" y="2230064"/>
                  </a:lnTo>
                  <a:lnTo>
                    <a:pt x="209747" y="2140028"/>
                  </a:lnTo>
                  <a:lnTo>
                    <a:pt x="295552" y="1887838"/>
                  </a:lnTo>
                  <a:lnTo>
                    <a:pt x="316209" y="1730814"/>
                  </a:lnTo>
                  <a:lnTo>
                    <a:pt x="206569" y="1557928"/>
                  </a:lnTo>
                  <a:lnTo>
                    <a:pt x="0" y="1475452"/>
                  </a:lnTo>
                  <a:lnTo>
                    <a:pt x="254239" y="1256570"/>
                  </a:lnTo>
                  <a:lnTo>
                    <a:pt x="440150" y="1110648"/>
                  </a:lnTo>
                  <a:lnTo>
                    <a:pt x="481464" y="945694"/>
                  </a:lnTo>
                  <a:lnTo>
                    <a:pt x="584749" y="795014"/>
                  </a:lnTo>
                  <a:lnTo>
                    <a:pt x="597460" y="628472"/>
                  </a:lnTo>
                  <a:lnTo>
                    <a:pt x="789728" y="442898"/>
                  </a:lnTo>
                  <a:lnTo>
                    <a:pt x="1058268" y="690330"/>
                  </a:lnTo>
                  <a:lnTo>
                    <a:pt x="1279137" y="587234"/>
                  </a:lnTo>
                  <a:lnTo>
                    <a:pt x="1525431" y="572960"/>
                  </a:lnTo>
                  <a:lnTo>
                    <a:pt x="1613325" y="430392"/>
                  </a:lnTo>
                  <a:lnTo>
                    <a:pt x="1612900" y="429704"/>
                  </a:lnTo>
                  <a:lnTo>
                    <a:pt x="1612900" y="239250"/>
                  </a:lnTo>
                  <a:lnTo>
                    <a:pt x="1937273" y="0"/>
                  </a:lnTo>
                  <a:close/>
                </a:path>
              </a:pathLst>
            </a:custGeom>
            <a:solidFill>
              <a:srgbClr val="F5F5F5">
                <a:alpha val="36000"/>
              </a:srgbClr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 50">
              <a:extLst>
                <a:ext uri="{FF2B5EF4-FFF2-40B4-BE49-F238E27FC236}">
                  <a16:creationId xmlns:a16="http://schemas.microsoft.com/office/drawing/2014/main" id="{5DF648FD-0238-80FE-F4BF-875091BCD39C}"/>
                </a:ext>
              </a:extLst>
            </p:cNvPr>
            <p:cNvSpPr/>
            <p:nvPr/>
          </p:nvSpPr>
          <p:spPr bwMode="auto">
            <a:xfrm>
              <a:off x="7196948" y="3365409"/>
              <a:ext cx="33216" cy="65427"/>
            </a:xfrm>
            <a:custGeom>
              <a:avLst/>
              <a:gdLst>
                <a:gd name="T0" fmla="*/ 2147483647 w 64"/>
                <a:gd name="T1" fmla="*/ 2147483647 h 114"/>
                <a:gd name="T2" fmla="*/ 2147483647 w 64"/>
                <a:gd name="T3" fmla="*/ 2147483647 h 114"/>
                <a:gd name="T4" fmla="*/ 2147483647 w 64"/>
                <a:gd name="T5" fmla="*/ 2147483647 h 114"/>
                <a:gd name="T6" fmla="*/ 2147483647 w 64"/>
                <a:gd name="T7" fmla="*/ 2147483647 h 114"/>
                <a:gd name="T8" fmla="*/ 2147483647 w 64"/>
                <a:gd name="T9" fmla="*/ 2147483647 h 114"/>
                <a:gd name="T10" fmla="*/ 2147483647 w 64"/>
                <a:gd name="T11" fmla="*/ 2147483647 h 114"/>
                <a:gd name="T12" fmla="*/ 2147483647 w 64"/>
                <a:gd name="T13" fmla="*/ 0 h 114"/>
                <a:gd name="T14" fmla="*/ 2147483647 w 64"/>
                <a:gd name="T15" fmla="*/ 2147483647 h 114"/>
                <a:gd name="T16" fmla="*/ 2147483647 w 64"/>
                <a:gd name="T17" fmla="*/ 2147483647 h 114"/>
                <a:gd name="T18" fmla="*/ 0 w 64"/>
                <a:gd name="T19" fmla="*/ 2147483647 h 114"/>
                <a:gd name="T20" fmla="*/ 2147483647 w 64"/>
                <a:gd name="T21" fmla="*/ 2147483647 h 114"/>
                <a:gd name="T22" fmla="*/ 2147483647 w 64"/>
                <a:gd name="T23" fmla="*/ 2147483647 h 1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114"/>
                <a:gd name="T38" fmla="*/ 64 w 64"/>
                <a:gd name="T39" fmla="*/ 114 h 1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114" extrusionOk="0">
                  <a:moveTo>
                    <a:pt x="9" y="114"/>
                  </a:moveTo>
                  <a:lnTo>
                    <a:pt x="31" y="111"/>
                  </a:lnTo>
                  <a:lnTo>
                    <a:pt x="51" y="87"/>
                  </a:lnTo>
                  <a:lnTo>
                    <a:pt x="64" y="63"/>
                  </a:lnTo>
                  <a:lnTo>
                    <a:pt x="36" y="56"/>
                  </a:lnTo>
                  <a:lnTo>
                    <a:pt x="49" y="23"/>
                  </a:lnTo>
                  <a:lnTo>
                    <a:pt x="48" y="0"/>
                  </a:lnTo>
                  <a:lnTo>
                    <a:pt x="19" y="2"/>
                  </a:lnTo>
                  <a:lnTo>
                    <a:pt x="13" y="41"/>
                  </a:lnTo>
                  <a:lnTo>
                    <a:pt x="0" y="59"/>
                  </a:lnTo>
                  <a:lnTo>
                    <a:pt x="10" y="84"/>
                  </a:lnTo>
                  <a:lnTo>
                    <a:pt x="9" y="114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B7C9B94F-D571-7541-C275-B362E6DD696C}"/>
                </a:ext>
              </a:extLst>
            </p:cNvPr>
            <p:cNvSpPr/>
            <p:nvPr/>
          </p:nvSpPr>
          <p:spPr bwMode="auto">
            <a:xfrm>
              <a:off x="6927659" y="3857760"/>
              <a:ext cx="31437" cy="45600"/>
            </a:xfrm>
            <a:custGeom>
              <a:avLst/>
              <a:gdLst>
                <a:gd name="T0" fmla="*/ 2147483647 w 62"/>
                <a:gd name="T1" fmla="*/ 2147483647 h 80"/>
                <a:gd name="T2" fmla="*/ 2147483647 w 62"/>
                <a:gd name="T3" fmla="*/ 2147483647 h 80"/>
                <a:gd name="T4" fmla="*/ 0 w 62"/>
                <a:gd name="T5" fmla="*/ 2147483647 h 80"/>
                <a:gd name="T6" fmla="*/ 2147483647 w 62"/>
                <a:gd name="T7" fmla="*/ 2147483647 h 80"/>
                <a:gd name="T8" fmla="*/ 2147483647 w 62"/>
                <a:gd name="T9" fmla="*/ 0 h 80"/>
                <a:gd name="T10" fmla="*/ 2147483647 w 62"/>
                <a:gd name="T11" fmla="*/ 2147483647 h 80"/>
                <a:gd name="T12" fmla="*/ 2147483647 w 62"/>
                <a:gd name="T13" fmla="*/ 2147483647 h 80"/>
                <a:gd name="T14" fmla="*/ 2147483647 w 62"/>
                <a:gd name="T15" fmla="*/ 2147483647 h 80"/>
                <a:gd name="T16" fmla="*/ 2147483647 w 62"/>
                <a:gd name="T17" fmla="*/ 2147483647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"/>
                <a:gd name="T28" fmla="*/ 0 h 80"/>
                <a:gd name="T29" fmla="*/ 62 w 62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" h="80" extrusionOk="0">
                  <a:moveTo>
                    <a:pt x="36" y="80"/>
                  </a:moveTo>
                  <a:lnTo>
                    <a:pt x="15" y="80"/>
                  </a:lnTo>
                  <a:lnTo>
                    <a:pt x="0" y="69"/>
                  </a:lnTo>
                  <a:lnTo>
                    <a:pt x="2" y="42"/>
                  </a:lnTo>
                  <a:lnTo>
                    <a:pt x="42" y="0"/>
                  </a:lnTo>
                  <a:lnTo>
                    <a:pt x="62" y="6"/>
                  </a:lnTo>
                  <a:lnTo>
                    <a:pt x="54" y="32"/>
                  </a:lnTo>
                  <a:lnTo>
                    <a:pt x="41" y="51"/>
                  </a:lnTo>
                  <a:lnTo>
                    <a:pt x="36" y="8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11FBB1E4-0E96-4AFD-F2E7-F8902831F9BF}"/>
                </a:ext>
              </a:extLst>
            </p:cNvPr>
            <p:cNvSpPr/>
            <p:nvPr/>
          </p:nvSpPr>
          <p:spPr bwMode="auto">
            <a:xfrm>
              <a:off x="7263381" y="2440714"/>
              <a:ext cx="449726" cy="518786"/>
            </a:xfrm>
            <a:custGeom>
              <a:avLst/>
              <a:gdLst>
                <a:gd name="T0" fmla="*/ 2147483647 w 874"/>
                <a:gd name="T1" fmla="*/ 2147483647 h 905"/>
                <a:gd name="T2" fmla="*/ 2147483647 w 874"/>
                <a:gd name="T3" fmla="*/ 2147483647 h 905"/>
                <a:gd name="T4" fmla="*/ 2147483647 w 874"/>
                <a:gd name="T5" fmla="*/ 2147483647 h 905"/>
                <a:gd name="T6" fmla="*/ 0 w 874"/>
                <a:gd name="T7" fmla="*/ 2147483647 h 905"/>
                <a:gd name="T8" fmla="*/ 2147483647 w 874"/>
                <a:gd name="T9" fmla="*/ 2147483647 h 905"/>
                <a:gd name="T10" fmla="*/ 2147483647 w 874"/>
                <a:gd name="T11" fmla="*/ 2147483647 h 905"/>
                <a:gd name="T12" fmla="*/ 2147483647 w 874"/>
                <a:gd name="T13" fmla="*/ 2147483647 h 905"/>
                <a:gd name="T14" fmla="*/ 2147483647 w 874"/>
                <a:gd name="T15" fmla="*/ 2147483647 h 905"/>
                <a:gd name="T16" fmla="*/ 2147483647 w 874"/>
                <a:gd name="T17" fmla="*/ 2147483647 h 905"/>
                <a:gd name="T18" fmla="*/ 2147483647 w 874"/>
                <a:gd name="T19" fmla="*/ 2147483647 h 905"/>
                <a:gd name="T20" fmla="*/ 2147483647 w 874"/>
                <a:gd name="T21" fmla="*/ 2147483647 h 905"/>
                <a:gd name="T22" fmla="*/ 2147483647 w 874"/>
                <a:gd name="T23" fmla="*/ 2147483647 h 905"/>
                <a:gd name="T24" fmla="*/ 2147483647 w 874"/>
                <a:gd name="T25" fmla="*/ 2147483647 h 905"/>
                <a:gd name="T26" fmla="*/ 2147483647 w 874"/>
                <a:gd name="T27" fmla="*/ 2147483647 h 905"/>
                <a:gd name="T28" fmla="*/ 2147483647 w 874"/>
                <a:gd name="T29" fmla="*/ 2147483647 h 905"/>
                <a:gd name="T30" fmla="*/ 2147483647 w 874"/>
                <a:gd name="T31" fmla="*/ 2147483647 h 905"/>
                <a:gd name="T32" fmla="*/ 2147483647 w 874"/>
                <a:gd name="T33" fmla="*/ 2147483647 h 905"/>
                <a:gd name="T34" fmla="*/ 2147483647 w 874"/>
                <a:gd name="T35" fmla="*/ 0 h 905"/>
                <a:gd name="T36" fmla="*/ 2147483647 w 874"/>
                <a:gd name="T37" fmla="*/ 2147483647 h 905"/>
                <a:gd name="T38" fmla="*/ 2147483647 w 874"/>
                <a:gd name="T39" fmla="*/ 2147483647 h 905"/>
                <a:gd name="T40" fmla="*/ 2147483647 w 874"/>
                <a:gd name="T41" fmla="*/ 2147483647 h 905"/>
                <a:gd name="T42" fmla="*/ 2147483647 w 874"/>
                <a:gd name="T43" fmla="*/ 2147483647 h 905"/>
                <a:gd name="T44" fmla="*/ 2147483647 w 874"/>
                <a:gd name="T45" fmla="*/ 2147483647 h 905"/>
                <a:gd name="T46" fmla="*/ 2147483647 w 874"/>
                <a:gd name="T47" fmla="*/ 2147483647 h 905"/>
                <a:gd name="T48" fmla="*/ 2147483647 w 874"/>
                <a:gd name="T49" fmla="*/ 2147483647 h 905"/>
                <a:gd name="T50" fmla="*/ 2147483647 w 874"/>
                <a:gd name="T51" fmla="*/ 2147483647 h 905"/>
                <a:gd name="T52" fmla="*/ 2147483647 w 874"/>
                <a:gd name="T53" fmla="*/ 2147483647 h 905"/>
                <a:gd name="T54" fmla="*/ 2147483647 w 874"/>
                <a:gd name="T55" fmla="*/ 2147483647 h 905"/>
                <a:gd name="T56" fmla="*/ 2147483647 w 874"/>
                <a:gd name="T57" fmla="*/ 2147483647 h 905"/>
                <a:gd name="T58" fmla="*/ 2147483647 w 874"/>
                <a:gd name="T59" fmla="*/ 2147483647 h 905"/>
                <a:gd name="T60" fmla="*/ 2147483647 w 874"/>
                <a:gd name="T61" fmla="*/ 2147483647 h 905"/>
                <a:gd name="T62" fmla="*/ 2147483647 w 874"/>
                <a:gd name="T63" fmla="*/ 2147483647 h 905"/>
                <a:gd name="T64" fmla="*/ 2147483647 w 874"/>
                <a:gd name="T65" fmla="*/ 2147483647 h 905"/>
                <a:gd name="T66" fmla="*/ 2147483647 w 874"/>
                <a:gd name="T67" fmla="*/ 2147483647 h 905"/>
                <a:gd name="T68" fmla="*/ 2147483647 w 874"/>
                <a:gd name="T69" fmla="*/ 2147483647 h 905"/>
                <a:gd name="T70" fmla="*/ 2147483647 w 874"/>
                <a:gd name="T71" fmla="*/ 2147483647 h 905"/>
                <a:gd name="T72" fmla="*/ 2147483647 w 874"/>
                <a:gd name="T73" fmla="*/ 2147483647 h 905"/>
                <a:gd name="T74" fmla="*/ 2147483647 w 874"/>
                <a:gd name="T75" fmla="*/ 2147483647 h 905"/>
                <a:gd name="T76" fmla="*/ 2147483647 w 874"/>
                <a:gd name="T77" fmla="*/ 2147483647 h 905"/>
                <a:gd name="T78" fmla="*/ 2147483647 w 874"/>
                <a:gd name="T79" fmla="*/ 2147483647 h 905"/>
                <a:gd name="T80" fmla="*/ 2147483647 w 874"/>
                <a:gd name="T81" fmla="*/ 2147483647 h 905"/>
                <a:gd name="T82" fmla="*/ 2147483647 w 874"/>
                <a:gd name="T83" fmla="*/ 2147483647 h 905"/>
                <a:gd name="T84" fmla="*/ 2147483647 w 874"/>
                <a:gd name="T85" fmla="*/ 2147483647 h 905"/>
                <a:gd name="T86" fmla="*/ 2147483647 w 874"/>
                <a:gd name="T87" fmla="*/ 2147483647 h 905"/>
                <a:gd name="T88" fmla="*/ 2147483647 w 874"/>
                <a:gd name="T89" fmla="*/ 2147483647 h 905"/>
                <a:gd name="T90" fmla="*/ 2147483647 w 874"/>
                <a:gd name="T91" fmla="*/ 2147483647 h 905"/>
                <a:gd name="T92" fmla="*/ 2147483647 w 874"/>
                <a:gd name="T93" fmla="*/ 2147483647 h 905"/>
                <a:gd name="T94" fmla="*/ 2147483647 w 874"/>
                <a:gd name="T95" fmla="*/ 2147483647 h 905"/>
                <a:gd name="T96" fmla="*/ 2147483647 w 874"/>
                <a:gd name="T97" fmla="*/ 2147483647 h 905"/>
                <a:gd name="T98" fmla="*/ 2147483647 w 874"/>
                <a:gd name="T99" fmla="*/ 2147483647 h 9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74"/>
                <a:gd name="T151" fmla="*/ 0 h 905"/>
                <a:gd name="T152" fmla="*/ 874 w 874"/>
                <a:gd name="T153" fmla="*/ 905 h 9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74" h="905" extrusionOk="0">
                  <a:moveTo>
                    <a:pt x="67" y="892"/>
                  </a:moveTo>
                  <a:lnTo>
                    <a:pt x="42" y="874"/>
                  </a:lnTo>
                  <a:lnTo>
                    <a:pt x="43" y="843"/>
                  </a:lnTo>
                  <a:lnTo>
                    <a:pt x="70" y="819"/>
                  </a:lnTo>
                  <a:lnTo>
                    <a:pt x="67" y="792"/>
                  </a:lnTo>
                  <a:lnTo>
                    <a:pt x="54" y="766"/>
                  </a:lnTo>
                  <a:lnTo>
                    <a:pt x="6" y="726"/>
                  </a:lnTo>
                  <a:lnTo>
                    <a:pt x="0" y="660"/>
                  </a:lnTo>
                  <a:lnTo>
                    <a:pt x="36" y="619"/>
                  </a:lnTo>
                  <a:lnTo>
                    <a:pt x="57" y="609"/>
                  </a:lnTo>
                  <a:lnTo>
                    <a:pt x="79" y="597"/>
                  </a:lnTo>
                  <a:lnTo>
                    <a:pt x="105" y="558"/>
                  </a:lnTo>
                  <a:lnTo>
                    <a:pt x="82" y="528"/>
                  </a:lnTo>
                  <a:lnTo>
                    <a:pt x="76" y="506"/>
                  </a:lnTo>
                  <a:lnTo>
                    <a:pt x="89" y="485"/>
                  </a:lnTo>
                  <a:lnTo>
                    <a:pt x="124" y="489"/>
                  </a:lnTo>
                  <a:lnTo>
                    <a:pt x="150" y="500"/>
                  </a:lnTo>
                  <a:lnTo>
                    <a:pt x="177" y="500"/>
                  </a:lnTo>
                  <a:lnTo>
                    <a:pt x="222" y="491"/>
                  </a:lnTo>
                  <a:lnTo>
                    <a:pt x="235" y="459"/>
                  </a:lnTo>
                  <a:lnTo>
                    <a:pt x="238" y="416"/>
                  </a:lnTo>
                  <a:lnTo>
                    <a:pt x="225" y="407"/>
                  </a:lnTo>
                  <a:lnTo>
                    <a:pt x="223" y="383"/>
                  </a:lnTo>
                  <a:lnTo>
                    <a:pt x="252" y="365"/>
                  </a:lnTo>
                  <a:lnTo>
                    <a:pt x="255" y="312"/>
                  </a:lnTo>
                  <a:lnTo>
                    <a:pt x="241" y="282"/>
                  </a:lnTo>
                  <a:lnTo>
                    <a:pt x="253" y="257"/>
                  </a:lnTo>
                  <a:lnTo>
                    <a:pt x="252" y="207"/>
                  </a:lnTo>
                  <a:lnTo>
                    <a:pt x="264" y="185"/>
                  </a:lnTo>
                  <a:lnTo>
                    <a:pt x="258" y="146"/>
                  </a:lnTo>
                  <a:lnTo>
                    <a:pt x="231" y="123"/>
                  </a:lnTo>
                  <a:lnTo>
                    <a:pt x="211" y="87"/>
                  </a:lnTo>
                  <a:lnTo>
                    <a:pt x="222" y="57"/>
                  </a:lnTo>
                  <a:lnTo>
                    <a:pt x="241" y="44"/>
                  </a:lnTo>
                  <a:lnTo>
                    <a:pt x="240" y="11"/>
                  </a:lnTo>
                  <a:lnTo>
                    <a:pt x="259" y="0"/>
                  </a:lnTo>
                  <a:lnTo>
                    <a:pt x="295" y="24"/>
                  </a:lnTo>
                  <a:lnTo>
                    <a:pt x="293" y="22"/>
                  </a:lnTo>
                  <a:lnTo>
                    <a:pt x="363" y="104"/>
                  </a:lnTo>
                  <a:lnTo>
                    <a:pt x="411" y="141"/>
                  </a:lnTo>
                  <a:lnTo>
                    <a:pt x="450" y="183"/>
                  </a:lnTo>
                  <a:lnTo>
                    <a:pt x="499" y="216"/>
                  </a:lnTo>
                  <a:lnTo>
                    <a:pt x="499" y="221"/>
                  </a:lnTo>
                  <a:lnTo>
                    <a:pt x="537" y="231"/>
                  </a:lnTo>
                  <a:lnTo>
                    <a:pt x="570" y="255"/>
                  </a:lnTo>
                  <a:lnTo>
                    <a:pt x="609" y="266"/>
                  </a:lnTo>
                  <a:lnTo>
                    <a:pt x="661" y="273"/>
                  </a:lnTo>
                  <a:lnTo>
                    <a:pt x="708" y="276"/>
                  </a:lnTo>
                  <a:lnTo>
                    <a:pt x="738" y="263"/>
                  </a:lnTo>
                  <a:lnTo>
                    <a:pt x="763" y="245"/>
                  </a:lnTo>
                  <a:lnTo>
                    <a:pt x="768" y="219"/>
                  </a:lnTo>
                  <a:lnTo>
                    <a:pt x="787" y="191"/>
                  </a:lnTo>
                  <a:lnTo>
                    <a:pt x="802" y="183"/>
                  </a:lnTo>
                  <a:lnTo>
                    <a:pt x="811" y="188"/>
                  </a:lnTo>
                  <a:lnTo>
                    <a:pt x="801" y="230"/>
                  </a:lnTo>
                  <a:lnTo>
                    <a:pt x="777" y="261"/>
                  </a:lnTo>
                  <a:lnTo>
                    <a:pt x="784" y="306"/>
                  </a:lnTo>
                  <a:lnTo>
                    <a:pt x="802" y="351"/>
                  </a:lnTo>
                  <a:lnTo>
                    <a:pt x="840" y="395"/>
                  </a:lnTo>
                  <a:lnTo>
                    <a:pt x="874" y="395"/>
                  </a:lnTo>
                  <a:lnTo>
                    <a:pt x="870" y="425"/>
                  </a:lnTo>
                  <a:lnTo>
                    <a:pt x="822" y="446"/>
                  </a:lnTo>
                  <a:lnTo>
                    <a:pt x="783" y="480"/>
                  </a:lnTo>
                  <a:lnTo>
                    <a:pt x="754" y="465"/>
                  </a:lnTo>
                  <a:lnTo>
                    <a:pt x="748" y="482"/>
                  </a:lnTo>
                  <a:lnTo>
                    <a:pt x="762" y="501"/>
                  </a:lnTo>
                  <a:lnTo>
                    <a:pt x="726" y="504"/>
                  </a:lnTo>
                  <a:lnTo>
                    <a:pt x="694" y="489"/>
                  </a:lnTo>
                  <a:lnTo>
                    <a:pt x="667" y="501"/>
                  </a:lnTo>
                  <a:lnTo>
                    <a:pt x="646" y="527"/>
                  </a:lnTo>
                  <a:lnTo>
                    <a:pt x="612" y="561"/>
                  </a:lnTo>
                  <a:lnTo>
                    <a:pt x="564" y="621"/>
                  </a:lnTo>
                  <a:lnTo>
                    <a:pt x="562" y="674"/>
                  </a:lnTo>
                  <a:lnTo>
                    <a:pt x="559" y="735"/>
                  </a:lnTo>
                  <a:lnTo>
                    <a:pt x="469" y="711"/>
                  </a:lnTo>
                  <a:lnTo>
                    <a:pt x="424" y="692"/>
                  </a:lnTo>
                  <a:lnTo>
                    <a:pt x="343" y="630"/>
                  </a:lnTo>
                  <a:lnTo>
                    <a:pt x="306" y="621"/>
                  </a:lnTo>
                  <a:lnTo>
                    <a:pt x="255" y="634"/>
                  </a:lnTo>
                  <a:lnTo>
                    <a:pt x="220" y="659"/>
                  </a:lnTo>
                  <a:lnTo>
                    <a:pt x="186" y="691"/>
                  </a:lnTo>
                  <a:lnTo>
                    <a:pt x="160" y="657"/>
                  </a:lnTo>
                  <a:lnTo>
                    <a:pt x="133" y="641"/>
                  </a:lnTo>
                  <a:lnTo>
                    <a:pt x="108" y="651"/>
                  </a:lnTo>
                  <a:lnTo>
                    <a:pt x="85" y="663"/>
                  </a:lnTo>
                  <a:lnTo>
                    <a:pt x="80" y="705"/>
                  </a:lnTo>
                  <a:lnTo>
                    <a:pt x="109" y="737"/>
                  </a:lnTo>
                  <a:lnTo>
                    <a:pt x="172" y="740"/>
                  </a:lnTo>
                  <a:lnTo>
                    <a:pt x="179" y="766"/>
                  </a:lnTo>
                  <a:lnTo>
                    <a:pt x="206" y="782"/>
                  </a:lnTo>
                  <a:lnTo>
                    <a:pt x="232" y="788"/>
                  </a:lnTo>
                  <a:lnTo>
                    <a:pt x="208" y="821"/>
                  </a:lnTo>
                  <a:lnTo>
                    <a:pt x="190" y="822"/>
                  </a:lnTo>
                  <a:lnTo>
                    <a:pt x="171" y="822"/>
                  </a:lnTo>
                  <a:lnTo>
                    <a:pt x="154" y="807"/>
                  </a:lnTo>
                  <a:lnTo>
                    <a:pt x="136" y="816"/>
                  </a:lnTo>
                  <a:lnTo>
                    <a:pt x="115" y="848"/>
                  </a:lnTo>
                  <a:lnTo>
                    <a:pt x="115" y="879"/>
                  </a:lnTo>
                  <a:lnTo>
                    <a:pt x="102" y="905"/>
                  </a:lnTo>
                  <a:lnTo>
                    <a:pt x="67" y="892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椭圆 28">
              <a:extLst>
                <a:ext uri="{FF2B5EF4-FFF2-40B4-BE49-F238E27FC236}">
                  <a16:creationId xmlns:a16="http://schemas.microsoft.com/office/drawing/2014/main" id="{6E2DE568-75FE-892B-FF70-8C3E932BB92B}"/>
                </a:ext>
              </a:extLst>
            </p:cNvPr>
            <p:cNvSpPr/>
            <p:nvPr/>
          </p:nvSpPr>
          <p:spPr bwMode="auto">
            <a:xfrm>
              <a:off x="6581853" y="2951570"/>
              <a:ext cx="917720" cy="1035722"/>
            </a:xfrm>
            <a:custGeom>
              <a:avLst/>
              <a:gdLst>
                <a:gd name="T0" fmla="*/ 0 w 12282488"/>
                <a:gd name="T1" fmla="*/ 0 h 12442825"/>
                <a:gd name="T2" fmla="*/ 12282488 w 12282488"/>
                <a:gd name="T3" fmla="*/ 12442825 h 12442825"/>
              </a:gdLst>
              <a:ahLst/>
              <a:cxnLst>
                <a:cxn ang="0">
                  <a:pos x="11133138" y="411163"/>
                </a:cxn>
                <a:cxn ang="0">
                  <a:pos x="12123738" y="2187575"/>
                </a:cxn>
                <a:cxn ang="0">
                  <a:pos x="11896726" y="3611563"/>
                </a:cxn>
                <a:cxn ang="0">
                  <a:pos x="11911012" y="4498975"/>
                </a:cxn>
                <a:cxn ang="0">
                  <a:pos x="11591926" y="5551487"/>
                </a:cxn>
                <a:cxn ang="0">
                  <a:pos x="11377612" y="7164387"/>
                </a:cxn>
                <a:cxn ang="0">
                  <a:pos x="11847512" y="8304211"/>
                </a:cxn>
                <a:cxn ang="0">
                  <a:pos x="11444288" y="8823325"/>
                </a:cxn>
                <a:cxn ang="0">
                  <a:pos x="11163300" y="9472611"/>
                </a:cxn>
                <a:cxn ang="0">
                  <a:pos x="10782300" y="9761537"/>
                </a:cxn>
                <a:cxn ang="0">
                  <a:pos x="10725150" y="8986837"/>
                </a:cxn>
                <a:cxn ang="0">
                  <a:pos x="10826750" y="8564563"/>
                </a:cxn>
                <a:cxn ang="0">
                  <a:pos x="10537824" y="9032875"/>
                </a:cxn>
                <a:cxn ang="0">
                  <a:pos x="10477500" y="9405937"/>
                </a:cxn>
                <a:cxn ang="0">
                  <a:pos x="10090150" y="9237663"/>
                </a:cxn>
                <a:cxn ang="0">
                  <a:pos x="9994900" y="9702799"/>
                </a:cxn>
                <a:cxn ang="0">
                  <a:pos x="9520238" y="10129837"/>
                </a:cxn>
                <a:cxn ang="0">
                  <a:pos x="8942388" y="10239375"/>
                </a:cxn>
                <a:cxn ang="0">
                  <a:pos x="7805738" y="10520361"/>
                </a:cxn>
                <a:cxn ang="0">
                  <a:pos x="7556500" y="10356849"/>
                </a:cxn>
                <a:cxn ang="0">
                  <a:pos x="7018338" y="10050463"/>
                </a:cxn>
                <a:cxn ang="0">
                  <a:pos x="7405688" y="10921999"/>
                </a:cxn>
                <a:cxn ang="0">
                  <a:pos x="6556376" y="11604625"/>
                </a:cxn>
                <a:cxn ang="0">
                  <a:pos x="6019800" y="12442825"/>
                </a:cxn>
                <a:cxn ang="0">
                  <a:pos x="5156200" y="11617325"/>
                </a:cxn>
                <a:cxn ang="0">
                  <a:pos x="5508626" y="10707687"/>
                </a:cxn>
                <a:cxn ang="0">
                  <a:pos x="4168775" y="10733087"/>
                </a:cxn>
                <a:cxn ang="0">
                  <a:pos x="3327400" y="11141075"/>
                </a:cxn>
                <a:cxn ang="0">
                  <a:pos x="2606675" y="11456987"/>
                </a:cxn>
                <a:cxn ang="0">
                  <a:pos x="1593850" y="11603037"/>
                </a:cxn>
                <a:cxn ang="0">
                  <a:pos x="1052512" y="11991975"/>
                </a:cxn>
                <a:cxn ang="0">
                  <a:pos x="0" y="11949113"/>
                </a:cxn>
                <a:cxn ang="0">
                  <a:pos x="735012" y="11185525"/>
                </a:cxn>
                <a:cxn ang="0">
                  <a:pos x="1627188" y="10342563"/>
                </a:cxn>
                <a:cxn ang="0">
                  <a:pos x="2617788" y="9548813"/>
                </a:cxn>
                <a:cxn ang="0">
                  <a:pos x="3116262" y="9620251"/>
                </a:cxn>
                <a:cxn ang="0">
                  <a:pos x="4169675" y="9443977"/>
                </a:cxn>
                <a:cxn ang="0">
                  <a:pos x="4718050" y="9358313"/>
                </a:cxn>
                <a:cxn ang="0">
                  <a:pos x="5175250" y="9521825"/>
                </a:cxn>
                <a:cxn ang="0">
                  <a:pos x="5627688" y="9451975"/>
                </a:cxn>
                <a:cxn ang="0">
                  <a:pos x="5876925" y="8728075"/>
                </a:cxn>
                <a:cxn ang="0">
                  <a:pos x="6608763" y="7100887"/>
                </a:cxn>
                <a:cxn ang="0">
                  <a:pos x="7351713" y="6356349"/>
                </a:cxn>
                <a:cxn ang="0">
                  <a:pos x="7032625" y="7218361"/>
                </a:cxn>
                <a:cxn ang="0">
                  <a:pos x="7616825" y="7067549"/>
                </a:cxn>
                <a:cxn ang="0">
                  <a:pos x="8770938" y="6126161"/>
                </a:cxn>
                <a:cxn ang="0">
                  <a:pos x="9499600" y="4760911"/>
                </a:cxn>
                <a:cxn ang="0">
                  <a:pos x="9853613" y="3873499"/>
                </a:cxn>
                <a:cxn ang="0">
                  <a:pos x="9829800" y="2425700"/>
                </a:cxn>
                <a:cxn ang="0">
                  <a:pos x="9498013" y="2452687"/>
                </a:cxn>
                <a:cxn ang="0">
                  <a:pos x="9642476" y="1268413"/>
                </a:cxn>
                <a:cxn ang="0">
                  <a:pos x="10307638" y="508000"/>
                </a:cxn>
                <a:cxn ang="0">
                  <a:pos x="10926764" y="842963"/>
                </a:cxn>
                <a:cxn ang="0">
                  <a:pos x="10534650" y="576263"/>
                </a:cxn>
              </a:cxnLst>
              <a:rect l="T0" t="T1" r="T2" b="T3"/>
              <a:pathLst>
                <a:path w="12282488" h="12442825" extrusionOk="0">
                  <a:moveTo>
                    <a:pt x="10534650" y="0"/>
                  </a:moveTo>
                  <a:lnTo>
                    <a:pt x="10714038" y="14287"/>
                  </a:lnTo>
                  <a:lnTo>
                    <a:pt x="10906126" y="103187"/>
                  </a:lnTo>
                  <a:lnTo>
                    <a:pt x="11133138" y="41275"/>
                  </a:lnTo>
                  <a:lnTo>
                    <a:pt x="11133138" y="411163"/>
                  </a:lnTo>
                  <a:lnTo>
                    <a:pt x="11207750" y="569913"/>
                  </a:lnTo>
                  <a:lnTo>
                    <a:pt x="11195050" y="987425"/>
                  </a:lnTo>
                  <a:lnTo>
                    <a:pt x="11601450" y="1500187"/>
                  </a:lnTo>
                  <a:lnTo>
                    <a:pt x="11855450" y="1852613"/>
                  </a:lnTo>
                  <a:lnTo>
                    <a:pt x="12123738" y="2187575"/>
                  </a:lnTo>
                  <a:lnTo>
                    <a:pt x="12282488" y="2532063"/>
                  </a:lnTo>
                  <a:lnTo>
                    <a:pt x="12247564" y="2863850"/>
                  </a:lnTo>
                  <a:lnTo>
                    <a:pt x="12199938" y="3178175"/>
                  </a:lnTo>
                  <a:lnTo>
                    <a:pt x="12082464" y="3460751"/>
                  </a:lnTo>
                  <a:lnTo>
                    <a:pt x="11896726" y="3611563"/>
                  </a:lnTo>
                  <a:lnTo>
                    <a:pt x="11836400" y="3903663"/>
                  </a:lnTo>
                  <a:lnTo>
                    <a:pt x="11839576" y="3903663"/>
                  </a:lnTo>
                  <a:lnTo>
                    <a:pt x="11855450" y="4168775"/>
                  </a:lnTo>
                  <a:lnTo>
                    <a:pt x="12020550" y="4430713"/>
                  </a:lnTo>
                  <a:lnTo>
                    <a:pt x="11911012" y="4498975"/>
                  </a:lnTo>
                  <a:lnTo>
                    <a:pt x="11663364" y="4437063"/>
                  </a:lnTo>
                  <a:lnTo>
                    <a:pt x="11331576" y="4748213"/>
                  </a:lnTo>
                  <a:lnTo>
                    <a:pt x="11372850" y="5078413"/>
                  </a:lnTo>
                  <a:lnTo>
                    <a:pt x="11425238" y="5260975"/>
                  </a:lnTo>
                  <a:lnTo>
                    <a:pt x="11591926" y="5551487"/>
                  </a:lnTo>
                  <a:lnTo>
                    <a:pt x="11674476" y="5956299"/>
                  </a:lnTo>
                  <a:lnTo>
                    <a:pt x="11695112" y="6484937"/>
                  </a:lnTo>
                  <a:lnTo>
                    <a:pt x="11539538" y="6743699"/>
                  </a:lnTo>
                  <a:lnTo>
                    <a:pt x="11542712" y="6748463"/>
                  </a:lnTo>
                  <a:lnTo>
                    <a:pt x="11377612" y="7164387"/>
                  </a:lnTo>
                  <a:cubicBezTo>
                    <a:pt x="11379200" y="7334249"/>
                    <a:pt x="11382376" y="7504111"/>
                    <a:pt x="11383962" y="7673975"/>
                  </a:cubicBezTo>
                  <a:lnTo>
                    <a:pt x="11571288" y="8023225"/>
                  </a:lnTo>
                  <a:lnTo>
                    <a:pt x="11842750" y="8299449"/>
                  </a:lnTo>
                  <a:lnTo>
                    <a:pt x="11849100" y="8301037"/>
                  </a:lnTo>
                  <a:lnTo>
                    <a:pt x="11847512" y="8304211"/>
                  </a:lnTo>
                  <a:lnTo>
                    <a:pt x="11793538" y="8378825"/>
                  </a:lnTo>
                  <a:lnTo>
                    <a:pt x="11591924" y="8491537"/>
                  </a:lnTo>
                  <a:lnTo>
                    <a:pt x="11496676" y="8548687"/>
                  </a:lnTo>
                  <a:lnTo>
                    <a:pt x="11449050" y="8682037"/>
                  </a:lnTo>
                  <a:lnTo>
                    <a:pt x="11444288" y="8823325"/>
                  </a:lnTo>
                  <a:cubicBezTo>
                    <a:pt x="11444288" y="8907463"/>
                    <a:pt x="11442700" y="8991599"/>
                    <a:pt x="11442700" y="9075737"/>
                  </a:cubicBezTo>
                  <a:lnTo>
                    <a:pt x="11434762" y="9210675"/>
                  </a:lnTo>
                  <a:lnTo>
                    <a:pt x="11415712" y="9301163"/>
                  </a:lnTo>
                  <a:lnTo>
                    <a:pt x="11295062" y="9371011"/>
                  </a:lnTo>
                  <a:lnTo>
                    <a:pt x="11163300" y="9472611"/>
                  </a:lnTo>
                  <a:lnTo>
                    <a:pt x="11053762" y="9548811"/>
                  </a:lnTo>
                  <a:lnTo>
                    <a:pt x="11034712" y="9637711"/>
                  </a:lnTo>
                  <a:lnTo>
                    <a:pt x="10982324" y="9710737"/>
                  </a:lnTo>
                  <a:lnTo>
                    <a:pt x="10895012" y="9780587"/>
                  </a:lnTo>
                  <a:lnTo>
                    <a:pt x="10782300" y="9761537"/>
                  </a:lnTo>
                  <a:lnTo>
                    <a:pt x="10790238" y="9634537"/>
                  </a:lnTo>
                  <a:lnTo>
                    <a:pt x="10768012" y="9537699"/>
                  </a:lnTo>
                  <a:lnTo>
                    <a:pt x="10737850" y="9423399"/>
                  </a:lnTo>
                  <a:cubicBezTo>
                    <a:pt x="10739438" y="9344025"/>
                    <a:pt x="10741024" y="9264649"/>
                    <a:pt x="10742612" y="9185275"/>
                  </a:cubicBezTo>
                  <a:lnTo>
                    <a:pt x="10725150" y="8986837"/>
                  </a:lnTo>
                  <a:lnTo>
                    <a:pt x="10847388" y="8899525"/>
                  </a:lnTo>
                  <a:lnTo>
                    <a:pt x="10998200" y="8764587"/>
                  </a:lnTo>
                  <a:lnTo>
                    <a:pt x="11028362" y="8680449"/>
                  </a:lnTo>
                  <a:lnTo>
                    <a:pt x="10982324" y="8605837"/>
                  </a:lnTo>
                  <a:lnTo>
                    <a:pt x="10826750" y="8564563"/>
                  </a:lnTo>
                  <a:lnTo>
                    <a:pt x="10626724" y="8621711"/>
                  </a:lnTo>
                  <a:lnTo>
                    <a:pt x="10485438" y="8791575"/>
                  </a:lnTo>
                  <a:lnTo>
                    <a:pt x="10487024" y="8791575"/>
                  </a:lnTo>
                  <a:lnTo>
                    <a:pt x="10506076" y="8891587"/>
                  </a:lnTo>
                  <a:lnTo>
                    <a:pt x="10537824" y="9032875"/>
                  </a:lnTo>
                  <a:lnTo>
                    <a:pt x="10601324" y="9132887"/>
                  </a:lnTo>
                  <a:lnTo>
                    <a:pt x="10655300" y="9272587"/>
                  </a:lnTo>
                  <a:lnTo>
                    <a:pt x="10623550" y="9366249"/>
                  </a:lnTo>
                  <a:lnTo>
                    <a:pt x="10553700" y="9390063"/>
                  </a:lnTo>
                  <a:lnTo>
                    <a:pt x="10477500" y="9405937"/>
                  </a:lnTo>
                  <a:lnTo>
                    <a:pt x="10428288" y="9336087"/>
                  </a:lnTo>
                  <a:lnTo>
                    <a:pt x="10418762" y="9267825"/>
                  </a:lnTo>
                  <a:lnTo>
                    <a:pt x="10356850" y="9223375"/>
                  </a:lnTo>
                  <a:lnTo>
                    <a:pt x="10228262" y="9232899"/>
                  </a:lnTo>
                  <a:lnTo>
                    <a:pt x="10090150" y="9237663"/>
                  </a:lnTo>
                  <a:lnTo>
                    <a:pt x="9996488" y="9282111"/>
                  </a:lnTo>
                  <a:lnTo>
                    <a:pt x="9928224" y="9371011"/>
                  </a:lnTo>
                  <a:lnTo>
                    <a:pt x="9915525" y="9477375"/>
                  </a:lnTo>
                  <a:lnTo>
                    <a:pt x="9866314" y="9517061"/>
                  </a:lnTo>
                  <a:lnTo>
                    <a:pt x="9994900" y="9702799"/>
                  </a:lnTo>
                  <a:lnTo>
                    <a:pt x="9988550" y="9950449"/>
                  </a:lnTo>
                  <a:lnTo>
                    <a:pt x="9802813" y="10129837"/>
                  </a:lnTo>
                  <a:lnTo>
                    <a:pt x="9705976" y="10280649"/>
                  </a:lnTo>
                  <a:lnTo>
                    <a:pt x="9602788" y="10294937"/>
                  </a:lnTo>
                  <a:lnTo>
                    <a:pt x="9520238" y="10129837"/>
                  </a:lnTo>
                  <a:lnTo>
                    <a:pt x="9540875" y="9640887"/>
                  </a:lnTo>
                  <a:lnTo>
                    <a:pt x="9334500" y="9653587"/>
                  </a:lnTo>
                  <a:lnTo>
                    <a:pt x="9101138" y="9840911"/>
                  </a:lnTo>
                  <a:lnTo>
                    <a:pt x="9086850" y="10047287"/>
                  </a:lnTo>
                  <a:lnTo>
                    <a:pt x="8942388" y="10239375"/>
                  </a:lnTo>
                  <a:lnTo>
                    <a:pt x="8901113" y="10445749"/>
                  </a:lnTo>
                  <a:lnTo>
                    <a:pt x="8750300" y="10460037"/>
                  </a:lnTo>
                  <a:lnTo>
                    <a:pt x="7947025" y="10488611"/>
                  </a:lnTo>
                  <a:lnTo>
                    <a:pt x="7943850" y="10487023"/>
                  </a:lnTo>
                  <a:lnTo>
                    <a:pt x="7805738" y="10520361"/>
                  </a:lnTo>
                  <a:lnTo>
                    <a:pt x="7515225" y="10623549"/>
                  </a:lnTo>
                  <a:lnTo>
                    <a:pt x="7473950" y="10567987"/>
                  </a:lnTo>
                  <a:lnTo>
                    <a:pt x="7675563" y="10437811"/>
                  </a:lnTo>
                  <a:lnTo>
                    <a:pt x="7681913" y="10356849"/>
                  </a:lnTo>
                  <a:lnTo>
                    <a:pt x="7556500" y="10356849"/>
                  </a:lnTo>
                  <a:lnTo>
                    <a:pt x="7267575" y="10466387"/>
                  </a:lnTo>
                  <a:lnTo>
                    <a:pt x="7164388" y="10293349"/>
                  </a:lnTo>
                  <a:lnTo>
                    <a:pt x="7164388" y="10045699"/>
                  </a:lnTo>
                  <a:lnTo>
                    <a:pt x="7018338" y="10047287"/>
                  </a:lnTo>
                  <a:lnTo>
                    <a:pt x="7018338" y="10050463"/>
                  </a:lnTo>
                  <a:lnTo>
                    <a:pt x="6870700" y="10175875"/>
                  </a:lnTo>
                  <a:lnTo>
                    <a:pt x="6746876" y="10445751"/>
                  </a:lnTo>
                  <a:lnTo>
                    <a:pt x="6975476" y="10636251"/>
                  </a:lnTo>
                  <a:lnTo>
                    <a:pt x="7229476" y="10750551"/>
                  </a:lnTo>
                  <a:lnTo>
                    <a:pt x="7405688" y="10921999"/>
                  </a:lnTo>
                  <a:lnTo>
                    <a:pt x="7334250" y="11102975"/>
                  </a:lnTo>
                  <a:lnTo>
                    <a:pt x="6889750" y="11150599"/>
                  </a:lnTo>
                  <a:lnTo>
                    <a:pt x="6643688" y="11274425"/>
                  </a:lnTo>
                  <a:cubicBezTo>
                    <a:pt x="6643159" y="11344275"/>
                    <a:pt x="6642629" y="11414125"/>
                    <a:pt x="6642100" y="11483975"/>
                  </a:cubicBezTo>
                  <a:lnTo>
                    <a:pt x="6556376" y="11604625"/>
                  </a:lnTo>
                  <a:lnTo>
                    <a:pt x="6319838" y="11847513"/>
                  </a:lnTo>
                  <a:lnTo>
                    <a:pt x="6292850" y="12020551"/>
                  </a:lnTo>
                  <a:lnTo>
                    <a:pt x="6342063" y="12198351"/>
                  </a:lnTo>
                  <a:lnTo>
                    <a:pt x="6175376" y="12322175"/>
                  </a:lnTo>
                  <a:lnTo>
                    <a:pt x="6019800" y="12442825"/>
                  </a:lnTo>
                  <a:lnTo>
                    <a:pt x="5822950" y="12369799"/>
                  </a:lnTo>
                  <a:lnTo>
                    <a:pt x="5432426" y="12180887"/>
                  </a:lnTo>
                  <a:lnTo>
                    <a:pt x="5384800" y="11979275"/>
                  </a:lnTo>
                  <a:lnTo>
                    <a:pt x="5162550" y="11874499"/>
                  </a:lnTo>
                  <a:lnTo>
                    <a:pt x="5156200" y="11617325"/>
                  </a:lnTo>
                  <a:lnTo>
                    <a:pt x="5137150" y="11345863"/>
                  </a:lnTo>
                  <a:lnTo>
                    <a:pt x="5313363" y="11195051"/>
                  </a:lnTo>
                  <a:lnTo>
                    <a:pt x="5400676" y="11090275"/>
                  </a:lnTo>
                  <a:lnTo>
                    <a:pt x="5475288" y="10926763"/>
                  </a:lnTo>
                  <a:lnTo>
                    <a:pt x="5508626" y="10707687"/>
                  </a:lnTo>
                  <a:lnTo>
                    <a:pt x="5243513" y="10775951"/>
                  </a:lnTo>
                  <a:lnTo>
                    <a:pt x="4808538" y="10714037"/>
                  </a:lnTo>
                  <a:lnTo>
                    <a:pt x="4333876" y="10644187"/>
                  </a:lnTo>
                  <a:lnTo>
                    <a:pt x="4170363" y="10733087"/>
                  </a:lnTo>
                  <a:lnTo>
                    <a:pt x="4168775" y="10733087"/>
                  </a:lnTo>
                  <a:lnTo>
                    <a:pt x="3836988" y="10961687"/>
                  </a:lnTo>
                  <a:lnTo>
                    <a:pt x="3733800" y="11126787"/>
                  </a:lnTo>
                  <a:lnTo>
                    <a:pt x="3595688" y="11161713"/>
                  </a:lnTo>
                  <a:lnTo>
                    <a:pt x="3451225" y="11085513"/>
                  </a:lnTo>
                  <a:lnTo>
                    <a:pt x="3327400" y="11141075"/>
                  </a:lnTo>
                  <a:lnTo>
                    <a:pt x="3144838" y="11152187"/>
                  </a:lnTo>
                  <a:lnTo>
                    <a:pt x="3101975" y="11314113"/>
                  </a:lnTo>
                  <a:lnTo>
                    <a:pt x="2951162" y="11272837"/>
                  </a:lnTo>
                  <a:lnTo>
                    <a:pt x="2792412" y="11272837"/>
                  </a:lnTo>
                  <a:lnTo>
                    <a:pt x="2606675" y="11456987"/>
                  </a:lnTo>
                  <a:lnTo>
                    <a:pt x="2379662" y="11520487"/>
                  </a:lnTo>
                  <a:lnTo>
                    <a:pt x="2122488" y="11685587"/>
                  </a:lnTo>
                  <a:lnTo>
                    <a:pt x="1903412" y="11518899"/>
                  </a:lnTo>
                  <a:lnTo>
                    <a:pt x="1736725" y="11472863"/>
                  </a:lnTo>
                  <a:lnTo>
                    <a:pt x="1593850" y="11603037"/>
                  </a:lnTo>
                  <a:lnTo>
                    <a:pt x="1643062" y="11825287"/>
                  </a:lnTo>
                  <a:lnTo>
                    <a:pt x="1546225" y="12012613"/>
                  </a:lnTo>
                  <a:lnTo>
                    <a:pt x="1519237" y="12280899"/>
                  </a:lnTo>
                  <a:lnTo>
                    <a:pt x="1319212" y="12163425"/>
                  </a:lnTo>
                  <a:lnTo>
                    <a:pt x="1052512" y="11991975"/>
                  </a:lnTo>
                  <a:lnTo>
                    <a:pt x="742950" y="11976099"/>
                  </a:lnTo>
                  <a:lnTo>
                    <a:pt x="454025" y="12218987"/>
                  </a:lnTo>
                  <a:lnTo>
                    <a:pt x="288925" y="12033251"/>
                  </a:lnTo>
                  <a:lnTo>
                    <a:pt x="123825" y="12012613"/>
                  </a:lnTo>
                  <a:lnTo>
                    <a:pt x="0" y="11949113"/>
                  </a:lnTo>
                  <a:lnTo>
                    <a:pt x="34925" y="11661775"/>
                  </a:lnTo>
                  <a:lnTo>
                    <a:pt x="96838" y="11517313"/>
                  </a:lnTo>
                  <a:lnTo>
                    <a:pt x="303212" y="11544299"/>
                  </a:lnTo>
                  <a:lnTo>
                    <a:pt x="536575" y="11434763"/>
                  </a:lnTo>
                  <a:lnTo>
                    <a:pt x="735012" y="11185525"/>
                  </a:lnTo>
                  <a:lnTo>
                    <a:pt x="904875" y="11107737"/>
                  </a:lnTo>
                  <a:lnTo>
                    <a:pt x="1055688" y="11060113"/>
                  </a:lnTo>
                  <a:lnTo>
                    <a:pt x="1241425" y="10791825"/>
                  </a:lnTo>
                  <a:lnTo>
                    <a:pt x="1468437" y="10590213"/>
                  </a:lnTo>
                  <a:lnTo>
                    <a:pt x="1627188" y="10342563"/>
                  </a:lnTo>
                  <a:lnTo>
                    <a:pt x="1831975" y="10217151"/>
                  </a:lnTo>
                  <a:lnTo>
                    <a:pt x="2019300" y="10004425"/>
                  </a:lnTo>
                  <a:lnTo>
                    <a:pt x="2149475" y="9818687"/>
                  </a:lnTo>
                  <a:lnTo>
                    <a:pt x="2417762" y="9625013"/>
                  </a:lnTo>
                  <a:lnTo>
                    <a:pt x="2617788" y="9548813"/>
                  </a:lnTo>
                  <a:lnTo>
                    <a:pt x="2617788" y="9734551"/>
                  </a:lnTo>
                  <a:lnTo>
                    <a:pt x="2844800" y="9753599"/>
                  </a:lnTo>
                  <a:lnTo>
                    <a:pt x="2844800" y="9748837"/>
                  </a:lnTo>
                  <a:lnTo>
                    <a:pt x="2986088" y="9745663"/>
                  </a:lnTo>
                  <a:lnTo>
                    <a:pt x="3116262" y="9620251"/>
                  </a:lnTo>
                  <a:lnTo>
                    <a:pt x="3378200" y="9675813"/>
                  </a:lnTo>
                  <a:lnTo>
                    <a:pt x="3605212" y="9651999"/>
                  </a:lnTo>
                  <a:lnTo>
                    <a:pt x="3871912" y="9509125"/>
                  </a:lnTo>
                  <a:lnTo>
                    <a:pt x="4132262" y="9388475"/>
                  </a:lnTo>
                  <a:lnTo>
                    <a:pt x="4169675" y="9443977"/>
                  </a:lnTo>
                  <a:lnTo>
                    <a:pt x="4170983" y="9443561"/>
                  </a:lnTo>
                  <a:lnTo>
                    <a:pt x="4133850" y="9388475"/>
                  </a:lnTo>
                  <a:lnTo>
                    <a:pt x="4333876" y="9313863"/>
                  </a:lnTo>
                  <a:lnTo>
                    <a:pt x="4714876" y="9355137"/>
                  </a:lnTo>
                  <a:lnTo>
                    <a:pt x="4718050" y="9358313"/>
                  </a:lnTo>
                  <a:lnTo>
                    <a:pt x="4849813" y="9266237"/>
                  </a:lnTo>
                  <a:lnTo>
                    <a:pt x="4970463" y="9107487"/>
                  </a:lnTo>
                  <a:lnTo>
                    <a:pt x="5124450" y="9126537"/>
                  </a:lnTo>
                  <a:lnTo>
                    <a:pt x="5103813" y="9397999"/>
                  </a:lnTo>
                  <a:lnTo>
                    <a:pt x="5175250" y="9521825"/>
                  </a:lnTo>
                  <a:lnTo>
                    <a:pt x="5319713" y="9397999"/>
                  </a:lnTo>
                  <a:lnTo>
                    <a:pt x="5424488" y="9371013"/>
                  </a:lnTo>
                  <a:lnTo>
                    <a:pt x="5465763" y="9474199"/>
                  </a:lnTo>
                  <a:lnTo>
                    <a:pt x="5471911" y="9486591"/>
                  </a:lnTo>
                  <a:lnTo>
                    <a:pt x="5627688" y="9451975"/>
                  </a:lnTo>
                  <a:lnTo>
                    <a:pt x="5794375" y="9347199"/>
                  </a:lnTo>
                  <a:lnTo>
                    <a:pt x="5842000" y="9210675"/>
                  </a:lnTo>
                  <a:lnTo>
                    <a:pt x="6029325" y="9148761"/>
                  </a:lnTo>
                  <a:lnTo>
                    <a:pt x="6042025" y="8983661"/>
                  </a:lnTo>
                  <a:lnTo>
                    <a:pt x="5876925" y="8728075"/>
                  </a:lnTo>
                  <a:lnTo>
                    <a:pt x="6256338" y="8170861"/>
                  </a:lnTo>
                  <a:lnTo>
                    <a:pt x="6256338" y="8167687"/>
                  </a:lnTo>
                  <a:lnTo>
                    <a:pt x="6581775" y="7672387"/>
                  </a:lnTo>
                  <a:lnTo>
                    <a:pt x="6650038" y="7369173"/>
                  </a:lnTo>
                  <a:lnTo>
                    <a:pt x="6608763" y="7100887"/>
                  </a:lnTo>
                  <a:lnTo>
                    <a:pt x="6478588" y="6797673"/>
                  </a:lnTo>
                  <a:lnTo>
                    <a:pt x="6788150" y="6486523"/>
                  </a:lnTo>
                  <a:lnTo>
                    <a:pt x="6994525" y="6438899"/>
                  </a:lnTo>
                  <a:lnTo>
                    <a:pt x="7159625" y="6273799"/>
                  </a:lnTo>
                  <a:lnTo>
                    <a:pt x="7351713" y="6356349"/>
                  </a:lnTo>
                  <a:lnTo>
                    <a:pt x="7269163" y="6535737"/>
                  </a:lnTo>
                  <a:lnTo>
                    <a:pt x="7124700" y="6742111"/>
                  </a:lnTo>
                  <a:lnTo>
                    <a:pt x="6918325" y="6873873"/>
                  </a:lnTo>
                  <a:lnTo>
                    <a:pt x="7042150" y="6997699"/>
                  </a:lnTo>
                  <a:lnTo>
                    <a:pt x="7032625" y="7218361"/>
                  </a:lnTo>
                  <a:lnTo>
                    <a:pt x="7162800" y="7424737"/>
                  </a:lnTo>
                  <a:lnTo>
                    <a:pt x="7307263" y="7404099"/>
                  </a:lnTo>
                  <a:lnTo>
                    <a:pt x="7410450" y="7321549"/>
                  </a:lnTo>
                  <a:lnTo>
                    <a:pt x="7445375" y="7156449"/>
                  </a:lnTo>
                  <a:lnTo>
                    <a:pt x="7616825" y="7067549"/>
                  </a:lnTo>
                  <a:lnTo>
                    <a:pt x="7623175" y="7070723"/>
                  </a:lnTo>
                  <a:lnTo>
                    <a:pt x="7843838" y="7042149"/>
                  </a:lnTo>
                  <a:lnTo>
                    <a:pt x="8509000" y="6607173"/>
                  </a:lnTo>
                  <a:lnTo>
                    <a:pt x="8677275" y="6299199"/>
                  </a:lnTo>
                  <a:lnTo>
                    <a:pt x="8770938" y="6126161"/>
                  </a:lnTo>
                  <a:lnTo>
                    <a:pt x="8894763" y="5753099"/>
                  </a:lnTo>
                  <a:lnTo>
                    <a:pt x="9101138" y="5472111"/>
                  </a:lnTo>
                  <a:lnTo>
                    <a:pt x="9313863" y="5340349"/>
                  </a:lnTo>
                  <a:lnTo>
                    <a:pt x="9491663" y="5140323"/>
                  </a:lnTo>
                  <a:lnTo>
                    <a:pt x="9499600" y="4760911"/>
                  </a:lnTo>
                  <a:lnTo>
                    <a:pt x="9593263" y="4519611"/>
                  </a:lnTo>
                  <a:lnTo>
                    <a:pt x="9590088" y="4516437"/>
                  </a:lnTo>
                  <a:lnTo>
                    <a:pt x="9639300" y="4286251"/>
                  </a:lnTo>
                  <a:lnTo>
                    <a:pt x="9791700" y="4079875"/>
                  </a:lnTo>
                  <a:lnTo>
                    <a:pt x="9853613" y="3873499"/>
                  </a:lnTo>
                  <a:lnTo>
                    <a:pt x="9872663" y="3589337"/>
                  </a:lnTo>
                  <a:lnTo>
                    <a:pt x="9948864" y="3294063"/>
                  </a:lnTo>
                  <a:lnTo>
                    <a:pt x="9936164" y="2990850"/>
                  </a:lnTo>
                  <a:lnTo>
                    <a:pt x="9844088" y="2722563"/>
                  </a:lnTo>
                  <a:lnTo>
                    <a:pt x="9829800" y="2425700"/>
                  </a:lnTo>
                  <a:lnTo>
                    <a:pt x="9788526" y="2405063"/>
                  </a:lnTo>
                  <a:lnTo>
                    <a:pt x="9782176" y="2578100"/>
                  </a:lnTo>
                  <a:lnTo>
                    <a:pt x="9615488" y="2701925"/>
                  </a:lnTo>
                  <a:lnTo>
                    <a:pt x="9471026" y="2632075"/>
                  </a:lnTo>
                  <a:lnTo>
                    <a:pt x="9498013" y="2452687"/>
                  </a:lnTo>
                  <a:lnTo>
                    <a:pt x="9685338" y="2260600"/>
                  </a:lnTo>
                  <a:lnTo>
                    <a:pt x="9761538" y="2074863"/>
                  </a:lnTo>
                  <a:lnTo>
                    <a:pt x="9702800" y="1762125"/>
                  </a:lnTo>
                  <a:lnTo>
                    <a:pt x="9463088" y="1439863"/>
                  </a:lnTo>
                  <a:lnTo>
                    <a:pt x="9642476" y="1268413"/>
                  </a:lnTo>
                  <a:lnTo>
                    <a:pt x="9834563" y="1146175"/>
                  </a:lnTo>
                  <a:lnTo>
                    <a:pt x="9909176" y="927100"/>
                  </a:lnTo>
                  <a:lnTo>
                    <a:pt x="9929812" y="473075"/>
                  </a:lnTo>
                  <a:lnTo>
                    <a:pt x="10156826" y="404813"/>
                  </a:lnTo>
                  <a:lnTo>
                    <a:pt x="10307638" y="508000"/>
                  </a:lnTo>
                  <a:lnTo>
                    <a:pt x="10307638" y="795337"/>
                  </a:lnTo>
                  <a:lnTo>
                    <a:pt x="10404476" y="966787"/>
                  </a:lnTo>
                  <a:lnTo>
                    <a:pt x="10569576" y="857250"/>
                  </a:lnTo>
                  <a:lnTo>
                    <a:pt x="10693400" y="760413"/>
                  </a:lnTo>
                  <a:lnTo>
                    <a:pt x="10926764" y="842963"/>
                  </a:lnTo>
                  <a:lnTo>
                    <a:pt x="10947400" y="590550"/>
                  </a:lnTo>
                  <a:lnTo>
                    <a:pt x="10960100" y="446087"/>
                  </a:lnTo>
                  <a:lnTo>
                    <a:pt x="10858500" y="363537"/>
                  </a:lnTo>
                  <a:lnTo>
                    <a:pt x="10720388" y="493713"/>
                  </a:lnTo>
                  <a:lnTo>
                    <a:pt x="10534650" y="576263"/>
                  </a:lnTo>
                  <a:lnTo>
                    <a:pt x="10404476" y="452437"/>
                  </a:lnTo>
                  <a:lnTo>
                    <a:pt x="10425112" y="280987"/>
                  </a:lnTo>
                  <a:lnTo>
                    <a:pt x="10534650" y="0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123">
              <a:extLst>
                <a:ext uri="{FF2B5EF4-FFF2-40B4-BE49-F238E27FC236}">
                  <a16:creationId xmlns:a16="http://schemas.microsoft.com/office/drawing/2014/main" id="{69A69ECF-51D7-4C33-2D14-B984A45737C8}"/>
                </a:ext>
              </a:extLst>
            </p:cNvPr>
            <p:cNvSpPr/>
            <p:nvPr/>
          </p:nvSpPr>
          <p:spPr bwMode="auto">
            <a:xfrm>
              <a:off x="7248434" y="2872000"/>
              <a:ext cx="14236" cy="23792"/>
            </a:xfrm>
            <a:custGeom>
              <a:avLst/>
              <a:gdLst>
                <a:gd name="T0" fmla="*/ 8 w 120"/>
                <a:gd name="T1" fmla="*/ 40 h 180"/>
                <a:gd name="T2" fmla="*/ 0 w 120"/>
                <a:gd name="T3" fmla="*/ 92 h 180"/>
                <a:gd name="T4" fmla="*/ 16 w 120"/>
                <a:gd name="T5" fmla="*/ 144 h 180"/>
                <a:gd name="T6" fmla="*/ 20 w 120"/>
                <a:gd name="T7" fmla="*/ 180 h 180"/>
                <a:gd name="T8" fmla="*/ 68 w 120"/>
                <a:gd name="T9" fmla="*/ 180 h 180"/>
                <a:gd name="T10" fmla="*/ 96 w 120"/>
                <a:gd name="T11" fmla="*/ 140 h 180"/>
                <a:gd name="T12" fmla="*/ 80 w 120"/>
                <a:gd name="T13" fmla="*/ 96 h 180"/>
                <a:gd name="T14" fmla="*/ 96 w 120"/>
                <a:gd name="T15" fmla="*/ 64 h 180"/>
                <a:gd name="T16" fmla="*/ 120 w 120"/>
                <a:gd name="T17" fmla="*/ 36 h 180"/>
                <a:gd name="T18" fmla="*/ 112 w 120"/>
                <a:gd name="T19" fmla="*/ 0 h 180"/>
                <a:gd name="T20" fmla="*/ 68 w 120"/>
                <a:gd name="T21" fmla="*/ 24 h 180"/>
                <a:gd name="T22" fmla="*/ 8 w 120"/>
                <a:gd name="T23" fmla="*/ 40 h 1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0"/>
                <a:gd name="T37" fmla="*/ 0 h 180"/>
                <a:gd name="T38" fmla="*/ 120 w 120"/>
                <a:gd name="T39" fmla="*/ 180 h 1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0" h="180" extrusionOk="0">
                  <a:moveTo>
                    <a:pt x="8" y="40"/>
                  </a:moveTo>
                  <a:lnTo>
                    <a:pt x="0" y="92"/>
                  </a:lnTo>
                  <a:lnTo>
                    <a:pt x="16" y="144"/>
                  </a:lnTo>
                  <a:lnTo>
                    <a:pt x="20" y="180"/>
                  </a:lnTo>
                  <a:lnTo>
                    <a:pt x="68" y="180"/>
                  </a:lnTo>
                  <a:lnTo>
                    <a:pt x="96" y="140"/>
                  </a:lnTo>
                  <a:lnTo>
                    <a:pt x="80" y="96"/>
                  </a:lnTo>
                  <a:lnTo>
                    <a:pt x="96" y="64"/>
                  </a:lnTo>
                  <a:lnTo>
                    <a:pt x="120" y="36"/>
                  </a:lnTo>
                  <a:lnTo>
                    <a:pt x="112" y="0"/>
                  </a:lnTo>
                  <a:lnTo>
                    <a:pt x="68" y="24"/>
                  </a:lnTo>
                  <a:lnTo>
                    <a:pt x="8" y="4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124">
              <a:extLst>
                <a:ext uri="{FF2B5EF4-FFF2-40B4-BE49-F238E27FC236}">
                  <a16:creationId xmlns:a16="http://schemas.microsoft.com/office/drawing/2014/main" id="{229A3405-7269-07BD-EBF4-CF65E0FB7D8B}"/>
                </a:ext>
              </a:extLst>
            </p:cNvPr>
            <p:cNvSpPr/>
            <p:nvPr/>
          </p:nvSpPr>
          <p:spPr bwMode="auto">
            <a:xfrm>
              <a:off x="6785422" y="3652889"/>
              <a:ext cx="19930" cy="24320"/>
            </a:xfrm>
            <a:custGeom>
              <a:avLst/>
              <a:gdLst>
                <a:gd name="T0" fmla="*/ 44 w 168"/>
                <a:gd name="T1" fmla="*/ 0 h 184"/>
                <a:gd name="T2" fmla="*/ 4 w 168"/>
                <a:gd name="T3" fmla="*/ 56 h 184"/>
                <a:gd name="T4" fmla="*/ 0 w 168"/>
                <a:gd name="T5" fmla="*/ 112 h 184"/>
                <a:gd name="T6" fmla="*/ 32 w 168"/>
                <a:gd name="T7" fmla="*/ 156 h 184"/>
                <a:gd name="T8" fmla="*/ 80 w 168"/>
                <a:gd name="T9" fmla="*/ 184 h 184"/>
                <a:gd name="T10" fmla="*/ 112 w 168"/>
                <a:gd name="T11" fmla="*/ 164 h 184"/>
                <a:gd name="T12" fmla="*/ 116 w 168"/>
                <a:gd name="T13" fmla="*/ 120 h 184"/>
                <a:gd name="T14" fmla="*/ 144 w 168"/>
                <a:gd name="T15" fmla="*/ 132 h 184"/>
                <a:gd name="T16" fmla="*/ 168 w 168"/>
                <a:gd name="T17" fmla="*/ 68 h 184"/>
                <a:gd name="T18" fmla="*/ 132 w 168"/>
                <a:gd name="T19" fmla="*/ 44 h 184"/>
                <a:gd name="T20" fmla="*/ 96 w 168"/>
                <a:gd name="T21" fmla="*/ 4 h 184"/>
                <a:gd name="T22" fmla="*/ 44 w 168"/>
                <a:gd name="T23" fmla="*/ 0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8"/>
                <a:gd name="T37" fmla="*/ 0 h 184"/>
                <a:gd name="T38" fmla="*/ 168 w 168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8" h="184" extrusionOk="0">
                  <a:moveTo>
                    <a:pt x="44" y="0"/>
                  </a:moveTo>
                  <a:lnTo>
                    <a:pt x="4" y="56"/>
                  </a:lnTo>
                  <a:lnTo>
                    <a:pt x="0" y="112"/>
                  </a:lnTo>
                  <a:lnTo>
                    <a:pt x="32" y="156"/>
                  </a:lnTo>
                  <a:lnTo>
                    <a:pt x="80" y="184"/>
                  </a:lnTo>
                  <a:lnTo>
                    <a:pt x="112" y="164"/>
                  </a:lnTo>
                  <a:lnTo>
                    <a:pt x="116" y="120"/>
                  </a:lnTo>
                  <a:lnTo>
                    <a:pt x="144" y="132"/>
                  </a:lnTo>
                  <a:lnTo>
                    <a:pt x="168" y="68"/>
                  </a:lnTo>
                  <a:lnTo>
                    <a:pt x="132" y="44"/>
                  </a:lnTo>
                  <a:lnTo>
                    <a:pt x="9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127">
              <a:extLst>
                <a:ext uri="{FF2B5EF4-FFF2-40B4-BE49-F238E27FC236}">
                  <a16:creationId xmlns:a16="http://schemas.microsoft.com/office/drawing/2014/main" id="{46C6BA80-40D2-21D4-CA42-476434D7145D}"/>
                </a:ext>
              </a:extLst>
            </p:cNvPr>
            <p:cNvSpPr/>
            <p:nvPr/>
          </p:nvSpPr>
          <p:spPr bwMode="auto">
            <a:xfrm>
              <a:off x="6533571" y="4133476"/>
              <a:ext cx="22777" cy="16918"/>
            </a:xfrm>
            <a:custGeom>
              <a:avLst/>
              <a:gdLst>
                <a:gd name="T0" fmla="*/ 56 w 192"/>
                <a:gd name="T1" fmla="*/ 0 h 128"/>
                <a:gd name="T2" fmla="*/ 24 w 192"/>
                <a:gd name="T3" fmla="*/ 36 h 128"/>
                <a:gd name="T4" fmla="*/ 0 w 192"/>
                <a:gd name="T5" fmla="*/ 72 h 128"/>
                <a:gd name="T6" fmla="*/ 20 w 192"/>
                <a:gd name="T7" fmla="*/ 112 h 128"/>
                <a:gd name="T8" fmla="*/ 80 w 192"/>
                <a:gd name="T9" fmla="*/ 104 h 128"/>
                <a:gd name="T10" fmla="*/ 116 w 192"/>
                <a:gd name="T11" fmla="*/ 128 h 128"/>
                <a:gd name="T12" fmla="*/ 156 w 192"/>
                <a:gd name="T13" fmla="*/ 76 h 128"/>
                <a:gd name="T14" fmla="*/ 192 w 192"/>
                <a:gd name="T15" fmla="*/ 20 h 128"/>
                <a:gd name="T16" fmla="*/ 140 w 192"/>
                <a:gd name="T17" fmla="*/ 8 h 128"/>
                <a:gd name="T18" fmla="*/ 96 w 192"/>
                <a:gd name="T19" fmla="*/ 4 h 128"/>
                <a:gd name="T20" fmla="*/ 56 w 192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2"/>
                <a:gd name="T34" fmla="*/ 0 h 128"/>
                <a:gd name="T35" fmla="*/ 192 w 192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2" h="128" extrusionOk="0">
                  <a:moveTo>
                    <a:pt x="56" y="0"/>
                  </a:moveTo>
                  <a:lnTo>
                    <a:pt x="24" y="36"/>
                  </a:lnTo>
                  <a:lnTo>
                    <a:pt x="0" y="72"/>
                  </a:lnTo>
                  <a:lnTo>
                    <a:pt x="20" y="112"/>
                  </a:lnTo>
                  <a:lnTo>
                    <a:pt x="80" y="104"/>
                  </a:lnTo>
                  <a:lnTo>
                    <a:pt x="116" y="128"/>
                  </a:lnTo>
                  <a:lnTo>
                    <a:pt x="156" y="76"/>
                  </a:lnTo>
                  <a:lnTo>
                    <a:pt x="192" y="20"/>
                  </a:lnTo>
                  <a:lnTo>
                    <a:pt x="140" y="8"/>
                  </a:lnTo>
                  <a:lnTo>
                    <a:pt x="96" y="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128">
              <a:extLst>
                <a:ext uri="{FF2B5EF4-FFF2-40B4-BE49-F238E27FC236}">
                  <a16:creationId xmlns:a16="http://schemas.microsoft.com/office/drawing/2014/main" id="{B6966794-D05B-C6C3-6F90-747D1D56CED0}"/>
                </a:ext>
              </a:extLst>
            </p:cNvPr>
            <p:cNvSpPr/>
            <p:nvPr/>
          </p:nvSpPr>
          <p:spPr bwMode="auto">
            <a:xfrm>
              <a:off x="6506998" y="4129776"/>
              <a:ext cx="24675" cy="43353"/>
            </a:xfrm>
            <a:custGeom>
              <a:avLst/>
              <a:gdLst>
                <a:gd name="T0" fmla="*/ 12 w 208"/>
                <a:gd name="T1" fmla="*/ 132 h 328"/>
                <a:gd name="T2" fmla="*/ 8 w 208"/>
                <a:gd name="T3" fmla="*/ 188 h 328"/>
                <a:gd name="T4" fmla="*/ 28 w 208"/>
                <a:gd name="T5" fmla="*/ 228 h 328"/>
                <a:gd name="T6" fmla="*/ 60 w 208"/>
                <a:gd name="T7" fmla="*/ 232 h 328"/>
                <a:gd name="T8" fmla="*/ 0 w 208"/>
                <a:gd name="T9" fmla="*/ 268 h 328"/>
                <a:gd name="T10" fmla="*/ 23 w 208"/>
                <a:gd name="T11" fmla="*/ 328 h 328"/>
                <a:gd name="T12" fmla="*/ 140 w 208"/>
                <a:gd name="T13" fmla="*/ 244 h 328"/>
                <a:gd name="T14" fmla="*/ 200 w 208"/>
                <a:gd name="T15" fmla="*/ 196 h 328"/>
                <a:gd name="T16" fmla="*/ 200 w 208"/>
                <a:gd name="T17" fmla="*/ 136 h 328"/>
                <a:gd name="T18" fmla="*/ 208 w 208"/>
                <a:gd name="T19" fmla="*/ 92 h 328"/>
                <a:gd name="T20" fmla="*/ 188 w 208"/>
                <a:gd name="T21" fmla="*/ 44 h 328"/>
                <a:gd name="T22" fmla="*/ 164 w 208"/>
                <a:gd name="T23" fmla="*/ 0 h 328"/>
                <a:gd name="T24" fmla="*/ 100 w 208"/>
                <a:gd name="T25" fmla="*/ 4 h 328"/>
                <a:gd name="T26" fmla="*/ 52 w 208"/>
                <a:gd name="T27" fmla="*/ 12 h 328"/>
                <a:gd name="T28" fmla="*/ 40 w 208"/>
                <a:gd name="T29" fmla="*/ 84 h 328"/>
                <a:gd name="T30" fmla="*/ 12 w 208"/>
                <a:gd name="T31" fmla="*/ 132 h 3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8"/>
                <a:gd name="T49" fmla="*/ 0 h 328"/>
                <a:gd name="T50" fmla="*/ 208 w 208"/>
                <a:gd name="T51" fmla="*/ 328 h 3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8" h="328" extrusionOk="0">
                  <a:moveTo>
                    <a:pt x="12" y="132"/>
                  </a:moveTo>
                  <a:lnTo>
                    <a:pt x="8" y="188"/>
                  </a:lnTo>
                  <a:lnTo>
                    <a:pt x="28" y="228"/>
                  </a:lnTo>
                  <a:lnTo>
                    <a:pt x="60" y="232"/>
                  </a:lnTo>
                  <a:lnTo>
                    <a:pt x="0" y="268"/>
                  </a:lnTo>
                  <a:lnTo>
                    <a:pt x="23" y="328"/>
                  </a:lnTo>
                  <a:lnTo>
                    <a:pt x="140" y="244"/>
                  </a:lnTo>
                  <a:lnTo>
                    <a:pt x="200" y="196"/>
                  </a:lnTo>
                  <a:lnTo>
                    <a:pt x="200" y="136"/>
                  </a:lnTo>
                  <a:lnTo>
                    <a:pt x="208" y="92"/>
                  </a:lnTo>
                  <a:lnTo>
                    <a:pt x="188" y="44"/>
                  </a:lnTo>
                  <a:lnTo>
                    <a:pt x="164" y="0"/>
                  </a:lnTo>
                  <a:lnTo>
                    <a:pt x="100" y="4"/>
                  </a:lnTo>
                  <a:lnTo>
                    <a:pt x="52" y="12"/>
                  </a:lnTo>
                  <a:lnTo>
                    <a:pt x="40" y="84"/>
                  </a:lnTo>
                  <a:lnTo>
                    <a:pt x="12" y="132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57B59AB6-DCEA-0206-6450-0B7F2E94544C}"/>
                </a:ext>
              </a:extLst>
            </p:cNvPr>
            <p:cNvSpPr/>
            <p:nvPr/>
          </p:nvSpPr>
          <p:spPr bwMode="auto">
            <a:xfrm>
              <a:off x="6471409" y="4228114"/>
              <a:ext cx="13287" cy="17447"/>
            </a:xfrm>
            <a:custGeom>
              <a:avLst/>
              <a:gdLst>
                <a:gd name="T0" fmla="*/ 36 w 112"/>
                <a:gd name="T1" fmla="*/ 32 h 132"/>
                <a:gd name="T2" fmla="*/ 0 w 112"/>
                <a:gd name="T3" fmla="*/ 100 h 132"/>
                <a:gd name="T4" fmla="*/ 24 w 112"/>
                <a:gd name="T5" fmla="*/ 132 h 132"/>
                <a:gd name="T6" fmla="*/ 68 w 112"/>
                <a:gd name="T7" fmla="*/ 112 h 132"/>
                <a:gd name="T8" fmla="*/ 80 w 112"/>
                <a:gd name="T9" fmla="*/ 72 h 132"/>
                <a:gd name="T10" fmla="*/ 112 w 112"/>
                <a:gd name="T11" fmla="*/ 36 h 132"/>
                <a:gd name="T12" fmla="*/ 108 w 112"/>
                <a:gd name="T13" fmla="*/ 0 h 132"/>
                <a:gd name="T14" fmla="*/ 36 w 112"/>
                <a:gd name="T15" fmla="*/ 32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132"/>
                <a:gd name="T26" fmla="*/ 112 w 112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132" extrusionOk="0">
                  <a:moveTo>
                    <a:pt x="36" y="32"/>
                  </a:moveTo>
                  <a:lnTo>
                    <a:pt x="0" y="100"/>
                  </a:lnTo>
                  <a:lnTo>
                    <a:pt x="24" y="132"/>
                  </a:lnTo>
                  <a:lnTo>
                    <a:pt x="68" y="112"/>
                  </a:lnTo>
                  <a:lnTo>
                    <a:pt x="80" y="72"/>
                  </a:lnTo>
                  <a:lnTo>
                    <a:pt x="112" y="36"/>
                  </a:lnTo>
                  <a:lnTo>
                    <a:pt x="108" y="0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130">
              <a:extLst>
                <a:ext uri="{FF2B5EF4-FFF2-40B4-BE49-F238E27FC236}">
                  <a16:creationId xmlns:a16="http://schemas.microsoft.com/office/drawing/2014/main" id="{5D71E26D-03DB-ADDB-AD72-69A3EE2B362E}"/>
                </a:ext>
              </a:extLst>
            </p:cNvPr>
            <p:cNvSpPr/>
            <p:nvPr/>
          </p:nvSpPr>
          <p:spPr bwMode="auto">
            <a:xfrm>
              <a:off x="6376505" y="4084308"/>
              <a:ext cx="27048" cy="26964"/>
            </a:xfrm>
            <a:custGeom>
              <a:avLst/>
              <a:gdLst>
                <a:gd name="T0" fmla="*/ 72 w 228"/>
                <a:gd name="T1" fmla="*/ 16 h 204"/>
                <a:gd name="T2" fmla="*/ 32 w 228"/>
                <a:gd name="T3" fmla="*/ 24 h 204"/>
                <a:gd name="T4" fmla="*/ 20 w 228"/>
                <a:gd name="T5" fmla="*/ 68 h 204"/>
                <a:gd name="T6" fmla="*/ 40 w 228"/>
                <a:gd name="T7" fmla="*/ 120 h 204"/>
                <a:gd name="T8" fmla="*/ 4 w 228"/>
                <a:gd name="T9" fmla="*/ 124 h 204"/>
                <a:gd name="T10" fmla="*/ 0 w 228"/>
                <a:gd name="T11" fmla="*/ 124 h 204"/>
                <a:gd name="T12" fmla="*/ 4 w 228"/>
                <a:gd name="T13" fmla="*/ 176 h 204"/>
                <a:gd name="T14" fmla="*/ 60 w 228"/>
                <a:gd name="T15" fmla="*/ 196 h 204"/>
                <a:gd name="T16" fmla="*/ 108 w 228"/>
                <a:gd name="T17" fmla="*/ 204 h 204"/>
                <a:gd name="T18" fmla="*/ 176 w 228"/>
                <a:gd name="T19" fmla="*/ 156 h 204"/>
                <a:gd name="T20" fmla="*/ 224 w 228"/>
                <a:gd name="T21" fmla="*/ 148 h 204"/>
                <a:gd name="T22" fmla="*/ 228 w 228"/>
                <a:gd name="T23" fmla="*/ 116 h 204"/>
                <a:gd name="T24" fmla="*/ 196 w 228"/>
                <a:gd name="T25" fmla="*/ 84 h 204"/>
                <a:gd name="T26" fmla="*/ 188 w 228"/>
                <a:gd name="T27" fmla="*/ 36 h 204"/>
                <a:gd name="T28" fmla="*/ 160 w 228"/>
                <a:gd name="T29" fmla="*/ 0 h 204"/>
                <a:gd name="T30" fmla="*/ 88 w 228"/>
                <a:gd name="T31" fmla="*/ 52 h 204"/>
                <a:gd name="T32" fmla="*/ 72 w 228"/>
                <a:gd name="T33" fmla="*/ 16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8"/>
                <a:gd name="T52" fmla="*/ 0 h 204"/>
                <a:gd name="T53" fmla="*/ 228 w 228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8" h="204" extrusionOk="0">
                  <a:moveTo>
                    <a:pt x="72" y="16"/>
                  </a:moveTo>
                  <a:lnTo>
                    <a:pt x="32" y="24"/>
                  </a:lnTo>
                  <a:lnTo>
                    <a:pt x="20" y="68"/>
                  </a:lnTo>
                  <a:lnTo>
                    <a:pt x="40" y="120"/>
                  </a:lnTo>
                  <a:lnTo>
                    <a:pt x="4" y="124"/>
                  </a:lnTo>
                  <a:lnTo>
                    <a:pt x="0" y="124"/>
                  </a:lnTo>
                  <a:lnTo>
                    <a:pt x="4" y="176"/>
                  </a:lnTo>
                  <a:lnTo>
                    <a:pt x="60" y="196"/>
                  </a:lnTo>
                  <a:lnTo>
                    <a:pt x="108" y="204"/>
                  </a:lnTo>
                  <a:lnTo>
                    <a:pt x="176" y="156"/>
                  </a:lnTo>
                  <a:lnTo>
                    <a:pt x="224" y="148"/>
                  </a:lnTo>
                  <a:lnTo>
                    <a:pt x="228" y="116"/>
                  </a:lnTo>
                  <a:lnTo>
                    <a:pt x="196" y="84"/>
                  </a:lnTo>
                  <a:lnTo>
                    <a:pt x="188" y="36"/>
                  </a:lnTo>
                  <a:lnTo>
                    <a:pt x="160" y="0"/>
                  </a:lnTo>
                  <a:lnTo>
                    <a:pt x="88" y="52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131">
              <a:extLst>
                <a:ext uri="{FF2B5EF4-FFF2-40B4-BE49-F238E27FC236}">
                  <a16:creationId xmlns:a16="http://schemas.microsoft.com/office/drawing/2014/main" id="{520A1BE0-8351-A8A9-C388-AE4CECCFDDF9}"/>
                </a:ext>
              </a:extLst>
            </p:cNvPr>
            <p:cNvSpPr/>
            <p:nvPr/>
          </p:nvSpPr>
          <p:spPr bwMode="auto">
            <a:xfrm>
              <a:off x="6517438" y="4171014"/>
              <a:ext cx="9491" cy="13217"/>
            </a:xfrm>
            <a:custGeom>
              <a:avLst/>
              <a:gdLst>
                <a:gd name="T0" fmla="*/ 0 w 80"/>
                <a:gd name="T1" fmla="*/ 16 h 100"/>
                <a:gd name="T2" fmla="*/ 32 w 80"/>
                <a:gd name="T3" fmla="*/ 52 h 100"/>
                <a:gd name="T4" fmla="*/ 28 w 80"/>
                <a:gd name="T5" fmla="*/ 100 h 100"/>
                <a:gd name="T6" fmla="*/ 76 w 80"/>
                <a:gd name="T7" fmla="*/ 88 h 100"/>
                <a:gd name="T8" fmla="*/ 80 w 80"/>
                <a:gd name="T9" fmla="*/ 52 h 100"/>
                <a:gd name="T10" fmla="*/ 72 w 80"/>
                <a:gd name="T11" fmla="*/ 20 h 100"/>
                <a:gd name="T12" fmla="*/ 48 w 80"/>
                <a:gd name="T13" fmla="*/ 0 h 100"/>
                <a:gd name="T14" fmla="*/ 0 w 80"/>
                <a:gd name="T15" fmla="*/ 16 h 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100"/>
                <a:gd name="T26" fmla="*/ 80 w 80"/>
                <a:gd name="T27" fmla="*/ 100 h 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100" extrusionOk="0">
                  <a:moveTo>
                    <a:pt x="0" y="16"/>
                  </a:moveTo>
                  <a:lnTo>
                    <a:pt x="32" y="52"/>
                  </a:lnTo>
                  <a:lnTo>
                    <a:pt x="28" y="100"/>
                  </a:lnTo>
                  <a:lnTo>
                    <a:pt x="76" y="88"/>
                  </a:lnTo>
                  <a:lnTo>
                    <a:pt x="80" y="52"/>
                  </a:lnTo>
                  <a:lnTo>
                    <a:pt x="72" y="20"/>
                  </a:lnTo>
                  <a:lnTo>
                    <a:pt x="4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32">
              <a:extLst>
                <a:ext uri="{FF2B5EF4-FFF2-40B4-BE49-F238E27FC236}">
                  <a16:creationId xmlns:a16="http://schemas.microsoft.com/office/drawing/2014/main" id="{47B36780-0CC3-FE81-299E-89A26CE0CF0F}"/>
                </a:ext>
              </a:extLst>
            </p:cNvPr>
            <p:cNvSpPr/>
            <p:nvPr/>
          </p:nvSpPr>
          <p:spPr bwMode="auto">
            <a:xfrm>
              <a:off x="6488611" y="4211724"/>
              <a:ext cx="8897" cy="11235"/>
            </a:xfrm>
            <a:custGeom>
              <a:avLst/>
              <a:gdLst>
                <a:gd name="T0" fmla="*/ 43 w 75"/>
                <a:gd name="T1" fmla="*/ 0 h 85"/>
                <a:gd name="T2" fmla="*/ 15 w 75"/>
                <a:gd name="T3" fmla="*/ 40 h 85"/>
                <a:gd name="T4" fmla="*/ 0 w 75"/>
                <a:gd name="T5" fmla="*/ 85 h 85"/>
                <a:gd name="T6" fmla="*/ 39 w 75"/>
                <a:gd name="T7" fmla="*/ 84 h 85"/>
                <a:gd name="T8" fmla="*/ 75 w 75"/>
                <a:gd name="T9" fmla="*/ 52 h 85"/>
                <a:gd name="T10" fmla="*/ 75 w 75"/>
                <a:gd name="T11" fmla="*/ 24 h 85"/>
                <a:gd name="T12" fmla="*/ 43 w 75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85"/>
                <a:gd name="T23" fmla="*/ 75 w 75"/>
                <a:gd name="T24" fmla="*/ 85 h 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85" extrusionOk="0">
                  <a:moveTo>
                    <a:pt x="43" y="0"/>
                  </a:moveTo>
                  <a:lnTo>
                    <a:pt x="15" y="40"/>
                  </a:lnTo>
                  <a:lnTo>
                    <a:pt x="0" y="85"/>
                  </a:lnTo>
                  <a:lnTo>
                    <a:pt x="39" y="84"/>
                  </a:lnTo>
                  <a:lnTo>
                    <a:pt x="75" y="52"/>
                  </a:lnTo>
                  <a:lnTo>
                    <a:pt x="75" y="2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33">
              <a:extLst>
                <a:ext uri="{FF2B5EF4-FFF2-40B4-BE49-F238E27FC236}">
                  <a16:creationId xmlns:a16="http://schemas.microsoft.com/office/drawing/2014/main" id="{F1592FE9-4BE2-1666-C788-D03BFF802213}"/>
                </a:ext>
              </a:extLst>
            </p:cNvPr>
            <p:cNvSpPr/>
            <p:nvPr/>
          </p:nvSpPr>
          <p:spPr bwMode="auto">
            <a:xfrm>
              <a:off x="6415890" y="4049942"/>
              <a:ext cx="18981" cy="35952"/>
            </a:xfrm>
            <a:custGeom>
              <a:avLst/>
              <a:gdLst>
                <a:gd name="T0" fmla="*/ 0 w 160"/>
                <a:gd name="T1" fmla="*/ 132 h 272"/>
                <a:gd name="T2" fmla="*/ 44 w 160"/>
                <a:gd name="T3" fmla="*/ 176 h 272"/>
                <a:gd name="T4" fmla="*/ 32 w 160"/>
                <a:gd name="T5" fmla="*/ 216 h 272"/>
                <a:gd name="T6" fmla="*/ 40 w 160"/>
                <a:gd name="T7" fmla="*/ 272 h 272"/>
                <a:gd name="T8" fmla="*/ 80 w 160"/>
                <a:gd name="T9" fmla="*/ 244 h 272"/>
                <a:gd name="T10" fmla="*/ 84 w 160"/>
                <a:gd name="T11" fmla="*/ 200 h 272"/>
                <a:gd name="T12" fmla="*/ 104 w 160"/>
                <a:gd name="T13" fmla="*/ 156 h 272"/>
                <a:gd name="T14" fmla="*/ 160 w 160"/>
                <a:gd name="T15" fmla="*/ 132 h 272"/>
                <a:gd name="T16" fmla="*/ 148 w 160"/>
                <a:gd name="T17" fmla="*/ 96 h 272"/>
                <a:gd name="T18" fmla="*/ 108 w 160"/>
                <a:gd name="T19" fmla="*/ 96 h 272"/>
                <a:gd name="T20" fmla="*/ 112 w 160"/>
                <a:gd name="T21" fmla="*/ 0 h 272"/>
                <a:gd name="T22" fmla="*/ 80 w 160"/>
                <a:gd name="T23" fmla="*/ 60 h 272"/>
                <a:gd name="T24" fmla="*/ 56 w 160"/>
                <a:gd name="T25" fmla="*/ 112 h 272"/>
                <a:gd name="T26" fmla="*/ 0 w 160"/>
                <a:gd name="T27" fmla="*/ 132 h 2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0"/>
                <a:gd name="T43" fmla="*/ 0 h 272"/>
                <a:gd name="T44" fmla="*/ 160 w 160"/>
                <a:gd name="T45" fmla="*/ 272 h 2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0" h="272" extrusionOk="0">
                  <a:moveTo>
                    <a:pt x="0" y="132"/>
                  </a:moveTo>
                  <a:lnTo>
                    <a:pt x="44" y="176"/>
                  </a:lnTo>
                  <a:lnTo>
                    <a:pt x="32" y="216"/>
                  </a:lnTo>
                  <a:lnTo>
                    <a:pt x="40" y="272"/>
                  </a:lnTo>
                  <a:lnTo>
                    <a:pt x="80" y="244"/>
                  </a:lnTo>
                  <a:lnTo>
                    <a:pt x="84" y="200"/>
                  </a:lnTo>
                  <a:lnTo>
                    <a:pt x="104" y="156"/>
                  </a:lnTo>
                  <a:lnTo>
                    <a:pt x="160" y="132"/>
                  </a:lnTo>
                  <a:lnTo>
                    <a:pt x="148" y="96"/>
                  </a:lnTo>
                  <a:lnTo>
                    <a:pt x="108" y="96"/>
                  </a:lnTo>
                  <a:lnTo>
                    <a:pt x="112" y="0"/>
                  </a:lnTo>
                  <a:lnTo>
                    <a:pt x="80" y="60"/>
                  </a:lnTo>
                  <a:lnTo>
                    <a:pt x="56" y="11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5F5F5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8EDA01-24C5-4A96-0B51-130491C428A5}"/>
                </a:ext>
              </a:extLst>
            </p:cNvPr>
            <p:cNvSpPr txBox="1"/>
            <p:nvPr/>
          </p:nvSpPr>
          <p:spPr bwMode="auto">
            <a:xfrm>
              <a:off x="7423274" y="3477745"/>
              <a:ext cx="1748785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Sakakibara Heart Institute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EAAE5B-BD9A-3991-5B12-599476CA9E30}"/>
                </a:ext>
              </a:extLst>
            </p:cNvPr>
            <p:cNvSpPr txBox="1"/>
            <p:nvPr/>
          </p:nvSpPr>
          <p:spPr bwMode="auto">
            <a:xfrm>
              <a:off x="7426209" y="3217963"/>
              <a:ext cx="1748785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Sendai Kousei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283440-D806-D627-7046-908F22C049FE}"/>
                </a:ext>
              </a:extLst>
            </p:cNvPr>
            <p:cNvSpPr txBox="1"/>
            <p:nvPr/>
          </p:nvSpPr>
          <p:spPr bwMode="auto">
            <a:xfrm>
              <a:off x="5896919" y="3742990"/>
              <a:ext cx="856495" cy="52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Kokura </a:t>
              </a:r>
              <a:b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</a:b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Memorial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27A887-31A4-EBE9-0EDF-2AB5FF44AB93}"/>
                </a:ext>
              </a:extLst>
            </p:cNvPr>
            <p:cNvSpPr txBox="1"/>
            <p:nvPr/>
          </p:nvSpPr>
          <p:spPr bwMode="auto">
            <a:xfrm>
              <a:off x="6746360" y="4038092"/>
              <a:ext cx="1563717" cy="67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Osaka University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National Cerebral and Cardiovascular Center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DF441A-71DC-5CCE-93C9-E2716B5ABF04}"/>
                </a:ext>
              </a:extLst>
            </p:cNvPr>
            <p:cNvSpPr txBox="1"/>
            <p:nvPr/>
          </p:nvSpPr>
          <p:spPr bwMode="auto">
            <a:xfrm>
              <a:off x="7382196" y="2605230"/>
              <a:ext cx="1503527" cy="3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 dirty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Sapporo Higashi </a:t>
              </a:r>
              <a:r>
                <a:rPr kumimoji="0" lang="en-US" sz="87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Tokushukai</a:t>
              </a:r>
              <a:r>
                <a:rPr kumimoji="0" lang="en-US" sz="875" b="0" i="0" u="none" strike="noStrike" kern="1200" cap="none" spc="0" normalizeH="0" baseline="0" noProof="0" dirty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 Hospital</a:t>
              </a:r>
              <a:endPara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AC1804-87C3-34A4-DAC7-A4789E756E6B}"/>
                </a:ext>
              </a:extLst>
            </p:cNvPr>
            <p:cNvSpPr txBox="1"/>
            <p:nvPr/>
          </p:nvSpPr>
          <p:spPr bwMode="auto">
            <a:xfrm>
              <a:off x="7434201" y="3609988"/>
              <a:ext cx="2579282" cy="3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Shonan Kamakura General Hospital 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Teikyo University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6C6C51-326E-5AC5-4787-1D211D970CBE}"/>
                </a:ext>
              </a:extLst>
            </p:cNvPr>
            <p:cNvSpPr/>
            <p:nvPr/>
          </p:nvSpPr>
          <p:spPr bwMode="auto">
            <a:xfrm>
              <a:off x="6567160" y="390932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2D4C6D-01E4-0FE5-38CA-7816B2B91540}"/>
                </a:ext>
              </a:extLst>
            </p:cNvPr>
            <p:cNvSpPr/>
            <p:nvPr/>
          </p:nvSpPr>
          <p:spPr bwMode="auto">
            <a:xfrm>
              <a:off x="6923767" y="3855642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28AABF-7224-A380-7CF6-F64E3C215181}"/>
                </a:ext>
              </a:extLst>
            </p:cNvPr>
            <p:cNvSpPr/>
            <p:nvPr/>
          </p:nvSpPr>
          <p:spPr bwMode="auto">
            <a:xfrm>
              <a:off x="6899246" y="389623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EA8F43E-4922-1A2B-F579-FC7429176816}"/>
                </a:ext>
              </a:extLst>
            </p:cNvPr>
            <p:cNvSpPr/>
            <p:nvPr/>
          </p:nvSpPr>
          <p:spPr bwMode="auto">
            <a:xfrm>
              <a:off x="7381521" y="3553241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340C42D-7BDE-DE41-B3AD-393404734E8B}"/>
                </a:ext>
              </a:extLst>
            </p:cNvPr>
            <p:cNvSpPr/>
            <p:nvPr/>
          </p:nvSpPr>
          <p:spPr bwMode="auto">
            <a:xfrm>
              <a:off x="7349771" y="3604041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DEFA869-E538-CE17-C8DA-A7D4DA99B372}"/>
                </a:ext>
              </a:extLst>
            </p:cNvPr>
            <p:cNvSpPr/>
            <p:nvPr/>
          </p:nvSpPr>
          <p:spPr bwMode="auto">
            <a:xfrm>
              <a:off x="7402512" y="3284161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6DB62D-5925-5D5B-9D55-41285B2A9262}"/>
                </a:ext>
              </a:extLst>
            </p:cNvPr>
            <p:cNvSpPr/>
            <p:nvPr/>
          </p:nvSpPr>
          <p:spPr bwMode="auto">
            <a:xfrm>
              <a:off x="7296868" y="268632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" name="Group 55">
              <a:extLst>
                <a:ext uri="{FF2B5EF4-FFF2-40B4-BE49-F238E27FC236}">
                  <a16:creationId xmlns:a16="http://schemas.microsoft.com/office/drawing/2014/main" id="{3E102DB8-4E95-783A-D26C-A9BF72BB4AD1}"/>
                </a:ext>
              </a:extLst>
            </p:cNvPr>
            <p:cNvGrpSpPr/>
            <p:nvPr/>
          </p:nvGrpSpPr>
          <p:grpSpPr bwMode="auto">
            <a:xfrm>
              <a:off x="4847618" y="1215311"/>
              <a:ext cx="1681122" cy="1978143"/>
              <a:chOff x="1148" y="1146"/>
              <a:chExt cx="1595" cy="1877"/>
            </a:xfrm>
            <a:solidFill>
              <a:srgbClr val="D9D9D9"/>
            </a:solidFill>
          </p:grpSpPr>
          <p:sp>
            <p:nvSpPr>
              <p:cNvPr id="83" name="Freeform 80">
                <a:extLst>
                  <a:ext uri="{FF2B5EF4-FFF2-40B4-BE49-F238E27FC236}">
                    <a16:creationId xmlns:a16="http://schemas.microsoft.com/office/drawing/2014/main" id="{33C67B4E-9058-B3A0-541A-1AEECF27428E}"/>
                  </a:ext>
                </a:extLst>
              </p:cNvPr>
              <p:cNvSpPr/>
              <p:nvPr/>
            </p:nvSpPr>
            <p:spPr bwMode="auto">
              <a:xfrm>
                <a:off x="1148" y="1205"/>
                <a:ext cx="1595" cy="1818"/>
              </a:xfrm>
              <a:custGeom>
                <a:avLst/>
                <a:gdLst/>
                <a:ahLst/>
                <a:cxnLst/>
                <a:rect l="0" t="0" r="r" b="b"/>
                <a:pathLst>
                  <a:path w="12660310" h="14433550" extrusionOk="0">
                    <a:moveTo>
                      <a:pt x="11209766" y="0"/>
                    </a:moveTo>
                    <a:lnTo>
                      <a:pt x="11495994" y="111728"/>
                    </a:lnTo>
                    <a:lnTo>
                      <a:pt x="11500846" y="262319"/>
                    </a:lnTo>
                    <a:lnTo>
                      <a:pt x="11544506" y="374047"/>
                    </a:lnTo>
                    <a:lnTo>
                      <a:pt x="11573614" y="553784"/>
                    </a:lnTo>
                    <a:lnTo>
                      <a:pt x="11631830" y="670371"/>
                    </a:lnTo>
                    <a:lnTo>
                      <a:pt x="11714302" y="767526"/>
                    </a:lnTo>
                    <a:lnTo>
                      <a:pt x="11922910" y="772384"/>
                    </a:lnTo>
                    <a:lnTo>
                      <a:pt x="12150922" y="854966"/>
                    </a:lnTo>
                    <a:lnTo>
                      <a:pt x="12165478" y="1029845"/>
                    </a:lnTo>
                    <a:lnTo>
                      <a:pt x="12296462" y="1117284"/>
                    </a:lnTo>
                    <a:lnTo>
                      <a:pt x="12602094" y="1175578"/>
                    </a:lnTo>
                    <a:lnTo>
                      <a:pt x="12660310" y="1292164"/>
                    </a:lnTo>
                    <a:lnTo>
                      <a:pt x="12606946" y="1423323"/>
                    </a:lnTo>
                    <a:lnTo>
                      <a:pt x="12500218" y="1735191"/>
                    </a:lnTo>
                    <a:lnTo>
                      <a:pt x="12606946" y="1878009"/>
                    </a:lnTo>
                    <a:lnTo>
                      <a:pt x="12645758" y="2517290"/>
                    </a:lnTo>
                    <a:lnTo>
                      <a:pt x="12330422" y="3114795"/>
                    </a:lnTo>
                    <a:lnTo>
                      <a:pt x="12243098" y="3335337"/>
                    </a:lnTo>
                    <a:lnTo>
                      <a:pt x="12240994" y="3333905"/>
                    </a:lnTo>
                    <a:lnTo>
                      <a:pt x="12153858" y="4397252"/>
                    </a:lnTo>
                    <a:lnTo>
                      <a:pt x="11819010" y="4406961"/>
                    </a:lnTo>
                    <a:lnTo>
                      <a:pt x="11290050" y="4324441"/>
                    </a:lnTo>
                    <a:lnTo>
                      <a:pt x="11076526" y="4455502"/>
                    </a:lnTo>
                    <a:lnTo>
                      <a:pt x="11079162" y="4457700"/>
                    </a:lnTo>
                    <a:lnTo>
                      <a:pt x="11107738" y="4643437"/>
                    </a:lnTo>
                    <a:lnTo>
                      <a:pt x="11282362" y="4822825"/>
                    </a:lnTo>
                    <a:lnTo>
                      <a:pt x="11002962" y="4875212"/>
                    </a:lnTo>
                    <a:lnTo>
                      <a:pt x="11050586" y="5183187"/>
                    </a:lnTo>
                    <a:lnTo>
                      <a:pt x="11214098" y="5289550"/>
                    </a:lnTo>
                    <a:lnTo>
                      <a:pt x="11830050" y="5443537"/>
                    </a:lnTo>
                    <a:lnTo>
                      <a:pt x="11980862" y="5273675"/>
                    </a:lnTo>
                    <a:lnTo>
                      <a:pt x="12077698" y="5530850"/>
                    </a:lnTo>
                    <a:lnTo>
                      <a:pt x="12242798" y="5662612"/>
                    </a:lnTo>
                    <a:lnTo>
                      <a:pt x="12296774" y="5837237"/>
                    </a:lnTo>
                    <a:lnTo>
                      <a:pt x="12152310" y="6148387"/>
                    </a:lnTo>
                    <a:lnTo>
                      <a:pt x="12252326" y="6535737"/>
                    </a:lnTo>
                    <a:lnTo>
                      <a:pt x="11966574" y="6643687"/>
                    </a:lnTo>
                    <a:lnTo>
                      <a:pt x="11671298" y="6978650"/>
                    </a:lnTo>
                    <a:lnTo>
                      <a:pt x="11617326" y="7138987"/>
                    </a:lnTo>
                    <a:lnTo>
                      <a:pt x="11363326" y="7138987"/>
                    </a:lnTo>
                    <a:lnTo>
                      <a:pt x="11268018" y="7238982"/>
                    </a:lnTo>
                    <a:lnTo>
                      <a:pt x="11268074" y="7239000"/>
                    </a:lnTo>
                    <a:lnTo>
                      <a:pt x="11267502" y="7239522"/>
                    </a:lnTo>
                    <a:lnTo>
                      <a:pt x="11266486" y="7240588"/>
                    </a:lnTo>
                    <a:lnTo>
                      <a:pt x="11266378" y="7240554"/>
                    </a:lnTo>
                    <a:lnTo>
                      <a:pt x="11060110" y="7429500"/>
                    </a:lnTo>
                    <a:lnTo>
                      <a:pt x="11072810" y="7573962"/>
                    </a:lnTo>
                    <a:lnTo>
                      <a:pt x="11364910" y="7675562"/>
                    </a:lnTo>
                    <a:lnTo>
                      <a:pt x="11549062" y="7927976"/>
                    </a:lnTo>
                    <a:lnTo>
                      <a:pt x="11374438" y="8121650"/>
                    </a:lnTo>
                    <a:lnTo>
                      <a:pt x="11228386" y="8364538"/>
                    </a:lnTo>
                    <a:lnTo>
                      <a:pt x="11034710" y="8218488"/>
                    </a:lnTo>
                    <a:lnTo>
                      <a:pt x="10374310" y="8548688"/>
                    </a:lnTo>
                    <a:lnTo>
                      <a:pt x="10083798" y="8451850"/>
                    </a:lnTo>
                    <a:lnTo>
                      <a:pt x="10121898" y="8713788"/>
                    </a:lnTo>
                    <a:lnTo>
                      <a:pt x="9558338" y="8461376"/>
                    </a:lnTo>
                    <a:lnTo>
                      <a:pt x="9356722" y="8355012"/>
                    </a:lnTo>
                    <a:lnTo>
                      <a:pt x="9158286" y="8356600"/>
                    </a:lnTo>
                    <a:lnTo>
                      <a:pt x="9367838" y="8634412"/>
                    </a:lnTo>
                    <a:lnTo>
                      <a:pt x="9240838" y="8636000"/>
                    </a:lnTo>
                    <a:lnTo>
                      <a:pt x="9010650" y="8548688"/>
                    </a:lnTo>
                    <a:lnTo>
                      <a:pt x="8834438" y="8678862"/>
                    </a:lnTo>
                    <a:lnTo>
                      <a:pt x="8666162" y="8723312"/>
                    </a:lnTo>
                    <a:lnTo>
                      <a:pt x="8840786" y="9034462"/>
                    </a:lnTo>
                    <a:lnTo>
                      <a:pt x="8599486" y="9229724"/>
                    </a:lnTo>
                    <a:lnTo>
                      <a:pt x="8597898" y="9231312"/>
                    </a:lnTo>
                    <a:lnTo>
                      <a:pt x="8878886" y="9221788"/>
                    </a:lnTo>
                    <a:lnTo>
                      <a:pt x="8966198" y="9523412"/>
                    </a:lnTo>
                    <a:lnTo>
                      <a:pt x="9199562" y="9639300"/>
                    </a:lnTo>
                    <a:lnTo>
                      <a:pt x="9132886" y="9863138"/>
                    </a:lnTo>
                    <a:lnTo>
                      <a:pt x="9258298" y="9974262"/>
                    </a:lnTo>
                    <a:lnTo>
                      <a:pt x="9550398" y="10466388"/>
                    </a:lnTo>
                    <a:lnTo>
                      <a:pt x="9501186" y="10920412"/>
                    </a:lnTo>
                    <a:lnTo>
                      <a:pt x="9569450" y="11182350"/>
                    </a:lnTo>
                    <a:lnTo>
                      <a:pt x="9258298" y="11609388"/>
                    </a:lnTo>
                    <a:lnTo>
                      <a:pt x="9093198" y="11823700"/>
                    </a:lnTo>
                    <a:lnTo>
                      <a:pt x="9055098" y="12134850"/>
                    </a:lnTo>
                    <a:lnTo>
                      <a:pt x="9199562" y="12163424"/>
                    </a:lnTo>
                    <a:lnTo>
                      <a:pt x="9326562" y="12057062"/>
                    </a:lnTo>
                    <a:lnTo>
                      <a:pt x="9413874" y="12125324"/>
                    </a:lnTo>
                    <a:lnTo>
                      <a:pt x="9404350" y="12241212"/>
                    </a:lnTo>
                    <a:lnTo>
                      <a:pt x="9005886" y="12533312"/>
                    </a:lnTo>
                    <a:lnTo>
                      <a:pt x="8597898" y="12930188"/>
                    </a:lnTo>
                    <a:lnTo>
                      <a:pt x="8539162" y="12774612"/>
                    </a:lnTo>
                    <a:lnTo>
                      <a:pt x="8432798" y="12852400"/>
                    </a:lnTo>
                    <a:lnTo>
                      <a:pt x="8442322" y="13057188"/>
                    </a:lnTo>
                    <a:lnTo>
                      <a:pt x="8510586" y="13212762"/>
                    </a:lnTo>
                    <a:lnTo>
                      <a:pt x="8666162" y="13163550"/>
                    </a:lnTo>
                    <a:lnTo>
                      <a:pt x="8928098" y="13201650"/>
                    </a:lnTo>
                    <a:lnTo>
                      <a:pt x="8899522" y="13396912"/>
                    </a:lnTo>
                    <a:lnTo>
                      <a:pt x="9121774" y="13562012"/>
                    </a:lnTo>
                    <a:lnTo>
                      <a:pt x="9064622" y="13696950"/>
                    </a:lnTo>
                    <a:lnTo>
                      <a:pt x="9132886" y="13939838"/>
                    </a:lnTo>
                    <a:lnTo>
                      <a:pt x="8956674" y="13920788"/>
                    </a:lnTo>
                    <a:lnTo>
                      <a:pt x="8937622" y="14114462"/>
                    </a:lnTo>
                    <a:lnTo>
                      <a:pt x="8926510" y="14433550"/>
                    </a:lnTo>
                    <a:lnTo>
                      <a:pt x="8278810" y="14333538"/>
                    </a:lnTo>
                    <a:lnTo>
                      <a:pt x="8229598" y="14331950"/>
                    </a:lnTo>
                    <a:lnTo>
                      <a:pt x="8196262" y="14304962"/>
                    </a:lnTo>
                    <a:lnTo>
                      <a:pt x="8183562" y="14276388"/>
                    </a:lnTo>
                    <a:lnTo>
                      <a:pt x="8139110" y="14276388"/>
                    </a:lnTo>
                    <a:lnTo>
                      <a:pt x="8093074" y="14295438"/>
                    </a:lnTo>
                    <a:lnTo>
                      <a:pt x="8048622" y="14319250"/>
                    </a:lnTo>
                    <a:lnTo>
                      <a:pt x="7929562" y="14309724"/>
                    </a:lnTo>
                    <a:lnTo>
                      <a:pt x="7853362" y="14257338"/>
                    </a:lnTo>
                    <a:lnTo>
                      <a:pt x="7767638" y="14195424"/>
                    </a:lnTo>
                    <a:lnTo>
                      <a:pt x="7664450" y="14185900"/>
                    </a:lnTo>
                    <a:lnTo>
                      <a:pt x="7707310" y="14023976"/>
                    </a:lnTo>
                    <a:lnTo>
                      <a:pt x="7615237" y="13904912"/>
                    </a:lnTo>
                    <a:lnTo>
                      <a:pt x="7624762" y="13747750"/>
                    </a:lnTo>
                    <a:lnTo>
                      <a:pt x="7845422" y="13623924"/>
                    </a:lnTo>
                    <a:lnTo>
                      <a:pt x="7962898" y="13522324"/>
                    </a:lnTo>
                    <a:lnTo>
                      <a:pt x="7997822" y="13379450"/>
                    </a:lnTo>
                    <a:lnTo>
                      <a:pt x="7916862" y="13269912"/>
                    </a:lnTo>
                    <a:lnTo>
                      <a:pt x="8048622" y="13117512"/>
                    </a:lnTo>
                    <a:lnTo>
                      <a:pt x="8067674" y="12969874"/>
                    </a:lnTo>
                    <a:lnTo>
                      <a:pt x="8000998" y="12895262"/>
                    </a:lnTo>
                    <a:lnTo>
                      <a:pt x="8031162" y="12766674"/>
                    </a:lnTo>
                    <a:lnTo>
                      <a:pt x="8164510" y="12731750"/>
                    </a:lnTo>
                    <a:lnTo>
                      <a:pt x="8150222" y="12595224"/>
                    </a:lnTo>
                    <a:lnTo>
                      <a:pt x="8253410" y="12585700"/>
                    </a:lnTo>
                    <a:lnTo>
                      <a:pt x="8212138" y="12461874"/>
                    </a:lnTo>
                    <a:lnTo>
                      <a:pt x="8331198" y="12299950"/>
                    </a:lnTo>
                    <a:lnTo>
                      <a:pt x="8235950" y="12217400"/>
                    </a:lnTo>
                    <a:lnTo>
                      <a:pt x="8091486" y="12328524"/>
                    </a:lnTo>
                    <a:lnTo>
                      <a:pt x="7975598" y="12134850"/>
                    </a:lnTo>
                    <a:lnTo>
                      <a:pt x="7732710" y="12182474"/>
                    </a:lnTo>
                    <a:lnTo>
                      <a:pt x="7494587" y="11939588"/>
                    </a:lnTo>
                    <a:lnTo>
                      <a:pt x="7493000" y="11941174"/>
                    </a:lnTo>
                    <a:lnTo>
                      <a:pt x="7459662" y="12031662"/>
                    </a:lnTo>
                    <a:lnTo>
                      <a:pt x="7345362" y="11941174"/>
                    </a:lnTo>
                    <a:lnTo>
                      <a:pt x="7297738" y="11707812"/>
                    </a:lnTo>
                    <a:lnTo>
                      <a:pt x="7167562" y="11571288"/>
                    </a:lnTo>
                    <a:lnTo>
                      <a:pt x="6896100" y="11745912"/>
                    </a:lnTo>
                    <a:lnTo>
                      <a:pt x="6702425" y="11696700"/>
                    </a:lnTo>
                    <a:lnTo>
                      <a:pt x="6605587" y="11753850"/>
                    </a:lnTo>
                    <a:lnTo>
                      <a:pt x="6284912" y="11745912"/>
                    </a:lnTo>
                    <a:lnTo>
                      <a:pt x="6224587" y="11445874"/>
                    </a:lnTo>
                    <a:lnTo>
                      <a:pt x="6034087" y="11483974"/>
                    </a:lnTo>
                    <a:lnTo>
                      <a:pt x="5915025" y="11393488"/>
                    </a:lnTo>
                    <a:cubicBezTo>
                      <a:pt x="5914496" y="11322579"/>
                      <a:pt x="5913966" y="11251671"/>
                      <a:pt x="5913437" y="11180762"/>
                    </a:cubicBezTo>
                    <a:lnTo>
                      <a:pt x="5730875" y="11075988"/>
                    </a:lnTo>
                    <a:lnTo>
                      <a:pt x="5788025" y="10874374"/>
                    </a:lnTo>
                    <a:lnTo>
                      <a:pt x="5770562" y="10717212"/>
                    </a:lnTo>
                    <a:lnTo>
                      <a:pt x="5622925" y="10580688"/>
                    </a:lnTo>
                    <a:lnTo>
                      <a:pt x="5518150" y="10647362"/>
                    </a:lnTo>
                    <a:lnTo>
                      <a:pt x="5565775" y="10718800"/>
                    </a:lnTo>
                    <a:lnTo>
                      <a:pt x="5273675" y="11053762"/>
                    </a:lnTo>
                    <a:lnTo>
                      <a:pt x="5146675" y="10910888"/>
                    </a:lnTo>
                    <a:lnTo>
                      <a:pt x="4799012" y="10988674"/>
                    </a:lnTo>
                    <a:lnTo>
                      <a:pt x="4710112" y="10880724"/>
                    </a:lnTo>
                    <a:lnTo>
                      <a:pt x="4897437" y="10821988"/>
                    </a:lnTo>
                    <a:lnTo>
                      <a:pt x="4972050" y="10539412"/>
                    </a:lnTo>
                    <a:lnTo>
                      <a:pt x="4833937" y="10480674"/>
                    </a:lnTo>
                    <a:lnTo>
                      <a:pt x="4710112" y="10501312"/>
                    </a:lnTo>
                    <a:lnTo>
                      <a:pt x="4398962" y="10783888"/>
                    </a:lnTo>
                    <a:lnTo>
                      <a:pt x="4408487" y="10880724"/>
                    </a:lnTo>
                    <a:lnTo>
                      <a:pt x="3970337" y="10852150"/>
                    </a:lnTo>
                    <a:lnTo>
                      <a:pt x="3943350" y="10714036"/>
                    </a:lnTo>
                    <a:lnTo>
                      <a:pt x="3992562" y="10560050"/>
                    </a:lnTo>
                    <a:lnTo>
                      <a:pt x="3729037" y="10588624"/>
                    </a:lnTo>
                    <a:lnTo>
                      <a:pt x="3514725" y="10666412"/>
                    </a:lnTo>
                    <a:lnTo>
                      <a:pt x="3506787" y="10861674"/>
                    </a:lnTo>
                    <a:lnTo>
                      <a:pt x="3602037" y="11183936"/>
                    </a:lnTo>
                    <a:lnTo>
                      <a:pt x="3341453" y="11422412"/>
                    </a:lnTo>
                    <a:lnTo>
                      <a:pt x="3343275" y="11426824"/>
                    </a:lnTo>
                    <a:lnTo>
                      <a:pt x="3165475" y="11495088"/>
                    </a:lnTo>
                    <a:lnTo>
                      <a:pt x="2903538" y="11553824"/>
                    </a:lnTo>
                    <a:lnTo>
                      <a:pt x="2714625" y="11626850"/>
                    </a:lnTo>
                    <a:lnTo>
                      <a:pt x="2416175" y="11826874"/>
                    </a:lnTo>
                    <a:lnTo>
                      <a:pt x="2193925" y="11798300"/>
                    </a:lnTo>
                    <a:lnTo>
                      <a:pt x="2022475" y="11950700"/>
                    </a:lnTo>
                    <a:lnTo>
                      <a:pt x="1763712" y="11961812"/>
                    </a:lnTo>
                    <a:lnTo>
                      <a:pt x="1531938" y="11960224"/>
                    </a:lnTo>
                    <a:lnTo>
                      <a:pt x="1419225" y="11864974"/>
                    </a:lnTo>
                    <a:lnTo>
                      <a:pt x="1485900" y="11755438"/>
                    </a:lnTo>
                    <a:lnTo>
                      <a:pt x="1436688" y="11650662"/>
                    </a:lnTo>
                    <a:lnTo>
                      <a:pt x="1246188" y="11631612"/>
                    </a:lnTo>
                    <a:lnTo>
                      <a:pt x="1066800" y="11506200"/>
                    </a:lnTo>
                    <a:lnTo>
                      <a:pt x="990600" y="11553824"/>
                    </a:lnTo>
                    <a:lnTo>
                      <a:pt x="892175" y="11439524"/>
                    </a:lnTo>
                    <a:lnTo>
                      <a:pt x="639762" y="11533188"/>
                    </a:lnTo>
                    <a:lnTo>
                      <a:pt x="631825" y="11677650"/>
                    </a:lnTo>
                    <a:lnTo>
                      <a:pt x="514350" y="11787188"/>
                    </a:lnTo>
                    <a:lnTo>
                      <a:pt x="244475" y="11785600"/>
                    </a:lnTo>
                    <a:lnTo>
                      <a:pt x="133350" y="11650662"/>
                    </a:lnTo>
                    <a:lnTo>
                      <a:pt x="58738" y="11395074"/>
                    </a:lnTo>
                    <a:lnTo>
                      <a:pt x="115888" y="11229974"/>
                    </a:lnTo>
                    <a:lnTo>
                      <a:pt x="0" y="11074400"/>
                    </a:lnTo>
                    <a:lnTo>
                      <a:pt x="276225" y="10972800"/>
                    </a:lnTo>
                    <a:lnTo>
                      <a:pt x="654050" y="10871200"/>
                    </a:lnTo>
                    <a:lnTo>
                      <a:pt x="901700" y="10871200"/>
                    </a:lnTo>
                    <a:lnTo>
                      <a:pt x="1206500" y="10958512"/>
                    </a:lnTo>
                    <a:lnTo>
                      <a:pt x="1525588" y="11133138"/>
                    </a:lnTo>
                    <a:lnTo>
                      <a:pt x="1757362" y="11249024"/>
                    </a:lnTo>
                    <a:lnTo>
                      <a:pt x="1989138" y="11249024"/>
                    </a:lnTo>
                    <a:lnTo>
                      <a:pt x="2178050" y="11118850"/>
                    </a:lnTo>
                    <a:lnTo>
                      <a:pt x="2352675" y="11001374"/>
                    </a:lnTo>
                    <a:lnTo>
                      <a:pt x="2468562" y="10958512"/>
                    </a:lnTo>
                    <a:lnTo>
                      <a:pt x="2598738" y="11045824"/>
                    </a:lnTo>
                    <a:lnTo>
                      <a:pt x="2714625" y="11161712"/>
                    </a:lnTo>
                    <a:lnTo>
                      <a:pt x="2976562" y="11161712"/>
                    </a:lnTo>
                    <a:lnTo>
                      <a:pt x="3106738" y="11220450"/>
                    </a:lnTo>
                    <a:lnTo>
                      <a:pt x="3282589" y="11280650"/>
                    </a:lnTo>
                    <a:lnTo>
                      <a:pt x="3281362" y="11277600"/>
                    </a:lnTo>
                    <a:lnTo>
                      <a:pt x="3281362" y="11075988"/>
                    </a:lnTo>
                    <a:lnTo>
                      <a:pt x="3081067" y="10960192"/>
                    </a:lnTo>
                    <a:lnTo>
                      <a:pt x="3081337" y="10961688"/>
                    </a:lnTo>
                    <a:lnTo>
                      <a:pt x="2994024" y="10955338"/>
                    </a:lnTo>
                    <a:lnTo>
                      <a:pt x="2871787" y="10963276"/>
                    </a:lnTo>
                    <a:lnTo>
                      <a:pt x="2719387" y="10902952"/>
                    </a:lnTo>
                    <a:lnTo>
                      <a:pt x="2613024" y="10810876"/>
                    </a:lnTo>
                    <a:lnTo>
                      <a:pt x="2452687" y="10726738"/>
                    </a:lnTo>
                    <a:lnTo>
                      <a:pt x="2293937" y="10666414"/>
                    </a:lnTo>
                    <a:lnTo>
                      <a:pt x="2185987" y="10720388"/>
                    </a:lnTo>
                    <a:lnTo>
                      <a:pt x="2057400" y="10826750"/>
                    </a:lnTo>
                    <a:lnTo>
                      <a:pt x="1935162" y="10925176"/>
                    </a:lnTo>
                    <a:lnTo>
                      <a:pt x="1760537" y="10902952"/>
                    </a:lnTo>
                    <a:lnTo>
                      <a:pt x="1646237" y="10864852"/>
                    </a:lnTo>
                    <a:lnTo>
                      <a:pt x="1524000" y="10750550"/>
                    </a:lnTo>
                    <a:lnTo>
                      <a:pt x="1401762" y="10674350"/>
                    </a:lnTo>
                    <a:lnTo>
                      <a:pt x="1281112" y="10629900"/>
                    </a:lnTo>
                    <a:lnTo>
                      <a:pt x="1189037" y="10606088"/>
                    </a:lnTo>
                    <a:lnTo>
                      <a:pt x="1074737" y="10620376"/>
                    </a:lnTo>
                    <a:lnTo>
                      <a:pt x="936624" y="10612438"/>
                    </a:lnTo>
                    <a:lnTo>
                      <a:pt x="846137" y="10521950"/>
                    </a:lnTo>
                    <a:lnTo>
                      <a:pt x="769937" y="10437814"/>
                    </a:lnTo>
                    <a:lnTo>
                      <a:pt x="700087" y="10361614"/>
                    </a:lnTo>
                    <a:lnTo>
                      <a:pt x="623887" y="10263188"/>
                    </a:lnTo>
                    <a:lnTo>
                      <a:pt x="623887" y="10163176"/>
                    </a:lnTo>
                    <a:lnTo>
                      <a:pt x="677862" y="10056814"/>
                    </a:lnTo>
                    <a:lnTo>
                      <a:pt x="808037" y="10002838"/>
                    </a:lnTo>
                    <a:lnTo>
                      <a:pt x="928687" y="9934576"/>
                    </a:lnTo>
                    <a:lnTo>
                      <a:pt x="1066800" y="9896476"/>
                    </a:lnTo>
                    <a:lnTo>
                      <a:pt x="1173162" y="9896476"/>
                    </a:lnTo>
                    <a:lnTo>
                      <a:pt x="1325562" y="9874250"/>
                    </a:lnTo>
                    <a:lnTo>
                      <a:pt x="1470024" y="9850438"/>
                    </a:lnTo>
                    <a:lnTo>
                      <a:pt x="1638300" y="9844088"/>
                    </a:lnTo>
                    <a:lnTo>
                      <a:pt x="1774824" y="9844088"/>
                    </a:lnTo>
                    <a:lnTo>
                      <a:pt x="1935162" y="9882188"/>
                    </a:lnTo>
                    <a:lnTo>
                      <a:pt x="2057400" y="10010776"/>
                    </a:lnTo>
                    <a:lnTo>
                      <a:pt x="2071687" y="10133014"/>
                    </a:lnTo>
                    <a:lnTo>
                      <a:pt x="2201862" y="10163176"/>
                    </a:lnTo>
                    <a:lnTo>
                      <a:pt x="2324100" y="10231438"/>
                    </a:lnTo>
                    <a:lnTo>
                      <a:pt x="2452687" y="10331450"/>
                    </a:lnTo>
                    <a:lnTo>
                      <a:pt x="2613024" y="10445750"/>
                    </a:lnTo>
                    <a:lnTo>
                      <a:pt x="2735262" y="10567988"/>
                    </a:lnTo>
                    <a:lnTo>
                      <a:pt x="2827337" y="10658476"/>
                    </a:lnTo>
                    <a:lnTo>
                      <a:pt x="3001962" y="10696576"/>
                    </a:lnTo>
                    <a:lnTo>
                      <a:pt x="3043237" y="10750550"/>
                    </a:lnTo>
                    <a:lnTo>
                      <a:pt x="3136900" y="10741024"/>
                    </a:lnTo>
                    <a:lnTo>
                      <a:pt x="3267075" y="10712450"/>
                    </a:lnTo>
                    <a:lnTo>
                      <a:pt x="3368675" y="10610850"/>
                    </a:lnTo>
                    <a:lnTo>
                      <a:pt x="3295650" y="10421936"/>
                    </a:lnTo>
                    <a:lnTo>
                      <a:pt x="3165475" y="10348912"/>
                    </a:lnTo>
                    <a:lnTo>
                      <a:pt x="2976562" y="10320336"/>
                    </a:lnTo>
                    <a:lnTo>
                      <a:pt x="2801937" y="10275888"/>
                    </a:lnTo>
                    <a:lnTo>
                      <a:pt x="2671762" y="10160000"/>
                    </a:lnTo>
                    <a:lnTo>
                      <a:pt x="2541587" y="10029824"/>
                    </a:lnTo>
                    <a:lnTo>
                      <a:pt x="2613025" y="9913936"/>
                    </a:lnTo>
                    <a:lnTo>
                      <a:pt x="2759075" y="9840912"/>
                    </a:lnTo>
                    <a:lnTo>
                      <a:pt x="2947987" y="9855200"/>
                    </a:lnTo>
                    <a:lnTo>
                      <a:pt x="3157537" y="9715500"/>
                    </a:lnTo>
                    <a:lnTo>
                      <a:pt x="3324225" y="9725024"/>
                    </a:lnTo>
                    <a:lnTo>
                      <a:pt x="3470275" y="9652000"/>
                    </a:lnTo>
                    <a:lnTo>
                      <a:pt x="3614737" y="9623424"/>
                    </a:lnTo>
                    <a:lnTo>
                      <a:pt x="3775075" y="9420224"/>
                    </a:lnTo>
                    <a:lnTo>
                      <a:pt x="3779765" y="9420246"/>
                    </a:lnTo>
                    <a:lnTo>
                      <a:pt x="3730625" y="9347200"/>
                    </a:lnTo>
                    <a:lnTo>
                      <a:pt x="3600450" y="9318624"/>
                    </a:lnTo>
                    <a:lnTo>
                      <a:pt x="3498850" y="9172574"/>
                    </a:lnTo>
                    <a:lnTo>
                      <a:pt x="3382962" y="9056688"/>
                    </a:lnTo>
                    <a:lnTo>
                      <a:pt x="3238500" y="8940800"/>
                    </a:lnTo>
                    <a:lnTo>
                      <a:pt x="3106737" y="8853488"/>
                    </a:lnTo>
                    <a:lnTo>
                      <a:pt x="3005137" y="8751888"/>
                    </a:lnTo>
                    <a:lnTo>
                      <a:pt x="2846387" y="8680450"/>
                    </a:lnTo>
                    <a:lnTo>
                      <a:pt x="2744787" y="8491536"/>
                    </a:lnTo>
                    <a:lnTo>
                      <a:pt x="2657475" y="8331200"/>
                    </a:lnTo>
                    <a:lnTo>
                      <a:pt x="2584450" y="8085136"/>
                    </a:lnTo>
                    <a:lnTo>
                      <a:pt x="2633662" y="7843836"/>
                    </a:lnTo>
                    <a:lnTo>
                      <a:pt x="3235325" y="7113587"/>
                    </a:lnTo>
                    <a:lnTo>
                      <a:pt x="3624262" y="6561137"/>
                    </a:lnTo>
                    <a:lnTo>
                      <a:pt x="3827462" y="6113462"/>
                    </a:lnTo>
                    <a:lnTo>
                      <a:pt x="3829331" y="6113788"/>
                    </a:lnTo>
                    <a:lnTo>
                      <a:pt x="4116282" y="5329222"/>
                    </a:lnTo>
                    <a:lnTo>
                      <a:pt x="4300654" y="4488555"/>
                    </a:lnTo>
                    <a:cubicBezTo>
                      <a:pt x="4302271" y="4284698"/>
                      <a:pt x="4303889" y="4080842"/>
                      <a:pt x="4305506" y="3876985"/>
                    </a:cubicBezTo>
                    <a:lnTo>
                      <a:pt x="4334618" y="3847862"/>
                    </a:lnTo>
                    <a:lnTo>
                      <a:pt x="4523842" y="3406172"/>
                    </a:lnTo>
                    <a:lnTo>
                      <a:pt x="4606324" y="3027581"/>
                    </a:lnTo>
                    <a:lnTo>
                      <a:pt x="4577213" y="2852846"/>
                    </a:lnTo>
                    <a:lnTo>
                      <a:pt x="4630584" y="2707234"/>
                    </a:lnTo>
                    <a:lnTo>
                      <a:pt x="4902290" y="2678112"/>
                    </a:lnTo>
                    <a:lnTo>
                      <a:pt x="4882882" y="2945067"/>
                    </a:lnTo>
                    <a:lnTo>
                      <a:pt x="4989624" y="3042142"/>
                    </a:lnTo>
                    <a:lnTo>
                      <a:pt x="5188552" y="3090680"/>
                    </a:lnTo>
                    <a:lnTo>
                      <a:pt x="5348664" y="3003312"/>
                    </a:lnTo>
                    <a:lnTo>
                      <a:pt x="5455406" y="2872261"/>
                    </a:lnTo>
                    <a:lnTo>
                      <a:pt x="5673742" y="2828578"/>
                    </a:lnTo>
                    <a:lnTo>
                      <a:pt x="5906632" y="3294536"/>
                    </a:lnTo>
                    <a:lnTo>
                      <a:pt x="5858114" y="3644005"/>
                    </a:lnTo>
                    <a:lnTo>
                      <a:pt x="6003670" y="3862424"/>
                    </a:lnTo>
                    <a:lnTo>
                      <a:pt x="6163783" y="3813886"/>
                    </a:lnTo>
                    <a:lnTo>
                      <a:pt x="6396674" y="3847862"/>
                    </a:lnTo>
                    <a:lnTo>
                      <a:pt x="6484008" y="4037158"/>
                    </a:lnTo>
                    <a:lnTo>
                      <a:pt x="6401526" y="4153648"/>
                    </a:lnTo>
                    <a:lnTo>
                      <a:pt x="6285080" y="4182770"/>
                    </a:lnTo>
                    <a:lnTo>
                      <a:pt x="6294784" y="4323528"/>
                    </a:lnTo>
                    <a:lnTo>
                      <a:pt x="6124968" y="4444872"/>
                    </a:lnTo>
                    <a:lnTo>
                      <a:pt x="5945448" y="4546800"/>
                    </a:lnTo>
                    <a:lnTo>
                      <a:pt x="5804743" y="4444872"/>
                    </a:lnTo>
                    <a:lnTo>
                      <a:pt x="5586407" y="4459433"/>
                    </a:lnTo>
                    <a:lnTo>
                      <a:pt x="5581555" y="4658436"/>
                    </a:lnTo>
                    <a:lnTo>
                      <a:pt x="5625222" y="4795312"/>
                    </a:lnTo>
                    <a:lnTo>
                      <a:pt x="5698001" y="4970046"/>
                    </a:lnTo>
                    <a:lnTo>
                      <a:pt x="5770779" y="5101097"/>
                    </a:lnTo>
                    <a:lnTo>
                      <a:pt x="5731964" y="5329222"/>
                    </a:lnTo>
                    <a:lnTo>
                      <a:pt x="5625222" y="5372906"/>
                    </a:lnTo>
                    <a:lnTo>
                      <a:pt x="5799891" y="5547640"/>
                    </a:lnTo>
                    <a:lnTo>
                      <a:pt x="5625222" y="5712668"/>
                    </a:lnTo>
                    <a:lnTo>
                      <a:pt x="5600963" y="5838865"/>
                    </a:lnTo>
                    <a:lnTo>
                      <a:pt x="5586407" y="5960208"/>
                    </a:lnTo>
                    <a:lnTo>
                      <a:pt x="5727112" y="6018453"/>
                    </a:lnTo>
                    <a:lnTo>
                      <a:pt x="5938655" y="6097084"/>
                    </a:lnTo>
                    <a:lnTo>
                      <a:pt x="6134672" y="6144650"/>
                    </a:lnTo>
                    <a:lnTo>
                      <a:pt x="6285080" y="6105820"/>
                    </a:lnTo>
                    <a:lnTo>
                      <a:pt x="6489831" y="6204836"/>
                    </a:lnTo>
                    <a:lnTo>
                      <a:pt x="6671159" y="6347638"/>
                    </a:lnTo>
                    <a:lnTo>
                      <a:pt x="6674332" y="6347286"/>
                    </a:lnTo>
                    <a:lnTo>
                      <a:pt x="6834714" y="6434675"/>
                    </a:lnTo>
                    <a:lnTo>
                      <a:pt x="6837362" y="6432550"/>
                    </a:lnTo>
                    <a:lnTo>
                      <a:pt x="7258050" y="6386512"/>
                    </a:lnTo>
                    <a:lnTo>
                      <a:pt x="7475537" y="6473825"/>
                    </a:lnTo>
                    <a:lnTo>
                      <a:pt x="7693022" y="6372225"/>
                    </a:lnTo>
                    <a:lnTo>
                      <a:pt x="7997822" y="6008688"/>
                    </a:lnTo>
                    <a:lnTo>
                      <a:pt x="8216898" y="5776912"/>
                    </a:lnTo>
                    <a:lnTo>
                      <a:pt x="8434386" y="5632450"/>
                    </a:lnTo>
                    <a:lnTo>
                      <a:pt x="8637586" y="5486400"/>
                    </a:lnTo>
                    <a:lnTo>
                      <a:pt x="8767762" y="5356225"/>
                    </a:lnTo>
                    <a:lnTo>
                      <a:pt x="8796338" y="5226050"/>
                    </a:lnTo>
                    <a:lnTo>
                      <a:pt x="8810622" y="5240337"/>
                    </a:lnTo>
                    <a:lnTo>
                      <a:pt x="8840786" y="4992687"/>
                    </a:lnTo>
                    <a:lnTo>
                      <a:pt x="8826498" y="4789487"/>
                    </a:lnTo>
                    <a:lnTo>
                      <a:pt x="8597898" y="4560887"/>
                    </a:lnTo>
                    <a:lnTo>
                      <a:pt x="8685210" y="4497387"/>
                    </a:lnTo>
                    <a:lnTo>
                      <a:pt x="8831262" y="4452937"/>
                    </a:lnTo>
                    <a:lnTo>
                      <a:pt x="8788398" y="4370387"/>
                    </a:lnTo>
                    <a:lnTo>
                      <a:pt x="8689974" y="4356100"/>
                    </a:lnTo>
                    <a:lnTo>
                      <a:pt x="8686798" y="4355065"/>
                    </a:lnTo>
                    <a:lnTo>
                      <a:pt x="8611922" y="4429678"/>
                    </a:lnTo>
                    <a:lnTo>
                      <a:pt x="8518574" y="4462625"/>
                    </a:lnTo>
                    <a:lnTo>
                      <a:pt x="8336734" y="4499447"/>
                    </a:lnTo>
                    <a:lnTo>
                      <a:pt x="8159758" y="4602162"/>
                    </a:lnTo>
                    <a:lnTo>
                      <a:pt x="7884566" y="4595379"/>
                    </a:lnTo>
                    <a:lnTo>
                      <a:pt x="7603542" y="4602162"/>
                    </a:lnTo>
                    <a:lnTo>
                      <a:pt x="7533529" y="4444213"/>
                    </a:lnTo>
                    <a:lnTo>
                      <a:pt x="7403227" y="4318242"/>
                    </a:lnTo>
                    <a:cubicBezTo>
                      <a:pt x="7401930" y="4264301"/>
                      <a:pt x="7400634" y="4210359"/>
                      <a:pt x="7399337" y="4156418"/>
                    </a:cubicBezTo>
                    <a:lnTo>
                      <a:pt x="7416840" y="3946142"/>
                    </a:lnTo>
                    <a:lnTo>
                      <a:pt x="7408089" y="3746527"/>
                    </a:lnTo>
                    <a:lnTo>
                      <a:pt x="7510191" y="3638966"/>
                    </a:lnTo>
                    <a:lnTo>
                      <a:pt x="7589928" y="3509119"/>
                    </a:lnTo>
                    <a:lnTo>
                      <a:pt x="7664802" y="3409311"/>
                    </a:lnTo>
                    <a:lnTo>
                      <a:pt x="7743566" y="3457762"/>
                    </a:lnTo>
                    <a:lnTo>
                      <a:pt x="7810662" y="3390900"/>
                    </a:lnTo>
                    <a:lnTo>
                      <a:pt x="7815674" y="3390396"/>
                    </a:lnTo>
                    <a:lnTo>
                      <a:pt x="7771990" y="3336972"/>
                    </a:lnTo>
                    <a:lnTo>
                      <a:pt x="7679770" y="3366112"/>
                    </a:lnTo>
                    <a:lnTo>
                      <a:pt x="7592402" y="3259262"/>
                    </a:lnTo>
                    <a:lnTo>
                      <a:pt x="7446788" y="3307830"/>
                    </a:lnTo>
                    <a:lnTo>
                      <a:pt x="7286613" y="3409824"/>
                    </a:lnTo>
                    <a:lnTo>
                      <a:pt x="7009948" y="3288403"/>
                    </a:lnTo>
                    <a:lnTo>
                      <a:pt x="6864334" y="3332115"/>
                    </a:lnTo>
                    <a:lnTo>
                      <a:pt x="6611937" y="3142699"/>
                    </a:lnTo>
                    <a:lnTo>
                      <a:pt x="6825504" y="2972711"/>
                    </a:lnTo>
                    <a:lnTo>
                      <a:pt x="6791527" y="2457889"/>
                    </a:lnTo>
                    <a:lnTo>
                      <a:pt x="6665329" y="2137339"/>
                    </a:lnTo>
                    <a:lnTo>
                      <a:pt x="6679890" y="1967351"/>
                    </a:lnTo>
                    <a:lnTo>
                      <a:pt x="6820650" y="1878957"/>
                    </a:lnTo>
                    <a:lnTo>
                      <a:pt x="6810942" y="1631260"/>
                    </a:lnTo>
                    <a:lnTo>
                      <a:pt x="6883749" y="1378705"/>
                    </a:lnTo>
                    <a:lnTo>
                      <a:pt x="7204099" y="1135865"/>
                    </a:lnTo>
                    <a:lnTo>
                      <a:pt x="7344859" y="975590"/>
                    </a:lnTo>
                    <a:lnTo>
                      <a:pt x="7903042" y="727893"/>
                    </a:lnTo>
                    <a:lnTo>
                      <a:pt x="8373862" y="499623"/>
                    </a:lnTo>
                    <a:lnTo>
                      <a:pt x="8878654" y="358775"/>
                    </a:lnTo>
                    <a:lnTo>
                      <a:pt x="9281518" y="358775"/>
                    </a:lnTo>
                    <a:lnTo>
                      <a:pt x="9282822" y="359474"/>
                    </a:lnTo>
                    <a:lnTo>
                      <a:pt x="9491430" y="272034"/>
                    </a:lnTo>
                    <a:lnTo>
                      <a:pt x="9704886" y="359474"/>
                    </a:lnTo>
                    <a:lnTo>
                      <a:pt x="10160910" y="228315"/>
                    </a:lnTo>
                    <a:lnTo>
                      <a:pt x="10461694" y="257461"/>
                    </a:lnTo>
                    <a:lnTo>
                      <a:pt x="10655746" y="97155"/>
                    </a:lnTo>
                    <a:lnTo>
                      <a:pt x="10976902" y="24289"/>
                    </a:lnTo>
                    <a:lnTo>
                      <a:pt x="11209766" y="0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4" name="Group 57">
                <a:extLst>
                  <a:ext uri="{FF2B5EF4-FFF2-40B4-BE49-F238E27FC236}">
                    <a16:creationId xmlns:a16="http://schemas.microsoft.com/office/drawing/2014/main" id="{E4A56160-834D-7BCB-C4FD-31454505E77C}"/>
                  </a:ext>
                </a:extLst>
              </p:cNvPr>
              <p:cNvGrpSpPr/>
              <p:nvPr/>
            </p:nvGrpSpPr>
            <p:grpSpPr bwMode="auto">
              <a:xfrm>
                <a:off x="1330" y="1146"/>
                <a:ext cx="1165" cy="1284"/>
                <a:chOff x="6658" y="5730"/>
                <a:chExt cx="5824" cy="6424"/>
              </a:xfrm>
              <a:grpFill/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504E6FDF-9F40-C382-43D6-7827A3FDC6A3}"/>
                    </a:ext>
                  </a:extLst>
                </p:cNvPr>
                <p:cNvSpPr/>
                <p:nvPr/>
              </p:nvSpPr>
              <p:spPr bwMode="auto">
                <a:xfrm>
                  <a:off x="8628" y="7024"/>
                  <a:ext cx="380" cy="660"/>
                </a:xfrm>
                <a:custGeom>
                  <a:avLst/>
                  <a:gdLst>
                    <a:gd name="T0" fmla="*/ 429514 w 125"/>
                    <a:gd name="T1" fmla="*/ 0 h 216"/>
                    <a:gd name="T2" fmla="*/ 168910 w 125"/>
                    <a:gd name="T3" fmla="*/ 349250 h 216"/>
                    <a:gd name="T4" fmla="*/ 125476 w 125"/>
                    <a:gd name="T5" fmla="*/ 499622 h 216"/>
                    <a:gd name="T6" fmla="*/ 9652 w 125"/>
                    <a:gd name="T7" fmla="*/ 659694 h 216"/>
                    <a:gd name="T8" fmla="*/ 0 w 125"/>
                    <a:gd name="T9" fmla="*/ 858573 h 216"/>
                    <a:gd name="T10" fmla="*/ 14478 w 125"/>
                    <a:gd name="T11" fmla="*/ 1047750 h 216"/>
                    <a:gd name="T12" fmla="*/ 342646 w 125"/>
                    <a:gd name="T13" fmla="*/ 863424 h 216"/>
                    <a:gd name="T14" fmla="*/ 550164 w 125"/>
                    <a:gd name="T15" fmla="*/ 611188 h 216"/>
                    <a:gd name="T16" fmla="*/ 603250 w 125"/>
                    <a:gd name="T17" fmla="*/ 334698 h 216"/>
                    <a:gd name="T18" fmla="*/ 593598 w 125"/>
                    <a:gd name="T19" fmla="*/ 130969 h 216"/>
                    <a:gd name="T20" fmla="*/ 429514 w 125"/>
                    <a:gd name="T21" fmla="*/ 0 h 2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5" h="216" extrusionOk="0">
                      <a:moveTo>
                        <a:pt x="89" y="0"/>
                      </a:moveTo>
                      <a:lnTo>
                        <a:pt x="35" y="72"/>
                      </a:lnTo>
                      <a:lnTo>
                        <a:pt x="26" y="103"/>
                      </a:lnTo>
                      <a:lnTo>
                        <a:pt x="2" y="136"/>
                      </a:lnTo>
                      <a:lnTo>
                        <a:pt x="0" y="177"/>
                      </a:lnTo>
                      <a:lnTo>
                        <a:pt x="3" y="216"/>
                      </a:lnTo>
                      <a:lnTo>
                        <a:pt x="71" y="178"/>
                      </a:lnTo>
                      <a:lnTo>
                        <a:pt x="114" y="126"/>
                      </a:lnTo>
                      <a:lnTo>
                        <a:pt x="125" y="69"/>
                      </a:lnTo>
                      <a:lnTo>
                        <a:pt x="123" y="27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C7518574-D432-6948-BC5F-8D341B4EF35D}"/>
                    </a:ext>
                  </a:extLst>
                </p:cNvPr>
                <p:cNvSpPr/>
                <p:nvPr/>
              </p:nvSpPr>
              <p:spPr bwMode="auto">
                <a:xfrm>
                  <a:off x="9526" y="6079"/>
                  <a:ext cx="854" cy="383"/>
                </a:xfrm>
                <a:custGeom>
                  <a:avLst/>
                  <a:gdLst>
                    <a:gd name="T0" fmla="*/ 636559 w 279"/>
                    <a:gd name="T1" fmla="*/ 381214 h 126"/>
                    <a:gd name="T2" fmla="*/ 364442 w 279"/>
                    <a:gd name="T3" fmla="*/ 468073 h 126"/>
                    <a:gd name="T4" fmla="*/ 199228 w 279"/>
                    <a:gd name="T5" fmla="*/ 598361 h 126"/>
                    <a:gd name="T6" fmla="*/ 68029 w 279"/>
                    <a:gd name="T7" fmla="*/ 608012 h 126"/>
                    <a:gd name="T8" fmla="*/ 0 w 279"/>
                    <a:gd name="T9" fmla="*/ 492200 h 126"/>
                    <a:gd name="T10" fmla="*/ 155495 w 279"/>
                    <a:gd name="T11" fmla="*/ 289530 h 126"/>
                    <a:gd name="T12" fmla="*/ 374161 w 279"/>
                    <a:gd name="T13" fmla="*/ 279879 h 126"/>
                    <a:gd name="T14" fmla="*/ 826069 w 279"/>
                    <a:gd name="T15" fmla="*/ 135114 h 126"/>
                    <a:gd name="T16" fmla="*/ 1277977 w 279"/>
                    <a:gd name="T17" fmla="*/ 0 h 126"/>
                    <a:gd name="T18" fmla="*/ 1355725 w 279"/>
                    <a:gd name="T19" fmla="*/ 43429 h 126"/>
                    <a:gd name="T20" fmla="*/ 1122482 w 279"/>
                    <a:gd name="T21" fmla="*/ 164067 h 126"/>
                    <a:gd name="T22" fmla="*/ 1030157 w 279"/>
                    <a:gd name="T23" fmla="*/ 289530 h 126"/>
                    <a:gd name="T24" fmla="*/ 767758 w 279"/>
                    <a:gd name="T25" fmla="*/ 279879 h 126"/>
                    <a:gd name="T26" fmla="*/ 636559 w 279"/>
                    <a:gd name="T27" fmla="*/ 381214 h 12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79" h="126" extrusionOk="0">
                      <a:moveTo>
                        <a:pt x="131" y="79"/>
                      </a:moveTo>
                      <a:lnTo>
                        <a:pt x="75" y="97"/>
                      </a:lnTo>
                      <a:lnTo>
                        <a:pt x="41" y="124"/>
                      </a:lnTo>
                      <a:lnTo>
                        <a:pt x="14" y="126"/>
                      </a:lnTo>
                      <a:lnTo>
                        <a:pt x="0" y="102"/>
                      </a:lnTo>
                      <a:lnTo>
                        <a:pt x="32" y="60"/>
                      </a:lnTo>
                      <a:lnTo>
                        <a:pt x="77" y="58"/>
                      </a:lnTo>
                      <a:lnTo>
                        <a:pt x="170" y="28"/>
                      </a:lnTo>
                      <a:lnTo>
                        <a:pt x="263" y="0"/>
                      </a:lnTo>
                      <a:lnTo>
                        <a:pt x="279" y="9"/>
                      </a:lnTo>
                      <a:lnTo>
                        <a:pt x="231" y="34"/>
                      </a:lnTo>
                      <a:lnTo>
                        <a:pt x="212" y="60"/>
                      </a:lnTo>
                      <a:lnTo>
                        <a:pt x="158" y="58"/>
                      </a:lnTo>
                      <a:lnTo>
                        <a:pt x="131" y="79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8">
                  <a:extLst>
                    <a:ext uri="{FF2B5EF4-FFF2-40B4-BE49-F238E27FC236}">
                      <a16:creationId xmlns:a16="http://schemas.microsoft.com/office/drawing/2014/main" id="{D5723E5F-B77B-96F3-063F-03AE5CAA6497}"/>
                    </a:ext>
                  </a:extLst>
                </p:cNvPr>
                <p:cNvSpPr/>
                <p:nvPr/>
              </p:nvSpPr>
              <p:spPr bwMode="auto">
                <a:xfrm>
                  <a:off x="8898" y="6559"/>
                  <a:ext cx="637" cy="339"/>
                </a:xfrm>
                <a:custGeom>
                  <a:avLst/>
                  <a:gdLst>
                    <a:gd name="T0" fmla="*/ 0 w 208"/>
                    <a:gd name="T1" fmla="*/ 489679 h 111"/>
                    <a:gd name="T2" fmla="*/ 223639 w 208"/>
                    <a:gd name="T3" fmla="*/ 538162 h 111"/>
                    <a:gd name="T4" fmla="*/ 320874 w 208"/>
                    <a:gd name="T5" fmla="*/ 431499 h 111"/>
                    <a:gd name="T6" fmla="*/ 452140 w 208"/>
                    <a:gd name="T7" fmla="*/ 349078 h 111"/>
                    <a:gd name="T8" fmla="*/ 427831 w 208"/>
                    <a:gd name="T9" fmla="*/ 290898 h 111"/>
                    <a:gd name="T10" fmla="*/ 486172 w 208"/>
                    <a:gd name="T11" fmla="*/ 232719 h 111"/>
                    <a:gd name="T12" fmla="*/ 758429 w 208"/>
                    <a:gd name="T13" fmla="*/ 111511 h 111"/>
                    <a:gd name="T14" fmla="*/ 938312 w 208"/>
                    <a:gd name="T15" fmla="*/ 130904 h 111"/>
                    <a:gd name="T16" fmla="*/ 1011238 w 208"/>
                    <a:gd name="T17" fmla="*/ 53331 h 111"/>
                    <a:gd name="T18" fmla="*/ 933450 w 208"/>
                    <a:gd name="T19" fmla="*/ 72725 h 111"/>
                    <a:gd name="T20" fmla="*/ 831354 w 208"/>
                    <a:gd name="T21" fmla="*/ 58180 h 111"/>
                    <a:gd name="T22" fmla="*/ 704950 w 208"/>
                    <a:gd name="T23" fmla="*/ 0 h 111"/>
                    <a:gd name="T24" fmla="*/ 554236 w 208"/>
                    <a:gd name="T25" fmla="*/ 126056 h 111"/>
                    <a:gd name="T26" fmla="*/ 369491 w 208"/>
                    <a:gd name="T27" fmla="*/ 198781 h 111"/>
                    <a:gd name="T28" fmla="*/ 277118 w 208"/>
                    <a:gd name="T29" fmla="*/ 315140 h 111"/>
                    <a:gd name="T30" fmla="*/ 209054 w 208"/>
                    <a:gd name="T31" fmla="*/ 421803 h 111"/>
                    <a:gd name="T32" fmla="*/ 0 w 208"/>
                    <a:gd name="T33" fmla="*/ 489679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08" h="111" extrusionOk="0">
                      <a:moveTo>
                        <a:pt x="0" y="101"/>
                      </a:moveTo>
                      <a:lnTo>
                        <a:pt x="46" y="111"/>
                      </a:lnTo>
                      <a:lnTo>
                        <a:pt x="66" y="89"/>
                      </a:lnTo>
                      <a:lnTo>
                        <a:pt x="93" y="72"/>
                      </a:lnTo>
                      <a:lnTo>
                        <a:pt x="88" y="60"/>
                      </a:lnTo>
                      <a:lnTo>
                        <a:pt x="100" y="48"/>
                      </a:lnTo>
                      <a:lnTo>
                        <a:pt x="156" y="23"/>
                      </a:lnTo>
                      <a:lnTo>
                        <a:pt x="193" y="27"/>
                      </a:lnTo>
                      <a:lnTo>
                        <a:pt x="208" y="11"/>
                      </a:lnTo>
                      <a:lnTo>
                        <a:pt x="192" y="15"/>
                      </a:lnTo>
                      <a:lnTo>
                        <a:pt x="171" y="12"/>
                      </a:lnTo>
                      <a:lnTo>
                        <a:pt x="145" y="0"/>
                      </a:lnTo>
                      <a:lnTo>
                        <a:pt x="114" y="26"/>
                      </a:lnTo>
                      <a:lnTo>
                        <a:pt x="76" y="41"/>
                      </a:lnTo>
                      <a:lnTo>
                        <a:pt x="57" y="65"/>
                      </a:lnTo>
                      <a:lnTo>
                        <a:pt x="43" y="87"/>
                      </a:lnTo>
                      <a:lnTo>
                        <a:pt x="0" y="101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38">
                  <a:extLst>
                    <a:ext uri="{FF2B5EF4-FFF2-40B4-BE49-F238E27FC236}">
                      <a16:creationId xmlns:a16="http://schemas.microsoft.com/office/drawing/2014/main" id="{B184FE07-9E94-C448-3834-4B713041EAAD}"/>
                    </a:ext>
                  </a:extLst>
                </p:cNvPr>
                <p:cNvSpPr/>
                <p:nvPr/>
              </p:nvSpPr>
              <p:spPr bwMode="auto">
                <a:xfrm>
                  <a:off x="6658" y="11770"/>
                  <a:ext cx="768" cy="384"/>
                </a:xfrm>
                <a:custGeom>
                  <a:avLst/>
                  <a:gdLst>
                    <a:gd name="T0" fmla="*/ 2147483647 w 768"/>
                    <a:gd name="T1" fmla="*/ 0 h 384"/>
                    <a:gd name="T2" fmla="*/ 0 w 768"/>
                    <a:gd name="T3" fmla="*/ 2147483647 h 384"/>
                    <a:gd name="T4" fmla="*/ 2147483647 w 768"/>
                    <a:gd name="T5" fmla="*/ 2147483647 h 384"/>
                    <a:gd name="T6" fmla="*/ 2147483647 w 768"/>
                    <a:gd name="T7" fmla="*/ 0 h 38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68" h="384" extrusionOk="0">
                      <a:moveTo>
                        <a:pt x="43" y="48"/>
                      </a:moveTo>
                      <a:lnTo>
                        <a:pt x="0" y="115"/>
                      </a:lnTo>
                      <a:lnTo>
                        <a:pt x="14" y="172"/>
                      </a:lnTo>
                      <a:lnTo>
                        <a:pt x="81" y="201"/>
                      </a:lnTo>
                      <a:lnTo>
                        <a:pt x="124" y="206"/>
                      </a:lnTo>
                      <a:lnTo>
                        <a:pt x="187" y="192"/>
                      </a:lnTo>
                      <a:lnTo>
                        <a:pt x="254" y="172"/>
                      </a:lnTo>
                      <a:lnTo>
                        <a:pt x="331" y="182"/>
                      </a:lnTo>
                      <a:lnTo>
                        <a:pt x="384" y="225"/>
                      </a:lnTo>
                      <a:lnTo>
                        <a:pt x="436" y="259"/>
                      </a:lnTo>
                      <a:lnTo>
                        <a:pt x="484" y="326"/>
                      </a:lnTo>
                      <a:lnTo>
                        <a:pt x="552" y="384"/>
                      </a:lnTo>
                      <a:lnTo>
                        <a:pt x="628" y="384"/>
                      </a:lnTo>
                      <a:lnTo>
                        <a:pt x="691" y="369"/>
                      </a:lnTo>
                      <a:lnTo>
                        <a:pt x="748" y="331"/>
                      </a:lnTo>
                      <a:lnTo>
                        <a:pt x="768" y="283"/>
                      </a:lnTo>
                      <a:lnTo>
                        <a:pt x="748" y="230"/>
                      </a:lnTo>
                      <a:lnTo>
                        <a:pt x="681" y="168"/>
                      </a:lnTo>
                      <a:lnTo>
                        <a:pt x="619" y="134"/>
                      </a:lnTo>
                      <a:lnTo>
                        <a:pt x="571" y="100"/>
                      </a:lnTo>
                      <a:lnTo>
                        <a:pt x="499" y="72"/>
                      </a:lnTo>
                      <a:lnTo>
                        <a:pt x="412" y="28"/>
                      </a:lnTo>
                      <a:lnTo>
                        <a:pt x="307" y="19"/>
                      </a:lnTo>
                      <a:lnTo>
                        <a:pt x="225" y="14"/>
                      </a:lnTo>
                      <a:lnTo>
                        <a:pt x="144" y="0"/>
                      </a:lnTo>
                      <a:lnTo>
                        <a:pt x="100" y="28"/>
                      </a:lnTo>
                      <a:lnTo>
                        <a:pt x="43" y="48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38">
                  <a:extLst>
                    <a:ext uri="{FF2B5EF4-FFF2-40B4-BE49-F238E27FC236}">
                      <a16:creationId xmlns:a16="http://schemas.microsoft.com/office/drawing/2014/main" id="{4F9C8B48-CB9D-F84D-FDBA-59C96DAEC903}"/>
                    </a:ext>
                  </a:extLst>
                </p:cNvPr>
                <p:cNvSpPr/>
                <p:nvPr/>
              </p:nvSpPr>
              <p:spPr bwMode="auto">
                <a:xfrm>
                  <a:off x="7066" y="11448"/>
                  <a:ext cx="859" cy="586"/>
                </a:xfrm>
                <a:custGeom>
                  <a:avLst/>
                  <a:gdLst>
                    <a:gd name="T0" fmla="*/ 2147483647 w 859"/>
                    <a:gd name="T1" fmla="*/ 0 h 586"/>
                    <a:gd name="T2" fmla="*/ 0 w 859"/>
                    <a:gd name="T3" fmla="*/ 2147483647 h 586"/>
                    <a:gd name="T4" fmla="*/ 2147483647 w 859"/>
                    <a:gd name="T5" fmla="*/ 2147483647 h 586"/>
                    <a:gd name="T6" fmla="*/ 2147483647 w 859"/>
                    <a:gd name="T7" fmla="*/ 0 h 58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859" h="586" extrusionOk="0">
                      <a:moveTo>
                        <a:pt x="43" y="182"/>
                      </a:moveTo>
                      <a:lnTo>
                        <a:pt x="129" y="197"/>
                      </a:lnTo>
                      <a:lnTo>
                        <a:pt x="206" y="182"/>
                      </a:lnTo>
                      <a:lnTo>
                        <a:pt x="278" y="206"/>
                      </a:lnTo>
                      <a:lnTo>
                        <a:pt x="321" y="302"/>
                      </a:lnTo>
                      <a:lnTo>
                        <a:pt x="369" y="408"/>
                      </a:lnTo>
                      <a:lnTo>
                        <a:pt x="436" y="466"/>
                      </a:lnTo>
                      <a:lnTo>
                        <a:pt x="532" y="518"/>
                      </a:lnTo>
                      <a:lnTo>
                        <a:pt x="614" y="562"/>
                      </a:lnTo>
                      <a:lnTo>
                        <a:pt x="700" y="576"/>
                      </a:lnTo>
                      <a:lnTo>
                        <a:pt x="777" y="586"/>
                      </a:lnTo>
                      <a:lnTo>
                        <a:pt x="835" y="547"/>
                      </a:lnTo>
                      <a:lnTo>
                        <a:pt x="859" y="475"/>
                      </a:lnTo>
                      <a:lnTo>
                        <a:pt x="772" y="418"/>
                      </a:lnTo>
                      <a:lnTo>
                        <a:pt x="700" y="298"/>
                      </a:lnTo>
                      <a:lnTo>
                        <a:pt x="609" y="230"/>
                      </a:lnTo>
                      <a:lnTo>
                        <a:pt x="523" y="173"/>
                      </a:lnTo>
                      <a:lnTo>
                        <a:pt x="465" y="134"/>
                      </a:lnTo>
                      <a:lnTo>
                        <a:pt x="379" y="82"/>
                      </a:lnTo>
                      <a:lnTo>
                        <a:pt x="297" y="43"/>
                      </a:lnTo>
                      <a:lnTo>
                        <a:pt x="244" y="14"/>
                      </a:lnTo>
                      <a:lnTo>
                        <a:pt x="172" y="0"/>
                      </a:lnTo>
                      <a:lnTo>
                        <a:pt x="115" y="14"/>
                      </a:lnTo>
                      <a:lnTo>
                        <a:pt x="48" y="24"/>
                      </a:lnTo>
                      <a:lnTo>
                        <a:pt x="0" y="96"/>
                      </a:lnTo>
                      <a:lnTo>
                        <a:pt x="0" y="144"/>
                      </a:lnTo>
                      <a:lnTo>
                        <a:pt x="43" y="182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76">
                  <a:extLst>
                    <a:ext uri="{FF2B5EF4-FFF2-40B4-BE49-F238E27FC236}">
                      <a16:creationId xmlns:a16="http://schemas.microsoft.com/office/drawing/2014/main" id="{47320D43-CF1F-C0A0-D18C-8F08F4887660}"/>
                    </a:ext>
                  </a:extLst>
                </p:cNvPr>
                <p:cNvSpPr/>
                <p:nvPr/>
              </p:nvSpPr>
              <p:spPr bwMode="auto">
                <a:xfrm>
                  <a:off x="9801" y="8978"/>
                  <a:ext cx="1372" cy="969"/>
                </a:xfrm>
                <a:custGeom>
                  <a:avLst/>
                  <a:gdLst>
                    <a:gd name="T0" fmla="*/ 654050 w 1372"/>
                    <a:gd name="T1" fmla="*/ 1422400 h 969"/>
                    <a:gd name="T2" fmla="*/ 450850 w 1372"/>
                    <a:gd name="T3" fmla="*/ 1335088 h 969"/>
                    <a:gd name="T4" fmla="*/ 304800 w 1372"/>
                    <a:gd name="T5" fmla="*/ 1263650 h 969"/>
                    <a:gd name="T6" fmla="*/ 87313 w 1372"/>
                    <a:gd name="T7" fmla="*/ 1176338 h 969"/>
                    <a:gd name="T8" fmla="*/ 0 w 1372"/>
                    <a:gd name="T9" fmla="*/ 1060450 h 969"/>
                    <a:gd name="T10" fmla="*/ 87313 w 1372"/>
                    <a:gd name="T11" fmla="*/ 914400 h 969"/>
                    <a:gd name="T12" fmla="*/ 450850 w 1372"/>
                    <a:gd name="T13" fmla="*/ 639763 h 969"/>
                    <a:gd name="T14" fmla="*/ 668338 w 1372"/>
                    <a:gd name="T15" fmla="*/ 465138 h 969"/>
                    <a:gd name="T16" fmla="*/ 1001713 w 1372"/>
                    <a:gd name="T17" fmla="*/ 319088 h 969"/>
                    <a:gd name="T18" fmla="*/ 1176338 w 1372"/>
                    <a:gd name="T19" fmla="*/ 146050 h 969"/>
                    <a:gd name="T20" fmla="*/ 1379538 w 1372"/>
                    <a:gd name="T21" fmla="*/ 30163 h 969"/>
                    <a:gd name="T22" fmla="*/ 1639888 w 1372"/>
                    <a:gd name="T23" fmla="*/ 0 h 969"/>
                    <a:gd name="T24" fmla="*/ 1774825 w 1372"/>
                    <a:gd name="T25" fmla="*/ 46038 h 969"/>
                    <a:gd name="T26" fmla="*/ 1974850 w 1372"/>
                    <a:gd name="T27" fmla="*/ 44450 h 969"/>
                    <a:gd name="T28" fmla="*/ 2147888 w 1372"/>
                    <a:gd name="T29" fmla="*/ 203200 h 969"/>
                    <a:gd name="T30" fmla="*/ 2178050 w 1372"/>
                    <a:gd name="T31" fmla="*/ 522288 h 969"/>
                    <a:gd name="T32" fmla="*/ 1958975 w 1372"/>
                    <a:gd name="T33" fmla="*/ 711200 h 969"/>
                    <a:gd name="T34" fmla="*/ 1709738 w 1372"/>
                    <a:gd name="T35" fmla="*/ 876300 h 969"/>
                    <a:gd name="T36" fmla="*/ 1389063 w 1372"/>
                    <a:gd name="T37" fmla="*/ 1152525 h 969"/>
                    <a:gd name="T38" fmla="*/ 1089025 w 1372"/>
                    <a:gd name="T39" fmla="*/ 1538288 h 969"/>
                    <a:gd name="T40" fmla="*/ 812800 w 1372"/>
                    <a:gd name="T41" fmla="*/ 1524000 h 969"/>
                    <a:gd name="T42" fmla="*/ 654050 w 1372"/>
                    <a:gd name="T43" fmla="*/ 1422400 h 96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372" h="969" extrusionOk="0">
                      <a:moveTo>
                        <a:pt x="412" y="896"/>
                      </a:moveTo>
                      <a:lnTo>
                        <a:pt x="284" y="841"/>
                      </a:lnTo>
                      <a:lnTo>
                        <a:pt x="192" y="796"/>
                      </a:lnTo>
                      <a:lnTo>
                        <a:pt x="55" y="741"/>
                      </a:lnTo>
                      <a:lnTo>
                        <a:pt x="0" y="668"/>
                      </a:lnTo>
                      <a:lnTo>
                        <a:pt x="55" y="576"/>
                      </a:lnTo>
                      <a:lnTo>
                        <a:pt x="284" y="403"/>
                      </a:lnTo>
                      <a:lnTo>
                        <a:pt x="421" y="293"/>
                      </a:lnTo>
                      <a:lnTo>
                        <a:pt x="631" y="201"/>
                      </a:lnTo>
                      <a:lnTo>
                        <a:pt x="741" y="92"/>
                      </a:lnTo>
                      <a:lnTo>
                        <a:pt x="869" y="19"/>
                      </a:lnTo>
                      <a:lnTo>
                        <a:pt x="1033" y="0"/>
                      </a:lnTo>
                      <a:lnTo>
                        <a:pt x="1118" y="29"/>
                      </a:lnTo>
                      <a:lnTo>
                        <a:pt x="1244" y="28"/>
                      </a:lnTo>
                      <a:lnTo>
                        <a:pt x="1353" y="128"/>
                      </a:lnTo>
                      <a:lnTo>
                        <a:pt x="1372" y="329"/>
                      </a:lnTo>
                      <a:lnTo>
                        <a:pt x="1234" y="448"/>
                      </a:lnTo>
                      <a:lnTo>
                        <a:pt x="1077" y="552"/>
                      </a:lnTo>
                      <a:lnTo>
                        <a:pt x="875" y="726"/>
                      </a:lnTo>
                      <a:lnTo>
                        <a:pt x="686" y="969"/>
                      </a:lnTo>
                      <a:lnTo>
                        <a:pt x="512" y="960"/>
                      </a:lnTo>
                      <a:lnTo>
                        <a:pt x="412" y="896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E8D66A2C-12E0-EE54-23FF-1F25D0F27971}"/>
                    </a:ext>
                  </a:extLst>
                </p:cNvPr>
                <p:cNvSpPr/>
                <p:nvPr/>
              </p:nvSpPr>
              <p:spPr bwMode="auto">
                <a:xfrm>
                  <a:off x="10449" y="6025"/>
                  <a:ext cx="698" cy="176"/>
                </a:xfrm>
                <a:custGeom>
                  <a:avLst/>
                  <a:gdLst>
                    <a:gd name="T0" fmla="*/ 14580 w 228"/>
                    <a:gd name="T1" fmla="*/ 24509 h 57"/>
                    <a:gd name="T2" fmla="*/ 0 w 228"/>
                    <a:gd name="T3" fmla="*/ 200972 h 57"/>
                    <a:gd name="T4" fmla="*/ 92340 w 228"/>
                    <a:gd name="T5" fmla="*/ 279400 h 57"/>
                    <a:gd name="T6" fmla="*/ 233279 w 228"/>
                    <a:gd name="T7" fmla="*/ 259793 h 57"/>
                    <a:gd name="T8" fmla="*/ 398518 w 228"/>
                    <a:gd name="T9" fmla="*/ 171561 h 57"/>
                    <a:gd name="T10" fmla="*/ 656097 w 228"/>
                    <a:gd name="T11" fmla="*/ 205874 h 57"/>
                    <a:gd name="T12" fmla="*/ 923396 w 228"/>
                    <a:gd name="T13" fmla="*/ 68625 h 57"/>
                    <a:gd name="T14" fmla="*/ 1078915 w 228"/>
                    <a:gd name="T15" fmla="*/ 102937 h 57"/>
                    <a:gd name="T16" fmla="*/ 1108075 w 228"/>
                    <a:gd name="T17" fmla="*/ 24509 h 57"/>
                    <a:gd name="T18" fmla="*/ 967136 w 228"/>
                    <a:gd name="T19" fmla="*/ 0 h 57"/>
                    <a:gd name="T20" fmla="*/ 427678 w 228"/>
                    <a:gd name="T21" fmla="*/ 102937 h 57"/>
                    <a:gd name="T22" fmla="*/ 14580 w 228"/>
                    <a:gd name="T23" fmla="*/ 24509 h 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28" h="57" extrusionOk="0">
                      <a:moveTo>
                        <a:pt x="3" y="5"/>
                      </a:moveTo>
                      <a:lnTo>
                        <a:pt x="0" y="41"/>
                      </a:lnTo>
                      <a:lnTo>
                        <a:pt x="19" y="57"/>
                      </a:lnTo>
                      <a:lnTo>
                        <a:pt x="48" y="53"/>
                      </a:lnTo>
                      <a:lnTo>
                        <a:pt x="82" y="35"/>
                      </a:lnTo>
                      <a:lnTo>
                        <a:pt x="135" y="42"/>
                      </a:lnTo>
                      <a:lnTo>
                        <a:pt x="190" y="14"/>
                      </a:lnTo>
                      <a:lnTo>
                        <a:pt x="222" y="21"/>
                      </a:lnTo>
                      <a:lnTo>
                        <a:pt x="228" y="5"/>
                      </a:lnTo>
                      <a:lnTo>
                        <a:pt x="199" y="0"/>
                      </a:lnTo>
                      <a:lnTo>
                        <a:pt x="88" y="21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85DA776-8360-85AD-8F81-C12A2A4DA611}"/>
                    </a:ext>
                  </a:extLst>
                </p:cNvPr>
                <p:cNvSpPr/>
                <p:nvPr/>
              </p:nvSpPr>
              <p:spPr bwMode="auto">
                <a:xfrm>
                  <a:off x="11458" y="5878"/>
                  <a:ext cx="461" cy="210"/>
                </a:xfrm>
                <a:custGeom>
                  <a:avLst/>
                  <a:gdLst>
                    <a:gd name="T0" fmla="*/ 0 w 151"/>
                    <a:gd name="T1" fmla="*/ 279447 h 68"/>
                    <a:gd name="T2" fmla="*/ 77546 w 151"/>
                    <a:gd name="T3" fmla="*/ 98051 h 68"/>
                    <a:gd name="T4" fmla="*/ 470121 w 151"/>
                    <a:gd name="T5" fmla="*/ 83344 h 68"/>
                    <a:gd name="T6" fmla="*/ 615519 w 151"/>
                    <a:gd name="T7" fmla="*/ 0 h 68"/>
                    <a:gd name="T8" fmla="*/ 731838 w 151"/>
                    <a:gd name="T9" fmla="*/ 53928 h 68"/>
                    <a:gd name="T10" fmla="*/ 528280 w 151"/>
                    <a:gd name="T11" fmla="*/ 127467 h 68"/>
                    <a:gd name="T12" fmla="*/ 407115 w 151"/>
                    <a:gd name="T13" fmla="*/ 230421 h 68"/>
                    <a:gd name="T14" fmla="*/ 193864 w 151"/>
                    <a:gd name="T15" fmla="*/ 220616 h 68"/>
                    <a:gd name="T16" fmla="*/ 43619 w 151"/>
                    <a:gd name="T17" fmla="*/ 333375 h 68"/>
                    <a:gd name="T18" fmla="*/ 0 w 151"/>
                    <a:gd name="T19" fmla="*/ 279447 h 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1" h="68" extrusionOk="0">
                      <a:moveTo>
                        <a:pt x="0" y="57"/>
                      </a:moveTo>
                      <a:lnTo>
                        <a:pt x="16" y="20"/>
                      </a:lnTo>
                      <a:lnTo>
                        <a:pt x="97" y="17"/>
                      </a:lnTo>
                      <a:lnTo>
                        <a:pt x="127" y="0"/>
                      </a:lnTo>
                      <a:lnTo>
                        <a:pt x="151" y="11"/>
                      </a:lnTo>
                      <a:lnTo>
                        <a:pt x="109" y="26"/>
                      </a:lnTo>
                      <a:lnTo>
                        <a:pt x="84" y="47"/>
                      </a:lnTo>
                      <a:lnTo>
                        <a:pt x="40" y="45"/>
                      </a:lnTo>
                      <a:lnTo>
                        <a:pt x="9" y="68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89">
                  <a:extLst>
                    <a:ext uri="{FF2B5EF4-FFF2-40B4-BE49-F238E27FC236}">
                      <a16:creationId xmlns:a16="http://schemas.microsoft.com/office/drawing/2014/main" id="{20D9E02A-8DB9-AFCC-599A-661590A0C356}"/>
                    </a:ext>
                  </a:extLst>
                </p:cNvPr>
                <p:cNvSpPr/>
                <p:nvPr/>
              </p:nvSpPr>
              <p:spPr bwMode="auto">
                <a:xfrm>
                  <a:off x="12083" y="5730"/>
                  <a:ext cx="150" cy="104"/>
                </a:xfrm>
                <a:custGeom>
                  <a:avLst/>
                  <a:gdLst>
                    <a:gd name="T0" fmla="*/ 238125 w 49"/>
                    <a:gd name="T1" fmla="*/ 92262 h 34"/>
                    <a:gd name="T2" fmla="*/ 218686 w 49"/>
                    <a:gd name="T3" fmla="*/ 165100 h 34"/>
                    <a:gd name="T4" fmla="*/ 145791 w 49"/>
                    <a:gd name="T5" fmla="*/ 101974 h 34"/>
                    <a:gd name="T6" fmla="*/ 38878 w 49"/>
                    <a:gd name="T7" fmla="*/ 111685 h 34"/>
                    <a:gd name="T8" fmla="*/ 0 w 49"/>
                    <a:gd name="T9" fmla="*/ 0 h 34"/>
                    <a:gd name="T10" fmla="*/ 145791 w 49"/>
                    <a:gd name="T11" fmla="*/ 29135 h 34"/>
                    <a:gd name="T12" fmla="*/ 238125 w 49"/>
                    <a:gd name="T13" fmla="*/ 92262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9" h="34" extrusionOk="0">
                      <a:moveTo>
                        <a:pt x="49" y="19"/>
                      </a:moveTo>
                      <a:lnTo>
                        <a:pt x="45" y="34"/>
                      </a:lnTo>
                      <a:lnTo>
                        <a:pt x="30" y="21"/>
                      </a:lnTo>
                      <a:lnTo>
                        <a:pt x="8" y="23"/>
                      </a:lnTo>
                      <a:lnTo>
                        <a:pt x="0" y="0"/>
                      </a:lnTo>
                      <a:lnTo>
                        <a:pt x="30" y="6"/>
                      </a:lnTo>
                      <a:lnTo>
                        <a:pt x="49" y="19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90">
                  <a:extLst>
                    <a:ext uri="{FF2B5EF4-FFF2-40B4-BE49-F238E27FC236}">
                      <a16:creationId xmlns:a16="http://schemas.microsoft.com/office/drawing/2014/main" id="{C6803965-1183-F1F6-EF5F-713D9056A920}"/>
                    </a:ext>
                  </a:extLst>
                </p:cNvPr>
                <p:cNvSpPr/>
                <p:nvPr/>
              </p:nvSpPr>
              <p:spPr bwMode="auto">
                <a:xfrm>
                  <a:off x="12343" y="5739"/>
                  <a:ext cx="139" cy="82"/>
                </a:xfrm>
                <a:custGeom>
                  <a:avLst/>
                  <a:gdLst>
                    <a:gd name="T0" fmla="*/ 220662 w 45"/>
                    <a:gd name="T1" fmla="*/ 28928 h 27"/>
                    <a:gd name="T2" fmla="*/ 112783 w 45"/>
                    <a:gd name="T3" fmla="*/ 86783 h 27"/>
                    <a:gd name="T4" fmla="*/ 73554 w 45"/>
                    <a:gd name="T5" fmla="*/ 130175 h 27"/>
                    <a:gd name="T6" fmla="*/ 0 w 45"/>
                    <a:gd name="T7" fmla="*/ 33749 h 27"/>
                    <a:gd name="T8" fmla="*/ 117686 w 45"/>
                    <a:gd name="T9" fmla="*/ 0 h 27"/>
                    <a:gd name="T10" fmla="*/ 220662 w 45"/>
                    <a:gd name="T11" fmla="*/ 28928 h 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5" h="27" extrusionOk="0">
                      <a:moveTo>
                        <a:pt x="45" y="6"/>
                      </a:moveTo>
                      <a:lnTo>
                        <a:pt x="23" y="18"/>
                      </a:lnTo>
                      <a:lnTo>
                        <a:pt x="15" y="27"/>
                      </a:lnTo>
                      <a:lnTo>
                        <a:pt x="0" y="7"/>
                      </a:lnTo>
                      <a:lnTo>
                        <a:pt x="24" y="0"/>
                      </a:lnTo>
                      <a:lnTo>
                        <a:pt x="45" y="6"/>
                      </a:lnTo>
                      <a:close/>
                    </a:path>
                  </a:pathLst>
                </a:custGeom>
                <a:grpFill/>
                <a:ln w="3175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2F2F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55DB4AC-A6A8-80CE-C8F7-1BC2C55390A1}"/>
                </a:ext>
              </a:extLst>
            </p:cNvPr>
            <p:cNvSpPr txBox="1"/>
            <p:nvPr/>
          </p:nvSpPr>
          <p:spPr bwMode="auto">
            <a:xfrm>
              <a:off x="4657426" y="2287704"/>
              <a:ext cx="697583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Erasmus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7AA730-0DF7-0910-014F-F5A5B2BBFF0D}"/>
                </a:ext>
              </a:extLst>
            </p:cNvPr>
            <p:cNvSpPr txBox="1"/>
            <p:nvPr/>
          </p:nvSpPr>
          <p:spPr bwMode="auto">
            <a:xfrm>
              <a:off x="5813905" y="2543522"/>
              <a:ext cx="1425349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Catherina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76339D-9203-96DB-60E5-A2758C39A872}"/>
                </a:ext>
              </a:extLst>
            </p:cNvPr>
            <p:cNvSpPr txBox="1"/>
            <p:nvPr/>
          </p:nvSpPr>
          <p:spPr bwMode="auto">
            <a:xfrm>
              <a:off x="5767426" y="2129393"/>
              <a:ext cx="1471828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St. Antonius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8FB4927-7D38-C132-972D-5F1F7A4A66C3}"/>
                </a:ext>
              </a:extLst>
            </p:cNvPr>
            <p:cNvSpPr/>
            <p:nvPr/>
          </p:nvSpPr>
          <p:spPr bwMode="auto">
            <a:xfrm>
              <a:off x="5291998" y="235078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949E64-1C8D-F2E9-6BB7-5CC1AB068B97}"/>
                </a:ext>
              </a:extLst>
            </p:cNvPr>
            <p:cNvSpPr/>
            <p:nvPr/>
          </p:nvSpPr>
          <p:spPr bwMode="auto">
            <a:xfrm>
              <a:off x="5735200" y="219309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247A4B-32B6-616F-87C0-E238EDEA33FC}"/>
                </a:ext>
              </a:extLst>
            </p:cNvPr>
            <p:cNvSpPr/>
            <p:nvPr/>
          </p:nvSpPr>
          <p:spPr bwMode="auto">
            <a:xfrm>
              <a:off x="5793502" y="260202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E5661896-DE13-7137-2038-B97647C9472F}"/>
                </a:ext>
              </a:extLst>
            </p:cNvPr>
            <p:cNvSpPr/>
            <p:nvPr/>
          </p:nvSpPr>
          <p:spPr bwMode="auto">
            <a:xfrm>
              <a:off x="255226" y="2345796"/>
              <a:ext cx="1221921" cy="1186244"/>
            </a:xfrm>
            <a:custGeom>
              <a:avLst/>
              <a:gdLst>
                <a:gd name="T0" fmla="*/ 545 w 4841"/>
                <a:gd name="T1" fmla="*/ 2730 h 4701"/>
                <a:gd name="T2" fmla="*/ 893 w 4841"/>
                <a:gd name="T3" fmla="*/ 2879 h 4701"/>
                <a:gd name="T4" fmla="*/ 1278 w 4841"/>
                <a:gd name="T5" fmla="*/ 2870 h 4701"/>
                <a:gd name="T6" fmla="*/ 1545 w 4841"/>
                <a:gd name="T7" fmla="*/ 2706 h 4701"/>
                <a:gd name="T8" fmla="*/ 1610 w 4841"/>
                <a:gd name="T9" fmla="*/ 2586 h 4701"/>
                <a:gd name="T10" fmla="*/ 1965 w 4841"/>
                <a:gd name="T11" fmla="*/ 2631 h 4701"/>
                <a:gd name="T12" fmla="*/ 2105 w 4841"/>
                <a:gd name="T13" fmla="*/ 2886 h 4701"/>
                <a:gd name="T14" fmla="*/ 2295 w 4841"/>
                <a:gd name="T15" fmla="*/ 2976 h 4701"/>
                <a:gd name="T16" fmla="*/ 2385 w 4841"/>
                <a:gd name="T17" fmla="*/ 3151 h 4701"/>
                <a:gd name="T18" fmla="*/ 2447 w 4841"/>
                <a:gd name="T19" fmla="*/ 3362 h 4701"/>
                <a:gd name="T20" fmla="*/ 2570 w 4841"/>
                <a:gd name="T21" fmla="*/ 3509 h 4701"/>
                <a:gd name="T22" fmla="*/ 3031 w 4841"/>
                <a:gd name="T23" fmla="*/ 3391 h 4701"/>
                <a:gd name="T24" fmla="*/ 3471 w 4841"/>
                <a:gd name="T25" fmla="*/ 3526 h 4701"/>
                <a:gd name="T26" fmla="*/ 3541 w 4841"/>
                <a:gd name="T27" fmla="*/ 3811 h 4701"/>
                <a:gd name="T28" fmla="*/ 3381 w 4841"/>
                <a:gd name="T29" fmla="*/ 3816 h 4701"/>
                <a:gd name="T30" fmla="*/ 3241 w 4841"/>
                <a:gd name="T31" fmla="*/ 3921 h 4701"/>
                <a:gd name="T32" fmla="*/ 3196 w 4841"/>
                <a:gd name="T33" fmla="*/ 4296 h 4701"/>
                <a:gd name="T34" fmla="*/ 2954 w 4841"/>
                <a:gd name="T35" fmla="*/ 4584 h 4701"/>
                <a:gd name="T36" fmla="*/ 3061 w 4841"/>
                <a:gd name="T37" fmla="*/ 4701 h 4701"/>
                <a:gd name="T38" fmla="*/ 3921 w 4841"/>
                <a:gd name="T39" fmla="*/ 4325 h 4701"/>
                <a:gd name="T40" fmla="*/ 3636 w 4841"/>
                <a:gd name="T41" fmla="*/ 4236 h 4701"/>
                <a:gd name="T42" fmla="*/ 4101 w 4841"/>
                <a:gd name="T43" fmla="*/ 3951 h 4701"/>
                <a:gd name="T44" fmla="*/ 4381 w 4841"/>
                <a:gd name="T45" fmla="*/ 3871 h 4701"/>
                <a:gd name="T46" fmla="*/ 4741 w 4841"/>
                <a:gd name="T47" fmla="*/ 3296 h 4701"/>
                <a:gd name="T48" fmla="*/ 4131 w 4841"/>
                <a:gd name="T49" fmla="*/ 3281 h 4701"/>
                <a:gd name="T50" fmla="*/ 3571 w 4841"/>
                <a:gd name="T51" fmla="*/ 2971 h 4701"/>
                <a:gd name="T52" fmla="*/ 3406 w 4841"/>
                <a:gd name="T53" fmla="*/ 1795 h 4701"/>
                <a:gd name="T54" fmla="*/ 3171 w 4841"/>
                <a:gd name="T55" fmla="*/ 1650 h 4701"/>
                <a:gd name="T56" fmla="*/ 2911 w 4841"/>
                <a:gd name="T57" fmla="*/ 1365 h 4701"/>
                <a:gd name="T58" fmla="*/ 2761 w 4841"/>
                <a:gd name="T59" fmla="*/ 1080 h 4701"/>
                <a:gd name="T60" fmla="*/ 2746 w 4841"/>
                <a:gd name="T61" fmla="*/ 910 h 4701"/>
                <a:gd name="T62" fmla="*/ 2676 w 4841"/>
                <a:gd name="T63" fmla="*/ 580 h 4701"/>
                <a:gd name="T64" fmla="*/ 2400 w 4841"/>
                <a:gd name="T65" fmla="*/ 430 h 4701"/>
                <a:gd name="T66" fmla="*/ 2115 w 4841"/>
                <a:gd name="T67" fmla="*/ 460 h 4701"/>
                <a:gd name="T68" fmla="*/ 1590 w 4841"/>
                <a:gd name="T69" fmla="*/ 225 h 4701"/>
                <a:gd name="T70" fmla="*/ 1305 w 4841"/>
                <a:gd name="T71" fmla="*/ 0 h 4701"/>
                <a:gd name="T72" fmla="*/ 0 w 4841"/>
                <a:gd name="T73" fmla="*/ 2541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41" h="4701" extrusionOk="0">
                  <a:moveTo>
                    <a:pt x="302" y="2717"/>
                  </a:moveTo>
                  <a:lnTo>
                    <a:pt x="545" y="2730"/>
                  </a:lnTo>
                  <a:lnTo>
                    <a:pt x="750" y="2886"/>
                  </a:lnTo>
                  <a:lnTo>
                    <a:pt x="893" y="2879"/>
                  </a:lnTo>
                  <a:lnTo>
                    <a:pt x="1010" y="2835"/>
                  </a:lnTo>
                  <a:lnTo>
                    <a:pt x="1278" y="2870"/>
                  </a:lnTo>
                  <a:lnTo>
                    <a:pt x="1385" y="2746"/>
                  </a:lnTo>
                  <a:lnTo>
                    <a:pt x="1545" y="2706"/>
                  </a:lnTo>
                  <a:lnTo>
                    <a:pt x="1500" y="2631"/>
                  </a:lnTo>
                  <a:lnTo>
                    <a:pt x="1610" y="2586"/>
                  </a:lnTo>
                  <a:lnTo>
                    <a:pt x="1785" y="2626"/>
                  </a:lnTo>
                  <a:lnTo>
                    <a:pt x="1965" y="2631"/>
                  </a:lnTo>
                  <a:lnTo>
                    <a:pt x="2010" y="2761"/>
                  </a:lnTo>
                  <a:lnTo>
                    <a:pt x="2105" y="2886"/>
                  </a:lnTo>
                  <a:lnTo>
                    <a:pt x="2325" y="2866"/>
                  </a:lnTo>
                  <a:lnTo>
                    <a:pt x="2295" y="2976"/>
                  </a:lnTo>
                  <a:lnTo>
                    <a:pt x="2405" y="3046"/>
                  </a:lnTo>
                  <a:lnTo>
                    <a:pt x="2385" y="3151"/>
                  </a:lnTo>
                  <a:lnTo>
                    <a:pt x="2461" y="3211"/>
                  </a:lnTo>
                  <a:lnTo>
                    <a:pt x="2447" y="3362"/>
                  </a:lnTo>
                  <a:lnTo>
                    <a:pt x="2517" y="3404"/>
                  </a:lnTo>
                  <a:lnTo>
                    <a:pt x="2570" y="3509"/>
                  </a:lnTo>
                  <a:lnTo>
                    <a:pt x="2761" y="3421"/>
                  </a:lnTo>
                  <a:lnTo>
                    <a:pt x="3031" y="3391"/>
                  </a:lnTo>
                  <a:lnTo>
                    <a:pt x="3301" y="3466"/>
                  </a:lnTo>
                  <a:lnTo>
                    <a:pt x="3471" y="3526"/>
                  </a:lnTo>
                  <a:lnTo>
                    <a:pt x="3621" y="3766"/>
                  </a:lnTo>
                  <a:lnTo>
                    <a:pt x="3541" y="3811"/>
                  </a:lnTo>
                  <a:lnTo>
                    <a:pt x="3581" y="3866"/>
                  </a:lnTo>
                  <a:lnTo>
                    <a:pt x="3381" y="3816"/>
                  </a:lnTo>
                  <a:lnTo>
                    <a:pt x="3226" y="3726"/>
                  </a:lnTo>
                  <a:lnTo>
                    <a:pt x="3241" y="3921"/>
                  </a:lnTo>
                  <a:lnTo>
                    <a:pt x="3186" y="4081"/>
                  </a:lnTo>
                  <a:lnTo>
                    <a:pt x="3196" y="4296"/>
                  </a:lnTo>
                  <a:lnTo>
                    <a:pt x="3060" y="4434"/>
                  </a:lnTo>
                  <a:lnTo>
                    <a:pt x="2954" y="4584"/>
                  </a:lnTo>
                  <a:lnTo>
                    <a:pt x="2892" y="4692"/>
                  </a:lnTo>
                  <a:lnTo>
                    <a:pt x="3061" y="4701"/>
                  </a:lnTo>
                  <a:lnTo>
                    <a:pt x="3321" y="4536"/>
                  </a:lnTo>
                  <a:lnTo>
                    <a:pt x="3921" y="4325"/>
                  </a:lnTo>
                  <a:lnTo>
                    <a:pt x="3893" y="4247"/>
                  </a:lnTo>
                  <a:lnTo>
                    <a:pt x="3636" y="4236"/>
                  </a:lnTo>
                  <a:lnTo>
                    <a:pt x="3771" y="4056"/>
                  </a:lnTo>
                  <a:lnTo>
                    <a:pt x="4101" y="3951"/>
                  </a:lnTo>
                  <a:lnTo>
                    <a:pt x="4311" y="3976"/>
                  </a:lnTo>
                  <a:lnTo>
                    <a:pt x="4381" y="3871"/>
                  </a:lnTo>
                  <a:lnTo>
                    <a:pt x="4841" y="3465"/>
                  </a:lnTo>
                  <a:lnTo>
                    <a:pt x="4741" y="3296"/>
                  </a:lnTo>
                  <a:lnTo>
                    <a:pt x="4371" y="3406"/>
                  </a:lnTo>
                  <a:lnTo>
                    <a:pt x="4131" y="3281"/>
                  </a:lnTo>
                  <a:lnTo>
                    <a:pt x="3781" y="3221"/>
                  </a:lnTo>
                  <a:lnTo>
                    <a:pt x="3571" y="2971"/>
                  </a:lnTo>
                  <a:lnTo>
                    <a:pt x="3426" y="2035"/>
                  </a:lnTo>
                  <a:lnTo>
                    <a:pt x="3406" y="1795"/>
                  </a:lnTo>
                  <a:lnTo>
                    <a:pt x="3261" y="1660"/>
                  </a:lnTo>
                  <a:lnTo>
                    <a:pt x="3171" y="1650"/>
                  </a:lnTo>
                  <a:lnTo>
                    <a:pt x="3091" y="1500"/>
                  </a:lnTo>
                  <a:lnTo>
                    <a:pt x="2911" y="1365"/>
                  </a:lnTo>
                  <a:lnTo>
                    <a:pt x="2721" y="1155"/>
                  </a:lnTo>
                  <a:lnTo>
                    <a:pt x="2761" y="1080"/>
                  </a:lnTo>
                  <a:lnTo>
                    <a:pt x="2721" y="1000"/>
                  </a:lnTo>
                  <a:lnTo>
                    <a:pt x="2746" y="910"/>
                  </a:lnTo>
                  <a:lnTo>
                    <a:pt x="2656" y="760"/>
                  </a:lnTo>
                  <a:lnTo>
                    <a:pt x="2676" y="580"/>
                  </a:lnTo>
                  <a:lnTo>
                    <a:pt x="2646" y="480"/>
                  </a:lnTo>
                  <a:lnTo>
                    <a:pt x="2400" y="430"/>
                  </a:lnTo>
                  <a:lnTo>
                    <a:pt x="2115" y="460"/>
                  </a:lnTo>
                  <a:lnTo>
                    <a:pt x="2115" y="460"/>
                  </a:lnTo>
                  <a:lnTo>
                    <a:pt x="1860" y="330"/>
                  </a:lnTo>
                  <a:lnTo>
                    <a:pt x="1590" y="225"/>
                  </a:lnTo>
                  <a:lnTo>
                    <a:pt x="1520" y="115"/>
                  </a:lnTo>
                  <a:lnTo>
                    <a:pt x="1305" y="0"/>
                  </a:lnTo>
                  <a:lnTo>
                    <a:pt x="90" y="1320"/>
                  </a:lnTo>
                  <a:lnTo>
                    <a:pt x="0" y="2541"/>
                  </a:lnTo>
                  <a:lnTo>
                    <a:pt x="302" y="2717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1C4C135B-11CF-233F-7B09-FCF21E529416}"/>
                </a:ext>
              </a:extLst>
            </p:cNvPr>
            <p:cNvSpPr/>
            <p:nvPr/>
          </p:nvSpPr>
          <p:spPr bwMode="auto">
            <a:xfrm>
              <a:off x="1004433" y="1825143"/>
              <a:ext cx="1162831" cy="1394729"/>
            </a:xfrm>
            <a:custGeom>
              <a:avLst/>
              <a:gdLst>
                <a:gd name="T0" fmla="*/ 0 w 4606"/>
                <a:gd name="T1" fmla="*/ 85 h 5532"/>
                <a:gd name="T2" fmla="*/ 170 w 4606"/>
                <a:gd name="T3" fmla="*/ 480 h 5532"/>
                <a:gd name="T4" fmla="*/ 210 w 4606"/>
                <a:gd name="T5" fmla="*/ 630 h 5532"/>
                <a:gd name="T6" fmla="*/ 255 w 4606"/>
                <a:gd name="T7" fmla="*/ 1080 h 5532"/>
                <a:gd name="T8" fmla="*/ 185 w 4606"/>
                <a:gd name="T9" fmla="*/ 1320 h 5532"/>
                <a:gd name="T10" fmla="*/ 630 w 4606"/>
                <a:gd name="T11" fmla="*/ 1785 h 5532"/>
                <a:gd name="T12" fmla="*/ 615 w 4606"/>
                <a:gd name="T13" fmla="*/ 2235 h 5532"/>
                <a:gd name="T14" fmla="*/ 285 w 4606"/>
                <a:gd name="T15" fmla="*/ 2535 h 5532"/>
                <a:gd name="T16" fmla="*/ 260 w 4606"/>
                <a:gd name="T17" fmla="*/ 2760 h 5532"/>
                <a:gd name="T18" fmla="*/ 510 w 4606"/>
                <a:gd name="T19" fmla="*/ 3315 h 5532"/>
                <a:gd name="T20" fmla="*/ 525 w 4606"/>
                <a:gd name="T21" fmla="*/ 3495 h 5532"/>
                <a:gd name="T22" fmla="*/ 515 w 4606"/>
                <a:gd name="T23" fmla="*/ 3690 h 5532"/>
                <a:gd name="T24" fmla="*/ 385 w 4606"/>
                <a:gd name="T25" fmla="*/ 3655 h 5532"/>
                <a:gd name="T26" fmla="*/ 435 w 4606"/>
                <a:gd name="T27" fmla="*/ 3858 h 5532"/>
                <a:gd name="T28" fmla="*/ 602 w 4606"/>
                <a:gd name="T29" fmla="*/ 5037 h 5532"/>
                <a:gd name="T30" fmla="*/ 1163 w 4606"/>
                <a:gd name="T31" fmla="*/ 5346 h 5532"/>
                <a:gd name="T32" fmla="*/ 1770 w 4606"/>
                <a:gd name="T33" fmla="*/ 5361 h 5532"/>
                <a:gd name="T34" fmla="*/ 2180 w 4606"/>
                <a:gd name="T35" fmla="*/ 5506 h 5532"/>
                <a:gd name="T36" fmla="*/ 2702 w 4606"/>
                <a:gd name="T37" fmla="*/ 5170 h 5532"/>
                <a:gd name="T38" fmla="*/ 2826 w 4606"/>
                <a:gd name="T39" fmla="*/ 4545 h 5532"/>
                <a:gd name="T40" fmla="*/ 2826 w 4606"/>
                <a:gd name="T41" fmla="*/ 4375 h 5532"/>
                <a:gd name="T42" fmla="*/ 2971 w 4606"/>
                <a:gd name="T43" fmla="*/ 4275 h 5532"/>
                <a:gd name="T44" fmla="*/ 3166 w 4606"/>
                <a:gd name="T45" fmla="*/ 4200 h 5532"/>
                <a:gd name="T46" fmla="*/ 3601 w 4606"/>
                <a:gd name="T47" fmla="*/ 4005 h 5532"/>
                <a:gd name="T48" fmla="*/ 3681 w 4606"/>
                <a:gd name="T49" fmla="*/ 3720 h 5532"/>
                <a:gd name="T50" fmla="*/ 3426 w 4606"/>
                <a:gd name="T51" fmla="*/ 3685 h 5532"/>
                <a:gd name="T52" fmla="*/ 2901 w 4606"/>
                <a:gd name="T53" fmla="*/ 4075 h 5532"/>
                <a:gd name="T54" fmla="*/ 2706 w 4606"/>
                <a:gd name="T55" fmla="*/ 4440 h 5532"/>
                <a:gd name="T56" fmla="*/ 2496 w 4606"/>
                <a:gd name="T57" fmla="*/ 4735 h 5532"/>
                <a:gd name="T58" fmla="*/ 2706 w 4606"/>
                <a:gd name="T59" fmla="*/ 4140 h 5532"/>
                <a:gd name="T60" fmla="*/ 2811 w 4606"/>
                <a:gd name="T61" fmla="*/ 3940 h 5532"/>
                <a:gd name="T62" fmla="*/ 3031 w 4606"/>
                <a:gd name="T63" fmla="*/ 3630 h 5532"/>
                <a:gd name="T64" fmla="*/ 3306 w 4606"/>
                <a:gd name="T65" fmla="*/ 3355 h 5532"/>
                <a:gd name="T66" fmla="*/ 4281 w 4606"/>
                <a:gd name="T67" fmla="*/ 3000 h 5532"/>
                <a:gd name="T68" fmla="*/ 4381 w 4606"/>
                <a:gd name="T69" fmla="*/ 2580 h 5532"/>
                <a:gd name="T70" fmla="*/ 4531 w 4606"/>
                <a:gd name="T71" fmla="*/ 2220 h 5532"/>
                <a:gd name="T72" fmla="*/ 3464 w 4606"/>
                <a:gd name="T73" fmla="*/ 2716 h 5532"/>
                <a:gd name="T74" fmla="*/ 3315 w 4606"/>
                <a:gd name="T75" fmla="*/ 2785 h 5532"/>
                <a:gd name="T76" fmla="*/ 3156 w 4606"/>
                <a:gd name="T77" fmla="*/ 2875 h 5532"/>
                <a:gd name="T78" fmla="*/ 3066 w 4606"/>
                <a:gd name="T79" fmla="*/ 2845 h 5532"/>
                <a:gd name="T80" fmla="*/ 2865 w 4606"/>
                <a:gd name="T81" fmla="*/ 2611 h 5532"/>
                <a:gd name="T82" fmla="*/ 2661 w 4606"/>
                <a:gd name="T83" fmla="*/ 2625 h 5532"/>
                <a:gd name="T84" fmla="*/ 2513 w 4606"/>
                <a:gd name="T85" fmla="*/ 2355 h 5532"/>
                <a:gd name="T86" fmla="*/ 2526 w 4606"/>
                <a:gd name="T87" fmla="*/ 2050 h 5532"/>
                <a:gd name="T88" fmla="*/ 2780 w 4606"/>
                <a:gd name="T89" fmla="*/ 1995 h 5532"/>
                <a:gd name="T90" fmla="*/ 2906 w 4606"/>
                <a:gd name="T91" fmla="*/ 1495 h 5532"/>
                <a:gd name="T92" fmla="*/ 2585 w 4606"/>
                <a:gd name="T93" fmla="*/ 882 h 5532"/>
                <a:gd name="T94" fmla="*/ 2421 w 4606"/>
                <a:gd name="T95" fmla="*/ 660 h 5532"/>
                <a:gd name="T96" fmla="*/ 2331 w 4606"/>
                <a:gd name="T97" fmla="*/ 282 h 5532"/>
                <a:gd name="T98" fmla="*/ 2195 w 4606"/>
                <a:gd name="T99" fmla="*/ 510 h 5532"/>
                <a:gd name="T100" fmla="*/ 2280 w 4606"/>
                <a:gd name="T101" fmla="*/ 720 h 5532"/>
                <a:gd name="T102" fmla="*/ 2040 w 4606"/>
                <a:gd name="T103" fmla="*/ 1065 h 5532"/>
                <a:gd name="T104" fmla="*/ 1830 w 4606"/>
                <a:gd name="T105" fmla="*/ 900 h 5532"/>
                <a:gd name="T106" fmla="*/ 1650 w 4606"/>
                <a:gd name="T107" fmla="*/ 1020 h 5532"/>
                <a:gd name="T108" fmla="*/ 1635 w 4606"/>
                <a:gd name="T109" fmla="*/ 795 h 5532"/>
                <a:gd name="T110" fmla="*/ 1490 w 4606"/>
                <a:gd name="T111" fmla="*/ 340 h 5532"/>
                <a:gd name="T112" fmla="*/ 1385 w 4606"/>
                <a:gd name="T113" fmla="*/ 330 h 5532"/>
                <a:gd name="T114" fmla="*/ 1085 w 4606"/>
                <a:gd name="T115" fmla="*/ 210 h 5532"/>
                <a:gd name="T116" fmla="*/ 710 w 4606"/>
                <a:gd name="T117" fmla="*/ 0 h 5532"/>
                <a:gd name="T118" fmla="*/ 380 w 4606"/>
                <a:gd name="T119" fmla="*/ 135 h 5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6" h="5532" extrusionOk="0">
                  <a:moveTo>
                    <a:pt x="155" y="25"/>
                  </a:moveTo>
                  <a:lnTo>
                    <a:pt x="0" y="85"/>
                  </a:lnTo>
                  <a:lnTo>
                    <a:pt x="20" y="220"/>
                  </a:lnTo>
                  <a:lnTo>
                    <a:pt x="170" y="480"/>
                  </a:lnTo>
                  <a:lnTo>
                    <a:pt x="50" y="660"/>
                  </a:lnTo>
                  <a:lnTo>
                    <a:pt x="210" y="630"/>
                  </a:lnTo>
                  <a:lnTo>
                    <a:pt x="300" y="865"/>
                  </a:lnTo>
                  <a:lnTo>
                    <a:pt x="255" y="1080"/>
                  </a:lnTo>
                  <a:lnTo>
                    <a:pt x="170" y="1215"/>
                  </a:lnTo>
                  <a:lnTo>
                    <a:pt x="185" y="1320"/>
                  </a:lnTo>
                  <a:lnTo>
                    <a:pt x="500" y="1515"/>
                  </a:lnTo>
                  <a:lnTo>
                    <a:pt x="630" y="1785"/>
                  </a:lnTo>
                  <a:lnTo>
                    <a:pt x="680" y="2010"/>
                  </a:lnTo>
                  <a:lnTo>
                    <a:pt x="615" y="2235"/>
                  </a:lnTo>
                  <a:lnTo>
                    <a:pt x="360" y="2550"/>
                  </a:lnTo>
                  <a:lnTo>
                    <a:pt x="285" y="2535"/>
                  </a:lnTo>
                  <a:lnTo>
                    <a:pt x="185" y="2595"/>
                  </a:lnTo>
                  <a:lnTo>
                    <a:pt x="260" y="2760"/>
                  </a:lnTo>
                  <a:lnTo>
                    <a:pt x="375" y="2805"/>
                  </a:lnTo>
                  <a:lnTo>
                    <a:pt x="510" y="3315"/>
                  </a:lnTo>
                  <a:lnTo>
                    <a:pt x="545" y="3390"/>
                  </a:lnTo>
                  <a:lnTo>
                    <a:pt x="525" y="3495"/>
                  </a:lnTo>
                  <a:lnTo>
                    <a:pt x="560" y="3615"/>
                  </a:lnTo>
                  <a:lnTo>
                    <a:pt x="515" y="3690"/>
                  </a:lnTo>
                  <a:lnTo>
                    <a:pt x="435" y="3610"/>
                  </a:lnTo>
                  <a:lnTo>
                    <a:pt x="385" y="3655"/>
                  </a:lnTo>
                  <a:lnTo>
                    <a:pt x="365" y="3793"/>
                  </a:lnTo>
                  <a:lnTo>
                    <a:pt x="435" y="3858"/>
                  </a:lnTo>
                  <a:lnTo>
                    <a:pt x="456" y="4098"/>
                  </a:lnTo>
                  <a:lnTo>
                    <a:pt x="602" y="5037"/>
                  </a:lnTo>
                  <a:lnTo>
                    <a:pt x="810" y="5287"/>
                  </a:lnTo>
                  <a:lnTo>
                    <a:pt x="1163" y="5346"/>
                  </a:lnTo>
                  <a:lnTo>
                    <a:pt x="1400" y="5470"/>
                  </a:lnTo>
                  <a:lnTo>
                    <a:pt x="1770" y="5361"/>
                  </a:lnTo>
                  <a:lnTo>
                    <a:pt x="1872" y="5532"/>
                  </a:lnTo>
                  <a:lnTo>
                    <a:pt x="2180" y="5506"/>
                  </a:lnTo>
                  <a:lnTo>
                    <a:pt x="2535" y="5398"/>
                  </a:lnTo>
                  <a:lnTo>
                    <a:pt x="2702" y="5170"/>
                  </a:lnTo>
                  <a:lnTo>
                    <a:pt x="2745" y="4815"/>
                  </a:lnTo>
                  <a:lnTo>
                    <a:pt x="2826" y="4545"/>
                  </a:lnTo>
                  <a:lnTo>
                    <a:pt x="2911" y="4420"/>
                  </a:lnTo>
                  <a:lnTo>
                    <a:pt x="2826" y="4375"/>
                  </a:lnTo>
                  <a:lnTo>
                    <a:pt x="2851" y="4300"/>
                  </a:lnTo>
                  <a:lnTo>
                    <a:pt x="2971" y="4275"/>
                  </a:lnTo>
                  <a:lnTo>
                    <a:pt x="3081" y="4170"/>
                  </a:lnTo>
                  <a:lnTo>
                    <a:pt x="3166" y="4200"/>
                  </a:lnTo>
                  <a:lnTo>
                    <a:pt x="3316" y="4065"/>
                  </a:lnTo>
                  <a:lnTo>
                    <a:pt x="3601" y="4005"/>
                  </a:lnTo>
                  <a:lnTo>
                    <a:pt x="3711" y="3870"/>
                  </a:lnTo>
                  <a:lnTo>
                    <a:pt x="3681" y="3720"/>
                  </a:lnTo>
                  <a:lnTo>
                    <a:pt x="3571" y="3675"/>
                  </a:lnTo>
                  <a:lnTo>
                    <a:pt x="3426" y="3685"/>
                  </a:lnTo>
                  <a:lnTo>
                    <a:pt x="3136" y="3835"/>
                  </a:lnTo>
                  <a:lnTo>
                    <a:pt x="2901" y="4075"/>
                  </a:lnTo>
                  <a:lnTo>
                    <a:pt x="2746" y="4300"/>
                  </a:lnTo>
                  <a:lnTo>
                    <a:pt x="2706" y="4440"/>
                  </a:lnTo>
                  <a:lnTo>
                    <a:pt x="2571" y="4725"/>
                  </a:lnTo>
                  <a:lnTo>
                    <a:pt x="2496" y="4735"/>
                  </a:lnTo>
                  <a:lnTo>
                    <a:pt x="2676" y="4290"/>
                  </a:lnTo>
                  <a:lnTo>
                    <a:pt x="2706" y="4140"/>
                  </a:lnTo>
                  <a:lnTo>
                    <a:pt x="2796" y="4030"/>
                  </a:lnTo>
                  <a:lnTo>
                    <a:pt x="2811" y="3940"/>
                  </a:lnTo>
                  <a:lnTo>
                    <a:pt x="3031" y="3775"/>
                  </a:lnTo>
                  <a:lnTo>
                    <a:pt x="3031" y="3630"/>
                  </a:lnTo>
                  <a:lnTo>
                    <a:pt x="3051" y="3490"/>
                  </a:lnTo>
                  <a:lnTo>
                    <a:pt x="3306" y="3355"/>
                  </a:lnTo>
                  <a:lnTo>
                    <a:pt x="3991" y="3145"/>
                  </a:lnTo>
                  <a:lnTo>
                    <a:pt x="4281" y="3000"/>
                  </a:lnTo>
                  <a:lnTo>
                    <a:pt x="4356" y="2740"/>
                  </a:lnTo>
                  <a:lnTo>
                    <a:pt x="4381" y="2580"/>
                  </a:lnTo>
                  <a:lnTo>
                    <a:pt x="4606" y="2355"/>
                  </a:lnTo>
                  <a:lnTo>
                    <a:pt x="4531" y="2220"/>
                  </a:lnTo>
                  <a:lnTo>
                    <a:pt x="3841" y="2545"/>
                  </a:lnTo>
                  <a:lnTo>
                    <a:pt x="3464" y="2716"/>
                  </a:lnTo>
                  <a:lnTo>
                    <a:pt x="3286" y="2610"/>
                  </a:lnTo>
                  <a:lnTo>
                    <a:pt x="3315" y="2785"/>
                  </a:lnTo>
                  <a:lnTo>
                    <a:pt x="3272" y="2905"/>
                  </a:lnTo>
                  <a:lnTo>
                    <a:pt x="3156" y="2875"/>
                  </a:lnTo>
                  <a:lnTo>
                    <a:pt x="3096" y="2763"/>
                  </a:lnTo>
                  <a:lnTo>
                    <a:pt x="3066" y="2845"/>
                  </a:lnTo>
                  <a:lnTo>
                    <a:pt x="2873" y="2760"/>
                  </a:lnTo>
                  <a:lnTo>
                    <a:pt x="2865" y="2611"/>
                  </a:lnTo>
                  <a:lnTo>
                    <a:pt x="2751" y="2682"/>
                  </a:lnTo>
                  <a:lnTo>
                    <a:pt x="2661" y="2625"/>
                  </a:lnTo>
                  <a:lnTo>
                    <a:pt x="2671" y="2470"/>
                  </a:lnTo>
                  <a:lnTo>
                    <a:pt x="2513" y="2355"/>
                  </a:lnTo>
                  <a:lnTo>
                    <a:pt x="2465" y="2206"/>
                  </a:lnTo>
                  <a:lnTo>
                    <a:pt x="2526" y="2050"/>
                  </a:lnTo>
                  <a:lnTo>
                    <a:pt x="2543" y="1929"/>
                  </a:lnTo>
                  <a:lnTo>
                    <a:pt x="2780" y="1995"/>
                  </a:lnTo>
                  <a:lnTo>
                    <a:pt x="3098" y="1846"/>
                  </a:lnTo>
                  <a:lnTo>
                    <a:pt x="2906" y="1495"/>
                  </a:lnTo>
                  <a:lnTo>
                    <a:pt x="2711" y="1083"/>
                  </a:lnTo>
                  <a:lnTo>
                    <a:pt x="2585" y="882"/>
                  </a:lnTo>
                  <a:lnTo>
                    <a:pt x="2597" y="631"/>
                  </a:lnTo>
                  <a:lnTo>
                    <a:pt x="2421" y="660"/>
                  </a:lnTo>
                  <a:lnTo>
                    <a:pt x="2420" y="492"/>
                  </a:lnTo>
                  <a:lnTo>
                    <a:pt x="2331" y="282"/>
                  </a:lnTo>
                  <a:lnTo>
                    <a:pt x="2225" y="385"/>
                  </a:lnTo>
                  <a:lnTo>
                    <a:pt x="2195" y="510"/>
                  </a:lnTo>
                  <a:lnTo>
                    <a:pt x="2255" y="570"/>
                  </a:lnTo>
                  <a:lnTo>
                    <a:pt x="2280" y="720"/>
                  </a:lnTo>
                  <a:lnTo>
                    <a:pt x="2165" y="825"/>
                  </a:lnTo>
                  <a:lnTo>
                    <a:pt x="2040" y="1065"/>
                  </a:lnTo>
                  <a:lnTo>
                    <a:pt x="1920" y="975"/>
                  </a:lnTo>
                  <a:lnTo>
                    <a:pt x="1830" y="900"/>
                  </a:lnTo>
                  <a:lnTo>
                    <a:pt x="1730" y="915"/>
                  </a:lnTo>
                  <a:lnTo>
                    <a:pt x="1650" y="1020"/>
                  </a:lnTo>
                  <a:lnTo>
                    <a:pt x="1560" y="985"/>
                  </a:lnTo>
                  <a:lnTo>
                    <a:pt x="1635" y="795"/>
                  </a:lnTo>
                  <a:lnTo>
                    <a:pt x="1500" y="600"/>
                  </a:lnTo>
                  <a:lnTo>
                    <a:pt x="1490" y="340"/>
                  </a:lnTo>
                  <a:lnTo>
                    <a:pt x="1460" y="285"/>
                  </a:lnTo>
                  <a:lnTo>
                    <a:pt x="1385" y="330"/>
                  </a:lnTo>
                  <a:lnTo>
                    <a:pt x="1080" y="295"/>
                  </a:lnTo>
                  <a:lnTo>
                    <a:pt x="1085" y="210"/>
                  </a:lnTo>
                  <a:lnTo>
                    <a:pt x="990" y="180"/>
                  </a:lnTo>
                  <a:lnTo>
                    <a:pt x="710" y="0"/>
                  </a:lnTo>
                  <a:lnTo>
                    <a:pt x="575" y="130"/>
                  </a:lnTo>
                  <a:lnTo>
                    <a:pt x="380" y="135"/>
                  </a:lnTo>
                  <a:lnTo>
                    <a:pt x="155" y="25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07A474-E1A0-6244-2C97-A6FC41044419}"/>
                </a:ext>
              </a:extLst>
            </p:cNvPr>
            <p:cNvSpPr txBox="1"/>
            <p:nvPr/>
          </p:nvSpPr>
          <p:spPr bwMode="auto">
            <a:xfrm>
              <a:off x="1600375" y="3070238"/>
              <a:ext cx="1848846" cy="52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McGill University &amp;</a:t>
              </a:r>
              <a:b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</a:b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Montreal Heart Institute</a:t>
              </a:r>
              <a:b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</a:b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srgbClr val="140F4B"/>
                </a:solidFill>
                <a:effectLst/>
                <a:uLnTx/>
                <a:uFillTx/>
                <a:latin typeface="Avenir Next World"/>
                <a:ea typeface="+mn-ea"/>
                <a:cs typeface="Avenir Next World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554C3F-E1DB-02F3-EEDB-BEDCF6931BBD}"/>
                </a:ext>
              </a:extLst>
            </p:cNvPr>
            <p:cNvSpPr txBox="1"/>
            <p:nvPr/>
          </p:nvSpPr>
          <p:spPr bwMode="auto">
            <a:xfrm>
              <a:off x="1070884" y="3477155"/>
              <a:ext cx="1766852" cy="52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Toronto General Hospital, Sunnybrook Health &amp; London Health Sciences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AF7CEC-EA8A-F4B0-D5F9-93D3FC9F1E3A}"/>
                </a:ext>
              </a:extLst>
            </p:cNvPr>
            <p:cNvSpPr txBox="1"/>
            <p:nvPr/>
          </p:nvSpPr>
          <p:spPr bwMode="auto">
            <a:xfrm>
              <a:off x="1643962" y="2910066"/>
              <a:ext cx="1086508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IUCPQ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B2130A6-1C89-9803-CD7A-8397EAAF6D79}"/>
                </a:ext>
              </a:extLst>
            </p:cNvPr>
            <p:cNvSpPr/>
            <p:nvPr/>
          </p:nvSpPr>
          <p:spPr bwMode="auto">
            <a:xfrm>
              <a:off x="1633742" y="296640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DB77FC5-FB9D-6BDD-D997-2AD5DC6B3A97}"/>
                </a:ext>
              </a:extLst>
            </p:cNvPr>
            <p:cNvSpPr/>
            <p:nvPr/>
          </p:nvSpPr>
          <p:spPr bwMode="auto">
            <a:xfrm>
              <a:off x="1602031" y="3132667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B8EAAC8-20DE-8A37-7323-4DD2445D2090}"/>
                </a:ext>
              </a:extLst>
            </p:cNvPr>
            <p:cNvSpPr/>
            <p:nvPr/>
          </p:nvSpPr>
          <p:spPr bwMode="auto">
            <a:xfrm>
              <a:off x="1554586" y="3154232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766B2DE-9830-3502-3298-0C3D488FEDED}"/>
                </a:ext>
              </a:extLst>
            </p:cNvPr>
            <p:cNvSpPr/>
            <p:nvPr/>
          </p:nvSpPr>
          <p:spPr bwMode="auto">
            <a:xfrm>
              <a:off x="1239162" y="338878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4C48DD-F52F-6394-1F6E-E222A5845F63}"/>
                </a:ext>
              </a:extLst>
            </p:cNvPr>
            <p:cNvSpPr/>
            <p:nvPr/>
          </p:nvSpPr>
          <p:spPr bwMode="auto">
            <a:xfrm>
              <a:off x="1178777" y="3388785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73AF82-E6CE-45C5-2752-F0502DDDDFB2}"/>
                </a:ext>
              </a:extLst>
            </p:cNvPr>
            <p:cNvSpPr/>
            <p:nvPr/>
          </p:nvSpPr>
          <p:spPr bwMode="auto">
            <a:xfrm>
              <a:off x="1213284" y="3349966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B4401C4-2C6B-9F8D-86BA-C61D18C6208B}"/>
                </a:ext>
              </a:extLst>
            </p:cNvPr>
            <p:cNvGrpSpPr/>
            <p:nvPr/>
          </p:nvGrpSpPr>
          <p:grpSpPr bwMode="auto">
            <a:xfrm>
              <a:off x="10841918" y="4548856"/>
              <a:ext cx="991237" cy="1144852"/>
              <a:chOff x="2672264" y="4095153"/>
              <a:chExt cx="991237" cy="1144852"/>
            </a:xfrm>
          </p:grpSpPr>
          <p:sp>
            <p:nvSpPr>
              <p:cNvPr id="76" name="Freeform 3">
                <a:extLst>
                  <a:ext uri="{FF2B5EF4-FFF2-40B4-BE49-F238E27FC236}">
                    <a16:creationId xmlns:a16="http://schemas.microsoft.com/office/drawing/2014/main" id="{2FE76A73-7CE8-E31E-40F7-FD1B4321A952}"/>
                  </a:ext>
                </a:extLst>
              </p:cNvPr>
              <p:cNvSpPr/>
              <p:nvPr/>
            </p:nvSpPr>
            <p:spPr bwMode="auto">
              <a:xfrm>
                <a:off x="2808050" y="5095962"/>
                <a:ext cx="19081" cy="14965"/>
              </a:xfrm>
              <a:custGeom>
                <a:avLst/>
                <a:gdLst/>
                <a:ahLst/>
                <a:cxnLst>
                  <a:cxn ang="0">
                    <a:pos x="18" y="40"/>
                  </a:cxn>
                  <a:cxn ang="0">
                    <a:pos x="15" y="24"/>
                  </a:cxn>
                  <a:cxn ang="0">
                    <a:pos x="0" y="19"/>
                  </a:cxn>
                  <a:cxn ang="0">
                    <a:pos x="24" y="6"/>
                  </a:cxn>
                  <a:cxn ang="0">
                    <a:pos x="39" y="0"/>
                  </a:cxn>
                  <a:cxn ang="0">
                    <a:pos x="48" y="13"/>
                  </a:cxn>
                  <a:cxn ang="0">
                    <a:pos x="51" y="23"/>
                  </a:cxn>
                  <a:cxn ang="0">
                    <a:pos x="28" y="25"/>
                  </a:cxn>
                  <a:cxn ang="0">
                    <a:pos x="18" y="40"/>
                  </a:cxn>
                </a:cxnLst>
                <a:rect l="0" t="0" r="r" b="b"/>
                <a:pathLst>
                  <a:path w="51" h="40" extrusionOk="0">
                    <a:moveTo>
                      <a:pt x="18" y="40"/>
                    </a:moveTo>
                    <a:lnTo>
                      <a:pt x="15" y="24"/>
                    </a:lnTo>
                    <a:lnTo>
                      <a:pt x="0" y="19"/>
                    </a:lnTo>
                    <a:lnTo>
                      <a:pt x="24" y="6"/>
                    </a:lnTo>
                    <a:lnTo>
                      <a:pt x="39" y="0"/>
                    </a:lnTo>
                    <a:lnTo>
                      <a:pt x="48" y="13"/>
                    </a:lnTo>
                    <a:lnTo>
                      <a:pt x="51" y="23"/>
                    </a:lnTo>
                    <a:lnTo>
                      <a:pt x="28" y="25"/>
                    </a:lnTo>
                    <a:lnTo>
                      <a:pt x="18" y="40"/>
                    </a:lnTo>
                    <a:close/>
                  </a:path>
                </a:pathLst>
              </a:custGeom>
              <a:solidFill>
                <a:schemeClr val="tx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4">
                <a:extLst>
                  <a:ext uri="{FF2B5EF4-FFF2-40B4-BE49-F238E27FC236}">
                    <a16:creationId xmlns:a16="http://schemas.microsoft.com/office/drawing/2014/main" id="{5E5485FE-207A-3E56-FA8A-CEA1801135D9}"/>
                  </a:ext>
                </a:extLst>
              </p:cNvPr>
              <p:cNvSpPr/>
              <p:nvPr/>
            </p:nvSpPr>
            <p:spPr bwMode="auto">
              <a:xfrm>
                <a:off x="2883625" y="5189123"/>
                <a:ext cx="42277" cy="50882"/>
              </a:xfrm>
              <a:custGeom>
                <a:avLst/>
                <a:gdLst/>
                <a:ahLst/>
                <a:cxnLst>
                  <a:cxn ang="0">
                    <a:pos x="15" y="136"/>
                  </a:cxn>
                  <a:cxn ang="0">
                    <a:pos x="0" y="121"/>
                  </a:cxn>
                  <a:cxn ang="0">
                    <a:pos x="15" y="93"/>
                  </a:cxn>
                  <a:cxn ang="0">
                    <a:pos x="12" y="73"/>
                  </a:cxn>
                  <a:cxn ang="0">
                    <a:pos x="27" y="78"/>
                  </a:cxn>
                  <a:cxn ang="0">
                    <a:pos x="30" y="57"/>
                  </a:cxn>
                  <a:cxn ang="0">
                    <a:pos x="38" y="39"/>
                  </a:cxn>
                  <a:cxn ang="0">
                    <a:pos x="20" y="24"/>
                  </a:cxn>
                  <a:cxn ang="0">
                    <a:pos x="30" y="0"/>
                  </a:cxn>
                  <a:cxn ang="0">
                    <a:pos x="54" y="0"/>
                  </a:cxn>
                  <a:cxn ang="0">
                    <a:pos x="83" y="15"/>
                  </a:cxn>
                  <a:cxn ang="0">
                    <a:pos x="99" y="39"/>
                  </a:cxn>
                  <a:cxn ang="0">
                    <a:pos x="77" y="40"/>
                  </a:cxn>
                  <a:cxn ang="0">
                    <a:pos x="63" y="48"/>
                  </a:cxn>
                  <a:cxn ang="0">
                    <a:pos x="89" y="63"/>
                  </a:cxn>
                  <a:cxn ang="0">
                    <a:pos x="113" y="63"/>
                  </a:cxn>
                  <a:cxn ang="0">
                    <a:pos x="113" y="81"/>
                  </a:cxn>
                  <a:cxn ang="0">
                    <a:pos x="59" y="102"/>
                  </a:cxn>
                  <a:cxn ang="0">
                    <a:pos x="23" y="112"/>
                  </a:cxn>
                  <a:cxn ang="0">
                    <a:pos x="15" y="136"/>
                  </a:cxn>
                </a:cxnLst>
                <a:rect l="0" t="0" r="r" b="b"/>
                <a:pathLst>
                  <a:path w="113" h="136" extrusionOk="0">
                    <a:moveTo>
                      <a:pt x="15" y="136"/>
                    </a:moveTo>
                    <a:lnTo>
                      <a:pt x="0" y="121"/>
                    </a:lnTo>
                    <a:lnTo>
                      <a:pt x="15" y="93"/>
                    </a:lnTo>
                    <a:lnTo>
                      <a:pt x="12" y="73"/>
                    </a:lnTo>
                    <a:lnTo>
                      <a:pt x="27" y="78"/>
                    </a:lnTo>
                    <a:lnTo>
                      <a:pt x="30" y="57"/>
                    </a:lnTo>
                    <a:lnTo>
                      <a:pt x="38" y="39"/>
                    </a:lnTo>
                    <a:lnTo>
                      <a:pt x="20" y="24"/>
                    </a:lnTo>
                    <a:lnTo>
                      <a:pt x="30" y="0"/>
                    </a:lnTo>
                    <a:lnTo>
                      <a:pt x="54" y="0"/>
                    </a:lnTo>
                    <a:lnTo>
                      <a:pt x="83" y="15"/>
                    </a:lnTo>
                    <a:lnTo>
                      <a:pt x="99" y="39"/>
                    </a:lnTo>
                    <a:lnTo>
                      <a:pt x="77" y="40"/>
                    </a:lnTo>
                    <a:lnTo>
                      <a:pt x="63" y="48"/>
                    </a:lnTo>
                    <a:lnTo>
                      <a:pt x="89" y="63"/>
                    </a:lnTo>
                    <a:lnTo>
                      <a:pt x="113" y="63"/>
                    </a:lnTo>
                    <a:lnTo>
                      <a:pt x="113" y="81"/>
                    </a:lnTo>
                    <a:lnTo>
                      <a:pt x="59" y="102"/>
                    </a:lnTo>
                    <a:lnTo>
                      <a:pt x="23" y="112"/>
                    </a:lnTo>
                    <a:lnTo>
                      <a:pt x="15" y="136"/>
                    </a:lnTo>
                    <a:close/>
                  </a:path>
                </a:pathLst>
              </a:custGeom>
              <a:solidFill>
                <a:srgbClr val="D9D9D9"/>
              </a:solidFill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8DC69F5B-60AC-8038-2637-4411EDCFFB88}"/>
                  </a:ext>
                </a:extLst>
              </p:cNvPr>
              <p:cNvSpPr/>
              <p:nvPr/>
            </p:nvSpPr>
            <p:spPr bwMode="auto">
              <a:xfrm>
                <a:off x="3380476" y="4244433"/>
                <a:ext cx="18332" cy="26938"/>
              </a:xfrm>
              <a:custGeom>
                <a:avLst/>
                <a:gdLst/>
                <a:ahLst/>
                <a:cxnLst>
                  <a:cxn ang="0">
                    <a:pos x="43" y="72"/>
                  </a:cxn>
                  <a:cxn ang="0">
                    <a:pos x="13" y="44"/>
                  </a:cxn>
                  <a:cxn ang="0">
                    <a:pos x="0" y="30"/>
                  </a:cxn>
                  <a:cxn ang="0">
                    <a:pos x="6" y="8"/>
                  </a:cxn>
                  <a:cxn ang="0">
                    <a:pos x="15" y="0"/>
                  </a:cxn>
                  <a:cxn ang="0">
                    <a:pos x="43" y="30"/>
                  </a:cxn>
                  <a:cxn ang="0">
                    <a:pos x="36" y="42"/>
                  </a:cxn>
                  <a:cxn ang="0">
                    <a:pos x="49" y="60"/>
                  </a:cxn>
                  <a:cxn ang="0">
                    <a:pos x="43" y="72"/>
                  </a:cxn>
                </a:cxnLst>
                <a:rect l="0" t="0" r="r" b="b"/>
                <a:pathLst>
                  <a:path w="49" h="72" extrusionOk="0">
                    <a:moveTo>
                      <a:pt x="43" y="72"/>
                    </a:moveTo>
                    <a:lnTo>
                      <a:pt x="13" y="44"/>
                    </a:lnTo>
                    <a:lnTo>
                      <a:pt x="0" y="30"/>
                    </a:lnTo>
                    <a:lnTo>
                      <a:pt x="6" y="8"/>
                    </a:lnTo>
                    <a:lnTo>
                      <a:pt x="15" y="0"/>
                    </a:lnTo>
                    <a:lnTo>
                      <a:pt x="43" y="30"/>
                    </a:lnTo>
                    <a:lnTo>
                      <a:pt x="36" y="42"/>
                    </a:lnTo>
                    <a:lnTo>
                      <a:pt x="49" y="60"/>
                    </a:lnTo>
                    <a:lnTo>
                      <a:pt x="43" y="72"/>
                    </a:lnTo>
                    <a:close/>
                  </a:path>
                </a:pathLst>
              </a:custGeom>
              <a:solidFill>
                <a:schemeClr val="tx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80DC37EE-8780-C4CC-CEF2-203EAE3FDEAD}"/>
                  </a:ext>
                </a:extLst>
              </p:cNvPr>
              <p:cNvSpPr/>
              <p:nvPr/>
            </p:nvSpPr>
            <p:spPr bwMode="auto">
              <a:xfrm>
                <a:off x="2810668" y="4628295"/>
                <a:ext cx="495728" cy="550352"/>
              </a:xfrm>
              <a:custGeom>
                <a:avLst/>
                <a:gdLst/>
                <a:ahLst/>
                <a:cxnLst>
                  <a:cxn ang="0">
                    <a:pos x="206" y="6688"/>
                  </a:cxn>
                  <a:cxn ang="0">
                    <a:pos x="186" y="6846"/>
                  </a:cxn>
                  <a:cxn ang="0">
                    <a:pos x="777" y="6966"/>
                  </a:cxn>
                  <a:cxn ang="0">
                    <a:pos x="1148" y="7096"/>
                  </a:cxn>
                  <a:cxn ang="0">
                    <a:pos x="1542" y="7159"/>
                  </a:cxn>
                  <a:cxn ang="0">
                    <a:pos x="1614" y="7207"/>
                  </a:cxn>
                  <a:cxn ang="0">
                    <a:pos x="1827" y="7231"/>
                  </a:cxn>
                  <a:cxn ang="0">
                    <a:pos x="2159" y="7354"/>
                  </a:cxn>
                  <a:cxn ang="0">
                    <a:pos x="2522" y="7231"/>
                  </a:cxn>
                  <a:cxn ang="0">
                    <a:pos x="2657" y="7158"/>
                  </a:cxn>
                  <a:cxn ang="0">
                    <a:pos x="2771" y="7014"/>
                  </a:cxn>
                  <a:cxn ang="0">
                    <a:pos x="3116" y="6627"/>
                  </a:cxn>
                  <a:cxn ang="0">
                    <a:pos x="3422" y="6451"/>
                  </a:cxn>
                  <a:cxn ang="0">
                    <a:pos x="3521" y="6355"/>
                  </a:cxn>
                  <a:cxn ang="0">
                    <a:pos x="3468" y="6112"/>
                  </a:cxn>
                  <a:cxn ang="0">
                    <a:pos x="3647" y="5832"/>
                  </a:cxn>
                  <a:cxn ang="0">
                    <a:pos x="3662" y="5461"/>
                  </a:cxn>
                  <a:cxn ang="0">
                    <a:pos x="3886" y="5141"/>
                  </a:cxn>
                  <a:cxn ang="0">
                    <a:pos x="3974" y="4530"/>
                  </a:cxn>
                  <a:cxn ang="0">
                    <a:pos x="4665" y="4021"/>
                  </a:cxn>
                  <a:cxn ang="0">
                    <a:pos x="4946" y="3957"/>
                  </a:cxn>
                  <a:cxn ang="0">
                    <a:pos x="5252" y="4036"/>
                  </a:cxn>
                  <a:cxn ang="0">
                    <a:pos x="5487" y="3976"/>
                  </a:cxn>
                  <a:cxn ang="0">
                    <a:pos x="5262" y="3805"/>
                  </a:cxn>
                  <a:cxn ang="0">
                    <a:pos x="5213" y="3190"/>
                  </a:cxn>
                  <a:cxn ang="0">
                    <a:pos x="5583" y="3013"/>
                  </a:cxn>
                  <a:cxn ang="0">
                    <a:pos x="6026" y="2364"/>
                  </a:cxn>
                  <a:cxn ang="0">
                    <a:pos x="6234" y="1948"/>
                  </a:cxn>
                  <a:cxn ang="0">
                    <a:pos x="6447" y="1360"/>
                  </a:cxn>
                  <a:cxn ang="0">
                    <a:pos x="6446" y="1044"/>
                  </a:cxn>
                  <a:cxn ang="0">
                    <a:pos x="6627" y="849"/>
                  </a:cxn>
                  <a:cxn ang="0">
                    <a:pos x="6284" y="706"/>
                  </a:cxn>
                  <a:cxn ang="0">
                    <a:pos x="6183" y="970"/>
                  </a:cxn>
                  <a:cxn ang="0">
                    <a:pos x="6106" y="715"/>
                  </a:cxn>
                  <a:cxn ang="0">
                    <a:pos x="5477" y="841"/>
                  </a:cxn>
                  <a:cxn ang="0">
                    <a:pos x="5460" y="357"/>
                  </a:cxn>
                  <a:cxn ang="0">
                    <a:pos x="5114" y="234"/>
                  </a:cxn>
                  <a:cxn ang="0">
                    <a:pos x="5411" y="0"/>
                  </a:cxn>
                  <a:cxn ang="0">
                    <a:pos x="5006" y="178"/>
                  </a:cxn>
                  <a:cxn ang="0">
                    <a:pos x="4661" y="420"/>
                  </a:cxn>
                  <a:cxn ang="0">
                    <a:pos x="4604" y="1005"/>
                  </a:cxn>
                  <a:cxn ang="0">
                    <a:pos x="4019" y="1546"/>
                  </a:cxn>
                  <a:cxn ang="0">
                    <a:pos x="3711" y="2542"/>
                  </a:cxn>
                  <a:cxn ang="0">
                    <a:pos x="3056" y="3205"/>
                  </a:cxn>
                  <a:cxn ang="0">
                    <a:pos x="2712" y="3508"/>
                  </a:cxn>
                  <a:cxn ang="0">
                    <a:pos x="2094" y="3954"/>
                  </a:cxn>
                  <a:cxn ang="0">
                    <a:pos x="1638" y="4255"/>
                  </a:cxn>
                  <a:cxn ang="0">
                    <a:pos x="1235" y="4635"/>
                  </a:cxn>
                  <a:cxn ang="0">
                    <a:pos x="1160" y="5023"/>
                  </a:cxn>
                  <a:cxn ang="0">
                    <a:pos x="867" y="5097"/>
                  </a:cxn>
                  <a:cxn ang="0">
                    <a:pos x="779" y="5196"/>
                  </a:cxn>
                  <a:cxn ang="0">
                    <a:pos x="753" y="5541"/>
                  </a:cxn>
                  <a:cxn ang="0">
                    <a:pos x="506" y="5658"/>
                  </a:cxn>
                  <a:cxn ang="0">
                    <a:pos x="428" y="5805"/>
                  </a:cxn>
                  <a:cxn ang="0">
                    <a:pos x="516" y="5850"/>
                  </a:cxn>
                  <a:cxn ang="0">
                    <a:pos x="533" y="6061"/>
                  </a:cxn>
                  <a:cxn ang="0">
                    <a:pos x="297" y="5946"/>
                  </a:cxn>
                  <a:cxn ang="0">
                    <a:pos x="256" y="6061"/>
                  </a:cxn>
                  <a:cxn ang="0">
                    <a:pos x="312" y="6154"/>
                  </a:cxn>
                  <a:cxn ang="0">
                    <a:pos x="341" y="6178"/>
                  </a:cxn>
                  <a:cxn ang="0">
                    <a:pos x="410" y="6351"/>
                  </a:cxn>
                  <a:cxn ang="0">
                    <a:pos x="128" y="6483"/>
                  </a:cxn>
                  <a:cxn ang="0">
                    <a:pos x="66" y="6696"/>
                  </a:cxn>
                </a:cxnLst>
                <a:rect l="0" t="0" r="r" b="b"/>
                <a:pathLst>
                  <a:path w="6627" h="7354" extrusionOk="0">
                    <a:moveTo>
                      <a:pt x="66" y="6696"/>
                    </a:moveTo>
                    <a:lnTo>
                      <a:pt x="245" y="6528"/>
                    </a:lnTo>
                    <a:lnTo>
                      <a:pt x="206" y="6688"/>
                    </a:lnTo>
                    <a:lnTo>
                      <a:pt x="200" y="6754"/>
                    </a:lnTo>
                    <a:lnTo>
                      <a:pt x="294" y="6786"/>
                    </a:lnTo>
                    <a:lnTo>
                      <a:pt x="186" y="6846"/>
                    </a:lnTo>
                    <a:lnTo>
                      <a:pt x="216" y="6930"/>
                    </a:lnTo>
                    <a:lnTo>
                      <a:pt x="453" y="6964"/>
                    </a:lnTo>
                    <a:lnTo>
                      <a:pt x="777" y="6966"/>
                    </a:lnTo>
                    <a:lnTo>
                      <a:pt x="845" y="6876"/>
                    </a:lnTo>
                    <a:lnTo>
                      <a:pt x="1032" y="6906"/>
                    </a:lnTo>
                    <a:lnTo>
                      <a:pt x="1148" y="7096"/>
                    </a:lnTo>
                    <a:lnTo>
                      <a:pt x="1304" y="7065"/>
                    </a:lnTo>
                    <a:lnTo>
                      <a:pt x="1436" y="7036"/>
                    </a:lnTo>
                    <a:lnTo>
                      <a:pt x="1542" y="7159"/>
                    </a:lnTo>
                    <a:lnTo>
                      <a:pt x="1511" y="7254"/>
                    </a:lnTo>
                    <a:lnTo>
                      <a:pt x="1557" y="7327"/>
                    </a:lnTo>
                    <a:lnTo>
                      <a:pt x="1614" y="7207"/>
                    </a:lnTo>
                    <a:lnTo>
                      <a:pt x="1671" y="7294"/>
                    </a:lnTo>
                    <a:lnTo>
                      <a:pt x="1739" y="7290"/>
                    </a:lnTo>
                    <a:lnTo>
                      <a:pt x="1827" y="7231"/>
                    </a:lnTo>
                    <a:lnTo>
                      <a:pt x="1958" y="7266"/>
                    </a:lnTo>
                    <a:lnTo>
                      <a:pt x="2004" y="7351"/>
                    </a:lnTo>
                    <a:lnTo>
                      <a:pt x="2159" y="7354"/>
                    </a:lnTo>
                    <a:lnTo>
                      <a:pt x="2324" y="7350"/>
                    </a:lnTo>
                    <a:lnTo>
                      <a:pt x="2426" y="7300"/>
                    </a:lnTo>
                    <a:lnTo>
                      <a:pt x="2522" y="7231"/>
                    </a:lnTo>
                    <a:lnTo>
                      <a:pt x="2622" y="7257"/>
                    </a:lnTo>
                    <a:lnTo>
                      <a:pt x="2716" y="7216"/>
                    </a:lnTo>
                    <a:lnTo>
                      <a:pt x="2657" y="7158"/>
                    </a:lnTo>
                    <a:lnTo>
                      <a:pt x="2667" y="7096"/>
                    </a:lnTo>
                    <a:lnTo>
                      <a:pt x="2786" y="7089"/>
                    </a:lnTo>
                    <a:lnTo>
                      <a:pt x="2771" y="7014"/>
                    </a:lnTo>
                    <a:lnTo>
                      <a:pt x="2954" y="6864"/>
                    </a:lnTo>
                    <a:lnTo>
                      <a:pt x="3132" y="6750"/>
                    </a:lnTo>
                    <a:lnTo>
                      <a:pt x="3116" y="6627"/>
                    </a:lnTo>
                    <a:lnTo>
                      <a:pt x="3197" y="6505"/>
                    </a:lnTo>
                    <a:lnTo>
                      <a:pt x="3306" y="6474"/>
                    </a:lnTo>
                    <a:lnTo>
                      <a:pt x="3422" y="6451"/>
                    </a:lnTo>
                    <a:lnTo>
                      <a:pt x="3453" y="6417"/>
                    </a:lnTo>
                    <a:lnTo>
                      <a:pt x="3521" y="6421"/>
                    </a:lnTo>
                    <a:lnTo>
                      <a:pt x="3521" y="6355"/>
                    </a:lnTo>
                    <a:lnTo>
                      <a:pt x="3507" y="6283"/>
                    </a:lnTo>
                    <a:lnTo>
                      <a:pt x="3432" y="6226"/>
                    </a:lnTo>
                    <a:lnTo>
                      <a:pt x="3468" y="6112"/>
                    </a:lnTo>
                    <a:lnTo>
                      <a:pt x="3551" y="6072"/>
                    </a:lnTo>
                    <a:lnTo>
                      <a:pt x="3569" y="5976"/>
                    </a:lnTo>
                    <a:lnTo>
                      <a:pt x="3647" y="5832"/>
                    </a:lnTo>
                    <a:lnTo>
                      <a:pt x="3603" y="5760"/>
                    </a:lnTo>
                    <a:lnTo>
                      <a:pt x="3684" y="5611"/>
                    </a:lnTo>
                    <a:lnTo>
                      <a:pt x="3662" y="5461"/>
                    </a:lnTo>
                    <a:lnTo>
                      <a:pt x="3812" y="5398"/>
                    </a:lnTo>
                    <a:lnTo>
                      <a:pt x="3855" y="5310"/>
                    </a:lnTo>
                    <a:lnTo>
                      <a:pt x="3886" y="5141"/>
                    </a:lnTo>
                    <a:lnTo>
                      <a:pt x="3866" y="4965"/>
                    </a:lnTo>
                    <a:lnTo>
                      <a:pt x="3899" y="4711"/>
                    </a:lnTo>
                    <a:lnTo>
                      <a:pt x="3974" y="4530"/>
                    </a:lnTo>
                    <a:lnTo>
                      <a:pt x="4382" y="4267"/>
                    </a:lnTo>
                    <a:lnTo>
                      <a:pt x="4674" y="4108"/>
                    </a:lnTo>
                    <a:lnTo>
                      <a:pt x="4665" y="4021"/>
                    </a:lnTo>
                    <a:lnTo>
                      <a:pt x="4721" y="3985"/>
                    </a:lnTo>
                    <a:lnTo>
                      <a:pt x="4787" y="4030"/>
                    </a:lnTo>
                    <a:lnTo>
                      <a:pt x="4946" y="3957"/>
                    </a:lnTo>
                    <a:lnTo>
                      <a:pt x="5015" y="4021"/>
                    </a:lnTo>
                    <a:lnTo>
                      <a:pt x="5144" y="3969"/>
                    </a:lnTo>
                    <a:lnTo>
                      <a:pt x="5252" y="4036"/>
                    </a:lnTo>
                    <a:lnTo>
                      <a:pt x="5354" y="3991"/>
                    </a:lnTo>
                    <a:lnTo>
                      <a:pt x="5442" y="4068"/>
                    </a:lnTo>
                    <a:lnTo>
                      <a:pt x="5487" y="3976"/>
                    </a:lnTo>
                    <a:lnTo>
                      <a:pt x="5460" y="3805"/>
                    </a:lnTo>
                    <a:lnTo>
                      <a:pt x="5339" y="3780"/>
                    </a:lnTo>
                    <a:lnTo>
                      <a:pt x="5262" y="3805"/>
                    </a:lnTo>
                    <a:lnTo>
                      <a:pt x="5186" y="3746"/>
                    </a:lnTo>
                    <a:lnTo>
                      <a:pt x="5267" y="3316"/>
                    </a:lnTo>
                    <a:lnTo>
                      <a:pt x="5213" y="3190"/>
                    </a:lnTo>
                    <a:lnTo>
                      <a:pt x="5348" y="3177"/>
                    </a:lnTo>
                    <a:lnTo>
                      <a:pt x="5457" y="3090"/>
                    </a:lnTo>
                    <a:lnTo>
                      <a:pt x="5583" y="3013"/>
                    </a:lnTo>
                    <a:lnTo>
                      <a:pt x="5892" y="2404"/>
                    </a:lnTo>
                    <a:lnTo>
                      <a:pt x="5951" y="2340"/>
                    </a:lnTo>
                    <a:lnTo>
                      <a:pt x="6026" y="2364"/>
                    </a:lnTo>
                    <a:lnTo>
                      <a:pt x="6087" y="2184"/>
                    </a:lnTo>
                    <a:lnTo>
                      <a:pt x="6167" y="2176"/>
                    </a:lnTo>
                    <a:lnTo>
                      <a:pt x="6234" y="1948"/>
                    </a:lnTo>
                    <a:lnTo>
                      <a:pt x="6377" y="1771"/>
                    </a:lnTo>
                    <a:lnTo>
                      <a:pt x="6551" y="1426"/>
                    </a:lnTo>
                    <a:lnTo>
                      <a:pt x="6447" y="1360"/>
                    </a:lnTo>
                    <a:lnTo>
                      <a:pt x="6389" y="1272"/>
                    </a:lnTo>
                    <a:lnTo>
                      <a:pt x="6371" y="1120"/>
                    </a:lnTo>
                    <a:lnTo>
                      <a:pt x="6446" y="1044"/>
                    </a:lnTo>
                    <a:lnTo>
                      <a:pt x="6540" y="1002"/>
                    </a:lnTo>
                    <a:lnTo>
                      <a:pt x="6541" y="910"/>
                    </a:lnTo>
                    <a:lnTo>
                      <a:pt x="6627" y="849"/>
                    </a:lnTo>
                    <a:lnTo>
                      <a:pt x="6525" y="807"/>
                    </a:lnTo>
                    <a:lnTo>
                      <a:pt x="6539" y="676"/>
                    </a:lnTo>
                    <a:lnTo>
                      <a:pt x="6284" y="706"/>
                    </a:lnTo>
                    <a:lnTo>
                      <a:pt x="6371" y="805"/>
                    </a:lnTo>
                    <a:lnTo>
                      <a:pt x="6270" y="930"/>
                    </a:lnTo>
                    <a:lnTo>
                      <a:pt x="6183" y="970"/>
                    </a:lnTo>
                    <a:lnTo>
                      <a:pt x="6106" y="930"/>
                    </a:lnTo>
                    <a:lnTo>
                      <a:pt x="6122" y="825"/>
                    </a:lnTo>
                    <a:lnTo>
                      <a:pt x="6106" y="715"/>
                    </a:lnTo>
                    <a:lnTo>
                      <a:pt x="5892" y="694"/>
                    </a:lnTo>
                    <a:lnTo>
                      <a:pt x="5532" y="960"/>
                    </a:lnTo>
                    <a:lnTo>
                      <a:pt x="5477" y="841"/>
                    </a:lnTo>
                    <a:lnTo>
                      <a:pt x="5436" y="697"/>
                    </a:lnTo>
                    <a:lnTo>
                      <a:pt x="5445" y="426"/>
                    </a:lnTo>
                    <a:lnTo>
                      <a:pt x="5460" y="357"/>
                    </a:lnTo>
                    <a:lnTo>
                      <a:pt x="5297" y="400"/>
                    </a:lnTo>
                    <a:lnTo>
                      <a:pt x="5157" y="340"/>
                    </a:lnTo>
                    <a:lnTo>
                      <a:pt x="5114" y="234"/>
                    </a:lnTo>
                    <a:lnTo>
                      <a:pt x="5201" y="130"/>
                    </a:lnTo>
                    <a:lnTo>
                      <a:pt x="5396" y="85"/>
                    </a:lnTo>
                    <a:lnTo>
                      <a:pt x="5411" y="0"/>
                    </a:lnTo>
                    <a:lnTo>
                      <a:pt x="5213" y="13"/>
                    </a:lnTo>
                    <a:lnTo>
                      <a:pt x="5049" y="72"/>
                    </a:lnTo>
                    <a:lnTo>
                      <a:pt x="5006" y="178"/>
                    </a:lnTo>
                    <a:lnTo>
                      <a:pt x="4961" y="118"/>
                    </a:lnTo>
                    <a:lnTo>
                      <a:pt x="4736" y="355"/>
                    </a:lnTo>
                    <a:lnTo>
                      <a:pt x="4661" y="420"/>
                    </a:lnTo>
                    <a:lnTo>
                      <a:pt x="4616" y="498"/>
                    </a:lnTo>
                    <a:lnTo>
                      <a:pt x="4601" y="612"/>
                    </a:lnTo>
                    <a:lnTo>
                      <a:pt x="4604" y="1005"/>
                    </a:lnTo>
                    <a:lnTo>
                      <a:pt x="4410" y="1330"/>
                    </a:lnTo>
                    <a:lnTo>
                      <a:pt x="4245" y="1485"/>
                    </a:lnTo>
                    <a:lnTo>
                      <a:pt x="4019" y="1546"/>
                    </a:lnTo>
                    <a:lnTo>
                      <a:pt x="4050" y="1692"/>
                    </a:lnTo>
                    <a:lnTo>
                      <a:pt x="3914" y="2130"/>
                    </a:lnTo>
                    <a:lnTo>
                      <a:pt x="3711" y="2542"/>
                    </a:lnTo>
                    <a:lnTo>
                      <a:pt x="3548" y="2779"/>
                    </a:lnTo>
                    <a:lnTo>
                      <a:pt x="3387" y="2971"/>
                    </a:lnTo>
                    <a:lnTo>
                      <a:pt x="3056" y="3205"/>
                    </a:lnTo>
                    <a:lnTo>
                      <a:pt x="2894" y="3361"/>
                    </a:lnTo>
                    <a:lnTo>
                      <a:pt x="2831" y="3490"/>
                    </a:lnTo>
                    <a:lnTo>
                      <a:pt x="2712" y="3508"/>
                    </a:lnTo>
                    <a:lnTo>
                      <a:pt x="2448" y="3775"/>
                    </a:lnTo>
                    <a:lnTo>
                      <a:pt x="2250" y="3853"/>
                    </a:lnTo>
                    <a:lnTo>
                      <a:pt x="2094" y="3954"/>
                    </a:lnTo>
                    <a:lnTo>
                      <a:pt x="2054" y="4074"/>
                    </a:lnTo>
                    <a:lnTo>
                      <a:pt x="1775" y="4270"/>
                    </a:lnTo>
                    <a:lnTo>
                      <a:pt x="1638" y="4255"/>
                    </a:lnTo>
                    <a:lnTo>
                      <a:pt x="1443" y="4344"/>
                    </a:lnTo>
                    <a:lnTo>
                      <a:pt x="1320" y="4545"/>
                    </a:lnTo>
                    <a:lnTo>
                      <a:pt x="1235" y="4635"/>
                    </a:lnTo>
                    <a:lnTo>
                      <a:pt x="1163" y="4774"/>
                    </a:lnTo>
                    <a:lnTo>
                      <a:pt x="1044" y="4920"/>
                    </a:lnTo>
                    <a:lnTo>
                      <a:pt x="1160" y="5023"/>
                    </a:lnTo>
                    <a:lnTo>
                      <a:pt x="1121" y="5076"/>
                    </a:lnTo>
                    <a:lnTo>
                      <a:pt x="1002" y="5002"/>
                    </a:lnTo>
                    <a:lnTo>
                      <a:pt x="867" y="5097"/>
                    </a:lnTo>
                    <a:lnTo>
                      <a:pt x="912" y="5206"/>
                    </a:lnTo>
                    <a:lnTo>
                      <a:pt x="830" y="5310"/>
                    </a:lnTo>
                    <a:lnTo>
                      <a:pt x="779" y="5196"/>
                    </a:lnTo>
                    <a:lnTo>
                      <a:pt x="689" y="5220"/>
                    </a:lnTo>
                    <a:lnTo>
                      <a:pt x="786" y="5460"/>
                    </a:lnTo>
                    <a:lnTo>
                      <a:pt x="753" y="5541"/>
                    </a:lnTo>
                    <a:lnTo>
                      <a:pt x="536" y="5523"/>
                    </a:lnTo>
                    <a:lnTo>
                      <a:pt x="578" y="5658"/>
                    </a:lnTo>
                    <a:lnTo>
                      <a:pt x="506" y="5658"/>
                    </a:lnTo>
                    <a:lnTo>
                      <a:pt x="429" y="5599"/>
                    </a:lnTo>
                    <a:lnTo>
                      <a:pt x="402" y="5716"/>
                    </a:lnTo>
                    <a:lnTo>
                      <a:pt x="428" y="5805"/>
                    </a:lnTo>
                    <a:lnTo>
                      <a:pt x="564" y="5779"/>
                    </a:lnTo>
                    <a:lnTo>
                      <a:pt x="609" y="5851"/>
                    </a:lnTo>
                    <a:lnTo>
                      <a:pt x="516" y="5850"/>
                    </a:lnTo>
                    <a:lnTo>
                      <a:pt x="501" y="5914"/>
                    </a:lnTo>
                    <a:lnTo>
                      <a:pt x="581" y="6030"/>
                    </a:lnTo>
                    <a:lnTo>
                      <a:pt x="533" y="6061"/>
                    </a:lnTo>
                    <a:lnTo>
                      <a:pt x="464" y="6024"/>
                    </a:lnTo>
                    <a:lnTo>
                      <a:pt x="368" y="5916"/>
                    </a:lnTo>
                    <a:lnTo>
                      <a:pt x="297" y="5946"/>
                    </a:lnTo>
                    <a:lnTo>
                      <a:pt x="369" y="6015"/>
                    </a:lnTo>
                    <a:lnTo>
                      <a:pt x="258" y="6061"/>
                    </a:lnTo>
                    <a:lnTo>
                      <a:pt x="256" y="6061"/>
                    </a:lnTo>
                    <a:lnTo>
                      <a:pt x="258" y="6060"/>
                    </a:lnTo>
                    <a:lnTo>
                      <a:pt x="218" y="6136"/>
                    </a:lnTo>
                    <a:lnTo>
                      <a:pt x="312" y="6154"/>
                    </a:lnTo>
                    <a:lnTo>
                      <a:pt x="416" y="6093"/>
                    </a:lnTo>
                    <a:lnTo>
                      <a:pt x="456" y="6165"/>
                    </a:lnTo>
                    <a:lnTo>
                      <a:pt x="341" y="6178"/>
                    </a:lnTo>
                    <a:lnTo>
                      <a:pt x="261" y="6241"/>
                    </a:lnTo>
                    <a:lnTo>
                      <a:pt x="282" y="6331"/>
                    </a:lnTo>
                    <a:lnTo>
                      <a:pt x="410" y="6351"/>
                    </a:lnTo>
                    <a:lnTo>
                      <a:pt x="369" y="6456"/>
                    </a:lnTo>
                    <a:lnTo>
                      <a:pt x="267" y="6423"/>
                    </a:lnTo>
                    <a:lnTo>
                      <a:pt x="128" y="6483"/>
                    </a:lnTo>
                    <a:lnTo>
                      <a:pt x="15" y="6525"/>
                    </a:lnTo>
                    <a:lnTo>
                      <a:pt x="0" y="6580"/>
                    </a:lnTo>
                    <a:lnTo>
                      <a:pt x="66" y="6696"/>
                    </a:lnTo>
                    <a:close/>
                  </a:path>
                </a:pathLst>
              </a:custGeom>
              <a:solidFill>
                <a:srgbClr val="D9D9D9"/>
              </a:solidFill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1E2FB48C-3C7B-4AD3-2ED0-95AEAC6F6EFC}"/>
                  </a:ext>
                </a:extLst>
              </p:cNvPr>
              <p:cNvSpPr/>
              <p:nvPr/>
            </p:nvSpPr>
            <p:spPr bwMode="auto">
              <a:xfrm>
                <a:off x="3191164" y="4095153"/>
                <a:ext cx="410051" cy="641641"/>
              </a:xfrm>
              <a:custGeom>
                <a:avLst/>
                <a:gdLst/>
                <a:ahLst/>
                <a:cxnLst>
                  <a:cxn ang="0">
                    <a:pos x="3114" y="7889"/>
                  </a:cxn>
                  <a:cxn ang="0">
                    <a:pos x="3587" y="7259"/>
                  </a:cxn>
                  <a:cxn ang="0">
                    <a:pos x="4037" y="6239"/>
                  </a:cxn>
                  <a:cxn ang="0">
                    <a:pos x="4032" y="5759"/>
                  </a:cxn>
                  <a:cxn ang="0">
                    <a:pos x="4766" y="5631"/>
                  </a:cxn>
                  <a:cxn ang="0">
                    <a:pos x="4865" y="5598"/>
                  </a:cxn>
                  <a:cxn ang="0">
                    <a:pos x="5114" y="5112"/>
                  </a:cxn>
                  <a:cxn ang="0">
                    <a:pos x="5381" y="4154"/>
                  </a:cxn>
                  <a:cxn ang="0">
                    <a:pos x="5256" y="3869"/>
                  </a:cxn>
                  <a:cxn ang="0">
                    <a:pos x="4872" y="3953"/>
                  </a:cxn>
                  <a:cxn ang="0">
                    <a:pos x="4158" y="4344"/>
                  </a:cxn>
                  <a:cxn ang="0">
                    <a:pos x="3198" y="3863"/>
                  </a:cxn>
                  <a:cxn ang="0">
                    <a:pos x="3044" y="3383"/>
                  </a:cxn>
                  <a:cxn ang="0">
                    <a:pos x="2879" y="2969"/>
                  </a:cxn>
                  <a:cxn ang="0">
                    <a:pos x="2546" y="2483"/>
                  </a:cxn>
                  <a:cxn ang="0">
                    <a:pos x="2672" y="3264"/>
                  </a:cxn>
                  <a:cxn ang="0">
                    <a:pos x="2459" y="3038"/>
                  </a:cxn>
                  <a:cxn ang="0">
                    <a:pos x="2132" y="2828"/>
                  </a:cxn>
                  <a:cxn ang="0">
                    <a:pos x="2028" y="2577"/>
                  </a:cxn>
                  <a:cxn ang="0">
                    <a:pos x="2048" y="2225"/>
                  </a:cxn>
                  <a:cxn ang="0">
                    <a:pos x="1712" y="1692"/>
                  </a:cxn>
                  <a:cxn ang="0">
                    <a:pos x="1842" y="1754"/>
                  </a:cxn>
                  <a:cxn ang="0">
                    <a:pos x="1752" y="1194"/>
                  </a:cxn>
                  <a:cxn ang="0">
                    <a:pos x="1592" y="914"/>
                  </a:cxn>
                  <a:cxn ang="0">
                    <a:pos x="1411" y="998"/>
                  </a:cxn>
                  <a:cxn ang="0">
                    <a:pos x="1274" y="807"/>
                  </a:cxn>
                  <a:cxn ang="0">
                    <a:pos x="975" y="654"/>
                  </a:cxn>
                  <a:cxn ang="0">
                    <a:pos x="812" y="486"/>
                  </a:cxn>
                  <a:cxn ang="0">
                    <a:pos x="573" y="672"/>
                  </a:cxn>
                  <a:cxn ang="0">
                    <a:pos x="419" y="317"/>
                  </a:cxn>
                  <a:cxn ang="0">
                    <a:pos x="391" y="118"/>
                  </a:cxn>
                  <a:cxn ang="0">
                    <a:pos x="189" y="42"/>
                  </a:cxn>
                  <a:cxn ang="0">
                    <a:pos x="137" y="150"/>
                  </a:cxn>
                  <a:cxn ang="0">
                    <a:pos x="492" y="846"/>
                  </a:cxn>
                  <a:cxn ang="0">
                    <a:pos x="506" y="1124"/>
                  </a:cxn>
                  <a:cxn ang="0">
                    <a:pos x="851" y="1018"/>
                  </a:cxn>
                  <a:cxn ang="0">
                    <a:pos x="935" y="1694"/>
                  </a:cxn>
                  <a:cxn ang="0">
                    <a:pos x="1458" y="2274"/>
                  </a:cxn>
                  <a:cxn ang="0">
                    <a:pos x="1637" y="2093"/>
                  </a:cxn>
                  <a:cxn ang="0">
                    <a:pos x="1707" y="2409"/>
                  </a:cxn>
                  <a:cxn ang="0">
                    <a:pos x="1545" y="2409"/>
                  </a:cxn>
                  <a:cxn ang="0">
                    <a:pos x="1856" y="3088"/>
                  </a:cxn>
                  <a:cxn ang="0">
                    <a:pos x="1877" y="3179"/>
                  </a:cxn>
                  <a:cxn ang="0">
                    <a:pos x="2151" y="4014"/>
                  </a:cxn>
                  <a:cxn ang="0">
                    <a:pos x="1961" y="4343"/>
                  </a:cxn>
                  <a:cxn ang="0">
                    <a:pos x="1907" y="4635"/>
                  </a:cxn>
                  <a:cxn ang="0">
                    <a:pos x="1572" y="5385"/>
                  </a:cxn>
                  <a:cxn ang="0">
                    <a:pos x="1031" y="6003"/>
                  </a:cxn>
                  <a:cxn ang="0">
                    <a:pos x="1955" y="6449"/>
                  </a:cxn>
                  <a:cxn ang="0">
                    <a:pos x="2232" y="7469"/>
                  </a:cxn>
                  <a:cxn ang="0">
                    <a:pos x="2160" y="8273"/>
                  </a:cxn>
                </a:cxnLst>
                <a:rect l="0" t="0" r="r" b="b"/>
                <a:pathLst>
                  <a:path w="5480" h="8574" extrusionOk="0">
                    <a:moveTo>
                      <a:pt x="2561" y="8433"/>
                    </a:moveTo>
                    <a:lnTo>
                      <a:pt x="2760" y="8279"/>
                    </a:lnTo>
                    <a:lnTo>
                      <a:pt x="2909" y="8214"/>
                    </a:lnTo>
                    <a:lnTo>
                      <a:pt x="3114" y="7889"/>
                    </a:lnTo>
                    <a:lnTo>
                      <a:pt x="3284" y="7532"/>
                    </a:lnTo>
                    <a:lnTo>
                      <a:pt x="3404" y="7368"/>
                    </a:lnTo>
                    <a:lnTo>
                      <a:pt x="3447" y="7245"/>
                    </a:lnTo>
                    <a:lnTo>
                      <a:pt x="3587" y="7259"/>
                    </a:lnTo>
                    <a:lnTo>
                      <a:pt x="3717" y="6959"/>
                    </a:lnTo>
                    <a:lnTo>
                      <a:pt x="3882" y="6819"/>
                    </a:lnTo>
                    <a:lnTo>
                      <a:pt x="3866" y="6642"/>
                    </a:lnTo>
                    <a:lnTo>
                      <a:pt x="4037" y="6239"/>
                    </a:lnTo>
                    <a:lnTo>
                      <a:pt x="3972" y="6164"/>
                    </a:lnTo>
                    <a:lnTo>
                      <a:pt x="3897" y="6015"/>
                    </a:lnTo>
                    <a:lnTo>
                      <a:pt x="3933" y="5892"/>
                    </a:lnTo>
                    <a:lnTo>
                      <a:pt x="4032" y="5759"/>
                    </a:lnTo>
                    <a:lnTo>
                      <a:pt x="4197" y="5639"/>
                    </a:lnTo>
                    <a:lnTo>
                      <a:pt x="4427" y="5622"/>
                    </a:lnTo>
                    <a:lnTo>
                      <a:pt x="4644" y="5624"/>
                    </a:lnTo>
                    <a:lnTo>
                      <a:pt x="4766" y="5631"/>
                    </a:lnTo>
                    <a:lnTo>
                      <a:pt x="4668" y="5745"/>
                    </a:lnTo>
                    <a:lnTo>
                      <a:pt x="4796" y="5768"/>
                    </a:lnTo>
                    <a:lnTo>
                      <a:pt x="4916" y="5699"/>
                    </a:lnTo>
                    <a:lnTo>
                      <a:pt x="4865" y="5598"/>
                    </a:lnTo>
                    <a:lnTo>
                      <a:pt x="4826" y="5463"/>
                    </a:lnTo>
                    <a:lnTo>
                      <a:pt x="4862" y="5280"/>
                    </a:lnTo>
                    <a:lnTo>
                      <a:pt x="4892" y="5204"/>
                    </a:lnTo>
                    <a:lnTo>
                      <a:pt x="5114" y="5112"/>
                    </a:lnTo>
                    <a:lnTo>
                      <a:pt x="5223" y="5001"/>
                    </a:lnTo>
                    <a:lnTo>
                      <a:pt x="5247" y="4692"/>
                    </a:lnTo>
                    <a:lnTo>
                      <a:pt x="5295" y="4382"/>
                    </a:lnTo>
                    <a:lnTo>
                      <a:pt x="5381" y="4154"/>
                    </a:lnTo>
                    <a:lnTo>
                      <a:pt x="5480" y="4118"/>
                    </a:lnTo>
                    <a:lnTo>
                      <a:pt x="5432" y="3996"/>
                    </a:lnTo>
                    <a:lnTo>
                      <a:pt x="5342" y="3962"/>
                    </a:lnTo>
                    <a:lnTo>
                      <a:pt x="5256" y="3869"/>
                    </a:lnTo>
                    <a:lnTo>
                      <a:pt x="5132" y="3869"/>
                    </a:lnTo>
                    <a:lnTo>
                      <a:pt x="5040" y="3893"/>
                    </a:lnTo>
                    <a:lnTo>
                      <a:pt x="4979" y="3854"/>
                    </a:lnTo>
                    <a:lnTo>
                      <a:pt x="4872" y="3953"/>
                    </a:lnTo>
                    <a:lnTo>
                      <a:pt x="4661" y="4035"/>
                    </a:lnTo>
                    <a:lnTo>
                      <a:pt x="4457" y="4316"/>
                    </a:lnTo>
                    <a:lnTo>
                      <a:pt x="4271" y="4311"/>
                    </a:lnTo>
                    <a:lnTo>
                      <a:pt x="4158" y="4344"/>
                    </a:lnTo>
                    <a:lnTo>
                      <a:pt x="4124" y="4269"/>
                    </a:lnTo>
                    <a:lnTo>
                      <a:pt x="3554" y="4014"/>
                    </a:lnTo>
                    <a:lnTo>
                      <a:pt x="3362" y="3906"/>
                    </a:lnTo>
                    <a:lnTo>
                      <a:pt x="3198" y="3863"/>
                    </a:lnTo>
                    <a:lnTo>
                      <a:pt x="3047" y="3643"/>
                    </a:lnTo>
                    <a:lnTo>
                      <a:pt x="3116" y="3567"/>
                    </a:lnTo>
                    <a:lnTo>
                      <a:pt x="3117" y="3449"/>
                    </a:lnTo>
                    <a:lnTo>
                      <a:pt x="3044" y="3383"/>
                    </a:lnTo>
                    <a:lnTo>
                      <a:pt x="3032" y="3173"/>
                    </a:lnTo>
                    <a:lnTo>
                      <a:pt x="3062" y="3006"/>
                    </a:lnTo>
                    <a:lnTo>
                      <a:pt x="2972" y="2933"/>
                    </a:lnTo>
                    <a:lnTo>
                      <a:pt x="2879" y="2969"/>
                    </a:lnTo>
                    <a:lnTo>
                      <a:pt x="2868" y="2948"/>
                    </a:lnTo>
                    <a:lnTo>
                      <a:pt x="3017" y="2802"/>
                    </a:lnTo>
                    <a:lnTo>
                      <a:pt x="2720" y="2549"/>
                    </a:lnTo>
                    <a:lnTo>
                      <a:pt x="2546" y="2483"/>
                    </a:lnTo>
                    <a:lnTo>
                      <a:pt x="2612" y="2771"/>
                    </a:lnTo>
                    <a:lnTo>
                      <a:pt x="2606" y="2955"/>
                    </a:lnTo>
                    <a:lnTo>
                      <a:pt x="2687" y="3054"/>
                    </a:lnTo>
                    <a:lnTo>
                      <a:pt x="2672" y="3264"/>
                    </a:lnTo>
                    <a:lnTo>
                      <a:pt x="2745" y="3366"/>
                    </a:lnTo>
                    <a:lnTo>
                      <a:pt x="2547" y="3354"/>
                    </a:lnTo>
                    <a:lnTo>
                      <a:pt x="2496" y="3224"/>
                    </a:lnTo>
                    <a:lnTo>
                      <a:pt x="2459" y="3038"/>
                    </a:lnTo>
                    <a:lnTo>
                      <a:pt x="2315" y="2993"/>
                    </a:lnTo>
                    <a:lnTo>
                      <a:pt x="2201" y="2996"/>
                    </a:lnTo>
                    <a:lnTo>
                      <a:pt x="2103" y="2937"/>
                    </a:lnTo>
                    <a:lnTo>
                      <a:pt x="2132" y="2828"/>
                    </a:lnTo>
                    <a:lnTo>
                      <a:pt x="2201" y="2743"/>
                    </a:lnTo>
                    <a:lnTo>
                      <a:pt x="2166" y="2598"/>
                    </a:lnTo>
                    <a:lnTo>
                      <a:pt x="2082" y="2645"/>
                    </a:lnTo>
                    <a:lnTo>
                      <a:pt x="2028" y="2577"/>
                    </a:lnTo>
                    <a:lnTo>
                      <a:pt x="1996" y="2443"/>
                    </a:lnTo>
                    <a:lnTo>
                      <a:pt x="2086" y="2423"/>
                    </a:lnTo>
                    <a:lnTo>
                      <a:pt x="2133" y="2334"/>
                    </a:lnTo>
                    <a:lnTo>
                      <a:pt x="2048" y="2225"/>
                    </a:lnTo>
                    <a:lnTo>
                      <a:pt x="1916" y="2067"/>
                    </a:lnTo>
                    <a:lnTo>
                      <a:pt x="1878" y="1964"/>
                    </a:lnTo>
                    <a:lnTo>
                      <a:pt x="1787" y="1904"/>
                    </a:lnTo>
                    <a:lnTo>
                      <a:pt x="1712" y="1692"/>
                    </a:lnTo>
                    <a:lnTo>
                      <a:pt x="1622" y="1688"/>
                    </a:lnTo>
                    <a:lnTo>
                      <a:pt x="1623" y="1604"/>
                    </a:lnTo>
                    <a:lnTo>
                      <a:pt x="1788" y="1674"/>
                    </a:lnTo>
                    <a:lnTo>
                      <a:pt x="1842" y="1754"/>
                    </a:lnTo>
                    <a:lnTo>
                      <a:pt x="1890" y="1688"/>
                    </a:lnTo>
                    <a:lnTo>
                      <a:pt x="1831" y="1598"/>
                    </a:lnTo>
                    <a:lnTo>
                      <a:pt x="1833" y="1448"/>
                    </a:lnTo>
                    <a:lnTo>
                      <a:pt x="1752" y="1194"/>
                    </a:lnTo>
                    <a:lnTo>
                      <a:pt x="1680" y="1206"/>
                    </a:lnTo>
                    <a:lnTo>
                      <a:pt x="1617" y="1061"/>
                    </a:lnTo>
                    <a:lnTo>
                      <a:pt x="1653" y="945"/>
                    </a:lnTo>
                    <a:lnTo>
                      <a:pt x="1592" y="914"/>
                    </a:lnTo>
                    <a:lnTo>
                      <a:pt x="1559" y="984"/>
                    </a:lnTo>
                    <a:lnTo>
                      <a:pt x="1481" y="1019"/>
                    </a:lnTo>
                    <a:lnTo>
                      <a:pt x="1452" y="1146"/>
                    </a:lnTo>
                    <a:lnTo>
                      <a:pt x="1411" y="998"/>
                    </a:lnTo>
                    <a:lnTo>
                      <a:pt x="1337" y="974"/>
                    </a:lnTo>
                    <a:lnTo>
                      <a:pt x="1331" y="923"/>
                    </a:lnTo>
                    <a:lnTo>
                      <a:pt x="1451" y="863"/>
                    </a:lnTo>
                    <a:lnTo>
                      <a:pt x="1274" y="807"/>
                    </a:lnTo>
                    <a:lnTo>
                      <a:pt x="1194" y="728"/>
                    </a:lnTo>
                    <a:lnTo>
                      <a:pt x="1062" y="831"/>
                    </a:lnTo>
                    <a:lnTo>
                      <a:pt x="1052" y="714"/>
                    </a:lnTo>
                    <a:lnTo>
                      <a:pt x="975" y="654"/>
                    </a:lnTo>
                    <a:lnTo>
                      <a:pt x="872" y="713"/>
                    </a:lnTo>
                    <a:lnTo>
                      <a:pt x="792" y="683"/>
                    </a:lnTo>
                    <a:lnTo>
                      <a:pt x="761" y="613"/>
                    </a:lnTo>
                    <a:lnTo>
                      <a:pt x="812" y="486"/>
                    </a:lnTo>
                    <a:lnTo>
                      <a:pt x="702" y="480"/>
                    </a:lnTo>
                    <a:lnTo>
                      <a:pt x="662" y="587"/>
                    </a:lnTo>
                    <a:lnTo>
                      <a:pt x="662" y="683"/>
                    </a:lnTo>
                    <a:lnTo>
                      <a:pt x="573" y="672"/>
                    </a:lnTo>
                    <a:lnTo>
                      <a:pt x="582" y="554"/>
                    </a:lnTo>
                    <a:lnTo>
                      <a:pt x="451" y="463"/>
                    </a:lnTo>
                    <a:lnTo>
                      <a:pt x="513" y="402"/>
                    </a:lnTo>
                    <a:lnTo>
                      <a:pt x="419" y="317"/>
                    </a:lnTo>
                    <a:lnTo>
                      <a:pt x="378" y="218"/>
                    </a:lnTo>
                    <a:lnTo>
                      <a:pt x="302" y="165"/>
                    </a:lnTo>
                    <a:lnTo>
                      <a:pt x="297" y="120"/>
                    </a:lnTo>
                    <a:lnTo>
                      <a:pt x="391" y="118"/>
                    </a:lnTo>
                    <a:lnTo>
                      <a:pt x="387" y="0"/>
                    </a:lnTo>
                    <a:lnTo>
                      <a:pt x="348" y="26"/>
                    </a:lnTo>
                    <a:lnTo>
                      <a:pt x="251" y="9"/>
                    </a:lnTo>
                    <a:lnTo>
                      <a:pt x="189" y="42"/>
                    </a:lnTo>
                    <a:lnTo>
                      <a:pt x="62" y="27"/>
                    </a:lnTo>
                    <a:lnTo>
                      <a:pt x="0" y="53"/>
                    </a:lnTo>
                    <a:lnTo>
                      <a:pt x="31" y="113"/>
                    </a:lnTo>
                    <a:lnTo>
                      <a:pt x="137" y="150"/>
                    </a:lnTo>
                    <a:lnTo>
                      <a:pt x="276" y="398"/>
                    </a:lnTo>
                    <a:lnTo>
                      <a:pt x="384" y="561"/>
                    </a:lnTo>
                    <a:lnTo>
                      <a:pt x="476" y="690"/>
                    </a:lnTo>
                    <a:lnTo>
                      <a:pt x="492" y="846"/>
                    </a:lnTo>
                    <a:lnTo>
                      <a:pt x="416" y="867"/>
                    </a:lnTo>
                    <a:lnTo>
                      <a:pt x="432" y="1028"/>
                    </a:lnTo>
                    <a:lnTo>
                      <a:pt x="522" y="1013"/>
                    </a:lnTo>
                    <a:lnTo>
                      <a:pt x="506" y="1124"/>
                    </a:lnTo>
                    <a:lnTo>
                      <a:pt x="584" y="1133"/>
                    </a:lnTo>
                    <a:lnTo>
                      <a:pt x="657" y="1257"/>
                    </a:lnTo>
                    <a:lnTo>
                      <a:pt x="810" y="1103"/>
                    </a:lnTo>
                    <a:lnTo>
                      <a:pt x="851" y="1018"/>
                    </a:lnTo>
                    <a:lnTo>
                      <a:pt x="971" y="1103"/>
                    </a:lnTo>
                    <a:lnTo>
                      <a:pt x="834" y="1194"/>
                    </a:lnTo>
                    <a:lnTo>
                      <a:pt x="717" y="1344"/>
                    </a:lnTo>
                    <a:lnTo>
                      <a:pt x="935" y="1694"/>
                    </a:lnTo>
                    <a:lnTo>
                      <a:pt x="1248" y="2079"/>
                    </a:lnTo>
                    <a:lnTo>
                      <a:pt x="1320" y="2223"/>
                    </a:lnTo>
                    <a:lnTo>
                      <a:pt x="1365" y="2384"/>
                    </a:lnTo>
                    <a:lnTo>
                      <a:pt x="1458" y="2274"/>
                    </a:lnTo>
                    <a:lnTo>
                      <a:pt x="1304" y="2049"/>
                    </a:lnTo>
                    <a:lnTo>
                      <a:pt x="1529" y="2199"/>
                    </a:lnTo>
                    <a:lnTo>
                      <a:pt x="1517" y="2084"/>
                    </a:lnTo>
                    <a:lnTo>
                      <a:pt x="1637" y="2093"/>
                    </a:lnTo>
                    <a:lnTo>
                      <a:pt x="1605" y="2198"/>
                    </a:lnTo>
                    <a:lnTo>
                      <a:pt x="1691" y="2247"/>
                    </a:lnTo>
                    <a:lnTo>
                      <a:pt x="1662" y="2364"/>
                    </a:lnTo>
                    <a:lnTo>
                      <a:pt x="1707" y="2409"/>
                    </a:lnTo>
                    <a:lnTo>
                      <a:pt x="1711" y="2588"/>
                    </a:lnTo>
                    <a:lnTo>
                      <a:pt x="1667" y="2622"/>
                    </a:lnTo>
                    <a:lnTo>
                      <a:pt x="1605" y="2496"/>
                    </a:lnTo>
                    <a:lnTo>
                      <a:pt x="1545" y="2409"/>
                    </a:lnTo>
                    <a:lnTo>
                      <a:pt x="1449" y="2481"/>
                    </a:lnTo>
                    <a:lnTo>
                      <a:pt x="1636" y="2758"/>
                    </a:lnTo>
                    <a:lnTo>
                      <a:pt x="1754" y="3098"/>
                    </a:lnTo>
                    <a:lnTo>
                      <a:pt x="1856" y="3088"/>
                    </a:lnTo>
                    <a:lnTo>
                      <a:pt x="1937" y="3008"/>
                    </a:lnTo>
                    <a:lnTo>
                      <a:pt x="2052" y="3210"/>
                    </a:lnTo>
                    <a:lnTo>
                      <a:pt x="1941" y="3278"/>
                    </a:lnTo>
                    <a:lnTo>
                      <a:pt x="1877" y="3179"/>
                    </a:lnTo>
                    <a:lnTo>
                      <a:pt x="1803" y="3209"/>
                    </a:lnTo>
                    <a:lnTo>
                      <a:pt x="1953" y="3542"/>
                    </a:lnTo>
                    <a:lnTo>
                      <a:pt x="2040" y="3987"/>
                    </a:lnTo>
                    <a:lnTo>
                      <a:pt x="2151" y="4014"/>
                    </a:lnTo>
                    <a:lnTo>
                      <a:pt x="1965" y="4089"/>
                    </a:lnTo>
                    <a:lnTo>
                      <a:pt x="1977" y="4244"/>
                    </a:lnTo>
                    <a:lnTo>
                      <a:pt x="2094" y="4230"/>
                    </a:lnTo>
                    <a:lnTo>
                      <a:pt x="1961" y="4343"/>
                    </a:lnTo>
                    <a:lnTo>
                      <a:pt x="2111" y="4395"/>
                    </a:lnTo>
                    <a:lnTo>
                      <a:pt x="2082" y="4434"/>
                    </a:lnTo>
                    <a:lnTo>
                      <a:pt x="1931" y="4425"/>
                    </a:lnTo>
                    <a:lnTo>
                      <a:pt x="1907" y="4635"/>
                    </a:lnTo>
                    <a:lnTo>
                      <a:pt x="1815" y="4788"/>
                    </a:lnTo>
                    <a:lnTo>
                      <a:pt x="1826" y="5111"/>
                    </a:lnTo>
                    <a:lnTo>
                      <a:pt x="1696" y="5289"/>
                    </a:lnTo>
                    <a:lnTo>
                      <a:pt x="1572" y="5385"/>
                    </a:lnTo>
                    <a:lnTo>
                      <a:pt x="1319" y="5427"/>
                    </a:lnTo>
                    <a:lnTo>
                      <a:pt x="1152" y="5541"/>
                    </a:lnTo>
                    <a:lnTo>
                      <a:pt x="984" y="5699"/>
                    </a:lnTo>
                    <a:lnTo>
                      <a:pt x="1031" y="6003"/>
                    </a:lnTo>
                    <a:lnTo>
                      <a:pt x="1212" y="6054"/>
                    </a:lnTo>
                    <a:lnTo>
                      <a:pt x="1455" y="6171"/>
                    </a:lnTo>
                    <a:lnTo>
                      <a:pt x="1713" y="6429"/>
                    </a:lnTo>
                    <a:lnTo>
                      <a:pt x="1955" y="6449"/>
                    </a:lnTo>
                    <a:lnTo>
                      <a:pt x="2115" y="6519"/>
                    </a:lnTo>
                    <a:lnTo>
                      <a:pt x="2250" y="6764"/>
                    </a:lnTo>
                    <a:lnTo>
                      <a:pt x="2336" y="7014"/>
                    </a:lnTo>
                    <a:lnTo>
                      <a:pt x="2232" y="7469"/>
                    </a:lnTo>
                    <a:lnTo>
                      <a:pt x="1995" y="7899"/>
                    </a:lnTo>
                    <a:lnTo>
                      <a:pt x="1803" y="8078"/>
                    </a:lnTo>
                    <a:lnTo>
                      <a:pt x="1983" y="8273"/>
                    </a:lnTo>
                    <a:lnTo>
                      <a:pt x="2160" y="8273"/>
                    </a:lnTo>
                    <a:lnTo>
                      <a:pt x="2250" y="8294"/>
                    </a:lnTo>
                    <a:lnTo>
                      <a:pt x="2279" y="8574"/>
                    </a:lnTo>
                    <a:lnTo>
                      <a:pt x="2561" y="8433"/>
                    </a:lnTo>
                    <a:close/>
                  </a:path>
                </a:pathLst>
              </a:custGeom>
              <a:solidFill>
                <a:srgbClr val="D9D9D9"/>
              </a:solidFill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DECDDB5-77E4-B67D-AF66-5A934961EB4D}"/>
                  </a:ext>
                </a:extLst>
              </p:cNvPr>
              <p:cNvSpPr txBox="1"/>
              <p:nvPr/>
            </p:nvSpPr>
            <p:spPr bwMode="auto">
              <a:xfrm>
                <a:off x="2672264" y="4214872"/>
                <a:ext cx="991237" cy="38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75" b="0" i="0" u="none" strike="noStrike" kern="1200" cap="none" spc="0" normalizeH="0" baseline="0" noProof="0">
                    <a:ln>
                      <a:noFill/>
                    </a:ln>
                    <a:solidFill>
                      <a:srgbClr val="140F4B"/>
                    </a:solidFill>
                    <a:effectLst/>
                    <a:uLnTx/>
                    <a:uFillTx/>
                    <a:latin typeface="Avenir Next World"/>
                    <a:ea typeface="+mn-ea"/>
                    <a:cs typeface="Avenir Next World"/>
                  </a:rPr>
                  <a:t>Waikato Hospital</a:t>
                </a:r>
                <a:endParaRPr kumimoji="0" sz="1500" b="0" i="0" u="none" strike="noStrike" kern="1200" cap="none" spc="0" normalizeH="0" baseline="0" noProof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0505CDC-945C-725E-CAF2-BEC03CFF4185}"/>
                  </a:ext>
                </a:extLst>
              </p:cNvPr>
              <p:cNvSpPr/>
              <p:nvPr/>
            </p:nvSpPr>
            <p:spPr bwMode="auto">
              <a:xfrm>
                <a:off x="3297571" y="4296279"/>
                <a:ext cx="64452" cy="64452"/>
              </a:xfrm>
              <a:prstGeom prst="ellipse">
                <a:avLst/>
              </a:prstGeom>
              <a:solidFill>
                <a:srgbClr val="101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组合 23">
              <a:extLst>
                <a:ext uri="{FF2B5EF4-FFF2-40B4-BE49-F238E27FC236}">
                  <a16:creationId xmlns:a16="http://schemas.microsoft.com/office/drawing/2014/main" id="{AE4BED92-1B47-E20A-A197-6C9A9D1600AC}"/>
                </a:ext>
              </a:extLst>
            </p:cNvPr>
            <p:cNvGrpSpPr/>
            <p:nvPr/>
          </p:nvGrpSpPr>
          <p:grpSpPr bwMode="auto">
            <a:xfrm>
              <a:off x="7967074" y="3958718"/>
              <a:ext cx="1966441" cy="1904932"/>
              <a:chOff x="2849981" y="6700180"/>
              <a:chExt cx="24895457" cy="22958439"/>
            </a:xfrm>
            <a:solidFill>
              <a:srgbClr val="D9D9D9"/>
            </a:solidFill>
          </p:grpSpPr>
          <p:sp>
            <p:nvSpPr>
              <p:cNvPr id="70" name="任意多边形 67">
                <a:extLst>
                  <a:ext uri="{FF2B5EF4-FFF2-40B4-BE49-F238E27FC236}">
                    <a16:creationId xmlns:a16="http://schemas.microsoft.com/office/drawing/2014/main" id="{FB5C270C-FEA4-DF7D-DF69-B1A549A6D992}"/>
                  </a:ext>
                </a:extLst>
              </p:cNvPr>
              <p:cNvSpPr/>
              <p:nvPr/>
            </p:nvSpPr>
            <p:spPr bwMode="auto">
              <a:xfrm>
                <a:off x="17997517" y="24445857"/>
                <a:ext cx="782053" cy="385764"/>
              </a:xfrm>
              <a:custGeom>
                <a:avLst/>
                <a:gdLst>
                  <a:gd name="connsiteX0" fmla="*/ 40482 w 166688"/>
                  <a:gd name="connsiteY0" fmla="*/ 0 h 123825"/>
                  <a:gd name="connsiteX1" fmla="*/ 0 w 166688"/>
                  <a:gd name="connsiteY1" fmla="*/ 116681 h 123825"/>
                  <a:gd name="connsiteX2" fmla="*/ 147638 w 166688"/>
                  <a:gd name="connsiteY2" fmla="*/ 123825 h 123825"/>
                  <a:gd name="connsiteX3" fmla="*/ 166688 w 166688"/>
                  <a:gd name="connsiteY3" fmla="*/ 69056 h 123825"/>
                  <a:gd name="connsiteX4" fmla="*/ 40482 w 166688"/>
                  <a:gd name="connsiteY4" fmla="*/ 0 h 123825"/>
                  <a:gd name="connsiteX0" fmla="*/ 0 w 211119"/>
                  <a:gd name="connsiteY0" fmla="*/ 0 h 191454"/>
                  <a:gd name="connsiteX1" fmla="*/ 44431 w 211119"/>
                  <a:gd name="connsiteY1" fmla="*/ 184310 h 191454"/>
                  <a:gd name="connsiteX2" fmla="*/ 192069 w 211119"/>
                  <a:gd name="connsiteY2" fmla="*/ 191454 h 191454"/>
                  <a:gd name="connsiteX3" fmla="*/ 211119 w 211119"/>
                  <a:gd name="connsiteY3" fmla="*/ 136685 h 191454"/>
                  <a:gd name="connsiteX4" fmla="*/ 0 w 211119"/>
                  <a:gd name="connsiteY4" fmla="*/ 0 h 191454"/>
                  <a:gd name="connsiteX0" fmla="*/ 0 w 211119"/>
                  <a:gd name="connsiteY0" fmla="*/ 44296 h 235750"/>
                  <a:gd name="connsiteX1" fmla="*/ 44431 w 211119"/>
                  <a:gd name="connsiteY1" fmla="*/ 228606 h 235750"/>
                  <a:gd name="connsiteX2" fmla="*/ 192069 w 211119"/>
                  <a:gd name="connsiteY2" fmla="*/ 235750 h 235750"/>
                  <a:gd name="connsiteX3" fmla="*/ 211119 w 211119"/>
                  <a:gd name="connsiteY3" fmla="*/ 180981 h 235750"/>
                  <a:gd name="connsiteX4" fmla="*/ 99840 w 211119"/>
                  <a:gd name="connsiteY4" fmla="*/ 0 h 235750"/>
                  <a:gd name="connsiteX5" fmla="*/ 0 w 211119"/>
                  <a:gd name="connsiteY5" fmla="*/ 44296 h 235750"/>
                  <a:gd name="connsiteX0" fmla="*/ 0 w 211119"/>
                  <a:gd name="connsiteY0" fmla="*/ 44296 h 235750"/>
                  <a:gd name="connsiteX1" fmla="*/ 44431 w 211119"/>
                  <a:gd name="connsiteY1" fmla="*/ 228606 h 235750"/>
                  <a:gd name="connsiteX2" fmla="*/ 192069 w 211119"/>
                  <a:gd name="connsiteY2" fmla="*/ 235750 h 235750"/>
                  <a:gd name="connsiteX3" fmla="*/ 211119 w 211119"/>
                  <a:gd name="connsiteY3" fmla="*/ 180981 h 235750"/>
                  <a:gd name="connsiteX4" fmla="*/ 133648 w 211119"/>
                  <a:gd name="connsiteY4" fmla="*/ 15714 h 235750"/>
                  <a:gd name="connsiteX5" fmla="*/ 99840 w 211119"/>
                  <a:gd name="connsiteY5" fmla="*/ 0 h 235750"/>
                  <a:gd name="connsiteX6" fmla="*/ 0 w 211119"/>
                  <a:gd name="connsiteY6" fmla="*/ 44296 h 235750"/>
                  <a:gd name="connsiteX0" fmla="*/ 0 w 211119"/>
                  <a:gd name="connsiteY0" fmla="*/ 44296 h 235750"/>
                  <a:gd name="connsiteX1" fmla="*/ 44431 w 211119"/>
                  <a:gd name="connsiteY1" fmla="*/ 228606 h 235750"/>
                  <a:gd name="connsiteX2" fmla="*/ 192069 w 211119"/>
                  <a:gd name="connsiteY2" fmla="*/ 235750 h 235750"/>
                  <a:gd name="connsiteX3" fmla="*/ 211119 w 211119"/>
                  <a:gd name="connsiteY3" fmla="*/ 180981 h 235750"/>
                  <a:gd name="connsiteX4" fmla="*/ 157457 w 211119"/>
                  <a:gd name="connsiteY4" fmla="*/ 15714 h 235750"/>
                  <a:gd name="connsiteX5" fmla="*/ 133648 w 211119"/>
                  <a:gd name="connsiteY5" fmla="*/ 15714 h 235750"/>
                  <a:gd name="connsiteX6" fmla="*/ 99840 w 211119"/>
                  <a:gd name="connsiteY6" fmla="*/ 0 h 235750"/>
                  <a:gd name="connsiteX7" fmla="*/ 0 w 211119"/>
                  <a:gd name="connsiteY7" fmla="*/ 44296 h 235750"/>
                  <a:gd name="connsiteX0" fmla="*/ 0 w 211119"/>
                  <a:gd name="connsiteY0" fmla="*/ 44296 h 235750"/>
                  <a:gd name="connsiteX1" fmla="*/ 44431 w 211119"/>
                  <a:gd name="connsiteY1" fmla="*/ 228606 h 235750"/>
                  <a:gd name="connsiteX2" fmla="*/ 192069 w 211119"/>
                  <a:gd name="connsiteY2" fmla="*/ 235750 h 235750"/>
                  <a:gd name="connsiteX3" fmla="*/ 211119 w 211119"/>
                  <a:gd name="connsiteY3" fmla="*/ 180981 h 235750"/>
                  <a:gd name="connsiteX4" fmla="*/ 165076 w 211119"/>
                  <a:gd name="connsiteY4" fmla="*/ 32856 h 235750"/>
                  <a:gd name="connsiteX5" fmla="*/ 157457 w 211119"/>
                  <a:gd name="connsiteY5" fmla="*/ 15714 h 235750"/>
                  <a:gd name="connsiteX6" fmla="*/ 133648 w 211119"/>
                  <a:gd name="connsiteY6" fmla="*/ 15714 h 235750"/>
                  <a:gd name="connsiteX7" fmla="*/ 99840 w 211119"/>
                  <a:gd name="connsiteY7" fmla="*/ 0 h 235750"/>
                  <a:gd name="connsiteX8" fmla="*/ 0 w 211119"/>
                  <a:gd name="connsiteY8" fmla="*/ 44296 h 235750"/>
                  <a:gd name="connsiteX0" fmla="*/ 0 w 211119"/>
                  <a:gd name="connsiteY0" fmla="*/ 44296 h 235750"/>
                  <a:gd name="connsiteX1" fmla="*/ 25080 w 211119"/>
                  <a:gd name="connsiteY1" fmla="*/ 77142 h 235750"/>
                  <a:gd name="connsiteX2" fmla="*/ 44431 w 211119"/>
                  <a:gd name="connsiteY2" fmla="*/ 228606 h 235750"/>
                  <a:gd name="connsiteX3" fmla="*/ 192069 w 211119"/>
                  <a:gd name="connsiteY3" fmla="*/ 235750 h 235750"/>
                  <a:gd name="connsiteX4" fmla="*/ 211119 w 211119"/>
                  <a:gd name="connsiteY4" fmla="*/ 180981 h 235750"/>
                  <a:gd name="connsiteX5" fmla="*/ 165076 w 211119"/>
                  <a:gd name="connsiteY5" fmla="*/ 32856 h 235750"/>
                  <a:gd name="connsiteX6" fmla="*/ 157457 w 211119"/>
                  <a:gd name="connsiteY6" fmla="*/ 15714 h 235750"/>
                  <a:gd name="connsiteX7" fmla="*/ 133648 w 211119"/>
                  <a:gd name="connsiteY7" fmla="*/ 15714 h 235750"/>
                  <a:gd name="connsiteX8" fmla="*/ 99840 w 211119"/>
                  <a:gd name="connsiteY8" fmla="*/ 0 h 235750"/>
                  <a:gd name="connsiteX9" fmla="*/ 0 w 211119"/>
                  <a:gd name="connsiteY9" fmla="*/ 44296 h 235750"/>
                  <a:gd name="connsiteX0" fmla="*/ 0 w 211119"/>
                  <a:gd name="connsiteY0" fmla="*/ 44296 h 235750"/>
                  <a:gd name="connsiteX1" fmla="*/ 25080 w 211119"/>
                  <a:gd name="connsiteY1" fmla="*/ 77142 h 235750"/>
                  <a:gd name="connsiteX2" fmla="*/ 61898 w 211119"/>
                  <a:gd name="connsiteY2" fmla="*/ 76692 h 235750"/>
                  <a:gd name="connsiteX3" fmla="*/ 192069 w 211119"/>
                  <a:gd name="connsiteY3" fmla="*/ 235750 h 235750"/>
                  <a:gd name="connsiteX4" fmla="*/ 211119 w 211119"/>
                  <a:gd name="connsiteY4" fmla="*/ 180981 h 235750"/>
                  <a:gd name="connsiteX5" fmla="*/ 165076 w 211119"/>
                  <a:gd name="connsiteY5" fmla="*/ 32856 h 235750"/>
                  <a:gd name="connsiteX6" fmla="*/ 157457 w 211119"/>
                  <a:gd name="connsiteY6" fmla="*/ 15714 h 235750"/>
                  <a:gd name="connsiteX7" fmla="*/ 133648 w 211119"/>
                  <a:gd name="connsiteY7" fmla="*/ 15714 h 235750"/>
                  <a:gd name="connsiteX8" fmla="*/ 99840 w 211119"/>
                  <a:gd name="connsiteY8" fmla="*/ 0 h 235750"/>
                  <a:gd name="connsiteX9" fmla="*/ 0 w 211119"/>
                  <a:gd name="connsiteY9" fmla="*/ 44296 h 235750"/>
                  <a:gd name="connsiteX0" fmla="*/ 0 w 211119"/>
                  <a:gd name="connsiteY0" fmla="*/ 44296 h 235750"/>
                  <a:gd name="connsiteX1" fmla="*/ 25080 w 211119"/>
                  <a:gd name="connsiteY1" fmla="*/ 77142 h 235750"/>
                  <a:gd name="connsiteX2" fmla="*/ 61898 w 211119"/>
                  <a:gd name="connsiteY2" fmla="*/ 76692 h 235750"/>
                  <a:gd name="connsiteX3" fmla="*/ 192069 w 211119"/>
                  <a:gd name="connsiteY3" fmla="*/ 235750 h 235750"/>
                  <a:gd name="connsiteX4" fmla="*/ 211119 w 211119"/>
                  <a:gd name="connsiteY4" fmla="*/ 180981 h 235750"/>
                  <a:gd name="connsiteX5" fmla="*/ 165076 w 211119"/>
                  <a:gd name="connsiteY5" fmla="*/ 32856 h 235750"/>
                  <a:gd name="connsiteX6" fmla="*/ 157457 w 211119"/>
                  <a:gd name="connsiteY6" fmla="*/ 15714 h 235750"/>
                  <a:gd name="connsiteX7" fmla="*/ 133648 w 211119"/>
                  <a:gd name="connsiteY7" fmla="*/ 15714 h 235750"/>
                  <a:gd name="connsiteX8" fmla="*/ 99840 w 211119"/>
                  <a:gd name="connsiteY8" fmla="*/ 0 h 235750"/>
                  <a:gd name="connsiteX9" fmla="*/ 0 w 211119"/>
                  <a:gd name="connsiteY9" fmla="*/ 44296 h 235750"/>
                  <a:gd name="connsiteX0" fmla="*/ 0 w 211119"/>
                  <a:gd name="connsiteY0" fmla="*/ 44296 h 180981"/>
                  <a:gd name="connsiteX1" fmla="*/ 25080 w 211119"/>
                  <a:gd name="connsiteY1" fmla="*/ 77142 h 180981"/>
                  <a:gd name="connsiteX2" fmla="*/ 61898 w 211119"/>
                  <a:gd name="connsiteY2" fmla="*/ 76692 h 180981"/>
                  <a:gd name="connsiteX3" fmla="*/ 82394 w 211119"/>
                  <a:gd name="connsiteY3" fmla="*/ 58598 h 180981"/>
                  <a:gd name="connsiteX4" fmla="*/ 211119 w 211119"/>
                  <a:gd name="connsiteY4" fmla="*/ 180981 h 180981"/>
                  <a:gd name="connsiteX5" fmla="*/ 165076 w 211119"/>
                  <a:gd name="connsiteY5" fmla="*/ 32856 h 180981"/>
                  <a:gd name="connsiteX6" fmla="*/ 157457 w 211119"/>
                  <a:gd name="connsiteY6" fmla="*/ 15714 h 180981"/>
                  <a:gd name="connsiteX7" fmla="*/ 133648 w 211119"/>
                  <a:gd name="connsiteY7" fmla="*/ 15714 h 180981"/>
                  <a:gd name="connsiteX8" fmla="*/ 99840 w 211119"/>
                  <a:gd name="connsiteY8" fmla="*/ 0 h 180981"/>
                  <a:gd name="connsiteX9" fmla="*/ 0 w 211119"/>
                  <a:gd name="connsiteY9" fmla="*/ 44296 h 180981"/>
                  <a:gd name="connsiteX0" fmla="*/ 0 w 211119"/>
                  <a:gd name="connsiteY0" fmla="*/ 44296 h 180981"/>
                  <a:gd name="connsiteX1" fmla="*/ 25080 w 211119"/>
                  <a:gd name="connsiteY1" fmla="*/ 77142 h 180981"/>
                  <a:gd name="connsiteX2" fmla="*/ 61898 w 211119"/>
                  <a:gd name="connsiteY2" fmla="*/ 76692 h 180981"/>
                  <a:gd name="connsiteX3" fmla="*/ 82394 w 211119"/>
                  <a:gd name="connsiteY3" fmla="*/ 58598 h 180981"/>
                  <a:gd name="connsiteX4" fmla="*/ 211119 w 211119"/>
                  <a:gd name="connsiteY4" fmla="*/ 180981 h 180981"/>
                  <a:gd name="connsiteX5" fmla="*/ 133648 w 211119"/>
                  <a:gd name="connsiteY5" fmla="*/ 47142 h 180981"/>
                  <a:gd name="connsiteX6" fmla="*/ 165076 w 211119"/>
                  <a:gd name="connsiteY6" fmla="*/ 32856 h 180981"/>
                  <a:gd name="connsiteX7" fmla="*/ 157457 w 211119"/>
                  <a:gd name="connsiteY7" fmla="*/ 15714 h 180981"/>
                  <a:gd name="connsiteX8" fmla="*/ 133648 w 211119"/>
                  <a:gd name="connsiteY8" fmla="*/ 15714 h 180981"/>
                  <a:gd name="connsiteX9" fmla="*/ 99840 w 211119"/>
                  <a:gd name="connsiteY9" fmla="*/ 0 h 180981"/>
                  <a:gd name="connsiteX10" fmla="*/ 0 w 211119"/>
                  <a:gd name="connsiteY10" fmla="*/ 44296 h 180981"/>
                  <a:gd name="connsiteX0" fmla="*/ 0 w 165076"/>
                  <a:gd name="connsiteY0" fmla="*/ 44296 h 77142"/>
                  <a:gd name="connsiteX1" fmla="*/ 25080 w 165076"/>
                  <a:gd name="connsiteY1" fmla="*/ 77142 h 77142"/>
                  <a:gd name="connsiteX2" fmla="*/ 61898 w 165076"/>
                  <a:gd name="connsiteY2" fmla="*/ 76692 h 77142"/>
                  <a:gd name="connsiteX3" fmla="*/ 82394 w 165076"/>
                  <a:gd name="connsiteY3" fmla="*/ 58598 h 77142"/>
                  <a:gd name="connsiteX4" fmla="*/ 120491 w 165076"/>
                  <a:gd name="connsiteY4" fmla="*/ 72876 h 77142"/>
                  <a:gd name="connsiteX5" fmla="*/ 133648 w 165076"/>
                  <a:gd name="connsiteY5" fmla="*/ 47142 h 77142"/>
                  <a:gd name="connsiteX6" fmla="*/ 165076 w 165076"/>
                  <a:gd name="connsiteY6" fmla="*/ 32856 h 77142"/>
                  <a:gd name="connsiteX7" fmla="*/ 157457 w 165076"/>
                  <a:gd name="connsiteY7" fmla="*/ 15714 h 77142"/>
                  <a:gd name="connsiteX8" fmla="*/ 133648 w 165076"/>
                  <a:gd name="connsiteY8" fmla="*/ 15714 h 77142"/>
                  <a:gd name="connsiteX9" fmla="*/ 99840 w 165076"/>
                  <a:gd name="connsiteY9" fmla="*/ 0 h 77142"/>
                  <a:gd name="connsiteX10" fmla="*/ 0 w 165076"/>
                  <a:gd name="connsiteY10" fmla="*/ 44296 h 77142"/>
                  <a:gd name="connsiteX0" fmla="*/ 0 w 162542"/>
                  <a:gd name="connsiteY0" fmla="*/ 44296 h 77142"/>
                  <a:gd name="connsiteX1" fmla="*/ 25080 w 162542"/>
                  <a:gd name="connsiteY1" fmla="*/ 77142 h 77142"/>
                  <a:gd name="connsiteX2" fmla="*/ 61898 w 162542"/>
                  <a:gd name="connsiteY2" fmla="*/ 76692 h 77142"/>
                  <a:gd name="connsiteX3" fmla="*/ 82394 w 162542"/>
                  <a:gd name="connsiteY3" fmla="*/ 58598 h 77142"/>
                  <a:gd name="connsiteX4" fmla="*/ 120491 w 162542"/>
                  <a:gd name="connsiteY4" fmla="*/ 72876 h 77142"/>
                  <a:gd name="connsiteX5" fmla="*/ 133648 w 162542"/>
                  <a:gd name="connsiteY5" fmla="*/ 47142 h 77142"/>
                  <a:gd name="connsiteX6" fmla="*/ 162542 w 162542"/>
                  <a:gd name="connsiteY6" fmla="*/ 28560 h 77142"/>
                  <a:gd name="connsiteX7" fmla="*/ 157457 w 162542"/>
                  <a:gd name="connsiteY7" fmla="*/ 15714 h 77142"/>
                  <a:gd name="connsiteX8" fmla="*/ 133648 w 162542"/>
                  <a:gd name="connsiteY8" fmla="*/ 15714 h 77142"/>
                  <a:gd name="connsiteX9" fmla="*/ 99840 w 162542"/>
                  <a:gd name="connsiteY9" fmla="*/ 0 h 77142"/>
                  <a:gd name="connsiteX10" fmla="*/ 0 w 162542"/>
                  <a:gd name="connsiteY10" fmla="*/ 44296 h 77142"/>
                  <a:gd name="connsiteX0" fmla="*/ 0 w 162542"/>
                  <a:gd name="connsiteY0" fmla="*/ 44296 h 77142"/>
                  <a:gd name="connsiteX1" fmla="*/ 25080 w 162542"/>
                  <a:gd name="connsiteY1" fmla="*/ 77142 h 77142"/>
                  <a:gd name="connsiteX2" fmla="*/ 61898 w 162542"/>
                  <a:gd name="connsiteY2" fmla="*/ 76692 h 77142"/>
                  <a:gd name="connsiteX3" fmla="*/ 82394 w 162542"/>
                  <a:gd name="connsiteY3" fmla="*/ 58598 h 77142"/>
                  <a:gd name="connsiteX4" fmla="*/ 120491 w 162542"/>
                  <a:gd name="connsiteY4" fmla="*/ 72876 h 77142"/>
                  <a:gd name="connsiteX5" fmla="*/ 133648 w 162542"/>
                  <a:gd name="connsiteY5" fmla="*/ 47142 h 77142"/>
                  <a:gd name="connsiteX6" fmla="*/ 162542 w 162542"/>
                  <a:gd name="connsiteY6" fmla="*/ 28560 h 77142"/>
                  <a:gd name="connsiteX7" fmla="*/ 157457 w 162542"/>
                  <a:gd name="connsiteY7" fmla="*/ 15714 h 77142"/>
                  <a:gd name="connsiteX8" fmla="*/ 133648 w 162542"/>
                  <a:gd name="connsiteY8" fmla="*/ 15714 h 77142"/>
                  <a:gd name="connsiteX9" fmla="*/ 99840 w 162542"/>
                  <a:gd name="connsiteY9" fmla="*/ 0 h 77142"/>
                  <a:gd name="connsiteX10" fmla="*/ 45270 w 162542"/>
                  <a:gd name="connsiteY10" fmla="*/ 13620 h 77142"/>
                  <a:gd name="connsiteX11" fmla="*/ 0 w 162542"/>
                  <a:gd name="connsiteY11" fmla="*/ 44296 h 77142"/>
                  <a:gd name="connsiteX0" fmla="*/ 0 w 157457"/>
                  <a:gd name="connsiteY0" fmla="*/ 44296 h 77142"/>
                  <a:gd name="connsiteX1" fmla="*/ 25080 w 157457"/>
                  <a:gd name="connsiteY1" fmla="*/ 77142 h 77142"/>
                  <a:gd name="connsiteX2" fmla="*/ 61898 w 157457"/>
                  <a:gd name="connsiteY2" fmla="*/ 76692 h 77142"/>
                  <a:gd name="connsiteX3" fmla="*/ 82394 w 157457"/>
                  <a:gd name="connsiteY3" fmla="*/ 58598 h 77142"/>
                  <a:gd name="connsiteX4" fmla="*/ 120491 w 157457"/>
                  <a:gd name="connsiteY4" fmla="*/ 72876 h 77142"/>
                  <a:gd name="connsiteX5" fmla="*/ 133648 w 157457"/>
                  <a:gd name="connsiteY5" fmla="*/ 47142 h 77142"/>
                  <a:gd name="connsiteX6" fmla="*/ 156389 w 157457"/>
                  <a:gd name="connsiteY6" fmla="*/ 32645 h 77142"/>
                  <a:gd name="connsiteX7" fmla="*/ 157457 w 157457"/>
                  <a:gd name="connsiteY7" fmla="*/ 15714 h 77142"/>
                  <a:gd name="connsiteX8" fmla="*/ 133648 w 157457"/>
                  <a:gd name="connsiteY8" fmla="*/ 15714 h 77142"/>
                  <a:gd name="connsiteX9" fmla="*/ 99840 w 157457"/>
                  <a:gd name="connsiteY9" fmla="*/ 0 h 77142"/>
                  <a:gd name="connsiteX10" fmla="*/ 45270 w 157457"/>
                  <a:gd name="connsiteY10" fmla="*/ 13620 h 77142"/>
                  <a:gd name="connsiteX11" fmla="*/ 0 w 157457"/>
                  <a:gd name="connsiteY11" fmla="*/ 44296 h 77142"/>
                  <a:gd name="connsiteX0" fmla="*/ 0 w 157457"/>
                  <a:gd name="connsiteY0" fmla="*/ 44296 h 77142"/>
                  <a:gd name="connsiteX1" fmla="*/ 25080 w 157457"/>
                  <a:gd name="connsiteY1" fmla="*/ 77142 h 77142"/>
                  <a:gd name="connsiteX2" fmla="*/ 61898 w 157457"/>
                  <a:gd name="connsiteY2" fmla="*/ 76692 h 77142"/>
                  <a:gd name="connsiteX3" fmla="*/ 82394 w 157457"/>
                  <a:gd name="connsiteY3" fmla="*/ 58598 h 77142"/>
                  <a:gd name="connsiteX4" fmla="*/ 120491 w 157457"/>
                  <a:gd name="connsiteY4" fmla="*/ 72876 h 77142"/>
                  <a:gd name="connsiteX5" fmla="*/ 133648 w 157457"/>
                  <a:gd name="connsiteY5" fmla="*/ 47142 h 77142"/>
                  <a:gd name="connsiteX6" fmla="*/ 156389 w 157457"/>
                  <a:gd name="connsiteY6" fmla="*/ 32645 h 77142"/>
                  <a:gd name="connsiteX7" fmla="*/ 157457 w 157457"/>
                  <a:gd name="connsiteY7" fmla="*/ 15714 h 77142"/>
                  <a:gd name="connsiteX8" fmla="*/ 147934 w 157457"/>
                  <a:gd name="connsiteY8" fmla="*/ 22762 h 77142"/>
                  <a:gd name="connsiteX9" fmla="*/ 133648 w 157457"/>
                  <a:gd name="connsiteY9" fmla="*/ 15714 h 77142"/>
                  <a:gd name="connsiteX10" fmla="*/ 99840 w 157457"/>
                  <a:gd name="connsiteY10" fmla="*/ 0 h 77142"/>
                  <a:gd name="connsiteX11" fmla="*/ 45270 w 157457"/>
                  <a:gd name="connsiteY11" fmla="*/ 13620 h 77142"/>
                  <a:gd name="connsiteX12" fmla="*/ 0 w 157457"/>
                  <a:gd name="connsiteY12" fmla="*/ 44296 h 77142"/>
                  <a:gd name="connsiteX0" fmla="*/ 0 w 157581"/>
                  <a:gd name="connsiteY0" fmla="*/ 44296 h 77142"/>
                  <a:gd name="connsiteX1" fmla="*/ 25080 w 157581"/>
                  <a:gd name="connsiteY1" fmla="*/ 77142 h 77142"/>
                  <a:gd name="connsiteX2" fmla="*/ 61898 w 157581"/>
                  <a:gd name="connsiteY2" fmla="*/ 76692 h 77142"/>
                  <a:gd name="connsiteX3" fmla="*/ 82394 w 157581"/>
                  <a:gd name="connsiteY3" fmla="*/ 58598 h 77142"/>
                  <a:gd name="connsiteX4" fmla="*/ 120491 w 157581"/>
                  <a:gd name="connsiteY4" fmla="*/ 72876 h 77142"/>
                  <a:gd name="connsiteX5" fmla="*/ 133648 w 157581"/>
                  <a:gd name="connsiteY5" fmla="*/ 47142 h 77142"/>
                  <a:gd name="connsiteX6" fmla="*/ 156389 w 157581"/>
                  <a:gd name="connsiteY6" fmla="*/ 32645 h 77142"/>
                  <a:gd name="connsiteX7" fmla="*/ 157457 w 157581"/>
                  <a:gd name="connsiteY7" fmla="*/ 15714 h 77142"/>
                  <a:gd name="connsiteX8" fmla="*/ 154124 w 157581"/>
                  <a:gd name="connsiteY8" fmla="*/ 28572 h 77142"/>
                  <a:gd name="connsiteX9" fmla="*/ 147934 w 157581"/>
                  <a:gd name="connsiteY9" fmla="*/ 22762 h 77142"/>
                  <a:gd name="connsiteX10" fmla="*/ 133648 w 157581"/>
                  <a:gd name="connsiteY10" fmla="*/ 15714 h 77142"/>
                  <a:gd name="connsiteX11" fmla="*/ 99840 w 157581"/>
                  <a:gd name="connsiteY11" fmla="*/ 0 h 77142"/>
                  <a:gd name="connsiteX12" fmla="*/ 45270 w 157581"/>
                  <a:gd name="connsiteY12" fmla="*/ 13620 h 77142"/>
                  <a:gd name="connsiteX13" fmla="*/ 0 w 157581"/>
                  <a:gd name="connsiteY13" fmla="*/ 44296 h 77142"/>
                  <a:gd name="connsiteX0" fmla="*/ 0 w 157691"/>
                  <a:gd name="connsiteY0" fmla="*/ 44296 h 77142"/>
                  <a:gd name="connsiteX1" fmla="*/ 25080 w 157691"/>
                  <a:gd name="connsiteY1" fmla="*/ 77142 h 77142"/>
                  <a:gd name="connsiteX2" fmla="*/ 61898 w 157691"/>
                  <a:gd name="connsiteY2" fmla="*/ 76692 h 77142"/>
                  <a:gd name="connsiteX3" fmla="*/ 82394 w 157691"/>
                  <a:gd name="connsiteY3" fmla="*/ 58598 h 77142"/>
                  <a:gd name="connsiteX4" fmla="*/ 120491 w 157691"/>
                  <a:gd name="connsiteY4" fmla="*/ 72876 h 77142"/>
                  <a:gd name="connsiteX5" fmla="*/ 133648 w 157691"/>
                  <a:gd name="connsiteY5" fmla="*/ 47142 h 77142"/>
                  <a:gd name="connsiteX6" fmla="*/ 156389 w 157691"/>
                  <a:gd name="connsiteY6" fmla="*/ 32645 h 77142"/>
                  <a:gd name="connsiteX7" fmla="*/ 157457 w 157691"/>
                  <a:gd name="connsiteY7" fmla="*/ 15714 h 77142"/>
                  <a:gd name="connsiteX8" fmla="*/ 157135 w 157691"/>
                  <a:gd name="connsiteY8" fmla="*/ 14773 h 77142"/>
                  <a:gd name="connsiteX9" fmla="*/ 154124 w 157691"/>
                  <a:gd name="connsiteY9" fmla="*/ 28572 h 77142"/>
                  <a:gd name="connsiteX10" fmla="*/ 147934 w 157691"/>
                  <a:gd name="connsiteY10" fmla="*/ 22762 h 77142"/>
                  <a:gd name="connsiteX11" fmla="*/ 133648 w 157691"/>
                  <a:gd name="connsiteY11" fmla="*/ 15714 h 77142"/>
                  <a:gd name="connsiteX12" fmla="*/ 99840 w 157691"/>
                  <a:gd name="connsiteY12" fmla="*/ 0 h 77142"/>
                  <a:gd name="connsiteX13" fmla="*/ 45270 w 157691"/>
                  <a:gd name="connsiteY13" fmla="*/ 13620 h 77142"/>
                  <a:gd name="connsiteX14" fmla="*/ 0 w 157691"/>
                  <a:gd name="connsiteY14" fmla="*/ 44296 h 77142"/>
                  <a:gd name="connsiteX0" fmla="*/ 0 w 157457"/>
                  <a:gd name="connsiteY0" fmla="*/ 44296 h 77142"/>
                  <a:gd name="connsiteX1" fmla="*/ 25080 w 157457"/>
                  <a:gd name="connsiteY1" fmla="*/ 77142 h 77142"/>
                  <a:gd name="connsiteX2" fmla="*/ 61898 w 157457"/>
                  <a:gd name="connsiteY2" fmla="*/ 76692 h 77142"/>
                  <a:gd name="connsiteX3" fmla="*/ 82394 w 157457"/>
                  <a:gd name="connsiteY3" fmla="*/ 58598 h 77142"/>
                  <a:gd name="connsiteX4" fmla="*/ 120491 w 157457"/>
                  <a:gd name="connsiteY4" fmla="*/ 72876 h 77142"/>
                  <a:gd name="connsiteX5" fmla="*/ 133648 w 157457"/>
                  <a:gd name="connsiteY5" fmla="*/ 47142 h 77142"/>
                  <a:gd name="connsiteX6" fmla="*/ 156389 w 157457"/>
                  <a:gd name="connsiteY6" fmla="*/ 32645 h 77142"/>
                  <a:gd name="connsiteX7" fmla="*/ 157457 w 157457"/>
                  <a:gd name="connsiteY7" fmla="*/ 15714 h 77142"/>
                  <a:gd name="connsiteX8" fmla="*/ 154124 w 157457"/>
                  <a:gd name="connsiteY8" fmla="*/ 28572 h 77142"/>
                  <a:gd name="connsiteX9" fmla="*/ 147934 w 157457"/>
                  <a:gd name="connsiteY9" fmla="*/ 22762 h 77142"/>
                  <a:gd name="connsiteX10" fmla="*/ 133648 w 157457"/>
                  <a:gd name="connsiteY10" fmla="*/ 15714 h 77142"/>
                  <a:gd name="connsiteX11" fmla="*/ 99840 w 157457"/>
                  <a:gd name="connsiteY11" fmla="*/ 0 h 77142"/>
                  <a:gd name="connsiteX12" fmla="*/ 45270 w 157457"/>
                  <a:gd name="connsiteY12" fmla="*/ 13620 h 77142"/>
                  <a:gd name="connsiteX13" fmla="*/ 0 w 157457"/>
                  <a:gd name="connsiteY13" fmla="*/ 44296 h 77142"/>
                  <a:gd name="connsiteX0" fmla="*/ 0 w 156389"/>
                  <a:gd name="connsiteY0" fmla="*/ 44296 h 77142"/>
                  <a:gd name="connsiteX1" fmla="*/ 25080 w 156389"/>
                  <a:gd name="connsiteY1" fmla="*/ 77142 h 77142"/>
                  <a:gd name="connsiteX2" fmla="*/ 61898 w 156389"/>
                  <a:gd name="connsiteY2" fmla="*/ 76692 h 77142"/>
                  <a:gd name="connsiteX3" fmla="*/ 82394 w 156389"/>
                  <a:gd name="connsiteY3" fmla="*/ 58598 h 77142"/>
                  <a:gd name="connsiteX4" fmla="*/ 120491 w 156389"/>
                  <a:gd name="connsiteY4" fmla="*/ 72876 h 77142"/>
                  <a:gd name="connsiteX5" fmla="*/ 133648 w 156389"/>
                  <a:gd name="connsiteY5" fmla="*/ 47142 h 77142"/>
                  <a:gd name="connsiteX6" fmla="*/ 156389 w 156389"/>
                  <a:gd name="connsiteY6" fmla="*/ 32645 h 77142"/>
                  <a:gd name="connsiteX7" fmla="*/ 154124 w 156389"/>
                  <a:gd name="connsiteY7" fmla="*/ 28572 h 77142"/>
                  <a:gd name="connsiteX8" fmla="*/ 147934 w 156389"/>
                  <a:gd name="connsiteY8" fmla="*/ 22762 h 77142"/>
                  <a:gd name="connsiteX9" fmla="*/ 133648 w 156389"/>
                  <a:gd name="connsiteY9" fmla="*/ 15714 h 77142"/>
                  <a:gd name="connsiteX10" fmla="*/ 99840 w 156389"/>
                  <a:gd name="connsiteY10" fmla="*/ 0 h 77142"/>
                  <a:gd name="connsiteX11" fmla="*/ 45270 w 156389"/>
                  <a:gd name="connsiteY11" fmla="*/ 13620 h 77142"/>
                  <a:gd name="connsiteX12" fmla="*/ 0 w 156389"/>
                  <a:gd name="connsiteY12" fmla="*/ 44296 h 77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6389" h="77142" extrusionOk="0">
                    <a:moveTo>
                      <a:pt x="0" y="44296"/>
                    </a:moveTo>
                    <a:lnTo>
                      <a:pt x="25080" y="77142"/>
                    </a:lnTo>
                    <a:lnTo>
                      <a:pt x="61898" y="76692"/>
                    </a:lnTo>
                    <a:lnTo>
                      <a:pt x="82394" y="58598"/>
                    </a:lnTo>
                    <a:lnTo>
                      <a:pt x="120491" y="72876"/>
                    </a:lnTo>
                    <a:lnTo>
                      <a:pt x="133648" y="47142"/>
                    </a:lnTo>
                    <a:lnTo>
                      <a:pt x="156389" y="32645"/>
                    </a:lnTo>
                    <a:lnTo>
                      <a:pt x="154124" y="28572"/>
                    </a:lnTo>
                    <a:cubicBezTo>
                      <a:pt x="152591" y="29903"/>
                      <a:pt x="151848" y="22685"/>
                      <a:pt x="147934" y="22762"/>
                    </a:cubicBezTo>
                    <a:lnTo>
                      <a:pt x="133648" y="15714"/>
                    </a:lnTo>
                    <a:lnTo>
                      <a:pt x="99840" y="0"/>
                    </a:lnTo>
                    <a:lnTo>
                      <a:pt x="45270" y="13620"/>
                    </a:lnTo>
                    <a:lnTo>
                      <a:pt x="0" y="44296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4">
                <a:extLst>
                  <a:ext uri="{FF2B5EF4-FFF2-40B4-BE49-F238E27FC236}">
                    <a16:creationId xmlns:a16="http://schemas.microsoft.com/office/drawing/2014/main" id="{BF32A245-80C9-63E9-7742-42803A288427}"/>
                  </a:ext>
                </a:extLst>
              </p:cNvPr>
              <p:cNvSpPr/>
              <p:nvPr/>
            </p:nvSpPr>
            <p:spPr bwMode="auto">
              <a:xfrm>
                <a:off x="22863198" y="27610460"/>
                <a:ext cx="2095791" cy="2048159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71"/>
                  </a:cxn>
                  <a:cxn ang="0">
                    <a:pos x="45" y="116"/>
                  </a:cxn>
                  <a:cxn ang="0">
                    <a:pos x="44" y="160"/>
                  </a:cxn>
                  <a:cxn ang="0">
                    <a:pos x="80" y="208"/>
                  </a:cxn>
                  <a:cxn ang="0">
                    <a:pos x="107" y="250"/>
                  </a:cxn>
                  <a:cxn ang="0">
                    <a:pos x="141" y="246"/>
                  </a:cxn>
                  <a:cxn ang="0">
                    <a:pos x="170" y="258"/>
                  </a:cxn>
                  <a:cxn ang="0">
                    <a:pos x="174" y="243"/>
                  </a:cxn>
                  <a:cxn ang="0">
                    <a:pos x="192" y="238"/>
                  </a:cxn>
                  <a:cxn ang="0">
                    <a:pos x="207" y="208"/>
                  </a:cxn>
                  <a:cxn ang="0">
                    <a:pos x="233" y="222"/>
                  </a:cxn>
                  <a:cxn ang="0">
                    <a:pos x="243" y="168"/>
                  </a:cxn>
                  <a:cxn ang="0">
                    <a:pos x="231" y="153"/>
                  </a:cxn>
                  <a:cxn ang="0">
                    <a:pos x="236" y="118"/>
                  </a:cxn>
                  <a:cxn ang="0">
                    <a:pos x="252" y="130"/>
                  </a:cxn>
                  <a:cxn ang="0">
                    <a:pos x="255" y="108"/>
                  </a:cxn>
                  <a:cxn ang="0">
                    <a:pos x="264" y="79"/>
                  </a:cxn>
                  <a:cxn ang="0">
                    <a:pos x="248" y="40"/>
                  </a:cxn>
                  <a:cxn ang="0">
                    <a:pos x="252" y="7"/>
                  </a:cxn>
                  <a:cxn ang="0">
                    <a:pos x="228" y="0"/>
                  </a:cxn>
                  <a:cxn ang="0">
                    <a:pos x="188" y="18"/>
                  </a:cxn>
                  <a:cxn ang="0">
                    <a:pos x="147" y="25"/>
                  </a:cxn>
                  <a:cxn ang="0">
                    <a:pos x="111" y="42"/>
                  </a:cxn>
                  <a:cxn ang="0">
                    <a:pos x="75" y="25"/>
                  </a:cxn>
                  <a:cxn ang="0">
                    <a:pos x="32" y="3"/>
                  </a:cxn>
                  <a:cxn ang="0">
                    <a:pos x="3" y="4"/>
                  </a:cxn>
                </a:cxnLst>
                <a:rect l="0" t="0" r="r" b="b"/>
                <a:pathLst>
                  <a:path w="264" h="258" extrusionOk="0">
                    <a:moveTo>
                      <a:pt x="3" y="4"/>
                    </a:moveTo>
                    <a:lnTo>
                      <a:pt x="0" y="71"/>
                    </a:lnTo>
                    <a:lnTo>
                      <a:pt x="45" y="116"/>
                    </a:lnTo>
                    <a:lnTo>
                      <a:pt x="44" y="160"/>
                    </a:lnTo>
                    <a:lnTo>
                      <a:pt x="80" y="208"/>
                    </a:lnTo>
                    <a:lnTo>
                      <a:pt x="107" y="250"/>
                    </a:lnTo>
                    <a:lnTo>
                      <a:pt x="141" y="246"/>
                    </a:lnTo>
                    <a:lnTo>
                      <a:pt x="170" y="258"/>
                    </a:lnTo>
                    <a:lnTo>
                      <a:pt x="174" y="243"/>
                    </a:lnTo>
                    <a:lnTo>
                      <a:pt x="192" y="238"/>
                    </a:lnTo>
                    <a:lnTo>
                      <a:pt x="207" y="208"/>
                    </a:lnTo>
                    <a:lnTo>
                      <a:pt x="233" y="222"/>
                    </a:lnTo>
                    <a:lnTo>
                      <a:pt x="243" y="168"/>
                    </a:lnTo>
                    <a:lnTo>
                      <a:pt x="231" y="153"/>
                    </a:lnTo>
                    <a:lnTo>
                      <a:pt x="236" y="118"/>
                    </a:lnTo>
                    <a:lnTo>
                      <a:pt x="252" y="130"/>
                    </a:lnTo>
                    <a:lnTo>
                      <a:pt x="255" y="108"/>
                    </a:lnTo>
                    <a:lnTo>
                      <a:pt x="264" y="79"/>
                    </a:lnTo>
                    <a:lnTo>
                      <a:pt x="248" y="40"/>
                    </a:lnTo>
                    <a:lnTo>
                      <a:pt x="252" y="7"/>
                    </a:lnTo>
                    <a:lnTo>
                      <a:pt x="228" y="0"/>
                    </a:lnTo>
                    <a:lnTo>
                      <a:pt x="188" y="18"/>
                    </a:lnTo>
                    <a:lnTo>
                      <a:pt x="147" y="25"/>
                    </a:lnTo>
                    <a:lnTo>
                      <a:pt x="111" y="42"/>
                    </a:lnTo>
                    <a:lnTo>
                      <a:pt x="75" y="25"/>
                    </a:lnTo>
                    <a:lnTo>
                      <a:pt x="32" y="3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4FE32216-E033-397D-D893-52603FE2ADE9}"/>
                  </a:ext>
                </a:extLst>
              </p:cNvPr>
              <p:cNvSpPr/>
              <p:nvPr/>
            </p:nvSpPr>
            <p:spPr bwMode="auto">
              <a:xfrm>
                <a:off x="24506488" y="26832476"/>
                <a:ext cx="349299" cy="539825"/>
              </a:xfrm>
              <a:custGeom>
                <a:avLst/>
                <a:gdLst/>
                <a:ahLst/>
                <a:cxnLst>
                  <a:cxn ang="0">
                    <a:pos x="23" y="65"/>
                  </a:cxn>
                  <a:cxn ang="0">
                    <a:pos x="27" y="51"/>
                  </a:cxn>
                  <a:cxn ang="0">
                    <a:pos x="20" y="33"/>
                  </a:cxn>
                  <a:cxn ang="0">
                    <a:pos x="0" y="26"/>
                  </a:cxn>
                  <a:cxn ang="0">
                    <a:pos x="8" y="0"/>
                  </a:cxn>
                  <a:cxn ang="0">
                    <a:pos x="38" y="23"/>
                  </a:cxn>
                  <a:cxn ang="0">
                    <a:pos x="44" y="48"/>
                  </a:cxn>
                  <a:cxn ang="0">
                    <a:pos x="44" y="68"/>
                  </a:cxn>
                  <a:cxn ang="0">
                    <a:pos x="23" y="65"/>
                  </a:cxn>
                </a:cxnLst>
                <a:rect l="0" t="0" r="r" b="b"/>
                <a:pathLst>
                  <a:path w="44" h="68" extrusionOk="0">
                    <a:moveTo>
                      <a:pt x="23" y="65"/>
                    </a:moveTo>
                    <a:lnTo>
                      <a:pt x="27" y="51"/>
                    </a:lnTo>
                    <a:lnTo>
                      <a:pt x="20" y="33"/>
                    </a:lnTo>
                    <a:lnTo>
                      <a:pt x="0" y="26"/>
                    </a:lnTo>
                    <a:lnTo>
                      <a:pt x="8" y="0"/>
                    </a:lnTo>
                    <a:lnTo>
                      <a:pt x="38" y="23"/>
                    </a:lnTo>
                    <a:lnTo>
                      <a:pt x="44" y="48"/>
                    </a:lnTo>
                    <a:lnTo>
                      <a:pt x="44" y="68"/>
                    </a:lnTo>
                    <a:lnTo>
                      <a:pt x="23" y="65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BF5D94-4E83-9A72-99AD-803222AAD59C}"/>
                  </a:ext>
                </a:extLst>
              </p:cNvPr>
              <p:cNvSpPr/>
              <p:nvPr/>
            </p:nvSpPr>
            <p:spPr bwMode="auto">
              <a:xfrm>
                <a:off x="11701523" y="7875092"/>
                <a:ext cx="992325" cy="571579"/>
              </a:xfrm>
              <a:custGeom>
                <a:avLst/>
                <a:gdLst/>
                <a:ahLst/>
                <a:cxnLst>
                  <a:cxn ang="0">
                    <a:pos x="82" y="68"/>
                  </a:cxn>
                  <a:cxn ang="0">
                    <a:pos x="41" y="62"/>
                  </a:cxn>
                  <a:cxn ang="0">
                    <a:pos x="8" y="72"/>
                  </a:cxn>
                  <a:cxn ang="0">
                    <a:pos x="0" y="62"/>
                  </a:cxn>
                  <a:cxn ang="0">
                    <a:pos x="7" y="36"/>
                  </a:cxn>
                  <a:cxn ang="0">
                    <a:pos x="29" y="15"/>
                  </a:cxn>
                  <a:cxn ang="0">
                    <a:pos x="55" y="26"/>
                  </a:cxn>
                  <a:cxn ang="0">
                    <a:pos x="91" y="16"/>
                  </a:cxn>
                  <a:cxn ang="0">
                    <a:pos x="107" y="0"/>
                  </a:cxn>
                  <a:cxn ang="0">
                    <a:pos x="125" y="21"/>
                  </a:cxn>
                  <a:cxn ang="0">
                    <a:pos x="110" y="47"/>
                  </a:cxn>
                  <a:cxn ang="0">
                    <a:pos x="82" y="68"/>
                  </a:cxn>
                </a:cxnLst>
                <a:rect l="0" t="0" r="r" b="b"/>
                <a:pathLst>
                  <a:path w="125" h="72" extrusionOk="0">
                    <a:moveTo>
                      <a:pt x="82" y="68"/>
                    </a:moveTo>
                    <a:lnTo>
                      <a:pt x="41" y="62"/>
                    </a:lnTo>
                    <a:lnTo>
                      <a:pt x="8" y="72"/>
                    </a:lnTo>
                    <a:lnTo>
                      <a:pt x="0" y="62"/>
                    </a:lnTo>
                    <a:lnTo>
                      <a:pt x="7" y="36"/>
                    </a:lnTo>
                    <a:lnTo>
                      <a:pt x="29" y="15"/>
                    </a:lnTo>
                    <a:lnTo>
                      <a:pt x="55" y="26"/>
                    </a:lnTo>
                    <a:lnTo>
                      <a:pt x="91" y="16"/>
                    </a:lnTo>
                    <a:lnTo>
                      <a:pt x="107" y="0"/>
                    </a:lnTo>
                    <a:lnTo>
                      <a:pt x="125" y="21"/>
                    </a:lnTo>
                    <a:lnTo>
                      <a:pt x="110" y="47"/>
                    </a:lnTo>
                    <a:lnTo>
                      <a:pt x="82" y="68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4A18A466-A089-62DE-0B87-F96BFC01376F}"/>
                  </a:ext>
                </a:extLst>
              </p:cNvPr>
              <p:cNvSpPr/>
              <p:nvPr/>
            </p:nvSpPr>
            <p:spPr bwMode="auto">
              <a:xfrm>
                <a:off x="16123324" y="9081761"/>
                <a:ext cx="476316" cy="508071"/>
              </a:xfrm>
              <a:custGeom>
                <a:avLst/>
                <a:gdLst/>
                <a:ahLst/>
                <a:cxnLst>
                  <a:cxn ang="0">
                    <a:pos x="51" y="64"/>
                  </a:cxn>
                  <a:cxn ang="0">
                    <a:pos x="0" y="58"/>
                  </a:cxn>
                  <a:cxn ang="0">
                    <a:pos x="9" y="31"/>
                  </a:cxn>
                  <a:cxn ang="0">
                    <a:pos x="7" y="9"/>
                  </a:cxn>
                  <a:cxn ang="0">
                    <a:pos x="32" y="0"/>
                  </a:cxn>
                  <a:cxn ang="0">
                    <a:pos x="38" y="13"/>
                  </a:cxn>
                  <a:cxn ang="0">
                    <a:pos x="53" y="10"/>
                  </a:cxn>
                  <a:cxn ang="0">
                    <a:pos x="60" y="18"/>
                  </a:cxn>
                  <a:cxn ang="0">
                    <a:pos x="39" y="33"/>
                  </a:cxn>
                  <a:cxn ang="0">
                    <a:pos x="35" y="48"/>
                  </a:cxn>
                  <a:cxn ang="0">
                    <a:pos x="53" y="51"/>
                  </a:cxn>
                  <a:cxn ang="0">
                    <a:pos x="51" y="64"/>
                  </a:cxn>
                </a:cxnLst>
                <a:rect l="0" t="0" r="r" b="b"/>
                <a:pathLst>
                  <a:path w="60" h="64" extrusionOk="0">
                    <a:moveTo>
                      <a:pt x="51" y="64"/>
                    </a:moveTo>
                    <a:lnTo>
                      <a:pt x="0" y="58"/>
                    </a:lnTo>
                    <a:lnTo>
                      <a:pt x="9" y="31"/>
                    </a:lnTo>
                    <a:lnTo>
                      <a:pt x="7" y="9"/>
                    </a:lnTo>
                    <a:lnTo>
                      <a:pt x="32" y="0"/>
                    </a:lnTo>
                    <a:lnTo>
                      <a:pt x="38" y="13"/>
                    </a:lnTo>
                    <a:lnTo>
                      <a:pt x="53" y="10"/>
                    </a:lnTo>
                    <a:lnTo>
                      <a:pt x="60" y="18"/>
                    </a:lnTo>
                    <a:lnTo>
                      <a:pt x="39" y="33"/>
                    </a:lnTo>
                    <a:lnTo>
                      <a:pt x="35" y="48"/>
                    </a:lnTo>
                    <a:lnTo>
                      <a:pt x="53" y="51"/>
                    </a:lnTo>
                    <a:lnTo>
                      <a:pt x="51" y="64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2B60710F-7E02-BEBD-788E-295C570273D9}"/>
                  </a:ext>
                </a:extLst>
              </p:cNvPr>
              <p:cNvSpPr/>
              <p:nvPr/>
            </p:nvSpPr>
            <p:spPr bwMode="auto">
              <a:xfrm>
                <a:off x="2849981" y="6700180"/>
                <a:ext cx="24895457" cy="19949709"/>
              </a:xfrm>
              <a:custGeom>
                <a:avLst/>
                <a:gdLst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325 h 12565"/>
                  <a:gd name="connsiteX317" fmla="*/ 9920 w 15681"/>
                  <a:gd name="connsiteY317" fmla="*/ 11406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620 w 15681"/>
                  <a:gd name="connsiteY320" fmla="*/ 11421 h 12565"/>
                  <a:gd name="connsiteX321" fmla="*/ 9540 w 15681"/>
                  <a:gd name="connsiteY321" fmla="*/ 11317 h 12565"/>
                  <a:gd name="connsiteX322" fmla="*/ 9960 w 15681"/>
                  <a:gd name="connsiteY322" fmla="*/ 11226 h 12565"/>
                  <a:gd name="connsiteX323" fmla="*/ 10038 w 15681"/>
                  <a:gd name="connsiteY323" fmla="*/ 11224 h 12565"/>
                  <a:gd name="connsiteX324" fmla="*/ 10161 w 15681"/>
                  <a:gd name="connsiteY324" fmla="*/ 11115 h 12565"/>
                  <a:gd name="connsiteX325" fmla="*/ 10220 w 15681"/>
                  <a:gd name="connsiteY325" fmla="*/ 10981 h 12565"/>
                  <a:gd name="connsiteX326" fmla="*/ 10202 w 15681"/>
                  <a:gd name="connsiteY326" fmla="*/ 10806 h 12565"/>
                  <a:gd name="connsiteX327" fmla="*/ 10098 w 15681"/>
                  <a:gd name="connsiteY327" fmla="*/ 10650 h 12565"/>
                  <a:gd name="connsiteX328" fmla="*/ 10040 w 15681"/>
                  <a:gd name="connsiteY328" fmla="*/ 10531 h 12565"/>
                  <a:gd name="connsiteX329" fmla="*/ 9989 w 15681"/>
                  <a:gd name="connsiteY329" fmla="*/ 10531 h 12565"/>
                  <a:gd name="connsiteX330" fmla="*/ 9960 w 15681"/>
                  <a:gd name="connsiteY330" fmla="*/ 10641 h 12565"/>
                  <a:gd name="connsiteX331" fmla="*/ 9965 w 15681"/>
                  <a:gd name="connsiteY331" fmla="*/ 10816 h 12565"/>
                  <a:gd name="connsiteX332" fmla="*/ 9936 w 15681"/>
                  <a:gd name="connsiteY332" fmla="*/ 10995 h 12565"/>
                  <a:gd name="connsiteX333" fmla="*/ 9749 w 15681"/>
                  <a:gd name="connsiteY333" fmla="*/ 11017 h 12565"/>
                  <a:gd name="connsiteX334" fmla="*/ 9620 w 15681"/>
                  <a:gd name="connsiteY334" fmla="*/ 11106 h 12565"/>
                  <a:gd name="connsiteX335" fmla="*/ 9665 w 15681"/>
                  <a:gd name="connsiteY335" fmla="*/ 10912 h 12565"/>
                  <a:gd name="connsiteX336" fmla="*/ 9813 w 15681"/>
                  <a:gd name="connsiteY336" fmla="*/ 10890 h 12565"/>
                  <a:gd name="connsiteX337" fmla="*/ 9794 w 15681"/>
                  <a:gd name="connsiteY337" fmla="*/ 10726 h 12565"/>
                  <a:gd name="connsiteX338" fmla="*/ 9765 w 15681"/>
                  <a:gd name="connsiteY338" fmla="*/ 10564 h 12565"/>
                  <a:gd name="connsiteX339" fmla="*/ 9827 w 15681"/>
                  <a:gd name="connsiteY339" fmla="*/ 10429 h 12565"/>
                  <a:gd name="connsiteX340" fmla="*/ 9935 w 15681"/>
                  <a:gd name="connsiteY340" fmla="*/ 10231 h 12565"/>
                  <a:gd name="connsiteX341" fmla="*/ 9827 w 15681"/>
                  <a:gd name="connsiteY341" fmla="*/ 10147 h 12565"/>
                  <a:gd name="connsiteX342" fmla="*/ 9921 w 15681"/>
                  <a:gd name="connsiteY342" fmla="*/ 10041 h 12565"/>
                  <a:gd name="connsiteX343" fmla="*/ 9854 w 15681"/>
                  <a:gd name="connsiteY343" fmla="*/ 9910 h 12565"/>
                  <a:gd name="connsiteX344" fmla="*/ 9719 w 15681"/>
                  <a:gd name="connsiteY344" fmla="*/ 10081 h 12565"/>
                  <a:gd name="connsiteX345" fmla="*/ 9659 w 15681"/>
                  <a:gd name="connsiteY345" fmla="*/ 10306 h 12565"/>
                  <a:gd name="connsiteX346" fmla="*/ 9380 w 15681"/>
                  <a:gd name="connsiteY346" fmla="*/ 10536 h 12565"/>
                  <a:gd name="connsiteX347" fmla="*/ 9347 w 15681"/>
                  <a:gd name="connsiteY347" fmla="*/ 10678 h 12565"/>
                  <a:gd name="connsiteX348" fmla="*/ 9272 w 15681"/>
                  <a:gd name="connsiteY348" fmla="*/ 10786 h 12565"/>
                  <a:gd name="connsiteX349" fmla="*/ 9287 w 15681"/>
                  <a:gd name="connsiteY349" fmla="*/ 10882 h 12565"/>
                  <a:gd name="connsiteX350" fmla="*/ 9287 w 15681"/>
                  <a:gd name="connsiteY350" fmla="*/ 10984 h 12565"/>
                  <a:gd name="connsiteX351" fmla="*/ 9167 w 15681"/>
                  <a:gd name="connsiteY351" fmla="*/ 11001 h 12565"/>
                  <a:gd name="connsiteX352" fmla="*/ 9077 w 15681"/>
                  <a:gd name="connsiteY352" fmla="*/ 10918 h 12565"/>
                  <a:gd name="connsiteX353" fmla="*/ 9018 w 15681"/>
                  <a:gd name="connsiteY353" fmla="*/ 10800 h 12565"/>
                  <a:gd name="connsiteX354" fmla="*/ 8960 w 15681"/>
                  <a:gd name="connsiteY354" fmla="*/ 10551 h 12565"/>
                  <a:gd name="connsiteX355" fmla="*/ 8778 w 15681"/>
                  <a:gd name="connsiteY355" fmla="*/ 10446 h 12565"/>
                  <a:gd name="connsiteX356" fmla="*/ 8705 w 15681"/>
                  <a:gd name="connsiteY356" fmla="*/ 10266 h 12565"/>
                  <a:gd name="connsiteX357" fmla="*/ 8583 w 15681"/>
                  <a:gd name="connsiteY357" fmla="*/ 10249 h 12565"/>
                  <a:gd name="connsiteX358" fmla="*/ 8465 w 15681"/>
                  <a:gd name="connsiteY358" fmla="*/ 10203 h 12565"/>
                  <a:gd name="connsiteX359" fmla="*/ 8444 w 15681"/>
                  <a:gd name="connsiteY359" fmla="*/ 10098 h 12565"/>
                  <a:gd name="connsiteX360" fmla="*/ 8505 w 15681"/>
                  <a:gd name="connsiteY360" fmla="*/ 10036 h 12565"/>
                  <a:gd name="connsiteX361" fmla="*/ 8445 w 15681"/>
                  <a:gd name="connsiteY361" fmla="*/ 9961 h 12565"/>
                  <a:gd name="connsiteX362" fmla="*/ 8340 w 15681"/>
                  <a:gd name="connsiteY362" fmla="*/ 9988 h 12565"/>
                  <a:gd name="connsiteX363" fmla="*/ 8345 w 15681"/>
                  <a:gd name="connsiteY363" fmla="*/ 9870 h 12565"/>
                  <a:gd name="connsiteX364" fmla="*/ 8256 w 15681"/>
                  <a:gd name="connsiteY364" fmla="*/ 9855 h 12565"/>
                  <a:gd name="connsiteX365" fmla="*/ 8100 w 15681"/>
                  <a:gd name="connsiteY365" fmla="*/ 9889 h 12565"/>
                  <a:gd name="connsiteX366" fmla="*/ 7872 w 15681"/>
                  <a:gd name="connsiteY366" fmla="*/ 9802 h 12565"/>
                  <a:gd name="connsiteX367" fmla="*/ 7716 w 15681"/>
                  <a:gd name="connsiteY367" fmla="*/ 9871 h 12565"/>
                  <a:gd name="connsiteX368" fmla="*/ 7455 w 15681"/>
                  <a:gd name="connsiteY368" fmla="*/ 9735 h 12565"/>
                  <a:gd name="connsiteX369" fmla="*/ 7245 w 15681"/>
                  <a:gd name="connsiteY369" fmla="*/ 9691 h 12565"/>
                  <a:gd name="connsiteX370" fmla="*/ 7160 w 15681"/>
                  <a:gd name="connsiteY370" fmla="*/ 9787 h 12565"/>
                  <a:gd name="connsiteX371" fmla="*/ 6525 w 15681"/>
                  <a:gd name="connsiteY371" fmla="*/ 9901 h 12565"/>
                  <a:gd name="connsiteX372" fmla="*/ 6264 w 15681"/>
                  <a:gd name="connsiteY372" fmla="*/ 10131 h 12565"/>
                  <a:gd name="connsiteX373" fmla="*/ 5849 w 15681"/>
                  <a:gd name="connsiteY373" fmla="*/ 10366 h 12565"/>
                  <a:gd name="connsiteX374" fmla="*/ 5492 w 15681"/>
                  <a:gd name="connsiteY374" fmla="*/ 10425 h 12565"/>
                  <a:gd name="connsiteX375" fmla="*/ 5141 w 15681"/>
                  <a:gd name="connsiteY375" fmla="*/ 10795 h 12565"/>
                  <a:gd name="connsiteX376" fmla="*/ 5019 w 15681"/>
                  <a:gd name="connsiteY376" fmla="*/ 10837 h 12565"/>
                  <a:gd name="connsiteX377" fmla="*/ 4950 w 15681"/>
                  <a:gd name="connsiteY377" fmla="*/ 10965 h 12565"/>
                  <a:gd name="connsiteX378" fmla="*/ 4871 w 15681"/>
                  <a:gd name="connsiteY378" fmla="*/ 11326 h 12565"/>
                  <a:gd name="connsiteX379" fmla="*/ 4731 w 15681"/>
                  <a:gd name="connsiteY379" fmla="*/ 11406 h 12565"/>
                  <a:gd name="connsiteX380" fmla="*/ 4610 w 15681"/>
                  <a:gd name="connsiteY380" fmla="*/ 11395 h 12565"/>
                  <a:gd name="connsiteX381" fmla="*/ 4469 w 15681"/>
                  <a:gd name="connsiteY381" fmla="*/ 11496 h 12565"/>
                  <a:gd name="connsiteX382" fmla="*/ 4259 w 15681"/>
                  <a:gd name="connsiteY382" fmla="*/ 11487 h 12565"/>
                  <a:gd name="connsiteX383" fmla="*/ 3995 w 15681"/>
                  <a:gd name="connsiteY383" fmla="*/ 11586 h 12565"/>
                  <a:gd name="connsiteX384" fmla="*/ 3851 w 15681"/>
                  <a:gd name="connsiteY384" fmla="*/ 11686 h 12565"/>
                  <a:gd name="connsiteX385" fmla="*/ 3671 w 15681"/>
                  <a:gd name="connsiteY385" fmla="*/ 11674 h 12565"/>
                  <a:gd name="connsiteX386" fmla="*/ 3578 w 15681"/>
                  <a:gd name="connsiteY386" fmla="*/ 11815 h 12565"/>
                  <a:gd name="connsiteX387" fmla="*/ 3560 w 15681"/>
                  <a:gd name="connsiteY387" fmla="*/ 11943 h 12565"/>
                  <a:gd name="connsiteX388" fmla="*/ 3512 w 15681"/>
                  <a:gd name="connsiteY388" fmla="*/ 12046 h 12565"/>
                  <a:gd name="connsiteX389" fmla="*/ 3349 w 15681"/>
                  <a:gd name="connsiteY389" fmla="*/ 12066 h 12565"/>
                  <a:gd name="connsiteX390" fmla="*/ 3302 w 15681"/>
                  <a:gd name="connsiteY390" fmla="*/ 12265 h 12565"/>
                  <a:gd name="connsiteX391" fmla="*/ 3080 w 15681"/>
                  <a:gd name="connsiteY391" fmla="*/ 12457 h 12565"/>
                  <a:gd name="connsiteX392" fmla="*/ 2882 w 15681"/>
                  <a:gd name="connsiteY392" fmla="*/ 12477 h 12565"/>
                  <a:gd name="connsiteX393" fmla="*/ 2669 w 15681"/>
                  <a:gd name="connsiteY393" fmla="*/ 12565 h 12565"/>
                  <a:gd name="connsiteX394" fmla="*/ 2463 w 15681"/>
                  <a:gd name="connsiteY394" fmla="*/ 12516 h 12565"/>
                  <a:gd name="connsiteX395" fmla="*/ 2181 w 15681"/>
                  <a:gd name="connsiteY395" fmla="*/ 12396 h 12565"/>
                  <a:gd name="connsiteX396" fmla="*/ 2078 w 15681"/>
                  <a:gd name="connsiteY396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325 h 12565"/>
                  <a:gd name="connsiteX317" fmla="*/ 9920 w 15681"/>
                  <a:gd name="connsiteY317" fmla="*/ 11406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620 w 15681"/>
                  <a:gd name="connsiteY320" fmla="*/ 11421 h 12565"/>
                  <a:gd name="connsiteX321" fmla="*/ 9960 w 15681"/>
                  <a:gd name="connsiteY321" fmla="*/ 11226 h 12565"/>
                  <a:gd name="connsiteX322" fmla="*/ 10038 w 15681"/>
                  <a:gd name="connsiteY322" fmla="*/ 11224 h 12565"/>
                  <a:gd name="connsiteX323" fmla="*/ 10161 w 15681"/>
                  <a:gd name="connsiteY323" fmla="*/ 11115 h 12565"/>
                  <a:gd name="connsiteX324" fmla="*/ 10220 w 15681"/>
                  <a:gd name="connsiteY324" fmla="*/ 10981 h 12565"/>
                  <a:gd name="connsiteX325" fmla="*/ 10202 w 15681"/>
                  <a:gd name="connsiteY325" fmla="*/ 10806 h 12565"/>
                  <a:gd name="connsiteX326" fmla="*/ 10098 w 15681"/>
                  <a:gd name="connsiteY326" fmla="*/ 10650 h 12565"/>
                  <a:gd name="connsiteX327" fmla="*/ 10040 w 15681"/>
                  <a:gd name="connsiteY327" fmla="*/ 10531 h 12565"/>
                  <a:gd name="connsiteX328" fmla="*/ 9989 w 15681"/>
                  <a:gd name="connsiteY328" fmla="*/ 10531 h 12565"/>
                  <a:gd name="connsiteX329" fmla="*/ 9960 w 15681"/>
                  <a:gd name="connsiteY329" fmla="*/ 10641 h 12565"/>
                  <a:gd name="connsiteX330" fmla="*/ 9965 w 15681"/>
                  <a:gd name="connsiteY330" fmla="*/ 10816 h 12565"/>
                  <a:gd name="connsiteX331" fmla="*/ 9936 w 15681"/>
                  <a:gd name="connsiteY331" fmla="*/ 10995 h 12565"/>
                  <a:gd name="connsiteX332" fmla="*/ 9749 w 15681"/>
                  <a:gd name="connsiteY332" fmla="*/ 11017 h 12565"/>
                  <a:gd name="connsiteX333" fmla="*/ 9620 w 15681"/>
                  <a:gd name="connsiteY333" fmla="*/ 11106 h 12565"/>
                  <a:gd name="connsiteX334" fmla="*/ 9665 w 15681"/>
                  <a:gd name="connsiteY334" fmla="*/ 10912 h 12565"/>
                  <a:gd name="connsiteX335" fmla="*/ 9813 w 15681"/>
                  <a:gd name="connsiteY335" fmla="*/ 10890 h 12565"/>
                  <a:gd name="connsiteX336" fmla="*/ 9794 w 15681"/>
                  <a:gd name="connsiteY336" fmla="*/ 10726 h 12565"/>
                  <a:gd name="connsiteX337" fmla="*/ 9765 w 15681"/>
                  <a:gd name="connsiteY337" fmla="*/ 10564 h 12565"/>
                  <a:gd name="connsiteX338" fmla="*/ 9827 w 15681"/>
                  <a:gd name="connsiteY338" fmla="*/ 10429 h 12565"/>
                  <a:gd name="connsiteX339" fmla="*/ 9935 w 15681"/>
                  <a:gd name="connsiteY339" fmla="*/ 10231 h 12565"/>
                  <a:gd name="connsiteX340" fmla="*/ 9827 w 15681"/>
                  <a:gd name="connsiteY340" fmla="*/ 10147 h 12565"/>
                  <a:gd name="connsiteX341" fmla="*/ 9921 w 15681"/>
                  <a:gd name="connsiteY341" fmla="*/ 10041 h 12565"/>
                  <a:gd name="connsiteX342" fmla="*/ 9854 w 15681"/>
                  <a:gd name="connsiteY342" fmla="*/ 9910 h 12565"/>
                  <a:gd name="connsiteX343" fmla="*/ 9719 w 15681"/>
                  <a:gd name="connsiteY343" fmla="*/ 10081 h 12565"/>
                  <a:gd name="connsiteX344" fmla="*/ 9659 w 15681"/>
                  <a:gd name="connsiteY344" fmla="*/ 10306 h 12565"/>
                  <a:gd name="connsiteX345" fmla="*/ 9380 w 15681"/>
                  <a:gd name="connsiteY345" fmla="*/ 10536 h 12565"/>
                  <a:gd name="connsiteX346" fmla="*/ 9347 w 15681"/>
                  <a:gd name="connsiteY346" fmla="*/ 10678 h 12565"/>
                  <a:gd name="connsiteX347" fmla="*/ 9272 w 15681"/>
                  <a:gd name="connsiteY347" fmla="*/ 10786 h 12565"/>
                  <a:gd name="connsiteX348" fmla="*/ 9287 w 15681"/>
                  <a:gd name="connsiteY348" fmla="*/ 10882 h 12565"/>
                  <a:gd name="connsiteX349" fmla="*/ 9287 w 15681"/>
                  <a:gd name="connsiteY349" fmla="*/ 10984 h 12565"/>
                  <a:gd name="connsiteX350" fmla="*/ 9167 w 15681"/>
                  <a:gd name="connsiteY350" fmla="*/ 11001 h 12565"/>
                  <a:gd name="connsiteX351" fmla="*/ 9077 w 15681"/>
                  <a:gd name="connsiteY351" fmla="*/ 10918 h 12565"/>
                  <a:gd name="connsiteX352" fmla="*/ 9018 w 15681"/>
                  <a:gd name="connsiteY352" fmla="*/ 10800 h 12565"/>
                  <a:gd name="connsiteX353" fmla="*/ 8960 w 15681"/>
                  <a:gd name="connsiteY353" fmla="*/ 10551 h 12565"/>
                  <a:gd name="connsiteX354" fmla="*/ 8778 w 15681"/>
                  <a:gd name="connsiteY354" fmla="*/ 10446 h 12565"/>
                  <a:gd name="connsiteX355" fmla="*/ 8705 w 15681"/>
                  <a:gd name="connsiteY355" fmla="*/ 10266 h 12565"/>
                  <a:gd name="connsiteX356" fmla="*/ 8583 w 15681"/>
                  <a:gd name="connsiteY356" fmla="*/ 10249 h 12565"/>
                  <a:gd name="connsiteX357" fmla="*/ 8465 w 15681"/>
                  <a:gd name="connsiteY357" fmla="*/ 10203 h 12565"/>
                  <a:gd name="connsiteX358" fmla="*/ 8444 w 15681"/>
                  <a:gd name="connsiteY358" fmla="*/ 10098 h 12565"/>
                  <a:gd name="connsiteX359" fmla="*/ 8505 w 15681"/>
                  <a:gd name="connsiteY359" fmla="*/ 10036 h 12565"/>
                  <a:gd name="connsiteX360" fmla="*/ 8445 w 15681"/>
                  <a:gd name="connsiteY360" fmla="*/ 9961 h 12565"/>
                  <a:gd name="connsiteX361" fmla="*/ 8340 w 15681"/>
                  <a:gd name="connsiteY361" fmla="*/ 9988 h 12565"/>
                  <a:gd name="connsiteX362" fmla="*/ 8345 w 15681"/>
                  <a:gd name="connsiteY362" fmla="*/ 9870 h 12565"/>
                  <a:gd name="connsiteX363" fmla="*/ 8256 w 15681"/>
                  <a:gd name="connsiteY363" fmla="*/ 9855 h 12565"/>
                  <a:gd name="connsiteX364" fmla="*/ 8100 w 15681"/>
                  <a:gd name="connsiteY364" fmla="*/ 9889 h 12565"/>
                  <a:gd name="connsiteX365" fmla="*/ 7872 w 15681"/>
                  <a:gd name="connsiteY365" fmla="*/ 9802 h 12565"/>
                  <a:gd name="connsiteX366" fmla="*/ 7716 w 15681"/>
                  <a:gd name="connsiteY366" fmla="*/ 9871 h 12565"/>
                  <a:gd name="connsiteX367" fmla="*/ 7455 w 15681"/>
                  <a:gd name="connsiteY367" fmla="*/ 9735 h 12565"/>
                  <a:gd name="connsiteX368" fmla="*/ 7245 w 15681"/>
                  <a:gd name="connsiteY368" fmla="*/ 9691 h 12565"/>
                  <a:gd name="connsiteX369" fmla="*/ 7160 w 15681"/>
                  <a:gd name="connsiteY369" fmla="*/ 9787 h 12565"/>
                  <a:gd name="connsiteX370" fmla="*/ 6525 w 15681"/>
                  <a:gd name="connsiteY370" fmla="*/ 9901 h 12565"/>
                  <a:gd name="connsiteX371" fmla="*/ 6264 w 15681"/>
                  <a:gd name="connsiteY371" fmla="*/ 10131 h 12565"/>
                  <a:gd name="connsiteX372" fmla="*/ 5849 w 15681"/>
                  <a:gd name="connsiteY372" fmla="*/ 10366 h 12565"/>
                  <a:gd name="connsiteX373" fmla="*/ 5492 w 15681"/>
                  <a:gd name="connsiteY373" fmla="*/ 10425 h 12565"/>
                  <a:gd name="connsiteX374" fmla="*/ 5141 w 15681"/>
                  <a:gd name="connsiteY374" fmla="*/ 10795 h 12565"/>
                  <a:gd name="connsiteX375" fmla="*/ 5019 w 15681"/>
                  <a:gd name="connsiteY375" fmla="*/ 10837 h 12565"/>
                  <a:gd name="connsiteX376" fmla="*/ 4950 w 15681"/>
                  <a:gd name="connsiteY376" fmla="*/ 10965 h 12565"/>
                  <a:gd name="connsiteX377" fmla="*/ 4871 w 15681"/>
                  <a:gd name="connsiteY377" fmla="*/ 11326 h 12565"/>
                  <a:gd name="connsiteX378" fmla="*/ 4731 w 15681"/>
                  <a:gd name="connsiteY378" fmla="*/ 11406 h 12565"/>
                  <a:gd name="connsiteX379" fmla="*/ 4610 w 15681"/>
                  <a:gd name="connsiteY379" fmla="*/ 11395 h 12565"/>
                  <a:gd name="connsiteX380" fmla="*/ 4469 w 15681"/>
                  <a:gd name="connsiteY380" fmla="*/ 11496 h 12565"/>
                  <a:gd name="connsiteX381" fmla="*/ 4259 w 15681"/>
                  <a:gd name="connsiteY381" fmla="*/ 11487 h 12565"/>
                  <a:gd name="connsiteX382" fmla="*/ 3995 w 15681"/>
                  <a:gd name="connsiteY382" fmla="*/ 11586 h 12565"/>
                  <a:gd name="connsiteX383" fmla="*/ 3851 w 15681"/>
                  <a:gd name="connsiteY383" fmla="*/ 11686 h 12565"/>
                  <a:gd name="connsiteX384" fmla="*/ 3671 w 15681"/>
                  <a:gd name="connsiteY384" fmla="*/ 11674 h 12565"/>
                  <a:gd name="connsiteX385" fmla="*/ 3578 w 15681"/>
                  <a:gd name="connsiteY385" fmla="*/ 11815 h 12565"/>
                  <a:gd name="connsiteX386" fmla="*/ 3560 w 15681"/>
                  <a:gd name="connsiteY386" fmla="*/ 11943 h 12565"/>
                  <a:gd name="connsiteX387" fmla="*/ 3512 w 15681"/>
                  <a:gd name="connsiteY387" fmla="*/ 12046 h 12565"/>
                  <a:gd name="connsiteX388" fmla="*/ 3349 w 15681"/>
                  <a:gd name="connsiteY388" fmla="*/ 12066 h 12565"/>
                  <a:gd name="connsiteX389" fmla="*/ 3302 w 15681"/>
                  <a:gd name="connsiteY389" fmla="*/ 12265 h 12565"/>
                  <a:gd name="connsiteX390" fmla="*/ 3080 w 15681"/>
                  <a:gd name="connsiteY390" fmla="*/ 12457 h 12565"/>
                  <a:gd name="connsiteX391" fmla="*/ 2882 w 15681"/>
                  <a:gd name="connsiteY391" fmla="*/ 12477 h 12565"/>
                  <a:gd name="connsiteX392" fmla="*/ 2669 w 15681"/>
                  <a:gd name="connsiteY392" fmla="*/ 12565 h 12565"/>
                  <a:gd name="connsiteX393" fmla="*/ 2463 w 15681"/>
                  <a:gd name="connsiteY393" fmla="*/ 12516 h 12565"/>
                  <a:gd name="connsiteX394" fmla="*/ 2181 w 15681"/>
                  <a:gd name="connsiteY394" fmla="*/ 12396 h 12565"/>
                  <a:gd name="connsiteX395" fmla="*/ 2078 w 15681"/>
                  <a:gd name="connsiteY395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325 h 12565"/>
                  <a:gd name="connsiteX317" fmla="*/ 9920 w 15681"/>
                  <a:gd name="connsiteY317" fmla="*/ 11406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620 w 15681"/>
                  <a:gd name="connsiteY320" fmla="*/ 11421 h 12565"/>
                  <a:gd name="connsiteX321" fmla="*/ 9960 w 15681"/>
                  <a:gd name="connsiteY321" fmla="*/ 11226 h 12565"/>
                  <a:gd name="connsiteX322" fmla="*/ 10038 w 15681"/>
                  <a:gd name="connsiteY322" fmla="*/ 11224 h 12565"/>
                  <a:gd name="connsiteX323" fmla="*/ 10161 w 15681"/>
                  <a:gd name="connsiteY323" fmla="*/ 11115 h 12565"/>
                  <a:gd name="connsiteX324" fmla="*/ 10220 w 15681"/>
                  <a:gd name="connsiteY324" fmla="*/ 10981 h 12565"/>
                  <a:gd name="connsiteX325" fmla="*/ 10202 w 15681"/>
                  <a:gd name="connsiteY325" fmla="*/ 10806 h 12565"/>
                  <a:gd name="connsiteX326" fmla="*/ 10098 w 15681"/>
                  <a:gd name="connsiteY326" fmla="*/ 10650 h 12565"/>
                  <a:gd name="connsiteX327" fmla="*/ 10040 w 15681"/>
                  <a:gd name="connsiteY327" fmla="*/ 10531 h 12565"/>
                  <a:gd name="connsiteX328" fmla="*/ 9989 w 15681"/>
                  <a:gd name="connsiteY328" fmla="*/ 10531 h 12565"/>
                  <a:gd name="connsiteX329" fmla="*/ 9960 w 15681"/>
                  <a:gd name="connsiteY329" fmla="*/ 10641 h 12565"/>
                  <a:gd name="connsiteX330" fmla="*/ 9965 w 15681"/>
                  <a:gd name="connsiteY330" fmla="*/ 10816 h 12565"/>
                  <a:gd name="connsiteX331" fmla="*/ 9936 w 15681"/>
                  <a:gd name="connsiteY331" fmla="*/ 10995 h 12565"/>
                  <a:gd name="connsiteX332" fmla="*/ 9749 w 15681"/>
                  <a:gd name="connsiteY332" fmla="*/ 11017 h 12565"/>
                  <a:gd name="connsiteX333" fmla="*/ 9620 w 15681"/>
                  <a:gd name="connsiteY333" fmla="*/ 11106 h 12565"/>
                  <a:gd name="connsiteX334" fmla="*/ 9665 w 15681"/>
                  <a:gd name="connsiteY334" fmla="*/ 10912 h 12565"/>
                  <a:gd name="connsiteX335" fmla="*/ 9813 w 15681"/>
                  <a:gd name="connsiteY335" fmla="*/ 10890 h 12565"/>
                  <a:gd name="connsiteX336" fmla="*/ 9794 w 15681"/>
                  <a:gd name="connsiteY336" fmla="*/ 10726 h 12565"/>
                  <a:gd name="connsiteX337" fmla="*/ 9765 w 15681"/>
                  <a:gd name="connsiteY337" fmla="*/ 10564 h 12565"/>
                  <a:gd name="connsiteX338" fmla="*/ 9827 w 15681"/>
                  <a:gd name="connsiteY338" fmla="*/ 10429 h 12565"/>
                  <a:gd name="connsiteX339" fmla="*/ 9935 w 15681"/>
                  <a:gd name="connsiteY339" fmla="*/ 10231 h 12565"/>
                  <a:gd name="connsiteX340" fmla="*/ 9827 w 15681"/>
                  <a:gd name="connsiteY340" fmla="*/ 10147 h 12565"/>
                  <a:gd name="connsiteX341" fmla="*/ 9921 w 15681"/>
                  <a:gd name="connsiteY341" fmla="*/ 10041 h 12565"/>
                  <a:gd name="connsiteX342" fmla="*/ 9854 w 15681"/>
                  <a:gd name="connsiteY342" fmla="*/ 9910 h 12565"/>
                  <a:gd name="connsiteX343" fmla="*/ 9719 w 15681"/>
                  <a:gd name="connsiteY343" fmla="*/ 10081 h 12565"/>
                  <a:gd name="connsiteX344" fmla="*/ 9659 w 15681"/>
                  <a:gd name="connsiteY344" fmla="*/ 10306 h 12565"/>
                  <a:gd name="connsiteX345" fmla="*/ 9380 w 15681"/>
                  <a:gd name="connsiteY345" fmla="*/ 10536 h 12565"/>
                  <a:gd name="connsiteX346" fmla="*/ 9347 w 15681"/>
                  <a:gd name="connsiteY346" fmla="*/ 10678 h 12565"/>
                  <a:gd name="connsiteX347" fmla="*/ 9272 w 15681"/>
                  <a:gd name="connsiteY347" fmla="*/ 10786 h 12565"/>
                  <a:gd name="connsiteX348" fmla="*/ 9287 w 15681"/>
                  <a:gd name="connsiteY348" fmla="*/ 10882 h 12565"/>
                  <a:gd name="connsiteX349" fmla="*/ 9287 w 15681"/>
                  <a:gd name="connsiteY349" fmla="*/ 10984 h 12565"/>
                  <a:gd name="connsiteX350" fmla="*/ 9167 w 15681"/>
                  <a:gd name="connsiteY350" fmla="*/ 11001 h 12565"/>
                  <a:gd name="connsiteX351" fmla="*/ 9077 w 15681"/>
                  <a:gd name="connsiteY351" fmla="*/ 10918 h 12565"/>
                  <a:gd name="connsiteX352" fmla="*/ 9018 w 15681"/>
                  <a:gd name="connsiteY352" fmla="*/ 10800 h 12565"/>
                  <a:gd name="connsiteX353" fmla="*/ 8960 w 15681"/>
                  <a:gd name="connsiteY353" fmla="*/ 10551 h 12565"/>
                  <a:gd name="connsiteX354" fmla="*/ 8778 w 15681"/>
                  <a:gd name="connsiteY354" fmla="*/ 10446 h 12565"/>
                  <a:gd name="connsiteX355" fmla="*/ 8705 w 15681"/>
                  <a:gd name="connsiteY355" fmla="*/ 10266 h 12565"/>
                  <a:gd name="connsiteX356" fmla="*/ 8583 w 15681"/>
                  <a:gd name="connsiteY356" fmla="*/ 10249 h 12565"/>
                  <a:gd name="connsiteX357" fmla="*/ 8465 w 15681"/>
                  <a:gd name="connsiteY357" fmla="*/ 10203 h 12565"/>
                  <a:gd name="connsiteX358" fmla="*/ 8444 w 15681"/>
                  <a:gd name="connsiteY358" fmla="*/ 10098 h 12565"/>
                  <a:gd name="connsiteX359" fmla="*/ 8505 w 15681"/>
                  <a:gd name="connsiteY359" fmla="*/ 10036 h 12565"/>
                  <a:gd name="connsiteX360" fmla="*/ 8445 w 15681"/>
                  <a:gd name="connsiteY360" fmla="*/ 9961 h 12565"/>
                  <a:gd name="connsiteX361" fmla="*/ 8340 w 15681"/>
                  <a:gd name="connsiteY361" fmla="*/ 9988 h 12565"/>
                  <a:gd name="connsiteX362" fmla="*/ 8345 w 15681"/>
                  <a:gd name="connsiteY362" fmla="*/ 9870 h 12565"/>
                  <a:gd name="connsiteX363" fmla="*/ 8256 w 15681"/>
                  <a:gd name="connsiteY363" fmla="*/ 9855 h 12565"/>
                  <a:gd name="connsiteX364" fmla="*/ 8100 w 15681"/>
                  <a:gd name="connsiteY364" fmla="*/ 9889 h 12565"/>
                  <a:gd name="connsiteX365" fmla="*/ 7872 w 15681"/>
                  <a:gd name="connsiteY365" fmla="*/ 9802 h 12565"/>
                  <a:gd name="connsiteX366" fmla="*/ 7716 w 15681"/>
                  <a:gd name="connsiteY366" fmla="*/ 9871 h 12565"/>
                  <a:gd name="connsiteX367" fmla="*/ 7455 w 15681"/>
                  <a:gd name="connsiteY367" fmla="*/ 9735 h 12565"/>
                  <a:gd name="connsiteX368" fmla="*/ 7245 w 15681"/>
                  <a:gd name="connsiteY368" fmla="*/ 9691 h 12565"/>
                  <a:gd name="connsiteX369" fmla="*/ 7160 w 15681"/>
                  <a:gd name="connsiteY369" fmla="*/ 9787 h 12565"/>
                  <a:gd name="connsiteX370" fmla="*/ 6525 w 15681"/>
                  <a:gd name="connsiteY370" fmla="*/ 9901 h 12565"/>
                  <a:gd name="connsiteX371" fmla="*/ 6264 w 15681"/>
                  <a:gd name="connsiteY371" fmla="*/ 10131 h 12565"/>
                  <a:gd name="connsiteX372" fmla="*/ 5849 w 15681"/>
                  <a:gd name="connsiteY372" fmla="*/ 10366 h 12565"/>
                  <a:gd name="connsiteX373" fmla="*/ 5492 w 15681"/>
                  <a:gd name="connsiteY373" fmla="*/ 10425 h 12565"/>
                  <a:gd name="connsiteX374" fmla="*/ 5141 w 15681"/>
                  <a:gd name="connsiteY374" fmla="*/ 10795 h 12565"/>
                  <a:gd name="connsiteX375" fmla="*/ 5019 w 15681"/>
                  <a:gd name="connsiteY375" fmla="*/ 10837 h 12565"/>
                  <a:gd name="connsiteX376" fmla="*/ 4950 w 15681"/>
                  <a:gd name="connsiteY376" fmla="*/ 10965 h 12565"/>
                  <a:gd name="connsiteX377" fmla="*/ 4871 w 15681"/>
                  <a:gd name="connsiteY377" fmla="*/ 11326 h 12565"/>
                  <a:gd name="connsiteX378" fmla="*/ 4731 w 15681"/>
                  <a:gd name="connsiteY378" fmla="*/ 11406 h 12565"/>
                  <a:gd name="connsiteX379" fmla="*/ 4610 w 15681"/>
                  <a:gd name="connsiteY379" fmla="*/ 11395 h 12565"/>
                  <a:gd name="connsiteX380" fmla="*/ 4469 w 15681"/>
                  <a:gd name="connsiteY380" fmla="*/ 11496 h 12565"/>
                  <a:gd name="connsiteX381" fmla="*/ 4259 w 15681"/>
                  <a:gd name="connsiteY381" fmla="*/ 11487 h 12565"/>
                  <a:gd name="connsiteX382" fmla="*/ 3995 w 15681"/>
                  <a:gd name="connsiteY382" fmla="*/ 11586 h 12565"/>
                  <a:gd name="connsiteX383" fmla="*/ 3851 w 15681"/>
                  <a:gd name="connsiteY383" fmla="*/ 11686 h 12565"/>
                  <a:gd name="connsiteX384" fmla="*/ 3671 w 15681"/>
                  <a:gd name="connsiteY384" fmla="*/ 11674 h 12565"/>
                  <a:gd name="connsiteX385" fmla="*/ 3578 w 15681"/>
                  <a:gd name="connsiteY385" fmla="*/ 11815 h 12565"/>
                  <a:gd name="connsiteX386" fmla="*/ 3560 w 15681"/>
                  <a:gd name="connsiteY386" fmla="*/ 11943 h 12565"/>
                  <a:gd name="connsiteX387" fmla="*/ 3512 w 15681"/>
                  <a:gd name="connsiteY387" fmla="*/ 12046 h 12565"/>
                  <a:gd name="connsiteX388" fmla="*/ 3349 w 15681"/>
                  <a:gd name="connsiteY388" fmla="*/ 12066 h 12565"/>
                  <a:gd name="connsiteX389" fmla="*/ 3302 w 15681"/>
                  <a:gd name="connsiteY389" fmla="*/ 12265 h 12565"/>
                  <a:gd name="connsiteX390" fmla="*/ 3080 w 15681"/>
                  <a:gd name="connsiteY390" fmla="*/ 12457 h 12565"/>
                  <a:gd name="connsiteX391" fmla="*/ 2882 w 15681"/>
                  <a:gd name="connsiteY391" fmla="*/ 12477 h 12565"/>
                  <a:gd name="connsiteX392" fmla="*/ 2669 w 15681"/>
                  <a:gd name="connsiteY392" fmla="*/ 12565 h 12565"/>
                  <a:gd name="connsiteX393" fmla="*/ 2463 w 15681"/>
                  <a:gd name="connsiteY393" fmla="*/ 12516 h 12565"/>
                  <a:gd name="connsiteX394" fmla="*/ 2181 w 15681"/>
                  <a:gd name="connsiteY394" fmla="*/ 12396 h 12565"/>
                  <a:gd name="connsiteX395" fmla="*/ 2078 w 15681"/>
                  <a:gd name="connsiteY395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325 h 12565"/>
                  <a:gd name="connsiteX317" fmla="*/ 9920 w 15681"/>
                  <a:gd name="connsiteY317" fmla="*/ 11406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620 w 15681"/>
                  <a:gd name="connsiteY320" fmla="*/ 11421 h 12565"/>
                  <a:gd name="connsiteX321" fmla="*/ 9960 w 15681"/>
                  <a:gd name="connsiteY321" fmla="*/ 11226 h 12565"/>
                  <a:gd name="connsiteX322" fmla="*/ 10038 w 15681"/>
                  <a:gd name="connsiteY322" fmla="*/ 11224 h 12565"/>
                  <a:gd name="connsiteX323" fmla="*/ 10161 w 15681"/>
                  <a:gd name="connsiteY323" fmla="*/ 11115 h 12565"/>
                  <a:gd name="connsiteX324" fmla="*/ 10220 w 15681"/>
                  <a:gd name="connsiteY324" fmla="*/ 10981 h 12565"/>
                  <a:gd name="connsiteX325" fmla="*/ 10202 w 15681"/>
                  <a:gd name="connsiteY325" fmla="*/ 10806 h 12565"/>
                  <a:gd name="connsiteX326" fmla="*/ 10098 w 15681"/>
                  <a:gd name="connsiteY326" fmla="*/ 10650 h 12565"/>
                  <a:gd name="connsiteX327" fmla="*/ 10040 w 15681"/>
                  <a:gd name="connsiteY327" fmla="*/ 10531 h 12565"/>
                  <a:gd name="connsiteX328" fmla="*/ 9989 w 15681"/>
                  <a:gd name="connsiteY328" fmla="*/ 10531 h 12565"/>
                  <a:gd name="connsiteX329" fmla="*/ 9960 w 15681"/>
                  <a:gd name="connsiteY329" fmla="*/ 10641 h 12565"/>
                  <a:gd name="connsiteX330" fmla="*/ 9965 w 15681"/>
                  <a:gd name="connsiteY330" fmla="*/ 10816 h 12565"/>
                  <a:gd name="connsiteX331" fmla="*/ 9936 w 15681"/>
                  <a:gd name="connsiteY331" fmla="*/ 10995 h 12565"/>
                  <a:gd name="connsiteX332" fmla="*/ 9749 w 15681"/>
                  <a:gd name="connsiteY332" fmla="*/ 11017 h 12565"/>
                  <a:gd name="connsiteX333" fmla="*/ 9620 w 15681"/>
                  <a:gd name="connsiteY333" fmla="*/ 11106 h 12565"/>
                  <a:gd name="connsiteX334" fmla="*/ 9665 w 15681"/>
                  <a:gd name="connsiteY334" fmla="*/ 10912 h 12565"/>
                  <a:gd name="connsiteX335" fmla="*/ 9813 w 15681"/>
                  <a:gd name="connsiteY335" fmla="*/ 10890 h 12565"/>
                  <a:gd name="connsiteX336" fmla="*/ 9794 w 15681"/>
                  <a:gd name="connsiteY336" fmla="*/ 10726 h 12565"/>
                  <a:gd name="connsiteX337" fmla="*/ 9765 w 15681"/>
                  <a:gd name="connsiteY337" fmla="*/ 10564 h 12565"/>
                  <a:gd name="connsiteX338" fmla="*/ 9827 w 15681"/>
                  <a:gd name="connsiteY338" fmla="*/ 10429 h 12565"/>
                  <a:gd name="connsiteX339" fmla="*/ 9935 w 15681"/>
                  <a:gd name="connsiteY339" fmla="*/ 10231 h 12565"/>
                  <a:gd name="connsiteX340" fmla="*/ 9827 w 15681"/>
                  <a:gd name="connsiteY340" fmla="*/ 10147 h 12565"/>
                  <a:gd name="connsiteX341" fmla="*/ 9921 w 15681"/>
                  <a:gd name="connsiteY341" fmla="*/ 10041 h 12565"/>
                  <a:gd name="connsiteX342" fmla="*/ 9854 w 15681"/>
                  <a:gd name="connsiteY342" fmla="*/ 9910 h 12565"/>
                  <a:gd name="connsiteX343" fmla="*/ 9719 w 15681"/>
                  <a:gd name="connsiteY343" fmla="*/ 10081 h 12565"/>
                  <a:gd name="connsiteX344" fmla="*/ 9659 w 15681"/>
                  <a:gd name="connsiteY344" fmla="*/ 10306 h 12565"/>
                  <a:gd name="connsiteX345" fmla="*/ 9380 w 15681"/>
                  <a:gd name="connsiteY345" fmla="*/ 10536 h 12565"/>
                  <a:gd name="connsiteX346" fmla="*/ 9347 w 15681"/>
                  <a:gd name="connsiteY346" fmla="*/ 10678 h 12565"/>
                  <a:gd name="connsiteX347" fmla="*/ 9272 w 15681"/>
                  <a:gd name="connsiteY347" fmla="*/ 10786 h 12565"/>
                  <a:gd name="connsiteX348" fmla="*/ 9287 w 15681"/>
                  <a:gd name="connsiteY348" fmla="*/ 10882 h 12565"/>
                  <a:gd name="connsiteX349" fmla="*/ 9287 w 15681"/>
                  <a:gd name="connsiteY349" fmla="*/ 10984 h 12565"/>
                  <a:gd name="connsiteX350" fmla="*/ 9167 w 15681"/>
                  <a:gd name="connsiteY350" fmla="*/ 11001 h 12565"/>
                  <a:gd name="connsiteX351" fmla="*/ 9077 w 15681"/>
                  <a:gd name="connsiteY351" fmla="*/ 10918 h 12565"/>
                  <a:gd name="connsiteX352" fmla="*/ 9018 w 15681"/>
                  <a:gd name="connsiteY352" fmla="*/ 10800 h 12565"/>
                  <a:gd name="connsiteX353" fmla="*/ 8960 w 15681"/>
                  <a:gd name="connsiteY353" fmla="*/ 10551 h 12565"/>
                  <a:gd name="connsiteX354" fmla="*/ 8778 w 15681"/>
                  <a:gd name="connsiteY354" fmla="*/ 10446 h 12565"/>
                  <a:gd name="connsiteX355" fmla="*/ 8705 w 15681"/>
                  <a:gd name="connsiteY355" fmla="*/ 10266 h 12565"/>
                  <a:gd name="connsiteX356" fmla="*/ 8583 w 15681"/>
                  <a:gd name="connsiteY356" fmla="*/ 10249 h 12565"/>
                  <a:gd name="connsiteX357" fmla="*/ 8465 w 15681"/>
                  <a:gd name="connsiteY357" fmla="*/ 10203 h 12565"/>
                  <a:gd name="connsiteX358" fmla="*/ 8444 w 15681"/>
                  <a:gd name="connsiteY358" fmla="*/ 10098 h 12565"/>
                  <a:gd name="connsiteX359" fmla="*/ 8505 w 15681"/>
                  <a:gd name="connsiteY359" fmla="*/ 10036 h 12565"/>
                  <a:gd name="connsiteX360" fmla="*/ 8445 w 15681"/>
                  <a:gd name="connsiteY360" fmla="*/ 9961 h 12565"/>
                  <a:gd name="connsiteX361" fmla="*/ 8340 w 15681"/>
                  <a:gd name="connsiteY361" fmla="*/ 9988 h 12565"/>
                  <a:gd name="connsiteX362" fmla="*/ 8345 w 15681"/>
                  <a:gd name="connsiteY362" fmla="*/ 9870 h 12565"/>
                  <a:gd name="connsiteX363" fmla="*/ 8256 w 15681"/>
                  <a:gd name="connsiteY363" fmla="*/ 9855 h 12565"/>
                  <a:gd name="connsiteX364" fmla="*/ 8100 w 15681"/>
                  <a:gd name="connsiteY364" fmla="*/ 9889 h 12565"/>
                  <a:gd name="connsiteX365" fmla="*/ 7872 w 15681"/>
                  <a:gd name="connsiteY365" fmla="*/ 9802 h 12565"/>
                  <a:gd name="connsiteX366" fmla="*/ 7716 w 15681"/>
                  <a:gd name="connsiteY366" fmla="*/ 9871 h 12565"/>
                  <a:gd name="connsiteX367" fmla="*/ 7455 w 15681"/>
                  <a:gd name="connsiteY367" fmla="*/ 9735 h 12565"/>
                  <a:gd name="connsiteX368" fmla="*/ 7245 w 15681"/>
                  <a:gd name="connsiteY368" fmla="*/ 9691 h 12565"/>
                  <a:gd name="connsiteX369" fmla="*/ 7160 w 15681"/>
                  <a:gd name="connsiteY369" fmla="*/ 9787 h 12565"/>
                  <a:gd name="connsiteX370" fmla="*/ 6525 w 15681"/>
                  <a:gd name="connsiteY370" fmla="*/ 9901 h 12565"/>
                  <a:gd name="connsiteX371" fmla="*/ 6264 w 15681"/>
                  <a:gd name="connsiteY371" fmla="*/ 10131 h 12565"/>
                  <a:gd name="connsiteX372" fmla="*/ 5849 w 15681"/>
                  <a:gd name="connsiteY372" fmla="*/ 10366 h 12565"/>
                  <a:gd name="connsiteX373" fmla="*/ 5492 w 15681"/>
                  <a:gd name="connsiteY373" fmla="*/ 10425 h 12565"/>
                  <a:gd name="connsiteX374" fmla="*/ 5141 w 15681"/>
                  <a:gd name="connsiteY374" fmla="*/ 10795 h 12565"/>
                  <a:gd name="connsiteX375" fmla="*/ 5019 w 15681"/>
                  <a:gd name="connsiteY375" fmla="*/ 10837 h 12565"/>
                  <a:gd name="connsiteX376" fmla="*/ 4950 w 15681"/>
                  <a:gd name="connsiteY376" fmla="*/ 10965 h 12565"/>
                  <a:gd name="connsiteX377" fmla="*/ 4871 w 15681"/>
                  <a:gd name="connsiteY377" fmla="*/ 11326 h 12565"/>
                  <a:gd name="connsiteX378" fmla="*/ 4731 w 15681"/>
                  <a:gd name="connsiteY378" fmla="*/ 11406 h 12565"/>
                  <a:gd name="connsiteX379" fmla="*/ 4610 w 15681"/>
                  <a:gd name="connsiteY379" fmla="*/ 11395 h 12565"/>
                  <a:gd name="connsiteX380" fmla="*/ 4469 w 15681"/>
                  <a:gd name="connsiteY380" fmla="*/ 11496 h 12565"/>
                  <a:gd name="connsiteX381" fmla="*/ 4259 w 15681"/>
                  <a:gd name="connsiteY381" fmla="*/ 11487 h 12565"/>
                  <a:gd name="connsiteX382" fmla="*/ 3995 w 15681"/>
                  <a:gd name="connsiteY382" fmla="*/ 11586 h 12565"/>
                  <a:gd name="connsiteX383" fmla="*/ 3851 w 15681"/>
                  <a:gd name="connsiteY383" fmla="*/ 11686 h 12565"/>
                  <a:gd name="connsiteX384" fmla="*/ 3671 w 15681"/>
                  <a:gd name="connsiteY384" fmla="*/ 11674 h 12565"/>
                  <a:gd name="connsiteX385" fmla="*/ 3578 w 15681"/>
                  <a:gd name="connsiteY385" fmla="*/ 11815 h 12565"/>
                  <a:gd name="connsiteX386" fmla="*/ 3560 w 15681"/>
                  <a:gd name="connsiteY386" fmla="*/ 11943 h 12565"/>
                  <a:gd name="connsiteX387" fmla="*/ 3512 w 15681"/>
                  <a:gd name="connsiteY387" fmla="*/ 12046 h 12565"/>
                  <a:gd name="connsiteX388" fmla="*/ 3349 w 15681"/>
                  <a:gd name="connsiteY388" fmla="*/ 12066 h 12565"/>
                  <a:gd name="connsiteX389" fmla="*/ 3302 w 15681"/>
                  <a:gd name="connsiteY389" fmla="*/ 12265 h 12565"/>
                  <a:gd name="connsiteX390" fmla="*/ 3080 w 15681"/>
                  <a:gd name="connsiteY390" fmla="*/ 12457 h 12565"/>
                  <a:gd name="connsiteX391" fmla="*/ 2882 w 15681"/>
                  <a:gd name="connsiteY391" fmla="*/ 12477 h 12565"/>
                  <a:gd name="connsiteX392" fmla="*/ 2669 w 15681"/>
                  <a:gd name="connsiteY392" fmla="*/ 12565 h 12565"/>
                  <a:gd name="connsiteX393" fmla="*/ 2463 w 15681"/>
                  <a:gd name="connsiteY393" fmla="*/ 12516 h 12565"/>
                  <a:gd name="connsiteX394" fmla="*/ 2181 w 15681"/>
                  <a:gd name="connsiteY394" fmla="*/ 12396 h 12565"/>
                  <a:gd name="connsiteX395" fmla="*/ 2078 w 15681"/>
                  <a:gd name="connsiteY395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801 w 15681"/>
                  <a:gd name="connsiteY317" fmla="*/ 11362 h 12565"/>
                  <a:gd name="connsiteX318" fmla="*/ 9734 w 15681"/>
                  <a:gd name="connsiteY318" fmla="*/ 11416 h 12565"/>
                  <a:gd name="connsiteX319" fmla="*/ 9620 w 15681"/>
                  <a:gd name="connsiteY319" fmla="*/ 11421 h 12565"/>
                  <a:gd name="connsiteX320" fmla="*/ 9960 w 15681"/>
                  <a:gd name="connsiteY320" fmla="*/ 11226 h 12565"/>
                  <a:gd name="connsiteX321" fmla="*/ 10038 w 15681"/>
                  <a:gd name="connsiteY321" fmla="*/ 11224 h 12565"/>
                  <a:gd name="connsiteX322" fmla="*/ 10161 w 15681"/>
                  <a:gd name="connsiteY322" fmla="*/ 11115 h 12565"/>
                  <a:gd name="connsiteX323" fmla="*/ 10220 w 15681"/>
                  <a:gd name="connsiteY323" fmla="*/ 10981 h 12565"/>
                  <a:gd name="connsiteX324" fmla="*/ 10202 w 15681"/>
                  <a:gd name="connsiteY324" fmla="*/ 10806 h 12565"/>
                  <a:gd name="connsiteX325" fmla="*/ 10098 w 15681"/>
                  <a:gd name="connsiteY325" fmla="*/ 10650 h 12565"/>
                  <a:gd name="connsiteX326" fmla="*/ 10040 w 15681"/>
                  <a:gd name="connsiteY326" fmla="*/ 10531 h 12565"/>
                  <a:gd name="connsiteX327" fmla="*/ 9989 w 15681"/>
                  <a:gd name="connsiteY327" fmla="*/ 10531 h 12565"/>
                  <a:gd name="connsiteX328" fmla="*/ 9960 w 15681"/>
                  <a:gd name="connsiteY328" fmla="*/ 10641 h 12565"/>
                  <a:gd name="connsiteX329" fmla="*/ 9965 w 15681"/>
                  <a:gd name="connsiteY329" fmla="*/ 10816 h 12565"/>
                  <a:gd name="connsiteX330" fmla="*/ 9936 w 15681"/>
                  <a:gd name="connsiteY330" fmla="*/ 10995 h 12565"/>
                  <a:gd name="connsiteX331" fmla="*/ 9749 w 15681"/>
                  <a:gd name="connsiteY331" fmla="*/ 11017 h 12565"/>
                  <a:gd name="connsiteX332" fmla="*/ 9620 w 15681"/>
                  <a:gd name="connsiteY332" fmla="*/ 11106 h 12565"/>
                  <a:gd name="connsiteX333" fmla="*/ 9665 w 15681"/>
                  <a:gd name="connsiteY333" fmla="*/ 10912 h 12565"/>
                  <a:gd name="connsiteX334" fmla="*/ 9813 w 15681"/>
                  <a:gd name="connsiteY334" fmla="*/ 10890 h 12565"/>
                  <a:gd name="connsiteX335" fmla="*/ 9794 w 15681"/>
                  <a:gd name="connsiteY335" fmla="*/ 10726 h 12565"/>
                  <a:gd name="connsiteX336" fmla="*/ 9765 w 15681"/>
                  <a:gd name="connsiteY336" fmla="*/ 10564 h 12565"/>
                  <a:gd name="connsiteX337" fmla="*/ 9827 w 15681"/>
                  <a:gd name="connsiteY337" fmla="*/ 10429 h 12565"/>
                  <a:gd name="connsiteX338" fmla="*/ 9935 w 15681"/>
                  <a:gd name="connsiteY338" fmla="*/ 10231 h 12565"/>
                  <a:gd name="connsiteX339" fmla="*/ 9827 w 15681"/>
                  <a:gd name="connsiteY339" fmla="*/ 10147 h 12565"/>
                  <a:gd name="connsiteX340" fmla="*/ 9921 w 15681"/>
                  <a:gd name="connsiteY340" fmla="*/ 10041 h 12565"/>
                  <a:gd name="connsiteX341" fmla="*/ 9854 w 15681"/>
                  <a:gd name="connsiteY341" fmla="*/ 9910 h 12565"/>
                  <a:gd name="connsiteX342" fmla="*/ 9719 w 15681"/>
                  <a:gd name="connsiteY342" fmla="*/ 10081 h 12565"/>
                  <a:gd name="connsiteX343" fmla="*/ 9659 w 15681"/>
                  <a:gd name="connsiteY343" fmla="*/ 10306 h 12565"/>
                  <a:gd name="connsiteX344" fmla="*/ 9380 w 15681"/>
                  <a:gd name="connsiteY344" fmla="*/ 10536 h 12565"/>
                  <a:gd name="connsiteX345" fmla="*/ 9347 w 15681"/>
                  <a:gd name="connsiteY345" fmla="*/ 10678 h 12565"/>
                  <a:gd name="connsiteX346" fmla="*/ 9272 w 15681"/>
                  <a:gd name="connsiteY346" fmla="*/ 10786 h 12565"/>
                  <a:gd name="connsiteX347" fmla="*/ 9287 w 15681"/>
                  <a:gd name="connsiteY347" fmla="*/ 10882 h 12565"/>
                  <a:gd name="connsiteX348" fmla="*/ 9287 w 15681"/>
                  <a:gd name="connsiteY348" fmla="*/ 10984 h 12565"/>
                  <a:gd name="connsiteX349" fmla="*/ 9167 w 15681"/>
                  <a:gd name="connsiteY349" fmla="*/ 11001 h 12565"/>
                  <a:gd name="connsiteX350" fmla="*/ 9077 w 15681"/>
                  <a:gd name="connsiteY350" fmla="*/ 10918 h 12565"/>
                  <a:gd name="connsiteX351" fmla="*/ 9018 w 15681"/>
                  <a:gd name="connsiteY351" fmla="*/ 10800 h 12565"/>
                  <a:gd name="connsiteX352" fmla="*/ 8960 w 15681"/>
                  <a:gd name="connsiteY352" fmla="*/ 10551 h 12565"/>
                  <a:gd name="connsiteX353" fmla="*/ 8778 w 15681"/>
                  <a:gd name="connsiteY353" fmla="*/ 10446 h 12565"/>
                  <a:gd name="connsiteX354" fmla="*/ 8705 w 15681"/>
                  <a:gd name="connsiteY354" fmla="*/ 10266 h 12565"/>
                  <a:gd name="connsiteX355" fmla="*/ 8583 w 15681"/>
                  <a:gd name="connsiteY355" fmla="*/ 10249 h 12565"/>
                  <a:gd name="connsiteX356" fmla="*/ 8465 w 15681"/>
                  <a:gd name="connsiteY356" fmla="*/ 10203 h 12565"/>
                  <a:gd name="connsiteX357" fmla="*/ 8444 w 15681"/>
                  <a:gd name="connsiteY357" fmla="*/ 10098 h 12565"/>
                  <a:gd name="connsiteX358" fmla="*/ 8505 w 15681"/>
                  <a:gd name="connsiteY358" fmla="*/ 10036 h 12565"/>
                  <a:gd name="connsiteX359" fmla="*/ 8445 w 15681"/>
                  <a:gd name="connsiteY359" fmla="*/ 9961 h 12565"/>
                  <a:gd name="connsiteX360" fmla="*/ 8340 w 15681"/>
                  <a:gd name="connsiteY360" fmla="*/ 9988 h 12565"/>
                  <a:gd name="connsiteX361" fmla="*/ 8345 w 15681"/>
                  <a:gd name="connsiteY361" fmla="*/ 9870 h 12565"/>
                  <a:gd name="connsiteX362" fmla="*/ 8256 w 15681"/>
                  <a:gd name="connsiteY362" fmla="*/ 9855 h 12565"/>
                  <a:gd name="connsiteX363" fmla="*/ 8100 w 15681"/>
                  <a:gd name="connsiteY363" fmla="*/ 9889 h 12565"/>
                  <a:gd name="connsiteX364" fmla="*/ 7872 w 15681"/>
                  <a:gd name="connsiteY364" fmla="*/ 9802 h 12565"/>
                  <a:gd name="connsiteX365" fmla="*/ 7716 w 15681"/>
                  <a:gd name="connsiteY365" fmla="*/ 9871 h 12565"/>
                  <a:gd name="connsiteX366" fmla="*/ 7455 w 15681"/>
                  <a:gd name="connsiteY366" fmla="*/ 9735 h 12565"/>
                  <a:gd name="connsiteX367" fmla="*/ 7245 w 15681"/>
                  <a:gd name="connsiteY367" fmla="*/ 9691 h 12565"/>
                  <a:gd name="connsiteX368" fmla="*/ 7160 w 15681"/>
                  <a:gd name="connsiteY368" fmla="*/ 9787 h 12565"/>
                  <a:gd name="connsiteX369" fmla="*/ 6525 w 15681"/>
                  <a:gd name="connsiteY369" fmla="*/ 9901 h 12565"/>
                  <a:gd name="connsiteX370" fmla="*/ 6264 w 15681"/>
                  <a:gd name="connsiteY370" fmla="*/ 10131 h 12565"/>
                  <a:gd name="connsiteX371" fmla="*/ 5849 w 15681"/>
                  <a:gd name="connsiteY371" fmla="*/ 10366 h 12565"/>
                  <a:gd name="connsiteX372" fmla="*/ 5492 w 15681"/>
                  <a:gd name="connsiteY372" fmla="*/ 10425 h 12565"/>
                  <a:gd name="connsiteX373" fmla="*/ 5141 w 15681"/>
                  <a:gd name="connsiteY373" fmla="*/ 10795 h 12565"/>
                  <a:gd name="connsiteX374" fmla="*/ 5019 w 15681"/>
                  <a:gd name="connsiteY374" fmla="*/ 10837 h 12565"/>
                  <a:gd name="connsiteX375" fmla="*/ 4950 w 15681"/>
                  <a:gd name="connsiteY375" fmla="*/ 10965 h 12565"/>
                  <a:gd name="connsiteX376" fmla="*/ 4871 w 15681"/>
                  <a:gd name="connsiteY376" fmla="*/ 11326 h 12565"/>
                  <a:gd name="connsiteX377" fmla="*/ 4731 w 15681"/>
                  <a:gd name="connsiteY377" fmla="*/ 11406 h 12565"/>
                  <a:gd name="connsiteX378" fmla="*/ 4610 w 15681"/>
                  <a:gd name="connsiteY378" fmla="*/ 11395 h 12565"/>
                  <a:gd name="connsiteX379" fmla="*/ 4469 w 15681"/>
                  <a:gd name="connsiteY379" fmla="*/ 11496 h 12565"/>
                  <a:gd name="connsiteX380" fmla="*/ 4259 w 15681"/>
                  <a:gd name="connsiteY380" fmla="*/ 11487 h 12565"/>
                  <a:gd name="connsiteX381" fmla="*/ 3995 w 15681"/>
                  <a:gd name="connsiteY381" fmla="*/ 11586 h 12565"/>
                  <a:gd name="connsiteX382" fmla="*/ 3851 w 15681"/>
                  <a:gd name="connsiteY382" fmla="*/ 11686 h 12565"/>
                  <a:gd name="connsiteX383" fmla="*/ 3671 w 15681"/>
                  <a:gd name="connsiteY383" fmla="*/ 11674 h 12565"/>
                  <a:gd name="connsiteX384" fmla="*/ 3578 w 15681"/>
                  <a:gd name="connsiteY384" fmla="*/ 11815 h 12565"/>
                  <a:gd name="connsiteX385" fmla="*/ 3560 w 15681"/>
                  <a:gd name="connsiteY385" fmla="*/ 11943 h 12565"/>
                  <a:gd name="connsiteX386" fmla="*/ 3512 w 15681"/>
                  <a:gd name="connsiteY386" fmla="*/ 12046 h 12565"/>
                  <a:gd name="connsiteX387" fmla="*/ 3349 w 15681"/>
                  <a:gd name="connsiteY387" fmla="*/ 12066 h 12565"/>
                  <a:gd name="connsiteX388" fmla="*/ 3302 w 15681"/>
                  <a:gd name="connsiteY388" fmla="*/ 12265 h 12565"/>
                  <a:gd name="connsiteX389" fmla="*/ 3080 w 15681"/>
                  <a:gd name="connsiteY389" fmla="*/ 12457 h 12565"/>
                  <a:gd name="connsiteX390" fmla="*/ 2882 w 15681"/>
                  <a:gd name="connsiteY390" fmla="*/ 12477 h 12565"/>
                  <a:gd name="connsiteX391" fmla="*/ 2669 w 15681"/>
                  <a:gd name="connsiteY391" fmla="*/ 12565 h 12565"/>
                  <a:gd name="connsiteX392" fmla="*/ 2463 w 15681"/>
                  <a:gd name="connsiteY392" fmla="*/ 12516 h 12565"/>
                  <a:gd name="connsiteX393" fmla="*/ 2181 w 15681"/>
                  <a:gd name="connsiteY393" fmla="*/ 12396 h 12565"/>
                  <a:gd name="connsiteX394" fmla="*/ 2078 w 15681"/>
                  <a:gd name="connsiteY394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898 w 15681"/>
                  <a:gd name="connsiteY317" fmla="*/ 11412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620 w 15681"/>
                  <a:gd name="connsiteY320" fmla="*/ 11421 h 12565"/>
                  <a:gd name="connsiteX321" fmla="*/ 9960 w 15681"/>
                  <a:gd name="connsiteY321" fmla="*/ 11226 h 12565"/>
                  <a:gd name="connsiteX322" fmla="*/ 10038 w 15681"/>
                  <a:gd name="connsiteY322" fmla="*/ 11224 h 12565"/>
                  <a:gd name="connsiteX323" fmla="*/ 10161 w 15681"/>
                  <a:gd name="connsiteY323" fmla="*/ 11115 h 12565"/>
                  <a:gd name="connsiteX324" fmla="*/ 10220 w 15681"/>
                  <a:gd name="connsiteY324" fmla="*/ 10981 h 12565"/>
                  <a:gd name="connsiteX325" fmla="*/ 10202 w 15681"/>
                  <a:gd name="connsiteY325" fmla="*/ 10806 h 12565"/>
                  <a:gd name="connsiteX326" fmla="*/ 10098 w 15681"/>
                  <a:gd name="connsiteY326" fmla="*/ 10650 h 12565"/>
                  <a:gd name="connsiteX327" fmla="*/ 10040 w 15681"/>
                  <a:gd name="connsiteY327" fmla="*/ 10531 h 12565"/>
                  <a:gd name="connsiteX328" fmla="*/ 9989 w 15681"/>
                  <a:gd name="connsiteY328" fmla="*/ 10531 h 12565"/>
                  <a:gd name="connsiteX329" fmla="*/ 9960 w 15681"/>
                  <a:gd name="connsiteY329" fmla="*/ 10641 h 12565"/>
                  <a:gd name="connsiteX330" fmla="*/ 9965 w 15681"/>
                  <a:gd name="connsiteY330" fmla="*/ 10816 h 12565"/>
                  <a:gd name="connsiteX331" fmla="*/ 9936 w 15681"/>
                  <a:gd name="connsiteY331" fmla="*/ 10995 h 12565"/>
                  <a:gd name="connsiteX332" fmla="*/ 9749 w 15681"/>
                  <a:gd name="connsiteY332" fmla="*/ 11017 h 12565"/>
                  <a:gd name="connsiteX333" fmla="*/ 9620 w 15681"/>
                  <a:gd name="connsiteY333" fmla="*/ 11106 h 12565"/>
                  <a:gd name="connsiteX334" fmla="*/ 9665 w 15681"/>
                  <a:gd name="connsiteY334" fmla="*/ 10912 h 12565"/>
                  <a:gd name="connsiteX335" fmla="*/ 9813 w 15681"/>
                  <a:gd name="connsiteY335" fmla="*/ 10890 h 12565"/>
                  <a:gd name="connsiteX336" fmla="*/ 9794 w 15681"/>
                  <a:gd name="connsiteY336" fmla="*/ 10726 h 12565"/>
                  <a:gd name="connsiteX337" fmla="*/ 9765 w 15681"/>
                  <a:gd name="connsiteY337" fmla="*/ 10564 h 12565"/>
                  <a:gd name="connsiteX338" fmla="*/ 9827 w 15681"/>
                  <a:gd name="connsiteY338" fmla="*/ 10429 h 12565"/>
                  <a:gd name="connsiteX339" fmla="*/ 9935 w 15681"/>
                  <a:gd name="connsiteY339" fmla="*/ 10231 h 12565"/>
                  <a:gd name="connsiteX340" fmla="*/ 9827 w 15681"/>
                  <a:gd name="connsiteY340" fmla="*/ 10147 h 12565"/>
                  <a:gd name="connsiteX341" fmla="*/ 9921 w 15681"/>
                  <a:gd name="connsiteY341" fmla="*/ 10041 h 12565"/>
                  <a:gd name="connsiteX342" fmla="*/ 9854 w 15681"/>
                  <a:gd name="connsiteY342" fmla="*/ 9910 h 12565"/>
                  <a:gd name="connsiteX343" fmla="*/ 9719 w 15681"/>
                  <a:gd name="connsiteY343" fmla="*/ 10081 h 12565"/>
                  <a:gd name="connsiteX344" fmla="*/ 9659 w 15681"/>
                  <a:gd name="connsiteY344" fmla="*/ 10306 h 12565"/>
                  <a:gd name="connsiteX345" fmla="*/ 9380 w 15681"/>
                  <a:gd name="connsiteY345" fmla="*/ 10536 h 12565"/>
                  <a:gd name="connsiteX346" fmla="*/ 9347 w 15681"/>
                  <a:gd name="connsiteY346" fmla="*/ 10678 h 12565"/>
                  <a:gd name="connsiteX347" fmla="*/ 9272 w 15681"/>
                  <a:gd name="connsiteY347" fmla="*/ 10786 h 12565"/>
                  <a:gd name="connsiteX348" fmla="*/ 9287 w 15681"/>
                  <a:gd name="connsiteY348" fmla="*/ 10882 h 12565"/>
                  <a:gd name="connsiteX349" fmla="*/ 9287 w 15681"/>
                  <a:gd name="connsiteY349" fmla="*/ 10984 h 12565"/>
                  <a:gd name="connsiteX350" fmla="*/ 9167 w 15681"/>
                  <a:gd name="connsiteY350" fmla="*/ 11001 h 12565"/>
                  <a:gd name="connsiteX351" fmla="*/ 9077 w 15681"/>
                  <a:gd name="connsiteY351" fmla="*/ 10918 h 12565"/>
                  <a:gd name="connsiteX352" fmla="*/ 9018 w 15681"/>
                  <a:gd name="connsiteY352" fmla="*/ 10800 h 12565"/>
                  <a:gd name="connsiteX353" fmla="*/ 8960 w 15681"/>
                  <a:gd name="connsiteY353" fmla="*/ 10551 h 12565"/>
                  <a:gd name="connsiteX354" fmla="*/ 8778 w 15681"/>
                  <a:gd name="connsiteY354" fmla="*/ 10446 h 12565"/>
                  <a:gd name="connsiteX355" fmla="*/ 8705 w 15681"/>
                  <a:gd name="connsiteY355" fmla="*/ 10266 h 12565"/>
                  <a:gd name="connsiteX356" fmla="*/ 8583 w 15681"/>
                  <a:gd name="connsiteY356" fmla="*/ 10249 h 12565"/>
                  <a:gd name="connsiteX357" fmla="*/ 8465 w 15681"/>
                  <a:gd name="connsiteY357" fmla="*/ 10203 h 12565"/>
                  <a:gd name="connsiteX358" fmla="*/ 8444 w 15681"/>
                  <a:gd name="connsiteY358" fmla="*/ 10098 h 12565"/>
                  <a:gd name="connsiteX359" fmla="*/ 8505 w 15681"/>
                  <a:gd name="connsiteY359" fmla="*/ 10036 h 12565"/>
                  <a:gd name="connsiteX360" fmla="*/ 8445 w 15681"/>
                  <a:gd name="connsiteY360" fmla="*/ 9961 h 12565"/>
                  <a:gd name="connsiteX361" fmla="*/ 8340 w 15681"/>
                  <a:gd name="connsiteY361" fmla="*/ 9988 h 12565"/>
                  <a:gd name="connsiteX362" fmla="*/ 8345 w 15681"/>
                  <a:gd name="connsiteY362" fmla="*/ 9870 h 12565"/>
                  <a:gd name="connsiteX363" fmla="*/ 8256 w 15681"/>
                  <a:gd name="connsiteY363" fmla="*/ 9855 h 12565"/>
                  <a:gd name="connsiteX364" fmla="*/ 8100 w 15681"/>
                  <a:gd name="connsiteY364" fmla="*/ 9889 h 12565"/>
                  <a:gd name="connsiteX365" fmla="*/ 7872 w 15681"/>
                  <a:gd name="connsiteY365" fmla="*/ 9802 h 12565"/>
                  <a:gd name="connsiteX366" fmla="*/ 7716 w 15681"/>
                  <a:gd name="connsiteY366" fmla="*/ 9871 h 12565"/>
                  <a:gd name="connsiteX367" fmla="*/ 7455 w 15681"/>
                  <a:gd name="connsiteY367" fmla="*/ 9735 h 12565"/>
                  <a:gd name="connsiteX368" fmla="*/ 7245 w 15681"/>
                  <a:gd name="connsiteY368" fmla="*/ 9691 h 12565"/>
                  <a:gd name="connsiteX369" fmla="*/ 7160 w 15681"/>
                  <a:gd name="connsiteY369" fmla="*/ 9787 h 12565"/>
                  <a:gd name="connsiteX370" fmla="*/ 6525 w 15681"/>
                  <a:gd name="connsiteY370" fmla="*/ 9901 h 12565"/>
                  <a:gd name="connsiteX371" fmla="*/ 6264 w 15681"/>
                  <a:gd name="connsiteY371" fmla="*/ 10131 h 12565"/>
                  <a:gd name="connsiteX372" fmla="*/ 5849 w 15681"/>
                  <a:gd name="connsiteY372" fmla="*/ 10366 h 12565"/>
                  <a:gd name="connsiteX373" fmla="*/ 5492 w 15681"/>
                  <a:gd name="connsiteY373" fmla="*/ 10425 h 12565"/>
                  <a:gd name="connsiteX374" fmla="*/ 5141 w 15681"/>
                  <a:gd name="connsiteY374" fmla="*/ 10795 h 12565"/>
                  <a:gd name="connsiteX375" fmla="*/ 5019 w 15681"/>
                  <a:gd name="connsiteY375" fmla="*/ 10837 h 12565"/>
                  <a:gd name="connsiteX376" fmla="*/ 4950 w 15681"/>
                  <a:gd name="connsiteY376" fmla="*/ 10965 h 12565"/>
                  <a:gd name="connsiteX377" fmla="*/ 4871 w 15681"/>
                  <a:gd name="connsiteY377" fmla="*/ 11326 h 12565"/>
                  <a:gd name="connsiteX378" fmla="*/ 4731 w 15681"/>
                  <a:gd name="connsiteY378" fmla="*/ 11406 h 12565"/>
                  <a:gd name="connsiteX379" fmla="*/ 4610 w 15681"/>
                  <a:gd name="connsiteY379" fmla="*/ 11395 h 12565"/>
                  <a:gd name="connsiteX380" fmla="*/ 4469 w 15681"/>
                  <a:gd name="connsiteY380" fmla="*/ 11496 h 12565"/>
                  <a:gd name="connsiteX381" fmla="*/ 4259 w 15681"/>
                  <a:gd name="connsiteY381" fmla="*/ 11487 h 12565"/>
                  <a:gd name="connsiteX382" fmla="*/ 3995 w 15681"/>
                  <a:gd name="connsiteY382" fmla="*/ 11586 h 12565"/>
                  <a:gd name="connsiteX383" fmla="*/ 3851 w 15681"/>
                  <a:gd name="connsiteY383" fmla="*/ 11686 h 12565"/>
                  <a:gd name="connsiteX384" fmla="*/ 3671 w 15681"/>
                  <a:gd name="connsiteY384" fmla="*/ 11674 h 12565"/>
                  <a:gd name="connsiteX385" fmla="*/ 3578 w 15681"/>
                  <a:gd name="connsiteY385" fmla="*/ 11815 h 12565"/>
                  <a:gd name="connsiteX386" fmla="*/ 3560 w 15681"/>
                  <a:gd name="connsiteY386" fmla="*/ 11943 h 12565"/>
                  <a:gd name="connsiteX387" fmla="*/ 3512 w 15681"/>
                  <a:gd name="connsiteY387" fmla="*/ 12046 h 12565"/>
                  <a:gd name="connsiteX388" fmla="*/ 3349 w 15681"/>
                  <a:gd name="connsiteY388" fmla="*/ 12066 h 12565"/>
                  <a:gd name="connsiteX389" fmla="*/ 3302 w 15681"/>
                  <a:gd name="connsiteY389" fmla="*/ 12265 h 12565"/>
                  <a:gd name="connsiteX390" fmla="*/ 3080 w 15681"/>
                  <a:gd name="connsiteY390" fmla="*/ 12457 h 12565"/>
                  <a:gd name="connsiteX391" fmla="*/ 2882 w 15681"/>
                  <a:gd name="connsiteY391" fmla="*/ 12477 h 12565"/>
                  <a:gd name="connsiteX392" fmla="*/ 2669 w 15681"/>
                  <a:gd name="connsiteY392" fmla="*/ 12565 h 12565"/>
                  <a:gd name="connsiteX393" fmla="*/ 2463 w 15681"/>
                  <a:gd name="connsiteY393" fmla="*/ 12516 h 12565"/>
                  <a:gd name="connsiteX394" fmla="*/ 2181 w 15681"/>
                  <a:gd name="connsiteY394" fmla="*/ 12396 h 12565"/>
                  <a:gd name="connsiteX395" fmla="*/ 2078 w 15681"/>
                  <a:gd name="connsiteY395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898 w 15681"/>
                  <a:gd name="connsiteY317" fmla="*/ 11412 h 12565"/>
                  <a:gd name="connsiteX318" fmla="*/ 9801 w 15681"/>
                  <a:gd name="connsiteY318" fmla="*/ 11362 h 12565"/>
                  <a:gd name="connsiteX319" fmla="*/ 9734 w 15681"/>
                  <a:gd name="connsiteY319" fmla="*/ 11416 h 12565"/>
                  <a:gd name="connsiteX320" fmla="*/ 9960 w 15681"/>
                  <a:gd name="connsiteY320" fmla="*/ 11226 h 12565"/>
                  <a:gd name="connsiteX321" fmla="*/ 10038 w 15681"/>
                  <a:gd name="connsiteY321" fmla="*/ 11224 h 12565"/>
                  <a:gd name="connsiteX322" fmla="*/ 10161 w 15681"/>
                  <a:gd name="connsiteY322" fmla="*/ 11115 h 12565"/>
                  <a:gd name="connsiteX323" fmla="*/ 10220 w 15681"/>
                  <a:gd name="connsiteY323" fmla="*/ 10981 h 12565"/>
                  <a:gd name="connsiteX324" fmla="*/ 10202 w 15681"/>
                  <a:gd name="connsiteY324" fmla="*/ 10806 h 12565"/>
                  <a:gd name="connsiteX325" fmla="*/ 10098 w 15681"/>
                  <a:gd name="connsiteY325" fmla="*/ 10650 h 12565"/>
                  <a:gd name="connsiteX326" fmla="*/ 10040 w 15681"/>
                  <a:gd name="connsiteY326" fmla="*/ 10531 h 12565"/>
                  <a:gd name="connsiteX327" fmla="*/ 9989 w 15681"/>
                  <a:gd name="connsiteY327" fmla="*/ 10531 h 12565"/>
                  <a:gd name="connsiteX328" fmla="*/ 9960 w 15681"/>
                  <a:gd name="connsiteY328" fmla="*/ 10641 h 12565"/>
                  <a:gd name="connsiteX329" fmla="*/ 9965 w 15681"/>
                  <a:gd name="connsiteY329" fmla="*/ 10816 h 12565"/>
                  <a:gd name="connsiteX330" fmla="*/ 9936 w 15681"/>
                  <a:gd name="connsiteY330" fmla="*/ 10995 h 12565"/>
                  <a:gd name="connsiteX331" fmla="*/ 9749 w 15681"/>
                  <a:gd name="connsiteY331" fmla="*/ 11017 h 12565"/>
                  <a:gd name="connsiteX332" fmla="*/ 9620 w 15681"/>
                  <a:gd name="connsiteY332" fmla="*/ 11106 h 12565"/>
                  <a:gd name="connsiteX333" fmla="*/ 9665 w 15681"/>
                  <a:gd name="connsiteY333" fmla="*/ 10912 h 12565"/>
                  <a:gd name="connsiteX334" fmla="*/ 9813 w 15681"/>
                  <a:gd name="connsiteY334" fmla="*/ 10890 h 12565"/>
                  <a:gd name="connsiteX335" fmla="*/ 9794 w 15681"/>
                  <a:gd name="connsiteY335" fmla="*/ 10726 h 12565"/>
                  <a:gd name="connsiteX336" fmla="*/ 9765 w 15681"/>
                  <a:gd name="connsiteY336" fmla="*/ 10564 h 12565"/>
                  <a:gd name="connsiteX337" fmla="*/ 9827 w 15681"/>
                  <a:gd name="connsiteY337" fmla="*/ 10429 h 12565"/>
                  <a:gd name="connsiteX338" fmla="*/ 9935 w 15681"/>
                  <a:gd name="connsiteY338" fmla="*/ 10231 h 12565"/>
                  <a:gd name="connsiteX339" fmla="*/ 9827 w 15681"/>
                  <a:gd name="connsiteY339" fmla="*/ 10147 h 12565"/>
                  <a:gd name="connsiteX340" fmla="*/ 9921 w 15681"/>
                  <a:gd name="connsiteY340" fmla="*/ 10041 h 12565"/>
                  <a:gd name="connsiteX341" fmla="*/ 9854 w 15681"/>
                  <a:gd name="connsiteY341" fmla="*/ 9910 h 12565"/>
                  <a:gd name="connsiteX342" fmla="*/ 9719 w 15681"/>
                  <a:gd name="connsiteY342" fmla="*/ 10081 h 12565"/>
                  <a:gd name="connsiteX343" fmla="*/ 9659 w 15681"/>
                  <a:gd name="connsiteY343" fmla="*/ 10306 h 12565"/>
                  <a:gd name="connsiteX344" fmla="*/ 9380 w 15681"/>
                  <a:gd name="connsiteY344" fmla="*/ 10536 h 12565"/>
                  <a:gd name="connsiteX345" fmla="*/ 9347 w 15681"/>
                  <a:gd name="connsiteY345" fmla="*/ 10678 h 12565"/>
                  <a:gd name="connsiteX346" fmla="*/ 9272 w 15681"/>
                  <a:gd name="connsiteY346" fmla="*/ 10786 h 12565"/>
                  <a:gd name="connsiteX347" fmla="*/ 9287 w 15681"/>
                  <a:gd name="connsiteY347" fmla="*/ 10882 h 12565"/>
                  <a:gd name="connsiteX348" fmla="*/ 9287 w 15681"/>
                  <a:gd name="connsiteY348" fmla="*/ 10984 h 12565"/>
                  <a:gd name="connsiteX349" fmla="*/ 9167 w 15681"/>
                  <a:gd name="connsiteY349" fmla="*/ 11001 h 12565"/>
                  <a:gd name="connsiteX350" fmla="*/ 9077 w 15681"/>
                  <a:gd name="connsiteY350" fmla="*/ 10918 h 12565"/>
                  <a:gd name="connsiteX351" fmla="*/ 9018 w 15681"/>
                  <a:gd name="connsiteY351" fmla="*/ 10800 h 12565"/>
                  <a:gd name="connsiteX352" fmla="*/ 8960 w 15681"/>
                  <a:gd name="connsiteY352" fmla="*/ 10551 h 12565"/>
                  <a:gd name="connsiteX353" fmla="*/ 8778 w 15681"/>
                  <a:gd name="connsiteY353" fmla="*/ 10446 h 12565"/>
                  <a:gd name="connsiteX354" fmla="*/ 8705 w 15681"/>
                  <a:gd name="connsiteY354" fmla="*/ 10266 h 12565"/>
                  <a:gd name="connsiteX355" fmla="*/ 8583 w 15681"/>
                  <a:gd name="connsiteY355" fmla="*/ 10249 h 12565"/>
                  <a:gd name="connsiteX356" fmla="*/ 8465 w 15681"/>
                  <a:gd name="connsiteY356" fmla="*/ 10203 h 12565"/>
                  <a:gd name="connsiteX357" fmla="*/ 8444 w 15681"/>
                  <a:gd name="connsiteY357" fmla="*/ 10098 h 12565"/>
                  <a:gd name="connsiteX358" fmla="*/ 8505 w 15681"/>
                  <a:gd name="connsiteY358" fmla="*/ 10036 h 12565"/>
                  <a:gd name="connsiteX359" fmla="*/ 8445 w 15681"/>
                  <a:gd name="connsiteY359" fmla="*/ 9961 h 12565"/>
                  <a:gd name="connsiteX360" fmla="*/ 8340 w 15681"/>
                  <a:gd name="connsiteY360" fmla="*/ 9988 h 12565"/>
                  <a:gd name="connsiteX361" fmla="*/ 8345 w 15681"/>
                  <a:gd name="connsiteY361" fmla="*/ 9870 h 12565"/>
                  <a:gd name="connsiteX362" fmla="*/ 8256 w 15681"/>
                  <a:gd name="connsiteY362" fmla="*/ 9855 h 12565"/>
                  <a:gd name="connsiteX363" fmla="*/ 8100 w 15681"/>
                  <a:gd name="connsiteY363" fmla="*/ 9889 h 12565"/>
                  <a:gd name="connsiteX364" fmla="*/ 7872 w 15681"/>
                  <a:gd name="connsiteY364" fmla="*/ 9802 h 12565"/>
                  <a:gd name="connsiteX365" fmla="*/ 7716 w 15681"/>
                  <a:gd name="connsiteY365" fmla="*/ 9871 h 12565"/>
                  <a:gd name="connsiteX366" fmla="*/ 7455 w 15681"/>
                  <a:gd name="connsiteY366" fmla="*/ 9735 h 12565"/>
                  <a:gd name="connsiteX367" fmla="*/ 7245 w 15681"/>
                  <a:gd name="connsiteY367" fmla="*/ 9691 h 12565"/>
                  <a:gd name="connsiteX368" fmla="*/ 7160 w 15681"/>
                  <a:gd name="connsiteY368" fmla="*/ 9787 h 12565"/>
                  <a:gd name="connsiteX369" fmla="*/ 6525 w 15681"/>
                  <a:gd name="connsiteY369" fmla="*/ 9901 h 12565"/>
                  <a:gd name="connsiteX370" fmla="*/ 6264 w 15681"/>
                  <a:gd name="connsiteY370" fmla="*/ 10131 h 12565"/>
                  <a:gd name="connsiteX371" fmla="*/ 5849 w 15681"/>
                  <a:gd name="connsiteY371" fmla="*/ 10366 h 12565"/>
                  <a:gd name="connsiteX372" fmla="*/ 5492 w 15681"/>
                  <a:gd name="connsiteY372" fmla="*/ 10425 h 12565"/>
                  <a:gd name="connsiteX373" fmla="*/ 5141 w 15681"/>
                  <a:gd name="connsiteY373" fmla="*/ 10795 h 12565"/>
                  <a:gd name="connsiteX374" fmla="*/ 5019 w 15681"/>
                  <a:gd name="connsiteY374" fmla="*/ 10837 h 12565"/>
                  <a:gd name="connsiteX375" fmla="*/ 4950 w 15681"/>
                  <a:gd name="connsiteY375" fmla="*/ 10965 h 12565"/>
                  <a:gd name="connsiteX376" fmla="*/ 4871 w 15681"/>
                  <a:gd name="connsiteY376" fmla="*/ 11326 h 12565"/>
                  <a:gd name="connsiteX377" fmla="*/ 4731 w 15681"/>
                  <a:gd name="connsiteY377" fmla="*/ 11406 h 12565"/>
                  <a:gd name="connsiteX378" fmla="*/ 4610 w 15681"/>
                  <a:gd name="connsiteY378" fmla="*/ 11395 h 12565"/>
                  <a:gd name="connsiteX379" fmla="*/ 4469 w 15681"/>
                  <a:gd name="connsiteY379" fmla="*/ 11496 h 12565"/>
                  <a:gd name="connsiteX380" fmla="*/ 4259 w 15681"/>
                  <a:gd name="connsiteY380" fmla="*/ 11487 h 12565"/>
                  <a:gd name="connsiteX381" fmla="*/ 3995 w 15681"/>
                  <a:gd name="connsiteY381" fmla="*/ 11586 h 12565"/>
                  <a:gd name="connsiteX382" fmla="*/ 3851 w 15681"/>
                  <a:gd name="connsiteY382" fmla="*/ 11686 h 12565"/>
                  <a:gd name="connsiteX383" fmla="*/ 3671 w 15681"/>
                  <a:gd name="connsiteY383" fmla="*/ 11674 h 12565"/>
                  <a:gd name="connsiteX384" fmla="*/ 3578 w 15681"/>
                  <a:gd name="connsiteY384" fmla="*/ 11815 h 12565"/>
                  <a:gd name="connsiteX385" fmla="*/ 3560 w 15681"/>
                  <a:gd name="connsiteY385" fmla="*/ 11943 h 12565"/>
                  <a:gd name="connsiteX386" fmla="*/ 3512 w 15681"/>
                  <a:gd name="connsiteY386" fmla="*/ 12046 h 12565"/>
                  <a:gd name="connsiteX387" fmla="*/ 3349 w 15681"/>
                  <a:gd name="connsiteY387" fmla="*/ 12066 h 12565"/>
                  <a:gd name="connsiteX388" fmla="*/ 3302 w 15681"/>
                  <a:gd name="connsiteY388" fmla="*/ 12265 h 12565"/>
                  <a:gd name="connsiteX389" fmla="*/ 3080 w 15681"/>
                  <a:gd name="connsiteY389" fmla="*/ 12457 h 12565"/>
                  <a:gd name="connsiteX390" fmla="*/ 2882 w 15681"/>
                  <a:gd name="connsiteY390" fmla="*/ 12477 h 12565"/>
                  <a:gd name="connsiteX391" fmla="*/ 2669 w 15681"/>
                  <a:gd name="connsiteY391" fmla="*/ 12565 h 12565"/>
                  <a:gd name="connsiteX392" fmla="*/ 2463 w 15681"/>
                  <a:gd name="connsiteY392" fmla="*/ 12516 h 12565"/>
                  <a:gd name="connsiteX393" fmla="*/ 2181 w 15681"/>
                  <a:gd name="connsiteY393" fmla="*/ 12396 h 12565"/>
                  <a:gd name="connsiteX394" fmla="*/ 2078 w 15681"/>
                  <a:gd name="connsiteY394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898 w 15681"/>
                  <a:gd name="connsiteY317" fmla="*/ 11412 h 12565"/>
                  <a:gd name="connsiteX318" fmla="*/ 9801 w 15681"/>
                  <a:gd name="connsiteY318" fmla="*/ 11362 h 12565"/>
                  <a:gd name="connsiteX319" fmla="*/ 9960 w 15681"/>
                  <a:gd name="connsiteY319" fmla="*/ 11226 h 12565"/>
                  <a:gd name="connsiteX320" fmla="*/ 10038 w 15681"/>
                  <a:gd name="connsiteY320" fmla="*/ 11224 h 12565"/>
                  <a:gd name="connsiteX321" fmla="*/ 10161 w 15681"/>
                  <a:gd name="connsiteY321" fmla="*/ 11115 h 12565"/>
                  <a:gd name="connsiteX322" fmla="*/ 10220 w 15681"/>
                  <a:gd name="connsiteY322" fmla="*/ 10981 h 12565"/>
                  <a:gd name="connsiteX323" fmla="*/ 10202 w 15681"/>
                  <a:gd name="connsiteY323" fmla="*/ 10806 h 12565"/>
                  <a:gd name="connsiteX324" fmla="*/ 10098 w 15681"/>
                  <a:gd name="connsiteY324" fmla="*/ 10650 h 12565"/>
                  <a:gd name="connsiteX325" fmla="*/ 10040 w 15681"/>
                  <a:gd name="connsiteY325" fmla="*/ 10531 h 12565"/>
                  <a:gd name="connsiteX326" fmla="*/ 9989 w 15681"/>
                  <a:gd name="connsiteY326" fmla="*/ 10531 h 12565"/>
                  <a:gd name="connsiteX327" fmla="*/ 9960 w 15681"/>
                  <a:gd name="connsiteY327" fmla="*/ 10641 h 12565"/>
                  <a:gd name="connsiteX328" fmla="*/ 9965 w 15681"/>
                  <a:gd name="connsiteY328" fmla="*/ 10816 h 12565"/>
                  <a:gd name="connsiteX329" fmla="*/ 9936 w 15681"/>
                  <a:gd name="connsiteY329" fmla="*/ 10995 h 12565"/>
                  <a:gd name="connsiteX330" fmla="*/ 9749 w 15681"/>
                  <a:gd name="connsiteY330" fmla="*/ 11017 h 12565"/>
                  <a:gd name="connsiteX331" fmla="*/ 9620 w 15681"/>
                  <a:gd name="connsiteY331" fmla="*/ 11106 h 12565"/>
                  <a:gd name="connsiteX332" fmla="*/ 9665 w 15681"/>
                  <a:gd name="connsiteY332" fmla="*/ 10912 h 12565"/>
                  <a:gd name="connsiteX333" fmla="*/ 9813 w 15681"/>
                  <a:gd name="connsiteY333" fmla="*/ 10890 h 12565"/>
                  <a:gd name="connsiteX334" fmla="*/ 9794 w 15681"/>
                  <a:gd name="connsiteY334" fmla="*/ 10726 h 12565"/>
                  <a:gd name="connsiteX335" fmla="*/ 9765 w 15681"/>
                  <a:gd name="connsiteY335" fmla="*/ 10564 h 12565"/>
                  <a:gd name="connsiteX336" fmla="*/ 9827 w 15681"/>
                  <a:gd name="connsiteY336" fmla="*/ 10429 h 12565"/>
                  <a:gd name="connsiteX337" fmla="*/ 9935 w 15681"/>
                  <a:gd name="connsiteY337" fmla="*/ 10231 h 12565"/>
                  <a:gd name="connsiteX338" fmla="*/ 9827 w 15681"/>
                  <a:gd name="connsiteY338" fmla="*/ 10147 h 12565"/>
                  <a:gd name="connsiteX339" fmla="*/ 9921 w 15681"/>
                  <a:gd name="connsiteY339" fmla="*/ 10041 h 12565"/>
                  <a:gd name="connsiteX340" fmla="*/ 9854 w 15681"/>
                  <a:gd name="connsiteY340" fmla="*/ 9910 h 12565"/>
                  <a:gd name="connsiteX341" fmla="*/ 9719 w 15681"/>
                  <a:gd name="connsiteY341" fmla="*/ 10081 h 12565"/>
                  <a:gd name="connsiteX342" fmla="*/ 9659 w 15681"/>
                  <a:gd name="connsiteY342" fmla="*/ 10306 h 12565"/>
                  <a:gd name="connsiteX343" fmla="*/ 9380 w 15681"/>
                  <a:gd name="connsiteY343" fmla="*/ 10536 h 12565"/>
                  <a:gd name="connsiteX344" fmla="*/ 9347 w 15681"/>
                  <a:gd name="connsiteY344" fmla="*/ 10678 h 12565"/>
                  <a:gd name="connsiteX345" fmla="*/ 9272 w 15681"/>
                  <a:gd name="connsiteY345" fmla="*/ 10786 h 12565"/>
                  <a:gd name="connsiteX346" fmla="*/ 9287 w 15681"/>
                  <a:gd name="connsiteY346" fmla="*/ 10882 h 12565"/>
                  <a:gd name="connsiteX347" fmla="*/ 9287 w 15681"/>
                  <a:gd name="connsiteY347" fmla="*/ 10984 h 12565"/>
                  <a:gd name="connsiteX348" fmla="*/ 9167 w 15681"/>
                  <a:gd name="connsiteY348" fmla="*/ 11001 h 12565"/>
                  <a:gd name="connsiteX349" fmla="*/ 9077 w 15681"/>
                  <a:gd name="connsiteY349" fmla="*/ 10918 h 12565"/>
                  <a:gd name="connsiteX350" fmla="*/ 9018 w 15681"/>
                  <a:gd name="connsiteY350" fmla="*/ 10800 h 12565"/>
                  <a:gd name="connsiteX351" fmla="*/ 8960 w 15681"/>
                  <a:gd name="connsiteY351" fmla="*/ 10551 h 12565"/>
                  <a:gd name="connsiteX352" fmla="*/ 8778 w 15681"/>
                  <a:gd name="connsiteY352" fmla="*/ 10446 h 12565"/>
                  <a:gd name="connsiteX353" fmla="*/ 8705 w 15681"/>
                  <a:gd name="connsiteY353" fmla="*/ 10266 h 12565"/>
                  <a:gd name="connsiteX354" fmla="*/ 8583 w 15681"/>
                  <a:gd name="connsiteY354" fmla="*/ 10249 h 12565"/>
                  <a:gd name="connsiteX355" fmla="*/ 8465 w 15681"/>
                  <a:gd name="connsiteY355" fmla="*/ 10203 h 12565"/>
                  <a:gd name="connsiteX356" fmla="*/ 8444 w 15681"/>
                  <a:gd name="connsiteY356" fmla="*/ 10098 h 12565"/>
                  <a:gd name="connsiteX357" fmla="*/ 8505 w 15681"/>
                  <a:gd name="connsiteY357" fmla="*/ 10036 h 12565"/>
                  <a:gd name="connsiteX358" fmla="*/ 8445 w 15681"/>
                  <a:gd name="connsiteY358" fmla="*/ 9961 h 12565"/>
                  <a:gd name="connsiteX359" fmla="*/ 8340 w 15681"/>
                  <a:gd name="connsiteY359" fmla="*/ 9988 h 12565"/>
                  <a:gd name="connsiteX360" fmla="*/ 8345 w 15681"/>
                  <a:gd name="connsiteY360" fmla="*/ 9870 h 12565"/>
                  <a:gd name="connsiteX361" fmla="*/ 8256 w 15681"/>
                  <a:gd name="connsiteY361" fmla="*/ 9855 h 12565"/>
                  <a:gd name="connsiteX362" fmla="*/ 8100 w 15681"/>
                  <a:gd name="connsiteY362" fmla="*/ 9889 h 12565"/>
                  <a:gd name="connsiteX363" fmla="*/ 7872 w 15681"/>
                  <a:gd name="connsiteY363" fmla="*/ 9802 h 12565"/>
                  <a:gd name="connsiteX364" fmla="*/ 7716 w 15681"/>
                  <a:gd name="connsiteY364" fmla="*/ 9871 h 12565"/>
                  <a:gd name="connsiteX365" fmla="*/ 7455 w 15681"/>
                  <a:gd name="connsiteY365" fmla="*/ 9735 h 12565"/>
                  <a:gd name="connsiteX366" fmla="*/ 7245 w 15681"/>
                  <a:gd name="connsiteY366" fmla="*/ 9691 h 12565"/>
                  <a:gd name="connsiteX367" fmla="*/ 7160 w 15681"/>
                  <a:gd name="connsiteY367" fmla="*/ 9787 h 12565"/>
                  <a:gd name="connsiteX368" fmla="*/ 6525 w 15681"/>
                  <a:gd name="connsiteY368" fmla="*/ 9901 h 12565"/>
                  <a:gd name="connsiteX369" fmla="*/ 6264 w 15681"/>
                  <a:gd name="connsiteY369" fmla="*/ 10131 h 12565"/>
                  <a:gd name="connsiteX370" fmla="*/ 5849 w 15681"/>
                  <a:gd name="connsiteY370" fmla="*/ 10366 h 12565"/>
                  <a:gd name="connsiteX371" fmla="*/ 5492 w 15681"/>
                  <a:gd name="connsiteY371" fmla="*/ 10425 h 12565"/>
                  <a:gd name="connsiteX372" fmla="*/ 5141 w 15681"/>
                  <a:gd name="connsiteY372" fmla="*/ 10795 h 12565"/>
                  <a:gd name="connsiteX373" fmla="*/ 5019 w 15681"/>
                  <a:gd name="connsiteY373" fmla="*/ 10837 h 12565"/>
                  <a:gd name="connsiteX374" fmla="*/ 4950 w 15681"/>
                  <a:gd name="connsiteY374" fmla="*/ 10965 h 12565"/>
                  <a:gd name="connsiteX375" fmla="*/ 4871 w 15681"/>
                  <a:gd name="connsiteY375" fmla="*/ 11326 h 12565"/>
                  <a:gd name="connsiteX376" fmla="*/ 4731 w 15681"/>
                  <a:gd name="connsiteY376" fmla="*/ 11406 h 12565"/>
                  <a:gd name="connsiteX377" fmla="*/ 4610 w 15681"/>
                  <a:gd name="connsiteY377" fmla="*/ 11395 h 12565"/>
                  <a:gd name="connsiteX378" fmla="*/ 4469 w 15681"/>
                  <a:gd name="connsiteY378" fmla="*/ 11496 h 12565"/>
                  <a:gd name="connsiteX379" fmla="*/ 4259 w 15681"/>
                  <a:gd name="connsiteY379" fmla="*/ 11487 h 12565"/>
                  <a:gd name="connsiteX380" fmla="*/ 3995 w 15681"/>
                  <a:gd name="connsiteY380" fmla="*/ 11586 h 12565"/>
                  <a:gd name="connsiteX381" fmla="*/ 3851 w 15681"/>
                  <a:gd name="connsiteY381" fmla="*/ 11686 h 12565"/>
                  <a:gd name="connsiteX382" fmla="*/ 3671 w 15681"/>
                  <a:gd name="connsiteY382" fmla="*/ 11674 h 12565"/>
                  <a:gd name="connsiteX383" fmla="*/ 3578 w 15681"/>
                  <a:gd name="connsiteY383" fmla="*/ 11815 h 12565"/>
                  <a:gd name="connsiteX384" fmla="*/ 3560 w 15681"/>
                  <a:gd name="connsiteY384" fmla="*/ 11943 h 12565"/>
                  <a:gd name="connsiteX385" fmla="*/ 3512 w 15681"/>
                  <a:gd name="connsiteY385" fmla="*/ 12046 h 12565"/>
                  <a:gd name="connsiteX386" fmla="*/ 3349 w 15681"/>
                  <a:gd name="connsiteY386" fmla="*/ 12066 h 12565"/>
                  <a:gd name="connsiteX387" fmla="*/ 3302 w 15681"/>
                  <a:gd name="connsiteY387" fmla="*/ 12265 h 12565"/>
                  <a:gd name="connsiteX388" fmla="*/ 3080 w 15681"/>
                  <a:gd name="connsiteY388" fmla="*/ 12457 h 12565"/>
                  <a:gd name="connsiteX389" fmla="*/ 2882 w 15681"/>
                  <a:gd name="connsiteY389" fmla="*/ 12477 h 12565"/>
                  <a:gd name="connsiteX390" fmla="*/ 2669 w 15681"/>
                  <a:gd name="connsiteY390" fmla="*/ 12565 h 12565"/>
                  <a:gd name="connsiteX391" fmla="*/ 2463 w 15681"/>
                  <a:gd name="connsiteY391" fmla="*/ 12516 h 12565"/>
                  <a:gd name="connsiteX392" fmla="*/ 2181 w 15681"/>
                  <a:gd name="connsiteY392" fmla="*/ 12396 h 12565"/>
                  <a:gd name="connsiteX393" fmla="*/ 2078 w 15681"/>
                  <a:gd name="connsiteY393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898 w 15681"/>
                  <a:gd name="connsiteY317" fmla="*/ 11412 h 12565"/>
                  <a:gd name="connsiteX318" fmla="*/ 9960 w 15681"/>
                  <a:gd name="connsiteY318" fmla="*/ 11226 h 12565"/>
                  <a:gd name="connsiteX319" fmla="*/ 10038 w 15681"/>
                  <a:gd name="connsiteY319" fmla="*/ 11224 h 12565"/>
                  <a:gd name="connsiteX320" fmla="*/ 10161 w 15681"/>
                  <a:gd name="connsiteY320" fmla="*/ 11115 h 12565"/>
                  <a:gd name="connsiteX321" fmla="*/ 10220 w 15681"/>
                  <a:gd name="connsiteY321" fmla="*/ 10981 h 12565"/>
                  <a:gd name="connsiteX322" fmla="*/ 10202 w 15681"/>
                  <a:gd name="connsiteY322" fmla="*/ 10806 h 12565"/>
                  <a:gd name="connsiteX323" fmla="*/ 10098 w 15681"/>
                  <a:gd name="connsiteY323" fmla="*/ 10650 h 12565"/>
                  <a:gd name="connsiteX324" fmla="*/ 10040 w 15681"/>
                  <a:gd name="connsiteY324" fmla="*/ 10531 h 12565"/>
                  <a:gd name="connsiteX325" fmla="*/ 9989 w 15681"/>
                  <a:gd name="connsiteY325" fmla="*/ 10531 h 12565"/>
                  <a:gd name="connsiteX326" fmla="*/ 9960 w 15681"/>
                  <a:gd name="connsiteY326" fmla="*/ 10641 h 12565"/>
                  <a:gd name="connsiteX327" fmla="*/ 9965 w 15681"/>
                  <a:gd name="connsiteY327" fmla="*/ 10816 h 12565"/>
                  <a:gd name="connsiteX328" fmla="*/ 9936 w 15681"/>
                  <a:gd name="connsiteY328" fmla="*/ 10995 h 12565"/>
                  <a:gd name="connsiteX329" fmla="*/ 9749 w 15681"/>
                  <a:gd name="connsiteY329" fmla="*/ 11017 h 12565"/>
                  <a:gd name="connsiteX330" fmla="*/ 9620 w 15681"/>
                  <a:gd name="connsiteY330" fmla="*/ 11106 h 12565"/>
                  <a:gd name="connsiteX331" fmla="*/ 9665 w 15681"/>
                  <a:gd name="connsiteY331" fmla="*/ 10912 h 12565"/>
                  <a:gd name="connsiteX332" fmla="*/ 9813 w 15681"/>
                  <a:gd name="connsiteY332" fmla="*/ 10890 h 12565"/>
                  <a:gd name="connsiteX333" fmla="*/ 9794 w 15681"/>
                  <a:gd name="connsiteY333" fmla="*/ 10726 h 12565"/>
                  <a:gd name="connsiteX334" fmla="*/ 9765 w 15681"/>
                  <a:gd name="connsiteY334" fmla="*/ 10564 h 12565"/>
                  <a:gd name="connsiteX335" fmla="*/ 9827 w 15681"/>
                  <a:gd name="connsiteY335" fmla="*/ 10429 h 12565"/>
                  <a:gd name="connsiteX336" fmla="*/ 9935 w 15681"/>
                  <a:gd name="connsiteY336" fmla="*/ 10231 h 12565"/>
                  <a:gd name="connsiteX337" fmla="*/ 9827 w 15681"/>
                  <a:gd name="connsiteY337" fmla="*/ 10147 h 12565"/>
                  <a:gd name="connsiteX338" fmla="*/ 9921 w 15681"/>
                  <a:gd name="connsiteY338" fmla="*/ 10041 h 12565"/>
                  <a:gd name="connsiteX339" fmla="*/ 9854 w 15681"/>
                  <a:gd name="connsiteY339" fmla="*/ 9910 h 12565"/>
                  <a:gd name="connsiteX340" fmla="*/ 9719 w 15681"/>
                  <a:gd name="connsiteY340" fmla="*/ 10081 h 12565"/>
                  <a:gd name="connsiteX341" fmla="*/ 9659 w 15681"/>
                  <a:gd name="connsiteY341" fmla="*/ 10306 h 12565"/>
                  <a:gd name="connsiteX342" fmla="*/ 9380 w 15681"/>
                  <a:gd name="connsiteY342" fmla="*/ 10536 h 12565"/>
                  <a:gd name="connsiteX343" fmla="*/ 9347 w 15681"/>
                  <a:gd name="connsiteY343" fmla="*/ 10678 h 12565"/>
                  <a:gd name="connsiteX344" fmla="*/ 9272 w 15681"/>
                  <a:gd name="connsiteY344" fmla="*/ 10786 h 12565"/>
                  <a:gd name="connsiteX345" fmla="*/ 9287 w 15681"/>
                  <a:gd name="connsiteY345" fmla="*/ 10882 h 12565"/>
                  <a:gd name="connsiteX346" fmla="*/ 9287 w 15681"/>
                  <a:gd name="connsiteY346" fmla="*/ 10984 h 12565"/>
                  <a:gd name="connsiteX347" fmla="*/ 9167 w 15681"/>
                  <a:gd name="connsiteY347" fmla="*/ 11001 h 12565"/>
                  <a:gd name="connsiteX348" fmla="*/ 9077 w 15681"/>
                  <a:gd name="connsiteY348" fmla="*/ 10918 h 12565"/>
                  <a:gd name="connsiteX349" fmla="*/ 9018 w 15681"/>
                  <a:gd name="connsiteY349" fmla="*/ 10800 h 12565"/>
                  <a:gd name="connsiteX350" fmla="*/ 8960 w 15681"/>
                  <a:gd name="connsiteY350" fmla="*/ 10551 h 12565"/>
                  <a:gd name="connsiteX351" fmla="*/ 8778 w 15681"/>
                  <a:gd name="connsiteY351" fmla="*/ 10446 h 12565"/>
                  <a:gd name="connsiteX352" fmla="*/ 8705 w 15681"/>
                  <a:gd name="connsiteY352" fmla="*/ 10266 h 12565"/>
                  <a:gd name="connsiteX353" fmla="*/ 8583 w 15681"/>
                  <a:gd name="connsiteY353" fmla="*/ 10249 h 12565"/>
                  <a:gd name="connsiteX354" fmla="*/ 8465 w 15681"/>
                  <a:gd name="connsiteY354" fmla="*/ 10203 h 12565"/>
                  <a:gd name="connsiteX355" fmla="*/ 8444 w 15681"/>
                  <a:gd name="connsiteY355" fmla="*/ 10098 h 12565"/>
                  <a:gd name="connsiteX356" fmla="*/ 8505 w 15681"/>
                  <a:gd name="connsiteY356" fmla="*/ 10036 h 12565"/>
                  <a:gd name="connsiteX357" fmla="*/ 8445 w 15681"/>
                  <a:gd name="connsiteY357" fmla="*/ 9961 h 12565"/>
                  <a:gd name="connsiteX358" fmla="*/ 8340 w 15681"/>
                  <a:gd name="connsiteY358" fmla="*/ 9988 h 12565"/>
                  <a:gd name="connsiteX359" fmla="*/ 8345 w 15681"/>
                  <a:gd name="connsiteY359" fmla="*/ 9870 h 12565"/>
                  <a:gd name="connsiteX360" fmla="*/ 8256 w 15681"/>
                  <a:gd name="connsiteY360" fmla="*/ 9855 h 12565"/>
                  <a:gd name="connsiteX361" fmla="*/ 8100 w 15681"/>
                  <a:gd name="connsiteY361" fmla="*/ 9889 h 12565"/>
                  <a:gd name="connsiteX362" fmla="*/ 7872 w 15681"/>
                  <a:gd name="connsiteY362" fmla="*/ 9802 h 12565"/>
                  <a:gd name="connsiteX363" fmla="*/ 7716 w 15681"/>
                  <a:gd name="connsiteY363" fmla="*/ 9871 h 12565"/>
                  <a:gd name="connsiteX364" fmla="*/ 7455 w 15681"/>
                  <a:gd name="connsiteY364" fmla="*/ 9735 h 12565"/>
                  <a:gd name="connsiteX365" fmla="*/ 7245 w 15681"/>
                  <a:gd name="connsiteY365" fmla="*/ 9691 h 12565"/>
                  <a:gd name="connsiteX366" fmla="*/ 7160 w 15681"/>
                  <a:gd name="connsiteY366" fmla="*/ 9787 h 12565"/>
                  <a:gd name="connsiteX367" fmla="*/ 6525 w 15681"/>
                  <a:gd name="connsiteY367" fmla="*/ 9901 h 12565"/>
                  <a:gd name="connsiteX368" fmla="*/ 6264 w 15681"/>
                  <a:gd name="connsiteY368" fmla="*/ 10131 h 12565"/>
                  <a:gd name="connsiteX369" fmla="*/ 5849 w 15681"/>
                  <a:gd name="connsiteY369" fmla="*/ 10366 h 12565"/>
                  <a:gd name="connsiteX370" fmla="*/ 5492 w 15681"/>
                  <a:gd name="connsiteY370" fmla="*/ 10425 h 12565"/>
                  <a:gd name="connsiteX371" fmla="*/ 5141 w 15681"/>
                  <a:gd name="connsiteY371" fmla="*/ 10795 h 12565"/>
                  <a:gd name="connsiteX372" fmla="*/ 5019 w 15681"/>
                  <a:gd name="connsiteY372" fmla="*/ 10837 h 12565"/>
                  <a:gd name="connsiteX373" fmla="*/ 4950 w 15681"/>
                  <a:gd name="connsiteY373" fmla="*/ 10965 h 12565"/>
                  <a:gd name="connsiteX374" fmla="*/ 4871 w 15681"/>
                  <a:gd name="connsiteY374" fmla="*/ 11326 h 12565"/>
                  <a:gd name="connsiteX375" fmla="*/ 4731 w 15681"/>
                  <a:gd name="connsiteY375" fmla="*/ 11406 h 12565"/>
                  <a:gd name="connsiteX376" fmla="*/ 4610 w 15681"/>
                  <a:gd name="connsiteY376" fmla="*/ 11395 h 12565"/>
                  <a:gd name="connsiteX377" fmla="*/ 4469 w 15681"/>
                  <a:gd name="connsiteY377" fmla="*/ 11496 h 12565"/>
                  <a:gd name="connsiteX378" fmla="*/ 4259 w 15681"/>
                  <a:gd name="connsiteY378" fmla="*/ 11487 h 12565"/>
                  <a:gd name="connsiteX379" fmla="*/ 3995 w 15681"/>
                  <a:gd name="connsiteY379" fmla="*/ 11586 h 12565"/>
                  <a:gd name="connsiteX380" fmla="*/ 3851 w 15681"/>
                  <a:gd name="connsiteY380" fmla="*/ 11686 h 12565"/>
                  <a:gd name="connsiteX381" fmla="*/ 3671 w 15681"/>
                  <a:gd name="connsiteY381" fmla="*/ 11674 h 12565"/>
                  <a:gd name="connsiteX382" fmla="*/ 3578 w 15681"/>
                  <a:gd name="connsiteY382" fmla="*/ 11815 h 12565"/>
                  <a:gd name="connsiteX383" fmla="*/ 3560 w 15681"/>
                  <a:gd name="connsiteY383" fmla="*/ 11943 h 12565"/>
                  <a:gd name="connsiteX384" fmla="*/ 3512 w 15681"/>
                  <a:gd name="connsiteY384" fmla="*/ 12046 h 12565"/>
                  <a:gd name="connsiteX385" fmla="*/ 3349 w 15681"/>
                  <a:gd name="connsiteY385" fmla="*/ 12066 h 12565"/>
                  <a:gd name="connsiteX386" fmla="*/ 3302 w 15681"/>
                  <a:gd name="connsiteY386" fmla="*/ 12265 h 12565"/>
                  <a:gd name="connsiteX387" fmla="*/ 3080 w 15681"/>
                  <a:gd name="connsiteY387" fmla="*/ 12457 h 12565"/>
                  <a:gd name="connsiteX388" fmla="*/ 2882 w 15681"/>
                  <a:gd name="connsiteY388" fmla="*/ 12477 h 12565"/>
                  <a:gd name="connsiteX389" fmla="*/ 2669 w 15681"/>
                  <a:gd name="connsiteY389" fmla="*/ 12565 h 12565"/>
                  <a:gd name="connsiteX390" fmla="*/ 2463 w 15681"/>
                  <a:gd name="connsiteY390" fmla="*/ 12516 h 12565"/>
                  <a:gd name="connsiteX391" fmla="*/ 2181 w 15681"/>
                  <a:gd name="connsiteY391" fmla="*/ 12396 h 12565"/>
                  <a:gd name="connsiteX392" fmla="*/ 2078 w 15681"/>
                  <a:gd name="connsiteY392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960 w 15681"/>
                  <a:gd name="connsiteY317" fmla="*/ 11226 h 12565"/>
                  <a:gd name="connsiteX318" fmla="*/ 10038 w 15681"/>
                  <a:gd name="connsiteY318" fmla="*/ 11224 h 12565"/>
                  <a:gd name="connsiteX319" fmla="*/ 10161 w 15681"/>
                  <a:gd name="connsiteY319" fmla="*/ 11115 h 12565"/>
                  <a:gd name="connsiteX320" fmla="*/ 10220 w 15681"/>
                  <a:gd name="connsiteY320" fmla="*/ 10981 h 12565"/>
                  <a:gd name="connsiteX321" fmla="*/ 10202 w 15681"/>
                  <a:gd name="connsiteY321" fmla="*/ 10806 h 12565"/>
                  <a:gd name="connsiteX322" fmla="*/ 10098 w 15681"/>
                  <a:gd name="connsiteY322" fmla="*/ 10650 h 12565"/>
                  <a:gd name="connsiteX323" fmla="*/ 10040 w 15681"/>
                  <a:gd name="connsiteY323" fmla="*/ 10531 h 12565"/>
                  <a:gd name="connsiteX324" fmla="*/ 9989 w 15681"/>
                  <a:gd name="connsiteY324" fmla="*/ 10531 h 12565"/>
                  <a:gd name="connsiteX325" fmla="*/ 9960 w 15681"/>
                  <a:gd name="connsiteY325" fmla="*/ 10641 h 12565"/>
                  <a:gd name="connsiteX326" fmla="*/ 9965 w 15681"/>
                  <a:gd name="connsiteY326" fmla="*/ 10816 h 12565"/>
                  <a:gd name="connsiteX327" fmla="*/ 9936 w 15681"/>
                  <a:gd name="connsiteY327" fmla="*/ 10995 h 12565"/>
                  <a:gd name="connsiteX328" fmla="*/ 9749 w 15681"/>
                  <a:gd name="connsiteY328" fmla="*/ 11017 h 12565"/>
                  <a:gd name="connsiteX329" fmla="*/ 9620 w 15681"/>
                  <a:gd name="connsiteY329" fmla="*/ 11106 h 12565"/>
                  <a:gd name="connsiteX330" fmla="*/ 9665 w 15681"/>
                  <a:gd name="connsiteY330" fmla="*/ 10912 h 12565"/>
                  <a:gd name="connsiteX331" fmla="*/ 9813 w 15681"/>
                  <a:gd name="connsiteY331" fmla="*/ 10890 h 12565"/>
                  <a:gd name="connsiteX332" fmla="*/ 9794 w 15681"/>
                  <a:gd name="connsiteY332" fmla="*/ 10726 h 12565"/>
                  <a:gd name="connsiteX333" fmla="*/ 9765 w 15681"/>
                  <a:gd name="connsiteY333" fmla="*/ 10564 h 12565"/>
                  <a:gd name="connsiteX334" fmla="*/ 9827 w 15681"/>
                  <a:gd name="connsiteY334" fmla="*/ 10429 h 12565"/>
                  <a:gd name="connsiteX335" fmla="*/ 9935 w 15681"/>
                  <a:gd name="connsiteY335" fmla="*/ 10231 h 12565"/>
                  <a:gd name="connsiteX336" fmla="*/ 9827 w 15681"/>
                  <a:gd name="connsiteY336" fmla="*/ 10147 h 12565"/>
                  <a:gd name="connsiteX337" fmla="*/ 9921 w 15681"/>
                  <a:gd name="connsiteY337" fmla="*/ 10041 h 12565"/>
                  <a:gd name="connsiteX338" fmla="*/ 9854 w 15681"/>
                  <a:gd name="connsiteY338" fmla="*/ 9910 h 12565"/>
                  <a:gd name="connsiteX339" fmla="*/ 9719 w 15681"/>
                  <a:gd name="connsiteY339" fmla="*/ 10081 h 12565"/>
                  <a:gd name="connsiteX340" fmla="*/ 9659 w 15681"/>
                  <a:gd name="connsiteY340" fmla="*/ 10306 h 12565"/>
                  <a:gd name="connsiteX341" fmla="*/ 9380 w 15681"/>
                  <a:gd name="connsiteY341" fmla="*/ 10536 h 12565"/>
                  <a:gd name="connsiteX342" fmla="*/ 9347 w 15681"/>
                  <a:gd name="connsiteY342" fmla="*/ 10678 h 12565"/>
                  <a:gd name="connsiteX343" fmla="*/ 9272 w 15681"/>
                  <a:gd name="connsiteY343" fmla="*/ 10786 h 12565"/>
                  <a:gd name="connsiteX344" fmla="*/ 9287 w 15681"/>
                  <a:gd name="connsiteY344" fmla="*/ 10882 h 12565"/>
                  <a:gd name="connsiteX345" fmla="*/ 9287 w 15681"/>
                  <a:gd name="connsiteY345" fmla="*/ 10984 h 12565"/>
                  <a:gd name="connsiteX346" fmla="*/ 9167 w 15681"/>
                  <a:gd name="connsiteY346" fmla="*/ 11001 h 12565"/>
                  <a:gd name="connsiteX347" fmla="*/ 9077 w 15681"/>
                  <a:gd name="connsiteY347" fmla="*/ 10918 h 12565"/>
                  <a:gd name="connsiteX348" fmla="*/ 9018 w 15681"/>
                  <a:gd name="connsiteY348" fmla="*/ 10800 h 12565"/>
                  <a:gd name="connsiteX349" fmla="*/ 8960 w 15681"/>
                  <a:gd name="connsiteY349" fmla="*/ 10551 h 12565"/>
                  <a:gd name="connsiteX350" fmla="*/ 8778 w 15681"/>
                  <a:gd name="connsiteY350" fmla="*/ 10446 h 12565"/>
                  <a:gd name="connsiteX351" fmla="*/ 8705 w 15681"/>
                  <a:gd name="connsiteY351" fmla="*/ 10266 h 12565"/>
                  <a:gd name="connsiteX352" fmla="*/ 8583 w 15681"/>
                  <a:gd name="connsiteY352" fmla="*/ 10249 h 12565"/>
                  <a:gd name="connsiteX353" fmla="*/ 8465 w 15681"/>
                  <a:gd name="connsiteY353" fmla="*/ 10203 h 12565"/>
                  <a:gd name="connsiteX354" fmla="*/ 8444 w 15681"/>
                  <a:gd name="connsiteY354" fmla="*/ 10098 h 12565"/>
                  <a:gd name="connsiteX355" fmla="*/ 8505 w 15681"/>
                  <a:gd name="connsiteY355" fmla="*/ 10036 h 12565"/>
                  <a:gd name="connsiteX356" fmla="*/ 8445 w 15681"/>
                  <a:gd name="connsiteY356" fmla="*/ 9961 h 12565"/>
                  <a:gd name="connsiteX357" fmla="*/ 8340 w 15681"/>
                  <a:gd name="connsiteY357" fmla="*/ 9988 h 12565"/>
                  <a:gd name="connsiteX358" fmla="*/ 8345 w 15681"/>
                  <a:gd name="connsiteY358" fmla="*/ 9870 h 12565"/>
                  <a:gd name="connsiteX359" fmla="*/ 8256 w 15681"/>
                  <a:gd name="connsiteY359" fmla="*/ 9855 h 12565"/>
                  <a:gd name="connsiteX360" fmla="*/ 8100 w 15681"/>
                  <a:gd name="connsiteY360" fmla="*/ 9889 h 12565"/>
                  <a:gd name="connsiteX361" fmla="*/ 7872 w 15681"/>
                  <a:gd name="connsiteY361" fmla="*/ 9802 h 12565"/>
                  <a:gd name="connsiteX362" fmla="*/ 7716 w 15681"/>
                  <a:gd name="connsiteY362" fmla="*/ 9871 h 12565"/>
                  <a:gd name="connsiteX363" fmla="*/ 7455 w 15681"/>
                  <a:gd name="connsiteY363" fmla="*/ 9735 h 12565"/>
                  <a:gd name="connsiteX364" fmla="*/ 7245 w 15681"/>
                  <a:gd name="connsiteY364" fmla="*/ 9691 h 12565"/>
                  <a:gd name="connsiteX365" fmla="*/ 7160 w 15681"/>
                  <a:gd name="connsiteY365" fmla="*/ 9787 h 12565"/>
                  <a:gd name="connsiteX366" fmla="*/ 6525 w 15681"/>
                  <a:gd name="connsiteY366" fmla="*/ 9901 h 12565"/>
                  <a:gd name="connsiteX367" fmla="*/ 6264 w 15681"/>
                  <a:gd name="connsiteY367" fmla="*/ 10131 h 12565"/>
                  <a:gd name="connsiteX368" fmla="*/ 5849 w 15681"/>
                  <a:gd name="connsiteY368" fmla="*/ 10366 h 12565"/>
                  <a:gd name="connsiteX369" fmla="*/ 5492 w 15681"/>
                  <a:gd name="connsiteY369" fmla="*/ 10425 h 12565"/>
                  <a:gd name="connsiteX370" fmla="*/ 5141 w 15681"/>
                  <a:gd name="connsiteY370" fmla="*/ 10795 h 12565"/>
                  <a:gd name="connsiteX371" fmla="*/ 5019 w 15681"/>
                  <a:gd name="connsiteY371" fmla="*/ 10837 h 12565"/>
                  <a:gd name="connsiteX372" fmla="*/ 4950 w 15681"/>
                  <a:gd name="connsiteY372" fmla="*/ 10965 h 12565"/>
                  <a:gd name="connsiteX373" fmla="*/ 4871 w 15681"/>
                  <a:gd name="connsiteY373" fmla="*/ 11326 h 12565"/>
                  <a:gd name="connsiteX374" fmla="*/ 4731 w 15681"/>
                  <a:gd name="connsiteY374" fmla="*/ 11406 h 12565"/>
                  <a:gd name="connsiteX375" fmla="*/ 4610 w 15681"/>
                  <a:gd name="connsiteY375" fmla="*/ 11395 h 12565"/>
                  <a:gd name="connsiteX376" fmla="*/ 4469 w 15681"/>
                  <a:gd name="connsiteY376" fmla="*/ 11496 h 12565"/>
                  <a:gd name="connsiteX377" fmla="*/ 4259 w 15681"/>
                  <a:gd name="connsiteY377" fmla="*/ 11487 h 12565"/>
                  <a:gd name="connsiteX378" fmla="*/ 3995 w 15681"/>
                  <a:gd name="connsiteY378" fmla="*/ 11586 h 12565"/>
                  <a:gd name="connsiteX379" fmla="*/ 3851 w 15681"/>
                  <a:gd name="connsiteY379" fmla="*/ 11686 h 12565"/>
                  <a:gd name="connsiteX380" fmla="*/ 3671 w 15681"/>
                  <a:gd name="connsiteY380" fmla="*/ 11674 h 12565"/>
                  <a:gd name="connsiteX381" fmla="*/ 3578 w 15681"/>
                  <a:gd name="connsiteY381" fmla="*/ 11815 h 12565"/>
                  <a:gd name="connsiteX382" fmla="*/ 3560 w 15681"/>
                  <a:gd name="connsiteY382" fmla="*/ 11943 h 12565"/>
                  <a:gd name="connsiteX383" fmla="*/ 3512 w 15681"/>
                  <a:gd name="connsiteY383" fmla="*/ 12046 h 12565"/>
                  <a:gd name="connsiteX384" fmla="*/ 3349 w 15681"/>
                  <a:gd name="connsiteY384" fmla="*/ 12066 h 12565"/>
                  <a:gd name="connsiteX385" fmla="*/ 3302 w 15681"/>
                  <a:gd name="connsiteY385" fmla="*/ 12265 h 12565"/>
                  <a:gd name="connsiteX386" fmla="*/ 3080 w 15681"/>
                  <a:gd name="connsiteY386" fmla="*/ 12457 h 12565"/>
                  <a:gd name="connsiteX387" fmla="*/ 2882 w 15681"/>
                  <a:gd name="connsiteY387" fmla="*/ 12477 h 12565"/>
                  <a:gd name="connsiteX388" fmla="*/ 2669 w 15681"/>
                  <a:gd name="connsiteY388" fmla="*/ 12565 h 12565"/>
                  <a:gd name="connsiteX389" fmla="*/ 2463 w 15681"/>
                  <a:gd name="connsiteY389" fmla="*/ 12516 h 12565"/>
                  <a:gd name="connsiteX390" fmla="*/ 2181 w 15681"/>
                  <a:gd name="connsiteY390" fmla="*/ 12396 h 12565"/>
                  <a:gd name="connsiteX391" fmla="*/ 2078 w 15681"/>
                  <a:gd name="connsiteY391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20 w 15681"/>
                  <a:gd name="connsiteY316" fmla="*/ 11406 h 12565"/>
                  <a:gd name="connsiteX317" fmla="*/ 9960 w 15681"/>
                  <a:gd name="connsiteY317" fmla="*/ 11226 h 12565"/>
                  <a:gd name="connsiteX318" fmla="*/ 10161 w 15681"/>
                  <a:gd name="connsiteY318" fmla="*/ 11115 h 12565"/>
                  <a:gd name="connsiteX319" fmla="*/ 10220 w 15681"/>
                  <a:gd name="connsiteY319" fmla="*/ 10981 h 12565"/>
                  <a:gd name="connsiteX320" fmla="*/ 10202 w 15681"/>
                  <a:gd name="connsiteY320" fmla="*/ 10806 h 12565"/>
                  <a:gd name="connsiteX321" fmla="*/ 10098 w 15681"/>
                  <a:gd name="connsiteY321" fmla="*/ 10650 h 12565"/>
                  <a:gd name="connsiteX322" fmla="*/ 10040 w 15681"/>
                  <a:gd name="connsiteY322" fmla="*/ 10531 h 12565"/>
                  <a:gd name="connsiteX323" fmla="*/ 9989 w 15681"/>
                  <a:gd name="connsiteY323" fmla="*/ 10531 h 12565"/>
                  <a:gd name="connsiteX324" fmla="*/ 9960 w 15681"/>
                  <a:gd name="connsiteY324" fmla="*/ 10641 h 12565"/>
                  <a:gd name="connsiteX325" fmla="*/ 9965 w 15681"/>
                  <a:gd name="connsiteY325" fmla="*/ 10816 h 12565"/>
                  <a:gd name="connsiteX326" fmla="*/ 9936 w 15681"/>
                  <a:gd name="connsiteY326" fmla="*/ 10995 h 12565"/>
                  <a:gd name="connsiteX327" fmla="*/ 9749 w 15681"/>
                  <a:gd name="connsiteY327" fmla="*/ 11017 h 12565"/>
                  <a:gd name="connsiteX328" fmla="*/ 9620 w 15681"/>
                  <a:gd name="connsiteY328" fmla="*/ 11106 h 12565"/>
                  <a:gd name="connsiteX329" fmla="*/ 9665 w 15681"/>
                  <a:gd name="connsiteY329" fmla="*/ 10912 h 12565"/>
                  <a:gd name="connsiteX330" fmla="*/ 9813 w 15681"/>
                  <a:gd name="connsiteY330" fmla="*/ 10890 h 12565"/>
                  <a:gd name="connsiteX331" fmla="*/ 9794 w 15681"/>
                  <a:gd name="connsiteY331" fmla="*/ 10726 h 12565"/>
                  <a:gd name="connsiteX332" fmla="*/ 9765 w 15681"/>
                  <a:gd name="connsiteY332" fmla="*/ 10564 h 12565"/>
                  <a:gd name="connsiteX333" fmla="*/ 9827 w 15681"/>
                  <a:gd name="connsiteY333" fmla="*/ 10429 h 12565"/>
                  <a:gd name="connsiteX334" fmla="*/ 9935 w 15681"/>
                  <a:gd name="connsiteY334" fmla="*/ 10231 h 12565"/>
                  <a:gd name="connsiteX335" fmla="*/ 9827 w 15681"/>
                  <a:gd name="connsiteY335" fmla="*/ 10147 h 12565"/>
                  <a:gd name="connsiteX336" fmla="*/ 9921 w 15681"/>
                  <a:gd name="connsiteY336" fmla="*/ 10041 h 12565"/>
                  <a:gd name="connsiteX337" fmla="*/ 9854 w 15681"/>
                  <a:gd name="connsiteY337" fmla="*/ 9910 h 12565"/>
                  <a:gd name="connsiteX338" fmla="*/ 9719 w 15681"/>
                  <a:gd name="connsiteY338" fmla="*/ 10081 h 12565"/>
                  <a:gd name="connsiteX339" fmla="*/ 9659 w 15681"/>
                  <a:gd name="connsiteY339" fmla="*/ 10306 h 12565"/>
                  <a:gd name="connsiteX340" fmla="*/ 9380 w 15681"/>
                  <a:gd name="connsiteY340" fmla="*/ 10536 h 12565"/>
                  <a:gd name="connsiteX341" fmla="*/ 9347 w 15681"/>
                  <a:gd name="connsiteY341" fmla="*/ 10678 h 12565"/>
                  <a:gd name="connsiteX342" fmla="*/ 9272 w 15681"/>
                  <a:gd name="connsiteY342" fmla="*/ 10786 h 12565"/>
                  <a:gd name="connsiteX343" fmla="*/ 9287 w 15681"/>
                  <a:gd name="connsiteY343" fmla="*/ 10882 h 12565"/>
                  <a:gd name="connsiteX344" fmla="*/ 9287 w 15681"/>
                  <a:gd name="connsiteY344" fmla="*/ 10984 h 12565"/>
                  <a:gd name="connsiteX345" fmla="*/ 9167 w 15681"/>
                  <a:gd name="connsiteY345" fmla="*/ 11001 h 12565"/>
                  <a:gd name="connsiteX346" fmla="*/ 9077 w 15681"/>
                  <a:gd name="connsiteY346" fmla="*/ 10918 h 12565"/>
                  <a:gd name="connsiteX347" fmla="*/ 9018 w 15681"/>
                  <a:gd name="connsiteY347" fmla="*/ 10800 h 12565"/>
                  <a:gd name="connsiteX348" fmla="*/ 8960 w 15681"/>
                  <a:gd name="connsiteY348" fmla="*/ 10551 h 12565"/>
                  <a:gd name="connsiteX349" fmla="*/ 8778 w 15681"/>
                  <a:gd name="connsiteY349" fmla="*/ 10446 h 12565"/>
                  <a:gd name="connsiteX350" fmla="*/ 8705 w 15681"/>
                  <a:gd name="connsiteY350" fmla="*/ 10266 h 12565"/>
                  <a:gd name="connsiteX351" fmla="*/ 8583 w 15681"/>
                  <a:gd name="connsiteY351" fmla="*/ 10249 h 12565"/>
                  <a:gd name="connsiteX352" fmla="*/ 8465 w 15681"/>
                  <a:gd name="connsiteY352" fmla="*/ 10203 h 12565"/>
                  <a:gd name="connsiteX353" fmla="*/ 8444 w 15681"/>
                  <a:gd name="connsiteY353" fmla="*/ 10098 h 12565"/>
                  <a:gd name="connsiteX354" fmla="*/ 8505 w 15681"/>
                  <a:gd name="connsiteY354" fmla="*/ 10036 h 12565"/>
                  <a:gd name="connsiteX355" fmla="*/ 8445 w 15681"/>
                  <a:gd name="connsiteY355" fmla="*/ 9961 h 12565"/>
                  <a:gd name="connsiteX356" fmla="*/ 8340 w 15681"/>
                  <a:gd name="connsiteY356" fmla="*/ 9988 h 12565"/>
                  <a:gd name="connsiteX357" fmla="*/ 8345 w 15681"/>
                  <a:gd name="connsiteY357" fmla="*/ 9870 h 12565"/>
                  <a:gd name="connsiteX358" fmla="*/ 8256 w 15681"/>
                  <a:gd name="connsiteY358" fmla="*/ 9855 h 12565"/>
                  <a:gd name="connsiteX359" fmla="*/ 8100 w 15681"/>
                  <a:gd name="connsiteY359" fmla="*/ 9889 h 12565"/>
                  <a:gd name="connsiteX360" fmla="*/ 7872 w 15681"/>
                  <a:gd name="connsiteY360" fmla="*/ 9802 h 12565"/>
                  <a:gd name="connsiteX361" fmla="*/ 7716 w 15681"/>
                  <a:gd name="connsiteY361" fmla="*/ 9871 h 12565"/>
                  <a:gd name="connsiteX362" fmla="*/ 7455 w 15681"/>
                  <a:gd name="connsiteY362" fmla="*/ 9735 h 12565"/>
                  <a:gd name="connsiteX363" fmla="*/ 7245 w 15681"/>
                  <a:gd name="connsiteY363" fmla="*/ 9691 h 12565"/>
                  <a:gd name="connsiteX364" fmla="*/ 7160 w 15681"/>
                  <a:gd name="connsiteY364" fmla="*/ 9787 h 12565"/>
                  <a:gd name="connsiteX365" fmla="*/ 6525 w 15681"/>
                  <a:gd name="connsiteY365" fmla="*/ 9901 h 12565"/>
                  <a:gd name="connsiteX366" fmla="*/ 6264 w 15681"/>
                  <a:gd name="connsiteY366" fmla="*/ 10131 h 12565"/>
                  <a:gd name="connsiteX367" fmla="*/ 5849 w 15681"/>
                  <a:gd name="connsiteY367" fmla="*/ 10366 h 12565"/>
                  <a:gd name="connsiteX368" fmla="*/ 5492 w 15681"/>
                  <a:gd name="connsiteY368" fmla="*/ 10425 h 12565"/>
                  <a:gd name="connsiteX369" fmla="*/ 5141 w 15681"/>
                  <a:gd name="connsiteY369" fmla="*/ 10795 h 12565"/>
                  <a:gd name="connsiteX370" fmla="*/ 5019 w 15681"/>
                  <a:gd name="connsiteY370" fmla="*/ 10837 h 12565"/>
                  <a:gd name="connsiteX371" fmla="*/ 4950 w 15681"/>
                  <a:gd name="connsiteY371" fmla="*/ 10965 h 12565"/>
                  <a:gd name="connsiteX372" fmla="*/ 4871 w 15681"/>
                  <a:gd name="connsiteY372" fmla="*/ 11326 h 12565"/>
                  <a:gd name="connsiteX373" fmla="*/ 4731 w 15681"/>
                  <a:gd name="connsiteY373" fmla="*/ 11406 h 12565"/>
                  <a:gd name="connsiteX374" fmla="*/ 4610 w 15681"/>
                  <a:gd name="connsiteY374" fmla="*/ 11395 h 12565"/>
                  <a:gd name="connsiteX375" fmla="*/ 4469 w 15681"/>
                  <a:gd name="connsiteY375" fmla="*/ 11496 h 12565"/>
                  <a:gd name="connsiteX376" fmla="*/ 4259 w 15681"/>
                  <a:gd name="connsiteY376" fmla="*/ 11487 h 12565"/>
                  <a:gd name="connsiteX377" fmla="*/ 3995 w 15681"/>
                  <a:gd name="connsiteY377" fmla="*/ 11586 h 12565"/>
                  <a:gd name="connsiteX378" fmla="*/ 3851 w 15681"/>
                  <a:gd name="connsiteY378" fmla="*/ 11686 h 12565"/>
                  <a:gd name="connsiteX379" fmla="*/ 3671 w 15681"/>
                  <a:gd name="connsiteY379" fmla="*/ 11674 h 12565"/>
                  <a:gd name="connsiteX380" fmla="*/ 3578 w 15681"/>
                  <a:gd name="connsiteY380" fmla="*/ 11815 h 12565"/>
                  <a:gd name="connsiteX381" fmla="*/ 3560 w 15681"/>
                  <a:gd name="connsiteY381" fmla="*/ 11943 h 12565"/>
                  <a:gd name="connsiteX382" fmla="*/ 3512 w 15681"/>
                  <a:gd name="connsiteY382" fmla="*/ 12046 h 12565"/>
                  <a:gd name="connsiteX383" fmla="*/ 3349 w 15681"/>
                  <a:gd name="connsiteY383" fmla="*/ 12066 h 12565"/>
                  <a:gd name="connsiteX384" fmla="*/ 3302 w 15681"/>
                  <a:gd name="connsiteY384" fmla="*/ 12265 h 12565"/>
                  <a:gd name="connsiteX385" fmla="*/ 3080 w 15681"/>
                  <a:gd name="connsiteY385" fmla="*/ 12457 h 12565"/>
                  <a:gd name="connsiteX386" fmla="*/ 2882 w 15681"/>
                  <a:gd name="connsiteY386" fmla="*/ 12477 h 12565"/>
                  <a:gd name="connsiteX387" fmla="*/ 2669 w 15681"/>
                  <a:gd name="connsiteY387" fmla="*/ 12565 h 12565"/>
                  <a:gd name="connsiteX388" fmla="*/ 2463 w 15681"/>
                  <a:gd name="connsiteY388" fmla="*/ 12516 h 12565"/>
                  <a:gd name="connsiteX389" fmla="*/ 2181 w 15681"/>
                  <a:gd name="connsiteY389" fmla="*/ 12396 h 12565"/>
                  <a:gd name="connsiteX390" fmla="*/ 2078 w 15681"/>
                  <a:gd name="connsiteY390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226 h 12565"/>
                  <a:gd name="connsiteX317" fmla="*/ 10161 w 15681"/>
                  <a:gd name="connsiteY317" fmla="*/ 11115 h 12565"/>
                  <a:gd name="connsiteX318" fmla="*/ 10220 w 15681"/>
                  <a:gd name="connsiteY318" fmla="*/ 10981 h 12565"/>
                  <a:gd name="connsiteX319" fmla="*/ 10202 w 15681"/>
                  <a:gd name="connsiteY319" fmla="*/ 10806 h 12565"/>
                  <a:gd name="connsiteX320" fmla="*/ 10098 w 15681"/>
                  <a:gd name="connsiteY320" fmla="*/ 10650 h 12565"/>
                  <a:gd name="connsiteX321" fmla="*/ 10040 w 15681"/>
                  <a:gd name="connsiteY321" fmla="*/ 10531 h 12565"/>
                  <a:gd name="connsiteX322" fmla="*/ 9989 w 15681"/>
                  <a:gd name="connsiteY322" fmla="*/ 10531 h 12565"/>
                  <a:gd name="connsiteX323" fmla="*/ 9960 w 15681"/>
                  <a:gd name="connsiteY323" fmla="*/ 10641 h 12565"/>
                  <a:gd name="connsiteX324" fmla="*/ 9965 w 15681"/>
                  <a:gd name="connsiteY324" fmla="*/ 10816 h 12565"/>
                  <a:gd name="connsiteX325" fmla="*/ 9936 w 15681"/>
                  <a:gd name="connsiteY325" fmla="*/ 10995 h 12565"/>
                  <a:gd name="connsiteX326" fmla="*/ 9749 w 15681"/>
                  <a:gd name="connsiteY326" fmla="*/ 11017 h 12565"/>
                  <a:gd name="connsiteX327" fmla="*/ 9620 w 15681"/>
                  <a:gd name="connsiteY327" fmla="*/ 11106 h 12565"/>
                  <a:gd name="connsiteX328" fmla="*/ 9665 w 15681"/>
                  <a:gd name="connsiteY328" fmla="*/ 10912 h 12565"/>
                  <a:gd name="connsiteX329" fmla="*/ 9813 w 15681"/>
                  <a:gd name="connsiteY329" fmla="*/ 10890 h 12565"/>
                  <a:gd name="connsiteX330" fmla="*/ 9794 w 15681"/>
                  <a:gd name="connsiteY330" fmla="*/ 10726 h 12565"/>
                  <a:gd name="connsiteX331" fmla="*/ 9765 w 15681"/>
                  <a:gd name="connsiteY331" fmla="*/ 10564 h 12565"/>
                  <a:gd name="connsiteX332" fmla="*/ 9827 w 15681"/>
                  <a:gd name="connsiteY332" fmla="*/ 10429 h 12565"/>
                  <a:gd name="connsiteX333" fmla="*/ 9935 w 15681"/>
                  <a:gd name="connsiteY333" fmla="*/ 10231 h 12565"/>
                  <a:gd name="connsiteX334" fmla="*/ 9827 w 15681"/>
                  <a:gd name="connsiteY334" fmla="*/ 10147 h 12565"/>
                  <a:gd name="connsiteX335" fmla="*/ 9921 w 15681"/>
                  <a:gd name="connsiteY335" fmla="*/ 10041 h 12565"/>
                  <a:gd name="connsiteX336" fmla="*/ 9854 w 15681"/>
                  <a:gd name="connsiteY336" fmla="*/ 9910 h 12565"/>
                  <a:gd name="connsiteX337" fmla="*/ 9719 w 15681"/>
                  <a:gd name="connsiteY337" fmla="*/ 10081 h 12565"/>
                  <a:gd name="connsiteX338" fmla="*/ 9659 w 15681"/>
                  <a:gd name="connsiteY338" fmla="*/ 10306 h 12565"/>
                  <a:gd name="connsiteX339" fmla="*/ 9380 w 15681"/>
                  <a:gd name="connsiteY339" fmla="*/ 10536 h 12565"/>
                  <a:gd name="connsiteX340" fmla="*/ 9347 w 15681"/>
                  <a:gd name="connsiteY340" fmla="*/ 10678 h 12565"/>
                  <a:gd name="connsiteX341" fmla="*/ 9272 w 15681"/>
                  <a:gd name="connsiteY341" fmla="*/ 10786 h 12565"/>
                  <a:gd name="connsiteX342" fmla="*/ 9287 w 15681"/>
                  <a:gd name="connsiteY342" fmla="*/ 10882 h 12565"/>
                  <a:gd name="connsiteX343" fmla="*/ 9287 w 15681"/>
                  <a:gd name="connsiteY343" fmla="*/ 10984 h 12565"/>
                  <a:gd name="connsiteX344" fmla="*/ 9167 w 15681"/>
                  <a:gd name="connsiteY344" fmla="*/ 11001 h 12565"/>
                  <a:gd name="connsiteX345" fmla="*/ 9077 w 15681"/>
                  <a:gd name="connsiteY345" fmla="*/ 10918 h 12565"/>
                  <a:gd name="connsiteX346" fmla="*/ 9018 w 15681"/>
                  <a:gd name="connsiteY346" fmla="*/ 10800 h 12565"/>
                  <a:gd name="connsiteX347" fmla="*/ 8960 w 15681"/>
                  <a:gd name="connsiteY347" fmla="*/ 10551 h 12565"/>
                  <a:gd name="connsiteX348" fmla="*/ 8778 w 15681"/>
                  <a:gd name="connsiteY348" fmla="*/ 10446 h 12565"/>
                  <a:gd name="connsiteX349" fmla="*/ 8705 w 15681"/>
                  <a:gd name="connsiteY349" fmla="*/ 10266 h 12565"/>
                  <a:gd name="connsiteX350" fmla="*/ 8583 w 15681"/>
                  <a:gd name="connsiteY350" fmla="*/ 10249 h 12565"/>
                  <a:gd name="connsiteX351" fmla="*/ 8465 w 15681"/>
                  <a:gd name="connsiteY351" fmla="*/ 10203 h 12565"/>
                  <a:gd name="connsiteX352" fmla="*/ 8444 w 15681"/>
                  <a:gd name="connsiteY352" fmla="*/ 10098 h 12565"/>
                  <a:gd name="connsiteX353" fmla="*/ 8505 w 15681"/>
                  <a:gd name="connsiteY353" fmla="*/ 10036 h 12565"/>
                  <a:gd name="connsiteX354" fmla="*/ 8445 w 15681"/>
                  <a:gd name="connsiteY354" fmla="*/ 9961 h 12565"/>
                  <a:gd name="connsiteX355" fmla="*/ 8340 w 15681"/>
                  <a:gd name="connsiteY355" fmla="*/ 9988 h 12565"/>
                  <a:gd name="connsiteX356" fmla="*/ 8345 w 15681"/>
                  <a:gd name="connsiteY356" fmla="*/ 9870 h 12565"/>
                  <a:gd name="connsiteX357" fmla="*/ 8256 w 15681"/>
                  <a:gd name="connsiteY357" fmla="*/ 9855 h 12565"/>
                  <a:gd name="connsiteX358" fmla="*/ 8100 w 15681"/>
                  <a:gd name="connsiteY358" fmla="*/ 9889 h 12565"/>
                  <a:gd name="connsiteX359" fmla="*/ 7872 w 15681"/>
                  <a:gd name="connsiteY359" fmla="*/ 9802 h 12565"/>
                  <a:gd name="connsiteX360" fmla="*/ 7716 w 15681"/>
                  <a:gd name="connsiteY360" fmla="*/ 9871 h 12565"/>
                  <a:gd name="connsiteX361" fmla="*/ 7455 w 15681"/>
                  <a:gd name="connsiteY361" fmla="*/ 9735 h 12565"/>
                  <a:gd name="connsiteX362" fmla="*/ 7245 w 15681"/>
                  <a:gd name="connsiteY362" fmla="*/ 9691 h 12565"/>
                  <a:gd name="connsiteX363" fmla="*/ 7160 w 15681"/>
                  <a:gd name="connsiteY363" fmla="*/ 9787 h 12565"/>
                  <a:gd name="connsiteX364" fmla="*/ 6525 w 15681"/>
                  <a:gd name="connsiteY364" fmla="*/ 9901 h 12565"/>
                  <a:gd name="connsiteX365" fmla="*/ 6264 w 15681"/>
                  <a:gd name="connsiteY365" fmla="*/ 10131 h 12565"/>
                  <a:gd name="connsiteX366" fmla="*/ 5849 w 15681"/>
                  <a:gd name="connsiteY366" fmla="*/ 10366 h 12565"/>
                  <a:gd name="connsiteX367" fmla="*/ 5492 w 15681"/>
                  <a:gd name="connsiteY367" fmla="*/ 10425 h 12565"/>
                  <a:gd name="connsiteX368" fmla="*/ 5141 w 15681"/>
                  <a:gd name="connsiteY368" fmla="*/ 10795 h 12565"/>
                  <a:gd name="connsiteX369" fmla="*/ 5019 w 15681"/>
                  <a:gd name="connsiteY369" fmla="*/ 10837 h 12565"/>
                  <a:gd name="connsiteX370" fmla="*/ 4950 w 15681"/>
                  <a:gd name="connsiteY370" fmla="*/ 10965 h 12565"/>
                  <a:gd name="connsiteX371" fmla="*/ 4871 w 15681"/>
                  <a:gd name="connsiteY371" fmla="*/ 11326 h 12565"/>
                  <a:gd name="connsiteX372" fmla="*/ 4731 w 15681"/>
                  <a:gd name="connsiteY372" fmla="*/ 11406 h 12565"/>
                  <a:gd name="connsiteX373" fmla="*/ 4610 w 15681"/>
                  <a:gd name="connsiteY373" fmla="*/ 11395 h 12565"/>
                  <a:gd name="connsiteX374" fmla="*/ 4469 w 15681"/>
                  <a:gd name="connsiteY374" fmla="*/ 11496 h 12565"/>
                  <a:gd name="connsiteX375" fmla="*/ 4259 w 15681"/>
                  <a:gd name="connsiteY375" fmla="*/ 11487 h 12565"/>
                  <a:gd name="connsiteX376" fmla="*/ 3995 w 15681"/>
                  <a:gd name="connsiteY376" fmla="*/ 11586 h 12565"/>
                  <a:gd name="connsiteX377" fmla="*/ 3851 w 15681"/>
                  <a:gd name="connsiteY377" fmla="*/ 11686 h 12565"/>
                  <a:gd name="connsiteX378" fmla="*/ 3671 w 15681"/>
                  <a:gd name="connsiteY378" fmla="*/ 11674 h 12565"/>
                  <a:gd name="connsiteX379" fmla="*/ 3578 w 15681"/>
                  <a:gd name="connsiteY379" fmla="*/ 11815 h 12565"/>
                  <a:gd name="connsiteX380" fmla="*/ 3560 w 15681"/>
                  <a:gd name="connsiteY380" fmla="*/ 11943 h 12565"/>
                  <a:gd name="connsiteX381" fmla="*/ 3512 w 15681"/>
                  <a:gd name="connsiteY381" fmla="*/ 12046 h 12565"/>
                  <a:gd name="connsiteX382" fmla="*/ 3349 w 15681"/>
                  <a:gd name="connsiteY382" fmla="*/ 12066 h 12565"/>
                  <a:gd name="connsiteX383" fmla="*/ 3302 w 15681"/>
                  <a:gd name="connsiteY383" fmla="*/ 12265 h 12565"/>
                  <a:gd name="connsiteX384" fmla="*/ 3080 w 15681"/>
                  <a:gd name="connsiteY384" fmla="*/ 12457 h 12565"/>
                  <a:gd name="connsiteX385" fmla="*/ 2882 w 15681"/>
                  <a:gd name="connsiteY385" fmla="*/ 12477 h 12565"/>
                  <a:gd name="connsiteX386" fmla="*/ 2669 w 15681"/>
                  <a:gd name="connsiteY386" fmla="*/ 12565 h 12565"/>
                  <a:gd name="connsiteX387" fmla="*/ 2463 w 15681"/>
                  <a:gd name="connsiteY387" fmla="*/ 12516 h 12565"/>
                  <a:gd name="connsiteX388" fmla="*/ 2181 w 15681"/>
                  <a:gd name="connsiteY388" fmla="*/ 12396 h 12565"/>
                  <a:gd name="connsiteX389" fmla="*/ 2078 w 15681"/>
                  <a:gd name="connsiteY389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226 h 12565"/>
                  <a:gd name="connsiteX317" fmla="*/ 10161 w 15681"/>
                  <a:gd name="connsiteY317" fmla="*/ 11115 h 12565"/>
                  <a:gd name="connsiteX318" fmla="*/ 10220 w 15681"/>
                  <a:gd name="connsiteY318" fmla="*/ 10981 h 12565"/>
                  <a:gd name="connsiteX319" fmla="*/ 10202 w 15681"/>
                  <a:gd name="connsiteY319" fmla="*/ 10806 h 12565"/>
                  <a:gd name="connsiteX320" fmla="*/ 10098 w 15681"/>
                  <a:gd name="connsiteY320" fmla="*/ 10650 h 12565"/>
                  <a:gd name="connsiteX321" fmla="*/ 10040 w 15681"/>
                  <a:gd name="connsiteY321" fmla="*/ 10531 h 12565"/>
                  <a:gd name="connsiteX322" fmla="*/ 9989 w 15681"/>
                  <a:gd name="connsiteY322" fmla="*/ 10531 h 12565"/>
                  <a:gd name="connsiteX323" fmla="*/ 9960 w 15681"/>
                  <a:gd name="connsiteY323" fmla="*/ 10641 h 12565"/>
                  <a:gd name="connsiteX324" fmla="*/ 9965 w 15681"/>
                  <a:gd name="connsiteY324" fmla="*/ 10816 h 12565"/>
                  <a:gd name="connsiteX325" fmla="*/ 9936 w 15681"/>
                  <a:gd name="connsiteY325" fmla="*/ 10995 h 12565"/>
                  <a:gd name="connsiteX326" fmla="*/ 9749 w 15681"/>
                  <a:gd name="connsiteY326" fmla="*/ 11017 h 12565"/>
                  <a:gd name="connsiteX327" fmla="*/ 9620 w 15681"/>
                  <a:gd name="connsiteY327" fmla="*/ 11106 h 12565"/>
                  <a:gd name="connsiteX328" fmla="*/ 9665 w 15681"/>
                  <a:gd name="connsiteY328" fmla="*/ 10912 h 12565"/>
                  <a:gd name="connsiteX329" fmla="*/ 9813 w 15681"/>
                  <a:gd name="connsiteY329" fmla="*/ 10890 h 12565"/>
                  <a:gd name="connsiteX330" fmla="*/ 9794 w 15681"/>
                  <a:gd name="connsiteY330" fmla="*/ 10726 h 12565"/>
                  <a:gd name="connsiteX331" fmla="*/ 9765 w 15681"/>
                  <a:gd name="connsiteY331" fmla="*/ 10564 h 12565"/>
                  <a:gd name="connsiteX332" fmla="*/ 9827 w 15681"/>
                  <a:gd name="connsiteY332" fmla="*/ 10429 h 12565"/>
                  <a:gd name="connsiteX333" fmla="*/ 9935 w 15681"/>
                  <a:gd name="connsiteY333" fmla="*/ 10231 h 12565"/>
                  <a:gd name="connsiteX334" fmla="*/ 9827 w 15681"/>
                  <a:gd name="connsiteY334" fmla="*/ 10147 h 12565"/>
                  <a:gd name="connsiteX335" fmla="*/ 9921 w 15681"/>
                  <a:gd name="connsiteY335" fmla="*/ 10041 h 12565"/>
                  <a:gd name="connsiteX336" fmla="*/ 9854 w 15681"/>
                  <a:gd name="connsiteY336" fmla="*/ 9910 h 12565"/>
                  <a:gd name="connsiteX337" fmla="*/ 9719 w 15681"/>
                  <a:gd name="connsiteY337" fmla="*/ 10081 h 12565"/>
                  <a:gd name="connsiteX338" fmla="*/ 9659 w 15681"/>
                  <a:gd name="connsiteY338" fmla="*/ 10306 h 12565"/>
                  <a:gd name="connsiteX339" fmla="*/ 9380 w 15681"/>
                  <a:gd name="connsiteY339" fmla="*/ 10536 h 12565"/>
                  <a:gd name="connsiteX340" fmla="*/ 9347 w 15681"/>
                  <a:gd name="connsiteY340" fmla="*/ 10678 h 12565"/>
                  <a:gd name="connsiteX341" fmla="*/ 9272 w 15681"/>
                  <a:gd name="connsiteY341" fmla="*/ 10786 h 12565"/>
                  <a:gd name="connsiteX342" fmla="*/ 9287 w 15681"/>
                  <a:gd name="connsiteY342" fmla="*/ 10882 h 12565"/>
                  <a:gd name="connsiteX343" fmla="*/ 9287 w 15681"/>
                  <a:gd name="connsiteY343" fmla="*/ 10984 h 12565"/>
                  <a:gd name="connsiteX344" fmla="*/ 9167 w 15681"/>
                  <a:gd name="connsiteY344" fmla="*/ 11001 h 12565"/>
                  <a:gd name="connsiteX345" fmla="*/ 9077 w 15681"/>
                  <a:gd name="connsiteY345" fmla="*/ 10918 h 12565"/>
                  <a:gd name="connsiteX346" fmla="*/ 9018 w 15681"/>
                  <a:gd name="connsiteY346" fmla="*/ 10800 h 12565"/>
                  <a:gd name="connsiteX347" fmla="*/ 8960 w 15681"/>
                  <a:gd name="connsiteY347" fmla="*/ 10551 h 12565"/>
                  <a:gd name="connsiteX348" fmla="*/ 8778 w 15681"/>
                  <a:gd name="connsiteY348" fmla="*/ 10446 h 12565"/>
                  <a:gd name="connsiteX349" fmla="*/ 8705 w 15681"/>
                  <a:gd name="connsiteY349" fmla="*/ 10266 h 12565"/>
                  <a:gd name="connsiteX350" fmla="*/ 8583 w 15681"/>
                  <a:gd name="connsiteY350" fmla="*/ 10249 h 12565"/>
                  <a:gd name="connsiteX351" fmla="*/ 8465 w 15681"/>
                  <a:gd name="connsiteY351" fmla="*/ 10203 h 12565"/>
                  <a:gd name="connsiteX352" fmla="*/ 8444 w 15681"/>
                  <a:gd name="connsiteY352" fmla="*/ 10098 h 12565"/>
                  <a:gd name="connsiteX353" fmla="*/ 8505 w 15681"/>
                  <a:gd name="connsiteY353" fmla="*/ 10036 h 12565"/>
                  <a:gd name="connsiteX354" fmla="*/ 8445 w 15681"/>
                  <a:gd name="connsiteY354" fmla="*/ 9961 h 12565"/>
                  <a:gd name="connsiteX355" fmla="*/ 8340 w 15681"/>
                  <a:gd name="connsiteY355" fmla="*/ 9988 h 12565"/>
                  <a:gd name="connsiteX356" fmla="*/ 8345 w 15681"/>
                  <a:gd name="connsiteY356" fmla="*/ 9870 h 12565"/>
                  <a:gd name="connsiteX357" fmla="*/ 8256 w 15681"/>
                  <a:gd name="connsiteY357" fmla="*/ 9855 h 12565"/>
                  <a:gd name="connsiteX358" fmla="*/ 8100 w 15681"/>
                  <a:gd name="connsiteY358" fmla="*/ 9889 h 12565"/>
                  <a:gd name="connsiteX359" fmla="*/ 7872 w 15681"/>
                  <a:gd name="connsiteY359" fmla="*/ 9802 h 12565"/>
                  <a:gd name="connsiteX360" fmla="*/ 7716 w 15681"/>
                  <a:gd name="connsiteY360" fmla="*/ 9871 h 12565"/>
                  <a:gd name="connsiteX361" fmla="*/ 7455 w 15681"/>
                  <a:gd name="connsiteY361" fmla="*/ 9735 h 12565"/>
                  <a:gd name="connsiteX362" fmla="*/ 7245 w 15681"/>
                  <a:gd name="connsiteY362" fmla="*/ 9691 h 12565"/>
                  <a:gd name="connsiteX363" fmla="*/ 7160 w 15681"/>
                  <a:gd name="connsiteY363" fmla="*/ 9787 h 12565"/>
                  <a:gd name="connsiteX364" fmla="*/ 6525 w 15681"/>
                  <a:gd name="connsiteY364" fmla="*/ 9901 h 12565"/>
                  <a:gd name="connsiteX365" fmla="*/ 6264 w 15681"/>
                  <a:gd name="connsiteY365" fmla="*/ 10131 h 12565"/>
                  <a:gd name="connsiteX366" fmla="*/ 5849 w 15681"/>
                  <a:gd name="connsiteY366" fmla="*/ 10366 h 12565"/>
                  <a:gd name="connsiteX367" fmla="*/ 5492 w 15681"/>
                  <a:gd name="connsiteY367" fmla="*/ 10425 h 12565"/>
                  <a:gd name="connsiteX368" fmla="*/ 5141 w 15681"/>
                  <a:gd name="connsiteY368" fmla="*/ 10795 h 12565"/>
                  <a:gd name="connsiteX369" fmla="*/ 5019 w 15681"/>
                  <a:gd name="connsiteY369" fmla="*/ 10837 h 12565"/>
                  <a:gd name="connsiteX370" fmla="*/ 4950 w 15681"/>
                  <a:gd name="connsiteY370" fmla="*/ 10965 h 12565"/>
                  <a:gd name="connsiteX371" fmla="*/ 4871 w 15681"/>
                  <a:gd name="connsiteY371" fmla="*/ 11326 h 12565"/>
                  <a:gd name="connsiteX372" fmla="*/ 4731 w 15681"/>
                  <a:gd name="connsiteY372" fmla="*/ 11406 h 12565"/>
                  <a:gd name="connsiteX373" fmla="*/ 4610 w 15681"/>
                  <a:gd name="connsiteY373" fmla="*/ 11395 h 12565"/>
                  <a:gd name="connsiteX374" fmla="*/ 4469 w 15681"/>
                  <a:gd name="connsiteY374" fmla="*/ 11496 h 12565"/>
                  <a:gd name="connsiteX375" fmla="*/ 4259 w 15681"/>
                  <a:gd name="connsiteY375" fmla="*/ 11487 h 12565"/>
                  <a:gd name="connsiteX376" fmla="*/ 3995 w 15681"/>
                  <a:gd name="connsiteY376" fmla="*/ 11586 h 12565"/>
                  <a:gd name="connsiteX377" fmla="*/ 3851 w 15681"/>
                  <a:gd name="connsiteY377" fmla="*/ 11686 h 12565"/>
                  <a:gd name="connsiteX378" fmla="*/ 3671 w 15681"/>
                  <a:gd name="connsiteY378" fmla="*/ 11674 h 12565"/>
                  <a:gd name="connsiteX379" fmla="*/ 3578 w 15681"/>
                  <a:gd name="connsiteY379" fmla="*/ 11815 h 12565"/>
                  <a:gd name="connsiteX380" fmla="*/ 3560 w 15681"/>
                  <a:gd name="connsiteY380" fmla="*/ 11943 h 12565"/>
                  <a:gd name="connsiteX381" fmla="*/ 3512 w 15681"/>
                  <a:gd name="connsiteY381" fmla="*/ 12046 h 12565"/>
                  <a:gd name="connsiteX382" fmla="*/ 3349 w 15681"/>
                  <a:gd name="connsiteY382" fmla="*/ 12066 h 12565"/>
                  <a:gd name="connsiteX383" fmla="*/ 3302 w 15681"/>
                  <a:gd name="connsiteY383" fmla="*/ 12265 h 12565"/>
                  <a:gd name="connsiteX384" fmla="*/ 3080 w 15681"/>
                  <a:gd name="connsiteY384" fmla="*/ 12457 h 12565"/>
                  <a:gd name="connsiteX385" fmla="*/ 2882 w 15681"/>
                  <a:gd name="connsiteY385" fmla="*/ 12477 h 12565"/>
                  <a:gd name="connsiteX386" fmla="*/ 2669 w 15681"/>
                  <a:gd name="connsiteY386" fmla="*/ 12565 h 12565"/>
                  <a:gd name="connsiteX387" fmla="*/ 2463 w 15681"/>
                  <a:gd name="connsiteY387" fmla="*/ 12516 h 12565"/>
                  <a:gd name="connsiteX388" fmla="*/ 2181 w 15681"/>
                  <a:gd name="connsiteY388" fmla="*/ 12396 h 12565"/>
                  <a:gd name="connsiteX389" fmla="*/ 2078 w 15681"/>
                  <a:gd name="connsiteY389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9960 w 15681"/>
                  <a:gd name="connsiteY316" fmla="*/ 11226 h 12565"/>
                  <a:gd name="connsiteX317" fmla="*/ 10161 w 15681"/>
                  <a:gd name="connsiteY317" fmla="*/ 11115 h 12565"/>
                  <a:gd name="connsiteX318" fmla="*/ 10220 w 15681"/>
                  <a:gd name="connsiteY318" fmla="*/ 10981 h 12565"/>
                  <a:gd name="connsiteX319" fmla="*/ 10202 w 15681"/>
                  <a:gd name="connsiteY319" fmla="*/ 10806 h 12565"/>
                  <a:gd name="connsiteX320" fmla="*/ 10098 w 15681"/>
                  <a:gd name="connsiteY320" fmla="*/ 10650 h 12565"/>
                  <a:gd name="connsiteX321" fmla="*/ 10040 w 15681"/>
                  <a:gd name="connsiteY321" fmla="*/ 10531 h 12565"/>
                  <a:gd name="connsiteX322" fmla="*/ 9989 w 15681"/>
                  <a:gd name="connsiteY322" fmla="*/ 10531 h 12565"/>
                  <a:gd name="connsiteX323" fmla="*/ 9960 w 15681"/>
                  <a:gd name="connsiteY323" fmla="*/ 10641 h 12565"/>
                  <a:gd name="connsiteX324" fmla="*/ 9965 w 15681"/>
                  <a:gd name="connsiteY324" fmla="*/ 10816 h 12565"/>
                  <a:gd name="connsiteX325" fmla="*/ 9936 w 15681"/>
                  <a:gd name="connsiteY325" fmla="*/ 10995 h 12565"/>
                  <a:gd name="connsiteX326" fmla="*/ 9749 w 15681"/>
                  <a:gd name="connsiteY326" fmla="*/ 11017 h 12565"/>
                  <a:gd name="connsiteX327" fmla="*/ 9620 w 15681"/>
                  <a:gd name="connsiteY327" fmla="*/ 11106 h 12565"/>
                  <a:gd name="connsiteX328" fmla="*/ 9665 w 15681"/>
                  <a:gd name="connsiteY328" fmla="*/ 10912 h 12565"/>
                  <a:gd name="connsiteX329" fmla="*/ 9813 w 15681"/>
                  <a:gd name="connsiteY329" fmla="*/ 10890 h 12565"/>
                  <a:gd name="connsiteX330" fmla="*/ 9794 w 15681"/>
                  <a:gd name="connsiteY330" fmla="*/ 10726 h 12565"/>
                  <a:gd name="connsiteX331" fmla="*/ 9765 w 15681"/>
                  <a:gd name="connsiteY331" fmla="*/ 10564 h 12565"/>
                  <a:gd name="connsiteX332" fmla="*/ 9827 w 15681"/>
                  <a:gd name="connsiteY332" fmla="*/ 10429 h 12565"/>
                  <a:gd name="connsiteX333" fmla="*/ 9935 w 15681"/>
                  <a:gd name="connsiteY333" fmla="*/ 10231 h 12565"/>
                  <a:gd name="connsiteX334" fmla="*/ 9827 w 15681"/>
                  <a:gd name="connsiteY334" fmla="*/ 10147 h 12565"/>
                  <a:gd name="connsiteX335" fmla="*/ 9921 w 15681"/>
                  <a:gd name="connsiteY335" fmla="*/ 10041 h 12565"/>
                  <a:gd name="connsiteX336" fmla="*/ 9854 w 15681"/>
                  <a:gd name="connsiteY336" fmla="*/ 9910 h 12565"/>
                  <a:gd name="connsiteX337" fmla="*/ 9719 w 15681"/>
                  <a:gd name="connsiteY337" fmla="*/ 10081 h 12565"/>
                  <a:gd name="connsiteX338" fmla="*/ 9659 w 15681"/>
                  <a:gd name="connsiteY338" fmla="*/ 10306 h 12565"/>
                  <a:gd name="connsiteX339" fmla="*/ 9380 w 15681"/>
                  <a:gd name="connsiteY339" fmla="*/ 10536 h 12565"/>
                  <a:gd name="connsiteX340" fmla="*/ 9347 w 15681"/>
                  <a:gd name="connsiteY340" fmla="*/ 10678 h 12565"/>
                  <a:gd name="connsiteX341" fmla="*/ 9272 w 15681"/>
                  <a:gd name="connsiteY341" fmla="*/ 10786 h 12565"/>
                  <a:gd name="connsiteX342" fmla="*/ 9287 w 15681"/>
                  <a:gd name="connsiteY342" fmla="*/ 10882 h 12565"/>
                  <a:gd name="connsiteX343" fmla="*/ 9287 w 15681"/>
                  <a:gd name="connsiteY343" fmla="*/ 10984 h 12565"/>
                  <a:gd name="connsiteX344" fmla="*/ 9167 w 15681"/>
                  <a:gd name="connsiteY344" fmla="*/ 11001 h 12565"/>
                  <a:gd name="connsiteX345" fmla="*/ 9077 w 15681"/>
                  <a:gd name="connsiteY345" fmla="*/ 10918 h 12565"/>
                  <a:gd name="connsiteX346" fmla="*/ 9018 w 15681"/>
                  <a:gd name="connsiteY346" fmla="*/ 10800 h 12565"/>
                  <a:gd name="connsiteX347" fmla="*/ 8960 w 15681"/>
                  <a:gd name="connsiteY347" fmla="*/ 10551 h 12565"/>
                  <a:gd name="connsiteX348" fmla="*/ 8778 w 15681"/>
                  <a:gd name="connsiteY348" fmla="*/ 10446 h 12565"/>
                  <a:gd name="connsiteX349" fmla="*/ 8705 w 15681"/>
                  <a:gd name="connsiteY349" fmla="*/ 10266 h 12565"/>
                  <a:gd name="connsiteX350" fmla="*/ 8583 w 15681"/>
                  <a:gd name="connsiteY350" fmla="*/ 10249 h 12565"/>
                  <a:gd name="connsiteX351" fmla="*/ 8465 w 15681"/>
                  <a:gd name="connsiteY351" fmla="*/ 10203 h 12565"/>
                  <a:gd name="connsiteX352" fmla="*/ 8444 w 15681"/>
                  <a:gd name="connsiteY352" fmla="*/ 10098 h 12565"/>
                  <a:gd name="connsiteX353" fmla="*/ 8505 w 15681"/>
                  <a:gd name="connsiteY353" fmla="*/ 10036 h 12565"/>
                  <a:gd name="connsiteX354" fmla="*/ 8445 w 15681"/>
                  <a:gd name="connsiteY354" fmla="*/ 9961 h 12565"/>
                  <a:gd name="connsiteX355" fmla="*/ 8340 w 15681"/>
                  <a:gd name="connsiteY355" fmla="*/ 9988 h 12565"/>
                  <a:gd name="connsiteX356" fmla="*/ 8345 w 15681"/>
                  <a:gd name="connsiteY356" fmla="*/ 9870 h 12565"/>
                  <a:gd name="connsiteX357" fmla="*/ 8256 w 15681"/>
                  <a:gd name="connsiteY357" fmla="*/ 9855 h 12565"/>
                  <a:gd name="connsiteX358" fmla="*/ 8100 w 15681"/>
                  <a:gd name="connsiteY358" fmla="*/ 9889 h 12565"/>
                  <a:gd name="connsiteX359" fmla="*/ 7872 w 15681"/>
                  <a:gd name="connsiteY359" fmla="*/ 9802 h 12565"/>
                  <a:gd name="connsiteX360" fmla="*/ 7716 w 15681"/>
                  <a:gd name="connsiteY360" fmla="*/ 9871 h 12565"/>
                  <a:gd name="connsiteX361" fmla="*/ 7455 w 15681"/>
                  <a:gd name="connsiteY361" fmla="*/ 9735 h 12565"/>
                  <a:gd name="connsiteX362" fmla="*/ 7245 w 15681"/>
                  <a:gd name="connsiteY362" fmla="*/ 9691 h 12565"/>
                  <a:gd name="connsiteX363" fmla="*/ 7160 w 15681"/>
                  <a:gd name="connsiteY363" fmla="*/ 9787 h 12565"/>
                  <a:gd name="connsiteX364" fmla="*/ 6525 w 15681"/>
                  <a:gd name="connsiteY364" fmla="*/ 9901 h 12565"/>
                  <a:gd name="connsiteX365" fmla="*/ 6264 w 15681"/>
                  <a:gd name="connsiteY365" fmla="*/ 10131 h 12565"/>
                  <a:gd name="connsiteX366" fmla="*/ 5849 w 15681"/>
                  <a:gd name="connsiteY366" fmla="*/ 10366 h 12565"/>
                  <a:gd name="connsiteX367" fmla="*/ 5492 w 15681"/>
                  <a:gd name="connsiteY367" fmla="*/ 10425 h 12565"/>
                  <a:gd name="connsiteX368" fmla="*/ 5141 w 15681"/>
                  <a:gd name="connsiteY368" fmla="*/ 10795 h 12565"/>
                  <a:gd name="connsiteX369" fmla="*/ 5019 w 15681"/>
                  <a:gd name="connsiteY369" fmla="*/ 10837 h 12565"/>
                  <a:gd name="connsiteX370" fmla="*/ 4950 w 15681"/>
                  <a:gd name="connsiteY370" fmla="*/ 10965 h 12565"/>
                  <a:gd name="connsiteX371" fmla="*/ 4871 w 15681"/>
                  <a:gd name="connsiteY371" fmla="*/ 11326 h 12565"/>
                  <a:gd name="connsiteX372" fmla="*/ 4731 w 15681"/>
                  <a:gd name="connsiteY372" fmla="*/ 11406 h 12565"/>
                  <a:gd name="connsiteX373" fmla="*/ 4610 w 15681"/>
                  <a:gd name="connsiteY373" fmla="*/ 11395 h 12565"/>
                  <a:gd name="connsiteX374" fmla="*/ 4469 w 15681"/>
                  <a:gd name="connsiteY374" fmla="*/ 11496 h 12565"/>
                  <a:gd name="connsiteX375" fmla="*/ 4259 w 15681"/>
                  <a:gd name="connsiteY375" fmla="*/ 11487 h 12565"/>
                  <a:gd name="connsiteX376" fmla="*/ 3995 w 15681"/>
                  <a:gd name="connsiteY376" fmla="*/ 11586 h 12565"/>
                  <a:gd name="connsiteX377" fmla="*/ 3851 w 15681"/>
                  <a:gd name="connsiteY377" fmla="*/ 11686 h 12565"/>
                  <a:gd name="connsiteX378" fmla="*/ 3671 w 15681"/>
                  <a:gd name="connsiteY378" fmla="*/ 11674 h 12565"/>
                  <a:gd name="connsiteX379" fmla="*/ 3578 w 15681"/>
                  <a:gd name="connsiteY379" fmla="*/ 11815 h 12565"/>
                  <a:gd name="connsiteX380" fmla="*/ 3560 w 15681"/>
                  <a:gd name="connsiteY380" fmla="*/ 11943 h 12565"/>
                  <a:gd name="connsiteX381" fmla="*/ 3512 w 15681"/>
                  <a:gd name="connsiteY381" fmla="*/ 12046 h 12565"/>
                  <a:gd name="connsiteX382" fmla="*/ 3349 w 15681"/>
                  <a:gd name="connsiteY382" fmla="*/ 12066 h 12565"/>
                  <a:gd name="connsiteX383" fmla="*/ 3302 w 15681"/>
                  <a:gd name="connsiteY383" fmla="*/ 12265 h 12565"/>
                  <a:gd name="connsiteX384" fmla="*/ 3080 w 15681"/>
                  <a:gd name="connsiteY384" fmla="*/ 12457 h 12565"/>
                  <a:gd name="connsiteX385" fmla="*/ 2882 w 15681"/>
                  <a:gd name="connsiteY385" fmla="*/ 12477 h 12565"/>
                  <a:gd name="connsiteX386" fmla="*/ 2669 w 15681"/>
                  <a:gd name="connsiteY386" fmla="*/ 12565 h 12565"/>
                  <a:gd name="connsiteX387" fmla="*/ 2463 w 15681"/>
                  <a:gd name="connsiteY387" fmla="*/ 12516 h 12565"/>
                  <a:gd name="connsiteX388" fmla="*/ 2181 w 15681"/>
                  <a:gd name="connsiteY388" fmla="*/ 12396 h 12565"/>
                  <a:gd name="connsiteX389" fmla="*/ 2078 w 15681"/>
                  <a:gd name="connsiteY389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10161 w 15681"/>
                  <a:gd name="connsiteY316" fmla="*/ 11115 h 12565"/>
                  <a:gd name="connsiteX317" fmla="*/ 10220 w 15681"/>
                  <a:gd name="connsiteY317" fmla="*/ 10981 h 12565"/>
                  <a:gd name="connsiteX318" fmla="*/ 10202 w 15681"/>
                  <a:gd name="connsiteY318" fmla="*/ 10806 h 12565"/>
                  <a:gd name="connsiteX319" fmla="*/ 10098 w 15681"/>
                  <a:gd name="connsiteY319" fmla="*/ 10650 h 12565"/>
                  <a:gd name="connsiteX320" fmla="*/ 10040 w 15681"/>
                  <a:gd name="connsiteY320" fmla="*/ 10531 h 12565"/>
                  <a:gd name="connsiteX321" fmla="*/ 9989 w 15681"/>
                  <a:gd name="connsiteY321" fmla="*/ 10531 h 12565"/>
                  <a:gd name="connsiteX322" fmla="*/ 9960 w 15681"/>
                  <a:gd name="connsiteY322" fmla="*/ 10641 h 12565"/>
                  <a:gd name="connsiteX323" fmla="*/ 9965 w 15681"/>
                  <a:gd name="connsiteY323" fmla="*/ 10816 h 12565"/>
                  <a:gd name="connsiteX324" fmla="*/ 9936 w 15681"/>
                  <a:gd name="connsiteY324" fmla="*/ 10995 h 12565"/>
                  <a:gd name="connsiteX325" fmla="*/ 9749 w 15681"/>
                  <a:gd name="connsiteY325" fmla="*/ 11017 h 12565"/>
                  <a:gd name="connsiteX326" fmla="*/ 9620 w 15681"/>
                  <a:gd name="connsiteY326" fmla="*/ 11106 h 12565"/>
                  <a:gd name="connsiteX327" fmla="*/ 9665 w 15681"/>
                  <a:gd name="connsiteY327" fmla="*/ 10912 h 12565"/>
                  <a:gd name="connsiteX328" fmla="*/ 9813 w 15681"/>
                  <a:gd name="connsiteY328" fmla="*/ 10890 h 12565"/>
                  <a:gd name="connsiteX329" fmla="*/ 9794 w 15681"/>
                  <a:gd name="connsiteY329" fmla="*/ 10726 h 12565"/>
                  <a:gd name="connsiteX330" fmla="*/ 9765 w 15681"/>
                  <a:gd name="connsiteY330" fmla="*/ 10564 h 12565"/>
                  <a:gd name="connsiteX331" fmla="*/ 9827 w 15681"/>
                  <a:gd name="connsiteY331" fmla="*/ 10429 h 12565"/>
                  <a:gd name="connsiteX332" fmla="*/ 9935 w 15681"/>
                  <a:gd name="connsiteY332" fmla="*/ 10231 h 12565"/>
                  <a:gd name="connsiteX333" fmla="*/ 9827 w 15681"/>
                  <a:gd name="connsiteY333" fmla="*/ 10147 h 12565"/>
                  <a:gd name="connsiteX334" fmla="*/ 9921 w 15681"/>
                  <a:gd name="connsiteY334" fmla="*/ 10041 h 12565"/>
                  <a:gd name="connsiteX335" fmla="*/ 9854 w 15681"/>
                  <a:gd name="connsiteY335" fmla="*/ 9910 h 12565"/>
                  <a:gd name="connsiteX336" fmla="*/ 9719 w 15681"/>
                  <a:gd name="connsiteY336" fmla="*/ 10081 h 12565"/>
                  <a:gd name="connsiteX337" fmla="*/ 9659 w 15681"/>
                  <a:gd name="connsiteY337" fmla="*/ 10306 h 12565"/>
                  <a:gd name="connsiteX338" fmla="*/ 9380 w 15681"/>
                  <a:gd name="connsiteY338" fmla="*/ 10536 h 12565"/>
                  <a:gd name="connsiteX339" fmla="*/ 9347 w 15681"/>
                  <a:gd name="connsiteY339" fmla="*/ 10678 h 12565"/>
                  <a:gd name="connsiteX340" fmla="*/ 9272 w 15681"/>
                  <a:gd name="connsiteY340" fmla="*/ 10786 h 12565"/>
                  <a:gd name="connsiteX341" fmla="*/ 9287 w 15681"/>
                  <a:gd name="connsiteY341" fmla="*/ 10882 h 12565"/>
                  <a:gd name="connsiteX342" fmla="*/ 9287 w 15681"/>
                  <a:gd name="connsiteY342" fmla="*/ 10984 h 12565"/>
                  <a:gd name="connsiteX343" fmla="*/ 9167 w 15681"/>
                  <a:gd name="connsiteY343" fmla="*/ 11001 h 12565"/>
                  <a:gd name="connsiteX344" fmla="*/ 9077 w 15681"/>
                  <a:gd name="connsiteY344" fmla="*/ 10918 h 12565"/>
                  <a:gd name="connsiteX345" fmla="*/ 9018 w 15681"/>
                  <a:gd name="connsiteY345" fmla="*/ 10800 h 12565"/>
                  <a:gd name="connsiteX346" fmla="*/ 8960 w 15681"/>
                  <a:gd name="connsiteY346" fmla="*/ 10551 h 12565"/>
                  <a:gd name="connsiteX347" fmla="*/ 8778 w 15681"/>
                  <a:gd name="connsiteY347" fmla="*/ 10446 h 12565"/>
                  <a:gd name="connsiteX348" fmla="*/ 8705 w 15681"/>
                  <a:gd name="connsiteY348" fmla="*/ 10266 h 12565"/>
                  <a:gd name="connsiteX349" fmla="*/ 8583 w 15681"/>
                  <a:gd name="connsiteY349" fmla="*/ 10249 h 12565"/>
                  <a:gd name="connsiteX350" fmla="*/ 8465 w 15681"/>
                  <a:gd name="connsiteY350" fmla="*/ 10203 h 12565"/>
                  <a:gd name="connsiteX351" fmla="*/ 8444 w 15681"/>
                  <a:gd name="connsiteY351" fmla="*/ 10098 h 12565"/>
                  <a:gd name="connsiteX352" fmla="*/ 8505 w 15681"/>
                  <a:gd name="connsiteY352" fmla="*/ 10036 h 12565"/>
                  <a:gd name="connsiteX353" fmla="*/ 8445 w 15681"/>
                  <a:gd name="connsiteY353" fmla="*/ 9961 h 12565"/>
                  <a:gd name="connsiteX354" fmla="*/ 8340 w 15681"/>
                  <a:gd name="connsiteY354" fmla="*/ 9988 h 12565"/>
                  <a:gd name="connsiteX355" fmla="*/ 8345 w 15681"/>
                  <a:gd name="connsiteY355" fmla="*/ 9870 h 12565"/>
                  <a:gd name="connsiteX356" fmla="*/ 8256 w 15681"/>
                  <a:gd name="connsiteY356" fmla="*/ 9855 h 12565"/>
                  <a:gd name="connsiteX357" fmla="*/ 8100 w 15681"/>
                  <a:gd name="connsiteY357" fmla="*/ 9889 h 12565"/>
                  <a:gd name="connsiteX358" fmla="*/ 7872 w 15681"/>
                  <a:gd name="connsiteY358" fmla="*/ 9802 h 12565"/>
                  <a:gd name="connsiteX359" fmla="*/ 7716 w 15681"/>
                  <a:gd name="connsiteY359" fmla="*/ 9871 h 12565"/>
                  <a:gd name="connsiteX360" fmla="*/ 7455 w 15681"/>
                  <a:gd name="connsiteY360" fmla="*/ 9735 h 12565"/>
                  <a:gd name="connsiteX361" fmla="*/ 7245 w 15681"/>
                  <a:gd name="connsiteY361" fmla="*/ 9691 h 12565"/>
                  <a:gd name="connsiteX362" fmla="*/ 7160 w 15681"/>
                  <a:gd name="connsiteY362" fmla="*/ 9787 h 12565"/>
                  <a:gd name="connsiteX363" fmla="*/ 6525 w 15681"/>
                  <a:gd name="connsiteY363" fmla="*/ 9901 h 12565"/>
                  <a:gd name="connsiteX364" fmla="*/ 6264 w 15681"/>
                  <a:gd name="connsiteY364" fmla="*/ 10131 h 12565"/>
                  <a:gd name="connsiteX365" fmla="*/ 5849 w 15681"/>
                  <a:gd name="connsiteY365" fmla="*/ 10366 h 12565"/>
                  <a:gd name="connsiteX366" fmla="*/ 5492 w 15681"/>
                  <a:gd name="connsiteY366" fmla="*/ 10425 h 12565"/>
                  <a:gd name="connsiteX367" fmla="*/ 5141 w 15681"/>
                  <a:gd name="connsiteY367" fmla="*/ 10795 h 12565"/>
                  <a:gd name="connsiteX368" fmla="*/ 5019 w 15681"/>
                  <a:gd name="connsiteY368" fmla="*/ 10837 h 12565"/>
                  <a:gd name="connsiteX369" fmla="*/ 4950 w 15681"/>
                  <a:gd name="connsiteY369" fmla="*/ 10965 h 12565"/>
                  <a:gd name="connsiteX370" fmla="*/ 4871 w 15681"/>
                  <a:gd name="connsiteY370" fmla="*/ 11326 h 12565"/>
                  <a:gd name="connsiteX371" fmla="*/ 4731 w 15681"/>
                  <a:gd name="connsiteY371" fmla="*/ 11406 h 12565"/>
                  <a:gd name="connsiteX372" fmla="*/ 4610 w 15681"/>
                  <a:gd name="connsiteY372" fmla="*/ 11395 h 12565"/>
                  <a:gd name="connsiteX373" fmla="*/ 4469 w 15681"/>
                  <a:gd name="connsiteY373" fmla="*/ 11496 h 12565"/>
                  <a:gd name="connsiteX374" fmla="*/ 4259 w 15681"/>
                  <a:gd name="connsiteY374" fmla="*/ 11487 h 12565"/>
                  <a:gd name="connsiteX375" fmla="*/ 3995 w 15681"/>
                  <a:gd name="connsiteY375" fmla="*/ 11586 h 12565"/>
                  <a:gd name="connsiteX376" fmla="*/ 3851 w 15681"/>
                  <a:gd name="connsiteY376" fmla="*/ 11686 h 12565"/>
                  <a:gd name="connsiteX377" fmla="*/ 3671 w 15681"/>
                  <a:gd name="connsiteY377" fmla="*/ 11674 h 12565"/>
                  <a:gd name="connsiteX378" fmla="*/ 3578 w 15681"/>
                  <a:gd name="connsiteY378" fmla="*/ 11815 h 12565"/>
                  <a:gd name="connsiteX379" fmla="*/ 3560 w 15681"/>
                  <a:gd name="connsiteY379" fmla="*/ 11943 h 12565"/>
                  <a:gd name="connsiteX380" fmla="*/ 3512 w 15681"/>
                  <a:gd name="connsiteY380" fmla="*/ 12046 h 12565"/>
                  <a:gd name="connsiteX381" fmla="*/ 3349 w 15681"/>
                  <a:gd name="connsiteY381" fmla="*/ 12066 h 12565"/>
                  <a:gd name="connsiteX382" fmla="*/ 3302 w 15681"/>
                  <a:gd name="connsiteY382" fmla="*/ 12265 h 12565"/>
                  <a:gd name="connsiteX383" fmla="*/ 3080 w 15681"/>
                  <a:gd name="connsiteY383" fmla="*/ 12457 h 12565"/>
                  <a:gd name="connsiteX384" fmla="*/ 2882 w 15681"/>
                  <a:gd name="connsiteY384" fmla="*/ 12477 h 12565"/>
                  <a:gd name="connsiteX385" fmla="*/ 2669 w 15681"/>
                  <a:gd name="connsiteY385" fmla="*/ 12565 h 12565"/>
                  <a:gd name="connsiteX386" fmla="*/ 2463 w 15681"/>
                  <a:gd name="connsiteY386" fmla="*/ 12516 h 12565"/>
                  <a:gd name="connsiteX387" fmla="*/ 2181 w 15681"/>
                  <a:gd name="connsiteY387" fmla="*/ 12396 h 12565"/>
                  <a:gd name="connsiteX388" fmla="*/ 2078 w 15681"/>
                  <a:gd name="connsiteY388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10030 w 15681"/>
                  <a:gd name="connsiteY316" fmla="*/ 11240 h 12565"/>
                  <a:gd name="connsiteX317" fmla="*/ 10161 w 15681"/>
                  <a:gd name="connsiteY317" fmla="*/ 11115 h 12565"/>
                  <a:gd name="connsiteX318" fmla="*/ 10220 w 15681"/>
                  <a:gd name="connsiteY318" fmla="*/ 10981 h 12565"/>
                  <a:gd name="connsiteX319" fmla="*/ 10202 w 15681"/>
                  <a:gd name="connsiteY319" fmla="*/ 10806 h 12565"/>
                  <a:gd name="connsiteX320" fmla="*/ 10098 w 15681"/>
                  <a:gd name="connsiteY320" fmla="*/ 10650 h 12565"/>
                  <a:gd name="connsiteX321" fmla="*/ 10040 w 15681"/>
                  <a:gd name="connsiteY321" fmla="*/ 10531 h 12565"/>
                  <a:gd name="connsiteX322" fmla="*/ 9989 w 15681"/>
                  <a:gd name="connsiteY322" fmla="*/ 10531 h 12565"/>
                  <a:gd name="connsiteX323" fmla="*/ 9960 w 15681"/>
                  <a:gd name="connsiteY323" fmla="*/ 10641 h 12565"/>
                  <a:gd name="connsiteX324" fmla="*/ 9965 w 15681"/>
                  <a:gd name="connsiteY324" fmla="*/ 10816 h 12565"/>
                  <a:gd name="connsiteX325" fmla="*/ 9936 w 15681"/>
                  <a:gd name="connsiteY325" fmla="*/ 10995 h 12565"/>
                  <a:gd name="connsiteX326" fmla="*/ 9749 w 15681"/>
                  <a:gd name="connsiteY326" fmla="*/ 11017 h 12565"/>
                  <a:gd name="connsiteX327" fmla="*/ 9620 w 15681"/>
                  <a:gd name="connsiteY327" fmla="*/ 11106 h 12565"/>
                  <a:gd name="connsiteX328" fmla="*/ 9665 w 15681"/>
                  <a:gd name="connsiteY328" fmla="*/ 10912 h 12565"/>
                  <a:gd name="connsiteX329" fmla="*/ 9813 w 15681"/>
                  <a:gd name="connsiteY329" fmla="*/ 10890 h 12565"/>
                  <a:gd name="connsiteX330" fmla="*/ 9794 w 15681"/>
                  <a:gd name="connsiteY330" fmla="*/ 10726 h 12565"/>
                  <a:gd name="connsiteX331" fmla="*/ 9765 w 15681"/>
                  <a:gd name="connsiteY331" fmla="*/ 10564 h 12565"/>
                  <a:gd name="connsiteX332" fmla="*/ 9827 w 15681"/>
                  <a:gd name="connsiteY332" fmla="*/ 10429 h 12565"/>
                  <a:gd name="connsiteX333" fmla="*/ 9935 w 15681"/>
                  <a:gd name="connsiteY333" fmla="*/ 10231 h 12565"/>
                  <a:gd name="connsiteX334" fmla="*/ 9827 w 15681"/>
                  <a:gd name="connsiteY334" fmla="*/ 10147 h 12565"/>
                  <a:gd name="connsiteX335" fmla="*/ 9921 w 15681"/>
                  <a:gd name="connsiteY335" fmla="*/ 10041 h 12565"/>
                  <a:gd name="connsiteX336" fmla="*/ 9854 w 15681"/>
                  <a:gd name="connsiteY336" fmla="*/ 9910 h 12565"/>
                  <a:gd name="connsiteX337" fmla="*/ 9719 w 15681"/>
                  <a:gd name="connsiteY337" fmla="*/ 10081 h 12565"/>
                  <a:gd name="connsiteX338" fmla="*/ 9659 w 15681"/>
                  <a:gd name="connsiteY338" fmla="*/ 10306 h 12565"/>
                  <a:gd name="connsiteX339" fmla="*/ 9380 w 15681"/>
                  <a:gd name="connsiteY339" fmla="*/ 10536 h 12565"/>
                  <a:gd name="connsiteX340" fmla="*/ 9347 w 15681"/>
                  <a:gd name="connsiteY340" fmla="*/ 10678 h 12565"/>
                  <a:gd name="connsiteX341" fmla="*/ 9272 w 15681"/>
                  <a:gd name="connsiteY341" fmla="*/ 10786 h 12565"/>
                  <a:gd name="connsiteX342" fmla="*/ 9287 w 15681"/>
                  <a:gd name="connsiteY342" fmla="*/ 10882 h 12565"/>
                  <a:gd name="connsiteX343" fmla="*/ 9287 w 15681"/>
                  <a:gd name="connsiteY343" fmla="*/ 10984 h 12565"/>
                  <a:gd name="connsiteX344" fmla="*/ 9167 w 15681"/>
                  <a:gd name="connsiteY344" fmla="*/ 11001 h 12565"/>
                  <a:gd name="connsiteX345" fmla="*/ 9077 w 15681"/>
                  <a:gd name="connsiteY345" fmla="*/ 10918 h 12565"/>
                  <a:gd name="connsiteX346" fmla="*/ 9018 w 15681"/>
                  <a:gd name="connsiteY346" fmla="*/ 10800 h 12565"/>
                  <a:gd name="connsiteX347" fmla="*/ 8960 w 15681"/>
                  <a:gd name="connsiteY347" fmla="*/ 10551 h 12565"/>
                  <a:gd name="connsiteX348" fmla="*/ 8778 w 15681"/>
                  <a:gd name="connsiteY348" fmla="*/ 10446 h 12565"/>
                  <a:gd name="connsiteX349" fmla="*/ 8705 w 15681"/>
                  <a:gd name="connsiteY349" fmla="*/ 10266 h 12565"/>
                  <a:gd name="connsiteX350" fmla="*/ 8583 w 15681"/>
                  <a:gd name="connsiteY350" fmla="*/ 10249 h 12565"/>
                  <a:gd name="connsiteX351" fmla="*/ 8465 w 15681"/>
                  <a:gd name="connsiteY351" fmla="*/ 10203 h 12565"/>
                  <a:gd name="connsiteX352" fmla="*/ 8444 w 15681"/>
                  <a:gd name="connsiteY352" fmla="*/ 10098 h 12565"/>
                  <a:gd name="connsiteX353" fmla="*/ 8505 w 15681"/>
                  <a:gd name="connsiteY353" fmla="*/ 10036 h 12565"/>
                  <a:gd name="connsiteX354" fmla="*/ 8445 w 15681"/>
                  <a:gd name="connsiteY354" fmla="*/ 9961 h 12565"/>
                  <a:gd name="connsiteX355" fmla="*/ 8340 w 15681"/>
                  <a:gd name="connsiteY355" fmla="*/ 9988 h 12565"/>
                  <a:gd name="connsiteX356" fmla="*/ 8345 w 15681"/>
                  <a:gd name="connsiteY356" fmla="*/ 9870 h 12565"/>
                  <a:gd name="connsiteX357" fmla="*/ 8256 w 15681"/>
                  <a:gd name="connsiteY357" fmla="*/ 9855 h 12565"/>
                  <a:gd name="connsiteX358" fmla="*/ 8100 w 15681"/>
                  <a:gd name="connsiteY358" fmla="*/ 9889 h 12565"/>
                  <a:gd name="connsiteX359" fmla="*/ 7872 w 15681"/>
                  <a:gd name="connsiteY359" fmla="*/ 9802 h 12565"/>
                  <a:gd name="connsiteX360" fmla="*/ 7716 w 15681"/>
                  <a:gd name="connsiteY360" fmla="*/ 9871 h 12565"/>
                  <a:gd name="connsiteX361" fmla="*/ 7455 w 15681"/>
                  <a:gd name="connsiteY361" fmla="*/ 9735 h 12565"/>
                  <a:gd name="connsiteX362" fmla="*/ 7245 w 15681"/>
                  <a:gd name="connsiteY362" fmla="*/ 9691 h 12565"/>
                  <a:gd name="connsiteX363" fmla="*/ 7160 w 15681"/>
                  <a:gd name="connsiteY363" fmla="*/ 9787 h 12565"/>
                  <a:gd name="connsiteX364" fmla="*/ 6525 w 15681"/>
                  <a:gd name="connsiteY364" fmla="*/ 9901 h 12565"/>
                  <a:gd name="connsiteX365" fmla="*/ 6264 w 15681"/>
                  <a:gd name="connsiteY365" fmla="*/ 10131 h 12565"/>
                  <a:gd name="connsiteX366" fmla="*/ 5849 w 15681"/>
                  <a:gd name="connsiteY366" fmla="*/ 10366 h 12565"/>
                  <a:gd name="connsiteX367" fmla="*/ 5492 w 15681"/>
                  <a:gd name="connsiteY367" fmla="*/ 10425 h 12565"/>
                  <a:gd name="connsiteX368" fmla="*/ 5141 w 15681"/>
                  <a:gd name="connsiteY368" fmla="*/ 10795 h 12565"/>
                  <a:gd name="connsiteX369" fmla="*/ 5019 w 15681"/>
                  <a:gd name="connsiteY369" fmla="*/ 10837 h 12565"/>
                  <a:gd name="connsiteX370" fmla="*/ 4950 w 15681"/>
                  <a:gd name="connsiteY370" fmla="*/ 10965 h 12565"/>
                  <a:gd name="connsiteX371" fmla="*/ 4871 w 15681"/>
                  <a:gd name="connsiteY371" fmla="*/ 11326 h 12565"/>
                  <a:gd name="connsiteX372" fmla="*/ 4731 w 15681"/>
                  <a:gd name="connsiteY372" fmla="*/ 11406 h 12565"/>
                  <a:gd name="connsiteX373" fmla="*/ 4610 w 15681"/>
                  <a:gd name="connsiteY373" fmla="*/ 11395 h 12565"/>
                  <a:gd name="connsiteX374" fmla="*/ 4469 w 15681"/>
                  <a:gd name="connsiteY374" fmla="*/ 11496 h 12565"/>
                  <a:gd name="connsiteX375" fmla="*/ 4259 w 15681"/>
                  <a:gd name="connsiteY375" fmla="*/ 11487 h 12565"/>
                  <a:gd name="connsiteX376" fmla="*/ 3995 w 15681"/>
                  <a:gd name="connsiteY376" fmla="*/ 11586 h 12565"/>
                  <a:gd name="connsiteX377" fmla="*/ 3851 w 15681"/>
                  <a:gd name="connsiteY377" fmla="*/ 11686 h 12565"/>
                  <a:gd name="connsiteX378" fmla="*/ 3671 w 15681"/>
                  <a:gd name="connsiteY378" fmla="*/ 11674 h 12565"/>
                  <a:gd name="connsiteX379" fmla="*/ 3578 w 15681"/>
                  <a:gd name="connsiteY379" fmla="*/ 11815 h 12565"/>
                  <a:gd name="connsiteX380" fmla="*/ 3560 w 15681"/>
                  <a:gd name="connsiteY380" fmla="*/ 11943 h 12565"/>
                  <a:gd name="connsiteX381" fmla="*/ 3512 w 15681"/>
                  <a:gd name="connsiteY381" fmla="*/ 12046 h 12565"/>
                  <a:gd name="connsiteX382" fmla="*/ 3349 w 15681"/>
                  <a:gd name="connsiteY382" fmla="*/ 12066 h 12565"/>
                  <a:gd name="connsiteX383" fmla="*/ 3302 w 15681"/>
                  <a:gd name="connsiteY383" fmla="*/ 12265 h 12565"/>
                  <a:gd name="connsiteX384" fmla="*/ 3080 w 15681"/>
                  <a:gd name="connsiteY384" fmla="*/ 12457 h 12565"/>
                  <a:gd name="connsiteX385" fmla="*/ 2882 w 15681"/>
                  <a:gd name="connsiteY385" fmla="*/ 12477 h 12565"/>
                  <a:gd name="connsiteX386" fmla="*/ 2669 w 15681"/>
                  <a:gd name="connsiteY386" fmla="*/ 12565 h 12565"/>
                  <a:gd name="connsiteX387" fmla="*/ 2463 w 15681"/>
                  <a:gd name="connsiteY387" fmla="*/ 12516 h 12565"/>
                  <a:gd name="connsiteX388" fmla="*/ 2181 w 15681"/>
                  <a:gd name="connsiteY388" fmla="*/ 12396 h 12565"/>
                  <a:gd name="connsiteX389" fmla="*/ 2078 w 15681"/>
                  <a:gd name="connsiteY389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55 w 15681"/>
                  <a:gd name="connsiteY315" fmla="*/ 11265 h 12565"/>
                  <a:gd name="connsiteX316" fmla="*/ 10161 w 15681"/>
                  <a:gd name="connsiteY316" fmla="*/ 11115 h 12565"/>
                  <a:gd name="connsiteX317" fmla="*/ 10220 w 15681"/>
                  <a:gd name="connsiteY317" fmla="*/ 10981 h 12565"/>
                  <a:gd name="connsiteX318" fmla="*/ 10202 w 15681"/>
                  <a:gd name="connsiteY318" fmla="*/ 10806 h 12565"/>
                  <a:gd name="connsiteX319" fmla="*/ 10098 w 15681"/>
                  <a:gd name="connsiteY319" fmla="*/ 10650 h 12565"/>
                  <a:gd name="connsiteX320" fmla="*/ 10040 w 15681"/>
                  <a:gd name="connsiteY320" fmla="*/ 10531 h 12565"/>
                  <a:gd name="connsiteX321" fmla="*/ 9989 w 15681"/>
                  <a:gd name="connsiteY321" fmla="*/ 10531 h 12565"/>
                  <a:gd name="connsiteX322" fmla="*/ 9960 w 15681"/>
                  <a:gd name="connsiteY322" fmla="*/ 10641 h 12565"/>
                  <a:gd name="connsiteX323" fmla="*/ 9965 w 15681"/>
                  <a:gd name="connsiteY323" fmla="*/ 10816 h 12565"/>
                  <a:gd name="connsiteX324" fmla="*/ 9936 w 15681"/>
                  <a:gd name="connsiteY324" fmla="*/ 10995 h 12565"/>
                  <a:gd name="connsiteX325" fmla="*/ 9749 w 15681"/>
                  <a:gd name="connsiteY325" fmla="*/ 11017 h 12565"/>
                  <a:gd name="connsiteX326" fmla="*/ 9620 w 15681"/>
                  <a:gd name="connsiteY326" fmla="*/ 11106 h 12565"/>
                  <a:gd name="connsiteX327" fmla="*/ 9665 w 15681"/>
                  <a:gd name="connsiteY327" fmla="*/ 10912 h 12565"/>
                  <a:gd name="connsiteX328" fmla="*/ 9813 w 15681"/>
                  <a:gd name="connsiteY328" fmla="*/ 10890 h 12565"/>
                  <a:gd name="connsiteX329" fmla="*/ 9794 w 15681"/>
                  <a:gd name="connsiteY329" fmla="*/ 10726 h 12565"/>
                  <a:gd name="connsiteX330" fmla="*/ 9765 w 15681"/>
                  <a:gd name="connsiteY330" fmla="*/ 10564 h 12565"/>
                  <a:gd name="connsiteX331" fmla="*/ 9827 w 15681"/>
                  <a:gd name="connsiteY331" fmla="*/ 10429 h 12565"/>
                  <a:gd name="connsiteX332" fmla="*/ 9935 w 15681"/>
                  <a:gd name="connsiteY332" fmla="*/ 10231 h 12565"/>
                  <a:gd name="connsiteX333" fmla="*/ 9827 w 15681"/>
                  <a:gd name="connsiteY333" fmla="*/ 10147 h 12565"/>
                  <a:gd name="connsiteX334" fmla="*/ 9921 w 15681"/>
                  <a:gd name="connsiteY334" fmla="*/ 10041 h 12565"/>
                  <a:gd name="connsiteX335" fmla="*/ 9854 w 15681"/>
                  <a:gd name="connsiteY335" fmla="*/ 9910 h 12565"/>
                  <a:gd name="connsiteX336" fmla="*/ 9719 w 15681"/>
                  <a:gd name="connsiteY336" fmla="*/ 10081 h 12565"/>
                  <a:gd name="connsiteX337" fmla="*/ 9659 w 15681"/>
                  <a:gd name="connsiteY337" fmla="*/ 10306 h 12565"/>
                  <a:gd name="connsiteX338" fmla="*/ 9380 w 15681"/>
                  <a:gd name="connsiteY338" fmla="*/ 10536 h 12565"/>
                  <a:gd name="connsiteX339" fmla="*/ 9347 w 15681"/>
                  <a:gd name="connsiteY339" fmla="*/ 10678 h 12565"/>
                  <a:gd name="connsiteX340" fmla="*/ 9272 w 15681"/>
                  <a:gd name="connsiteY340" fmla="*/ 10786 h 12565"/>
                  <a:gd name="connsiteX341" fmla="*/ 9287 w 15681"/>
                  <a:gd name="connsiteY341" fmla="*/ 10882 h 12565"/>
                  <a:gd name="connsiteX342" fmla="*/ 9287 w 15681"/>
                  <a:gd name="connsiteY342" fmla="*/ 10984 h 12565"/>
                  <a:gd name="connsiteX343" fmla="*/ 9167 w 15681"/>
                  <a:gd name="connsiteY343" fmla="*/ 11001 h 12565"/>
                  <a:gd name="connsiteX344" fmla="*/ 9077 w 15681"/>
                  <a:gd name="connsiteY344" fmla="*/ 10918 h 12565"/>
                  <a:gd name="connsiteX345" fmla="*/ 9018 w 15681"/>
                  <a:gd name="connsiteY345" fmla="*/ 10800 h 12565"/>
                  <a:gd name="connsiteX346" fmla="*/ 8960 w 15681"/>
                  <a:gd name="connsiteY346" fmla="*/ 10551 h 12565"/>
                  <a:gd name="connsiteX347" fmla="*/ 8778 w 15681"/>
                  <a:gd name="connsiteY347" fmla="*/ 10446 h 12565"/>
                  <a:gd name="connsiteX348" fmla="*/ 8705 w 15681"/>
                  <a:gd name="connsiteY348" fmla="*/ 10266 h 12565"/>
                  <a:gd name="connsiteX349" fmla="*/ 8583 w 15681"/>
                  <a:gd name="connsiteY349" fmla="*/ 10249 h 12565"/>
                  <a:gd name="connsiteX350" fmla="*/ 8465 w 15681"/>
                  <a:gd name="connsiteY350" fmla="*/ 10203 h 12565"/>
                  <a:gd name="connsiteX351" fmla="*/ 8444 w 15681"/>
                  <a:gd name="connsiteY351" fmla="*/ 10098 h 12565"/>
                  <a:gd name="connsiteX352" fmla="*/ 8505 w 15681"/>
                  <a:gd name="connsiteY352" fmla="*/ 10036 h 12565"/>
                  <a:gd name="connsiteX353" fmla="*/ 8445 w 15681"/>
                  <a:gd name="connsiteY353" fmla="*/ 9961 h 12565"/>
                  <a:gd name="connsiteX354" fmla="*/ 8340 w 15681"/>
                  <a:gd name="connsiteY354" fmla="*/ 9988 h 12565"/>
                  <a:gd name="connsiteX355" fmla="*/ 8345 w 15681"/>
                  <a:gd name="connsiteY355" fmla="*/ 9870 h 12565"/>
                  <a:gd name="connsiteX356" fmla="*/ 8256 w 15681"/>
                  <a:gd name="connsiteY356" fmla="*/ 9855 h 12565"/>
                  <a:gd name="connsiteX357" fmla="*/ 8100 w 15681"/>
                  <a:gd name="connsiteY357" fmla="*/ 9889 h 12565"/>
                  <a:gd name="connsiteX358" fmla="*/ 7872 w 15681"/>
                  <a:gd name="connsiteY358" fmla="*/ 9802 h 12565"/>
                  <a:gd name="connsiteX359" fmla="*/ 7716 w 15681"/>
                  <a:gd name="connsiteY359" fmla="*/ 9871 h 12565"/>
                  <a:gd name="connsiteX360" fmla="*/ 7455 w 15681"/>
                  <a:gd name="connsiteY360" fmla="*/ 9735 h 12565"/>
                  <a:gd name="connsiteX361" fmla="*/ 7245 w 15681"/>
                  <a:gd name="connsiteY361" fmla="*/ 9691 h 12565"/>
                  <a:gd name="connsiteX362" fmla="*/ 7160 w 15681"/>
                  <a:gd name="connsiteY362" fmla="*/ 9787 h 12565"/>
                  <a:gd name="connsiteX363" fmla="*/ 6525 w 15681"/>
                  <a:gd name="connsiteY363" fmla="*/ 9901 h 12565"/>
                  <a:gd name="connsiteX364" fmla="*/ 6264 w 15681"/>
                  <a:gd name="connsiteY364" fmla="*/ 10131 h 12565"/>
                  <a:gd name="connsiteX365" fmla="*/ 5849 w 15681"/>
                  <a:gd name="connsiteY365" fmla="*/ 10366 h 12565"/>
                  <a:gd name="connsiteX366" fmla="*/ 5492 w 15681"/>
                  <a:gd name="connsiteY366" fmla="*/ 10425 h 12565"/>
                  <a:gd name="connsiteX367" fmla="*/ 5141 w 15681"/>
                  <a:gd name="connsiteY367" fmla="*/ 10795 h 12565"/>
                  <a:gd name="connsiteX368" fmla="*/ 5019 w 15681"/>
                  <a:gd name="connsiteY368" fmla="*/ 10837 h 12565"/>
                  <a:gd name="connsiteX369" fmla="*/ 4950 w 15681"/>
                  <a:gd name="connsiteY369" fmla="*/ 10965 h 12565"/>
                  <a:gd name="connsiteX370" fmla="*/ 4871 w 15681"/>
                  <a:gd name="connsiteY370" fmla="*/ 11326 h 12565"/>
                  <a:gd name="connsiteX371" fmla="*/ 4731 w 15681"/>
                  <a:gd name="connsiteY371" fmla="*/ 11406 h 12565"/>
                  <a:gd name="connsiteX372" fmla="*/ 4610 w 15681"/>
                  <a:gd name="connsiteY372" fmla="*/ 11395 h 12565"/>
                  <a:gd name="connsiteX373" fmla="*/ 4469 w 15681"/>
                  <a:gd name="connsiteY373" fmla="*/ 11496 h 12565"/>
                  <a:gd name="connsiteX374" fmla="*/ 4259 w 15681"/>
                  <a:gd name="connsiteY374" fmla="*/ 11487 h 12565"/>
                  <a:gd name="connsiteX375" fmla="*/ 3995 w 15681"/>
                  <a:gd name="connsiteY375" fmla="*/ 11586 h 12565"/>
                  <a:gd name="connsiteX376" fmla="*/ 3851 w 15681"/>
                  <a:gd name="connsiteY376" fmla="*/ 11686 h 12565"/>
                  <a:gd name="connsiteX377" fmla="*/ 3671 w 15681"/>
                  <a:gd name="connsiteY377" fmla="*/ 11674 h 12565"/>
                  <a:gd name="connsiteX378" fmla="*/ 3578 w 15681"/>
                  <a:gd name="connsiteY378" fmla="*/ 11815 h 12565"/>
                  <a:gd name="connsiteX379" fmla="*/ 3560 w 15681"/>
                  <a:gd name="connsiteY379" fmla="*/ 11943 h 12565"/>
                  <a:gd name="connsiteX380" fmla="*/ 3512 w 15681"/>
                  <a:gd name="connsiteY380" fmla="*/ 12046 h 12565"/>
                  <a:gd name="connsiteX381" fmla="*/ 3349 w 15681"/>
                  <a:gd name="connsiteY381" fmla="*/ 12066 h 12565"/>
                  <a:gd name="connsiteX382" fmla="*/ 3302 w 15681"/>
                  <a:gd name="connsiteY382" fmla="*/ 12265 h 12565"/>
                  <a:gd name="connsiteX383" fmla="*/ 3080 w 15681"/>
                  <a:gd name="connsiteY383" fmla="*/ 12457 h 12565"/>
                  <a:gd name="connsiteX384" fmla="*/ 2882 w 15681"/>
                  <a:gd name="connsiteY384" fmla="*/ 12477 h 12565"/>
                  <a:gd name="connsiteX385" fmla="*/ 2669 w 15681"/>
                  <a:gd name="connsiteY385" fmla="*/ 12565 h 12565"/>
                  <a:gd name="connsiteX386" fmla="*/ 2463 w 15681"/>
                  <a:gd name="connsiteY386" fmla="*/ 12516 h 12565"/>
                  <a:gd name="connsiteX387" fmla="*/ 2181 w 15681"/>
                  <a:gd name="connsiteY387" fmla="*/ 12396 h 12565"/>
                  <a:gd name="connsiteX388" fmla="*/ 2078 w 15681"/>
                  <a:gd name="connsiteY388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161 w 15681"/>
                  <a:gd name="connsiteY315" fmla="*/ 11115 h 12565"/>
                  <a:gd name="connsiteX316" fmla="*/ 10220 w 15681"/>
                  <a:gd name="connsiteY316" fmla="*/ 10981 h 12565"/>
                  <a:gd name="connsiteX317" fmla="*/ 10202 w 15681"/>
                  <a:gd name="connsiteY317" fmla="*/ 10806 h 12565"/>
                  <a:gd name="connsiteX318" fmla="*/ 10098 w 15681"/>
                  <a:gd name="connsiteY318" fmla="*/ 10650 h 12565"/>
                  <a:gd name="connsiteX319" fmla="*/ 10040 w 15681"/>
                  <a:gd name="connsiteY319" fmla="*/ 10531 h 12565"/>
                  <a:gd name="connsiteX320" fmla="*/ 9989 w 15681"/>
                  <a:gd name="connsiteY320" fmla="*/ 10531 h 12565"/>
                  <a:gd name="connsiteX321" fmla="*/ 9960 w 15681"/>
                  <a:gd name="connsiteY321" fmla="*/ 10641 h 12565"/>
                  <a:gd name="connsiteX322" fmla="*/ 9965 w 15681"/>
                  <a:gd name="connsiteY322" fmla="*/ 10816 h 12565"/>
                  <a:gd name="connsiteX323" fmla="*/ 9936 w 15681"/>
                  <a:gd name="connsiteY323" fmla="*/ 10995 h 12565"/>
                  <a:gd name="connsiteX324" fmla="*/ 9749 w 15681"/>
                  <a:gd name="connsiteY324" fmla="*/ 11017 h 12565"/>
                  <a:gd name="connsiteX325" fmla="*/ 9620 w 15681"/>
                  <a:gd name="connsiteY325" fmla="*/ 11106 h 12565"/>
                  <a:gd name="connsiteX326" fmla="*/ 9665 w 15681"/>
                  <a:gd name="connsiteY326" fmla="*/ 10912 h 12565"/>
                  <a:gd name="connsiteX327" fmla="*/ 9813 w 15681"/>
                  <a:gd name="connsiteY327" fmla="*/ 10890 h 12565"/>
                  <a:gd name="connsiteX328" fmla="*/ 9794 w 15681"/>
                  <a:gd name="connsiteY328" fmla="*/ 10726 h 12565"/>
                  <a:gd name="connsiteX329" fmla="*/ 9765 w 15681"/>
                  <a:gd name="connsiteY329" fmla="*/ 10564 h 12565"/>
                  <a:gd name="connsiteX330" fmla="*/ 9827 w 15681"/>
                  <a:gd name="connsiteY330" fmla="*/ 10429 h 12565"/>
                  <a:gd name="connsiteX331" fmla="*/ 9935 w 15681"/>
                  <a:gd name="connsiteY331" fmla="*/ 10231 h 12565"/>
                  <a:gd name="connsiteX332" fmla="*/ 9827 w 15681"/>
                  <a:gd name="connsiteY332" fmla="*/ 10147 h 12565"/>
                  <a:gd name="connsiteX333" fmla="*/ 9921 w 15681"/>
                  <a:gd name="connsiteY333" fmla="*/ 10041 h 12565"/>
                  <a:gd name="connsiteX334" fmla="*/ 9854 w 15681"/>
                  <a:gd name="connsiteY334" fmla="*/ 9910 h 12565"/>
                  <a:gd name="connsiteX335" fmla="*/ 9719 w 15681"/>
                  <a:gd name="connsiteY335" fmla="*/ 10081 h 12565"/>
                  <a:gd name="connsiteX336" fmla="*/ 9659 w 15681"/>
                  <a:gd name="connsiteY336" fmla="*/ 10306 h 12565"/>
                  <a:gd name="connsiteX337" fmla="*/ 9380 w 15681"/>
                  <a:gd name="connsiteY337" fmla="*/ 10536 h 12565"/>
                  <a:gd name="connsiteX338" fmla="*/ 9347 w 15681"/>
                  <a:gd name="connsiteY338" fmla="*/ 10678 h 12565"/>
                  <a:gd name="connsiteX339" fmla="*/ 9272 w 15681"/>
                  <a:gd name="connsiteY339" fmla="*/ 10786 h 12565"/>
                  <a:gd name="connsiteX340" fmla="*/ 9287 w 15681"/>
                  <a:gd name="connsiteY340" fmla="*/ 10882 h 12565"/>
                  <a:gd name="connsiteX341" fmla="*/ 9287 w 15681"/>
                  <a:gd name="connsiteY341" fmla="*/ 10984 h 12565"/>
                  <a:gd name="connsiteX342" fmla="*/ 9167 w 15681"/>
                  <a:gd name="connsiteY342" fmla="*/ 11001 h 12565"/>
                  <a:gd name="connsiteX343" fmla="*/ 9077 w 15681"/>
                  <a:gd name="connsiteY343" fmla="*/ 10918 h 12565"/>
                  <a:gd name="connsiteX344" fmla="*/ 9018 w 15681"/>
                  <a:gd name="connsiteY344" fmla="*/ 10800 h 12565"/>
                  <a:gd name="connsiteX345" fmla="*/ 8960 w 15681"/>
                  <a:gd name="connsiteY345" fmla="*/ 10551 h 12565"/>
                  <a:gd name="connsiteX346" fmla="*/ 8778 w 15681"/>
                  <a:gd name="connsiteY346" fmla="*/ 10446 h 12565"/>
                  <a:gd name="connsiteX347" fmla="*/ 8705 w 15681"/>
                  <a:gd name="connsiteY347" fmla="*/ 10266 h 12565"/>
                  <a:gd name="connsiteX348" fmla="*/ 8583 w 15681"/>
                  <a:gd name="connsiteY348" fmla="*/ 10249 h 12565"/>
                  <a:gd name="connsiteX349" fmla="*/ 8465 w 15681"/>
                  <a:gd name="connsiteY349" fmla="*/ 10203 h 12565"/>
                  <a:gd name="connsiteX350" fmla="*/ 8444 w 15681"/>
                  <a:gd name="connsiteY350" fmla="*/ 10098 h 12565"/>
                  <a:gd name="connsiteX351" fmla="*/ 8505 w 15681"/>
                  <a:gd name="connsiteY351" fmla="*/ 10036 h 12565"/>
                  <a:gd name="connsiteX352" fmla="*/ 8445 w 15681"/>
                  <a:gd name="connsiteY352" fmla="*/ 9961 h 12565"/>
                  <a:gd name="connsiteX353" fmla="*/ 8340 w 15681"/>
                  <a:gd name="connsiteY353" fmla="*/ 9988 h 12565"/>
                  <a:gd name="connsiteX354" fmla="*/ 8345 w 15681"/>
                  <a:gd name="connsiteY354" fmla="*/ 9870 h 12565"/>
                  <a:gd name="connsiteX355" fmla="*/ 8256 w 15681"/>
                  <a:gd name="connsiteY355" fmla="*/ 9855 h 12565"/>
                  <a:gd name="connsiteX356" fmla="*/ 8100 w 15681"/>
                  <a:gd name="connsiteY356" fmla="*/ 9889 h 12565"/>
                  <a:gd name="connsiteX357" fmla="*/ 7872 w 15681"/>
                  <a:gd name="connsiteY357" fmla="*/ 9802 h 12565"/>
                  <a:gd name="connsiteX358" fmla="*/ 7716 w 15681"/>
                  <a:gd name="connsiteY358" fmla="*/ 9871 h 12565"/>
                  <a:gd name="connsiteX359" fmla="*/ 7455 w 15681"/>
                  <a:gd name="connsiteY359" fmla="*/ 9735 h 12565"/>
                  <a:gd name="connsiteX360" fmla="*/ 7245 w 15681"/>
                  <a:gd name="connsiteY360" fmla="*/ 9691 h 12565"/>
                  <a:gd name="connsiteX361" fmla="*/ 7160 w 15681"/>
                  <a:gd name="connsiteY361" fmla="*/ 9787 h 12565"/>
                  <a:gd name="connsiteX362" fmla="*/ 6525 w 15681"/>
                  <a:gd name="connsiteY362" fmla="*/ 9901 h 12565"/>
                  <a:gd name="connsiteX363" fmla="*/ 6264 w 15681"/>
                  <a:gd name="connsiteY363" fmla="*/ 10131 h 12565"/>
                  <a:gd name="connsiteX364" fmla="*/ 5849 w 15681"/>
                  <a:gd name="connsiteY364" fmla="*/ 10366 h 12565"/>
                  <a:gd name="connsiteX365" fmla="*/ 5492 w 15681"/>
                  <a:gd name="connsiteY365" fmla="*/ 10425 h 12565"/>
                  <a:gd name="connsiteX366" fmla="*/ 5141 w 15681"/>
                  <a:gd name="connsiteY366" fmla="*/ 10795 h 12565"/>
                  <a:gd name="connsiteX367" fmla="*/ 5019 w 15681"/>
                  <a:gd name="connsiteY367" fmla="*/ 10837 h 12565"/>
                  <a:gd name="connsiteX368" fmla="*/ 4950 w 15681"/>
                  <a:gd name="connsiteY368" fmla="*/ 10965 h 12565"/>
                  <a:gd name="connsiteX369" fmla="*/ 4871 w 15681"/>
                  <a:gd name="connsiteY369" fmla="*/ 11326 h 12565"/>
                  <a:gd name="connsiteX370" fmla="*/ 4731 w 15681"/>
                  <a:gd name="connsiteY370" fmla="*/ 11406 h 12565"/>
                  <a:gd name="connsiteX371" fmla="*/ 4610 w 15681"/>
                  <a:gd name="connsiteY371" fmla="*/ 11395 h 12565"/>
                  <a:gd name="connsiteX372" fmla="*/ 4469 w 15681"/>
                  <a:gd name="connsiteY372" fmla="*/ 11496 h 12565"/>
                  <a:gd name="connsiteX373" fmla="*/ 4259 w 15681"/>
                  <a:gd name="connsiteY373" fmla="*/ 11487 h 12565"/>
                  <a:gd name="connsiteX374" fmla="*/ 3995 w 15681"/>
                  <a:gd name="connsiteY374" fmla="*/ 11586 h 12565"/>
                  <a:gd name="connsiteX375" fmla="*/ 3851 w 15681"/>
                  <a:gd name="connsiteY375" fmla="*/ 11686 h 12565"/>
                  <a:gd name="connsiteX376" fmla="*/ 3671 w 15681"/>
                  <a:gd name="connsiteY376" fmla="*/ 11674 h 12565"/>
                  <a:gd name="connsiteX377" fmla="*/ 3578 w 15681"/>
                  <a:gd name="connsiteY377" fmla="*/ 11815 h 12565"/>
                  <a:gd name="connsiteX378" fmla="*/ 3560 w 15681"/>
                  <a:gd name="connsiteY378" fmla="*/ 11943 h 12565"/>
                  <a:gd name="connsiteX379" fmla="*/ 3512 w 15681"/>
                  <a:gd name="connsiteY379" fmla="*/ 12046 h 12565"/>
                  <a:gd name="connsiteX380" fmla="*/ 3349 w 15681"/>
                  <a:gd name="connsiteY380" fmla="*/ 12066 h 12565"/>
                  <a:gd name="connsiteX381" fmla="*/ 3302 w 15681"/>
                  <a:gd name="connsiteY381" fmla="*/ 12265 h 12565"/>
                  <a:gd name="connsiteX382" fmla="*/ 3080 w 15681"/>
                  <a:gd name="connsiteY382" fmla="*/ 12457 h 12565"/>
                  <a:gd name="connsiteX383" fmla="*/ 2882 w 15681"/>
                  <a:gd name="connsiteY383" fmla="*/ 12477 h 12565"/>
                  <a:gd name="connsiteX384" fmla="*/ 2669 w 15681"/>
                  <a:gd name="connsiteY384" fmla="*/ 12565 h 12565"/>
                  <a:gd name="connsiteX385" fmla="*/ 2463 w 15681"/>
                  <a:gd name="connsiteY385" fmla="*/ 12516 h 12565"/>
                  <a:gd name="connsiteX386" fmla="*/ 2181 w 15681"/>
                  <a:gd name="connsiteY386" fmla="*/ 12396 h 12565"/>
                  <a:gd name="connsiteX387" fmla="*/ 2078 w 15681"/>
                  <a:gd name="connsiteY387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37 w 15681"/>
                  <a:gd name="connsiteY315" fmla="*/ 11247 h 12565"/>
                  <a:gd name="connsiteX316" fmla="*/ 10161 w 15681"/>
                  <a:gd name="connsiteY316" fmla="*/ 11115 h 12565"/>
                  <a:gd name="connsiteX317" fmla="*/ 10220 w 15681"/>
                  <a:gd name="connsiteY317" fmla="*/ 10981 h 12565"/>
                  <a:gd name="connsiteX318" fmla="*/ 10202 w 15681"/>
                  <a:gd name="connsiteY318" fmla="*/ 10806 h 12565"/>
                  <a:gd name="connsiteX319" fmla="*/ 10098 w 15681"/>
                  <a:gd name="connsiteY319" fmla="*/ 10650 h 12565"/>
                  <a:gd name="connsiteX320" fmla="*/ 10040 w 15681"/>
                  <a:gd name="connsiteY320" fmla="*/ 10531 h 12565"/>
                  <a:gd name="connsiteX321" fmla="*/ 9989 w 15681"/>
                  <a:gd name="connsiteY321" fmla="*/ 10531 h 12565"/>
                  <a:gd name="connsiteX322" fmla="*/ 9960 w 15681"/>
                  <a:gd name="connsiteY322" fmla="*/ 10641 h 12565"/>
                  <a:gd name="connsiteX323" fmla="*/ 9965 w 15681"/>
                  <a:gd name="connsiteY323" fmla="*/ 10816 h 12565"/>
                  <a:gd name="connsiteX324" fmla="*/ 9936 w 15681"/>
                  <a:gd name="connsiteY324" fmla="*/ 10995 h 12565"/>
                  <a:gd name="connsiteX325" fmla="*/ 9749 w 15681"/>
                  <a:gd name="connsiteY325" fmla="*/ 11017 h 12565"/>
                  <a:gd name="connsiteX326" fmla="*/ 9620 w 15681"/>
                  <a:gd name="connsiteY326" fmla="*/ 11106 h 12565"/>
                  <a:gd name="connsiteX327" fmla="*/ 9665 w 15681"/>
                  <a:gd name="connsiteY327" fmla="*/ 10912 h 12565"/>
                  <a:gd name="connsiteX328" fmla="*/ 9813 w 15681"/>
                  <a:gd name="connsiteY328" fmla="*/ 10890 h 12565"/>
                  <a:gd name="connsiteX329" fmla="*/ 9794 w 15681"/>
                  <a:gd name="connsiteY329" fmla="*/ 10726 h 12565"/>
                  <a:gd name="connsiteX330" fmla="*/ 9765 w 15681"/>
                  <a:gd name="connsiteY330" fmla="*/ 10564 h 12565"/>
                  <a:gd name="connsiteX331" fmla="*/ 9827 w 15681"/>
                  <a:gd name="connsiteY331" fmla="*/ 10429 h 12565"/>
                  <a:gd name="connsiteX332" fmla="*/ 9935 w 15681"/>
                  <a:gd name="connsiteY332" fmla="*/ 10231 h 12565"/>
                  <a:gd name="connsiteX333" fmla="*/ 9827 w 15681"/>
                  <a:gd name="connsiteY333" fmla="*/ 10147 h 12565"/>
                  <a:gd name="connsiteX334" fmla="*/ 9921 w 15681"/>
                  <a:gd name="connsiteY334" fmla="*/ 10041 h 12565"/>
                  <a:gd name="connsiteX335" fmla="*/ 9854 w 15681"/>
                  <a:gd name="connsiteY335" fmla="*/ 9910 h 12565"/>
                  <a:gd name="connsiteX336" fmla="*/ 9719 w 15681"/>
                  <a:gd name="connsiteY336" fmla="*/ 10081 h 12565"/>
                  <a:gd name="connsiteX337" fmla="*/ 9659 w 15681"/>
                  <a:gd name="connsiteY337" fmla="*/ 10306 h 12565"/>
                  <a:gd name="connsiteX338" fmla="*/ 9380 w 15681"/>
                  <a:gd name="connsiteY338" fmla="*/ 10536 h 12565"/>
                  <a:gd name="connsiteX339" fmla="*/ 9347 w 15681"/>
                  <a:gd name="connsiteY339" fmla="*/ 10678 h 12565"/>
                  <a:gd name="connsiteX340" fmla="*/ 9272 w 15681"/>
                  <a:gd name="connsiteY340" fmla="*/ 10786 h 12565"/>
                  <a:gd name="connsiteX341" fmla="*/ 9287 w 15681"/>
                  <a:gd name="connsiteY341" fmla="*/ 10882 h 12565"/>
                  <a:gd name="connsiteX342" fmla="*/ 9287 w 15681"/>
                  <a:gd name="connsiteY342" fmla="*/ 10984 h 12565"/>
                  <a:gd name="connsiteX343" fmla="*/ 9167 w 15681"/>
                  <a:gd name="connsiteY343" fmla="*/ 11001 h 12565"/>
                  <a:gd name="connsiteX344" fmla="*/ 9077 w 15681"/>
                  <a:gd name="connsiteY344" fmla="*/ 10918 h 12565"/>
                  <a:gd name="connsiteX345" fmla="*/ 9018 w 15681"/>
                  <a:gd name="connsiteY345" fmla="*/ 10800 h 12565"/>
                  <a:gd name="connsiteX346" fmla="*/ 8960 w 15681"/>
                  <a:gd name="connsiteY346" fmla="*/ 10551 h 12565"/>
                  <a:gd name="connsiteX347" fmla="*/ 8778 w 15681"/>
                  <a:gd name="connsiteY347" fmla="*/ 10446 h 12565"/>
                  <a:gd name="connsiteX348" fmla="*/ 8705 w 15681"/>
                  <a:gd name="connsiteY348" fmla="*/ 10266 h 12565"/>
                  <a:gd name="connsiteX349" fmla="*/ 8583 w 15681"/>
                  <a:gd name="connsiteY349" fmla="*/ 10249 h 12565"/>
                  <a:gd name="connsiteX350" fmla="*/ 8465 w 15681"/>
                  <a:gd name="connsiteY350" fmla="*/ 10203 h 12565"/>
                  <a:gd name="connsiteX351" fmla="*/ 8444 w 15681"/>
                  <a:gd name="connsiteY351" fmla="*/ 10098 h 12565"/>
                  <a:gd name="connsiteX352" fmla="*/ 8505 w 15681"/>
                  <a:gd name="connsiteY352" fmla="*/ 10036 h 12565"/>
                  <a:gd name="connsiteX353" fmla="*/ 8445 w 15681"/>
                  <a:gd name="connsiteY353" fmla="*/ 9961 h 12565"/>
                  <a:gd name="connsiteX354" fmla="*/ 8340 w 15681"/>
                  <a:gd name="connsiteY354" fmla="*/ 9988 h 12565"/>
                  <a:gd name="connsiteX355" fmla="*/ 8345 w 15681"/>
                  <a:gd name="connsiteY355" fmla="*/ 9870 h 12565"/>
                  <a:gd name="connsiteX356" fmla="*/ 8256 w 15681"/>
                  <a:gd name="connsiteY356" fmla="*/ 9855 h 12565"/>
                  <a:gd name="connsiteX357" fmla="*/ 8100 w 15681"/>
                  <a:gd name="connsiteY357" fmla="*/ 9889 h 12565"/>
                  <a:gd name="connsiteX358" fmla="*/ 7872 w 15681"/>
                  <a:gd name="connsiteY358" fmla="*/ 9802 h 12565"/>
                  <a:gd name="connsiteX359" fmla="*/ 7716 w 15681"/>
                  <a:gd name="connsiteY359" fmla="*/ 9871 h 12565"/>
                  <a:gd name="connsiteX360" fmla="*/ 7455 w 15681"/>
                  <a:gd name="connsiteY360" fmla="*/ 9735 h 12565"/>
                  <a:gd name="connsiteX361" fmla="*/ 7245 w 15681"/>
                  <a:gd name="connsiteY361" fmla="*/ 9691 h 12565"/>
                  <a:gd name="connsiteX362" fmla="*/ 7160 w 15681"/>
                  <a:gd name="connsiteY362" fmla="*/ 9787 h 12565"/>
                  <a:gd name="connsiteX363" fmla="*/ 6525 w 15681"/>
                  <a:gd name="connsiteY363" fmla="*/ 9901 h 12565"/>
                  <a:gd name="connsiteX364" fmla="*/ 6264 w 15681"/>
                  <a:gd name="connsiteY364" fmla="*/ 10131 h 12565"/>
                  <a:gd name="connsiteX365" fmla="*/ 5849 w 15681"/>
                  <a:gd name="connsiteY365" fmla="*/ 10366 h 12565"/>
                  <a:gd name="connsiteX366" fmla="*/ 5492 w 15681"/>
                  <a:gd name="connsiteY366" fmla="*/ 10425 h 12565"/>
                  <a:gd name="connsiteX367" fmla="*/ 5141 w 15681"/>
                  <a:gd name="connsiteY367" fmla="*/ 10795 h 12565"/>
                  <a:gd name="connsiteX368" fmla="*/ 5019 w 15681"/>
                  <a:gd name="connsiteY368" fmla="*/ 10837 h 12565"/>
                  <a:gd name="connsiteX369" fmla="*/ 4950 w 15681"/>
                  <a:gd name="connsiteY369" fmla="*/ 10965 h 12565"/>
                  <a:gd name="connsiteX370" fmla="*/ 4871 w 15681"/>
                  <a:gd name="connsiteY370" fmla="*/ 11326 h 12565"/>
                  <a:gd name="connsiteX371" fmla="*/ 4731 w 15681"/>
                  <a:gd name="connsiteY371" fmla="*/ 11406 h 12565"/>
                  <a:gd name="connsiteX372" fmla="*/ 4610 w 15681"/>
                  <a:gd name="connsiteY372" fmla="*/ 11395 h 12565"/>
                  <a:gd name="connsiteX373" fmla="*/ 4469 w 15681"/>
                  <a:gd name="connsiteY373" fmla="*/ 11496 h 12565"/>
                  <a:gd name="connsiteX374" fmla="*/ 4259 w 15681"/>
                  <a:gd name="connsiteY374" fmla="*/ 11487 h 12565"/>
                  <a:gd name="connsiteX375" fmla="*/ 3995 w 15681"/>
                  <a:gd name="connsiteY375" fmla="*/ 11586 h 12565"/>
                  <a:gd name="connsiteX376" fmla="*/ 3851 w 15681"/>
                  <a:gd name="connsiteY376" fmla="*/ 11686 h 12565"/>
                  <a:gd name="connsiteX377" fmla="*/ 3671 w 15681"/>
                  <a:gd name="connsiteY377" fmla="*/ 11674 h 12565"/>
                  <a:gd name="connsiteX378" fmla="*/ 3578 w 15681"/>
                  <a:gd name="connsiteY378" fmla="*/ 11815 h 12565"/>
                  <a:gd name="connsiteX379" fmla="*/ 3560 w 15681"/>
                  <a:gd name="connsiteY379" fmla="*/ 11943 h 12565"/>
                  <a:gd name="connsiteX380" fmla="*/ 3512 w 15681"/>
                  <a:gd name="connsiteY380" fmla="*/ 12046 h 12565"/>
                  <a:gd name="connsiteX381" fmla="*/ 3349 w 15681"/>
                  <a:gd name="connsiteY381" fmla="*/ 12066 h 12565"/>
                  <a:gd name="connsiteX382" fmla="*/ 3302 w 15681"/>
                  <a:gd name="connsiteY382" fmla="*/ 12265 h 12565"/>
                  <a:gd name="connsiteX383" fmla="*/ 3080 w 15681"/>
                  <a:gd name="connsiteY383" fmla="*/ 12457 h 12565"/>
                  <a:gd name="connsiteX384" fmla="*/ 2882 w 15681"/>
                  <a:gd name="connsiteY384" fmla="*/ 12477 h 12565"/>
                  <a:gd name="connsiteX385" fmla="*/ 2669 w 15681"/>
                  <a:gd name="connsiteY385" fmla="*/ 12565 h 12565"/>
                  <a:gd name="connsiteX386" fmla="*/ 2463 w 15681"/>
                  <a:gd name="connsiteY386" fmla="*/ 12516 h 12565"/>
                  <a:gd name="connsiteX387" fmla="*/ 2181 w 15681"/>
                  <a:gd name="connsiteY387" fmla="*/ 12396 h 12565"/>
                  <a:gd name="connsiteX388" fmla="*/ 2078 w 15681"/>
                  <a:gd name="connsiteY388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37 w 15681"/>
                  <a:gd name="connsiteY315" fmla="*/ 11247 h 12565"/>
                  <a:gd name="connsiteX316" fmla="*/ 10161 w 15681"/>
                  <a:gd name="connsiteY316" fmla="*/ 11115 h 12565"/>
                  <a:gd name="connsiteX317" fmla="*/ 10220 w 15681"/>
                  <a:gd name="connsiteY317" fmla="*/ 10981 h 12565"/>
                  <a:gd name="connsiteX318" fmla="*/ 10202 w 15681"/>
                  <a:gd name="connsiteY318" fmla="*/ 10806 h 12565"/>
                  <a:gd name="connsiteX319" fmla="*/ 10098 w 15681"/>
                  <a:gd name="connsiteY319" fmla="*/ 10650 h 12565"/>
                  <a:gd name="connsiteX320" fmla="*/ 10040 w 15681"/>
                  <a:gd name="connsiteY320" fmla="*/ 10531 h 12565"/>
                  <a:gd name="connsiteX321" fmla="*/ 9989 w 15681"/>
                  <a:gd name="connsiteY321" fmla="*/ 10531 h 12565"/>
                  <a:gd name="connsiteX322" fmla="*/ 9960 w 15681"/>
                  <a:gd name="connsiteY322" fmla="*/ 10641 h 12565"/>
                  <a:gd name="connsiteX323" fmla="*/ 9965 w 15681"/>
                  <a:gd name="connsiteY323" fmla="*/ 10816 h 12565"/>
                  <a:gd name="connsiteX324" fmla="*/ 9936 w 15681"/>
                  <a:gd name="connsiteY324" fmla="*/ 10995 h 12565"/>
                  <a:gd name="connsiteX325" fmla="*/ 9749 w 15681"/>
                  <a:gd name="connsiteY325" fmla="*/ 11017 h 12565"/>
                  <a:gd name="connsiteX326" fmla="*/ 9620 w 15681"/>
                  <a:gd name="connsiteY326" fmla="*/ 11106 h 12565"/>
                  <a:gd name="connsiteX327" fmla="*/ 9665 w 15681"/>
                  <a:gd name="connsiteY327" fmla="*/ 10912 h 12565"/>
                  <a:gd name="connsiteX328" fmla="*/ 9813 w 15681"/>
                  <a:gd name="connsiteY328" fmla="*/ 10890 h 12565"/>
                  <a:gd name="connsiteX329" fmla="*/ 9794 w 15681"/>
                  <a:gd name="connsiteY329" fmla="*/ 10726 h 12565"/>
                  <a:gd name="connsiteX330" fmla="*/ 9765 w 15681"/>
                  <a:gd name="connsiteY330" fmla="*/ 10564 h 12565"/>
                  <a:gd name="connsiteX331" fmla="*/ 9827 w 15681"/>
                  <a:gd name="connsiteY331" fmla="*/ 10429 h 12565"/>
                  <a:gd name="connsiteX332" fmla="*/ 9935 w 15681"/>
                  <a:gd name="connsiteY332" fmla="*/ 10231 h 12565"/>
                  <a:gd name="connsiteX333" fmla="*/ 9827 w 15681"/>
                  <a:gd name="connsiteY333" fmla="*/ 10147 h 12565"/>
                  <a:gd name="connsiteX334" fmla="*/ 9921 w 15681"/>
                  <a:gd name="connsiteY334" fmla="*/ 10041 h 12565"/>
                  <a:gd name="connsiteX335" fmla="*/ 9854 w 15681"/>
                  <a:gd name="connsiteY335" fmla="*/ 9910 h 12565"/>
                  <a:gd name="connsiteX336" fmla="*/ 9719 w 15681"/>
                  <a:gd name="connsiteY336" fmla="*/ 10081 h 12565"/>
                  <a:gd name="connsiteX337" fmla="*/ 9659 w 15681"/>
                  <a:gd name="connsiteY337" fmla="*/ 10306 h 12565"/>
                  <a:gd name="connsiteX338" fmla="*/ 9380 w 15681"/>
                  <a:gd name="connsiteY338" fmla="*/ 10536 h 12565"/>
                  <a:gd name="connsiteX339" fmla="*/ 9347 w 15681"/>
                  <a:gd name="connsiteY339" fmla="*/ 10678 h 12565"/>
                  <a:gd name="connsiteX340" fmla="*/ 9272 w 15681"/>
                  <a:gd name="connsiteY340" fmla="*/ 10786 h 12565"/>
                  <a:gd name="connsiteX341" fmla="*/ 9287 w 15681"/>
                  <a:gd name="connsiteY341" fmla="*/ 10882 h 12565"/>
                  <a:gd name="connsiteX342" fmla="*/ 9287 w 15681"/>
                  <a:gd name="connsiteY342" fmla="*/ 10984 h 12565"/>
                  <a:gd name="connsiteX343" fmla="*/ 9167 w 15681"/>
                  <a:gd name="connsiteY343" fmla="*/ 11001 h 12565"/>
                  <a:gd name="connsiteX344" fmla="*/ 9077 w 15681"/>
                  <a:gd name="connsiteY344" fmla="*/ 10918 h 12565"/>
                  <a:gd name="connsiteX345" fmla="*/ 9018 w 15681"/>
                  <a:gd name="connsiteY345" fmla="*/ 10800 h 12565"/>
                  <a:gd name="connsiteX346" fmla="*/ 8960 w 15681"/>
                  <a:gd name="connsiteY346" fmla="*/ 10551 h 12565"/>
                  <a:gd name="connsiteX347" fmla="*/ 8778 w 15681"/>
                  <a:gd name="connsiteY347" fmla="*/ 10446 h 12565"/>
                  <a:gd name="connsiteX348" fmla="*/ 8705 w 15681"/>
                  <a:gd name="connsiteY348" fmla="*/ 10266 h 12565"/>
                  <a:gd name="connsiteX349" fmla="*/ 8583 w 15681"/>
                  <a:gd name="connsiteY349" fmla="*/ 10249 h 12565"/>
                  <a:gd name="connsiteX350" fmla="*/ 8465 w 15681"/>
                  <a:gd name="connsiteY350" fmla="*/ 10203 h 12565"/>
                  <a:gd name="connsiteX351" fmla="*/ 8444 w 15681"/>
                  <a:gd name="connsiteY351" fmla="*/ 10098 h 12565"/>
                  <a:gd name="connsiteX352" fmla="*/ 8505 w 15681"/>
                  <a:gd name="connsiteY352" fmla="*/ 10036 h 12565"/>
                  <a:gd name="connsiteX353" fmla="*/ 8445 w 15681"/>
                  <a:gd name="connsiteY353" fmla="*/ 9961 h 12565"/>
                  <a:gd name="connsiteX354" fmla="*/ 8340 w 15681"/>
                  <a:gd name="connsiteY354" fmla="*/ 9988 h 12565"/>
                  <a:gd name="connsiteX355" fmla="*/ 8345 w 15681"/>
                  <a:gd name="connsiteY355" fmla="*/ 9870 h 12565"/>
                  <a:gd name="connsiteX356" fmla="*/ 8256 w 15681"/>
                  <a:gd name="connsiteY356" fmla="*/ 9855 h 12565"/>
                  <a:gd name="connsiteX357" fmla="*/ 8100 w 15681"/>
                  <a:gd name="connsiteY357" fmla="*/ 9889 h 12565"/>
                  <a:gd name="connsiteX358" fmla="*/ 7872 w 15681"/>
                  <a:gd name="connsiteY358" fmla="*/ 9802 h 12565"/>
                  <a:gd name="connsiteX359" fmla="*/ 7716 w 15681"/>
                  <a:gd name="connsiteY359" fmla="*/ 9871 h 12565"/>
                  <a:gd name="connsiteX360" fmla="*/ 7455 w 15681"/>
                  <a:gd name="connsiteY360" fmla="*/ 9735 h 12565"/>
                  <a:gd name="connsiteX361" fmla="*/ 7245 w 15681"/>
                  <a:gd name="connsiteY361" fmla="*/ 9691 h 12565"/>
                  <a:gd name="connsiteX362" fmla="*/ 7160 w 15681"/>
                  <a:gd name="connsiteY362" fmla="*/ 9787 h 12565"/>
                  <a:gd name="connsiteX363" fmla="*/ 6525 w 15681"/>
                  <a:gd name="connsiteY363" fmla="*/ 9901 h 12565"/>
                  <a:gd name="connsiteX364" fmla="*/ 6264 w 15681"/>
                  <a:gd name="connsiteY364" fmla="*/ 10131 h 12565"/>
                  <a:gd name="connsiteX365" fmla="*/ 5849 w 15681"/>
                  <a:gd name="connsiteY365" fmla="*/ 10366 h 12565"/>
                  <a:gd name="connsiteX366" fmla="*/ 5492 w 15681"/>
                  <a:gd name="connsiteY366" fmla="*/ 10425 h 12565"/>
                  <a:gd name="connsiteX367" fmla="*/ 5141 w 15681"/>
                  <a:gd name="connsiteY367" fmla="*/ 10795 h 12565"/>
                  <a:gd name="connsiteX368" fmla="*/ 5019 w 15681"/>
                  <a:gd name="connsiteY368" fmla="*/ 10837 h 12565"/>
                  <a:gd name="connsiteX369" fmla="*/ 4950 w 15681"/>
                  <a:gd name="connsiteY369" fmla="*/ 10965 h 12565"/>
                  <a:gd name="connsiteX370" fmla="*/ 4871 w 15681"/>
                  <a:gd name="connsiteY370" fmla="*/ 11326 h 12565"/>
                  <a:gd name="connsiteX371" fmla="*/ 4731 w 15681"/>
                  <a:gd name="connsiteY371" fmla="*/ 11406 h 12565"/>
                  <a:gd name="connsiteX372" fmla="*/ 4610 w 15681"/>
                  <a:gd name="connsiteY372" fmla="*/ 11395 h 12565"/>
                  <a:gd name="connsiteX373" fmla="*/ 4469 w 15681"/>
                  <a:gd name="connsiteY373" fmla="*/ 11496 h 12565"/>
                  <a:gd name="connsiteX374" fmla="*/ 4259 w 15681"/>
                  <a:gd name="connsiteY374" fmla="*/ 11487 h 12565"/>
                  <a:gd name="connsiteX375" fmla="*/ 3995 w 15681"/>
                  <a:gd name="connsiteY375" fmla="*/ 11586 h 12565"/>
                  <a:gd name="connsiteX376" fmla="*/ 3851 w 15681"/>
                  <a:gd name="connsiteY376" fmla="*/ 11686 h 12565"/>
                  <a:gd name="connsiteX377" fmla="*/ 3671 w 15681"/>
                  <a:gd name="connsiteY377" fmla="*/ 11674 h 12565"/>
                  <a:gd name="connsiteX378" fmla="*/ 3578 w 15681"/>
                  <a:gd name="connsiteY378" fmla="*/ 11815 h 12565"/>
                  <a:gd name="connsiteX379" fmla="*/ 3560 w 15681"/>
                  <a:gd name="connsiteY379" fmla="*/ 11943 h 12565"/>
                  <a:gd name="connsiteX380" fmla="*/ 3512 w 15681"/>
                  <a:gd name="connsiteY380" fmla="*/ 12046 h 12565"/>
                  <a:gd name="connsiteX381" fmla="*/ 3349 w 15681"/>
                  <a:gd name="connsiteY381" fmla="*/ 12066 h 12565"/>
                  <a:gd name="connsiteX382" fmla="*/ 3302 w 15681"/>
                  <a:gd name="connsiteY382" fmla="*/ 12265 h 12565"/>
                  <a:gd name="connsiteX383" fmla="*/ 3080 w 15681"/>
                  <a:gd name="connsiteY383" fmla="*/ 12457 h 12565"/>
                  <a:gd name="connsiteX384" fmla="*/ 2882 w 15681"/>
                  <a:gd name="connsiteY384" fmla="*/ 12477 h 12565"/>
                  <a:gd name="connsiteX385" fmla="*/ 2669 w 15681"/>
                  <a:gd name="connsiteY385" fmla="*/ 12565 h 12565"/>
                  <a:gd name="connsiteX386" fmla="*/ 2463 w 15681"/>
                  <a:gd name="connsiteY386" fmla="*/ 12516 h 12565"/>
                  <a:gd name="connsiteX387" fmla="*/ 2181 w 15681"/>
                  <a:gd name="connsiteY387" fmla="*/ 12396 h 12565"/>
                  <a:gd name="connsiteX388" fmla="*/ 2078 w 15681"/>
                  <a:gd name="connsiteY388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37 w 15681"/>
                  <a:gd name="connsiteY315" fmla="*/ 11247 h 12565"/>
                  <a:gd name="connsiteX316" fmla="*/ 10161 w 15681"/>
                  <a:gd name="connsiteY316" fmla="*/ 11115 h 12565"/>
                  <a:gd name="connsiteX317" fmla="*/ 10220 w 15681"/>
                  <a:gd name="connsiteY317" fmla="*/ 10981 h 12565"/>
                  <a:gd name="connsiteX318" fmla="*/ 10202 w 15681"/>
                  <a:gd name="connsiteY318" fmla="*/ 10806 h 12565"/>
                  <a:gd name="connsiteX319" fmla="*/ 10098 w 15681"/>
                  <a:gd name="connsiteY319" fmla="*/ 10650 h 12565"/>
                  <a:gd name="connsiteX320" fmla="*/ 10040 w 15681"/>
                  <a:gd name="connsiteY320" fmla="*/ 10531 h 12565"/>
                  <a:gd name="connsiteX321" fmla="*/ 9989 w 15681"/>
                  <a:gd name="connsiteY321" fmla="*/ 10531 h 12565"/>
                  <a:gd name="connsiteX322" fmla="*/ 9960 w 15681"/>
                  <a:gd name="connsiteY322" fmla="*/ 10641 h 12565"/>
                  <a:gd name="connsiteX323" fmla="*/ 9965 w 15681"/>
                  <a:gd name="connsiteY323" fmla="*/ 10816 h 12565"/>
                  <a:gd name="connsiteX324" fmla="*/ 9936 w 15681"/>
                  <a:gd name="connsiteY324" fmla="*/ 10995 h 12565"/>
                  <a:gd name="connsiteX325" fmla="*/ 9749 w 15681"/>
                  <a:gd name="connsiteY325" fmla="*/ 11017 h 12565"/>
                  <a:gd name="connsiteX326" fmla="*/ 9620 w 15681"/>
                  <a:gd name="connsiteY326" fmla="*/ 11106 h 12565"/>
                  <a:gd name="connsiteX327" fmla="*/ 9665 w 15681"/>
                  <a:gd name="connsiteY327" fmla="*/ 10912 h 12565"/>
                  <a:gd name="connsiteX328" fmla="*/ 9813 w 15681"/>
                  <a:gd name="connsiteY328" fmla="*/ 10890 h 12565"/>
                  <a:gd name="connsiteX329" fmla="*/ 9794 w 15681"/>
                  <a:gd name="connsiteY329" fmla="*/ 10726 h 12565"/>
                  <a:gd name="connsiteX330" fmla="*/ 9765 w 15681"/>
                  <a:gd name="connsiteY330" fmla="*/ 10564 h 12565"/>
                  <a:gd name="connsiteX331" fmla="*/ 9827 w 15681"/>
                  <a:gd name="connsiteY331" fmla="*/ 10429 h 12565"/>
                  <a:gd name="connsiteX332" fmla="*/ 9935 w 15681"/>
                  <a:gd name="connsiteY332" fmla="*/ 10231 h 12565"/>
                  <a:gd name="connsiteX333" fmla="*/ 9827 w 15681"/>
                  <a:gd name="connsiteY333" fmla="*/ 10147 h 12565"/>
                  <a:gd name="connsiteX334" fmla="*/ 9921 w 15681"/>
                  <a:gd name="connsiteY334" fmla="*/ 10041 h 12565"/>
                  <a:gd name="connsiteX335" fmla="*/ 9854 w 15681"/>
                  <a:gd name="connsiteY335" fmla="*/ 9910 h 12565"/>
                  <a:gd name="connsiteX336" fmla="*/ 9719 w 15681"/>
                  <a:gd name="connsiteY336" fmla="*/ 10081 h 12565"/>
                  <a:gd name="connsiteX337" fmla="*/ 9659 w 15681"/>
                  <a:gd name="connsiteY337" fmla="*/ 10306 h 12565"/>
                  <a:gd name="connsiteX338" fmla="*/ 9380 w 15681"/>
                  <a:gd name="connsiteY338" fmla="*/ 10536 h 12565"/>
                  <a:gd name="connsiteX339" fmla="*/ 9347 w 15681"/>
                  <a:gd name="connsiteY339" fmla="*/ 10678 h 12565"/>
                  <a:gd name="connsiteX340" fmla="*/ 9272 w 15681"/>
                  <a:gd name="connsiteY340" fmla="*/ 10786 h 12565"/>
                  <a:gd name="connsiteX341" fmla="*/ 9287 w 15681"/>
                  <a:gd name="connsiteY341" fmla="*/ 10882 h 12565"/>
                  <a:gd name="connsiteX342" fmla="*/ 9287 w 15681"/>
                  <a:gd name="connsiteY342" fmla="*/ 10984 h 12565"/>
                  <a:gd name="connsiteX343" fmla="*/ 9167 w 15681"/>
                  <a:gd name="connsiteY343" fmla="*/ 11001 h 12565"/>
                  <a:gd name="connsiteX344" fmla="*/ 9077 w 15681"/>
                  <a:gd name="connsiteY344" fmla="*/ 10918 h 12565"/>
                  <a:gd name="connsiteX345" fmla="*/ 9018 w 15681"/>
                  <a:gd name="connsiteY345" fmla="*/ 10800 h 12565"/>
                  <a:gd name="connsiteX346" fmla="*/ 8960 w 15681"/>
                  <a:gd name="connsiteY346" fmla="*/ 10551 h 12565"/>
                  <a:gd name="connsiteX347" fmla="*/ 8778 w 15681"/>
                  <a:gd name="connsiteY347" fmla="*/ 10446 h 12565"/>
                  <a:gd name="connsiteX348" fmla="*/ 8705 w 15681"/>
                  <a:gd name="connsiteY348" fmla="*/ 10266 h 12565"/>
                  <a:gd name="connsiteX349" fmla="*/ 8583 w 15681"/>
                  <a:gd name="connsiteY349" fmla="*/ 10249 h 12565"/>
                  <a:gd name="connsiteX350" fmla="*/ 8465 w 15681"/>
                  <a:gd name="connsiteY350" fmla="*/ 10203 h 12565"/>
                  <a:gd name="connsiteX351" fmla="*/ 8444 w 15681"/>
                  <a:gd name="connsiteY351" fmla="*/ 10098 h 12565"/>
                  <a:gd name="connsiteX352" fmla="*/ 8505 w 15681"/>
                  <a:gd name="connsiteY352" fmla="*/ 10036 h 12565"/>
                  <a:gd name="connsiteX353" fmla="*/ 8445 w 15681"/>
                  <a:gd name="connsiteY353" fmla="*/ 9961 h 12565"/>
                  <a:gd name="connsiteX354" fmla="*/ 8340 w 15681"/>
                  <a:gd name="connsiteY354" fmla="*/ 9988 h 12565"/>
                  <a:gd name="connsiteX355" fmla="*/ 8345 w 15681"/>
                  <a:gd name="connsiteY355" fmla="*/ 9870 h 12565"/>
                  <a:gd name="connsiteX356" fmla="*/ 8256 w 15681"/>
                  <a:gd name="connsiteY356" fmla="*/ 9855 h 12565"/>
                  <a:gd name="connsiteX357" fmla="*/ 8100 w 15681"/>
                  <a:gd name="connsiteY357" fmla="*/ 9889 h 12565"/>
                  <a:gd name="connsiteX358" fmla="*/ 7872 w 15681"/>
                  <a:gd name="connsiteY358" fmla="*/ 9802 h 12565"/>
                  <a:gd name="connsiteX359" fmla="*/ 7716 w 15681"/>
                  <a:gd name="connsiteY359" fmla="*/ 9871 h 12565"/>
                  <a:gd name="connsiteX360" fmla="*/ 7455 w 15681"/>
                  <a:gd name="connsiteY360" fmla="*/ 9735 h 12565"/>
                  <a:gd name="connsiteX361" fmla="*/ 7245 w 15681"/>
                  <a:gd name="connsiteY361" fmla="*/ 9691 h 12565"/>
                  <a:gd name="connsiteX362" fmla="*/ 7160 w 15681"/>
                  <a:gd name="connsiteY362" fmla="*/ 9787 h 12565"/>
                  <a:gd name="connsiteX363" fmla="*/ 6525 w 15681"/>
                  <a:gd name="connsiteY363" fmla="*/ 9901 h 12565"/>
                  <a:gd name="connsiteX364" fmla="*/ 6264 w 15681"/>
                  <a:gd name="connsiteY364" fmla="*/ 10131 h 12565"/>
                  <a:gd name="connsiteX365" fmla="*/ 5849 w 15681"/>
                  <a:gd name="connsiteY365" fmla="*/ 10366 h 12565"/>
                  <a:gd name="connsiteX366" fmla="*/ 5492 w 15681"/>
                  <a:gd name="connsiteY366" fmla="*/ 10425 h 12565"/>
                  <a:gd name="connsiteX367" fmla="*/ 5141 w 15681"/>
                  <a:gd name="connsiteY367" fmla="*/ 10795 h 12565"/>
                  <a:gd name="connsiteX368" fmla="*/ 5019 w 15681"/>
                  <a:gd name="connsiteY368" fmla="*/ 10837 h 12565"/>
                  <a:gd name="connsiteX369" fmla="*/ 4950 w 15681"/>
                  <a:gd name="connsiteY369" fmla="*/ 10965 h 12565"/>
                  <a:gd name="connsiteX370" fmla="*/ 4871 w 15681"/>
                  <a:gd name="connsiteY370" fmla="*/ 11326 h 12565"/>
                  <a:gd name="connsiteX371" fmla="*/ 4731 w 15681"/>
                  <a:gd name="connsiteY371" fmla="*/ 11406 h 12565"/>
                  <a:gd name="connsiteX372" fmla="*/ 4610 w 15681"/>
                  <a:gd name="connsiteY372" fmla="*/ 11395 h 12565"/>
                  <a:gd name="connsiteX373" fmla="*/ 4469 w 15681"/>
                  <a:gd name="connsiteY373" fmla="*/ 11496 h 12565"/>
                  <a:gd name="connsiteX374" fmla="*/ 4259 w 15681"/>
                  <a:gd name="connsiteY374" fmla="*/ 11487 h 12565"/>
                  <a:gd name="connsiteX375" fmla="*/ 3995 w 15681"/>
                  <a:gd name="connsiteY375" fmla="*/ 11586 h 12565"/>
                  <a:gd name="connsiteX376" fmla="*/ 3851 w 15681"/>
                  <a:gd name="connsiteY376" fmla="*/ 11686 h 12565"/>
                  <a:gd name="connsiteX377" fmla="*/ 3671 w 15681"/>
                  <a:gd name="connsiteY377" fmla="*/ 11674 h 12565"/>
                  <a:gd name="connsiteX378" fmla="*/ 3578 w 15681"/>
                  <a:gd name="connsiteY378" fmla="*/ 11815 h 12565"/>
                  <a:gd name="connsiteX379" fmla="*/ 3560 w 15681"/>
                  <a:gd name="connsiteY379" fmla="*/ 11943 h 12565"/>
                  <a:gd name="connsiteX380" fmla="*/ 3512 w 15681"/>
                  <a:gd name="connsiteY380" fmla="*/ 12046 h 12565"/>
                  <a:gd name="connsiteX381" fmla="*/ 3349 w 15681"/>
                  <a:gd name="connsiteY381" fmla="*/ 12066 h 12565"/>
                  <a:gd name="connsiteX382" fmla="*/ 3302 w 15681"/>
                  <a:gd name="connsiteY382" fmla="*/ 12265 h 12565"/>
                  <a:gd name="connsiteX383" fmla="*/ 3080 w 15681"/>
                  <a:gd name="connsiteY383" fmla="*/ 12457 h 12565"/>
                  <a:gd name="connsiteX384" fmla="*/ 2882 w 15681"/>
                  <a:gd name="connsiteY384" fmla="*/ 12477 h 12565"/>
                  <a:gd name="connsiteX385" fmla="*/ 2669 w 15681"/>
                  <a:gd name="connsiteY385" fmla="*/ 12565 h 12565"/>
                  <a:gd name="connsiteX386" fmla="*/ 2463 w 15681"/>
                  <a:gd name="connsiteY386" fmla="*/ 12516 h 12565"/>
                  <a:gd name="connsiteX387" fmla="*/ 2181 w 15681"/>
                  <a:gd name="connsiteY387" fmla="*/ 12396 h 12565"/>
                  <a:gd name="connsiteX388" fmla="*/ 2078 w 15681"/>
                  <a:gd name="connsiteY388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37 w 15681"/>
                  <a:gd name="connsiteY315" fmla="*/ 11247 h 12565"/>
                  <a:gd name="connsiteX316" fmla="*/ 10064 w 15681"/>
                  <a:gd name="connsiteY316" fmla="*/ 11204 h 12565"/>
                  <a:gd name="connsiteX317" fmla="*/ 10161 w 15681"/>
                  <a:gd name="connsiteY317" fmla="*/ 11115 h 12565"/>
                  <a:gd name="connsiteX318" fmla="*/ 10220 w 15681"/>
                  <a:gd name="connsiteY318" fmla="*/ 10981 h 12565"/>
                  <a:gd name="connsiteX319" fmla="*/ 10202 w 15681"/>
                  <a:gd name="connsiteY319" fmla="*/ 10806 h 12565"/>
                  <a:gd name="connsiteX320" fmla="*/ 10098 w 15681"/>
                  <a:gd name="connsiteY320" fmla="*/ 10650 h 12565"/>
                  <a:gd name="connsiteX321" fmla="*/ 10040 w 15681"/>
                  <a:gd name="connsiteY321" fmla="*/ 10531 h 12565"/>
                  <a:gd name="connsiteX322" fmla="*/ 9989 w 15681"/>
                  <a:gd name="connsiteY322" fmla="*/ 10531 h 12565"/>
                  <a:gd name="connsiteX323" fmla="*/ 9960 w 15681"/>
                  <a:gd name="connsiteY323" fmla="*/ 10641 h 12565"/>
                  <a:gd name="connsiteX324" fmla="*/ 9965 w 15681"/>
                  <a:gd name="connsiteY324" fmla="*/ 10816 h 12565"/>
                  <a:gd name="connsiteX325" fmla="*/ 9936 w 15681"/>
                  <a:gd name="connsiteY325" fmla="*/ 10995 h 12565"/>
                  <a:gd name="connsiteX326" fmla="*/ 9749 w 15681"/>
                  <a:gd name="connsiteY326" fmla="*/ 11017 h 12565"/>
                  <a:gd name="connsiteX327" fmla="*/ 9620 w 15681"/>
                  <a:gd name="connsiteY327" fmla="*/ 11106 h 12565"/>
                  <a:gd name="connsiteX328" fmla="*/ 9665 w 15681"/>
                  <a:gd name="connsiteY328" fmla="*/ 10912 h 12565"/>
                  <a:gd name="connsiteX329" fmla="*/ 9813 w 15681"/>
                  <a:gd name="connsiteY329" fmla="*/ 10890 h 12565"/>
                  <a:gd name="connsiteX330" fmla="*/ 9794 w 15681"/>
                  <a:gd name="connsiteY330" fmla="*/ 10726 h 12565"/>
                  <a:gd name="connsiteX331" fmla="*/ 9765 w 15681"/>
                  <a:gd name="connsiteY331" fmla="*/ 10564 h 12565"/>
                  <a:gd name="connsiteX332" fmla="*/ 9827 w 15681"/>
                  <a:gd name="connsiteY332" fmla="*/ 10429 h 12565"/>
                  <a:gd name="connsiteX333" fmla="*/ 9935 w 15681"/>
                  <a:gd name="connsiteY333" fmla="*/ 10231 h 12565"/>
                  <a:gd name="connsiteX334" fmla="*/ 9827 w 15681"/>
                  <a:gd name="connsiteY334" fmla="*/ 10147 h 12565"/>
                  <a:gd name="connsiteX335" fmla="*/ 9921 w 15681"/>
                  <a:gd name="connsiteY335" fmla="*/ 10041 h 12565"/>
                  <a:gd name="connsiteX336" fmla="*/ 9854 w 15681"/>
                  <a:gd name="connsiteY336" fmla="*/ 9910 h 12565"/>
                  <a:gd name="connsiteX337" fmla="*/ 9719 w 15681"/>
                  <a:gd name="connsiteY337" fmla="*/ 10081 h 12565"/>
                  <a:gd name="connsiteX338" fmla="*/ 9659 w 15681"/>
                  <a:gd name="connsiteY338" fmla="*/ 10306 h 12565"/>
                  <a:gd name="connsiteX339" fmla="*/ 9380 w 15681"/>
                  <a:gd name="connsiteY339" fmla="*/ 10536 h 12565"/>
                  <a:gd name="connsiteX340" fmla="*/ 9347 w 15681"/>
                  <a:gd name="connsiteY340" fmla="*/ 10678 h 12565"/>
                  <a:gd name="connsiteX341" fmla="*/ 9272 w 15681"/>
                  <a:gd name="connsiteY341" fmla="*/ 10786 h 12565"/>
                  <a:gd name="connsiteX342" fmla="*/ 9287 w 15681"/>
                  <a:gd name="connsiteY342" fmla="*/ 10882 h 12565"/>
                  <a:gd name="connsiteX343" fmla="*/ 9287 w 15681"/>
                  <a:gd name="connsiteY343" fmla="*/ 10984 h 12565"/>
                  <a:gd name="connsiteX344" fmla="*/ 9167 w 15681"/>
                  <a:gd name="connsiteY344" fmla="*/ 11001 h 12565"/>
                  <a:gd name="connsiteX345" fmla="*/ 9077 w 15681"/>
                  <a:gd name="connsiteY345" fmla="*/ 10918 h 12565"/>
                  <a:gd name="connsiteX346" fmla="*/ 9018 w 15681"/>
                  <a:gd name="connsiteY346" fmla="*/ 10800 h 12565"/>
                  <a:gd name="connsiteX347" fmla="*/ 8960 w 15681"/>
                  <a:gd name="connsiteY347" fmla="*/ 10551 h 12565"/>
                  <a:gd name="connsiteX348" fmla="*/ 8778 w 15681"/>
                  <a:gd name="connsiteY348" fmla="*/ 10446 h 12565"/>
                  <a:gd name="connsiteX349" fmla="*/ 8705 w 15681"/>
                  <a:gd name="connsiteY349" fmla="*/ 10266 h 12565"/>
                  <a:gd name="connsiteX350" fmla="*/ 8583 w 15681"/>
                  <a:gd name="connsiteY350" fmla="*/ 10249 h 12565"/>
                  <a:gd name="connsiteX351" fmla="*/ 8465 w 15681"/>
                  <a:gd name="connsiteY351" fmla="*/ 10203 h 12565"/>
                  <a:gd name="connsiteX352" fmla="*/ 8444 w 15681"/>
                  <a:gd name="connsiteY352" fmla="*/ 10098 h 12565"/>
                  <a:gd name="connsiteX353" fmla="*/ 8505 w 15681"/>
                  <a:gd name="connsiteY353" fmla="*/ 10036 h 12565"/>
                  <a:gd name="connsiteX354" fmla="*/ 8445 w 15681"/>
                  <a:gd name="connsiteY354" fmla="*/ 9961 h 12565"/>
                  <a:gd name="connsiteX355" fmla="*/ 8340 w 15681"/>
                  <a:gd name="connsiteY355" fmla="*/ 9988 h 12565"/>
                  <a:gd name="connsiteX356" fmla="*/ 8345 w 15681"/>
                  <a:gd name="connsiteY356" fmla="*/ 9870 h 12565"/>
                  <a:gd name="connsiteX357" fmla="*/ 8256 w 15681"/>
                  <a:gd name="connsiteY357" fmla="*/ 9855 h 12565"/>
                  <a:gd name="connsiteX358" fmla="*/ 8100 w 15681"/>
                  <a:gd name="connsiteY358" fmla="*/ 9889 h 12565"/>
                  <a:gd name="connsiteX359" fmla="*/ 7872 w 15681"/>
                  <a:gd name="connsiteY359" fmla="*/ 9802 h 12565"/>
                  <a:gd name="connsiteX360" fmla="*/ 7716 w 15681"/>
                  <a:gd name="connsiteY360" fmla="*/ 9871 h 12565"/>
                  <a:gd name="connsiteX361" fmla="*/ 7455 w 15681"/>
                  <a:gd name="connsiteY361" fmla="*/ 9735 h 12565"/>
                  <a:gd name="connsiteX362" fmla="*/ 7245 w 15681"/>
                  <a:gd name="connsiteY362" fmla="*/ 9691 h 12565"/>
                  <a:gd name="connsiteX363" fmla="*/ 7160 w 15681"/>
                  <a:gd name="connsiteY363" fmla="*/ 9787 h 12565"/>
                  <a:gd name="connsiteX364" fmla="*/ 6525 w 15681"/>
                  <a:gd name="connsiteY364" fmla="*/ 9901 h 12565"/>
                  <a:gd name="connsiteX365" fmla="*/ 6264 w 15681"/>
                  <a:gd name="connsiteY365" fmla="*/ 10131 h 12565"/>
                  <a:gd name="connsiteX366" fmla="*/ 5849 w 15681"/>
                  <a:gd name="connsiteY366" fmla="*/ 10366 h 12565"/>
                  <a:gd name="connsiteX367" fmla="*/ 5492 w 15681"/>
                  <a:gd name="connsiteY367" fmla="*/ 10425 h 12565"/>
                  <a:gd name="connsiteX368" fmla="*/ 5141 w 15681"/>
                  <a:gd name="connsiteY368" fmla="*/ 10795 h 12565"/>
                  <a:gd name="connsiteX369" fmla="*/ 5019 w 15681"/>
                  <a:gd name="connsiteY369" fmla="*/ 10837 h 12565"/>
                  <a:gd name="connsiteX370" fmla="*/ 4950 w 15681"/>
                  <a:gd name="connsiteY370" fmla="*/ 10965 h 12565"/>
                  <a:gd name="connsiteX371" fmla="*/ 4871 w 15681"/>
                  <a:gd name="connsiteY371" fmla="*/ 11326 h 12565"/>
                  <a:gd name="connsiteX372" fmla="*/ 4731 w 15681"/>
                  <a:gd name="connsiteY372" fmla="*/ 11406 h 12565"/>
                  <a:gd name="connsiteX373" fmla="*/ 4610 w 15681"/>
                  <a:gd name="connsiteY373" fmla="*/ 11395 h 12565"/>
                  <a:gd name="connsiteX374" fmla="*/ 4469 w 15681"/>
                  <a:gd name="connsiteY374" fmla="*/ 11496 h 12565"/>
                  <a:gd name="connsiteX375" fmla="*/ 4259 w 15681"/>
                  <a:gd name="connsiteY375" fmla="*/ 11487 h 12565"/>
                  <a:gd name="connsiteX376" fmla="*/ 3995 w 15681"/>
                  <a:gd name="connsiteY376" fmla="*/ 11586 h 12565"/>
                  <a:gd name="connsiteX377" fmla="*/ 3851 w 15681"/>
                  <a:gd name="connsiteY377" fmla="*/ 11686 h 12565"/>
                  <a:gd name="connsiteX378" fmla="*/ 3671 w 15681"/>
                  <a:gd name="connsiteY378" fmla="*/ 11674 h 12565"/>
                  <a:gd name="connsiteX379" fmla="*/ 3578 w 15681"/>
                  <a:gd name="connsiteY379" fmla="*/ 11815 h 12565"/>
                  <a:gd name="connsiteX380" fmla="*/ 3560 w 15681"/>
                  <a:gd name="connsiteY380" fmla="*/ 11943 h 12565"/>
                  <a:gd name="connsiteX381" fmla="*/ 3512 w 15681"/>
                  <a:gd name="connsiteY381" fmla="*/ 12046 h 12565"/>
                  <a:gd name="connsiteX382" fmla="*/ 3349 w 15681"/>
                  <a:gd name="connsiteY382" fmla="*/ 12066 h 12565"/>
                  <a:gd name="connsiteX383" fmla="*/ 3302 w 15681"/>
                  <a:gd name="connsiteY383" fmla="*/ 12265 h 12565"/>
                  <a:gd name="connsiteX384" fmla="*/ 3080 w 15681"/>
                  <a:gd name="connsiteY384" fmla="*/ 12457 h 12565"/>
                  <a:gd name="connsiteX385" fmla="*/ 2882 w 15681"/>
                  <a:gd name="connsiteY385" fmla="*/ 12477 h 12565"/>
                  <a:gd name="connsiteX386" fmla="*/ 2669 w 15681"/>
                  <a:gd name="connsiteY386" fmla="*/ 12565 h 12565"/>
                  <a:gd name="connsiteX387" fmla="*/ 2463 w 15681"/>
                  <a:gd name="connsiteY387" fmla="*/ 12516 h 12565"/>
                  <a:gd name="connsiteX388" fmla="*/ 2181 w 15681"/>
                  <a:gd name="connsiteY388" fmla="*/ 12396 h 12565"/>
                  <a:gd name="connsiteX389" fmla="*/ 2078 w 15681"/>
                  <a:gd name="connsiteY389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61 w 15681"/>
                  <a:gd name="connsiteY315" fmla="*/ 11267 h 12565"/>
                  <a:gd name="connsiteX316" fmla="*/ 10037 w 15681"/>
                  <a:gd name="connsiteY316" fmla="*/ 11247 h 12565"/>
                  <a:gd name="connsiteX317" fmla="*/ 10064 w 15681"/>
                  <a:gd name="connsiteY317" fmla="*/ 11204 h 12565"/>
                  <a:gd name="connsiteX318" fmla="*/ 10161 w 15681"/>
                  <a:gd name="connsiteY318" fmla="*/ 11115 h 12565"/>
                  <a:gd name="connsiteX319" fmla="*/ 10220 w 15681"/>
                  <a:gd name="connsiteY319" fmla="*/ 10981 h 12565"/>
                  <a:gd name="connsiteX320" fmla="*/ 10202 w 15681"/>
                  <a:gd name="connsiteY320" fmla="*/ 10806 h 12565"/>
                  <a:gd name="connsiteX321" fmla="*/ 10098 w 15681"/>
                  <a:gd name="connsiteY321" fmla="*/ 10650 h 12565"/>
                  <a:gd name="connsiteX322" fmla="*/ 10040 w 15681"/>
                  <a:gd name="connsiteY322" fmla="*/ 10531 h 12565"/>
                  <a:gd name="connsiteX323" fmla="*/ 9989 w 15681"/>
                  <a:gd name="connsiteY323" fmla="*/ 10531 h 12565"/>
                  <a:gd name="connsiteX324" fmla="*/ 9960 w 15681"/>
                  <a:gd name="connsiteY324" fmla="*/ 10641 h 12565"/>
                  <a:gd name="connsiteX325" fmla="*/ 9965 w 15681"/>
                  <a:gd name="connsiteY325" fmla="*/ 10816 h 12565"/>
                  <a:gd name="connsiteX326" fmla="*/ 9936 w 15681"/>
                  <a:gd name="connsiteY326" fmla="*/ 10995 h 12565"/>
                  <a:gd name="connsiteX327" fmla="*/ 9749 w 15681"/>
                  <a:gd name="connsiteY327" fmla="*/ 11017 h 12565"/>
                  <a:gd name="connsiteX328" fmla="*/ 9620 w 15681"/>
                  <a:gd name="connsiteY328" fmla="*/ 11106 h 12565"/>
                  <a:gd name="connsiteX329" fmla="*/ 9665 w 15681"/>
                  <a:gd name="connsiteY329" fmla="*/ 10912 h 12565"/>
                  <a:gd name="connsiteX330" fmla="*/ 9813 w 15681"/>
                  <a:gd name="connsiteY330" fmla="*/ 10890 h 12565"/>
                  <a:gd name="connsiteX331" fmla="*/ 9794 w 15681"/>
                  <a:gd name="connsiteY331" fmla="*/ 10726 h 12565"/>
                  <a:gd name="connsiteX332" fmla="*/ 9765 w 15681"/>
                  <a:gd name="connsiteY332" fmla="*/ 10564 h 12565"/>
                  <a:gd name="connsiteX333" fmla="*/ 9827 w 15681"/>
                  <a:gd name="connsiteY333" fmla="*/ 10429 h 12565"/>
                  <a:gd name="connsiteX334" fmla="*/ 9935 w 15681"/>
                  <a:gd name="connsiteY334" fmla="*/ 10231 h 12565"/>
                  <a:gd name="connsiteX335" fmla="*/ 9827 w 15681"/>
                  <a:gd name="connsiteY335" fmla="*/ 10147 h 12565"/>
                  <a:gd name="connsiteX336" fmla="*/ 9921 w 15681"/>
                  <a:gd name="connsiteY336" fmla="*/ 10041 h 12565"/>
                  <a:gd name="connsiteX337" fmla="*/ 9854 w 15681"/>
                  <a:gd name="connsiteY337" fmla="*/ 9910 h 12565"/>
                  <a:gd name="connsiteX338" fmla="*/ 9719 w 15681"/>
                  <a:gd name="connsiteY338" fmla="*/ 10081 h 12565"/>
                  <a:gd name="connsiteX339" fmla="*/ 9659 w 15681"/>
                  <a:gd name="connsiteY339" fmla="*/ 10306 h 12565"/>
                  <a:gd name="connsiteX340" fmla="*/ 9380 w 15681"/>
                  <a:gd name="connsiteY340" fmla="*/ 10536 h 12565"/>
                  <a:gd name="connsiteX341" fmla="*/ 9347 w 15681"/>
                  <a:gd name="connsiteY341" fmla="*/ 10678 h 12565"/>
                  <a:gd name="connsiteX342" fmla="*/ 9272 w 15681"/>
                  <a:gd name="connsiteY342" fmla="*/ 10786 h 12565"/>
                  <a:gd name="connsiteX343" fmla="*/ 9287 w 15681"/>
                  <a:gd name="connsiteY343" fmla="*/ 10882 h 12565"/>
                  <a:gd name="connsiteX344" fmla="*/ 9287 w 15681"/>
                  <a:gd name="connsiteY344" fmla="*/ 10984 h 12565"/>
                  <a:gd name="connsiteX345" fmla="*/ 9167 w 15681"/>
                  <a:gd name="connsiteY345" fmla="*/ 11001 h 12565"/>
                  <a:gd name="connsiteX346" fmla="*/ 9077 w 15681"/>
                  <a:gd name="connsiteY346" fmla="*/ 10918 h 12565"/>
                  <a:gd name="connsiteX347" fmla="*/ 9018 w 15681"/>
                  <a:gd name="connsiteY347" fmla="*/ 10800 h 12565"/>
                  <a:gd name="connsiteX348" fmla="*/ 8960 w 15681"/>
                  <a:gd name="connsiteY348" fmla="*/ 10551 h 12565"/>
                  <a:gd name="connsiteX349" fmla="*/ 8778 w 15681"/>
                  <a:gd name="connsiteY349" fmla="*/ 10446 h 12565"/>
                  <a:gd name="connsiteX350" fmla="*/ 8705 w 15681"/>
                  <a:gd name="connsiteY350" fmla="*/ 10266 h 12565"/>
                  <a:gd name="connsiteX351" fmla="*/ 8583 w 15681"/>
                  <a:gd name="connsiteY351" fmla="*/ 10249 h 12565"/>
                  <a:gd name="connsiteX352" fmla="*/ 8465 w 15681"/>
                  <a:gd name="connsiteY352" fmla="*/ 10203 h 12565"/>
                  <a:gd name="connsiteX353" fmla="*/ 8444 w 15681"/>
                  <a:gd name="connsiteY353" fmla="*/ 10098 h 12565"/>
                  <a:gd name="connsiteX354" fmla="*/ 8505 w 15681"/>
                  <a:gd name="connsiteY354" fmla="*/ 10036 h 12565"/>
                  <a:gd name="connsiteX355" fmla="*/ 8445 w 15681"/>
                  <a:gd name="connsiteY355" fmla="*/ 9961 h 12565"/>
                  <a:gd name="connsiteX356" fmla="*/ 8340 w 15681"/>
                  <a:gd name="connsiteY356" fmla="*/ 9988 h 12565"/>
                  <a:gd name="connsiteX357" fmla="*/ 8345 w 15681"/>
                  <a:gd name="connsiteY357" fmla="*/ 9870 h 12565"/>
                  <a:gd name="connsiteX358" fmla="*/ 8256 w 15681"/>
                  <a:gd name="connsiteY358" fmla="*/ 9855 h 12565"/>
                  <a:gd name="connsiteX359" fmla="*/ 8100 w 15681"/>
                  <a:gd name="connsiteY359" fmla="*/ 9889 h 12565"/>
                  <a:gd name="connsiteX360" fmla="*/ 7872 w 15681"/>
                  <a:gd name="connsiteY360" fmla="*/ 9802 h 12565"/>
                  <a:gd name="connsiteX361" fmla="*/ 7716 w 15681"/>
                  <a:gd name="connsiteY361" fmla="*/ 9871 h 12565"/>
                  <a:gd name="connsiteX362" fmla="*/ 7455 w 15681"/>
                  <a:gd name="connsiteY362" fmla="*/ 9735 h 12565"/>
                  <a:gd name="connsiteX363" fmla="*/ 7245 w 15681"/>
                  <a:gd name="connsiteY363" fmla="*/ 9691 h 12565"/>
                  <a:gd name="connsiteX364" fmla="*/ 7160 w 15681"/>
                  <a:gd name="connsiteY364" fmla="*/ 9787 h 12565"/>
                  <a:gd name="connsiteX365" fmla="*/ 6525 w 15681"/>
                  <a:gd name="connsiteY365" fmla="*/ 9901 h 12565"/>
                  <a:gd name="connsiteX366" fmla="*/ 6264 w 15681"/>
                  <a:gd name="connsiteY366" fmla="*/ 10131 h 12565"/>
                  <a:gd name="connsiteX367" fmla="*/ 5849 w 15681"/>
                  <a:gd name="connsiteY367" fmla="*/ 10366 h 12565"/>
                  <a:gd name="connsiteX368" fmla="*/ 5492 w 15681"/>
                  <a:gd name="connsiteY368" fmla="*/ 10425 h 12565"/>
                  <a:gd name="connsiteX369" fmla="*/ 5141 w 15681"/>
                  <a:gd name="connsiteY369" fmla="*/ 10795 h 12565"/>
                  <a:gd name="connsiteX370" fmla="*/ 5019 w 15681"/>
                  <a:gd name="connsiteY370" fmla="*/ 10837 h 12565"/>
                  <a:gd name="connsiteX371" fmla="*/ 4950 w 15681"/>
                  <a:gd name="connsiteY371" fmla="*/ 10965 h 12565"/>
                  <a:gd name="connsiteX372" fmla="*/ 4871 w 15681"/>
                  <a:gd name="connsiteY372" fmla="*/ 11326 h 12565"/>
                  <a:gd name="connsiteX373" fmla="*/ 4731 w 15681"/>
                  <a:gd name="connsiteY373" fmla="*/ 11406 h 12565"/>
                  <a:gd name="connsiteX374" fmla="*/ 4610 w 15681"/>
                  <a:gd name="connsiteY374" fmla="*/ 11395 h 12565"/>
                  <a:gd name="connsiteX375" fmla="*/ 4469 w 15681"/>
                  <a:gd name="connsiteY375" fmla="*/ 11496 h 12565"/>
                  <a:gd name="connsiteX376" fmla="*/ 4259 w 15681"/>
                  <a:gd name="connsiteY376" fmla="*/ 11487 h 12565"/>
                  <a:gd name="connsiteX377" fmla="*/ 3995 w 15681"/>
                  <a:gd name="connsiteY377" fmla="*/ 11586 h 12565"/>
                  <a:gd name="connsiteX378" fmla="*/ 3851 w 15681"/>
                  <a:gd name="connsiteY378" fmla="*/ 11686 h 12565"/>
                  <a:gd name="connsiteX379" fmla="*/ 3671 w 15681"/>
                  <a:gd name="connsiteY379" fmla="*/ 11674 h 12565"/>
                  <a:gd name="connsiteX380" fmla="*/ 3578 w 15681"/>
                  <a:gd name="connsiteY380" fmla="*/ 11815 h 12565"/>
                  <a:gd name="connsiteX381" fmla="*/ 3560 w 15681"/>
                  <a:gd name="connsiteY381" fmla="*/ 11943 h 12565"/>
                  <a:gd name="connsiteX382" fmla="*/ 3512 w 15681"/>
                  <a:gd name="connsiteY382" fmla="*/ 12046 h 12565"/>
                  <a:gd name="connsiteX383" fmla="*/ 3349 w 15681"/>
                  <a:gd name="connsiteY383" fmla="*/ 12066 h 12565"/>
                  <a:gd name="connsiteX384" fmla="*/ 3302 w 15681"/>
                  <a:gd name="connsiteY384" fmla="*/ 12265 h 12565"/>
                  <a:gd name="connsiteX385" fmla="*/ 3080 w 15681"/>
                  <a:gd name="connsiteY385" fmla="*/ 12457 h 12565"/>
                  <a:gd name="connsiteX386" fmla="*/ 2882 w 15681"/>
                  <a:gd name="connsiteY386" fmla="*/ 12477 h 12565"/>
                  <a:gd name="connsiteX387" fmla="*/ 2669 w 15681"/>
                  <a:gd name="connsiteY387" fmla="*/ 12565 h 12565"/>
                  <a:gd name="connsiteX388" fmla="*/ 2463 w 15681"/>
                  <a:gd name="connsiteY388" fmla="*/ 12516 h 12565"/>
                  <a:gd name="connsiteX389" fmla="*/ 2181 w 15681"/>
                  <a:gd name="connsiteY389" fmla="*/ 12396 h 12565"/>
                  <a:gd name="connsiteX390" fmla="*/ 2078 w 15681"/>
                  <a:gd name="connsiteY390" fmla="*/ 12436 h 12565"/>
                  <a:gd name="connsiteX0" fmla="*/ 2078 w 15681"/>
                  <a:gd name="connsiteY0" fmla="*/ 12436 h 12565"/>
                  <a:gd name="connsiteX1" fmla="*/ 1971 w 15681"/>
                  <a:gd name="connsiteY1" fmla="*/ 12276 h 12565"/>
                  <a:gd name="connsiteX2" fmla="*/ 1928 w 15681"/>
                  <a:gd name="connsiteY2" fmla="*/ 12117 h 12565"/>
                  <a:gd name="connsiteX3" fmla="*/ 2031 w 15681"/>
                  <a:gd name="connsiteY3" fmla="*/ 12114 h 12565"/>
                  <a:gd name="connsiteX4" fmla="*/ 2109 w 15681"/>
                  <a:gd name="connsiteY4" fmla="*/ 11985 h 12565"/>
                  <a:gd name="connsiteX5" fmla="*/ 2090 w 15681"/>
                  <a:gd name="connsiteY5" fmla="*/ 11845 h 12565"/>
                  <a:gd name="connsiteX6" fmla="*/ 1971 w 15681"/>
                  <a:gd name="connsiteY6" fmla="*/ 11628 h 12565"/>
                  <a:gd name="connsiteX7" fmla="*/ 1980 w 15681"/>
                  <a:gd name="connsiteY7" fmla="*/ 11464 h 12565"/>
                  <a:gd name="connsiteX8" fmla="*/ 1889 w 15681"/>
                  <a:gd name="connsiteY8" fmla="*/ 11236 h 12565"/>
                  <a:gd name="connsiteX9" fmla="*/ 1442 w 15681"/>
                  <a:gd name="connsiteY9" fmla="*/ 10677 h 12565"/>
                  <a:gd name="connsiteX10" fmla="*/ 1292 w 15681"/>
                  <a:gd name="connsiteY10" fmla="*/ 10207 h 12565"/>
                  <a:gd name="connsiteX11" fmla="*/ 1104 w 15681"/>
                  <a:gd name="connsiteY11" fmla="*/ 10071 h 12565"/>
                  <a:gd name="connsiteX12" fmla="*/ 1008 w 15681"/>
                  <a:gd name="connsiteY12" fmla="*/ 9933 h 12565"/>
                  <a:gd name="connsiteX13" fmla="*/ 851 w 15681"/>
                  <a:gd name="connsiteY13" fmla="*/ 9771 h 12565"/>
                  <a:gd name="connsiteX14" fmla="*/ 738 w 15681"/>
                  <a:gd name="connsiteY14" fmla="*/ 9495 h 12565"/>
                  <a:gd name="connsiteX15" fmla="*/ 513 w 15681"/>
                  <a:gd name="connsiteY15" fmla="*/ 9238 h 12565"/>
                  <a:gd name="connsiteX16" fmla="*/ 249 w 15681"/>
                  <a:gd name="connsiteY16" fmla="*/ 9055 h 12565"/>
                  <a:gd name="connsiteX17" fmla="*/ 279 w 15681"/>
                  <a:gd name="connsiteY17" fmla="*/ 8946 h 12565"/>
                  <a:gd name="connsiteX18" fmla="*/ 507 w 15681"/>
                  <a:gd name="connsiteY18" fmla="*/ 9165 h 12565"/>
                  <a:gd name="connsiteX19" fmla="*/ 569 w 15681"/>
                  <a:gd name="connsiteY19" fmla="*/ 9105 h 12565"/>
                  <a:gd name="connsiteX20" fmla="*/ 477 w 15681"/>
                  <a:gd name="connsiteY20" fmla="*/ 9034 h 12565"/>
                  <a:gd name="connsiteX21" fmla="*/ 321 w 15681"/>
                  <a:gd name="connsiteY21" fmla="*/ 8847 h 12565"/>
                  <a:gd name="connsiteX22" fmla="*/ 300 w 15681"/>
                  <a:gd name="connsiteY22" fmla="*/ 8706 h 12565"/>
                  <a:gd name="connsiteX23" fmla="*/ 438 w 15681"/>
                  <a:gd name="connsiteY23" fmla="*/ 8854 h 12565"/>
                  <a:gd name="connsiteX24" fmla="*/ 509 w 15681"/>
                  <a:gd name="connsiteY24" fmla="*/ 8787 h 12565"/>
                  <a:gd name="connsiteX25" fmla="*/ 530 w 15681"/>
                  <a:gd name="connsiteY25" fmla="*/ 8907 h 12565"/>
                  <a:gd name="connsiteX26" fmla="*/ 600 w 15681"/>
                  <a:gd name="connsiteY26" fmla="*/ 9028 h 12565"/>
                  <a:gd name="connsiteX27" fmla="*/ 680 w 15681"/>
                  <a:gd name="connsiteY27" fmla="*/ 9045 h 12565"/>
                  <a:gd name="connsiteX28" fmla="*/ 629 w 15681"/>
                  <a:gd name="connsiteY28" fmla="*/ 8797 h 12565"/>
                  <a:gd name="connsiteX29" fmla="*/ 278 w 15681"/>
                  <a:gd name="connsiteY29" fmla="*/ 8433 h 12565"/>
                  <a:gd name="connsiteX30" fmla="*/ 129 w 15681"/>
                  <a:gd name="connsiteY30" fmla="*/ 8307 h 12565"/>
                  <a:gd name="connsiteX31" fmla="*/ 68 w 15681"/>
                  <a:gd name="connsiteY31" fmla="*/ 8095 h 12565"/>
                  <a:gd name="connsiteX32" fmla="*/ 92 w 15681"/>
                  <a:gd name="connsiteY32" fmla="*/ 7941 h 12565"/>
                  <a:gd name="connsiteX33" fmla="*/ 140 w 15681"/>
                  <a:gd name="connsiteY33" fmla="*/ 7735 h 12565"/>
                  <a:gd name="connsiteX34" fmla="*/ 109 w 15681"/>
                  <a:gd name="connsiteY34" fmla="*/ 7536 h 12565"/>
                  <a:gd name="connsiteX35" fmla="*/ 0 w 15681"/>
                  <a:gd name="connsiteY35" fmla="*/ 7408 h 12565"/>
                  <a:gd name="connsiteX36" fmla="*/ 29 w 15681"/>
                  <a:gd name="connsiteY36" fmla="*/ 7095 h 12565"/>
                  <a:gd name="connsiteX37" fmla="*/ 101 w 15681"/>
                  <a:gd name="connsiteY37" fmla="*/ 7056 h 12565"/>
                  <a:gd name="connsiteX38" fmla="*/ 135 w 15681"/>
                  <a:gd name="connsiteY38" fmla="*/ 7170 h 12565"/>
                  <a:gd name="connsiteX39" fmla="*/ 189 w 15681"/>
                  <a:gd name="connsiteY39" fmla="*/ 7294 h 12565"/>
                  <a:gd name="connsiteX40" fmla="*/ 259 w 15681"/>
                  <a:gd name="connsiteY40" fmla="*/ 7266 h 12565"/>
                  <a:gd name="connsiteX41" fmla="*/ 278 w 15681"/>
                  <a:gd name="connsiteY41" fmla="*/ 7074 h 12565"/>
                  <a:gd name="connsiteX42" fmla="*/ 297 w 15681"/>
                  <a:gd name="connsiteY42" fmla="*/ 6936 h 12565"/>
                  <a:gd name="connsiteX43" fmla="*/ 617 w 15681"/>
                  <a:gd name="connsiteY43" fmla="*/ 6579 h 12565"/>
                  <a:gd name="connsiteX44" fmla="*/ 968 w 15681"/>
                  <a:gd name="connsiteY44" fmla="*/ 6136 h 12565"/>
                  <a:gd name="connsiteX45" fmla="*/ 1065 w 15681"/>
                  <a:gd name="connsiteY45" fmla="*/ 6195 h 12565"/>
                  <a:gd name="connsiteX46" fmla="*/ 1271 w 15681"/>
                  <a:gd name="connsiteY46" fmla="*/ 6115 h 12565"/>
                  <a:gd name="connsiteX47" fmla="*/ 1502 w 15681"/>
                  <a:gd name="connsiteY47" fmla="*/ 5893 h 12565"/>
                  <a:gd name="connsiteX48" fmla="*/ 1719 w 15681"/>
                  <a:gd name="connsiteY48" fmla="*/ 5806 h 12565"/>
                  <a:gd name="connsiteX49" fmla="*/ 1859 w 15681"/>
                  <a:gd name="connsiteY49" fmla="*/ 5607 h 12565"/>
                  <a:gd name="connsiteX50" fmla="*/ 2070 w 15681"/>
                  <a:gd name="connsiteY50" fmla="*/ 5635 h 12565"/>
                  <a:gd name="connsiteX51" fmla="*/ 2127 w 15681"/>
                  <a:gd name="connsiteY51" fmla="*/ 5535 h 12565"/>
                  <a:gd name="connsiteX52" fmla="*/ 2502 w 15681"/>
                  <a:gd name="connsiteY52" fmla="*/ 5355 h 12565"/>
                  <a:gd name="connsiteX53" fmla="*/ 2700 w 15681"/>
                  <a:gd name="connsiteY53" fmla="*/ 5056 h 12565"/>
                  <a:gd name="connsiteX54" fmla="*/ 2810 w 15681"/>
                  <a:gd name="connsiteY54" fmla="*/ 4717 h 12565"/>
                  <a:gd name="connsiteX55" fmla="*/ 2981 w 15681"/>
                  <a:gd name="connsiteY55" fmla="*/ 4495 h 12565"/>
                  <a:gd name="connsiteX56" fmla="*/ 2910 w 15681"/>
                  <a:gd name="connsiteY56" fmla="*/ 4438 h 12565"/>
                  <a:gd name="connsiteX57" fmla="*/ 2861 w 15681"/>
                  <a:gd name="connsiteY57" fmla="*/ 4311 h 12565"/>
                  <a:gd name="connsiteX58" fmla="*/ 2861 w 15681"/>
                  <a:gd name="connsiteY58" fmla="*/ 4116 h 12565"/>
                  <a:gd name="connsiteX59" fmla="*/ 3119 w 15681"/>
                  <a:gd name="connsiteY59" fmla="*/ 3745 h 12565"/>
                  <a:gd name="connsiteX60" fmla="*/ 3428 w 15681"/>
                  <a:gd name="connsiteY60" fmla="*/ 4105 h 12565"/>
                  <a:gd name="connsiteX61" fmla="*/ 3429 w 15681"/>
                  <a:gd name="connsiteY61" fmla="*/ 3925 h 12565"/>
                  <a:gd name="connsiteX62" fmla="*/ 3480 w 15681"/>
                  <a:gd name="connsiteY62" fmla="*/ 3814 h 12565"/>
                  <a:gd name="connsiteX63" fmla="*/ 3381 w 15681"/>
                  <a:gd name="connsiteY63" fmla="*/ 3706 h 12565"/>
                  <a:gd name="connsiteX64" fmla="*/ 3371 w 15681"/>
                  <a:gd name="connsiteY64" fmla="*/ 3514 h 12565"/>
                  <a:gd name="connsiteX65" fmla="*/ 3539 w 15681"/>
                  <a:gd name="connsiteY65" fmla="*/ 3565 h 12565"/>
                  <a:gd name="connsiteX66" fmla="*/ 3729 w 15681"/>
                  <a:gd name="connsiteY66" fmla="*/ 3556 h 12565"/>
                  <a:gd name="connsiteX67" fmla="*/ 3720 w 15681"/>
                  <a:gd name="connsiteY67" fmla="*/ 3396 h 12565"/>
                  <a:gd name="connsiteX68" fmla="*/ 3630 w 15681"/>
                  <a:gd name="connsiteY68" fmla="*/ 3334 h 12565"/>
                  <a:gd name="connsiteX69" fmla="*/ 3659 w 15681"/>
                  <a:gd name="connsiteY69" fmla="*/ 3075 h 12565"/>
                  <a:gd name="connsiteX70" fmla="*/ 3777 w 15681"/>
                  <a:gd name="connsiteY70" fmla="*/ 3037 h 12565"/>
                  <a:gd name="connsiteX71" fmla="*/ 3861 w 15681"/>
                  <a:gd name="connsiteY71" fmla="*/ 2914 h 12565"/>
                  <a:gd name="connsiteX72" fmla="*/ 3819 w 15681"/>
                  <a:gd name="connsiteY72" fmla="*/ 2833 h 12565"/>
                  <a:gd name="connsiteX73" fmla="*/ 3840 w 15681"/>
                  <a:gd name="connsiteY73" fmla="*/ 2613 h 12565"/>
                  <a:gd name="connsiteX74" fmla="*/ 3950 w 15681"/>
                  <a:gd name="connsiteY74" fmla="*/ 2587 h 12565"/>
                  <a:gd name="connsiteX75" fmla="*/ 4020 w 15681"/>
                  <a:gd name="connsiteY75" fmla="*/ 2533 h 12565"/>
                  <a:gd name="connsiteX76" fmla="*/ 4098 w 15681"/>
                  <a:gd name="connsiteY76" fmla="*/ 2415 h 12565"/>
                  <a:gd name="connsiteX77" fmla="*/ 4311 w 15681"/>
                  <a:gd name="connsiteY77" fmla="*/ 2385 h 12565"/>
                  <a:gd name="connsiteX78" fmla="*/ 4319 w 15681"/>
                  <a:gd name="connsiteY78" fmla="*/ 2214 h 12565"/>
                  <a:gd name="connsiteX79" fmla="*/ 4410 w 15681"/>
                  <a:gd name="connsiteY79" fmla="*/ 2152 h 12565"/>
                  <a:gd name="connsiteX80" fmla="*/ 4470 w 15681"/>
                  <a:gd name="connsiteY80" fmla="*/ 2225 h 12565"/>
                  <a:gd name="connsiteX81" fmla="*/ 4578 w 15681"/>
                  <a:gd name="connsiteY81" fmla="*/ 2206 h 12565"/>
                  <a:gd name="connsiteX82" fmla="*/ 4919 w 15681"/>
                  <a:gd name="connsiteY82" fmla="*/ 2494 h 12565"/>
                  <a:gd name="connsiteX83" fmla="*/ 4899 w 15681"/>
                  <a:gd name="connsiteY83" fmla="*/ 2605 h 12565"/>
                  <a:gd name="connsiteX84" fmla="*/ 4950 w 15681"/>
                  <a:gd name="connsiteY84" fmla="*/ 2646 h 12565"/>
                  <a:gd name="connsiteX85" fmla="*/ 5049 w 15681"/>
                  <a:gd name="connsiteY85" fmla="*/ 2466 h 12565"/>
                  <a:gd name="connsiteX86" fmla="*/ 5282 w 15681"/>
                  <a:gd name="connsiteY86" fmla="*/ 2515 h 12565"/>
                  <a:gd name="connsiteX87" fmla="*/ 5375 w 15681"/>
                  <a:gd name="connsiteY87" fmla="*/ 2586 h 12565"/>
                  <a:gd name="connsiteX88" fmla="*/ 5387 w 15681"/>
                  <a:gd name="connsiteY88" fmla="*/ 2493 h 12565"/>
                  <a:gd name="connsiteX89" fmla="*/ 5465 w 15681"/>
                  <a:gd name="connsiteY89" fmla="*/ 2494 h 12565"/>
                  <a:gd name="connsiteX90" fmla="*/ 5600 w 15681"/>
                  <a:gd name="connsiteY90" fmla="*/ 2608 h 12565"/>
                  <a:gd name="connsiteX91" fmla="*/ 5541 w 15681"/>
                  <a:gd name="connsiteY91" fmla="*/ 2481 h 12565"/>
                  <a:gd name="connsiteX92" fmla="*/ 5645 w 15681"/>
                  <a:gd name="connsiteY92" fmla="*/ 2445 h 12565"/>
                  <a:gd name="connsiteX93" fmla="*/ 5550 w 15681"/>
                  <a:gd name="connsiteY93" fmla="*/ 2419 h 12565"/>
                  <a:gd name="connsiteX94" fmla="*/ 5526 w 15681"/>
                  <a:gd name="connsiteY94" fmla="*/ 2362 h 12565"/>
                  <a:gd name="connsiteX95" fmla="*/ 5568 w 15681"/>
                  <a:gd name="connsiteY95" fmla="*/ 2296 h 12565"/>
                  <a:gd name="connsiteX96" fmla="*/ 5465 w 15681"/>
                  <a:gd name="connsiteY96" fmla="*/ 2314 h 12565"/>
                  <a:gd name="connsiteX97" fmla="*/ 5420 w 15681"/>
                  <a:gd name="connsiteY97" fmla="*/ 2223 h 12565"/>
                  <a:gd name="connsiteX98" fmla="*/ 5445 w 15681"/>
                  <a:gd name="connsiteY98" fmla="*/ 2113 h 12565"/>
                  <a:gd name="connsiteX99" fmla="*/ 5520 w 15681"/>
                  <a:gd name="connsiteY99" fmla="*/ 2083 h 12565"/>
                  <a:gd name="connsiteX100" fmla="*/ 5555 w 15681"/>
                  <a:gd name="connsiteY100" fmla="*/ 1956 h 12565"/>
                  <a:gd name="connsiteX101" fmla="*/ 5571 w 15681"/>
                  <a:gd name="connsiteY101" fmla="*/ 1816 h 12565"/>
                  <a:gd name="connsiteX102" fmla="*/ 5642 w 15681"/>
                  <a:gd name="connsiteY102" fmla="*/ 1860 h 12565"/>
                  <a:gd name="connsiteX103" fmla="*/ 5759 w 15681"/>
                  <a:gd name="connsiteY103" fmla="*/ 1743 h 12565"/>
                  <a:gd name="connsiteX104" fmla="*/ 5645 w 15681"/>
                  <a:gd name="connsiteY104" fmla="*/ 1670 h 12565"/>
                  <a:gd name="connsiteX105" fmla="*/ 5660 w 15681"/>
                  <a:gd name="connsiteY105" fmla="*/ 1596 h 12565"/>
                  <a:gd name="connsiteX106" fmla="*/ 5736 w 15681"/>
                  <a:gd name="connsiteY106" fmla="*/ 1564 h 12565"/>
                  <a:gd name="connsiteX107" fmla="*/ 5730 w 15681"/>
                  <a:gd name="connsiteY107" fmla="*/ 1456 h 12565"/>
                  <a:gd name="connsiteX108" fmla="*/ 5837 w 15681"/>
                  <a:gd name="connsiteY108" fmla="*/ 1411 h 12565"/>
                  <a:gd name="connsiteX109" fmla="*/ 6060 w 15681"/>
                  <a:gd name="connsiteY109" fmla="*/ 1213 h 12565"/>
                  <a:gd name="connsiteX110" fmla="*/ 6111 w 15681"/>
                  <a:gd name="connsiteY110" fmla="*/ 1141 h 12565"/>
                  <a:gd name="connsiteX111" fmla="*/ 6215 w 15681"/>
                  <a:gd name="connsiteY111" fmla="*/ 1218 h 12565"/>
                  <a:gd name="connsiteX112" fmla="*/ 6350 w 15681"/>
                  <a:gd name="connsiteY112" fmla="*/ 1159 h 12565"/>
                  <a:gd name="connsiteX113" fmla="*/ 6471 w 15681"/>
                  <a:gd name="connsiteY113" fmla="*/ 1200 h 12565"/>
                  <a:gd name="connsiteX114" fmla="*/ 6527 w 15681"/>
                  <a:gd name="connsiteY114" fmla="*/ 1111 h 12565"/>
                  <a:gd name="connsiteX115" fmla="*/ 6632 w 15681"/>
                  <a:gd name="connsiteY115" fmla="*/ 1084 h 12565"/>
                  <a:gd name="connsiteX116" fmla="*/ 6726 w 15681"/>
                  <a:gd name="connsiteY116" fmla="*/ 1038 h 12565"/>
                  <a:gd name="connsiteX117" fmla="*/ 6663 w 15681"/>
                  <a:gd name="connsiteY117" fmla="*/ 889 h 12565"/>
                  <a:gd name="connsiteX118" fmla="*/ 6606 w 15681"/>
                  <a:gd name="connsiteY118" fmla="*/ 801 h 12565"/>
                  <a:gd name="connsiteX119" fmla="*/ 6411 w 15681"/>
                  <a:gd name="connsiteY119" fmla="*/ 832 h 12565"/>
                  <a:gd name="connsiteX120" fmla="*/ 6291 w 15681"/>
                  <a:gd name="connsiteY120" fmla="*/ 750 h 12565"/>
                  <a:gd name="connsiteX121" fmla="*/ 6480 w 15681"/>
                  <a:gd name="connsiteY121" fmla="*/ 665 h 12565"/>
                  <a:gd name="connsiteX122" fmla="*/ 6635 w 15681"/>
                  <a:gd name="connsiteY122" fmla="*/ 690 h 12565"/>
                  <a:gd name="connsiteX123" fmla="*/ 6749 w 15681"/>
                  <a:gd name="connsiteY123" fmla="*/ 808 h 12565"/>
                  <a:gd name="connsiteX124" fmla="*/ 6812 w 15681"/>
                  <a:gd name="connsiteY124" fmla="*/ 711 h 12565"/>
                  <a:gd name="connsiteX125" fmla="*/ 6930 w 15681"/>
                  <a:gd name="connsiteY125" fmla="*/ 874 h 12565"/>
                  <a:gd name="connsiteX126" fmla="*/ 7118 w 15681"/>
                  <a:gd name="connsiteY126" fmla="*/ 870 h 12565"/>
                  <a:gd name="connsiteX127" fmla="*/ 7229 w 15681"/>
                  <a:gd name="connsiteY127" fmla="*/ 825 h 12565"/>
                  <a:gd name="connsiteX128" fmla="*/ 7251 w 15681"/>
                  <a:gd name="connsiteY128" fmla="*/ 916 h 12565"/>
                  <a:gd name="connsiteX129" fmla="*/ 7352 w 15681"/>
                  <a:gd name="connsiteY129" fmla="*/ 870 h 12565"/>
                  <a:gd name="connsiteX130" fmla="*/ 7380 w 15681"/>
                  <a:gd name="connsiteY130" fmla="*/ 931 h 12565"/>
                  <a:gd name="connsiteX131" fmla="*/ 7583 w 15681"/>
                  <a:gd name="connsiteY131" fmla="*/ 900 h 12565"/>
                  <a:gd name="connsiteX132" fmla="*/ 7709 w 15681"/>
                  <a:gd name="connsiteY132" fmla="*/ 868 h 12565"/>
                  <a:gd name="connsiteX133" fmla="*/ 7727 w 15681"/>
                  <a:gd name="connsiteY133" fmla="*/ 979 h 12565"/>
                  <a:gd name="connsiteX134" fmla="*/ 7806 w 15681"/>
                  <a:gd name="connsiteY134" fmla="*/ 964 h 12565"/>
                  <a:gd name="connsiteX135" fmla="*/ 7883 w 15681"/>
                  <a:gd name="connsiteY135" fmla="*/ 918 h 12565"/>
                  <a:gd name="connsiteX136" fmla="*/ 7982 w 15681"/>
                  <a:gd name="connsiteY136" fmla="*/ 846 h 12565"/>
                  <a:gd name="connsiteX137" fmla="*/ 8012 w 15681"/>
                  <a:gd name="connsiteY137" fmla="*/ 871 h 12565"/>
                  <a:gd name="connsiteX138" fmla="*/ 8025 w 15681"/>
                  <a:gd name="connsiteY138" fmla="*/ 966 h 12565"/>
                  <a:gd name="connsiteX139" fmla="*/ 8135 w 15681"/>
                  <a:gd name="connsiteY139" fmla="*/ 900 h 12565"/>
                  <a:gd name="connsiteX140" fmla="*/ 8159 w 15681"/>
                  <a:gd name="connsiteY140" fmla="*/ 1024 h 12565"/>
                  <a:gd name="connsiteX141" fmla="*/ 8295 w 15681"/>
                  <a:gd name="connsiteY141" fmla="*/ 990 h 12565"/>
                  <a:gd name="connsiteX142" fmla="*/ 8237 w 15681"/>
                  <a:gd name="connsiteY142" fmla="*/ 889 h 12565"/>
                  <a:gd name="connsiteX143" fmla="*/ 8355 w 15681"/>
                  <a:gd name="connsiteY143" fmla="*/ 801 h 12565"/>
                  <a:gd name="connsiteX144" fmla="*/ 8435 w 15681"/>
                  <a:gd name="connsiteY144" fmla="*/ 883 h 12565"/>
                  <a:gd name="connsiteX145" fmla="*/ 8550 w 15681"/>
                  <a:gd name="connsiteY145" fmla="*/ 889 h 12565"/>
                  <a:gd name="connsiteX146" fmla="*/ 8519 w 15681"/>
                  <a:gd name="connsiteY146" fmla="*/ 961 h 12565"/>
                  <a:gd name="connsiteX147" fmla="*/ 8525 w 15681"/>
                  <a:gd name="connsiteY147" fmla="*/ 1050 h 12565"/>
                  <a:gd name="connsiteX148" fmla="*/ 8447 w 15681"/>
                  <a:gd name="connsiteY148" fmla="*/ 1126 h 12565"/>
                  <a:gd name="connsiteX149" fmla="*/ 8451 w 15681"/>
                  <a:gd name="connsiteY149" fmla="*/ 1213 h 12565"/>
                  <a:gd name="connsiteX150" fmla="*/ 8370 w 15681"/>
                  <a:gd name="connsiteY150" fmla="*/ 1350 h 12565"/>
                  <a:gd name="connsiteX151" fmla="*/ 8280 w 15681"/>
                  <a:gd name="connsiteY151" fmla="*/ 1335 h 12565"/>
                  <a:gd name="connsiteX152" fmla="*/ 8166 w 15681"/>
                  <a:gd name="connsiteY152" fmla="*/ 1410 h 12565"/>
                  <a:gd name="connsiteX153" fmla="*/ 8165 w 15681"/>
                  <a:gd name="connsiteY153" fmla="*/ 1566 h 12565"/>
                  <a:gd name="connsiteX154" fmla="*/ 8282 w 15681"/>
                  <a:gd name="connsiteY154" fmla="*/ 1531 h 12565"/>
                  <a:gd name="connsiteX155" fmla="*/ 8324 w 15681"/>
                  <a:gd name="connsiteY155" fmla="*/ 1611 h 12565"/>
                  <a:gd name="connsiteX156" fmla="*/ 8207 w 15681"/>
                  <a:gd name="connsiteY156" fmla="*/ 1633 h 12565"/>
                  <a:gd name="connsiteX157" fmla="*/ 8175 w 15681"/>
                  <a:gd name="connsiteY157" fmla="*/ 1815 h 12565"/>
                  <a:gd name="connsiteX158" fmla="*/ 8075 w 15681"/>
                  <a:gd name="connsiteY158" fmla="*/ 1876 h 12565"/>
                  <a:gd name="connsiteX159" fmla="*/ 8001 w 15681"/>
                  <a:gd name="connsiteY159" fmla="*/ 2074 h 12565"/>
                  <a:gd name="connsiteX160" fmla="*/ 8027 w 15681"/>
                  <a:gd name="connsiteY160" fmla="*/ 2146 h 12565"/>
                  <a:gd name="connsiteX161" fmla="*/ 8267 w 15681"/>
                  <a:gd name="connsiteY161" fmla="*/ 2254 h 12565"/>
                  <a:gd name="connsiteX162" fmla="*/ 8406 w 15681"/>
                  <a:gd name="connsiteY162" fmla="*/ 2400 h 12565"/>
                  <a:gd name="connsiteX163" fmla="*/ 8570 w 15681"/>
                  <a:gd name="connsiteY163" fmla="*/ 2404 h 12565"/>
                  <a:gd name="connsiteX164" fmla="*/ 8585 w 15681"/>
                  <a:gd name="connsiteY164" fmla="*/ 2495 h 12565"/>
                  <a:gd name="connsiteX165" fmla="*/ 8672 w 15681"/>
                  <a:gd name="connsiteY165" fmla="*/ 2449 h 12565"/>
                  <a:gd name="connsiteX166" fmla="*/ 8993 w 15681"/>
                  <a:gd name="connsiteY166" fmla="*/ 2620 h 12565"/>
                  <a:gd name="connsiteX167" fmla="*/ 9173 w 15681"/>
                  <a:gd name="connsiteY167" fmla="*/ 2752 h 12565"/>
                  <a:gd name="connsiteX168" fmla="*/ 9651 w 15681"/>
                  <a:gd name="connsiteY168" fmla="*/ 2853 h 12565"/>
                  <a:gd name="connsiteX169" fmla="*/ 9707 w 15681"/>
                  <a:gd name="connsiteY169" fmla="*/ 3033 h 12565"/>
                  <a:gd name="connsiteX170" fmla="*/ 9884 w 15681"/>
                  <a:gd name="connsiteY170" fmla="*/ 3075 h 12565"/>
                  <a:gd name="connsiteX171" fmla="*/ 10073 w 15681"/>
                  <a:gd name="connsiteY171" fmla="*/ 3169 h 12565"/>
                  <a:gd name="connsiteX172" fmla="*/ 10326 w 15681"/>
                  <a:gd name="connsiteY172" fmla="*/ 3051 h 12565"/>
                  <a:gd name="connsiteX173" fmla="*/ 10410 w 15681"/>
                  <a:gd name="connsiteY173" fmla="*/ 2959 h 12565"/>
                  <a:gd name="connsiteX174" fmla="*/ 10398 w 15681"/>
                  <a:gd name="connsiteY174" fmla="*/ 2790 h 12565"/>
                  <a:gd name="connsiteX175" fmla="*/ 10503 w 15681"/>
                  <a:gd name="connsiteY175" fmla="*/ 2656 h 12565"/>
                  <a:gd name="connsiteX176" fmla="*/ 10551 w 15681"/>
                  <a:gd name="connsiteY176" fmla="*/ 2467 h 12565"/>
                  <a:gd name="connsiteX177" fmla="*/ 10536 w 15681"/>
                  <a:gd name="connsiteY177" fmla="*/ 2308 h 12565"/>
                  <a:gd name="connsiteX178" fmla="*/ 10590 w 15681"/>
                  <a:gd name="connsiteY178" fmla="*/ 2137 h 12565"/>
                  <a:gd name="connsiteX179" fmla="*/ 10665 w 15681"/>
                  <a:gd name="connsiteY179" fmla="*/ 1971 h 12565"/>
                  <a:gd name="connsiteX180" fmla="*/ 10565 w 15681"/>
                  <a:gd name="connsiteY180" fmla="*/ 1771 h 12565"/>
                  <a:gd name="connsiteX181" fmla="*/ 10625 w 15681"/>
                  <a:gd name="connsiteY181" fmla="*/ 1582 h 12565"/>
                  <a:gd name="connsiteX182" fmla="*/ 10544 w 15681"/>
                  <a:gd name="connsiteY182" fmla="*/ 1396 h 12565"/>
                  <a:gd name="connsiteX183" fmla="*/ 10550 w 15681"/>
                  <a:gd name="connsiteY183" fmla="*/ 1252 h 12565"/>
                  <a:gd name="connsiteX184" fmla="*/ 10635 w 15681"/>
                  <a:gd name="connsiteY184" fmla="*/ 1167 h 12565"/>
                  <a:gd name="connsiteX185" fmla="*/ 10566 w 15681"/>
                  <a:gd name="connsiteY185" fmla="*/ 1011 h 12565"/>
                  <a:gd name="connsiteX186" fmla="*/ 10683 w 15681"/>
                  <a:gd name="connsiteY186" fmla="*/ 856 h 12565"/>
                  <a:gd name="connsiteX187" fmla="*/ 10562 w 15681"/>
                  <a:gd name="connsiteY187" fmla="*/ 825 h 12565"/>
                  <a:gd name="connsiteX188" fmla="*/ 10724 w 15681"/>
                  <a:gd name="connsiteY188" fmla="*/ 336 h 12565"/>
                  <a:gd name="connsiteX189" fmla="*/ 10730 w 15681"/>
                  <a:gd name="connsiteY189" fmla="*/ 123 h 12565"/>
                  <a:gd name="connsiteX190" fmla="*/ 10820 w 15681"/>
                  <a:gd name="connsiteY190" fmla="*/ 80 h 12565"/>
                  <a:gd name="connsiteX191" fmla="*/ 10890 w 15681"/>
                  <a:gd name="connsiteY191" fmla="*/ 0 h 12565"/>
                  <a:gd name="connsiteX192" fmla="*/ 11028 w 15681"/>
                  <a:gd name="connsiteY192" fmla="*/ 153 h 12565"/>
                  <a:gd name="connsiteX193" fmla="*/ 11073 w 15681"/>
                  <a:gd name="connsiteY193" fmla="*/ 361 h 12565"/>
                  <a:gd name="connsiteX194" fmla="*/ 11060 w 15681"/>
                  <a:gd name="connsiteY194" fmla="*/ 508 h 12565"/>
                  <a:gd name="connsiteX195" fmla="*/ 11195 w 15681"/>
                  <a:gd name="connsiteY195" fmla="*/ 529 h 12565"/>
                  <a:gd name="connsiteX196" fmla="*/ 11195 w 15681"/>
                  <a:gd name="connsiteY196" fmla="*/ 664 h 12565"/>
                  <a:gd name="connsiteX197" fmla="*/ 11357 w 15681"/>
                  <a:gd name="connsiteY197" fmla="*/ 810 h 12565"/>
                  <a:gd name="connsiteX198" fmla="*/ 11331 w 15681"/>
                  <a:gd name="connsiteY198" fmla="*/ 906 h 12565"/>
                  <a:gd name="connsiteX199" fmla="*/ 11387 w 15681"/>
                  <a:gd name="connsiteY199" fmla="*/ 945 h 12565"/>
                  <a:gd name="connsiteX200" fmla="*/ 11445 w 15681"/>
                  <a:gd name="connsiteY200" fmla="*/ 1194 h 12565"/>
                  <a:gd name="connsiteX201" fmla="*/ 11418 w 15681"/>
                  <a:gd name="connsiteY201" fmla="*/ 1294 h 12565"/>
                  <a:gd name="connsiteX202" fmla="*/ 11483 w 15681"/>
                  <a:gd name="connsiteY202" fmla="*/ 1465 h 12565"/>
                  <a:gd name="connsiteX203" fmla="*/ 11519 w 15681"/>
                  <a:gd name="connsiteY203" fmla="*/ 1579 h 12565"/>
                  <a:gd name="connsiteX204" fmla="*/ 11642 w 15681"/>
                  <a:gd name="connsiteY204" fmla="*/ 1624 h 12565"/>
                  <a:gd name="connsiteX205" fmla="*/ 11700 w 15681"/>
                  <a:gd name="connsiteY205" fmla="*/ 1549 h 12565"/>
                  <a:gd name="connsiteX206" fmla="*/ 11826 w 15681"/>
                  <a:gd name="connsiteY206" fmla="*/ 1470 h 12565"/>
                  <a:gd name="connsiteX207" fmla="*/ 11912 w 15681"/>
                  <a:gd name="connsiteY207" fmla="*/ 1608 h 12565"/>
                  <a:gd name="connsiteX208" fmla="*/ 12035 w 15681"/>
                  <a:gd name="connsiteY208" fmla="*/ 1672 h 12565"/>
                  <a:gd name="connsiteX209" fmla="*/ 12181 w 15681"/>
                  <a:gd name="connsiteY209" fmla="*/ 1790 h 12565"/>
                  <a:gd name="connsiteX210" fmla="*/ 12195 w 15681"/>
                  <a:gd name="connsiteY210" fmla="*/ 1939 h 12565"/>
                  <a:gd name="connsiteX211" fmla="*/ 12155 w 15681"/>
                  <a:gd name="connsiteY211" fmla="*/ 2034 h 12565"/>
                  <a:gd name="connsiteX212" fmla="*/ 12226 w 15681"/>
                  <a:gd name="connsiteY212" fmla="*/ 2195 h 12565"/>
                  <a:gd name="connsiteX213" fmla="*/ 12299 w 15681"/>
                  <a:gd name="connsiteY213" fmla="*/ 2295 h 12565"/>
                  <a:gd name="connsiteX214" fmla="*/ 12254 w 15681"/>
                  <a:gd name="connsiteY214" fmla="*/ 2433 h 12565"/>
                  <a:gd name="connsiteX215" fmla="*/ 12377 w 15681"/>
                  <a:gd name="connsiteY215" fmla="*/ 2640 h 12565"/>
                  <a:gd name="connsiteX216" fmla="*/ 12452 w 15681"/>
                  <a:gd name="connsiteY216" fmla="*/ 2586 h 12565"/>
                  <a:gd name="connsiteX217" fmla="*/ 12510 w 15681"/>
                  <a:gd name="connsiteY217" fmla="*/ 2614 h 12565"/>
                  <a:gd name="connsiteX218" fmla="*/ 12486 w 15681"/>
                  <a:gd name="connsiteY218" fmla="*/ 2706 h 12565"/>
                  <a:gd name="connsiteX219" fmla="*/ 12576 w 15681"/>
                  <a:gd name="connsiteY219" fmla="*/ 2943 h 12565"/>
                  <a:gd name="connsiteX220" fmla="*/ 12557 w 15681"/>
                  <a:gd name="connsiteY220" fmla="*/ 3150 h 12565"/>
                  <a:gd name="connsiteX221" fmla="*/ 12587 w 15681"/>
                  <a:gd name="connsiteY221" fmla="*/ 3286 h 12565"/>
                  <a:gd name="connsiteX222" fmla="*/ 12681 w 15681"/>
                  <a:gd name="connsiteY222" fmla="*/ 3349 h 12565"/>
                  <a:gd name="connsiteX223" fmla="*/ 12693 w 15681"/>
                  <a:gd name="connsiteY223" fmla="*/ 3547 h 12565"/>
                  <a:gd name="connsiteX224" fmla="*/ 12861 w 15681"/>
                  <a:gd name="connsiteY224" fmla="*/ 3635 h 12565"/>
                  <a:gd name="connsiteX225" fmla="*/ 13143 w 15681"/>
                  <a:gd name="connsiteY225" fmla="*/ 3711 h 12565"/>
                  <a:gd name="connsiteX226" fmla="*/ 13277 w 15681"/>
                  <a:gd name="connsiteY226" fmla="*/ 3886 h 12565"/>
                  <a:gd name="connsiteX227" fmla="*/ 13364 w 15681"/>
                  <a:gd name="connsiteY227" fmla="*/ 3871 h 12565"/>
                  <a:gd name="connsiteX228" fmla="*/ 13506 w 15681"/>
                  <a:gd name="connsiteY228" fmla="*/ 3934 h 12565"/>
                  <a:gd name="connsiteX229" fmla="*/ 13550 w 15681"/>
                  <a:gd name="connsiteY229" fmla="*/ 4020 h 12565"/>
                  <a:gd name="connsiteX230" fmla="*/ 13629 w 15681"/>
                  <a:gd name="connsiteY230" fmla="*/ 3991 h 12565"/>
                  <a:gd name="connsiteX231" fmla="*/ 13791 w 15681"/>
                  <a:gd name="connsiteY231" fmla="*/ 4147 h 12565"/>
                  <a:gd name="connsiteX232" fmla="*/ 13715 w 15681"/>
                  <a:gd name="connsiteY232" fmla="*/ 4176 h 12565"/>
                  <a:gd name="connsiteX233" fmla="*/ 13670 w 15681"/>
                  <a:gd name="connsiteY233" fmla="*/ 4218 h 12565"/>
                  <a:gd name="connsiteX234" fmla="*/ 13761 w 15681"/>
                  <a:gd name="connsiteY234" fmla="*/ 4306 h 12565"/>
                  <a:gd name="connsiteX235" fmla="*/ 13928 w 15681"/>
                  <a:gd name="connsiteY235" fmla="*/ 4432 h 12565"/>
                  <a:gd name="connsiteX236" fmla="*/ 13920 w 15681"/>
                  <a:gd name="connsiteY236" fmla="*/ 4545 h 12565"/>
                  <a:gd name="connsiteX237" fmla="*/ 14057 w 15681"/>
                  <a:gd name="connsiteY237" fmla="*/ 4654 h 12565"/>
                  <a:gd name="connsiteX238" fmla="*/ 14033 w 15681"/>
                  <a:gd name="connsiteY238" fmla="*/ 4771 h 12565"/>
                  <a:gd name="connsiteX239" fmla="*/ 14070 w 15681"/>
                  <a:gd name="connsiteY239" fmla="*/ 4863 h 12565"/>
                  <a:gd name="connsiteX240" fmla="*/ 14163 w 15681"/>
                  <a:gd name="connsiteY240" fmla="*/ 5002 h 12565"/>
                  <a:gd name="connsiteX241" fmla="*/ 14282 w 15681"/>
                  <a:gd name="connsiteY241" fmla="*/ 5101 h 12565"/>
                  <a:gd name="connsiteX242" fmla="*/ 14226 w 15681"/>
                  <a:gd name="connsiteY242" fmla="*/ 4935 h 12565"/>
                  <a:gd name="connsiteX243" fmla="*/ 14285 w 15681"/>
                  <a:gd name="connsiteY243" fmla="*/ 4894 h 12565"/>
                  <a:gd name="connsiteX244" fmla="*/ 14331 w 15681"/>
                  <a:gd name="connsiteY244" fmla="*/ 4995 h 12565"/>
                  <a:gd name="connsiteX245" fmla="*/ 14476 w 15681"/>
                  <a:gd name="connsiteY245" fmla="*/ 5055 h 12565"/>
                  <a:gd name="connsiteX246" fmla="*/ 14504 w 15681"/>
                  <a:gd name="connsiteY246" fmla="*/ 4966 h 12565"/>
                  <a:gd name="connsiteX247" fmla="*/ 14597 w 15681"/>
                  <a:gd name="connsiteY247" fmla="*/ 5055 h 12565"/>
                  <a:gd name="connsiteX248" fmla="*/ 14580 w 15681"/>
                  <a:gd name="connsiteY248" fmla="*/ 5311 h 12565"/>
                  <a:gd name="connsiteX249" fmla="*/ 14631 w 15681"/>
                  <a:gd name="connsiteY249" fmla="*/ 5495 h 12565"/>
                  <a:gd name="connsiteX250" fmla="*/ 14747 w 15681"/>
                  <a:gd name="connsiteY250" fmla="*/ 5476 h 12565"/>
                  <a:gd name="connsiteX251" fmla="*/ 14780 w 15681"/>
                  <a:gd name="connsiteY251" fmla="*/ 5632 h 12565"/>
                  <a:gd name="connsiteX252" fmla="*/ 14898 w 15681"/>
                  <a:gd name="connsiteY252" fmla="*/ 5736 h 12565"/>
                  <a:gd name="connsiteX253" fmla="*/ 14987 w 15681"/>
                  <a:gd name="connsiteY253" fmla="*/ 5689 h 12565"/>
                  <a:gd name="connsiteX254" fmla="*/ 15000 w 15681"/>
                  <a:gd name="connsiteY254" fmla="*/ 5775 h 12565"/>
                  <a:gd name="connsiteX255" fmla="*/ 15099 w 15681"/>
                  <a:gd name="connsiteY255" fmla="*/ 5811 h 12565"/>
                  <a:gd name="connsiteX256" fmla="*/ 15051 w 15681"/>
                  <a:gd name="connsiteY256" fmla="*/ 5911 h 12565"/>
                  <a:gd name="connsiteX257" fmla="*/ 15140 w 15681"/>
                  <a:gd name="connsiteY257" fmla="*/ 6007 h 12565"/>
                  <a:gd name="connsiteX258" fmla="*/ 15261 w 15681"/>
                  <a:gd name="connsiteY258" fmla="*/ 6031 h 12565"/>
                  <a:gd name="connsiteX259" fmla="*/ 15271 w 15681"/>
                  <a:gd name="connsiteY259" fmla="*/ 6165 h 12565"/>
                  <a:gd name="connsiteX260" fmla="*/ 15452 w 15681"/>
                  <a:gd name="connsiteY260" fmla="*/ 6289 h 12565"/>
                  <a:gd name="connsiteX261" fmla="*/ 15437 w 15681"/>
                  <a:gd name="connsiteY261" fmla="*/ 6442 h 12565"/>
                  <a:gd name="connsiteX262" fmla="*/ 15531 w 15681"/>
                  <a:gd name="connsiteY262" fmla="*/ 6589 h 12565"/>
                  <a:gd name="connsiteX263" fmla="*/ 15500 w 15681"/>
                  <a:gd name="connsiteY263" fmla="*/ 7083 h 12565"/>
                  <a:gd name="connsiteX264" fmla="*/ 15606 w 15681"/>
                  <a:gd name="connsiteY264" fmla="*/ 7101 h 12565"/>
                  <a:gd name="connsiteX265" fmla="*/ 15674 w 15681"/>
                  <a:gd name="connsiteY265" fmla="*/ 7561 h 12565"/>
                  <a:gd name="connsiteX266" fmla="*/ 15681 w 15681"/>
                  <a:gd name="connsiteY266" fmla="*/ 7855 h 12565"/>
                  <a:gd name="connsiteX267" fmla="*/ 15605 w 15681"/>
                  <a:gd name="connsiteY267" fmla="*/ 8053 h 12565"/>
                  <a:gd name="connsiteX268" fmla="*/ 15465 w 15681"/>
                  <a:gd name="connsiteY268" fmla="*/ 8689 h 12565"/>
                  <a:gd name="connsiteX269" fmla="*/ 15410 w 15681"/>
                  <a:gd name="connsiteY269" fmla="*/ 9156 h 12565"/>
                  <a:gd name="connsiteX270" fmla="*/ 15290 w 15681"/>
                  <a:gd name="connsiteY270" fmla="*/ 9276 h 12565"/>
                  <a:gd name="connsiteX271" fmla="*/ 15291 w 15681"/>
                  <a:gd name="connsiteY271" fmla="*/ 9451 h 12565"/>
                  <a:gd name="connsiteX272" fmla="*/ 15002 w 15681"/>
                  <a:gd name="connsiteY272" fmla="*/ 9666 h 12565"/>
                  <a:gd name="connsiteX273" fmla="*/ 14810 w 15681"/>
                  <a:gd name="connsiteY273" fmla="*/ 10030 h 12565"/>
                  <a:gd name="connsiteX274" fmla="*/ 14777 w 15681"/>
                  <a:gd name="connsiteY274" fmla="*/ 10200 h 12565"/>
                  <a:gd name="connsiteX275" fmla="*/ 14702 w 15681"/>
                  <a:gd name="connsiteY275" fmla="*/ 10279 h 12565"/>
                  <a:gd name="connsiteX276" fmla="*/ 14660 w 15681"/>
                  <a:gd name="connsiteY276" fmla="*/ 10474 h 12565"/>
                  <a:gd name="connsiteX277" fmla="*/ 14691 w 15681"/>
                  <a:gd name="connsiteY277" fmla="*/ 10641 h 12565"/>
                  <a:gd name="connsiteX278" fmla="*/ 14570 w 15681"/>
                  <a:gd name="connsiteY278" fmla="*/ 10711 h 12565"/>
                  <a:gd name="connsiteX279" fmla="*/ 14438 w 15681"/>
                  <a:gd name="connsiteY279" fmla="*/ 11046 h 12565"/>
                  <a:gd name="connsiteX280" fmla="*/ 14451 w 15681"/>
                  <a:gd name="connsiteY280" fmla="*/ 11191 h 12565"/>
                  <a:gd name="connsiteX281" fmla="*/ 14401 w 15681"/>
                  <a:gd name="connsiteY281" fmla="*/ 11316 h 12565"/>
                  <a:gd name="connsiteX282" fmla="*/ 14357 w 15681"/>
                  <a:gd name="connsiteY282" fmla="*/ 11506 h 12565"/>
                  <a:gd name="connsiteX283" fmla="*/ 14421 w 15681"/>
                  <a:gd name="connsiteY283" fmla="*/ 11586 h 12565"/>
                  <a:gd name="connsiteX284" fmla="*/ 14408 w 15681"/>
                  <a:gd name="connsiteY284" fmla="*/ 11731 h 12565"/>
                  <a:gd name="connsiteX285" fmla="*/ 14221 w 15681"/>
                  <a:gd name="connsiteY285" fmla="*/ 11851 h 12565"/>
                  <a:gd name="connsiteX286" fmla="*/ 14091 w 15681"/>
                  <a:gd name="connsiteY286" fmla="*/ 11851 h 12565"/>
                  <a:gd name="connsiteX287" fmla="*/ 13776 w 15681"/>
                  <a:gd name="connsiteY287" fmla="*/ 11886 h 12565"/>
                  <a:gd name="connsiteX288" fmla="*/ 13542 w 15681"/>
                  <a:gd name="connsiteY288" fmla="*/ 12022 h 12565"/>
                  <a:gd name="connsiteX289" fmla="*/ 13382 w 15681"/>
                  <a:gd name="connsiteY289" fmla="*/ 12171 h 12565"/>
                  <a:gd name="connsiteX290" fmla="*/ 13205 w 15681"/>
                  <a:gd name="connsiteY290" fmla="*/ 12300 h 12565"/>
                  <a:gd name="connsiteX291" fmla="*/ 13071 w 15681"/>
                  <a:gd name="connsiteY291" fmla="*/ 12321 h 12565"/>
                  <a:gd name="connsiteX292" fmla="*/ 13019 w 15681"/>
                  <a:gd name="connsiteY292" fmla="*/ 12390 h 12565"/>
                  <a:gd name="connsiteX293" fmla="*/ 12960 w 15681"/>
                  <a:gd name="connsiteY293" fmla="*/ 12303 h 12565"/>
                  <a:gd name="connsiteX294" fmla="*/ 12783 w 15681"/>
                  <a:gd name="connsiteY294" fmla="*/ 12216 h 12565"/>
                  <a:gd name="connsiteX295" fmla="*/ 12636 w 15681"/>
                  <a:gd name="connsiteY295" fmla="*/ 12232 h 12565"/>
                  <a:gd name="connsiteX296" fmla="*/ 12466 w 15681"/>
                  <a:gd name="connsiteY296" fmla="*/ 12141 h 12565"/>
                  <a:gd name="connsiteX297" fmla="*/ 12329 w 15681"/>
                  <a:gd name="connsiteY297" fmla="*/ 12246 h 12565"/>
                  <a:gd name="connsiteX298" fmla="*/ 12132 w 15681"/>
                  <a:gd name="connsiteY298" fmla="*/ 12411 h 12565"/>
                  <a:gd name="connsiteX299" fmla="*/ 12002 w 15681"/>
                  <a:gd name="connsiteY299" fmla="*/ 12331 h 12565"/>
                  <a:gd name="connsiteX300" fmla="*/ 11768 w 15681"/>
                  <a:gd name="connsiteY300" fmla="*/ 12270 h 12565"/>
                  <a:gd name="connsiteX301" fmla="*/ 11570 w 15681"/>
                  <a:gd name="connsiteY301" fmla="*/ 12211 h 12565"/>
                  <a:gd name="connsiteX302" fmla="*/ 11463 w 15681"/>
                  <a:gd name="connsiteY302" fmla="*/ 12256 h 12565"/>
                  <a:gd name="connsiteX303" fmla="*/ 11226 w 15681"/>
                  <a:gd name="connsiteY303" fmla="*/ 12166 h 12565"/>
                  <a:gd name="connsiteX304" fmla="*/ 11009 w 15681"/>
                  <a:gd name="connsiteY304" fmla="*/ 12156 h 12565"/>
                  <a:gd name="connsiteX305" fmla="*/ 10955 w 15681"/>
                  <a:gd name="connsiteY305" fmla="*/ 12031 h 12565"/>
                  <a:gd name="connsiteX306" fmla="*/ 10850 w 15681"/>
                  <a:gd name="connsiteY306" fmla="*/ 11940 h 12565"/>
                  <a:gd name="connsiteX307" fmla="*/ 10755 w 15681"/>
                  <a:gd name="connsiteY307" fmla="*/ 11736 h 12565"/>
                  <a:gd name="connsiteX308" fmla="*/ 10775 w 15681"/>
                  <a:gd name="connsiteY308" fmla="*/ 11557 h 12565"/>
                  <a:gd name="connsiteX309" fmla="*/ 10514 w 15681"/>
                  <a:gd name="connsiteY309" fmla="*/ 11194 h 12565"/>
                  <a:gd name="connsiteX310" fmla="*/ 10559 w 15681"/>
                  <a:gd name="connsiteY310" fmla="*/ 11074 h 12565"/>
                  <a:gd name="connsiteX311" fmla="*/ 10458 w 15681"/>
                  <a:gd name="connsiteY311" fmla="*/ 11026 h 12565"/>
                  <a:gd name="connsiteX312" fmla="*/ 10374 w 15681"/>
                  <a:gd name="connsiteY312" fmla="*/ 11115 h 12565"/>
                  <a:gd name="connsiteX313" fmla="*/ 10296 w 15681"/>
                  <a:gd name="connsiteY313" fmla="*/ 11157 h 12565"/>
                  <a:gd name="connsiteX314" fmla="*/ 10176 w 15681"/>
                  <a:gd name="connsiteY314" fmla="*/ 11296 h 12565"/>
                  <a:gd name="connsiteX315" fmla="*/ 10061 w 15681"/>
                  <a:gd name="connsiteY315" fmla="*/ 11267 h 12565"/>
                  <a:gd name="connsiteX316" fmla="*/ 10037 w 15681"/>
                  <a:gd name="connsiteY316" fmla="*/ 11247 h 12565"/>
                  <a:gd name="connsiteX317" fmla="*/ 10064 w 15681"/>
                  <a:gd name="connsiteY317" fmla="*/ 11204 h 12565"/>
                  <a:gd name="connsiteX318" fmla="*/ 10161 w 15681"/>
                  <a:gd name="connsiteY318" fmla="*/ 11115 h 12565"/>
                  <a:gd name="connsiteX319" fmla="*/ 10220 w 15681"/>
                  <a:gd name="connsiteY319" fmla="*/ 10981 h 12565"/>
                  <a:gd name="connsiteX320" fmla="*/ 10202 w 15681"/>
                  <a:gd name="connsiteY320" fmla="*/ 10806 h 12565"/>
                  <a:gd name="connsiteX321" fmla="*/ 10098 w 15681"/>
                  <a:gd name="connsiteY321" fmla="*/ 10650 h 12565"/>
                  <a:gd name="connsiteX322" fmla="*/ 10040 w 15681"/>
                  <a:gd name="connsiteY322" fmla="*/ 10531 h 12565"/>
                  <a:gd name="connsiteX323" fmla="*/ 9989 w 15681"/>
                  <a:gd name="connsiteY323" fmla="*/ 10531 h 12565"/>
                  <a:gd name="connsiteX324" fmla="*/ 9960 w 15681"/>
                  <a:gd name="connsiteY324" fmla="*/ 10641 h 12565"/>
                  <a:gd name="connsiteX325" fmla="*/ 9965 w 15681"/>
                  <a:gd name="connsiteY325" fmla="*/ 10816 h 12565"/>
                  <a:gd name="connsiteX326" fmla="*/ 9936 w 15681"/>
                  <a:gd name="connsiteY326" fmla="*/ 10995 h 12565"/>
                  <a:gd name="connsiteX327" fmla="*/ 9749 w 15681"/>
                  <a:gd name="connsiteY327" fmla="*/ 11017 h 12565"/>
                  <a:gd name="connsiteX328" fmla="*/ 9620 w 15681"/>
                  <a:gd name="connsiteY328" fmla="*/ 11106 h 12565"/>
                  <a:gd name="connsiteX329" fmla="*/ 9665 w 15681"/>
                  <a:gd name="connsiteY329" fmla="*/ 10912 h 12565"/>
                  <a:gd name="connsiteX330" fmla="*/ 9813 w 15681"/>
                  <a:gd name="connsiteY330" fmla="*/ 10890 h 12565"/>
                  <a:gd name="connsiteX331" fmla="*/ 9794 w 15681"/>
                  <a:gd name="connsiteY331" fmla="*/ 10726 h 12565"/>
                  <a:gd name="connsiteX332" fmla="*/ 9765 w 15681"/>
                  <a:gd name="connsiteY332" fmla="*/ 10564 h 12565"/>
                  <a:gd name="connsiteX333" fmla="*/ 9827 w 15681"/>
                  <a:gd name="connsiteY333" fmla="*/ 10429 h 12565"/>
                  <a:gd name="connsiteX334" fmla="*/ 9935 w 15681"/>
                  <a:gd name="connsiteY334" fmla="*/ 10231 h 12565"/>
                  <a:gd name="connsiteX335" fmla="*/ 9827 w 15681"/>
                  <a:gd name="connsiteY335" fmla="*/ 10147 h 12565"/>
                  <a:gd name="connsiteX336" fmla="*/ 9921 w 15681"/>
                  <a:gd name="connsiteY336" fmla="*/ 10041 h 12565"/>
                  <a:gd name="connsiteX337" fmla="*/ 9854 w 15681"/>
                  <a:gd name="connsiteY337" fmla="*/ 9910 h 12565"/>
                  <a:gd name="connsiteX338" fmla="*/ 9719 w 15681"/>
                  <a:gd name="connsiteY338" fmla="*/ 10081 h 12565"/>
                  <a:gd name="connsiteX339" fmla="*/ 9659 w 15681"/>
                  <a:gd name="connsiteY339" fmla="*/ 10306 h 12565"/>
                  <a:gd name="connsiteX340" fmla="*/ 9380 w 15681"/>
                  <a:gd name="connsiteY340" fmla="*/ 10536 h 12565"/>
                  <a:gd name="connsiteX341" fmla="*/ 9347 w 15681"/>
                  <a:gd name="connsiteY341" fmla="*/ 10678 h 12565"/>
                  <a:gd name="connsiteX342" fmla="*/ 9272 w 15681"/>
                  <a:gd name="connsiteY342" fmla="*/ 10786 h 12565"/>
                  <a:gd name="connsiteX343" fmla="*/ 9287 w 15681"/>
                  <a:gd name="connsiteY343" fmla="*/ 10882 h 12565"/>
                  <a:gd name="connsiteX344" fmla="*/ 9287 w 15681"/>
                  <a:gd name="connsiteY344" fmla="*/ 10984 h 12565"/>
                  <a:gd name="connsiteX345" fmla="*/ 9167 w 15681"/>
                  <a:gd name="connsiteY345" fmla="*/ 11001 h 12565"/>
                  <a:gd name="connsiteX346" fmla="*/ 9077 w 15681"/>
                  <a:gd name="connsiteY346" fmla="*/ 10918 h 12565"/>
                  <a:gd name="connsiteX347" fmla="*/ 9018 w 15681"/>
                  <a:gd name="connsiteY347" fmla="*/ 10800 h 12565"/>
                  <a:gd name="connsiteX348" fmla="*/ 8960 w 15681"/>
                  <a:gd name="connsiteY348" fmla="*/ 10551 h 12565"/>
                  <a:gd name="connsiteX349" fmla="*/ 8778 w 15681"/>
                  <a:gd name="connsiteY349" fmla="*/ 10446 h 12565"/>
                  <a:gd name="connsiteX350" fmla="*/ 8705 w 15681"/>
                  <a:gd name="connsiteY350" fmla="*/ 10266 h 12565"/>
                  <a:gd name="connsiteX351" fmla="*/ 8583 w 15681"/>
                  <a:gd name="connsiteY351" fmla="*/ 10249 h 12565"/>
                  <a:gd name="connsiteX352" fmla="*/ 8465 w 15681"/>
                  <a:gd name="connsiteY352" fmla="*/ 10203 h 12565"/>
                  <a:gd name="connsiteX353" fmla="*/ 8444 w 15681"/>
                  <a:gd name="connsiteY353" fmla="*/ 10098 h 12565"/>
                  <a:gd name="connsiteX354" fmla="*/ 8505 w 15681"/>
                  <a:gd name="connsiteY354" fmla="*/ 10036 h 12565"/>
                  <a:gd name="connsiteX355" fmla="*/ 8445 w 15681"/>
                  <a:gd name="connsiteY355" fmla="*/ 9961 h 12565"/>
                  <a:gd name="connsiteX356" fmla="*/ 8340 w 15681"/>
                  <a:gd name="connsiteY356" fmla="*/ 9988 h 12565"/>
                  <a:gd name="connsiteX357" fmla="*/ 8345 w 15681"/>
                  <a:gd name="connsiteY357" fmla="*/ 9870 h 12565"/>
                  <a:gd name="connsiteX358" fmla="*/ 8256 w 15681"/>
                  <a:gd name="connsiteY358" fmla="*/ 9855 h 12565"/>
                  <a:gd name="connsiteX359" fmla="*/ 8100 w 15681"/>
                  <a:gd name="connsiteY359" fmla="*/ 9889 h 12565"/>
                  <a:gd name="connsiteX360" fmla="*/ 7872 w 15681"/>
                  <a:gd name="connsiteY360" fmla="*/ 9802 h 12565"/>
                  <a:gd name="connsiteX361" fmla="*/ 7716 w 15681"/>
                  <a:gd name="connsiteY361" fmla="*/ 9871 h 12565"/>
                  <a:gd name="connsiteX362" fmla="*/ 7455 w 15681"/>
                  <a:gd name="connsiteY362" fmla="*/ 9735 h 12565"/>
                  <a:gd name="connsiteX363" fmla="*/ 7245 w 15681"/>
                  <a:gd name="connsiteY363" fmla="*/ 9691 h 12565"/>
                  <a:gd name="connsiteX364" fmla="*/ 7160 w 15681"/>
                  <a:gd name="connsiteY364" fmla="*/ 9787 h 12565"/>
                  <a:gd name="connsiteX365" fmla="*/ 6525 w 15681"/>
                  <a:gd name="connsiteY365" fmla="*/ 9901 h 12565"/>
                  <a:gd name="connsiteX366" fmla="*/ 6264 w 15681"/>
                  <a:gd name="connsiteY366" fmla="*/ 10131 h 12565"/>
                  <a:gd name="connsiteX367" fmla="*/ 5849 w 15681"/>
                  <a:gd name="connsiteY367" fmla="*/ 10366 h 12565"/>
                  <a:gd name="connsiteX368" fmla="*/ 5492 w 15681"/>
                  <a:gd name="connsiteY368" fmla="*/ 10425 h 12565"/>
                  <a:gd name="connsiteX369" fmla="*/ 5141 w 15681"/>
                  <a:gd name="connsiteY369" fmla="*/ 10795 h 12565"/>
                  <a:gd name="connsiteX370" fmla="*/ 5019 w 15681"/>
                  <a:gd name="connsiteY370" fmla="*/ 10837 h 12565"/>
                  <a:gd name="connsiteX371" fmla="*/ 4950 w 15681"/>
                  <a:gd name="connsiteY371" fmla="*/ 10965 h 12565"/>
                  <a:gd name="connsiteX372" fmla="*/ 4871 w 15681"/>
                  <a:gd name="connsiteY372" fmla="*/ 11326 h 12565"/>
                  <a:gd name="connsiteX373" fmla="*/ 4731 w 15681"/>
                  <a:gd name="connsiteY373" fmla="*/ 11406 h 12565"/>
                  <a:gd name="connsiteX374" fmla="*/ 4610 w 15681"/>
                  <a:gd name="connsiteY374" fmla="*/ 11395 h 12565"/>
                  <a:gd name="connsiteX375" fmla="*/ 4469 w 15681"/>
                  <a:gd name="connsiteY375" fmla="*/ 11496 h 12565"/>
                  <a:gd name="connsiteX376" fmla="*/ 4259 w 15681"/>
                  <a:gd name="connsiteY376" fmla="*/ 11487 h 12565"/>
                  <a:gd name="connsiteX377" fmla="*/ 3995 w 15681"/>
                  <a:gd name="connsiteY377" fmla="*/ 11586 h 12565"/>
                  <a:gd name="connsiteX378" fmla="*/ 3851 w 15681"/>
                  <a:gd name="connsiteY378" fmla="*/ 11686 h 12565"/>
                  <a:gd name="connsiteX379" fmla="*/ 3671 w 15681"/>
                  <a:gd name="connsiteY379" fmla="*/ 11674 h 12565"/>
                  <a:gd name="connsiteX380" fmla="*/ 3578 w 15681"/>
                  <a:gd name="connsiteY380" fmla="*/ 11815 h 12565"/>
                  <a:gd name="connsiteX381" fmla="*/ 3560 w 15681"/>
                  <a:gd name="connsiteY381" fmla="*/ 11943 h 12565"/>
                  <a:gd name="connsiteX382" fmla="*/ 3512 w 15681"/>
                  <a:gd name="connsiteY382" fmla="*/ 12046 h 12565"/>
                  <a:gd name="connsiteX383" fmla="*/ 3349 w 15681"/>
                  <a:gd name="connsiteY383" fmla="*/ 12066 h 12565"/>
                  <a:gd name="connsiteX384" fmla="*/ 3302 w 15681"/>
                  <a:gd name="connsiteY384" fmla="*/ 12265 h 12565"/>
                  <a:gd name="connsiteX385" fmla="*/ 3080 w 15681"/>
                  <a:gd name="connsiteY385" fmla="*/ 12457 h 12565"/>
                  <a:gd name="connsiteX386" fmla="*/ 2882 w 15681"/>
                  <a:gd name="connsiteY386" fmla="*/ 12477 h 12565"/>
                  <a:gd name="connsiteX387" fmla="*/ 2669 w 15681"/>
                  <a:gd name="connsiteY387" fmla="*/ 12565 h 12565"/>
                  <a:gd name="connsiteX388" fmla="*/ 2463 w 15681"/>
                  <a:gd name="connsiteY388" fmla="*/ 12516 h 12565"/>
                  <a:gd name="connsiteX389" fmla="*/ 2181 w 15681"/>
                  <a:gd name="connsiteY389" fmla="*/ 12396 h 12565"/>
                  <a:gd name="connsiteX390" fmla="*/ 2078 w 15681"/>
                  <a:gd name="connsiteY390" fmla="*/ 12436 h 1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</a:cxnLst>
                <a:rect l="l" t="t" r="r" b="b"/>
                <a:pathLst>
                  <a:path w="15681" h="12565" extrusionOk="0">
                    <a:moveTo>
                      <a:pt x="2078" y="12436"/>
                    </a:moveTo>
                    <a:cubicBezTo>
                      <a:pt x="2042" y="12383"/>
                      <a:pt x="2007" y="12329"/>
                      <a:pt x="1971" y="12276"/>
                    </a:cubicBezTo>
                    <a:cubicBezTo>
                      <a:pt x="1957" y="12223"/>
                      <a:pt x="1942" y="12170"/>
                      <a:pt x="1928" y="12117"/>
                    </a:cubicBezTo>
                    <a:lnTo>
                      <a:pt x="2031" y="12114"/>
                    </a:lnTo>
                    <a:lnTo>
                      <a:pt x="2109" y="11985"/>
                    </a:lnTo>
                    <a:cubicBezTo>
                      <a:pt x="2103" y="11938"/>
                      <a:pt x="2096" y="11892"/>
                      <a:pt x="2090" y="11845"/>
                    </a:cubicBezTo>
                    <a:cubicBezTo>
                      <a:pt x="2050" y="11773"/>
                      <a:pt x="2011" y="11700"/>
                      <a:pt x="1971" y="11628"/>
                    </a:cubicBezTo>
                    <a:cubicBezTo>
                      <a:pt x="1974" y="11573"/>
                      <a:pt x="1977" y="11519"/>
                      <a:pt x="1980" y="11464"/>
                    </a:cubicBezTo>
                    <a:cubicBezTo>
                      <a:pt x="1950" y="11388"/>
                      <a:pt x="1919" y="11312"/>
                      <a:pt x="1889" y="11236"/>
                    </a:cubicBezTo>
                    <a:lnTo>
                      <a:pt x="1442" y="10677"/>
                    </a:lnTo>
                    <a:lnTo>
                      <a:pt x="1292" y="10207"/>
                    </a:lnTo>
                    <a:lnTo>
                      <a:pt x="1104" y="10071"/>
                    </a:lnTo>
                    <a:lnTo>
                      <a:pt x="1008" y="9933"/>
                    </a:lnTo>
                    <a:lnTo>
                      <a:pt x="851" y="9771"/>
                    </a:lnTo>
                    <a:cubicBezTo>
                      <a:pt x="813" y="9679"/>
                      <a:pt x="776" y="9587"/>
                      <a:pt x="738" y="9495"/>
                    </a:cubicBezTo>
                    <a:lnTo>
                      <a:pt x="513" y="9238"/>
                    </a:lnTo>
                    <a:lnTo>
                      <a:pt x="249" y="9055"/>
                    </a:lnTo>
                    <a:cubicBezTo>
                      <a:pt x="259" y="9019"/>
                      <a:pt x="269" y="8982"/>
                      <a:pt x="279" y="8946"/>
                    </a:cubicBezTo>
                    <a:lnTo>
                      <a:pt x="507" y="9165"/>
                    </a:lnTo>
                    <a:cubicBezTo>
                      <a:pt x="528" y="9145"/>
                      <a:pt x="548" y="9125"/>
                      <a:pt x="569" y="9105"/>
                    </a:cubicBezTo>
                    <a:lnTo>
                      <a:pt x="477" y="9034"/>
                    </a:lnTo>
                    <a:lnTo>
                      <a:pt x="321" y="8847"/>
                    </a:lnTo>
                    <a:lnTo>
                      <a:pt x="300" y="8706"/>
                    </a:lnTo>
                    <a:lnTo>
                      <a:pt x="438" y="8854"/>
                    </a:lnTo>
                    <a:cubicBezTo>
                      <a:pt x="462" y="8832"/>
                      <a:pt x="485" y="8809"/>
                      <a:pt x="509" y="8787"/>
                    </a:cubicBezTo>
                    <a:lnTo>
                      <a:pt x="530" y="8907"/>
                    </a:lnTo>
                    <a:cubicBezTo>
                      <a:pt x="553" y="8947"/>
                      <a:pt x="577" y="8988"/>
                      <a:pt x="600" y="9028"/>
                    </a:cubicBezTo>
                    <a:lnTo>
                      <a:pt x="680" y="9045"/>
                    </a:lnTo>
                    <a:cubicBezTo>
                      <a:pt x="663" y="8962"/>
                      <a:pt x="646" y="8880"/>
                      <a:pt x="629" y="8797"/>
                    </a:cubicBezTo>
                    <a:lnTo>
                      <a:pt x="278" y="8433"/>
                    </a:lnTo>
                    <a:lnTo>
                      <a:pt x="129" y="8307"/>
                    </a:lnTo>
                    <a:cubicBezTo>
                      <a:pt x="109" y="8236"/>
                      <a:pt x="88" y="8166"/>
                      <a:pt x="68" y="8095"/>
                    </a:cubicBezTo>
                    <a:cubicBezTo>
                      <a:pt x="76" y="8044"/>
                      <a:pt x="84" y="7992"/>
                      <a:pt x="92" y="7941"/>
                    </a:cubicBezTo>
                    <a:cubicBezTo>
                      <a:pt x="108" y="7872"/>
                      <a:pt x="124" y="7804"/>
                      <a:pt x="140" y="7735"/>
                    </a:cubicBezTo>
                    <a:cubicBezTo>
                      <a:pt x="130" y="7669"/>
                      <a:pt x="119" y="7602"/>
                      <a:pt x="109" y="7536"/>
                    </a:cubicBezTo>
                    <a:cubicBezTo>
                      <a:pt x="73" y="7493"/>
                      <a:pt x="36" y="7451"/>
                      <a:pt x="0" y="7408"/>
                    </a:cubicBezTo>
                    <a:cubicBezTo>
                      <a:pt x="10" y="7304"/>
                      <a:pt x="19" y="7199"/>
                      <a:pt x="29" y="7095"/>
                    </a:cubicBezTo>
                    <a:lnTo>
                      <a:pt x="101" y="7056"/>
                    </a:lnTo>
                    <a:cubicBezTo>
                      <a:pt x="112" y="7094"/>
                      <a:pt x="124" y="7132"/>
                      <a:pt x="135" y="7170"/>
                    </a:cubicBezTo>
                    <a:cubicBezTo>
                      <a:pt x="153" y="7211"/>
                      <a:pt x="171" y="7253"/>
                      <a:pt x="189" y="7294"/>
                    </a:cubicBezTo>
                    <a:lnTo>
                      <a:pt x="259" y="7266"/>
                    </a:lnTo>
                    <a:cubicBezTo>
                      <a:pt x="265" y="7202"/>
                      <a:pt x="272" y="7138"/>
                      <a:pt x="278" y="7074"/>
                    </a:cubicBezTo>
                    <a:cubicBezTo>
                      <a:pt x="284" y="7028"/>
                      <a:pt x="291" y="6982"/>
                      <a:pt x="297" y="6936"/>
                    </a:cubicBezTo>
                    <a:lnTo>
                      <a:pt x="617" y="6579"/>
                    </a:lnTo>
                    <a:lnTo>
                      <a:pt x="968" y="6136"/>
                    </a:lnTo>
                    <a:cubicBezTo>
                      <a:pt x="1000" y="6156"/>
                      <a:pt x="1033" y="6175"/>
                      <a:pt x="1065" y="6195"/>
                    </a:cubicBezTo>
                    <a:lnTo>
                      <a:pt x="1271" y="6115"/>
                    </a:lnTo>
                    <a:lnTo>
                      <a:pt x="1502" y="5893"/>
                    </a:lnTo>
                    <a:lnTo>
                      <a:pt x="1719" y="5806"/>
                    </a:lnTo>
                    <a:cubicBezTo>
                      <a:pt x="1766" y="5740"/>
                      <a:pt x="1812" y="5673"/>
                      <a:pt x="1859" y="5607"/>
                    </a:cubicBezTo>
                    <a:lnTo>
                      <a:pt x="2070" y="5635"/>
                    </a:lnTo>
                    <a:cubicBezTo>
                      <a:pt x="2089" y="5602"/>
                      <a:pt x="2108" y="5568"/>
                      <a:pt x="2127" y="5535"/>
                    </a:cubicBezTo>
                    <a:lnTo>
                      <a:pt x="2502" y="5355"/>
                    </a:lnTo>
                    <a:lnTo>
                      <a:pt x="2700" y="5056"/>
                    </a:lnTo>
                    <a:cubicBezTo>
                      <a:pt x="2737" y="4943"/>
                      <a:pt x="2773" y="4830"/>
                      <a:pt x="2810" y="4717"/>
                    </a:cubicBezTo>
                    <a:lnTo>
                      <a:pt x="2981" y="4495"/>
                    </a:lnTo>
                    <a:cubicBezTo>
                      <a:pt x="2957" y="4476"/>
                      <a:pt x="2934" y="4457"/>
                      <a:pt x="2910" y="4438"/>
                    </a:cubicBezTo>
                    <a:cubicBezTo>
                      <a:pt x="2894" y="4396"/>
                      <a:pt x="2877" y="4353"/>
                      <a:pt x="2861" y="4311"/>
                    </a:cubicBezTo>
                    <a:lnTo>
                      <a:pt x="2861" y="4116"/>
                    </a:lnTo>
                    <a:lnTo>
                      <a:pt x="3119" y="3745"/>
                    </a:lnTo>
                    <a:lnTo>
                      <a:pt x="3428" y="4105"/>
                    </a:lnTo>
                    <a:cubicBezTo>
                      <a:pt x="3428" y="4045"/>
                      <a:pt x="3429" y="3985"/>
                      <a:pt x="3429" y="3925"/>
                    </a:cubicBezTo>
                    <a:lnTo>
                      <a:pt x="3480" y="3814"/>
                    </a:lnTo>
                    <a:lnTo>
                      <a:pt x="3381" y="3706"/>
                    </a:lnTo>
                    <a:cubicBezTo>
                      <a:pt x="3378" y="3642"/>
                      <a:pt x="3374" y="3578"/>
                      <a:pt x="3371" y="3514"/>
                    </a:cubicBezTo>
                    <a:lnTo>
                      <a:pt x="3539" y="3565"/>
                    </a:lnTo>
                    <a:lnTo>
                      <a:pt x="3729" y="3556"/>
                    </a:lnTo>
                    <a:cubicBezTo>
                      <a:pt x="3726" y="3503"/>
                      <a:pt x="3723" y="3449"/>
                      <a:pt x="3720" y="3396"/>
                    </a:cubicBezTo>
                    <a:cubicBezTo>
                      <a:pt x="3690" y="3375"/>
                      <a:pt x="3660" y="3355"/>
                      <a:pt x="3630" y="3334"/>
                    </a:cubicBezTo>
                    <a:cubicBezTo>
                      <a:pt x="3640" y="3248"/>
                      <a:pt x="3649" y="3161"/>
                      <a:pt x="3659" y="3075"/>
                    </a:cubicBezTo>
                    <a:cubicBezTo>
                      <a:pt x="3698" y="3062"/>
                      <a:pt x="3738" y="3050"/>
                      <a:pt x="3777" y="3037"/>
                    </a:cubicBezTo>
                    <a:lnTo>
                      <a:pt x="3861" y="2914"/>
                    </a:lnTo>
                    <a:lnTo>
                      <a:pt x="3819" y="2833"/>
                    </a:lnTo>
                    <a:cubicBezTo>
                      <a:pt x="3826" y="2760"/>
                      <a:pt x="3833" y="2686"/>
                      <a:pt x="3840" y="2613"/>
                    </a:cubicBezTo>
                    <a:lnTo>
                      <a:pt x="3950" y="2587"/>
                    </a:lnTo>
                    <a:cubicBezTo>
                      <a:pt x="3973" y="2569"/>
                      <a:pt x="3997" y="2551"/>
                      <a:pt x="4020" y="2533"/>
                    </a:cubicBezTo>
                    <a:cubicBezTo>
                      <a:pt x="4046" y="2494"/>
                      <a:pt x="4072" y="2454"/>
                      <a:pt x="4098" y="2415"/>
                    </a:cubicBezTo>
                    <a:lnTo>
                      <a:pt x="4311" y="2385"/>
                    </a:lnTo>
                    <a:cubicBezTo>
                      <a:pt x="4314" y="2328"/>
                      <a:pt x="4316" y="2271"/>
                      <a:pt x="4319" y="2214"/>
                    </a:cubicBezTo>
                    <a:cubicBezTo>
                      <a:pt x="4349" y="2193"/>
                      <a:pt x="4380" y="2173"/>
                      <a:pt x="4410" y="2152"/>
                    </a:cubicBezTo>
                    <a:cubicBezTo>
                      <a:pt x="4430" y="2176"/>
                      <a:pt x="4450" y="2201"/>
                      <a:pt x="4470" y="2225"/>
                    </a:cubicBezTo>
                    <a:lnTo>
                      <a:pt x="4578" y="2206"/>
                    </a:lnTo>
                    <a:lnTo>
                      <a:pt x="4919" y="2494"/>
                    </a:lnTo>
                    <a:cubicBezTo>
                      <a:pt x="4912" y="2531"/>
                      <a:pt x="4906" y="2568"/>
                      <a:pt x="4899" y="2605"/>
                    </a:cubicBezTo>
                    <a:cubicBezTo>
                      <a:pt x="4916" y="2619"/>
                      <a:pt x="4933" y="2632"/>
                      <a:pt x="4950" y="2646"/>
                    </a:cubicBezTo>
                    <a:lnTo>
                      <a:pt x="5049" y="2466"/>
                    </a:lnTo>
                    <a:lnTo>
                      <a:pt x="5282" y="2515"/>
                    </a:lnTo>
                    <a:cubicBezTo>
                      <a:pt x="5313" y="2539"/>
                      <a:pt x="5344" y="2562"/>
                      <a:pt x="5375" y="2586"/>
                    </a:cubicBezTo>
                    <a:lnTo>
                      <a:pt x="5387" y="2493"/>
                    </a:lnTo>
                    <a:cubicBezTo>
                      <a:pt x="5413" y="2493"/>
                      <a:pt x="5439" y="2494"/>
                      <a:pt x="5465" y="2494"/>
                    </a:cubicBezTo>
                    <a:lnTo>
                      <a:pt x="5600" y="2608"/>
                    </a:lnTo>
                    <a:cubicBezTo>
                      <a:pt x="5580" y="2566"/>
                      <a:pt x="5561" y="2523"/>
                      <a:pt x="5541" y="2481"/>
                    </a:cubicBezTo>
                    <a:lnTo>
                      <a:pt x="5645" y="2445"/>
                    </a:lnTo>
                    <a:lnTo>
                      <a:pt x="5550" y="2419"/>
                    </a:lnTo>
                    <a:lnTo>
                      <a:pt x="5526" y="2362"/>
                    </a:lnTo>
                    <a:lnTo>
                      <a:pt x="5568" y="2296"/>
                    </a:lnTo>
                    <a:lnTo>
                      <a:pt x="5465" y="2314"/>
                    </a:lnTo>
                    <a:cubicBezTo>
                      <a:pt x="5450" y="2284"/>
                      <a:pt x="5435" y="2253"/>
                      <a:pt x="5420" y="2223"/>
                    </a:cubicBezTo>
                    <a:cubicBezTo>
                      <a:pt x="5428" y="2186"/>
                      <a:pt x="5437" y="2150"/>
                      <a:pt x="5445" y="2113"/>
                    </a:cubicBezTo>
                    <a:lnTo>
                      <a:pt x="5520" y="2083"/>
                    </a:lnTo>
                    <a:cubicBezTo>
                      <a:pt x="5532" y="2041"/>
                      <a:pt x="5543" y="1998"/>
                      <a:pt x="5555" y="1956"/>
                    </a:cubicBezTo>
                    <a:cubicBezTo>
                      <a:pt x="5560" y="1909"/>
                      <a:pt x="5566" y="1863"/>
                      <a:pt x="5571" y="1816"/>
                    </a:cubicBezTo>
                    <a:lnTo>
                      <a:pt x="5642" y="1860"/>
                    </a:lnTo>
                    <a:lnTo>
                      <a:pt x="5759" y="1743"/>
                    </a:lnTo>
                    <a:lnTo>
                      <a:pt x="5645" y="1670"/>
                    </a:lnTo>
                    <a:cubicBezTo>
                      <a:pt x="5650" y="1645"/>
                      <a:pt x="5655" y="1621"/>
                      <a:pt x="5660" y="1596"/>
                    </a:cubicBezTo>
                    <a:cubicBezTo>
                      <a:pt x="5685" y="1585"/>
                      <a:pt x="5711" y="1575"/>
                      <a:pt x="5736" y="1564"/>
                    </a:cubicBezTo>
                    <a:lnTo>
                      <a:pt x="5730" y="1456"/>
                    </a:lnTo>
                    <a:lnTo>
                      <a:pt x="5837" y="1411"/>
                    </a:lnTo>
                    <a:lnTo>
                      <a:pt x="6060" y="1213"/>
                    </a:lnTo>
                    <a:lnTo>
                      <a:pt x="6111" y="1141"/>
                    </a:lnTo>
                    <a:lnTo>
                      <a:pt x="6215" y="1218"/>
                    </a:lnTo>
                    <a:lnTo>
                      <a:pt x="6350" y="1159"/>
                    </a:lnTo>
                    <a:cubicBezTo>
                      <a:pt x="6390" y="1173"/>
                      <a:pt x="6431" y="1186"/>
                      <a:pt x="6471" y="1200"/>
                    </a:cubicBezTo>
                    <a:cubicBezTo>
                      <a:pt x="6490" y="1170"/>
                      <a:pt x="6508" y="1141"/>
                      <a:pt x="6527" y="1111"/>
                    </a:cubicBezTo>
                    <a:lnTo>
                      <a:pt x="6632" y="1084"/>
                    </a:lnTo>
                    <a:lnTo>
                      <a:pt x="6726" y="1038"/>
                    </a:lnTo>
                    <a:cubicBezTo>
                      <a:pt x="6705" y="988"/>
                      <a:pt x="6684" y="939"/>
                      <a:pt x="6663" y="889"/>
                    </a:cubicBezTo>
                    <a:cubicBezTo>
                      <a:pt x="6644" y="860"/>
                      <a:pt x="6625" y="830"/>
                      <a:pt x="6606" y="801"/>
                    </a:cubicBezTo>
                    <a:lnTo>
                      <a:pt x="6411" y="832"/>
                    </a:lnTo>
                    <a:lnTo>
                      <a:pt x="6291" y="750"/>
                    </a:lnTo>
                    <a:lnTo>
                      <a:pt x="6480" y="665"/>
                    </a:lnTo>
                    <a:lnTo>
                      <a:pt x="6635" y="690"/>
                    </a:lnTo>
                    <a:lnTo>
                      <a:pt x="6749" y="808"/>
                    </a:lnTo>
                    <a:cubicBezTo>
                      <a:pt x="6770" y="776"/>
                      <a:pt x="6791" y="743"/>
                      <a:pt x="6812" y="711"/>
                    </a:cubicBezTo>
                    <a:lnTo>
                      <a:pt x="6930" y="874"/>
                    </a:lnTo>
                    <a:lnTo>
                      <a:pt x="7118" y="870"/>
                    </a:lnTo>
                    <a:lnTo>
                      <a:pt x="7229" y="825"/>
                    </a:lnTo>
                    <a:cubicBezTo>
                      <a:pt x="7236" y="855"/>
                      <a:pt x="7244" y="886"/>
                      <a:pt x="7251" y="916"/>
                    </a:cubicBezTo>
                    <a:cubicBezTo>
                      <a:pt x="7285" y="901"/>
                      <a:pt x="7318" y="885"/>
                      <a:pt x="7352" y="870"/>
                    </a:cubicBezTo>
                    <a:cubicBezTo>
                      <a:pt x="7361" y="890"/>
                      <a:pt x="7371" y="911"/>
                      <a:pt x="7380" y="931"/>
                    </a:cubicBezTo>
                    <a:lnTo>
                      <a:pt x="7583" y="900"/>
                    </a:lnTo>
                    <a:lnTo>
                      <a:pt x="7709" y="868"/>
                    </a:lnTo>
                    <a:lnTo>
                      <a:pt x="7727" y="979"/>
                    </a:lnTo>
                    <a:lnTo>
                      <a:pt x="7806" y="964"/>
                    </a:lnTo>
                    <a:cubicBezTo>
                      <a:pt x="7832" y="949"/>
                      <a:pt x="7857" y="933"/>
                      <a:pt x="7883" y="918"/>
                    </a:cubicBezTo>
                    <a:lnTo>
                      <a:pt x="7982" y="846"/>
                    </a:lnTo>
                    <a:cubicBezTo>
                      <a:pt x="7992" y="854"/>
                      <a:pt x="8002" y="863"/>
                      <a:pt x="8012" y="871"/>
                    </a:cubicBezTo>
                    <a:cubicBezTo>
                      <a:pt x="8016" y="903"/>
                      <a:pt x="8021" y="934"/>
                      <a:pt x="8025" y="966"/>
                    </a:cubicBezTo>
                    <a:lnTo>
                      <a:pt x="8135" y="900"/>
                    </a:lnTo>
                    <a:cubicBezTo>
                      <a:pt x="8143" y="941"/>
                      <a:pt x="8151" y="983"/>
                      <a:pt x="8159" y="1024"/>
                    </a:cubicBezTo>
                    <a:lnTo>
                      <a:pt x="8295" y="990"/>
                    </a:lnTo>
                    <a:cubicBezTo>
                      <a:pt x="8276" y="956"/>
                      <a:pt x="8256" y="923"/>
                      <a:pt x="8237" y="889"/>
                    </a:cubicBezTo>
                    <a:lnTo>
                      <a:pt x="8355" y="801"/>
                    </a:lnTo>
                    <a:cubicBezTo>
                      <a:pt x="8382" y="828"/>
                      <a:pt x="8408" y="856"/>
                      <a:pt x="8435" y="883"/>
                    </a:cubicBezTo>
                    <a:lnTo>
                      <a:pt x="8550" y="889"/>
                    </a:lnTo>
                    <a:cubicBezTo>
                      <a:pt x="8540" y="913"/>
                      <a:pt x="8529" y="937"/>
                      <a:pt x="8519" y="961"/>
                    </a:cubicBezTo>
                    <a:cubicBezTo>
                      <a:pt x="8521" y="991"/>
                      <a:pt x="8523" y="1020"/>
                      <a:pt x="8525" y="1050"/>
                    </a:cubicBezTo>
                    <a:cubicBezTo>
                      <a:pt x="8499" y="1075"/>
                      <a:pt x="8473" y="1101"/>
                      <a:pt x="8447" y="1126"/>
                    </a:cubicBezTo>
                    <a:cubicBezTo>
                      <a:pt x="8448" y="1155"/>
                      <a:pt x="8450" y="1184"/>
                      <a:pt x="8451" y="1213"/>
                    </a:cubicBezTo>
                    <a:cubicBezTo>
                      <a:pt x="8424" y="1259"/>
                      <a:pt x="8397" y="1304"/>
                      <a:pt x="8370" y="1350"/>
                    </a:cubicBezTo>
                    <a:lnTo>
                      <a:pt x="8280" y="1335"/>
                    </a:lnTo>
                    <a:lnTo>
                      <a:pt x="8166" y="1410"/>
                    </a:lnTo>
                    <a:cubicBezTo>
                      <a:pt x="8166" y="1462"/>
                      <a:pt x="8165" y="1514"/>
                      <a:pt x="8165" y="1566"/>
                    </a:cubicBezTo>
                    <a:lnTo>
                      <a:pt x="8282" y="1531"/>
                    </a:lnTo>
                    <a:cubicBezTo>
                      <a:pt x="8296" y="1558"/>
                      <a:pt x="8310" y="1584"/>
                      <a:pt x="8324" y="1611"/>
                    </a:cubicBezTo>
                    <a:lnTo>
                      <a:pt x="8207" y="1633"/>
                    </a:lnTo>
                    <a:cubicBezTo>
                      <a:pt x="8196" y="1694"/>
                      <a:pt x="8186" y="1754"/>
                      <a:pt x="8175" y="1815"/>
                    </a:cubicBezTo>
                    <a:lnTo>
                      <a:pt x="8075" y="1876"/>
                    </a:lnTo>
                    <a:cubicBezTo>
                      <a:pt x="8050" y="1942"/>
                      <a:pt x="8026" y="2008"/>
                      <a:pt x="8001" y="2074"/>
                    </a:cubicBezTo>
                    <a:cubicBezTo>
                      <a:pt x="8010" y="2098"/>
                      <a:pt x="8018" y="2122"/>
                      <a:pt x="8027" y="2146"/>
                    </a:cubicBezTo>
                    <a:lnTo>
                      <a:pt x="8267" y="2254"/>
                    </a:lnTo>
                    <a:cubicBezTo>
                      <a:pt x="8313" y="2303"/>
                      <a:pt x="8360" y="2351"/>
                      <a:pt x="8406" y="2400"/>
                    </a:cubicBezTo>
                    <a:lnTo>
                      <a:pt x="8570" y="2404"/>
                    </a:lnTo>
                    <a:cubicBezTo>
                      <a:pt x="8575" y="2434"/>
                      <a:pt x="8580" y="2465"/>
                      <a:pt x="8585" y="2495"/>
                    </a:cubicBezTo>
                    <a:cubicBezTo>
                      <a:pt x="8614" y="2480"/>
                      <a:pt x="8643" y="2464"/>
                      <a:pt x="8672" y="2449"/>
                    </a:cubicBezTo>
                    <a:lnTo>
                      <a:pt x="8993" y="2620"/>
                    </a:lnTo>
                    <a:lnTo>
                      <a:pt x="9173" y="2752"/>
                    </a:lnTo>
                    <a:lnTo>
                      <a:pt x="9651" y="2853"/>
                    </a:lnTo>
                    <a:cubicBezTo>
                      <a:pt x="9670" y="2913"/>
                      <a:pt x="9688" y="2973"/>
                      <a:pt x="9707" y="3033"/>
                    </a:cubicBezTo>
                    <a:lnTo>
                      <a:pt x="9884" y="3075"/>
                    </a:lnTo>
                    <a:lnTo>
                      <a:pt x="10073" y="3169"/>
                    </a:lnTo>
                    <a:lnTo>
                      <a:pt x="10326" y="3051"/>
                    </a:lnTo>
                    <a:cubicBezTo>
                      <a:pt x="10354" y="3020"/>
                      <a:pt x="10382" y="2990"/>
                      <a:pt x="10410" y="2959"/>
                    </a:cubicBezTo>
                    <a:cubicBezTo>
                      <a:pt x="10406" y="2903"/>
                      <a:pt x="10402" y="2846"/>
                      <a:pt x="10398" y="2790"/>
                    </a:cubicBezTo>
                    <a:lnTo>
                      <a:pt x="10503" y="2656"/>
                    </a:lnTo>
                    <a:lnTo>
                      <a:pt x="10551" y="2467"/>
                    </a:lnTo>
                    <a:lnTo>
                      <a:pt x="10536" y="2308"/>
                    </a:lnTo>
                    <a:lnTo>
                      <a:pt x="10590" y="2137"/>
                    </a:lnTo>
                    <a:cubicBezTo>
                      <a:pt x="10615" y="2082"/>
                      <a:pt x="10640" y="2026"/>
                      <a:pt x="10665" y="1971"/>
                    </a:cubicBezTo>
                    <a:cubicBezTo>
                      <a:pt x="10632" y="1904"/>
                      <a:pt x="10598" y="1838"/>
                      <a:pt x="10565" y="1771"/>
                    </a:cubicBezTo>
                    <a:lnTo>
                      <a:pt x="10625" y="1582"/>
                    </a:lnTo>
                    <a:lnTo>
                      <a:pt x="10544" y="1396"/>
                    </a:lnTo>
                    <a:lnTo>
                      <a:pt x="10550" y="1252"/>
                    </a:lnTo>
                    <a:lnTo>
                      <a:pt x="10635" y="1167"/>
                    </a:lnTo>
                    <a:lnTo>
                      <a:pt x="10566" y="1011"/>
                    </a:lnTo>
                    <a:lnTo>
                      <a:pt x="10683" y="856"/>
                    </a:lnTo>
                    <a:lnTo>
                      <a:pt x="10562" y="825"/>
                    </a:lnTo>
                    <a:lnTo>
                      <a:pt x="10724" y="336"/>
                    </a:lnTo>
                    <a:lnTo>
                      <a:pt x="10730" y="123"/>
                    </a:lnTo>
                    <a:cubicBezTo>
                      <a:pt x="10760" y="109"/>
                      <a:pt x="10790" y="94"/>
                      <a:pt x="10820" y="80"/>
                    </a:cubicBezTo>
                    <a:cubicBezTo>
                      <a:pt x="10843" y="53"/>
                      <a:pt x="10867" y="27"/>
                      <a:pt x="10890" y="0"/>
                    </a:cubicBezTo>
                    <a:lnTo>
                      <a:pt x="11028" y="153"/>
                    </a:lnTo>
                    <a:cubicBezTo>
                      <a:pt x="11043" y="222"/>
                      <a:pt x="11058" y="292"/>
                      <a:pt x="11073" y="361"/>
                    </a:cubicBezTo>
                    <a:cubicBezTo>
                      <a:pt x="11069" y="410"/>
                      <a:pt x="11064" y="459"/>
                      <a:pt x="11060" y="508"/>
                    </a:cubicBezTo>
                    <a:lnTo>
                      <a:pt x="11195" y="529"/>
                    </a:lnTo>
                    <a:lnTo>
                      <a:pt x="11195" y="664"/>
                    </a:lnTo>
                    <a:lnTo>
                      <a:pt x="11357" y="810"/>
                    </a:lnTo>
                    <a:cubicBezTo>
                      <a:pt x="11348" y="842"/>
                      <a:pt x="11340" y="874"/>
                      <a:pt x="11331" y="906"/>
                    </a:cubicBezTo>
                    <a:cubicBezTo>
                      <a:pt x="11350" y="919"/>
                      <a:pt x="11368" y="932"/>
                      <a:pt x="11387" y="945"/>
                    </a:cubicBezTo>
                    <a:cubicBezTo>
                      <a:pt x="11406" y="1028"/>
                      <a:pt x="11426" y="1111"/>
                      <a:pt x="11445" y="1194"/>
                    </a:cubicBezTo>
                    <a:cubicBezTo>
                      <a:pt x="11436" y="1227"/>
                      <a:pt x="11427" y="1261"/>
                      <a:pt x="11418" y="1294"/>
                    </a:cubicBezTo>
                    <a:cubicBezTo>
                      <a:pt x="11440" y="1351"/>
                      <a:pt x="11461" y="1408"/>
                      <a:pt x="11483" y="1465"/>
                    </a:cubicBezTo>
                    <a:lnTo>
                      <a:pt x="11519" y="1579"/>
                    </a:lnTo>
                    <a:lnTo>
                      <a:pt x="11642" y="1624"/>
                    </a:lnTo>
                    <a:cubicBezTo>
                      <a:pt x="11661" y="1599"/>
                      <a:pt x="11681" y="1574"/>
                      <a:pt x="11700" y="1549"/>
                    </a:cubicBezTo>
                    <a:lnTo>
                      <a:pt x="11826" y="1470"/>
                    </a:lnTo>
                    <a:cubicBezTo>
                      <a:pt x="11855" y="1516"/>
                      <a:pt x="11883" y="1562"/>
                      <a:pt x="11912" y="1608"/>
                    </a:cubicBezTo>
                    <a:lnTo>
                      <a:pt x="12035" y="1672"/>
                    </a:lnTo>
                    <a:cubicBezTo>
                      <a:pt x="12084" y="1711"/>
                      <a:pt x="12132" y="1751"/>
                      <a:pt x="12181" y="1790"/>
                    </a:cubicBezTo>
                    <a:cubicBezTo>
                      <a:pt x="12186" y="1840"/>
                      <a:pt x="12190" y="1889"/>
                      <a:pt x="12195" y="1939"/>
                    </a:cubicBezTo>
                    <a:cubicBezTo>
                      <a:pt x="12182" y="1971"/>
                      <a:pt x="12168" y="2002"/>
                      <a:pt x="12155" y="2034"/>
                    </a:cubicBezTo>
                    <a:cubicBezTo>
                      <a:pt x="12179" y="2088"/>
                      <a:pt x="12202" y="2141"/>
                      <a:pt x="12226" y="2195"/>
                    </a:cubicBezTo>
                    <a:lnTo>
                      <a:pt x="12299" y="2295"/>
                    </a:lnTo>
                    <a:lnTo>
                      <a:pt x="12254" y="2433"/>
                    </a:lnTo>
                    <a:lnTo>
                      <a:pt x="12377" y="2640"/>
                    </a:lnTo>
                    <a:lnTo>
                      <a:pt x="12452" y="2586"/>
                    </a:lnTo>
                    <a:lnTo>
                      <a:pt x="12510" y="2614"/>
                    </a:lnTo>
                    <a:cubicBezTo>
                      <a:pt x="12502" y="2645"/>
                      <a:pt x="12494" y="2675"/>
                      <a:pt x="12486" y="2706"/>
                    </a:cubicBezTo>
                    <a:lnTo>
                      <a:pt x="12576" y="2943"/>
                    </a:lnTo>
                    <a:cubicBezTo>
                      <a:pt x="12570" y="3012"/>
                      <a:pt x="12563" y="3081"/>
                      <a:pt x="12557" y="3150"/>
                    </a:cubicBezTo>
                    <a:cubicBezTo>
                      <a:pt x="12567" y="3195"/>
                      <a:pt x="12577" y="3241"/>
                      <a:pt x="12587" y="3286"/>
                    </a:cubicBezTo>
                    <a:lnTo>
                      <a:pt x="12681" y="3349"/>
                    </a:lnTo>
                    <a:lnTo>
                      <a:pt x="12693" y="3547"/>
                    </a:lnTo>
                    <a:lnTo>
                      <a:pt x="12861" y="3635"/>
                    </a:lnTo>
                    <a:lnTo>
                      <a:pt x="13143" y="3711"/>
                    </a:lnTo>
                    <a:cubicBezTo>
                      <a:pt x="13188" y="3769"/>
                      <a:pt x="13232" y="3828"/>
                      <a:pt x="13277" y="3886"/>
                    </a:cubicBezTo>
                    <a:lnTo>
                      <a:pt x="13364" y="3871"/>
                    </a:lnTo>
                    <a:lnTo>
                      <a:pt x="13506" y="3934"/>
                    </a:lnTo>
                    <a:cubicBezTo>
                      <a:pt x="13521" y="3963"/>
                      <a:pt x="13535" y="3991"/>
                      <a:pt x="13550" y="4020"/>
                    </a:cubicBezTo>
                    <a:cubicBezTo>
                      <a:pt x="13576" y="4010"/>
                      <a:pt x="13603" y="4001"/>
                      <a:pt x="13629" y="3991"/>
                    </a:cubicBezTo>
                    <a:lnTo>
                      <a:pt x="13791" y="4147"/>
                    </a:lnTo>
                    <a:cubicBezTo>
                      <a:pt x="13766" y="4157"/>
                      <a:pt x="13740" y="4166"/>
                      <a:pt x="13715" y="4176"/>
                    </a:cubicBezTo>
                    <a:lnTo>
                      <a:pt x="13670" y="4218"/>
                    </a:lnTo>
                    <a:lnTo>
                      <a:pt x="13761" y="4306"/>
                    </a:lnTo>
                    <a:lnTo>
                      <a:pt x="13928" y="4432"/>
                    </a:lnTo>
                    <a:cubicBezTo>
                      <a:pt x="13925" y="4470"/>
                      <a:pt x="13923" y="4507"/>
                      <a:pt x="13920" y="4545"/>
                    </a:cubicBezTo>
                    <a:cubicBezTo>
                      <a:pt x="13966" y="4581"/>
                      <a:pt x="14011" y="4618"/>
                      <a:pt x="14057" y="4654"/>
                    </a:cubicBezTo>
                    <a:lnTo>
                      <a:pt x="14033" y="4771"/>
                    </a:lnTo>
                    <a:cubicBezTo>
                      <a:pt x="14045" y="4802"/>
                      <a:pt x="14058" y="4832"/>
                      <a:pt x="14070" y="4863"/>
                    </a:cubicBezTo>
                    <a:cubicBezTo>
                      <a:pt x="14101" y="4909"/>
                      <a:pt x="14132" y="4956"/>
                      <a:pt x="14163" y="5002"/>
                    </a:cubicBezTo>
                    <a:lnTo>
                      <a:pt x="14282" y="5101"/>
                    </a:lnTo>
                    <a:cubicBezTo>
                      <a:pt x="14263" y="5046"/>
                      <a:pt x="14245" y="4990"/>
                      <a:pt x="14226" y="4935"/>
                    </a:cubicBezTo>
                    <a:lnTo>
                      <a:pt x="14285" y="4894"/>
                    </a:lnTo>
                    <a:cubicBezTo>
                      <a:pt x="14300" y="4928"/>
                      <a:pt x="14316" y="4961"/>
                      <a:pt x="14331" y="4995"/>
                    </a:cubicBezTo>
                    <a:lnTo>
                      <a:pt x="14476" y="5055"/>
                    </a:lnTo>
                    <a:cubicBezTo>
                      <a:pt x="14485" y="5025"/>
                      <a:pt x="14495" y="4996"/>
                      <a:pt x="14504" y="4966"/>
                    </a:cubicBezTo>
                    <a:cubicBezTo>
                      <a:pt x="14535" y="4996"/>
                      <a:pt x="14566" y="5025"/>
                      <a:pt x="14597" y="5055"/>
                    </a:cubicBezTo>
                    <a:cubicBezTo>
                      <a:pt x="14591" y="5140"/>
                      <a:pt x="14586" y="5226"/>
                      <a:pt x="14580" y="5311"/>
                    </a:cubicBezTo>
                    <a:cubicBezTo>
                      <a:pt x="14597" y="5372"/>
                      <a:pt x="14614" y="5434"/>
                      <a:pt x="14631" y="5495"/>
                    </a:cubicBezTo>
                    <a:lnTo>
                      <a:pt x="14747" y="5476"/>
                    </a:lnTo>
                    <a:lnTo>
                      <a:pt x="14780" y="5632"/>
                    </a:lnTo>
                    <a:cubicBezTo>
                      <a:pt x="14819" y="5667"/>
                      <a:pt x="14859" y="5701"/>
                      <a:pt x="14898" y="5736"/>
                    </a:cubicBezTo>
                    <a:lnTo>
                      <a:pt x="14987" y="5689"/>
                    </a:lnTo>
                    <a:cubicBezTo>
                      <a:pt x="14991" y="5718"/>
                      <a:pt x="14996" y="5746"/>
                      <a:pt x="15000" y="5775"/>
                    </a:cubicBezTo>
                    <a:lnTo>
                      <a:pt x="15099" y="5811"/>
                    </a:lnTo>
                    <a:cubicBezTo>
                      <a:pt x="15083" y="5844"/>
                      <a:pt x="15067" y="5878"/>
                      <a:pt x="15051" y="5911"/>
                    </a:cubicBezTo>
                    <a:cubicBezTo>
                      <a:pt x="15081" y="5943"/>
                      <a:pt x="15110" y="5975"/>
                      <a:pt x="15140" y="6007"/>
                    </a:cubicBezTo>
                    <a:lnTo>
                      <a:pt x="15261" y="6031"/>
                    </a:lnTo>
                    <a:cubicBezTo>
                      <a:pt x="15264" y="6076"/>
                      <a:pt x="15268" y="6120"/>
                      <a:pt x="15271" y="6165"/>
                    </a:cubicBezTo>
                    <a:lnTo>
                      <a:pt x="15452" y="6289"/>
                    </a:lnTo>
                    <a:lnTo>
                      <a:pt x="15437" y="6442"/>
                    </a:lnTo>
                    <a:cubicBezTo>
                      <a:pt x="15468" y="6491"/>
                      <a:pt x="15500" y="6540"/>
                      <a:pt x="15531" y="6589"/>
                    </a:cubicBezTo>
                    <a:cubicBezTo>
                      <a:pt x="15521" y="6754"/>
                      <a:pt x="15510" y="6918"/>
                      <a:pt x="15500" y="7083"/>
                    </a:cubicBezTo>
                    <a:lnTo>
                      <a:pt x="15606" y="7101"/>
                    </a:lnTo>
                    <a:cubicBezTo>
                      <a:pt x="15629" y="7254"/>
                      <a:pt x="15651" y="7408"/>
                      <a:pt x="15674" y="7561"/>
                    </a:cubicBezTo>
                    <a:cubicBezTo>
                      <a:pt x="15676" y="7659"/>
                      <a:pt x="15679" y="7757"/>
                      <a:pt x="15681" y="7855"/>
                    </a:cubicBezTo>
                    <a:cubicBezTo>
                      <a:pt x="15656" y="7921"/>
                      <a:pt x="15630" y="7987"/>
                      <a:pt x="15605" y="8053"/>
                    </a:cubicBezTo>
                    <a:cubicBezTo>
                      <a:pt x="15558" y="8265"/>
                      <a:pt x="15512" y="8477"/>
                      <a:pt x="15465" y="8689"/>
                    </a:cubicBezTo>
                    <a:cubicBezTo>
                      <a:pt x="15447" y="8845"/>
                      <a:pt x="15428" y="9000"/>
                      <a:pt x="15410" y="9156"/>
                    </a:cubicBezTo>
                    <a:lnTo>
                      <a:pt x="15290" y="9276"/>
                    </a:lnTo>
                    <a:cubicBezTo>
                      <a:pt x="15290" y="9334"/>
                      <a:pt x="15291" y="9393"/>
                      <a:pt x="15291" y="9451"/>
                    </a:cubicBezTo>
                    <a:lnTo>
                      <a:pt x="15002" y="9666"/>
                    </a:lnTo>
                    <a:lnTo>
                      <a:pt x="14810" y="10030"/>
                    </a:lnTo>
                    <a:cubicBezTo>
                      <a:pt x="14799" y="10087"/>
                      <a:pt x="14788" y="10143"/>
                      <a:pt x="14777" y="10200"/>
                    </a:cubicBezTo>
                    <a:cubicBezTo>
                      <a:pt x="14752" y="10226"/>
                      <a:pt x="14727" y="10253"/>
                      <a:pt x="14702" y="10279"/>
                    </a:cubicBezTo>
                    <a:lnTo>
                      <a:pt x="14660" y="10474"/>
                    </a:lnTo>
                    <a:cubicBezTo>
                      <a:pt x="14670" y="10530"/>
                      <a:pt x="14681" y="10585"/>
                      <a:pt x="14691" y="10641"/>
                    </a:cubicBezTo>
                    <a:lnTo>
                      <a:pt x="14570" y="10711"/>
                    </a:lnTo>
                    <a:lnTo>
                      <a:pt x="14438" y="11046"/>
                    </a:lnTo>
                    <a:cubicBezTo>
                      <a:pt x="14442" y="11094"/>
                      <a:pt x="14447" y="11143"/>
                      <a:pt x="14451" y="11191"/>
                    </a:cubicBezTo>
                    <a:cubicBezTo>
                      <a:pt x="14434" y="11233"/>
                      <a:pt x="14418" y="11274"/>
                      <a:pt x="14401" y="11316"/>
                    </a:cubicBezTo>
                    <a:cubicBezTo>
                      <a:pt x="14386" y="11379"/>
                      <a:pt x="14372" y="11443"/>
                      <a:pt x="14357" y="11506"/>
                    </a:cubicBezTo>
                    <a:cubicBezTo>
                      <a:pt x="14378" y="11533"/>
                      <a:pt x="14400" y="11559"/>
                      <a:pt x="14421" y="11586"/>
                    </a:cubicBezTo>
                    <a:cubicBezTo>
                      <a:pt x="14417" y="11634"/>
                      <a:pt x="14412" y="11683"/>
                      <a:pt x="14408" y="11731"/>
                    </a:cubicBezTo>
                    <a:lnTo>
                      <a:pt x="14221" y="11851"/>
                    </a:lnTo>
                    <a:lnTo>
                      <a:pt x="14091" y="11851"/>
                    </a:lnTo>
                    <a:lnTo>
                      <a:pt x="13776" y="11886"/>
                    </a:lnTo>
                    <a:lnTo>
                      <a:pt x="13542" y="12022"/>
                    </a:lnTo>
                    <a:cubicBezTo>
                      <a:pt x="13489" y="12072"/>
                      <a:pt x="13435" y="12121"/>
                      <a:pt x="13382" y="12171"/>
                    </a:cubicBezTo>
                    <a:lnTo>
                      <a:pt x="13205" y="12300"/>
                    </a:lnTo>
                    <a:lnTo>
                      <a:pt x="13071" y="12321"/>
                    </a:lnTo>
                    <a:cubicBezTo>
                      <a:pt x="13054" y="12344"/>
                      <a:pt x="13036" y="12367"/>
                      <a:pt x="13019" y="12390"/>
                    </a:cubicBezTo>
                    <a:cubicBezTo>
                      <a:pt x="12999" y="12361"/>
                      <a:pt x="12980" y="12332"/>
                      <a:pt x="12960" y="12303"/>
                    </a:cubicBezTo>
                    <a:lnTo>
                      <a:pt x="12783" y="12216"/>
                    </a:lnTo>
                    <a:lnTo>
                      <a:pt x="12636" y="12232"/>
                    </a:lnTo>
                    <a:lnTo>
                      <a:pt x="12466" y="12141"/>
                    </a:lnTo>
                    <a:lnTo>
                      <a:pt x="12329" y="12246"/>
                    </a:lnTo>
                    <a:lnTo>
                      <a:pt x="12132" y="12411"/>
                    </a:lnTo>
                    <a:cubicBezTo>
                      <a:pt x="12089" y="12384"/>
                      <a:pt x="12045" y="12358"/>
                      <a:pt x="12002" y="12331"/>
                    </a:cubicBezTo>
                    <a:lnTo>
                      <a:pt x="11768" y="12270"/>
                    </a:lnTo>
                    <a:lnTo>
                      <a:pt x="11570" y="12211"/>
                    </a:lnTo>
                    <a:lnTo>
                      <a:pt x="11463" y="12256"/>
                    </a:lnTo>
                    <a:lnTo>
                      <a:pt x="11226" y="12166"/>
                    </a:lnTo>
                    <a:lnTo>
                      <a:pt x="11009" y="12156"/>
                    </a:lnTo>
                    <a:cubicBezTo>
                      <a:pt x="10991" y="12114"/>
                      <a:pt x="10973" y="12073"/>
                      <a:pt x="10955" y="12031"/>
                    </a:cubicBezTo>
                    <a:lnTo>
                      <a:pt x="10850" y="11940"/>
                    </a:lnTo>
                    <a:cubicBezTo>
                      <a:pt x="10818" y="11872"/>
                      <a:pt x="10787" y="11804"/>
                      <a:pt x="10755" y="11736"/>
                    </a:cubicBezTo>
                    <a:cubicBezTo>
                      <a:pt x="10762" y="11676"/>
                      <a:pt x="10768" y="11617"/>
                      <a:pt x="10775" y="11557"/>
                    </a:cubicBezTo>
                    <a:lnTo>
                      <a:pt x="10514" y="11194"/>
                    </a:lnTo>
                    <a:lnTo>
                      <a:pt x="10559" y="11074"/>
                    </a:lnTo>
                    <a:lnTo>
                      <a:pt x="10458" y="11026"/>
                    </a:lnTo>
                    <a:cubicBezTo>
                      <a:pt x="10430" y="11056"/>
                      <a:pt x="10402" y="11085"/>
                      <a:pt x="10374" y="11115"/>
                    </a:cubicBezTo>
                    <a:lnTo>
                      <a:pt x="10296" y="11157"/>
                    </a:lnTo>
                    <a:lnTo>
                      <a:pt x="10176" y="11296"/>
                    </a:lnTo>
                    <a:cubicBezTo>
                      <a:pt x="10138" y="11286"/>
                      <a:pt x="10099" y="11277"/>
                      <a:pt x="10061" y="11267"/>
                    </a:cubicBezTo>
                    <a:cubicBezTo>
                      <a:pt x="10050" y="11262"/>
                      <a:pt x="10048" y="11252"/>
                      <a:pt x="10037" y="11247"/>
                    </a:cubicBezTo>
                    <a:cubicBezTo>
                      <a:pt x="10046" y="11233"/>
                      <a:pt x="10055" y="11218"/>
                      <a:pt x="10064" y="11204"/>
                    </a:cubicBezTo>
                    <a:cubicBezTo>
                      <a:pt x="10088" y="11179"/>
                      <a:pt x="10137" y="11140"/>
                      <a:pt x="10161" y="11115"/>
                    </a:cubicBezTo>
                    <a:cubicBezTo>
                      <a:pt x="10181" y="11070"/>
                      <a:pt x="10200" y="11026"/>
                      <a:pt x="10220" y="10981"/>
                    </a:cubicBezTo>
                    <a:cubicBezTo>
                      <a:pt x="10214" y="10923"/>
                      <a:pt x="10208" y="10864"/>
                      <a:pt x="10202" y="10806"/>
                    </a:cubicBezTo>
                    <a:cubicBezTo>
                      <a:pt x="10167" y="10754"/>
                      <a:pt x="10133" y="10702"/>
                      <a:pt x="10098" y="10650"/>
                    </a:cubicBezTo>
                    <a:cubicBezTo>
                      <a:pt x="10079" y="10610"/>
                      <a:pt x="10059" y="10571"/>
                      <a:pt x="10040" y="10531"/>
                    </a:cubicBezTo>
                    <a:lnTo>
                      <a:pt x="9989" y="10531"/>
                    </a:lnTo>
                    <a:cubicBezTo>
                      <a:pt x="9979" y="10568"/>
                      <a:pt x="9970" y="10604"/>
                      <a:pt x="9960" y="10641"/>
                    </a:cubicBezTo>
                    <a:cubicBezTo>
                      <a:pt x="9962" y="10699"/>
                      <a:pt x="9963" y="10758"/>
                      <a:pt x="9965" y="10816"/>
                    </a:cubicBezTo>
                    <a:cubicBezTo>
                      <a:pt x="9955" y="10876"/>
                      <a:pt x="9946" y="10935"/>
                      <a:pt x="9936" y="10995"/>
                    </a:cubicBezTo>
                    <a:lnTo>
                      <a:pt x="9749" y="11017"/>
                    </a:lnTo>
                    <a:lnTo>
                      <a:pt x="9620" y="11106"/>
                    </a:lnTo>
                    <a:cubicBezTo>
                      <a:pt x="9635" y="11041"/>
                      <a:pt x="9650" y="10977"/>
                      <a:pt x="9665" y="10912"/>
                    </a:cubicBezTo>
                    <a:lnTo>
                      <a:pt x="9813" y="10890"/>
                    </a:lnTo>
                    <a:cubicBezTo>
                      <a:pt x="9807" y="10835"/>
                      <a:pt x="9800" y="10781"/>
                      <a:pt x="9794" y="10726"/>
                    </a:cubicBezTo>
                    <a:cubicBezTo>
                      <a:pt x="9784" y="10672"/>
                      <a:pt x="9775" y="10618"/>
                      <a:pt x="9765" y="10564"/>
                    </a:cubicBezTo>
                    <a:cubicBezTo>
                      <a:pt x="9786" y="10519"/>
                      <a:pt x="9806" y="10474"/>
                      <a:pt x="9827" y="10429"/>
                    </a:cubicBezTo>
                    <a:lnTo>
                      <a:pt x="9935" y="10231"/>
                    </a:lnTo>
                    <a:lnTo>
                      <a:pt x="9827" y="10147"/>
                    </a:lnTo>
                    <a:lnTo>
                      <a:pt x="9921" y="10041"/>
                    </a:lnTo>
                    <a:cubicBezTo>
                      <a:pt x="9899" y="9997"/>
                      <a:pt x="9876" y="9954"/>
                      <a:pt x="9854" y="9910"/>
                    </a:cubicBezTo>
                    <a:lnTo>
                      <a:pt x="9719" y="10081"/>
                    </a:lnTo>
                    <a:lnTo>
                      <a:pt x="9659" y="10306"/>
                    </a:lnTo>
                    <a:lnTo>
                      <a:pt x="9380" y="10536"/>
                    </a:lnTo>
                    <a:cubicBezTo>
                      <a:pt x="9369" y="10583"/>
                      <a:pt x="9358" y="10631"/>
                      <a:pt x="9347" y="10678"/>
                    </a:cubicBezTo>
                    <a:lnTo>
                      <a:pt x="9272" y="10786"/>
                    </a:lnTo>
                    <a:lnTo>
                      <a:pt x="9287" y="10882"/>
                    </a:lnTo>
                    <a:lnTo>
                      <a:pt x="9287" y="10984"/>
                    </a:lnTo>
                    <a:lnTo>
                      <a:pt x="9167" y="11001"/>
                    </a:lnTo>
                    <a:cubicBezTo>
                      <a:pt x="9137" y="10973"/>
                      <a:pt x="9107" y="10946"/>
                      <a:pt x="9077" y="10918"/>
                    </a:cubicBezTo>
                    <a:cubicBezTo>
                      <a:pt x="9057" y="10879"/>
                      <a:pt x="9038" y="10839"/>
                      <a:pt x="9018" y="10800"/>
                    </a:cubicBezTo>
                    <a:cubicBezTo>
                      <a:pt x="8999" y="10717"/>
                      <a:pt x="8979" y="10634"/>
                      <a:pt x="8960" y="10551"/>
                    </a:cubicBezTo>
                    <a:lnTo>
                      <a:pt x="8778" y="10446"/>
                    </a:lnTo>
                    <a:cubicBezTo>
                      <a:pt x="8754" y="10386"/>
                      <a:pt x="8729" y="10326"/>
                      <a:pt x="8705" y="10266"/>
                    </a:cubicBezTo>
                    <a:lnTo>
                      <a:pt x="8583" y="10249"/>
                    </a:lnTo>
                    <a:lnTo>
                      <a:pt x="8465" y="10203"/>
                    </a:lnTo>
                    <a:lnTo>
                      <a:pt x="8444" y="10098"/>
                    </a:lnTo>
                    <a:cubicBezTo>
                      <a:pt x="8464" y="10077"/>
                      <a:pt x="8485" y="10057"/>
                      <a:pt x="8505" y="10036"/>
                    </a:cubicBezTo>
                    <a:lnTo>
                      <a:pt x="8445" y="9961"/>
                    </a:lnTo>
                    <a:lnTo>
                      <a:pt x="8340" y="9988"/>
                    </a:lnTo>
                    <a:cubicBezTo>
                      <a:pt x="8342" y="9949"/>
                      <a:pt x="8343" y="9909"/>
                      <a:pt x="8345" y="9870"/>
                    </a:cubicBezTo>
                    <a:lnTo>
                      <a:pt x="8256" y="9855"/>
                    </a:lnTo>
                    <a:lnTo>
                      <a:pt x="8100" y="9889"/>
                    </a:lnTo>
                    <a:lnTo>
                      <a:pt x="7872" y="9802"/>
                    </a:lnTo>
                    <a:lnTo>
                      <a:pt x="7716" y="9871"/>
                    </a:lnTo>
                    <a:lnTo>
                      <a:pt x="7455" y="9735"/>
                    </a:lnTo>
                    <a:lnTo>
                      <a:pt x="7245" y="9691"/>
                    </a:lnTo>
                    <a:cubicBezTo>
                      <a:pt x="7217" y="9723"/>
                      <a:pt x="7188" y="9755"/>
                      <a:pt x="7160" y="9787"/>
                    </a:cubicBezTo>
                    <a:lnTo>
                      <a:pt x="6525" y="9901"/>
                    </a:lnTo>
                    <a:lnTo>
                      <a:pt x="6264" y="10131"/>
                    </a:lnTo>
                    <a:lnTo>
                      <a:pt x="5849" y="10366"/>
                    </a:lnTo>
                    <a:lnTo>
                      <a:pt x="5492" y="10425"/>
                    </a:lnTo>
                    <a:lnTo>
                      <a:pt x="5141" y="10795"/>
                    </a:lnTo>
                    <a:lnTo>
                      <a:pt x="5019" y="10837"/>
                    </a:lnTo>
                    <a:cubicBezTo>
                      <a:pt x="4996" y="10880"/>
                      <a:pt x="4973" y="10922"/>
                      <a:pt x="4950" y="10965"/>
                    </a:cubicBezTo>
                    <a:cubicBezTo>
                      <a:pt x="4924" y="11085"/>
                      <a:pt x="4897" y="11206"/>
                      <a:pt x="4871" y="11326"/>
                    </a:cubicBezTo>
                    <a:lnTo>
                      <a:pt x="4731" y="11406"/>
                    </a:lnTo>
                    <a:lnTo>
                      <a:pt x="4610" y="11395"/>
                    </a:lnTo>
                    <a:lnTo>
                      <a:pt x="4469" y="11496"/>
                    </a:lnTo>
                    <a:lnTo>
                      <a:pt x="4259" y="11487"/>
                    </a:lnTo>
                    <a:lnTo>
                      <a:pt x="3995" y="11586"/>
                    </a:lnTo>
                    <a:lnTo>
                      <a:pt x="3851" y="11686"/>
                    </a:lnTo>
                    <a:lnTo>
                      <a:pt x="3671" y="11674"/>
                    </a:lnTo>
                    <a:lnTo>
                      <a:pt x="3578" y="11815"/>
                    </a:lnTo>
                    <a:cubicBezTo>
                      <a:pt x="3572" y="11858"/>
                      <a:pt x="3566" y="11900"/>
                      <a:pt x="3560" y="11943"/>
                    </a:cubicBezTo>
                    <a:cubicBezTo>
                      <a:pt x="3544" y="11977"/>
                      <a:pt x="3528" y="12012"/>
                      <a:pt x="3512" y="12046"/>
                    </a:cubicBezTo>
                    <a:lnTo>
                      <a:pt x="3349" y="12066"/>
                    </a:lnTo>
                    <a:cubicBezTo>
                      <a:pt x="3333" y="12132"/>
                      <a:pt x="3318" y="12199"/>
                      <a:pt x="3302" y="12265"/>
                    </a:cubicBezTo>
                    <a:lnTo>
                      <a:pt x="3080" y="12457"/>
                    </a:lnTo>
                    <a:lnTo>
                      <a:pt x="2882" y="12477"/>
                    </a:lnTo>
                    <a:lnTo>
                      <a:pt x="2669" y="12565"/>
                    </a:lnTo>
                    <a:lnTo>
                      <a:pt x="2463" y="12516"/>
                    </a:lnTo>
                    <a:lnTo>
                      <a:pt x="2181" y="12396"/>
                    </a:lnTo>
                    <a:lnTo>
                      <a:pt x="2078" y="12436"/>
                    </a:lnTo>
                    <a:close/>
                  </a:path>
                </a:pathLst>
              </a:custGeom>
              <a:grpFill/>
              <a:ln w="317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AE14BA-12B8-D605-C124-76B505EAC6B5}"/>
                </a:ext>
              </a:extLst>
            </p:cNvPr>
            <p:cNvSpPr txBox="1"/>
            <p:nvPr/>
          </p:nvSpPr>
          <p:spPr bwMode="auto">
            <a:xfrm>
              <a:off x="9221768" y="5574303"/>
              <a:ext cx="1356693" cy="3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The Alfred Hospital </a:t>
              </a:r>
              <a:b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</a:b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&amp; MonashHeart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791B61F-34C5-0CD6-7C14-EDCC9FF31D90}"/>
                </a:ext>
              </a:extLst>
            </p:cNvPr>
            <p:cNvSpPr txBox="1"/>
            <p:nvPr/>
          </p:nvSpPr>
          <p:spPr bwMode="auto">
            <a:xfrm>
              <a:off x="9755661" y="5242316"/>
              <a:ext cx="1202098" cy="38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St. Vincent’s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B17598-BC4A-373A-554C-9BF28EAE1C8A}"/>
                </a:ext>
              </a:extLst>
            </p:cNvPr>
            <p:cNvSpPr txBox="1"/>
            <p:nvPr/>
          </p:nvSpPr>
          <p:spPr bwMode="auto">
            <a:xfrm>
              <a:off x="8626830" y="5058023"/>
              <a:ext cx="1729880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Royal North Shore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2F42E4C-CF52-C10A-6BF2-A62221CDB343}"/>
                </a:ext>
              </a:extLst>
            </p:cNvPr>
            <p:cNvSpPr/>
            <p:nvPr/>
          </p:nvSpPr>
          <p:spPr bwMode="auto">
            <a:xfrm>
              <a:off x="8213120" y="542666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299AB84-3010-74DB-9BD1-A4B6F70AB5BA}"/>
                </a:ext>
              </a:extLst>
            </p:cNvPr>
            <p:cNvSpPr/>
            <p:nvPr/>
          </p:nvSpPr>
          <p:spPr bwMode="auto">
            <a:xfrm>
              <a:off x="9457990" y="5502293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B3CD63A-DE87-2F31-5B66-DF303255B0F5}"/>
                </a:ext>
              </a:extLst>
            </p:cNvPr>
            <p:cNvSpPr/>
            <p:nvPr/>
          </p:nvSpPr>
          <p:spPr bwMode="auto">
            <a:xfrm>
              <a:off x="9496090" y="548006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E6EC1A-80A6-7FFF-6999-1A3427D490E5}"/>
                </a:ext>
              </a:extLst>
            </p:cNvPr>
            <p:cNvSpPr/>
            <p:nvPr/>
          </p:nvSpPr>
          <p:spPr bwMode="auto">
            <a:xfrm>
              <a:off x="9731407" y="5284780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43171E1-8BFE-E42B-1279-22770DBE3170}"/>
                </a:ext>
              </a:extLst>
            </p:cNvPr>
            <p:cNvSpPr/>
            <p:nvPr/>
          </p:nvSpPr>
          <p:spPr bwMode="auto">
            <a:xfrm>
              <a:off x="9840646" y="5148858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E16067-352F-4FD2-50E7-02A73DED26F6}"/>
                </a:ext>
              </a:extLst>
            </p:cNvPr>
            <p:cNvSpPr txBox="1"/>
            <p:nvPr/>
          </p:nvSpPr>
          <p:spPr bwMode="auto">
            <a:xfrm>
              <a:off x="6769556" y="5341767"/>
              <a:ext cx="1563717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Fiona Stanley Hospital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椭圆 29">
              <a:extLst>
                <a:ext uri="{FF2B5EF4-FFF2-40B4-BE49-F238E27FC236}">
                  <a16:creationId xmlns:a16="http://schemas.microsoft.com/office/drawing/2014/main" id="{90F9D85E-E719-32F3-4B32-95C5E8E0F37C}"/>
                </a:ext>
              </a:extLst>
            </p:cNvPr>
            <p:cNvSpPr/>
            <p:nvPr/>
          </p:nvSpPr>
          <p:spPr bwMode="auto">
            <a:xfrm>
              <a:off x="2740354" y="1133080"/>
              <a:ext cx="1771663" cy="1897272"/>
            </a:xfrm>
            <a:custGeom>
              <a:avLst/>
              <a:gdLst>
                <a:gd name="T0" fmla="*/ 15468600 w 15780"/>
                <a:gd name="T1" fmla="*/ 1104900 h 16052"/>
                <a:gd name="T2" fmla="*/ 17049750 w 15780"/>
                <a:gd name="T3" fmla="*/ 2171700 h 16052"/>
                <a:gd name="T4" fmla="*/ 17964150 w 15780"/>
                <a:gd name="T5" fmla="*/ 3187700 h 16052"/>
                <a:gd name="T6" fmla="*/ 18865850 w 15780"/>
                <a:gd name="T7" fmla="*/ 3702050 h 16052"/>
                <a:gd name="T8" fmla="*/ 20466050 w 15780"/>
                <a:gd name="T9" fmla="*/ 4495800 h 16052"/>
                <a:gd name="T10" fmla="*/ 21850350 w 15780"/>
                <a:gd name="T11" fmla="*/ 4959350 h 16052"/>
                <a:gd name="T12" fmla="*/ 23609300 w 15780"/>
                <a:gd name="T13" fmla="*/ 5346700 h 16052"/>
                <a:gd name="T14" fmla="*/ 24860250 w 15780"/>
                <a:gd name="T15" fmla="*/ 6191250 h 16052"/>
                <a:gd name="T16" fmla="*/ 23945850 w 15780"/>
                <a:gd name="T17" fmla="*/ 8242300 h 16052"/>
                <a:gd name="T18" fmla="*/ 23926800 w 15780"/>
                <a:gd name="T19" fmla="*/ 9944100 h 16052"/>
                <a:gd name="T20" fmla="*/ 23001288 w 15780"/>
                <a:gd name="T21" fmla="*/ 10242550 h 16052"/>
                <a:gd name="T22" fmla="*/ 22091650 w 15780"/>
                <a:gd name="T23" fmla="*/ 11766550 h 16052"/>
                <a:gd name="T24" fmla="*/ 21469350 w 15780"/>
                <a:gd name="T25" fmla="*/ 13506450 h 16052"/>
                <a:gd name="T26" fmla="*/ 21602700 w 15780"/>
                <a:gd name="T27" fmla="*/ 13773150 h 16052"/>
                <a:gd name="T28" fmla="*/ 22974300 w 15780"/>
                <a:gd name="T29" fmla="*/ 14351000 h 16052"/>
                <a:gd name="T30" fmla="*/ 23615650 w 15780"/>
                <a:gd name="T31" fmla="*/ 16186150 h 16052"/>
                <a:gd name="T32" fmla="*/ 22644100 w 15780"/>
                <a:gd name="T33" fmla="*/ 17233900 h 16052"/>
                <a:gd name="T34" fmla="*/ 23437850 w 15780"/>
                <a:gd name="T35" fmla="*/ 18326100 h 16052"/>
                <a:gd name="T36" fmla="*/ 23450550 w 15780"/>
                <a:gd name="T37" fmla="*/ 19596100 h 16052"/>
                <a:gd name="T38" fmla="*/ 24822150 w 15780"/>
                <a:gd name="T39" fmla="*/ 20320000 h 16052"/>
                <a:gd name="T40" fmla="*/ 24307800 w 15780"/>
                <a:gd name="T41" fmla="*/ 21094700 h 16052"/>
                <a:gd name="T42" fmla="*/ 23037800 w 15780"/>
                <a:gd name="T43" fmla="*/ 22301200 h 16052"/>
                <a:gd name="T44" fmla="*/ 21932900 w 15780"/>
                <a:gd name="T45" fmla="*/ 22993350 h 16052"/>
                <a:gd name="T46" fmla="*/ 20593050 w 15780"/>
                <a:gd name="T47" fmla="*/ 22777450 h 16052"/>
                <a:gd name="T48" fmla="*/ 19113500 w 15780"/>
                <a:gd name="T49" fmla="*/ 22174200 h 16052"/>
                <a:gd name="T50" fmla="*/ 17767300 w 15780"/>
                <a:gd name="T51" fmla="*/ 22123400 h 16052"/>
                <a:gd name="T52" fmla="*/ 16014700 w 15780"/>
                <a:gd name="T53" fmla="*/ 22669500 h 16052"/>
                <a:gd name="T54" fmla="*/ 15297150 w 15780"/>
                <a:gd name="T55" fmla="*/ 23863300 h 16052"/>
                <a:gd name="T56" fmla="*/ 14503400 w 15780"/>
                <a:gd name="T57" fmla="*/ 25387300 h 16052"/>
                <a:gd name="T58" fmla="*/ 12865100 w 15780"/>
                <a:gd name="T59" fmla="*/ 25044400 h 16052"/>
                <a:gd name="T60" fmla="*/ 11207750 w 15780"/>
                <a:gd name="T61" fmla="*/ 24326850 h 16052"/>
                <a:gd name="T62" fmla="*/ 9790113 w 15780"/>
                <a:gd name="T63" fmla="*/ 24352250 h 16052"/>
                <a:gd name="T64" fmla="*/ 8110538 w 15780"/>
                <a:gd name="T65" fmla="*/ 23872825 h 16052"/>
                <a:gd name="T66" fmla="*/ 6527800 w 15780"/>
                <a:gd name="T67" fmla="*/ 23329900 h 16052"/>
                <a:gd name="T68" fmla="*/ 5626100 w 15780"/>
                <a:gd name="T69" fmla="*/ 22479000 h 16052"/>
                <a:gd name="T70" fmla="*/ 5727700 w 15780"/>
                <a:gd name="T71" fmla="*/ 21577300 h 16052"/>
                <a:gd name="T72" fmla="*/ 6699250 w 15780"/>
                <a:gd name="T73" fmla="*/ 18542000 h 16052"/>
                <a:gd name="T74" fmla="*/ 6750050 w 15780"/>
                <a:gd name="T75" fmla="*/ 15894050 h 16052"/>
                <a:gd name="T76" fmla="*/ 7010400 w 15780"/>
                <a:gd name="T77" fmla="*/ 15951200 h 16052"/>
                <a:gd name="T78" fmla="*/ 6584950 w 15780"/>
                <a:gd name="T79" fmla="*/ 14897100 h 16052"/>
                <a:gd name="T80" fmla="*/ 6007100 w 15780"/>
                <a:gd name="T81" fmla="*/ 14046200 h 16052"/>
                <a:gd name="T82" fmla="*/ 6127750 w 15780"/>
                <a:gd name="T83" fmla="*/ 13633450 h 16052"/>
                <a:gd name="T84" fmla="*/ 4857750 w 15780"/>
                <a:gd name="T85" fmla="*/ 11893550 h 16052"/>
                <a:gd name="T86" fmla="*/ 5029200 w 15780"/>
                <a:gd name="T87" fmla="*/ 10769600 h 16052"/>
                <a:gd name="T88" fmla="*/ 4121150 w 15780"/>
                <a:gd name="T89" fmla="*/ 10128250 h 16052"/>
                <a:gd name="T90" fmla="*/ 3225800 w 15780"/>
                <a:gd name="T91" fmla="*/ 9874250 h 16052"/>
                <a:gd name="T92" fmla="*/ 2000250 w 15780"/>
                <a:gd name="T93" fmla="*/ 9207500 h 16052"/>
                <a:gd name="T94" fmla="*/ 685800 w 15780"/>
                <a:gd name="T95" fmla="*/ 8782050 h 16052"/>
                <a:gd name="T96" fmla="*/ 444500 w 15780"/>
                <a:gd name="T97" fmla="*/ 7937500 h 16052"/>
                <a:gd name="T98" fmla="*/ 355600 w 15780"/>
                <a:gd name="T99" fmla="*/ 7391400 h 16052"/>
                <a:gd name="T100" fmla="*/ 1035050 w 15780"/>
                <a:gd name="T101" fmla="*/ 6629400 h 16052"/>
                <a:gd name="T102" fmla="*/ 2324100 w 15780"/>
                <a:gd name="T103" fmla="*/ 6559550 h 16052"/>
                <a:gd name="T104" fmla="*/ 3575050 w 15780"/>
                <a:gd name="T105" fmla="*/ 6407150 h 16052"/>
                <a:gd name="T106" fmla="*/ 4819650 w 15780"/>
                <a:gd name="T107" fmla="*/ 6927850 h 16052"/>
                <a:gd name="T108" fmla="*/ 6172200 w 15780"/>
                <a:gd name="T109" fmla="*/ 7004050 h 16052"/>
                <a:gd name="T110" fmla="*/ 6191250 w 15780"/>
                <a:gd name="T111" fmla="*/ 5689600 h 16052"/>
                <a:gd name="T112" fmla="*/ 5664200 w 15780"/>
                <a:gd name="T113" fmla="*/ 3721100 h 16052"/>
                <a:gd name="T114" fmla="*/ 7588250 w 15780"/>
                <a:gd name="T115" fmla="*/ 4845050 h 16052"/>
                <a:gd name="T116" fmla="*/ 9575800 w 15780"/>
                <a:gd name="T117" fmla="*/ 4660900 h 16052"/>
                <a:gd name="T118" fmla="*/ 11982450 w 15780"/>
                <a:gd name="T119" fmla="*/ 2825750 h 16052"/>
                <a:gd name="T120" fmla="*/ 12909550 w 15780"/>
                <a:gd name="T121" fmla="*/ 317500 h 160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780" h="16052" extrusionOk="0">
                  <a:moveTo>
                    <a:pt x="8928" y="0"/>
                  </a:moveTo>
                  <a:lnTo>
                    <a:pt x="8992" y="120"/>
                  </a:lnTo>
                  <a:cubicBezTo>
                    <a:pt x="9005" y="145"/>
                    <a:pt x="9019" y="171"/>
                    <a:pt x="9032" y="196"/>
                  </a:cubicBezTo>
                  <a:cubicBezTo>
                    <a:pt x="9027" y="221"/>
                    <a:pt x="9021" y="247"/>
                    <a:pt x="9016" y="272"/>
                  </a:cubicBezTo>
                  <a:cubicBezTo>
                    <a:pt x="9005" y="292"/>
                    <a:pt x="8995" y="312"/>
                    <a:pt x="8984" y="332"/>
                  </a:cubicBezTo>
                  <a:cubicBezTo>
                    <a:pt x="8985" y="359"/>
                    <a:pt x="8987" y="385"/>
                    <a:pt x="8988" y="412"/>
                  </a:cubicBezTo>
                  <a:cubicBezTo>
                    <a:pt x="8995" y="440"/>
                    <a:pt x="9001" y="468"/>
                    <a:pt x="9008" y="496"/>
                  </a:cubicBezTo>
                  <a:lnTo>
                    <a:pt x="9100" y="492"/>
                  </a:lnTo>
                  <a:lnTo>
                    <a:pt x="9164" y="560"/>
                  </a:lnTo>
                  <a:cubicBezTo>
                    <a:pt x="9173" y="581"/>
                    <a:pt x="9183" y="603"/>
                    <a:pt x="9192" y="624"/>
                  </a:cubicBezTo>
                  <a:cubicBezTo>
                    <a:pt x="9203" y="648"/>
                    <a:pt x="9213" y="672"/>
                    <a:pt x="9224" y="696"/>
                  </a:cubicBezTo>
                  <a:lnTo>
                    <a:pt x="9312" y="716"/>
                  </a:lnTo>
                  <a:cubicBezTo>
                    <a:pt x="9329" y="692"/>
                    <a:pt x="9347" y="668"/>
                    <a:pt x="9364" y="644"/>
                  </a:cubicBezTo>
                  <a:lnTo>
                    <a:pt x="9408" y="600"/>
                  </a:lnTo>
                  <a:lnTo>
                    <a:pt x="9484" y="576"/>
                  </a:lnTo>
                  <a:lnTo>
                    <a:pt x="9568" y="540"/>
                  </a:lnTo>
                  <a:lnTo>
                    <a:pt x="9632" y="540"/>
                  </a:lnTo>
                  <a:cubicBezTo>
                    <a:pt x="9637" y="571"/>
                    <a:pt x="9643" y="601"/>
                    <a:pt x="9648" y="632"/>
                  </a:cubicBezTo>
                  <a:lnTo>
                    <a:pt x="9744" y="696"/>
                  </a:lnTo>
                  <a:lnTo>
                    <a:pt x="9732" y="828"/>
                  </a:lnTo>
                  <a:cubicBezTo>
                    <a:pt x="9733" y="869"/>
                    <a:pt x="9735" y="911"/>
                    <a:pt x="9736" y="952"/>
                  </a:cubicBezTo>
                  <a:cubicBezTo>
                    <a:pt x="9745" y="975"/>
                    <a:pt x="9755" y="997"/>
                    <a:pt x="9764" y="1020"/>
                  </a:cubicBezTo>
                  <a:lnTo>
                    <a:pt x="9848" y="1008"/>
                  </a:lnTo>
                  <a:lnTo>
                    <a:pt x="9896" y="1092"/>
                  </a:lnTo>
                  <a:lnTo>
                    <a:pt x="9964" y="1048"/>
                  </a:lnTo>
                  <a:lnTo>
                    <a:pt x="10024" y="1008"/>
                  </a:lnTo>
                  <a:lnTo>
                    <a:pt x="10068" y="1084"/>
                  </a:lnTo>
                  <a:lnTo>
                    <a:pt x="10144" y="1064"/>
                  </a:lnTo>
                  <a:lnTo>
                    <a:pt x="10212" y="1132"/>
                  </a:lnTo>
                  <a:cubicBezTo>
                    <a:pt x="10227" y="1155"/>
                    <a:pt x="10241" y="1177"/>
                    <a:pt x="10256" y="1200"/>
                  </a:cubicBezTo>
                  <a:cubicBezTo>
                    <a:pt x="10249" y="1235"/>
                    <a:pt x="10243" y="1269"/>
                    <a:pt x="10236" y="1304"/>
                  </a:cubicBezTo>
                  <a:lnTo>
                    <a:pt x="10236" y="1392"/>
                  </a:lnTo>
                  <a:lnTo>
                    <a:pt x="10284" y="1396"/>
                  </a:lnTo>
                  <a:cubicBezTo>
                    <a:pt x="10292" y="1373"/>
                    <a:pt x="10300" y="1351"/>
                    <a:pt x="10308" y="1328"/>
                  </a:cubicBezTo>
                  <a:lnTo>
                    <a:pt x="10420" y="1320"/>
                  </a:lnTo>
                  <a:lnTo>
                    <a:pt x="10556" y="1304"/>
                  </a:lnTo>
                  <a:lnTo>
                    <a:pt x="10672" y="1296"/>
                  </a:lnTo>
                  <a:lnTo>
                    <a:pt x="10740" y="1368"/>
                  </a:lnTo>
                  <a:lnTo>
                    <a:pt x="10820" y="1436"/>
                  </a:lnTo>
                  <a:lnTo>
                    <a:pt x="10904" y="1484"/>
                  </a:lnTo>
                  <a:cubicBezTo>
                    <a:pt x="10911" y="1503"/>
                    <a:pt x="10917" y="1521"/>
                    <a:pt x="10924" y="1540"/>
                  </a:cubicBezTo>
                  <a:lnTo>
                    <a:pt x="10828" y="1576"/>
                  </a:lnTo>
                  <a:cubicBezTo>
                    <a:pt x="10821" y="1603"/>
                    <a:pt x="10815" y="1629"/>
                    <a:pt x="10808" y="1656"/>
                  </a:cubicBezTo>
                  <a:cubicBezTo>
                    <a:pt x="10799" y="1677"/>
                    <a:pt x="10790" y="1699"/>
                    <a:pt x="10780" y="1720"/>
                  </a:cubicBezTo>
                  <a:lnTo>
                    <a:pt x="10896" y="1740"/>
                  </a:lnTo>
                  <a:cubicBezTo>
                    <a:pt x="10904" y="1775"/>
                    <a:pt x="10912" y="1809"/>
                    <a:pt x="10920" y="1844"/>
                  </a:cubicBezTo>
                  <a:lnTo>
                    <a:pt x="10860" y="1876"/>
                  </a:lnTo>
                  <a:lnTo>
                    <a:pt x="10776" y="1924"/>
                  </a:lnTo>
                  <a:lnTo>
                    <a:pt x="10794" y="2023"/>
                  </a:lnTo>
                  <a:lnTo>
                    <a:pt x="10792" y="2024"/>
                  </a:lnTo>
                  <a:lnTo>
                    <a:pt x="10952" y="1996"/>
                  </a:lnTo>
                  <a:lnTo>
                    <a:pt x="11012" y="1992"/>
                  </a:lnTo>
                  <a:lnTo>
                    <a:pt x="11072" y="2004"/>
                  </a:lnTo>
                  <a:lnTo>
                    <a:pt x="11112" y="2048"/>
                  </a:lnTo>
                  <a:lnTo>
                    <a:pt x="11148" y="2072"/>
                  </a:lnTo>
                  <a:lnTo>
                    <a:pt x="11224" y="2036"/>
                  </a:lnTo>
                  <a:lnTo>
                    <a:pt x="11316" y="2008"/>
                  </a:lnTo>
                  <a:lnTo>
                    <a:pt x="11424" y="1964"/>
                  </a:lnTo>
                  <a:cubicBezTo>
                    <a:pt x="11425" y="1919"/>
                    <a:pt x="11427" y="1873"/>
                    <a:pt x="11428" y="1828"/>
                  </a:cubicBezTo>
                  <a:lnTo>
                    <a:pt x="11488" y="1752"/>
                  </a:lnTo>
                  <a:lnTo>
                    <a:pt x="11544" y="1656"/>
                  </a:lnTo>
                  <a:lnTo>
                    <a:pt x="11628" y="1656"/>
                  </a:lnTo>
                  <a:lnTo>
                    <a:pt x="11676" y="1684"/>
                  </a:lnTo>
                  <a:lnTo>
                    <a:pt x="11676" y="1740"/>
                  </a:lnTo>
                  <a:lnTo>
                    <a:pt x="11680" y="1792"/>
                  </a:lnTo>
                  <a:lnTo>
                    <a:pt x="11600" y="1852"/>
                  </a:lnTo>
                  <a:lnTo>
                    <a:pt x="11648" y="1892"/>
                  </a:lnTo>
                  <a:lnTo>
                    <a:pt x="11604" y="2008"/>
                  </a:lnTo>
                  <a:lnTo>
                    <a:pt x="11656" y="2060"/>
                  </a:lnTo>
                  <a:lnTo>
                    <a:pt x="11700" y="2084"/>
                  </a:lnTo>
                  <a:cubicBezTo>
                    <a:pt x="11701" y="2101"/>
                    <a:pt x="11703" y="2119"/>
                    <a:pt x="11704" y="2136"/>
                  </a:cubicBezTo>
                  <a:lnTo>
                    <a:pt x="11660" y="2184"/>
                  </a:lnTo>
                  <a:cubicBezTo>
                    <a:pt x="11665" y="2213"/>
                    <a:pt x="11671" y="2243"/>
                    <a:pt x="11676" y="2272"/>
                  </a:cubicBezTo>
                  <a:lnTo>
                    <a:pt x="11704" y="2332"/>
                  </a:lnTo>
                  <a:lnTo>
                    <a:pt x="11784" y="2332"/>
                  </a:lnTo>
                  <a:lnTo>
                    <a:pt x="11884" y="2332"/>
                  </a:lnTo>
                  <a:lnTo>
                    <a:pt x="11936" y="2360"/>
                  </a:lnTo>
                  <a:lnTo>
                    <a:pt x="11960" y="2408"/>
                  </a:lnTo>
                  <a:lnTo>
                    <a:pt x="11984" y="2472"/>
                  </a:lnTo>
                  <a:lnTo>
                    <a:pt x="12064" y="2468"/>
                  </a:lnTo>
                  <a:lnTo>
                    <a:pt x="12140" y="2476"/>
                  </a:lnTo>
                  <a:lnTo>
                    <a:pt x="12216" y="2504"/>
                  </a:lnTo>
                  <a:lnTo>
                    <a:pt x="12216" y="2568"/>
                  </a:lnTo>
                  <a:cubicBezTo>
                    <a:pt x="12219" y="2588"/>
                    <a:pt x="12215" y="2613"/>
                    <a:pt x="12224" y="2628"/>
                  </a:cubicBezTo>
                  <a:lnTo>
                    <a:pt x="12269" y="2660"/>
                  </a:lnTo>
                  <a:lnTo>
                    <a:pt x="12404" y="2824"/>
                  </a:lnTo>
                  <a:lnTo>
                    <a:pt x="12460" y="2796"/>
                  </a:lnTo>
                  <a:lnTo>
                    <a:pt x="12552" y="2792"/>
                  </a:lnTo>
                  <a:lnTo>
                    <a:pt x="12604" y="2752"/>
                  </a:lnTo>
                  <a:lnTo>
                    <a:pt x="12652" y="2716"/>
                  </a:lnTo>
                  <a:lnTo>
                    <a:pt x="12712" y="2704"/>
                  </a:lnTo>
                  <a:lnTo>
                    <a:pt x="12800" y="2704"/>
                  </a:lnTo>
                  <a:lnTo>
                    <a:pt x="12860" y="2768"/>
                  </a:lnTo>
                  <a:lnTo>
                    <a:pt x="12892" y="2832"/>
                  </a:lnTo>
                  <a:lnTo>
                    <a:pt x="13016" y="2844"/>
                  </a:lnTo>
                  <a:lnTo>
                    <a:pt x="13080" y="2888"/>
                  </a:lnTo>
                  <a:lnTo>
                    <a:pt x="13140" y="2892"/>
                  </a:lnTo>
                  <a:lnTo>
                    <a:pt x="13168" y="2852"/>
                  </a:lnTo>
                  <a:lnTo>
                    <a:pt x="13200" y="2816"/>
                  </a:lnTo>
                  <a:lnTo>
                    <a:pt x="13236" y="2780"/>
                  </a:lnTo>
                  <a:lnTo>
                    <a:pt x="13288" y="2764"/>
                  </a:lnTo>
                  <a:lnTo>
                    <a:pt x="13336" y="2768"/>
                  </a:lnTo>
                  <a:lnTo>
                    <a:pt x="13376" y="2808"/>
                  </a:lnTo>
                  <a:lnTo>
                    <a:pt x="13404" y="2860"/>
                  </a:lnTo>
                  <a:lnTo>
                    <a:pt x="13456" y="2876"/>
                  </a:lnTo>
                  <a:lnTo>
                    <a:pt x="13480" y="2828"/>
                  </a:lnTo>
                  <a:lnTo>
                    <a:pt x="13484" y="2824"/>
                  </a:lnTo>
                  <a:lnTo>
                    <a:pt x="13584" y="2840"/>
                  </a:lnTo>
                  <a:lnTo>
                    <a:pt x="13668" y="2876"/>
                  </a:lnTo>
                  <a:lnTo>
                    <a:pt x="13752" y="2916"/>
                  </a:lnTo>
                  <a:lnTo>
                    <a:pt x="13784" y="2980"/>
                  </a:lnTo>
                  <a:cubicBezTo>
                    <a:pt x="13777" y="3007"/>
                    <a:pt x="13771" y="3033"/>
                    <a:pt x="13764" y="3060"/>
                  </a:cubicBezTo>
                  <a:lnTo>
                    <a:pt x="13764" y="3124"/>
                  </a:lnTo>
                  <a:lnTo>
                    <a:pt x="13840" y="3136"/>
                  </a:lnTo>
                  <a:lnTo>
                    <a:pt x="13856" y="3196"/>
                  </a:lnTo>
                  <a:lnTo>
                    <a:pt x="13880" y="3244"/>
                  </a:lnTo>
                  <a:lnTo>
                    <a:pt x="13924" y="3296"/>
                  </a:lnTo>
                  <a:lnTo>
                    <a:pt x="13968" y="3364"/>
                  </a:lnTo>
                  <a:lnTo>
                    <a:pt x="14052" y="3368"/>
                  </a:lnTo>
                  <a:lnTo>
                    <a:pt x="14068" y="3300"/>
                  </a:lnTo>
                  <a:cubicBezTo>
                    <a:pt x="14076" y="3287"/>
                    <a:pt x="14084" y="3273"/>
                    <a:pt x="14092" y="3260"/>
                  </a:cubicBezTo>
                  <a:lnTo>
                    <a:pt x="14160" y="3244"/>
                  </a:lnTo>
                  <a:lnTo>
                    <a:pt x="14220" y="3264"/>
                  </a:lnTo>
                  <a:lnTo>
                    <a:pt x="14280" y="3292"/>
                  </a:lnTo>
                  <a:lnTo>
                    <a:pt x="14320" y="3364"/>
                  </a:lnTo>
                  <a:lnTo>
                    <a:pt x="14380" y="3412"/>
                  </a:lnTo>
                  <a:lnTo>
                    <a:pt x="14464" y="3408"/>
                  </a:lnTo>
                  <a:lnTo>
                    <a:pt x="14576" y="3400"/>
                  </a:lnTo>
                  <a:lnTo>
                    <a:pt x="14644" y="3368"/>
                  </a:lnTo>
                  <a:lnTo>
                    <a:pt x="14688" y="3316"/>
                  </a:lnTo>
                  <a:lnTo>
                    <a:pt x="14836" y="3296"/>
                  </a:lnTo>
                  <a:lnTo>
                    <a:pt x="14872" y="3368"/>
                  </a:lnTo>
                  <a:lnTo>
                    <a:pt x="14948" y="3420"/>
                  </a:lnTo>
                  <a:lnTo>
                    <a:pt x="15024" y="3452"/>
                  </a:lnTo>
                  <a:lnTo>
                    <a:pt x="15047" y="3516"/>
                  </a:lnTo>
                  <a:lnTo>
                    <a:pt x="15048" y="3518"/>
                  </a:lnTo>
                  <a:lnTo>
                    <a:pt x="15124" y="3500"/>
                  </a:lnTo>
                  <a:lnTo>
                    <a:pt x="15196" y="3472"/>
                  </a:lnTo>
                  <a:lnTo>
                    <a:pt x="15264" y="3472"/>
                  </a:lnTo>
                  <a:lnTo>
                    <a:pt x="15300" y="3540"/>
                  </a:lnTo>
                  <a:lnTo>
                    <a:pt x="15356" y="3504"/>
                  </a:lnTo>
                  <a:lnTo>
                    <a:pt x="15412" y="3460"/>
                  </a:lnTo>
                  <a:lnTo>
                    <a:pt x="15456" y="3508"/>
                  </a:lnTo>
                  <a:lnTo>
                    <a:pt x="15528" y="3552"/>
                  </a:lnTo>
                  <a:lnTo>
                    <a:pt x="15608" y="3552"/>
                  </a:lnTo>
                  <a:lnTo>
                    <a:pt x="15680" y="3560"/>
                  </a:lnTo>
                  <a:lnTo>
                    <a:pt x="15780" y="3628"/>
                  </a:lnTo>
                  <a:lnTo>
                    <a:pt x="15708" y="3648"/>
                  </a:lnTo>
                  <a:lnTo>
                    <a:pt x="15672" y="3732"/>
                  </a:lnTo>
                  <a:lnTo>
                    <a:pt x="15640" y="3800"/>
                  </a:lnTo>
                  <a:cubicBezTo>
                    <a:pt x="15647" y="3833"/>
                    <a:pt x="15653" y="3867"/>
                    <a:pt x="15660" y="3900"/>
                  </a:cubicBezTo>
                  <a:lnTo>
                    <a:pt x="15628" y="3948"/>
                  </a:lnTo>
                  <a:lnTo>
                    <a:pt x="15544" y="3956"/>
                  </a:lnTo>
                  <a:lnTo>
                    <a:pt x="15484" y="4036"/>
                  </a:lnTo>
                  <a:cubicBezTo>
                    <a:pt x="15487" y="4067"/>
                    <a:pt x="15489" y="4097"/>
                    <a:pt x="15492" y="4128"/>
                  </a:cubicBezTo>
                  <a:lnTo>
                    <a:pt x="15424" y="4176"/>
                  </a:lnTo>
                  <a:lnTo>
                    <a:pt x="15344" y="4220"/>
                  </a:lnTo>
                  <a:lnTo>
                    <a:pt x="15324" y="4260"/>
                  </a:lnTo>
                  <a:cubicBezTo>
                    <a:pt x="15321" y="4289"/>
                    <a:pt x="15319" y="4319"/>
                    <a:pt x="15316" y="4348"/>
                  </a:cubicBezTo>
                  <a:cubicBezTo>
                    <a:pt x="15315" y="4383"/>
                    <a:pt x="15313" y="4417"/>
                    <a:pt x="15312" y="4452"/>
                  </a:cubicBezTo>
                  <a:lnTo>
                    <a:pt x="15276" y="4532"/>
                  </a:lnTo>
                  <a:lnTo>
                    <a:pt x="15244" y="4628"/>
                  </a:lnTo>
                  <a:lnTo>
                    <a:pt x="15220" y="4684"/>
                  </a:lnTo>
                  <a:lnTo>
                    <a:pt x="15220" y="4752"/>
                  </a:lnTo>
                  <a:lnTo>
                    <a:pt x="15232" y="4840"/>
                  </a:lnTo>
                  <a:lnTo>
                    <a:pt x="15248" y="4900"/>
                  </a:lnTo>
                  <a:lnTo>
                    <a:pt x="15204" y="4956"/>
                  </a:lnTo>
                  <a:lnTo>
                    <a:pt x="15164" y="5028"/>
                  </a:lnTo>
                  <a:lnTo>
                    <a:pt x="15128" y="5104"/>
                  </a:lnTo>
                  <a:lnTo>
                    <a:pt x="15084" y="5192"/>
                  </a:lnTo>
                  <a:lnTo>
                    <a:pt x="15083" y="5192"/>
                  </a:lnTo>
                  <a:lnTo>
                    <a:pt x="15076" y="5264"/>
                  </a:lnTo>
                  <a:cubicBezTo>
                    <a:pt x="15076" y="5287"/>
                    <a:pt x="15081" y="5309"/>
                    <a:pt x="15084" y="5332"/>
                  </a:cubicBezTo>
                  <a:lnTo>
                    <a:pt x="15084" y="5408"/>
                  </a:lnTo>
                  <a:lnTo>
                    <a:pt x="15116" y="5440"/>
                  </a:lnTo>
                  <a:lnTo>
                    <a:pt x="15148" y="5472"/>
                  </a:lnTo>
                  <a:lnTo>
                    <a:pt x="15132" y="5524"/>
                  </a:lnTo>
                  <a:lnTo>
                    <a:pt x="15084" y="5560"/>
                  </a:lnTo>
                  <a:cubicBezTo>
                    <a:pt x="15085" y="5592"/>
                    <a:pt x="15087" y="5624"/>
                    <a:pt x="15088" y="5656"/>
                  </a:cubicBezTo>
                  <a:cubicBezTo>
                    <a:pt x="15091" y="5679"/>
                    <a:pt x="15093" y="5701"/>
                    <a:pt x="15096" y="5724"/>
                  </a:cubicBezTo>
                  <a:lnTo>
                    <a:pt x="15052" y="5788"/>
                  </a:lnTo>
                  <a:cubicBezTo>
                    <a:pt x="15053" y="5817"/>
                    <a:pt x="15055" y="5847"/>
                    <a:pt x="15056" y="5876"/>
                  </a:cubicBezTo>
                  <a:cubicBezTo>
                    <a:pt x="15059" y="5899"/>
                    <a:pt x="15061" y="5921"/>
                    <a:pt x="15064" y="5944"/>
                  </a:cubicBezTo>
                  <a:lnTo>
                    <a:pt x="15008" y="6004"/>
                  </a:lnTo>
                  <a:lnTo>
                    <a:pt x="15024" y="6064"/>
                  </a:lnTo>
                  <a:lnTo>
                    <a:pt x="15068" y="6100"/>
                  </a:lnTo>
                  <a:lnTo>
                    <a:pt x="15104" y="6164"/>
                  </a:lnTo>
                  <a:lnTo>
                    <a:pt x="15140" y="6208"/>
                  </a:lnTo>
                  <a:lnTo>
                    <a:pt x="15072" y="6264"/>
                  </a:lnTo>
                  <a:lnTo>
                    <a:pt x="15064" y="6308"/>
                  </a:lnTo>
                  <a:lnTo>
                    <a:pt x="15056" y="6360"/>
                  </a:lnTo>
                  <a:lnTo>
                    <a:pt x="15072" y="6420"/>
                  </a:lnTo>
                  <a:lnTo>
                    <a:pt x="15040" y="6448"/>
                  </a:lnTo>
                  <a:lnTo>
                    <a:pt x="14980" y="6496"/>
                  </a:lnTo>
                  <a:lnTo>
                    <a:pt x="14932" y="6516"/>
                  </a:lnTo>
                  <a:lnTo>
                    <a:pt x="14848" y="6520"/>
                  </a:lnTo>
                  <a:lnTo>
                    <a:pt x="14764" y="6508"/>
                  </a:lnTo>
                  <a:lnTo>
                    <a:pt x="14688" y="6504"/>
                  </a:lnTo>
                  <a:lnTo>
                    <a:pt x="14692" y="6456"/>
                  </a:lnTo>
                  <a:lnTo>
                    <a:pt x="14660" y="6416"/>
                  </a:lnTo>
                  <a:lnTo>
                    <a:pt x="14658" y="6416"/>
                  </a:lnTo>
                  <a:lnTo>
                    <a:pt x="14624" y="6408"/>
                  </a:lnTo>
                  <a:lnTo>
                    <a:pt x="14596" y="6416"/>
                  </a:lnTo>
                  <a:lnTo>
                    <a:pt x="14552" y="6424"/>
                  </a:lnTo>
                  <a:lnTo>
                    <a:pt x="14520" y="6424"/>
                  </a:lnTo>
                  <a:lnTo>
                    <a:pt x="14489" y="6451"/>
                  </a:lnTo>
                  <a:lnTo>
                    <a:pt x="14489" y="6452"/>
                  </a:lnTo>
                  <a:lnTo>
                    <a:pt x="14428" y="6556"/>
                  </a:lnTo>
                  <a:lnTo>
                    <a:pt x="14348" y="6620"/>
                  </a:lnTo>
                  <a:lnTo>
                    <a:pt x="14384" y="6660"/>
                  </a:lnTo>
                  <a:lnTo>
                    <a:pt x="14460" y="6636"/>
                  </a:lnTo>
                  <a:lnTo>
                    <a:pt x="14528" y="6612"/>
                  </a:lnTo>
                  <a:lnTo>
                    <a:pt x="14564" y="6656"/>
                  </a:lnTo>
                  <a:lnTo>
                    <a:pt x="14536" y="6704"/>
                  </a:lnTo>
                  <a:lnTo>
                    <a:pt x="14480" y="6768"/>
                  </a:lnTo>
                  <a:lnTo>
                    <a:pt x="14404" y="6788"/>
                  </a:lnTo>
                  <a:cubicBezTo>
                    <a:pt x="14415" y="6823"/>
                    <a:pt x="14425" y="6857"/>
                    <a:pt x="14436" y="6892"/>
                  </a:cubicBezTo>
                  <a:lnTo>
                    <a:pt x="14360" y="6960"/>
                  </a:lnTo>
                  <a:lnTo>
                    <a:pt x="14304" y="7036"/>
                  </a:lnTo>
                  <a:lnTo>
                    <a:pt x="14236" y="7104"/>
                  </a:lnTo>
                  <a:lnTo>
                    <a:pt x="14160" y="7140"/>
                  </a:lnTo>
                  <a:lnTo>
                    <a:pt x="14160" y="7208"/>
                  </a:lnTo>
                  <a:lnTo>
                    <a:pt x="14144" y="7284"/>
                  </a:lnTo>
                  <a:lnTo>
                    <a:pt x="14084" y="7320"/>
                  </a:lnTo>
                  <a:lnTo>
                    <a:pt x="14012" y="7364"/>
                  </a:lnTo>
                  <a:lnTo>
                    <a:pt x="13916" y="7412"/>
                  </a:lnTo>
                  <a:lnTo>
                    <a:pt x="13820" y="7464"/>
                  </a:lnTo>
                  <a:cubicBezTo>
                    <a:pt x="13827" y="7524"/>
                    <a:pt x="13833" y="7584"/>
                    <a:pt x="13840" y="7644"/>
                  </a:cubicBezTo>
                  <a:lnTo>
                    <a:pt x="13824" y="7776"/>
                  </a:lnTo>
                  <a:lnTo>
                    <a:pt x="13740" y="7844"/>
                  </a:lnTo>
                  <a:lnTo>
                    <a:pt x="13664" y="7920"/>
                  </a:lnTo>
                  <a:lnTo>
                    <a:pt x="13588" y="7976"/>
                  </a:lnTo>
                  <a:lnTo>
                    <a:pt x="13520" y="8056"/>
                  </a:lnTo>
                  <a:lnTo>
                    <a:pt x="13463" y="8128"/>
                  </a:lnTo>
                  <a:lnTo>
                    <a:pt x="13460" y="8136"/>
                  </a:lnTo>
                  <a:lnTo>
                    <a:pt x="13512" y="8172"/>
                  </a:lnTo>
                  <a:lnTo>
                    <a:pt x="13500" y="8228"/>
                  </a:lnTo>
                  <a:lnTo>
                    <a:pt x="13456" y="8264"/>
                  </a:lnTo>
                  <a:lnTo>
                    <a:pt x="13416" y="8300"/>
                  </a:lnTo>
                  <a:lnTo>
                    <a:pt x="13408" y="8340"/>
                  </a:lnTo>
                  <a:lnTo>
                    <a:pt x="13396" y="8408"/>
                  </a:lnTo>
                  <a:lnTo>
                    <a:pt x="13408" y="8452"/>
                  </a:lnTo>
                  <a:lnTo>
                    <a:pt x="13407" y="8453"/>
                  </a:lnTo>
                  <a:lnTo>
                    <a:pt x="13476" y="8476"/>
                  </a:lnTo>
                  <a:lnTo>
                    <a:pt x="13524" y="8508"/>
                  </a:lnTo>
                  <a:cubicBezTo>
                    <a:pt x="13525" y="8527"/>
                    <a:pt x="13527" y="8545"/>
                    <a:pt x="13528" y="8564"/>
                  </a:cubicBezTo>
                  <a:lnTo>
                    <a:pt x="13464" y="8612"/>
                  </a:lnTo>
                  <a:lnTo>
                    <a:pt x="13428" y="8648"/>
                  </a:lnTo>
                  <a:lnTo>
                    <a:pt x="13452" y="8688"/>
                  </a:lnTo>
                  <a:lnTo>
                    <a:pt x="13488" y="8720"/>
                  </a:lnTo>
                  <a:cubicBezTo>
                    <a:pt x="13481" y="8735"/>
                    <a:pt x="13475" y="8749"/>
                    <a:pt x="13468" y="8764"/>
                  </a:cubicBezTo>
                  <a:lnTo>
                    <a:pt x="13392" y="8756"/>
                  </a:lnTo>
                  <a:lnTo>
                    <a:pt x="13332" y="8756"/>
                  </a:lnTo>
                  <a:lnTo>
                    <a:pt x="13296" y="8788"/>
                  </a:lnTo>
                  <a:lnTo>
                    <a:pt x="13280" y="8836"/>
                  </a:lnTo>
                  <a:lnTo>
                    <a:pt x="13280" y="8904"/>
                  </a:lnTo>
                  <a:lnTo>
                    <a:pt x="13292" y="8948"/>
                  </a:lnTo>
                  <a:lnTo>
                    <a:pt x="13380" y="8908"/>
                  </a:lnTo>
                  <a:lnTo>
                    <a:pt x="13472" y="8924"/>
                  </a:lnTo>
                  <a:lnTo>
                    <a:pt x="13540" y="8860"/>
                  </a:lnTo>
                  <a:lnTo>
                    <a:pt x="13620" y="8832"/>
                  </a:lnTo>
                  <a:lnTo>
                    <a:pt x="13704" y="8764"/>
                  </a:lnTo>
                  <a:lnTo>
                    <a:pt x="13668" y="8732"/>
                  </a:lnTo>
                  <a:lnTo>
                    <a:pt x="13608" y="8676"/>
                  </a:lnTo>
                  <a:lnTo>
                    <a:pt x="13644" y="8608"/>
                  </a:lnTo>
                  <a:lnTo>
                    <a:pt x="13668" y="8528"/>
                  </a:lnTo>
                  <a:lnTo>
                    <a:pt x="13752" y="8488"/>
                  </a:lnTo>
                  <a:lnTo>
                    <a:pt x="13796" y="8560"/>
                  </a:lnTo>
                  <a:lnTo>
                    <a:pt x="13864" y="8508"/>
                  </a:lnTo>
                  <a:lnTo>
                    <a:pt x="13932" y="8444"/>
                  </a:lnTo>
                  <a:lnTo>
                    <a:pt x="14028" y="8424"/>
                  </a:lnTo>
                  <a:lnTo>
                    <a:pt x="14144" y="8412"/>
                  </a:lnTo>
                  <a:lnTo>
                    <a:pt x="14288" y="8416"/>
                  </a:lnTo>
                  <a:lnTo>
                    <a:pt x="14296" y="8504"/>
                  </a:lnTo>
                  <a:lnTo>
                    <a:pt x="14376" y="8588"/>
                  </a:lnTo>
                  <a:lnTo>
                    <a:pt x="14416" y="8644"/>
                  </a:lnTo>
                  <a:lnTo>
                    <a:pt x="14412" y="8712"/>
                  </a:lnTo>
                  <a:lnTo>
                    <a:pt x="14376" y="8756"/>
                  </a:lnTo>
                  <a:lnTo>
                    <a:pt x="14332" y="8804"/>
                  </a:lnTo>
                  <a:lnTo>
                    <a:pt x="14360" y="8852"/>
                  </a:lnTo>
                  <a:lnTo>
                    <a:pt x="14440" y="8876"/>
                  </a:lnTo>
                  <a:lnTo>
                    <a:pt x="14480" y="8896"/>
                  </a:lnTo>
                  <a:lnTo>
                    <a:pt x="14472" y="9040"/>
                  </a:lnTo>
                  <a:lnTo>
                    <a:pt x="14532" y="9044"/>
                  </a:lnTo>
                  <a:lnTo>
                    <a:pt x="14592" y="9112"/>
                  </a:lnTo>
                  <a:lnTo>
                    <a:pt x="14668" y="9168"/>
                  </a:lnTo>
                  <a:lnTo>
                    <a:pt x="14664" y="9248"/>
                  </a:lnTo>
                  <a:lnTo>
                    <a:pt x="14626" y="9475"/>
                  </a:lnTo>
                  <a:lnTo>
                    <a:pt x="14427" y="9524"/>
                  </a:lnTo>
                  <a:lnTo>
                    <a:pt x="14412" y="9676"/>
                  </a:lnTo>
                  <a:lnTo>
                    <a:pt x="14452" y="9724"/>
                  </a:lnTo>
                  <a:lnTo>
                    <a:pt x="14500" y="9768"/>
                  </a:lnTo>
                  <a:lnTo>
                    <a:pt x="14560" y="9776"/>
                  </a:lnTo>
                  <a:lnTo>
                    <a:pt x="14636" y="9744"/>
                  </a:lnTo>
                  <a:cubicBezTo>
                    <a:pt x="14641" y="9765"/>
                    <a:pt x="14647" y="9787"/>
                    <a:pt x="14652" y="9808"/>
                  </a:cubicBezTo>
                  <a:cubicBezTo>
                    <a:pt x="14646" y="9836"/>
                    <a:pt x="14639" y="9864"/>
                    <a:pt x="14632" y="9892"/>
                  </a:cubicBezTo>
                  <a:lnTo>
                    <a:pt x="14632" y="9972"/>
                  </a:lnTo>
                  <a:lnTo>
                    <a:pt x="14676" y="10016"/>
                  </a:lnTo>
                  <a:lnTo>
                    <a:pt x="14740" y="10052"/>
                  </a:lnTo>
                  <a:lnTo>
                    <a:pt x="14800" y="10096"/>
                  </a:lnTo>
                  <a:cubicBezTo>
                    <a:pt x="14807" y="10123"/>
                    <a:pt x="14813" y="10150"/>
                    <a:pt x="14820" y="10176"/>
                  </a:cubicBezTo>
                  <a:lnTo>
                    <a:pt x="14876" y="10196"/>
                  </a:lnTo>
                  <a:cubicBezTo>
                    <a:pt x="14887" y="10211"/>
                    <a:pt x="14897" y="10225"/>
                    <a:pt x="14908" y="10240"/>
                  </a:cubicBezTo>
                  <a:lnTo>
                    <a:pt x="14856" y="10316"/>
                  </a:lnTo>
                  <a:lnTo>
                    <a:pt x="14824" y="10368"/>
                  </a:lnTo>
                  <a:lnTo>
                    <a:pt x="14860" y="10428"/>
                  </a:lnTo>
                  <a:lnTo>
                    <a:pt x="14848" y="10480"/>
                  </a:lnTo>
                  <a:lnTo>
                    <a:pt x="14812" y="10544"/>
                  </a:lnTo>
                  <a:lnTo>
                    <a:pt x="14752" y="10540"/>
                  </a:lnTo>
                  <a:lnTo>
                    <a:pt x="14680" y="10572"/>
                  </a:lnTo>
                  <a:lnTo>
                    <a:pt x="14632" y="10624"/>
                  </a:lnTo>
                  <a:lnTo>
                    <a:pt x="14560" y="10656"/>
                  </a:lnTo>
                  <a:cubicBezTo>
                    <a:pt x="14564" y="10687"/>
                    <a:pt x="14568" y="10717"/>
                    <a:pt x="14572" y="10748"/>
                  </a:cubicBezTo>
                  <a:lnTo>
                    <a:pt x="14484" y="10756"/>
                  </a:lnTo>
                  <a:cubicBezTo>
                    <a:pt x="14473" y="10739"/>
                    <a:pt x="14463" y="10721"/>
                    <a:pt x="14452" y="10704"/>
                  </a:cubicBezTo>
                  <a:lnTo>
                    <a:pt x="14392" y="10676"/>
                  </a:lnTo>
                  <a:lnTo>
                    <a:pt x="14332" y="10724"/>
                  </a:lnTo>
                  <a:lnTo>
                    <a:pt x="14247" y="10772"/>
                  </a:lnTo>
                  <a:lnTo>
                    <a:pt x="14248" y="10772"/>
                  </a:lnTo>
                  <a:lnTo>
                    <a:pt x="14242" y="10787"/>
                  </a:lnTo>
                  <a:lnTo>
                    <a:pt x="14264" y="10856"/>
                  </a:lnTo>
                  <a:lnTo>
                    <a:pt x="14304" y="10920"/>
                  </a:lnTo>
                  <a:lnTo>
                    <a:pt x="14356" y="10948"/>
                  </a:lnTo>
                  <a:lnTo>
                    <a:pt x="14408" y="10960"/>
                  </a:lnTo>
                  <a:lnTo>
                    <a:pt x="14416" y="11032"/>
                  </a:lnTo>
                  <a:lnTo>
                    <a:pt x="14416" y="11108"/>
                  </a:lnTo>
                  <a:cubicBezTo>
                    <a:pt x="14427" y="11129"/>
                    <a:pt x="14437" y="11151"/>
                    <a:pt x="14448" y="11172"/>
                  </a:cubicBezTo>
                  <a:lnTo>
                    <a:pt x="14512" y="11200"/>
                  </a:lnTo>
                  <a:lnTo>
                    <a:pt x="14564" y="11236"/>
                  </a:lnTo>
                  <a:lnTo>
                    <a:pt x="14636" y="11228"/>
                  </a:lnTo>
                  <a:lnTo>
                    <a:pt x="14696" y="11220"/>
                  </a:lnTo>
                  <a:lnTo>
                    <a:pt x="14736" y="11240"/>
                  </a:lnTo>
                  <a:cubicBezTo>
                    <a:pt x="14739" y="11264"/>
                    <a:pt x="14741" y="11288"/>
                    <a:pt x="14744" y="11312"/>
                  </a:cubicBezTo>
                  <a:lnTo>
                    <a:pt x="14752" y="11372"/>
                  </a:lnTo>
                  <a:lnTo>
                    <a:pt x="14776" y="11424"/>
                  </a:lnTo>
                  <a:lnTo>
                    <a:pt x="14832" y="11444"/>
                  </a:lnTo>
                  <a:lnTo>
                    <a:pt x="14868" y="11484"/>
                  </a:lnTo>
                  <a:cubicBezTo>
                    <a:pt x="14869" y="11501"/>
                    <a:pt x="14871" y="11519"/>
                    <a:pt x="14872" y="11536"/>
                  </a:cubicBezTo>
                  <a:lnTo>
                    <a:pt x="14796" y="11512"/>
                  </a:lnTo>
                  <a:lnTo>
                    <a:pt x="14764" y="11544"/>
                  </a:lnTo>
                  <a:lnTo>
                    <a:pt x="14697" y="11602"/>
                  </a:lnTo>
                  <a:lnTo>
                    <a:pt x="14697" y="11604"/>
                  </a:lnTo>
                  <a:lnTo>
                    <a:pt x="14740" y="11688"/>
                  </a:lnTo>
                  <a:lnTo>
                    <a:pt x="14684" y="11732"/>
                  </a:lnTo>
                  <a:lnTo>
                    <a:pt x="14644" y="11760"/>
                  </a:lnTo>
                  <a:lnTo>
                    <a:pt x="14612" y="11812"/>
                  </a:lnTo>
                  <a:cubicBezTo>
                    <a:pt x="14604" y="11835"/>
                    <a:pt x="14596" y="11857"/>
                    <a:pt x="14588" y="11880"/>
                  </a:cubicBezTo>
                  <a:lnTo>
                    <a:pt x="14604" y="11916"/>
                  </a:lnTo>
                  <a:lnTo>
                    <a:pt x="14632" y="11956"/>
                  </a:lnTo>
                  <a:lnTo>
                    <a:pt x="14692" y="11968"/>
                  </a:lnTo>
                  <a:lnTo>
                    <a:pt x="14740" y="11996"/>
                  </a:lnTo>
                  <a:lnTo>
                    <a:pt x="14712" y="12044"/>
                  </a:lnTo>
                  <a:lnTo>
                    <a:pt x="14660" y="12036"/>
                  </a:lnTo>
                  <a:lnTo>
                    <a:pt x="14644" y="12100"/>
                  </a:lnTo>
                  <a:lnTo>
                    <a:pt x="14652" y="12144"/>
                  </a:lnTo>
                  <a:lnTo>
                    <a:pt x="14748" y="12192"/>
                  </a:lnTo>
                  <a:cubicBezTo>
                    <a:pt x="14767" y="12206"/>
                    <a:pt x="14761" y="12216"/>
                    <a:pt x="14768" y="12228"/>
                  </a:cubicBezTo>
                  <a:lnTo>
                    <a:pt x="14784" y="12284"/>
                  </a:lnTo>
                  <a:lnTo>
                    <a:pt x="14772" y="12344"/>
                  </a:lnTo>
                  <a:lnTo>
                    <a:pt x="14860" y="12336"/>
                  </a:lnTo>
                  <a:lnTo>
                    <a:pt x="14936" y="12348"/>
                  </a:lnTo>
                  <a:lnTo>
                    <a:pt x="15032" y="12380"/>
                  </a:lnTo>
                  <a:lnTo>
                    <a:pt x="15096" y="12420"/>
                  </a:lnTo>
                  <a:lnTo>
                    <a:pt x="15148" y="12472"/>
                  </a:lnTo>
                  <a:lnTo>
                    <a:pt x="15200" y="12524"/>
                  </a:lnTo>
                  <a:lnTo>
                    <a:pt x="15272" y="12524"/>
                  </a:lnTo>
                  <a:lnTo>
                    <a:pt x="15340" y="12512"/>
                  </a:lnTo>
                  <a:lnTo>
                    <a:pt x="15404" y="12468"/>
                  </a:lnTo>
                  <a:lnTo>
                    <a:pt x="15468" y="12448"/>
                  </a:lnTo>
                  <a:lnTo>
                    <a:pt x="15556" y="12432"/>
                  </a:lnTo>
                  <a:lnTo>
                    <a:pt x="15600" y="12416"/>
                  </a:lnTo>
                  <a:lnTo>
                    <a:pt x="15648" y="12412"/>
                  </a:lnTo>
                  <a:lnTo>
                    <a:pt x="15696" y="12424"/>
                  </a:lnTo>
                  <a:lnTo>
                    <a:pt x="15728" y="12508"/>
                  </a:lnTo>
                  <a:lnTo>
                    <a:pt x="15746" y="12607"/>
                  </a:lnTo>
                  <a:lnTo>
                    <a:pt x="15764" y="12712"/>
                  </a:lnTo>
                  <a:lnTo>
                    <a:pt x="15720" y="12796"/>
                  </a:lnTo>
                  <a:lnTo>
                    <a:pt x="15636" y="12800"/>
                  </a:lnTo>
                  <a:lnTo>
                    <a:pt x="15576" y="12844"/>
                  </a:lnTo>
                  <a:cubicBezTo>
                    <a:pt x="15581" y="12873"/>
                    <a:pt x="15587" y="12903"/>
                    <a:pt x="15592" y="12932"/>
                  </a:cubicBezTo>
                  <a:lnTo>
                    <a:pt x="15548" y="12980"/>
                  </a:lnTo>
                  <a:lnTo>
                    <a:pt x="15516" y="13012"/>
                  </a:lnTo>
                  <a:lnTo>
                    <a:pt x="15536" y="13052"/>
                  </a:lnTo>
                  <a:cubicBezTo>
                    <a:pt x="15544" y="13072"/>
                    <a:pt x="15555" y="13092"/>
                    <a:pt x="15560" y="13112"/>
                  </a:cubicBezTo>
                  <a:lnTo>
                    <a:pt x="15568" y="13172"/>
                  </a:lnTo>
                  <a:lnTo>
                    <a:pt x="15501" y="13186"/>
                  </a:lnTo>
                  <a:cubicBezTo>
                    <a:pt x="15501" y="13195"/>
                    <a:pt x="15500" y="13204"/>
                    <a:pt x="15500" y="13213"/>
                  </a:cubicBezTo>
                  <a:lnTo>
                    <a:pt x="15479" y="13219"/>
                  </a:lnTo>
                  <a:lnTo>
                    <a:pt x="15479" y="13234"/>
                  </a:lnTo>
                  <a:lnTo>
                    <a:pt x="15470" y="13244"/>
                  </a:lnTo>
                  <a:lnTo>
                    <a:pt x="15458" y="13255"/>
                  </a:lnTo>
                  <a:lnTo>
                    <a:pt x="15447" y="13264"/>
                  </a:lnTo>
                  <a:cubicBezTo>
                    <a:pt x="15446" y="13267"/>
                    <a:pt x="15444" y="13271"/>
                    <a:pt x="15443" y="13274"/>
                  </a:cubicBezTo>
                  <a:cubicBezTo>
                    <a:pt x="15440" y="13278"/>
                    <a:pt x="15438" y="13282"/>
                    <a:pt x="15435" y="13286"/>
                  </a:cubicBezTo>
                  <a:lnTo>
                    <a:pt x="15456" y="13300"/>
                  </a:lnTo>
                  <a:lnTo>
                    <a:pt x="15380" y="13304"/>
                  </a:lnTo>
                  <a:lnTo>
                    <a:pt x="15312" y="13288"/>
                  </a:lnTo>
                  <a:lnTo>
                    <a:pt x="15280" y="13380"/>
                  </a:lnTo>
                  <a:lnTo>
                    <a:pt x="15184" y="13412"/>
                  </a:lnTo>
                  <a:lnTo>
                    <a:pt x="15072" y="13420"/>
                  </a:lnTo>
                  <a:lnTo>
                    <a:pt x="15068" y="13536"/>
                  </a:lnTo>
                  <a:cubicBezTo>
                    <a:pt x="15065" y="13560"/>
                    <a:pt x="15063" y="13584"/>
                    <a:pt x="15060" y="13608"/>
                  </a:cubicBezTo>
                  <a:lnTo>
                    <a:pt x="14996" y="13600"/>
                  </a:lnTo>
                  <a:lnTo>
                    <a:pt x="14952" y="13656"/>
                  </a:lnTo>
                  <a:lnTo>
                    <a:pt x="14892" y="13648"/>
                  </a:lnTo>
                  <a:lnTo>
                    <a:pt x="14832" y="13636"/>
                  </a:lnTo>
                  <a:lnTo>
                    <a:pt x="14820" y="13720"/>
                  </a:lnTo>
                  <a:lnTo>
                    <a:pt x="14828" y="13787"/>
                  </a:lnTo>
                  <a:lnTo>
                    <a:pt x="14828" y="13788"/>
                  </a:lnTo>
                  <a:lnTo>
                    <a:pt x="14772" y="13848"/>
                  </a:lnTo>
                  <a:lnTo>
                    <a:pt x="14684" y="13900"/>
                  </a:lnTo>
                  <a:lnTo>
                    <a:pt x="14616" y="13904"/>
                  </a:lnTo>
                  <a:lnTo>
                    <a:pt x="14544" y="13884"/>
                  </a:lnTo>
                  <a:lnTo>
                    <a:pt x="14508" y="13928"/>
                  </a:lnTo>
                  <a:lnTo>
                    <a:pt x="14524" y="13984"/>
                  </a:lnTo>
                  <a:lnTo>
                    <a:pt x="14512" y="14048"/>
                  </a:lnTo>
                  <a:lnTo>
                    <a:pt x="14428" y="14104"/>
                  </a:lnTo>
                  <a:lnTo>
                    <a:pt x="14340" y="14156"/>
                  </a:lnTo>
                  <a:lnTo>
                    <a:pt x="14492" y="14148"/>
                  </a:lnTo>
                  <a:lnTo>
                    <a:pt x="14500" y="14228"/>
                  </a:lnTo>
                  <a:lnTo>
                    <a:pt x="14496" y="14296"/>
                  </a:lnTo>
                  <a:lnTo>
                    <a:pt x="14436" y="14336"/>
                  </a:lnTo>
                  <a:lnTo>
                    <a:pt x="14368" y="14348"/>
                  </a:lnTo>
                  <a:lnTo>
                    <a:pt x="14316" y="14316"/>
                  </a:lnTo>
                  <a:lnTo>
                    <a:pt x="14284" y="14364"/>
                  </a:lnTo>
                  <a:lnTo>
                    <a:pt x="14228" y="14368"/>
                  </a:lnTo>
                  <a:lnTo>
                    <a:pt x="14156" y="14376"/>
                  </a:lnTo>
                  <a:lnTo>
                    <a:pt x="14092" y="14408"/>
                  </a:lnTo>
                  <a:lnTo>
                    <a:pt x="14076" y="14452"/>
                  </a:lnTo>
                  <a:lnTo>
                    <a:pt x="14084" y="14504"/>
                  </a:lnTo>
                  <a:lnTo>
                    <a:pt x="14028" y="14548"/>
                  </a:lnTo>
                  <a:lnTo>
                    <a:pt x="13996" y="14496"/>
                  </a:lnTo>
                  <a:lnTo>
                    <a:pt x="13932" y="14472"/>
                  </a:lnTo>
                  <a:lnTo>
                    <a:pt x="13868" y="14456"/>
                  </a:lnTo>
                  <a:lnTo>
                    <a:pt x="13816" y="14484"/>
                  </a:lnTo>
                  <a:lnTo>
                    <a:pt x="13776" y="14520"/>
                  </a:lnTo>
                  <a:lnTo>
                    <a:pt x="13804" y="14580"/>
                  </a:lnTo>
                  <a:lnTo>
                    <a:pt x="13832" y="14624"/>
                  </a:lnTo>
                  <a:lnTo>
                    <a:pt x="13700" y="14620"/>
                  </a:lnTo>
                  <a:lnTo>
                    <a:pt x="13740" y="14556"/>
                  </a:lnTo>
                  <a:lnTo>
                    <a:pt x="13692" y="14536"/>
                  </a:lnTo>
                  <a:lnTo>
                    <a:pt x="13604" y="14524"/>
                  </a:lnTo>
                  <a:lnTo>
                    <a:pt x="13520" y="14560"/>
                  </a:lnTo>
                  <a:lnTo>
                    <a:pt x="13440" y="14604"/>
                  </a:lnTo>
                  <a:lnTo>
                    <a:pt x="13356" y="14640"/>
                  </a:lnTo>
                  <a:lnTo>
                    <a:pt x="13312" y="14596"/>
                  </a:lnTo>
                  <a:lnTo>
                    <a:pt x="13296" y="14548"/>
                  </a:lnTo>
                  <a:lnTo>
                    <a:pt x="13276" y="14488"/>
                  </a:lnTo>
                  <a:lnTo>
                    <a:pt x="13192" y="14452"/>
                  </a:lnTo>
                  <a:lnTo>
                    <a:pt x="13156" y="14408"/>
                  </a:lnTo>
                  <a:lnTo>
                    <a:pt x="13155" y="14408"/>
                  </a:lnTo>
                  <a:lnTo>
                    <a:pt x="13092" y="14384"/>
                  </a:lnTo>
                  <a:lnTo>
                    <a:pt x="13032" y="14364"/>
                  </a:lnTo>
                  <a:lnTo>
                    <a:pt x="12972" y="14348"/>
                  </a:lnTo>
                  <a:lnTo>
                    <a:pt x="12912" y="14340"/>
                  </a:lnTo>
                  <a:lnTo>
                    <a:pt x="12844" y="14340"/>
                  </a:lnTo>
                  <a:lnTo>
                    <a:pt x="12784" y="14336"/>
                  </a:lnTo>
                  <a:lnTo>
                    <a:pt x="12688" y="14332"/>
                  </a:lnTo>
                  <a:cubicBezTo>
                    <a:pt x="12701" y="14305"/>
                    <a:pt x="12715" y="14279"/>
                    <a:pt x="12728" y="14252"/>
                  </a:cubicBezTo>
                  <a:lnTo>
                    <a:pt x="12628" y="14276"/>
                  </a:lnTo>
                  <a:lnTo>
                    <a:pt x="12592" y="14236"/>
                  </a:lnTo>
                  <a:lnTo>
                    <a:pt x="12644" y="14196"/>
                  </a:lnTo>
                  <a:lnTo>
                    <a:pt x="12704" y="14132"/>
                  </a:lnTo>
                  <a:lnTo>
                    <a:pt x="12680" y="14084"/>
                  </a:lnTo>
                  <a:lnTo>
                    <a:pt x="12600" y="14132"/>
                  </a:lnTo>
                  <a:lnTo>
                    <a:pt x="12544" y="14140"/>
                  </a:lnTo>
                  <a:lnTo>
                    <a:pt x="12460" y="14140"/>
                  </a:lnTo>
                  <a:lnTo>
                    <a:pt x="12340" y="14128"/>
                  </a:lnTo>
                  <a:lnTo>
                    <a:pt x="12244" y="14132"/>
                  </a:lnTo>
                  <a:cubicBezTo>
                    <a:pt x="12231" y="14109"/>
                    <a:pt x="12217" y="14087"/>
                    <a:pt x="12204" y="14064"/>
                  </a:cubicBezTo>
                  <a:lnTo>
                    <a:pt x="12184" y="14004"/>
                  </a:lnTo>
                  <a:lnTo>
                    <a:pt x="12116" y="13964"/>
                  </a:lnTo>
                  <a:lnTo>
                    <a:pt x="12040" y="13968"/>
                  </a:lnTo>
                  <a:lnTo>
                    <a:pt x="11988" y="14028"/>
                  </a:lnTo>
                  <a:lnTo>
                    <a:pt x="12044" y="14088"/>
                  </a:lnTo>
                  <a:lnTo>
                    <a:pt x="12092" y="14104"/>
                  </a:lnTo>
                  <a:cubicBezTo>
                    <a:pt x="12091" y="14117"/>
                    <a:pt x="12089" y="14131"/>
                    <a:pt x="12088" y="14144"/>
                  </a:cubicBezTo>
                  <a:lnTo>
                    <a:pt x="12008" y="14148"/>
                  </a:lnTo>
                  <a:lnTo>
                    <a:pt x="11940" y="14160"/>
                  </a:lnTo>
                  <a:lnTo>
                    <a:pt x="11832" y="14156"/>
                  </a:lnTo>
                  <a:lnTo>
                    <a:pt x="11740" y="14124"/>
                  </a:lnTo>
                  <a:lnTo>
                    <a:pt x="11648" y="14112"/>
                  </a:lnTo>
                  <a:cubicBezTo>
                    <a:pt x="11645" y="14095"/>
                    <a:pt x="11643" y="14077"/>
                    <a:pt x="11640" y="14060"/>
                  </a:cubicBezTo>
                  <a:lnTo>
                    <a:pt x="11680" y="14008"/>
                  </a:lnTo>
                  <a:lnTo>
                    <a:pt x="11772" y="14016"/>
                  </a:lnTo>
                  <a:cubicBezTo>
                    <a:pt x="11776" y="14001"/>
                    <a:pt x="11780" y="13987"/>
                    <a:pt x="11784" y="13972"/>
                  </a:cubicBezTo>
                  <a:lnTo>
                    <a:pt x="11696" y="13936"/>
                  </a:lnTo>
                  <a:lnTo>
                    <a:pt x="11620" y="13928"/>
                  </a:lnTo>
                  <a:lnTo>
                    <a:pt x="11480" y="13920"/>
                  </a:lnTo>
                  <a:lnTo>
                    <a:pt x="11352" y="13920"/>
                  </a:lnTo>
                  <a:lnTo>
                    <a:pt x="11272" y="13920"/>
                  </a:lnTo>
                  <a:lnTo>
                    <a:pt x="11192" y="13936"/>
                  </a:lnTo>
                  <a:lnTo>
                    <a:pt x="11128" y="13936"/>
                  </a:lnTo>
                  <a:lnTo>
                    <a:pt x="11068" y="13940"/>
                  </a:lnTo>
                  <a:lnTo>
                    <a:pt x="11040" y="13900"/>
                  </a:lnTo>
                  <a:lnTo>
                    <a:pt x="11040" y="13836"/>
                  </a:lnTo>
                  <a:cubicBezTo>
                    <a:pt x="11041" y="13819"/>
                    <a:pt x="11048" y="13797"/>
                    <a:pt x="11044" y="13784"/>
                  </a:cubicBezTo>
                  <a:lnTo>
                    <a:pt x="11016" y="13756"/>
                  </a:lnTo>
                  <a:lnTo>
                    <a:pt x="10988" y="13744"/>
                  </a:lnTo>
                  <a:lnTo>
                    <a:pt x="10970" y="13792"/>
                  </a:lnTo>
                  <a:lnTo>
                    <a:pt x="10928" y="13776"/>
                  </a:lnTo>
                  <a:lnTo>
                    <a:pt x="10860" y="13776"/>
                  </a:lnTo>
                  <a:lnTo>
                    <a:pt x="10812" y="13808"/>
                  </a:lnTo>
                  <a:lnTo>
                    <a:pt x="10760" y="13856"/>
                  </a:lnTo>
                  <a:lnTo>
                    <a:pt x="10640" y="13940"/>
                  </a:lnTo>
                  <a:lnTo>
                    <a:pt x="10484" y="14060"/>
                  </a:lnTo>
                  <a:lnTo>
                    <a:pt x="10352" y="14168"/>
                  </a:lnTo>
                  <a:lnTo>
                    <a:pt x="10280" y="14240"/>
                  </a:lnTo>
                  <a:lnTo>
                    <a:pt x="10260" y="14300"/>
                  </a:lnTo>
                  <a:lnTo>
                    <a:pt x="10164" y="14284"/>
                  </a:lnTo>
                  <a:lnTo>
                    <a:pt x="10088" y="14280"/>
                  </a:lnTo>
                  <a:cubicBezTo>
                    <a:pt x="10079" y="14300"/>
                    <a:pt x="10069" y="14320"/>
                    <a:pt x="10060" y="14340"/>
                  </a:cubicBezTo>
                  <a:lnTo>
                    <a:pt x="9992" y="14368"/>
                  </a:lnTo>
                  <a:lnTo>
                    <a:pt x="9912" y="14376"/>
                  </a:lnTo>
                  <a:lnTo>
                    <a:pt x="9844" y="14392"/>
                  </a:lnTo>
                  <a:lnTo>
                    <a:pt x="9800" y="14440"/>
                  </a:lnTo>
                  <a:lnTo>
                    <a:pt x="9824" y="14500"/>
                  </a:lnTo>
                  <a:lnTo>
                    <a:pt x="9788" y="14536"/>
                  </a:lnTo>
                  <a:lnTo>
                    <a:pt x="9700" y="14604"/>
                  </a:lnTo>
                  <a:lnTo>
                    <a:pt x="9640" y="14664"/>
                  </a:lnTo>
                  <a:lnTo>
                    <a:pt x="9604" y="14592"/>
                  </a:lnTo>
                  <a:lnTo>
                    <a:pt x="9548" y="14544"/>
                  </a:lnTo>
                  <a:lnTo>
                    <a:pt x="9492" y="14632"/>
                  </a:lnTo>
                  <a:lnTo>
                    <a:pt x="9524" y="14684"/>
                  </a:lnTo>
                  <a:lnTo>
                    <a:pt x="9568" y="14728"/>
                  </a:lnTo>
                  <a:lnTo>
                    <a:pt x="9644" y="14712"/>
                  </a:lnTo>
                  <a:cubicBezTo>
                    <a:pt x="9643" y="14739"/>
                    <a:pt x="9641" y="14765"/>
                    <a:pt x="9640" y="14792"/>
                  </a:cubicBezTo>
                  <a:lnTo>
                    <a:pt x="9640" y="14868"/>
                  </a:lnTo>
                  <a:cubicBezTo>
                    <a:pt x="9639" y="14897"/>
                    <a:pt x="9637" y="14927"/>
                    <a:pt x="9636" y="14956"/>
                  </a:cubicBezTo>
                  <a:lnTo>
                    <a:pt x="9636" y="15032"/>
                  </a:lnTo>
                  <a:lnTo>
                    <a:pt x="9636" y="15120"/>
                  </a:lnTo>
                  <a:lnTo>
                    <a:pt x="9636" y="15640"/>
                  </a:lnTo>
                  <a:lnTo>
                    <a:pt x="9688" y="15668"/>
                  </a:lnTo>
                  <a:lnTo>
                    <a:pt x="9752" y="15700"/>
                  </a:lnTo>
                  <a:lnTo>
                    <a:pt x="9792" y="15740"/>
                  </a:lnTo>
                  <a:cubicBezTo>
                    <a:pt x="9791" y="15760"/>
                    <a:pt x="9789" y="15780"/>
                    <a:pt x="9788" y="15800"/>
                  </a:cubicBezTo>
                  <a:lnTo>
                    <a:pt x="9804" y="15860"/>
                  </a:lnTo>
                  <a:lnTo>
                    <a:pt x="9724" y="15848"/>
                  </a:lnTo>
                  <a:lnTo>
                    <a:pt x="9660" y="15856"/>
                  </a:lnTo>
                  <a:cubicBezTo>
                    <a:pt x="9653" y="15837"/>
                    <a:pt x="9647" y="15819"/>
                    <a:pt x="9640" y="15800"/>
                  </a:cubicBezTo>
                  <a:cubicBezTo>
                    <a:pt x="9629" y="15784"/>
                    <a:pt x="9619" y="15768"/>
                    <a:pt x="9608" y="15752"/>
                  </a:cubicBezTo>
                  <a:lnTo>
                    <a:pt x="9536" y="15744"/>
                  </a:lnTo>
                  <a:lnTo>
                    <a:pt x="9468" y="15768"/>
                  </a:lnTo>
                  <a:lnTo>
                    <a:pt x="9400" y="15792"/>
                  </a:lnTo>
                  <a:lnTo>
                    <a:pt x="9348" y="15832"/>
                  </a:lnTo>
                  <a:cubicBezTo>
                    <a:pt x="9335" y="15852"/>
                    <a:pt x="9321" y="15872"/>
                    <a:pt x="9308" y="15892"/>
                  </a:cubicBezTo>
                  <a:lnTo>
                    <a:pt x="9180" y="15900"/>
                  </a:lnTo>
                  <a:lnTo>
                    <a:pt x="9116" y="15928"/>
                  </a:lnTo>
                  <a:lnTo>
                    <a:pt x="9136" y="15992"/>
                  </a:lnTo>
                  <a:lnTo>
                    <a:pt x="9088" y="16044"/>
                  </a:lnTo>
                  <a:lnTo>
                    <a:pt x="9020" y="15972"/>
                  </a:lnTo>
                  <a:cubicBezTo>
                    <a:pt x="8996" y="15999"/>
                    <a:pt x="8972" y="16025"/>
                    <a:pt x="8948" y="16052"/>
                  </a:cubicBezTo>
                  <a:lnTo>
                    <a:pt x="8896" y="16012"/>
                  </a:lnTo>
                  <a:lnTo>
                    <a:pt x="8852" y="15960"/>
                  </a:lnTo>
                  <a:lnTo>
                    <a:pt x="8780" y="15912"/>
                  </a:lnTo>
                  <a:lnTo>
                    <a:pt x="8688" y="15876"/>
                  </a:lnTo>
                  <a:lnTo>
                    <a:pt x="8616" y="15856"/>
                  </a:lnTo>
                  <a:lnTo>
                    <a:pt x="8536" y="15836"/>
                  </a:lnTo>
                  <a:lnTo>
                    <a:pt x="8491" y="15843"/>
                  </a:lnTo>
                  <a:cubicBezTo>
                    <a:pt x="8465" y="15853"/>
                    <a:pt x="8442" y="15862"/>
                    <a:pt x="8423" y="15872"/>
                  </a:cubicBezTo>
                  <a:cubicBezTo>
                    <a:pt x="8411" y="15885"/>
                    <a:pt x="8400" y="15899"/>
                    <a:pt x="8388" y="15912"/>
                  </a:cubicBezTo>
                  <a:lnTo>
                    <a:pt x="8340" y="15968"/>
                  </a:lnTo>
                  <a:lnTo>
                    <a:pt x="8280" y="16004"/>
                  </a:lnTo>
                  <a:lnTo>
                    <a:pt x="8224" y="15996"/>
                  </a:lnTo>
                  <a:lnTo>
                    <a:pt x="8172" y="15944"/>
                  </a:lnTo>
                  <a:lnTo>
                    <a:pt x="8140" y="15884"/>
                  </a:lnTo>
                  <a:lnTo>
                    <a:pt x="8140" y="15804"/>
                  </a:lnTo>
                  <a:cubicBezTo>
                    <a:pt x="8128" y="15795"/>
                    <a:pt x="8116" y="15785"/>
                    <a:pt x="8104" y="15776"/>
                  </a:cubicBezTo>
                  <a:lnTo>
                    <a:pt x="8000" y="15776"/>
                  </a:lnTo>
                  <a:lnTo>
                    <a:pt x="7916" y="15744"/>
                  </a:lnTo>
                  <a:lnTo>
                    <a:pt x="7864" y="15680"/>
                  </a:lnTo>
                  <a:lnTo>
                    <a:pt x="7848" y="15598"/>
                  </a:lnTo>
                  <a:lnTo>
                    <a:pt x="7849" y="15598"/>
                  </a:lnTo>
                  <a:lnTo>
                    <a:pt x="7840" y="15536"/>
                  </a:lnTo>
                  <a:lnTo>
                    <a:pt x="7832" y="15476"/>
                  </a:lnTo>
                  <a:lnTo>
                    <a:pt x="7792" y="15476"/>
                  </a:lnTo>
                  <a:lnTo>
                    <a:pt x="7728" y="15472"/>
                  </a:lnTo>
                  <a:lnTo>
                    <a:pt x="7656" y="15448"/>
                  </a:lnTo>
                  <a:lnTo>
                    <a:pt x="7588" y="15444"/>
                  </a:lnTo>
                  <a:lnTo>
                    <a:pt x="7524" y="15444"/>
                  </a:lnTo>
                  <a:lnTo>
                    <a:pt x="7464" y="15500"/>
                  </a:lnTo>
                  <a:lnTo>
                    <a:pt x="7412" y="15416"/>
                  </a:lnTo>
                  <a:lnTo>
                    <a:pt x="7388" y="15372"/>
                  </a:lnTo>
                  <a:lnTo>
                    <a:pt x="7344" y="15304"/>
                  </a:lnTo>
                  <a:lnTo>
                    <a:pt x="7260" y="15320"/>
                  </a:lnTo>
                  <a:lnTo>
                    <a:pt x="7152" y="15324"/>
                  </a:lnTo>
                  <a:lnTo>
                    <a:pt x="7060" y="15324"/>
                  </a:lnTo>
                  <a:lnTo>
                    <a:pt x="7052" y="15300"/>
                  </a:lnTo>
                  <a:lnTo>
                    <a:pt x="7012" y="15236"/>
                  </a:lnTo>
                  <a:lnTo>
                    <a:pt x="6952" y="15176"/>
                  </a:lnTo>
                  <a:lnTo>
                    <a:pt x="6880" y="15200"/>
                  </a:lnTo>
                  <a:lnTo>
                    <a:pt x="6800" y="15176"/>
                  </a:lnTo>
                  <a:lnTo>
                    <a:pt x="6714" y="15156"/>
                  </a:lnTo>
                  <a:lnTo>
                    <a:pt x="6688" y="15168"/>
                  </a:lnTo>
                  <a:lnTo>
                    <a:pt x="6612" y="15100"/>
                  </a:lnTo>
                  <a:lnTo>
                    <a:pt x="6568" y="15076"/>
                  </a:lnTo>
                  <a:lnTo>
                    <a:pt x="6508" y="15052"/>
                  </a:lnTo>
                  <a:lnTo>
                    <a:pt x="6444" y="15040"/>
                  </a:lnTo>
                  <a:cubicBezTo>
                    <a:pt x="6437" y="15060"/>
                    <a:pt x="6431" y="15080"/>
                    <a:pt x="6424" y="15100"/>
                  </a:cubicBezTo>
                  <a:cubicBezTo>
                    <a:pt x="6428" y="15131"/>
                    <a:pt x="6432" y="15161"/>
                    <a:pt x="6436" y="15192"/>
                  </a:cubicBezTo>
                  <a:lnTo>
                    <a:pt x="6444" y="15280"/>
                  </a:lnTo>
                  <a:lnTo>
                    <a:pt x="6432" y="15352"/>
                  </a:lnTo>
                  <a:lnTo>
                    <a:pt x="6352" y="15352"/>
                  </a:lnTo>
                  <a:lnTo>
                    <a:pt x="6264" y="15344"/>
                  </a:lnTo>
                  <a:lnTo>
                    <a:pt x="6168" y="15340"/>
                  </a:lnTo>
                  <a:lnTo>
                    <a:pt x="6167" y="15340"/>
                  </a:lnTo>
                  <a:lnTo>
                    <a:pt x="6072" y="15340"/>
                  </a:lnTo>
                  <a:lnTo>
                    <a:pt x="5996" y="15296"/>
                  </a:lnTo>
                  <a:cubicBezTo>
                    <a:pt x="5988" y="15313"/>
                    <a:pt x="5980" y="15331"/>
                    <a:pt x="5972" y="15348"/>
                  </a:cubicBezTo>
                  <a:cubicBezTo>
                    <a:pt x="5965" y="15360"/>
                    <a:pt x="5959" y="15372"/>
                    <a:pt x="5952" y="15384"/>
                  </a:cubicBezTo>
                  <a:lnTo>
                    <a:pt x="5880" y="15360"/>
                  </a:lnTo>
                  <a:lnTo>
                    <a:pt x="5828" y="15356"/>
                  </a:lnTo>
                  <a:cubicBezTo>
                    <a:pt x="5819" y="15336"/>
                    <a:pt x="5809" y="15316"/>
                    <a:pt x="5800" y="15296"/>
                  </a:cubicBezTo>
                  <a:lnTo>
                    <a:pt x="5748" y="15248"/>
                  </a:lnTo>
                  <a:lnTo>
                    <a:pt x="5672" y="15276"/>
                  </a:lnTo>
                  <a:lnTo>
                    <a:pt x="5588" y="15316"/>
                  </a:lnTo>
                  <a:lnTo>
                    <a:pt x="5516" y="15352"/>
                  </a:lnTo>
                  <a:lnTo>
                    <a:pt x="5452" y="15348"/>
                  </a:lnTo>
                  <a:lnTo>
                    <a:pt x="5400" y="15296"/>
                  </a:lnTo>
                  <a:lnTo>
                    <a:pt x="5344" y="15256"/>
                  </a:lnTo>
                  <a:lnTo>
                    <a:pt x="5344" y="15204"/>
                  </a:lnTo>
                  <a:lnTo>
                    <a:pt x="5308" y="15156"/>
                  </a:lnTo>
                  <a:lnTo>
                    <a:pt x="5268" y="15116"/>
                  </a:lnTo>
                  <a:lnTo>
                    <a:pt x="5192" y="15072"/>
                  </a:lnTo>
                  <a:lnTo>
                    <a:pt x="5109" y="15038"/>
                  </a:lnTo>
                  <a:lnTo>
                    <a:pt x="5108" y="15032"/>
                  </a:lnTo>
                  <a:lnTo>
                    <a:pt x="5107" y="15031"/>
                  </a:lnTo>
                  <a:lnTo>
                    <a:pt x="5108" y="15036"/>
                  </a:lnTo>
                  <a:lnTo>
                    <a:pt x="5064" y="15040"/>
                  </a:lnTo>
                  <a:lnTo>
                    <a:pt x="5008" y="15072"/>
                  </a:lnTo>
                  <a:lnTo>
                    <a:pt x="4932" y="15120"/>
                  </a:lnTo>
                  <a:cubicBezTo>
                    <a:pt x="4920" y="15105"/>
                    <a:pt x="4908" y="15091"/>
                    <a:pt x="4896" y="15076"/>
                  </a:cubicBezTo>
                  <a:lnTo>
                    <a:pt x="4820" y="15112"/>
                  </a:lnTo>
                  <a:lnTo>
                    <a:pt x="4752" y="15148"/>
                  </a:lnTo>
                  <a:cubicBezTo>
                    <a:pt x="4743" y="15129"/>
                    <a:pt x="4733" y="15111"/>
                    <a:pt x="4724" y="15092"/>
                  </a:cubicBezTo>
                  <a:cubicBezTo>
                    <a:pt x="4712" y="15071"/>
                    <a:pt x="4700" y="15049"/>
                    <a:pt x="4688" y="15028"/>
                  </a:cubicBezTo>
                  <a:lnTo>
                    <a:pt x="4616" y="14980"/>
                  </a:lnTo>
                  <a:lnTo>
                    <a:pt x="4536" y="14932"/>
                  </a:lnTo>
                  <a:cubicBezTo>
                    <a:pt x="4537" y="14911"/>
                    <a:pt x="4539" y="14889"/>
                    <a:pt x="4540" y="14868"/>
                  </a:cubicBezTo>
                  <a:cubicBezTo>
                    <a:pt x="4537" y="14847"/>
                    <a:pt x="4535" y="14825"/>
                    <a:pt x="4532" y="14804"/>
                  </a:cubicBezTo>
                  <a:lnTo>
                    <a:pt x="4404" y="14812"/>
                  </a:lnTo>
                  <a:lnTo>
                    <a:pt x="4288" y="14808"/>
                  </a:lnTo>
                  <a:lnTo>
                    <a:pt x="4188" y="14748"/>
                  </a:lnTo>
                  <a:lnTo>
                    <a:pt x="4112" y="14696"/>
                  </a:lnTo>
                  <a:lnTo>
                    <a:pt x="4008" y="14700"/>
                  </a:lnTo>
                  <a:cubicBezTo>
                    <a:pt x="3999" y="14689"/>
                    <a:pt x="3989" y="14679"/>
                    <a:pt x="3980" y="14668"/>
                  </a:cubicBezTo>
                  <a:cubicBezTo>
                    <a:pt x="3967" y="14653"/>
                    <a:pt x="3953" y="14639"/>
                    <a:pt x="3940" y="14624"/>
                  </a:cubicBezTo>
                  <a:lnTo>
                    <a:pt x="3832" y="14620"/>
                  </a:lnTo>
                  <a:cubicBezTo>
                    <a:pt x="3817" y="14597"/>
                    <a:pt x="3803" y="14575"/>
                    <a:pt x="3788" y="14552"/>
                  </a:cubicBezTo>
                  <a:cubicBezTo>
                    <a:pt x="3795" y="14527"/>
                    <a:pt x="3801" y="14501"/>
                    <a:pt x="3808" y="14476"/>
                  </a:cubicBezTo>
                  <a:lnTo>
                    <a:pt x="3716" y="14532"/>
                  </a:lnTo>
                  <a:cubicBezTo>
                    <a:pt x="3711" y="14564"/>
                    <a:pt x="3705" y="14596"/>
                    <a:pt x="3700" y="14628"/>
                  </a:cubicBezTo>
                  <a:lnTo>
                    <a:pt x="3648" y="14628"/>
                  </a:lnTo>
                  <a:lnTo>
                    <a:pt x="3580" y="14584"/>
                  </a:lnTo>
                  <a:cubicBezTo>
                    <a:pt x="3570" y="14565"/>
                    <a:pt x="3561" y="14547"/>
                    <a:pt x="3552" y="14528"/>
                  </a:cubicBezTo>
                  <a:lnTo>
                    <a:pt x="3572" y="14476"/>
                  </a:lnTo>
                  <a:lnTo>
                    <a:pt x="3660" y="14432"/>
                  </a:lnTo>
                  <a:cubicBezTo>
                    <a:pt x="3657" y="14397"/>
                    <a:pt x="3654" y="14363"/>
                    <a:pt x="3652" y="14328"/>
                  </a:cubicBezTo>
                  <a:lnTo>
                    <a:pt x="3696" y="14296"/>
                  </a:lnTo>
                  <a:cubicBezTo>
                    <a:pt x="3699" y="14283"/>
                    <a:pt x="3701" y="14269"/>
                    <a:pt x="3704" y="14256"/>
                  </a:cubicBezTo>
                  <a:lnTo>
                    <a:pt x="3660" y="14208"/>
                  </a:lnTo>
                  <a:lnTo>
                    <a:pt x="3588" y="14192"/>
                  </a:lnTo>
                  <a:lnTo>
                    <a:pt x="3544" y="14160"/>
                  </a:lnTo>
                  <a:lnTo>
                    <a:pt x="3472" y="14140"/>
                  </a:lnTo>
                  <a:cubicBezTo>
                    <a:pt x="3464" y="14159"/>
                    <a:pt x="3456" y="14177"/>
                    <a:pt x="3448" y="14196"/>
                  </a:cubicBezTo>
                  <a:cubicBezTo>
                    <a:pt x="3438" y="14203"/>
                    <a:pt x="3429" y="14209"/>
                    <a:pt x="3420" y="14216"/>
                  </a:cubicBezTo>
                  <a:lnTo>
                    <a:pt x="3376" y="14204"/>
                  </a:lnTo>
                  <a:cubicBezTo>
                    <a:pt x="3369" y="14184"/>
                    <a:pt x="3363" y="14164"/>
                    <a:pt x="3356" y="14144"/>
                  </a:cubicBezTo>
                  <a:cubicBezTo>
                    <a:pt x="3353" y="14128"/>
                    <a:pt x="3351" y="14112"/>
                    <a:pt x="3348" y="14096"/>
                  </a:cubicBezTo>
                  <a:lnTo>
                    <a:pt x="3308" y="14092"/>
                  </a:lnTo>
                  <a:lnTo>
                    <a:pt x="3244" y="14104"/>
                  </a:lnTo>
                  <a:lnTo>
                    <a:pt x="3204" y="14084"/>
                  </a:lnTo>
                  <a:cubicBezTo>
                    <a:pt x="3197" y="14071"/>
                    <a:pt x="3190" y="14066"/>
                    <a:pt x="3184" y="14044"/>
                  </a:cubicBezTo>
                  <a:lnTo>
                    <a:pt x="3168" y="13952"/>
                  </a:lnTo>
                  <a:lnTo>
                    <a:pt x="3240" y="13944"/>
                  </a:lnTo>
                  <a:lnTo>
                    <a:pt x="3300" y="13940"/>
                  </a:lnTo>
                  <a:lnTo>
                    <a:pt x="3356" y="13916"/>
                  </a:lnTo>
                  <a:lnTo>
                    <a:pt x="3408" y="13864"/>
                  </a:lnTo>
                  <a:lnTo>
                    <a:pt x="3440" y="13812"/>
                  </a:lnTo>
                  <a:lnTo>
                    <a:pt x="3488" y="13764"/>
                  </a:lnTo>
                  <a:lnTo>
                    <a:pt x="3557" y="13683"/>
                  </a:lnTo>
                  <a:lnTo>
                    <a:pt x="3608" y="13592"/>
                  </a:lnTo>
                  <a:lnTo>
                    <a:pt x="3640" y="13500"/>
                  </a:lnTo>
                  <a:lnTo>
                    <a:pt x="3676" y="13356"/>
                  </a:lnTo>
                  <a:lnTo>
                    <a:pt x="3720" y="13176"/>
                  </a:lnTo>
                  <a:lnTo>
                    <a:pt x="3764" y="13012"/>
                  </a:lnTo>
                  <a:lnTo>
                    <a:pt x="3808" y="12832"/>
                  </a:lnTo>
                  <a:lnTo>
                    <a:pt x="3848" y="12688"/>
                  </a:lnTo>
                  <a:lnTo>
                    <a:pt x="3876" y="12540"/>
                  </a:lnTo>
                  <a:lnTo>
                    <a:pt x="3912" y="12376"/>
                  </a:lnTo>
                  <a:lnTo>
                    <a:pt x="3952" y="12184"/>
                  </a:lnTo>
                  <a:lnTo>
                    <a:pt x="3981" y="12026"/>
                  </a:lnTo>
                  <a:lnTo>
                    <a:pt x="3980" y="12024"/>
                  </a:lnTo>
                  <a:lnTo>
                    <a:pt x="3964" y="11936"/>
                  </a:lnTo>
                  <a:cubicBezTo>
                    <a:pt x="3960" y="11911"/>
                    <a:pt x="3956" y="11885"/>
                    <a:pt x="3952" y="11860"/>
                  </a:cubicBezTo>
                  <a:lnTo>
                    <a:pt x="4008" y="11832"/>
                  </a:lnTo>
                  <a:lnTo>
                    <a:pt x="4048" y="11808"/>
                  </a:lnTo>
                  <a:cubicBezTo>
                    <a:pt x="4045" y="11776"/>
                    <a:pt x="4043" y="11744"/>
                    <a:pt x="4040" y="11712"/>
                  </a:cubicBezTo>
                  <a:lnTo>
                    <a:pt x="4108" y="11676"/>
                  </a:lnTo>
                  <a:lnTo>
                    <a:pt x="4160" y="11704"/>
                  </a:lnTo>
                  <a:lnTo>
                    <a:pt x="4220" y="11680"/>
                  </a:lnTo>
                  <a:lnTo>
                    <a:pt x="4300" y="11696"/>
                  </a:lnTo>
                  <a:lnTo>
                    <a:pt x="4268" y="11608"/>
                  </a:lnTo>
                  <a:lnTo>
                    <a:pt x="4204" y="11568"/>
                  </a:lnTo>
                  <a:lnTo>
                    <a:pt x="4152" y="11496"/>
                  </a:lnTo>
                  <a:lnTo>
                    <a:pt x="4112" y="11472"/>
                  </a:lnTo>
                  <a:lnTo>
                    <a:pt x="4048" y="11576"/>
                  </a:lnTo>
                  <a:lnTo>
                    <a:pt x="4004" y="11640"/>
                  </a:lnTo>
                  <a:cubicBezTo>
                    <a:pt x="4015" y="11592"/>
                    <a:pt x="4025" y="11544"/>
                    <a:pt x="4036" y="11496"/>
                  </a:cubicBezTo>
                  <a:cubicBezTo>
                    <a:pt x="4037" y="11448"/>
                    <a:pt x="4039" y="11400"/>
                    <a:pt x="4040" y="11352"/>
                  </a:cubicBezTo>
                  <a:lnTo>
                    <a:pt x="4072" y="11152"/>
                  </a:lnTo>
                  <a:cubicBezTo>
                    <a:pt x="4080" y="11097"/>
                    <a:pt x="4088" y="11043"/>
                    <a:pt x="4096" y="10988"/>
                  </a:cubicBezTo>
                  <a:cubicBezTo>
                    <a:pt x="4105" y="10923"/>
                    <a:pt x="4115" y="10857"/>
                    <a:pt x="4124" y="10792"/>
                  </a:cubicBezTo>
                  <a:lnTo>
                    <a:pt x="4148" y="10612"/>
                  </a:lnTo>
                  <a:cubicBezTo>
                    <a:pt x="4149" y="10567"/>
                    <a:pt x="4151" y="10521"/>
                    <a:pt x="4152" y="10476"/>
                  </a:cubicBezTo>
                  <a:cubicBezTo>
                    <a:pt x="4160" y="10431"/>
                    <a:pt x="4168" y="10385"/>
                    <a:pt x="4176" y="10340"/>
                  </a:cubicBezTo>
                  <a:cubicBezTo>
                    <a:pt x="4171" y="10309"/>
                    <a:pt x="4165" y="10279"/>
                    <a:pt x="4160" y="10248"/>
                  </a:cubicBezTo>
                  <a:cubicBezTo>
                    <a:pt x="4159" y="10216"/>
                    <a:pt x="4157" y="10184"/>
                    <a:pt x="4156" y="10152"/>
                  </a:cubicBezTo>
                  <a:lnTo>
                    <a:pt x="4212" y="10072"/>
                  </a:lnTo>
                  <a:lnTo>
                    <a:pt x="4252" y="10012"/>
                  </a:lnTo>
                  <a:lnTo>
                    <a:pt x="4336" y="9996"/>
                  </a:lnTo>
                  <a:cubicBezTo>
                    <a:pt x="4328" y="10037"/>
                    <a:pt x="4320" y="10079"/>
                    <a:pt x="4312" y="10120"/>
                  </a:cubicBezTo>
                  <a:lnTo>
                    <a:pt x="4408" y="10216"/>
                  </a:lnTo>
                  <a:lnTo>
                    <a:pt x="4524" y="10324"/>
                  </a:lnTo>
                  <a:lnTo>
                    <a:pt x="4604" y="10420"/>
                  </a:lnTo>
                  <a:lnTo>
                    <a:pt x="4660" y="10496"/>
                  </a:lnTo>
                  <a:lnTo>
                    <a:pt x="4740" y="10940"/>
                  </a:lnTo>
                  <a:lnTo>
                    <a:pt x="4800" y="10876"/>
                  </a:lnTo>
                  <a:lnTo>
                    <a:pt x="4742" y="10493"/>
                  </a:lnTo>
                  <a:lnTo>
                    <a:pt x="4736" y="10480"/>
                  </a:lnTo>
                  <a:lnTo>
                    <a:pt x="4736" y="10462"/>
                  </a:lnTo>
                  <a:lnTo>
                    <a:pt x="4716" y="10420"/>
                  </a:lnTo>
                  <a:lnTo>
                    <a:pt x="4704" y="10348"/>
                  </a:lnTo>
                  <a:lnTo>
                    <a:pt x="4692" y="10280"/>
                  </a:lnTo>
                  <a:lnTo>
                    <a:pt x="4632" y="10204"/>
                  </a:lnTo>
                  <a:lnTo>
                    <a:pt x="4564" y="10144"/>
                  </a:lnTo>
                  <a:lnTo>
                    <a:pt x="4512" y="10080"/>
                  </a:lnTo>
                  <a:lnTo>
                    <a:pt x="4472" y="10052"/>
                  </a:lnTo>
                  <a:lnTo>
                    <a:pt x="4416" y="10048"/>
                  </a:lnTo>
                  <a:lnTo>
                    <a:pt x="4412" y="9972"/>
                  </a:lnTo>
                  <a:lnTo>
                    <a:pt x="4344" y="9944"/>
                  </a:lnTo>
                  <a:lnTo>
                    <a:pt x="4280" y="9896"/>
                  </a:lnTo>
                  <a:lnTo>
                    <a:pt x="4204" y="9832"/>
                  </a:lnTo>
                  <a:lnTo>
                    <a:pt x="4100" y="9824"/>
                  </a:lnTo>
                  <a:lnTo>
                    <a:pt x="4100" y="9728"/>
                  </a:lnTo>
                  <a:lnTo>
                    <a:pt x="4072" y="9640"/>
                  </a:lnTo>
                  <a:lnTo>
                    <a:pt x="4076" y="9528"/>
                  </a:lnTo>
                  <a:lnTo>
                    <a:pt x="4064" y="9444"/>
                  </a:lnTo>
                  <a:lnTo>
                    <a:pt x="4012" y="9384"/>
                  </a:lnTo>
                  <a:lnTo>
                    <a:pt x="3916" y="9316"/>
                  </a:lnTo>
                  <a:lnTo>
                    <a:pt x="3916" y="9220"/>
                  </a:lnTo>
                  <a:lnTo>
                    <a:pt x="3932" y="9092"/>
                  </a:lnTo>
                  <a:lnTo>
                    <a:pt x="3972" y="9152"/>
                  </a:lnTo>
                  <a:lnTo>
                    <a:pt x="4016" y="9232"/>
                  </a:lnTo>
                  <a:lnTo>
                    <a:pt x="4088" y="9216"/>
                  </a:lnTo>
                  <a:lnTo>
                    <a:pt x="4116" y="9224"/>
                  </a:lnTo>
                  <a:lnTo>
                    <a:pt x="4124" y="9312"/>
                  </a:lnTo>
                  <a:lnTo>
                    <a:pt x="4148" y="9384"/>
                  </a:lnTo>
                  <a:lnTo>
                    <a:pt x="4168" y="9460"/>
                  </a:lnTo>
                  <a:lnTo>
                    <a:pt x="4120" y="9532"/>
                  </a:lnTo>
                  <a:lnTo>
                    <a:pt x="4152" y="9576"/>
                  </a:lnTo>
                  <a:lnTo>
                    <a:pt x="4228" y="9580"/>
                  </a:lnTo>
                  <a:lnTo>
                    <a:pt x="4220" y="9472"/>
                  </a:lnTo>
                  <a:lnTo>
                    <a:pt x="4284" y="9452"/>
                  </a:lnTo>
                  <a:lnTo>
                    <a:pt x="4304" y="9384"/>
                  </a:lnTo>
                  <a:lnTo>
                    <a:pt x="4324" y="9332"/>
                  </a:lnTo>
                  <a:lnTo>
                    <a:pt x="4240" y="9248"/>
                  </a:lnTo>
                  <a:lnTo>
                    <a:pt x="4272" y="9196"/>
                  </a:lnTo>
                  <a:lnTo>
                    <a:pt x="4340" y="9208"/>
                  </a:lnTo>
                  <a:lnTo>
                    <a:pt x="4368" y="9144"/>
                  </a:lnTo>
                  <a:lnTo>
                    <a:pt x="4300" y="9096"/>
                  </a:lnTo>
                  <a:lnTo>
                    <a:pt x="4228" y="9072"/>
                  </a:lnTo>
                  <a:lnTo>
                    <a:pt x="4084" y="8988"/>
                  </a:lnTo>
                  <a:lnTo>
                    <a:pt x="4032" y="8960"/>
                  </a:lnTo>
                  <a:lnTo>
                    <a:pt x="3960" y="8924"/>
                  </a:lnTo>
                  <a:lnTo>
                    <a:pt x="3892" y="8848"/>
                  </a:lnTo>
                  <a:lnTo>
                    <a:pt x="3784" y="8848"/>
                  </a:lnTo>
                  <a:lnTo>
                    <a:pt x="3712" y="8764"/>
                  </a:lnTo>
                  <a:lnTo>
                    <a:pt x="3756" y="8724"/>
                  </a:lnTo>
                  <a:lnTo>
                    <a:pt x="3828" y="8704"/>
                  </a:lnTo>
                  <a:lnTo>
                    <a:pt x="3896" y="8744"/>
                  </a:lnTo>
                  <a:lnTo>
                    <a:pt x="3932" y="8820"/>
                  </a:lnTo>
                  <a:lnTo>
                    <a:pt x="4028" y="8824"/>
                  </a:lnTo>
                  <a:lnTo>
                    <a:pt x="4108" y="8888"/>
                  </a:lnTo>
                  <a:lnTo>
                    <a:pt x="4180" y="8852"/>
                  </a:lnTo>
                  <a:lnTo>
                    <a:pt x="4208" y="8800"/>
                  </a:lnTo>
                  <a:lnTo>
                    <a:pt x="4252" y="8756"/>
                  </a:lnTo>
                  <a:lnTo>
                    <a:pt x="4284" y="8676"/>
                  </a:lnTo>
                  <a:lnTo>
                    <a:pt x="4281" y="8677"/>
                  </a:lnTo>
                  <a:lnTo>
                    <a:pt x="4200" y="8672"/>
                  </a:lnTo>
                  <a:lnTo>
                    <a:pt x="4180" y="8732"/>
                  </a:lnTo>
                  <a:lnTo>
                    <a:pt x="4100" y="8704"/>
                  </a:lnTo>
                  <a:lnTo>
                    <a:pt x="4032" y="8648"/>
                  </a:lnTo>
                  <a:cubicBezTo>
                    <a:pt x="4023" y="8623"/>
                    <a:pt x="4013" y="8597"/>
                    <a:pt x="4004" y="8572"/>
                  </a:cubicBezTo>
                  <a:lnTo>
                    <a:pt x="3924" y="8572"/>
                  </a:lnTo>
                  <a:lnTo>
                    <a:pt x="3860" y="8588"/>
                  </a:lnTo>
                  <a:lnTo>
                    <a:pt x="3836" y="8520"/>
                  </a:lnTo>
                  <a:cubicBezTo>
                    <a:pt x="3831" y="8500"/>
                    <a:pt x="3825" y="8480"/>
                    <a:pt x="3820" y="8460"/>
                  </a:cubicBezTo>
                  <a:lnTo>
                    <a:pt x="3744" y="8464"/>
                  </a:lnTo>
                  <a:lnTo>
                    <a:pt x="3676" y="8476"/>
                  </a:lnTo>
                  <a:lnTo>
                    <a:pt x="3636" y="8440"/>
                  </a:lnTo>
                  <a:lnTo>
                    <a:pt x="3588" y="8384"/>
                  </a:lnTo>
                  <a:lnTo>
                    <a:pt x="3516" y="8320"/>
                  </a:lnTo>
                  <a:lnTo>
                    <a:pt x="3408" y="8264"/>
                  </a:lnTo>
                  <a:cubicBezTo>
                    <a:pt x="3397" y="8231"/>
                    <a:pt x="3387" y="8197"/>
                    <a:pt x="3376" y="8164"/>
                  </a:cubicBezTo>
                  <a:cubicBezTo>
                    <a:pt x="3368" y="8135"/>
                    <a:pt x="3360" y="8105"/>
                    <a:pt x="3352" y="8076"/>
                  </a:cubicBezTo>
                  <a:lnTo>
                    <a:pt x="3308" y="7984"/>
                  </a:lnTo>
                  <a:cubicBezTo>
                    <a:pt x="3305" y="7955"/>
                    <a:pt x="3303" y="7925"/>
                    <a:pt x="3300" y="7896"/>
                  </a:cubicBezTo>
                  <a:lnTo>
                    <a:pt x="3220" y="7916"/>
                  </a:lnTo>
                  <a:cubicBezTo>
                    <a:pt x="3223" y="7891"/>
                    <a:pt x="3225" y="7865"/>
                    <a:pt x="3228" y="7840"/>
                  </a:cubicBezTo>
                  <a:lnTo>
                    <a:pt x="3200" y="7800"/>
                  </a:lnTo>
                  <a:lnTo>
                    <a:pt x="3116" y="7728"/>
                  </a:lnTo>
                  <a:lnTo>
                    <a:pt x="3056" y="7676"/>
                  </a:lnTo>
                  <a:cubicBezTo>
                    <a:pt x="3059" y="7648"/>
                    <a:pt x="3061" y="7620"/>
                    <a:pt x="3064" y="7592"/>
                  </a:cubicBezTo>
                  <a:cubicBezTo>
                    <a:pt x="3063" y="7559"/>
                    <a:pt x="3061" y="7525"/>
                    <a:pt x="3060" y="7492"/>
                  </a:cubicBezTo>
                  <a:lnTo>
                    <a:pt x="3132" y="7424"/>
                  </a:lnTo>
                  <a:lnTo>
                    <a:pt x="3180" y="7360"/>
                  </a:lnTo>
                  <a:lnTo>
                    <a:pt x="3232" y="7292"/>
                  </a:lnTo>
                  <a:lnTo>
                    <a:pt x="3233" y="7288"/>
                  </a:lnTo>
                  <a:cubicBezTo>
                    <a:pt x="3233" y="7285"/>
                    <a:pt x="3234" y="7281"/>
                    <a:pt x="3234" y="7277"/>
                  </a:cubicBezTo>
                  <a:lnTo>
                    <a:pt x="3224" y="7232"/>
                  </a:lnTo>
                  <a:lnTo>
                    <a:pt x="3164" y="7180"/>
                  </a:lnTo>
                  <a:lnTo>
                    <a:pt x="3108" y="7124"/>
                  </a:lnTo>
                  <a:lnTo>
                    <a:pt x="3064" y="7112"/>
                  </a:lnTo>
                  <a:lnTo>
                    <a:pt x="3004" y="7124"/>
                  </a:lnTo>
                  <a:lnTo>
                    <a:pt x="2944" y="7148"/>
                  </a:lnTo>
                  <a:lnTo>
                    <a:pt x="2944" y="7056"/>
                  </a:lnTo>
                  <a:lnTo>
                    <a:pt x="2984" y="7036"/>
                  </a:lnTo>
                  <a:lnTo>
                    <a:pt x="3036" y="7036"/>
                  </a:lnTo>
                  <a:lnTo>
                    <a:pt x="3068" y="6980"/>
                  </a:lnTo>
                  <a:cubicBezTo>
                    <a:pt x="3063" y="6951"/>
                    <a:pt x="3057" y="6921"/>
                    <a:pt x="3052" y="6892"/>
                  </a:cubicBezTo>
                  <a:cubicBezTo>
                    <a:pt x="3061" y="6873"/>
                    <a:pt x="3071" y="6855"/>
                    <a:pt x="3080" y="6836"/>
                  </a:cubicBezTo>
                  <a:lnTo>
                    <a:pt x="3164" y="6820"/>
                  </a:lnTo>
                  <a:lnTo>
                    <a:pt x="3168" y="6784"/>
                  </a:lnTo>
                  <a:lnTo>
                    <a:pt x="3052" y="6792"/>
                  </a:lnTo>
                  <a:lnTo>
                    <a:pt x="2996" y="6836"/>
                  </a:lnTo>
                  <a:lnTo>
                    <a:pt x="2944" y="6896"/>
                  </a:lnTo>
                  <a:lnTo>
                    <a:pt x="2852" y="6884"/>
                  </a:lnTo>
                  <a:lnTo>
                    <a:pt x="2788" y="6788"/>
                  </a:lnTo>
                  <a:cubicBezTo>
                    <a:pt x="2781" y="6807"/>
                    <a:pt x="2775" y="6825"/>
                    <a:pt x="2768" y="6844"/>
                  </a:cubicBezTo>
                  <a:lnTo>
                    <a:pt x="2684" y="6840"/>
                  </a:lnTo>
                  <a:lnTo>
                    <a:pt x="2612" y="6808"/>
                  </a:lnTo>
                  <a:cubicBezTo>
                    <a:pt x="2611" y="6788"/>
                    <a:pt x="2609" y="6768"/>
                    <a:pt x="2608" y="6748"/>
                  </a:cubicBezTo>
                  <a:lnTo>
                    <a:pt x="2648" y="6688"/>
                  </a:lnTo>
                  <a:lnTo>
                    <a:pt x="2608" y="6628"/>
                  </a:lnTo>
                  <a:lnTo>
                    <a:pt x="2652" y="6580"/>
                  </a:lnTo>
                  <a:lnTo>
                    <a:pt x="2700" y="6544"/>
                  </a:lnTo>
                  <a:lnTo>
                    <a:pt x="2696" y="6496"/>
                  </a:lnTo>
                  <a:lnTo>
                    <a:pt x="2664" y="6456"/>
                  </a:lnTo>
                  <a:lnTo>
                    <a:pt x="2691" y="6412"/>
                  </a:lnTo>
                  <a:lnTo>
                    <a:pt x="2684" y="6386"/>
                  </a:lnTo>
                  <a:lnTo>
                    <a:pt x="2664" y="6372"/>
                  </a:lnTo>
                  <a:lnTo>
                    <a:pt x="2596" y="6380"/>
                  </a:lnTo>
                  <a:lnTo>
                    <a:pt x="2500" y="6380"/>
                  </a:lnTo>
                  <a:lnTo>
                    <a:pt x="2392" y="6396"/>
                  </a:lnTo>
                  <a:lnTo>
                    <a:pt x="2292" y="6416"/>
                  </a:lnTo>
                  <a:lnTo>
                    <a:pt x="2228" y="6336"/>
                  </a:lnTo>
                  <a:cubicBezTo>
                    <a:pt x="2225" y="6316"/>
                    <a:pt x="2223" y="6296"/>
                    <a:pt x="2220" y="6276"/>
                  </a:cubicBezTo>
                  <a:lnTo>
                    <a:pt x="2264" y="6252"/>
                  </a:lnTo>
                  <a:lnTo>
                    <a:pt x="2344" y="6312"/>
                  </a:lnTo>
                  <a:lnTo>
                    <a:pt x="2400" y="6288"/>
                  </a:lnTo>
                  <a:cubicBezTo>
                    <a:pt x="2405" y="6275"/>
                    <a:pt x="2411" y="6261"/>
                    <a:pt x="2416" y="6248"/>
                  </a:cubicBezTo>
                  <a:lnTo>
                    <a:pt x="2376" y="6192"/>
                  </a:lnTo>
                  <a:lnTo>
                    <a:pt x="2312" y="6156"/>
                  </a:lnTo>
                  <a:lnTo>
                    <a:pt x="2280" y="6196"/>
                  </a:lnTo>
                  <a:lnTo>
                    <a:pt x="2212" y="6216"/>
                  </a:lnTo>
                  <a:lnTo>
                    <a:pt x="2164" y="6100"/>
                  </a:lnTo>
                  <a:lnTo>
                    <a:pt x="2124" y="6112"/>
                  </a:lnTo>
                  <a:lnTo>
                    <a:pt x="2176" y="6256"/>
                  </a:lnTo>
                  <a:lnTo>
                    <a:pt x="2128" y="6268"/>
                  </a:lnTo>
                  <a:lnTo>
                    <a:pt x="2036" y="6156"/>
                  </a:lnTo>
                  <a:cubicBezTo>
                    <a:pt x="2035" y="6177"/>
                    <a:pt x="2033" y="6199"/>
                    <a:pt x="2032" y="6220"/>
                  </a:cubicBezTo>
                  <a:lnTo>
                    <a:pt x="1976" y="6212"/>
                  </a:lnTo>
                  <a:lnTo>
                    <a:pt x="1936" y="6296"/>
                  </a:lnTo>
                  <a:lnTo>
                    <a:pt x="1980" y="6364"/>
                  </a:lnTo>
                  <a:lnTo>
                    <a:pt x="1932" y="6436"/>
                  </a:lnTo>
                  <a:lnTo>
                    <a:pt x="1848" y="6360"/>
                  </a:lnTo>
                  <a:cubicBezTo>
                    <a:pt x="1855" y="6337"/>
                    <a:pt x="1861" y="6315"/>
                    <a:pt x="1868" y="6292"/>
                  </a:cubicBezTo>
                  <a:cubicBezTo>
                    <a:pt x="1872" y="6261"/>
                    <a:pt x="1876" y="6231"/>
                    <a:pt x="1880" y="6200"/>
                  </a:cubicBezTo>
                  <a:lnTo>
                    <a:pt x="1848" y="6132"/>
                  </a:lnTo>
                  <a:lnTo>
                    <a:pt x="1804" y="6084"/>
                  </a:lnTo>
                  <a:lnTo>
                    <a:pt x="1768" y="6036"/>
                  </a:lnTo>
                  <a:lnTo>
                    <a:pt x="1712" y="6008"/>
                  </a:lnTo>
                  <a:lnTo>
                    <a:pt x="1652" y="5984"/>
                  </a:lnTo>
                  <a:cubicBezTo>
                    <a:pt x="1657" y="5956"/>
                    <a:pt x="1663" y="5928"/>
                    <a:pt x="1668" y="5900"/>
                  </a:cubicBezTo>
                  <a:lnTo>
                    <a:pt x="1588" y="5952"/>
                  </a:lnTo>
                  <a:lnTo>
                    <a:pt x="1532" y="5952"/>
                  </a:lnTo>
                  <a:lnTo>
                    <a:pt x="1488" y="5892"/>
                  </a:lnTo>
                  <a:lnTo>
                    <a:pt x="1440" y="5852"/>
                  </a:lnTo>
                  <a:lnTo>
                    <a:pt x="1384" y="5816"/>
                  </a:lnTo>
                  <a:lnTo>
                    <a:pt x="1260" y="5800"/>
                  </a:lnTo>
                  <a:lnTo>
                    <a:pt x="1220" y="5744"/>
                  </a:lnTo>
                  <a:lnTo>
                    <a:pt x="1184" y="5784"/>
                  </a:lnTo>
                  <a:lnTo>
                    <a:pt x="1048" y="5780"/>
                  </a:lnTo>
                  <a:lnTo>
                    <a:pt x="996" y="5704"/>
                  </a:lnTo>
                  <a:lnTo>
                    <a:pt x="964" y="5632"/>
                  </a:lnTo>
                  <a:cubicBezTo>
                    <a:pt x="957" y="5599"/>
                    <a:pt x="951" y="5565"/>
                    <a:pt x="944" y="5532"/>
                  </a:cubicBezTo>
                  <a:lnTo>
                    <a:pt x="908" y="5532"/>
                  </a:lnTo>
                  <a:lnTo>
                    <a:pt x="908" y="5616"/>
                  </a:lnTo>
                  <a:lnTo>
                    <a:pt x="876" y="5644"/>
                  </a:lnTo>
                  <a:lnTo>
                    <a:pt x="800" y="5620"/>
                  </a:lnTo>
                  <a:lnTo>
                    <a:pt x="716" y="5588"/>
                  </a:lnTo>
                  <a:lnTo>
                    <a:pt x="632" y="5572"/>
                  </a:lnTo>
                  <a:lnTo>
                    <a:pt x="692" y="5652"/>
                  </a:lnTo>
                  <a:cubicBezTo>
                    <a:pt x="688" y="5671"/>
                    <a:pt x="684" y="5689"/>
                    <a:pt x="680" y="5708"/>
                  </a:cubicBezTo>
                  <a:lnTo>
                    <a:pt x="592" y="5712"/>
                  </a:lnTo>
                  <a:lnTo>
                    <a:pt x="484" y="5700"/>
                  </a:lnTo>
                  <a:lnTo>
                    <a:pt x="408" y="5688"/>
                  </a:lnTo>
                  <a:lnTo>
                    <a:pt x="432" y="5612"/>
                  </a:lnTo>
                  <a:lnTo>
                    <a:pt x="432" y="5532"/>
                  </a:lnTo>
                  <a:lnTo>
                    <a:pt x="408" y="5432"/>
                  </a:lnTo>
                  <a:lnTo>
                    <a:pt x="344" y="5368"/>
                  </a:lnTo>
                  <a:lnTo>
                    <a:pt x="316" y="5308"/>
                  </a:lnTo>
                  <a:lnTo>
                    <a:pt x="284" y="5268"/>
                  </a:lnTo>
                  <a:lnTo>
                    <a:pt x="220" y="5284"/>
                  </a:lnTo>
                  <a:lnTo>
                    <a:pt x="160" y="5236"/>
                  </a:lnTo>
                  <a:lnTo>
                    <a:pt x="76" y="5252"/>
                  </a:lnTo>
                  <a:lnTo>
                    <a:pt x="4" y="5200"/>
                  </a:lnTo>
                  <a:lnTo>
                    <a:pt x="40" y="5156"/>
                  </a:lnTo>
                  <a:lnTo>
                    <a:pt x="176" y="5132"/>
                  </a:lnTo>
                  <a:lnTo>
                    <a:pt x="356" y="5120"/>
                  </a:lnTo>
                  <a:lnTo>
                    <a:pt x="532" y="5132"/>
                  </a:lnTo>
                  <a:lnTo>
                    <a:pt x="584" y="5068"/>
                  </a:lnTo>
                  <a:lnTo>
                    <a:pt x="584" y="4972"/>
                  </a:lnTo>
                  <a:lnTo>
                    <a:pt x="508" y="4952"/>
                  </a:lnTo>
                  <a:lnTo>
                    <a:pt x="448" y="4928"/>
                  </a:lnTo>
                  <a:lnTo>
                    <a:pt x="388" y="4864"/>
                  </a:lnTo>
                  <a:lnTo>
                    <a:pt x="320" y="4940"/>
                  </a:lnTo>
                  <a:lnTo>
                    <a:pt x="280" y="5000"/>
                  </a:lnTo>
                  <a:cubicBezTo>
                    <a:pt x="276" y="4975"/>
                    <a:pt x="272" y="4949"/>
                    <a:pt x="268" y="4924"/>
                  </a:cubicBezTo>
                  <a:cubicBezTo>
                    <a:pt x="269" y="4895"/>
                    <a:pt x="271" y="4865"/>
                    <a:pt x="272" y="4836"/>
                  </a:cubicBezTo>
                  <a:lnTo>
                    <a:pt x="200" y="4820"/>
                  </a:lnTo>
                  <a:lnTo>
                    <a:pt x="180" y="4788"/>
                  </a:lnTo>
                  <a:lnTo>
                    <a:pt x="260" y="4716"/>
                  </a:lnTo>
                  <a:lnTo>
                    <a:pt x="348" y="4756"/>
                  </a:lnTo>
                  <a:lnTo>
                    <a:pt x="420" y="4784"/>
                  </a:lnTo>
                  <a:lnTo>
                    <a:pt x="528" y="4800"/>
                  </a:lnTo>
                  <a:lnTo>
                    <a:pt x="664" y="4828"/>
                  </a:lnTo>
                  <a:cubicBezTo>
                    <a:pt x="660" y="4801"/>
                    <a:pt x="656" y="4775"/>
                    <a:pt x="652" y="4748"/>
                  </a:cubicBezTo>
                  <a:lnTo>
                    <a:pt x="548" y="4744"/>
                  </a:lnTo>
                  <a:cubicBezTo>
                    <a:pt x="553" y="4717"/>
                    <a:pt x="559" y="4691"/>
                    <a:pt x="564" y="4664"/>
                  </a:cubicBezTo>
                  <a:lnTo>
                    <a:pt x="460" y="4700"/>
                  </a:lnTo>
                  <a:cubicBezTo>
                    <a:pt x="456" y="4681"/>
                    <a:pt x="452" y="4663"/>
                    <a:pt x="448" y="4644"/>
                  </a:cubicBezTo>
                  <a:lnTo>
                    <a:pt x="576" y="4540"/>
                  </a:lnTo>
                  <a:lnTo>
                    <a:pt x="544" y="4504"/>
                  </a:lnTo>
                  <a:lnTo>
                    <a:pt x="380" y="4620"/>
                  </a:lnTo>
                  <a:lnTo>
                    <a:pt x="316" y="4636"/>
                  </a:lnTo>
                  <a:lnTo>
                    <a:pt x="224" y="4656"/>
                  </a:lnTo>
                  <a:lnTo>
                    <a:pt x="140" y="4632"/>
                  </a:lnTo>
                  <a:lnTo>
                    <a:pt x="92" y="4684"/>
                  </a:lnTo>
                  <a:lnTo>
                    <a:pt x="0" y="4660"/>
                  </a:lnTo>
                  <a:lnTo>
                    <a:pt x="28" y="4584"/>
                  </a:lnTo>
                  <a:lnTo>
                    <a:pt x="4" y="4492"/>
                  </a:lnTo>
                  <a:lnTo>
                    <a:pt x="52" y="4440"/>
                  </a:lnTo>
                  <a:lnTo>
                    <a:pt x="96" y="4396"/>
                  </a:lnTo>
                  <a:lnTo>
                    <a:pt x="28" y="4344"/>
                  </a:lnTo>
                  <a:cubicBezTo>
                    <a:pt x="37" y="4323"/>
                    <a:pt x="47" y="4301"/>
                    <a:pt x="56" y="4280"/>
                  </a:cubicBezTo>
                  <a:lnTo>
                    <a:pt x="112" y="4224"/>
                  </a:lnTo>
                  <a:lnTo>
                    <a:pt x="196" y="4224"/>
                  </a:lnTo>
                  <a:lnTo>
                    <a:pt x="288" y="4228"/>
                  </a:lnTo>
                  <a:cubicBezTo>
                    <a:pt x="281" y="4208"/>
                    <a:pt x="275" y="4188"/>
                    <a:pt x="268" y="4168"/>
                  </a:cubicBezTo>
                  <a:lnTo>
                    <a:pt x="328" y="4128"/>
                  </a:lnTo>
                  <a:lnTo>
                    <a:pt x="384" y="4156"/>
                  </a:lnTo>
                  <a:lnTo>
                    <a:pt x="448" y="4164"/>
                  </a:lnTo>
                  <a:lnTo>
                    <a:pt x="488" y="4100"/>
                  </a:lnTo>
                  <a:lnTo>
                    <a:pt x="608" y="4068"/>
                  </a:lnTo>
                  <a:lnTo>
                    <a:pt x="652" y="4176"/>
                  </a:lnTo>
                  <a:lnTo>
                    <a:pt x="728" y="4128"/>
                  </a:lnTo>
                  <a:lnTo>
                    <a:pt x="752" y="4076"/>
                  </a:lnTo>
                  <a:lnTo>
                    <a:pt x="836" y="4048"/>
                  </a:lnTo>
                  <a:lnTo>
                    <a:pt x="892" y="4076"/>
                  </a:lnTo>
                  <a:lnTo>
                    <a:pt x="956" y="4084"/>
                  </a:lnTo>
                  <a:lnTo>
                    <a:pt x="1000" y="4032"/>
                  </a:lnTo>
                  <a:lnTo>
                    <a:pt x="1052" y="4016"/>
                  </a:lnTo>
                  <a:cubicBezTo>
                    <a:pt x="1045" y="4049"/>
                    <a:pt x="1039" y="4083"/>
                    <a:pt x="1032" y="4116"/>
                  </a:cubicBezTo>
                  <a:cubicBezTo>
                    <a:pt x="1035" y="4133"/>
                    <a:pt x="1037" y="4151"/>
                    <a:pt x="1040" y="4168"/>
                  </a:cubicBezTo>
                  <a:lnTo>
                    <a:pt x="1104" y="4160"/>
                  </a:lnTo>
                  <a:lnTo>
                    <a:pt x="1124" y="4208"/>
                  </a:lnTo>
                  <a:lnTo>
                    <a:pt x="1176" y="4212"/>
                  </a:lnTo>
                  <a:cubicBezTo>
                    <a:pt x="1175" y="4192"/>
                    <a:pt x="1173" y="4172"/>
                    <a:pt x="1172" y="4152"/>
                  </a:cubicBezTo>
                  <a:lnTo>
                    <a:pt x="1184" y="4080"/>
                  </a:lnTo>
                  <a:lnTo>
                    <a:pt x="1264" y="4080"/>
                  </a:lnTo>
                  <a:lnTo>
                    <a:pt x="1332" y="4068"/>
                  </a:lnTo>
                  <a:lnTo>
                    <a:pt x="1404" y="4084"/>
                  </a:lnTo>
                  <a:lnTo>
                    <a:pt x="1456" y="4136"/>
                  </a:lnTo>
                  <a:lnTo>
                    <a:pt x="1464" y="4132"/>
                  </a:lnTo>
                  <a:lnTo>
                    <a:pt x="1473" y="4132"/>
                  </a:lnTo>
                  <a:lnTo>
                    <a:pt x="1532" y="4076"/>
                  </a:lnTo>
                  <a:lnTo>
                    <a:pt x="1564" y="4032"/>
                  </a:lnTo>
                  <a:lnTo>
                    <a:pt x="1504" y="3956"/>
                  </a:lnTo>
                  <a:lnTo>
                    <a:pt x="1544" y="3904"/>
                  </a:lnTo>
                  <a:lnTo>
                    <a:pt x="1636" y="3852"/>
                  </a:lnTo>
                  <a:lnTo>
                    <a:pt x="1676" y="3904"/>
                  </a:lnTo>
                  <a:lnTo>
                    <a:pt x="1728" y="3948"/>
                  </a:lnTo>
                  <a:lnTo>
                    <a:pt x="1760" y="3904"/>
                  </a:lnTo>
                  <a:lnTo>
                    <a:pt x="1824" y="3876"/>
                  </a:lnTo>
                  <a:lnTo>
                    <a:pt x="1912" y="3872"/>
                  </a:lnTo>
                  <a:lnTo>
                    <a:pt x="1968" y="3832"/>
                  </a:lnTo>
                  <a:lnTo>
                    <a:pt x="2004" y="3912"/>
                  </a:lnTo>
                  <a:cubicBezTo>
                    <a:pt x="2012" y="3893"/>
                    <a:pt x="2020" y="3875"/>
                    <a:pt x="2028" y="3856"/>
                  </a:cubicBezTo>
                  <a:lnTo>
                    <a:pt x="2144" y="3840"/>
                  </a:lnTo>
                  <a:cubicBezTo>
                    <a:pt x="2147" y="3864"/>
                    <a:pt x="2149" y="3888"/>
                    <a:pt x="2152" y="3912"/>
                  </a:cubicBezTo>
                  <a:lnTo>
                    <a:pt x="2216" y="3924"/>
                  </a:lnTo>
                  <a:cubicBezTo>
                    <a:pt x="2208" y="3957"/>
                    <a:pt x="2200" y="3991"/>
                    <a:pt x="2192" y="4024"/>
                  </a:cubicBezTo>
                  <a:lnTo>
                    <a:pt x="2252" y="4036"/>
                  </a:lnTo>
                  <a:lnTo>
                    <a:pt x="2300" y="4056"/>
                  </a:lnTo>
                  <a:lnTo>
                    <a:pt x="2300" y="4124"/>
                  </a:lnTo>
                  <a:cubicBezTo>
                    <a:pt x="2303" y="4140"/>
                    <a:pt x="2305" y="4156"/>
                    <a:pt x="2308" y="4172"/>
                  </a:cubicBezTo>
                  <a:lnTo>
                    <a:pt x="2372" y="4196"/>
                  </a:lnTo>
                  <a:lnTo>
                    <a:pt x="2412" y="4260"/>
                  </a:lnTo>
                  <a:lnTo>
                    <a:pt x="2408" y="4336"/>
                  </a:lnTo>
                  <a:lnTo>
                    <a:pt x="2476" y="4380"/>
                  </a:lnTo>
                  <a:lnTo>
                    <a:pt x="2524" y="4416"/>
                  </a:lnTo>
                  <a:lnTo>
                    <a:pt x="2516" y="4488"/>
                  </a:lnTo>
                  <a:lnTo>
                    <a:pt x="2584" y="4504"/>
                  </a:lnTo>
                  <a:cubicBezTo>
                    <a:pt x="2593" y="4485"/>
                    <a:pt x="2603" y="4467"/>
                    <a:pt x="2612" y="4448"/>
                  </a:cubicBezTo>
                  <a:lnTo>
                    <a:pt x="2668" y="4424"/>
                  </a:lnTo>
                  <a:lnTo>
                    <a:pt x="2740" y="4380"/>
                  </a:lnTo>
                  <a:lnTo>
                    <a:pt x="2812" y="4352"/>
                  </a:lnTo>
                  <a:lnTo>
                    <a:pt x="2844" y="4300"/>
                  </a:lnTo>
                  <a:cubicBezTo>
                    <a:pt x="2849" y="4287"/>
                    <a:pt x="2855" y="4273"/>
                    <a:pt x="2860" y="4260"/>
                  </a:cubicBezTo>
                  <a:lnTo>
                    <a:pt x="2948" y="4292"/>
                  </a:lnTo>
                  <a:lnTo>
                    <a:pt x="3032" y="4228"/>
                  </a:lnTo>
                  <a:lnTo>
                    <a:pt x="3036" y="4364"/>
                  </a:lnTo>
                  <a:lnTo>
                    <a:pt x="3128" y="4296"/>
                  </a:lnTo>
                  <a:lnTo>
                    <a:pt x="3136" y="4404"/>
                  </a:lnTo>
                  <a:lnTo>
                    <a:pt x="3220" y="4420"/>
                  </a:lnTo>
                  <a:lnTo>
                    <a:pt x="3232" y="4372"/>
                  </a:lnTo>
                  <a:cubicBezTo>
                    <a:pt x="3240" y="4359"/>
                    <a:pt x="3248" y="4345"/>
                    <a:pt x="3256" y="4332"/>
                  </a:cubicBezTo>
                  <a:lnTo>
                    <a:pt x="3344" y="4352"/>
                  </a:lnTo>
                  <a:lnTo>
                    <a:pt x="3404" y="4300"/>
                  </a:lnTo>
                  <a:lnTo>
                    <a:pt x="3424" y="4272"/>
                  </a:lnTo>
                  <a:lnTo>
                    <a:pt x="3460" y="4236"/>
                  </a:lnTo>
                  <a:lnTo>
                    <a:pt x="3516" y="4240"/>
                  </a:lnTo>
                  <a:lnTo>
                    <a:pt x="3572" y="4240"/>
                  </a:lnTo>
                  <a:lnTo>
                    <a:pt x="3624" y="4244"/>
                  </a:lnTo>
                  <a:lnTo>
                    <a:pt x="3572" y="4300"/>
                  </a:lnTo>
                  <a:lnTo>
                    <a:pt x="3528" y="4344"/>
                  </a:lnTo>
                  <a:lnTo>
                    <a:pt x="3588" y="4376"/>
                  </a:lnTo>
                  <a:lnTo>
                    <a:pt x="3644" y="4416"/>
                  </a:lnTo>
                  <a:lnTo>
                    <a:pt x="3744" y="4416"/>
                  </a:lnTo>
                  <a:lnTo>
                    <a:pt x="3808" y="4408"/>
                  </a:lnTo>
                  <a:lnTo>
                    <a:pt x="3888" y="4412"/>
                  </a:lnTo>
                  <a:lnTo>
                    <a:pt x="3974" y="4416"/>
                  </a:lnTo>
                  <a:cubicBezTo>
                    <a:pt x="3974" y="4416"/>
                    <a:pt x="3974" y="4415"/>
                    <a:pt x="3974" y="4415"/>
                  </a:cubicBezTo>
                  <a:lnTo>
                    <a:pt x="4076" y="4432"/>
                  </a:lnTo>
                  <a:lnTo>
                    <a:pt x="4132" y="4408"/>
                  </a:lnTo>
                  <a:cubicBezTo>
                    <a:pt x="4135" y="4392"/>
                    <a:pt x="4137" y="4376"/>
                    <a:pt x="4140" y="4360"/>
                  </a:cubicBezTo>
                  <a:cubicBezTo>
                    <a:pt x="4143" y="4341"/>
                    <a:pt x="4145" y="4323"/>
                    <a:pt x="4148" y="4304"/>
                  </a:cubicBezTo>
                  <a:lnTo>
                    <a:pt x="4068" y="4308"/>
                  </a:lnTo>
                  <a:lnTo>
                    <a:pt x="4000" y="4288"/>
                  </a:lnTo>
                  <a:lnTo>
                    <a:pt x="3968" y="4224"/>
                  </a:lnTo>
                  <a:lnTo>
                    <a:pt x="3956" y="4164"/>
                  </a:lnTo>
                  <a:lnTo>
                    <a:pt x="3908" y="4072"/>
                  </a:lnTo>
                  <a:cubicBezTo>
                    <a:pt x="3913" y="4056"/>
                    <a:pt x="3919" y="4040"/>
                    <a:pt x="3924" y="4024"/>
                  </a:cubicBezTo>
                  <a:lnTo>
                    <a:pt x="3964" y="3968"/>
                  </a:lnTo>
                  <a:lnTo>
                    <a:pt x="3988" y="3912"/>
                  </a:lnTo>
                  <a:lnTo>
                    <a:pt x="3996" y="3836"/>
                  </a:lnTo>
                  <a:cubicBezTo>
                    <a:pt x="3992" y="3811"/>
                    <a:pt x="3988" y="3785"/>
                    <a:pt x="3984" y="3760"/>
                  </a:cubicBezTo>
                  <a:lnTo>
                    <a:pt x="3976" y="3696"/>
                  </a:lnTo>
                  <a:lnTo>
                    <a:pt x="3948" y="3648"/>
                  </a:lnTo>
                  <a:lnTo>
                    <a:pt x="3900" y="3584"/>
                  </a:lnTo>
                  <a:lnTo>
                    <a:pt x="3900" y="3504"/>
                  </a:lnTo>
                  <a:cubicBezTo>
                    <a:pt x="3903" y="3475"/>
                    <a:pt x="3905" y="3445"/>
                    <a:pt x="3908" y="3416"/>
                  </a:cubicBezTo>
                  <a:lnTo>
                    <a:pt x="3896" y="3340"/>
                  </a:lnTo>
                  <a:cubicBezTo>
                    <a:pt x="3891" y="3319"/>
                    <a:pt x="3885" y="3297"/>
                    <a:pt x="3880" y="3276"/>
                  </a:cubicBezTo>
                  <a:lnTo>
                    <a:pt x="3864" y="3200"/>
                  </a:lnTo>
                  <a:lnTo>
                    <a:pt x="3828" y="3132"/>
                  </a:lnTo>
                  <a:lnTo>
                    <a:pt x="3772" y="3072"/>
                  </a:lnTo>
                  <a:lnTo>
                    <a:pt x="3716" y="3024"/>
                  </a:lnTo>
                  <a:lnTo>
                    <a:pt x="3684" y="2960"/>
                  </a:lnTo>
                  <a:lnTo>
                    <a:pt x="3664" y="2896"/>
                  </a:lnTo>
                  <a:lnTo>
                    <a:pt x="3680" y="2828"/>
                  </a:lnTo>
                  <a:lnTo>
                    <a:pt x="3680" y="2780"/>
                  </a:lnTo>
                  <a:lnTo>
                    <a:pt x="3620" y="2732"/>
                  </a:lnTo>
                  <a:lnTo>
                    <a:pt x="3676" y="2676"/>
                  </a:lnTo>
                  <a:cubicBezTo>
                    <a:pt x="3677" y="2653"/>
                    <a:pt x="3679" y="2631"/>
                    <a:pt x="3680" y="2608"/>
                  </a:cubicBezTo>
                  <a:cubicBezTo>
                    <a:pt x="3677" y="2580"/>
                    <a:pt x="3675" y="2552"/>
                    <a:pt x="3672" y="2524"/>
                  </a:cubicBezTo>
                  <a:lnTo>
                    <a:pt x="3608" y="2484"/>
                  </a:lnTo>
                  <a:lnTo>
                    <a:pt x="3544" y="2440"/>
                  </a:lnTo>
                  <a:lnTo>
                    <a:pt x="3568" y="2344"/>
                  </a:lnTo>
                  <a:lnTo>
                    <a:pt x="3660" y="2376"/>
                  </a:lnTo>
                  <a:lnTo>
                    <a:pt x="3792" y="2424"/>
                  </a:lnTo>
                  <a:lnTo>
                    <a:pt x="3868" y="2472"/>
                  </a:lnTo>
                  <a:lnTo>
                    <a:pt x="3952" y="2544"/>
                  </a:lnTo>
                  <a:lnTo>
                    <a:pt x="4012" y="2496"/>
                  </a:lnTo>
                  <a:lnTo>
                    <a:pt x="4100" y="2440"/>
                  </a:lnTo>
                  <a:lnTo>
                    <a:pt x="4224" y="2444"/>
                  </a:lnTo>
                  <a:lnTo>
                    <a:pt x="4316" y="2440"/>
                  </a:lnTo>
                  <a:lnTo>
                    <a:pt x="4380" y="2440"/>
                  </a:lnTo>
                  <a:lnTo>
                    <a:pt x="4452" y="2624"/>
                  </a:lnTo>
                  <a:lnTo>
                    <a:pt x="4368" y="2620"/>
                  </a:lnTo>
                  <a:lnTo>
                    <a:pt x="4328" y="2744"/>
                  </a:lnTo>
                  <a:lnTo>
                    <a:pt x="4404" y="2812"/>
                  </a:lnTo>
                  <a:lnTo>
                    <a:pt x="4484" y="2928"/>
                  </a:lnTo>
                  <a:lnTo>
                    <a:pt x="4484" y="3100"/>
                  </a:lnTo>
                  <a:lnTo>
                    <a:pt x="4545" y="3074"/>
                  </a:lnTo>
                  <a:lnTo>
                    <a:pt x="4640" y="3052"/>
                  </a:lnTo>
                  <a:lnTo>
                    <a:pt x="4724" y="3012"/>
                  </a:lnTo>
                  <a:lnTo>
                    <a:pt x="4780" y="3052"/>
                  </a:lnTo>
                  <a:lnTo>
                    <a:pt x="4868" y="3092"/>
                  </a:lnTo>
                  <a:lnTo>
                    <a:pt x="4948" y="3116"/>
                  </a:lnTo>
                  <a:lnTo>
                    <a:pt x="5044" y="3116"/>
                  </a:lnTo>
                  <a:lnTo>
                    <a:pt x="5124" y="3132"/>
                  </a:lnTo>
                  <a:lnTo>
                    <a:pt x="5204" y="3144"/>
                  </a:lnTo>
                  <a:lnTo>
                    <a:pt x="5308" y="3148"/>
                  </a:lnTo>
                  <a:lnTo>
                    <a:pt x="5400" y="3176"/>
                  </a:lnTo>
                  <a:lnTo>
                    <a:pt x="5500" y="3240"/>
                  </a:lnTo>
                  <a:lnTo>
                    <a:pt x="5580" y="3284"/>
                  </a:lnTo>
                  <a:lnTo>
                    <a:pt x="5664" y="3252"/>
                  </a:lnTo>
                  <a:lnTo>
                    <a:pt x="5780" y="3208"/>
                  </a:lnTo>
                  <a:lnTo>
                    <a:pt x="5896" y="3160"/>
                  </a:lnTo>
                  <a:lnTo>
                    <a:pt x="5972" y="3112"/>
                  </a:lnTo>
                  <a:lnTo>
                    <a:pt x="6032" y="3060"/>
                  </a:lnTo>
                  <a:lnTo>
                    <a:pt x="6104" y="3052"/>
                  </a:lnTo>
                  <a:lnTo>
                    <a:pt x="6168" y="3000"/>
                  </a:lnTo>
                  <a:lnTo>
                    <a:pt x="6168" y="2999"/>
                  </a:lnTo>
                  <a:lnTo>
                    <a:pt x="6100" y="2972"/>
                  </a:lnTo>
                  <a:lnTo>
                    <a:pt x="6032" y="2936"/>
                  </a:lnTo>
                  <a:lnTo>
                    <a:pt x="5956" y="2884"/>
                  </a:lnTo>
                  <a:lnTo>
                    <a:pt x="5968" y="2812"/>
                  </a:lnTo>
                  <a:lnTo>
                    <a:pt x="5996" y="2720"/>
                  </a:lnTo>
                  <a:lnTo>
                    <a:pt x="6044" y="2644"/>
                  </a:lnTo>
                  <a:lnTo>
                    <a:pt x="6092" y="2572"/>
                  </a:lnTo>
                  <a:lnTo>
                    <a:pt x="6152" y="2484"/>
                  </a:lnTo>
                  <a:lnTo>
                    <a:pt x="6280" y="2404"/>
                  </a:lnTo>
                  <a:lnTo>
                    <a:pt x="6404" y="2344"/>
                  </a:lnTo>
                  <a:lnTo>
                    <a:pt x="6580" y="2288"/>
                  </a:lnTo>
                  <a:lnTo>
                    <a:pt x="6756" y="2228"/>
                  </a:lnTo>
                  <a:lnTo>
                    <a:pt x="6904" y="2172"/>
                  </a:lnTo>
                  <a:lnTo>
                    <a:pt x="7152" y="2116"/>
                  </a:lnTo>
                  <a:lnTo>
                    <a:pt x="7248" y="2052"/>
                  </a:lnTo>
                  <a:lnTo>
                    <a:pt x="7328" y="2000"/>
                  </a:lnTo>
                  <a:lnTo>
                    <a:pt x="7412" y="1944"/>
                  </a:lnTo>
                  <a:lnTo>
                    <a:pt x="7448" y="1900"/>
                  </a:lnTo>
                  <a:lnTo>
                    <a:pt x="7504" y="1868"/>
                  </a:lnTo>
                  <a:lnTo>
                    <a:pt x="7506" y="1868"/>
                  </a:lnTo>
                  <a:lnTo>
                    <a:pt x="7548" y="1780"/>
                  </a:lnTo>
                  <a:lnTo>
                    <a:pt x="7616" y="1692"/>
                  </a:lnTo>
                  <a:lnTo>
                    <a:pt x="7704" y="1604"/>
                  </a:lnTo>
                  <a:lnTo>
                    <a:pt x="7776" y="1648"/>
                  </a:lnTo>
                  <a:lnTo>
                    <a:pt x="7888" y="1716"/>
                  </a:lnTo>
                  <a:lnTo>
                    <a:pt x="7900" y="1644"/>
                  </a:lnTo>
                  <a:lnTo>
                    <a:pt x="7844" y="1580"/>
                  </a:lnTo>
                  <a:lnTo>
                    <a:pt x="7780" y="1536"/>
                  </a:lnTo>
                  <a:lnTo>
                    <a:pt x="7732" y="1492"/>
                  </a:lnTo>
                  <a:lnTo>
                    <a:pt x="7764" y="1292"/>
                  </a:lnTo>
                  <a:lnTo>
                    <a:pt x="7768" y="1172"/>
                  </a:lnTo>
                  <a:lnTo>
                    <a:pt x="7768" y="1040"/>
                  </a:lnTo>
                  <a:lnTo>
                    <a:pt x="7772" y="900"/>
                  </a:lnTo>
                  <a:lnTo>
                    <a:pt x="7772" y="728"/>
                  </a:lnTo>
                  <a:lnTo>
                    <a:pt x="7764" y="572"/>
                  </a:lnTo>
                  <a:lnTo>
                    <a:pt x="7764" y="420"/>
                  </a:lnTo>
                  <a:lnTo>
                    <a:pt x="7852" y="352"/>
                  </a:lnTo>
                  <a:lnTo>
                    <a:pt x="7968" y="272"/>
                  </a:lnTo>
                  <a:lnTo>
                    <a:pt x="8036" y="220"/>
                  </a:lnTo>
                  <a:lnTo>
                    <a:pt x="8132" y="200"/>
                  </a:lnTo>
                  <a:lnTo>
                    <a:pt x="8216" y="176"/>
                  </a:lnTo>
                  <a:lnTo>
                    <a:pt x="8372" y="152"/>
                  </a:lnTo>
                  <a:lnTo>
                    <a:pt x="8460" y="132"/>
                  </a:lnTo>
                  <a:lnTo>
                    <a:pt x="8540" y="124"/>
                  </a:lnTo>
                  <a:lnTo>
                    <a:pt x="8632" y="112"/>
                  </a:lnTo>
                  <a:lnTo>
                    <a:pt x="8708" y="100"/>
                  </a:lnTo>
                  <a:lnTo>
                    <a:pt x="8772" y="68"/>
                  </a:lnTo>
                  <a:lnTo>
                    <a:pt x="8820" y="48"/>
                  </a:lnTo>
                  <a:lnTo>
                    <a:pt x="8928" y="0"/>
                  </a:lnTo>
                  <a:close/>
                </a:path>
              </a:pathLst>
            </a:custGeom>
            <a:solidFill>
              <a:srgbClr val="D9D9D9"/>
            </a:solidFill>
            <a:ln w="3175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1D931BC-EE17-EEA0-6A5F-CA16D3985CD3}"/>
                </a:ext>
              </a:extLst>
            </p:cNvPr>
            <p:cNvSpPr txBox="1"/>
            <p:nvPr/>
          </p:nvSpPr>
          <p:spPr bwMode="auto">
            <a:xfrm>
              <a:off x="3714774" y="1543178"/>
              <a:ext cx="1393275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Jacques Cartier 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6445D05-992D-6150-E905-9B0386F2B49D}"/>
                </a:ext>
              </a:extLst>
            </p:cNvPr>
            <p:cNvSpPr txBox="1"/>
            <p:nvPr/>
          </p:nvSpPr>
          <p:spPr bwMode="auto">
            <a:xfrm>
              <a:off x="3522505" y="2696364"/>
              <a:ext cx="1325848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Clinique Pasteur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C081CE4-F8BC-04AB-5B65-A375765B0C1A}"/>
                </a:ext>
              </a:extLst>
            </p:cNvPr>
            <p:cNvSpPr/>
            <p:nvPr/>
          </p:nvSpPr>
          <p:spPr bwMode="auto">
            <a:xfrm>
              <a:off x="3924845" y="1329264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A897B77-FB3F-CA2B-6735-C6716B38E04B}"/>
                </a:ext>
              </a:extLst>
            </p:cNvPr>
            <p:cNvSpPr/>
            <p:nvPr/>
          </p:nvSpPr>
          <p:spPr bwMode="auto">
            <a:xfrm>
              <a:off x="3694755" y="160653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D130F7E-4E87-93EF-6CCA-DEFABE59B3E2}"/>
                </a:ext>
              </a:extLst>
            </p:cNvPr>
            <p:cNvSpPr/>
            <p:nvPr/>
          </p:nvSpPr>
          <p:spPr bwMode="auto">
            <a:xfrm>
              <a:off x="3504562" y="2740429"/>
              <a:ext cx="64452" cy="64452"/>
            </a:xfrm>
            <a:prstGeom prst="ellipse">
              <a:avLst/>
            </a:prstGeom>
            <a:solidFill>
              <a:srgbClr val="101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BF1B2D7-335B-F0EE-73BD-5BF22637C8C4}"/>
                </a:ext>
              </a:extLst>
            </p:cNvPr>
            <p:cNvSpPr txBox="1"/>
            <p:nvPr/>
          </p:nvSpPr>
          <p:spPr bwMode="auto">
            <a:xfrm>
              <a:off x="3960659" y="1277452"/>
              <a:ext cx="1116147" cy="24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75" b="0" i="0" u="none" strike="noStrike" kern="1200" cap="none" spc="0" normalizeH="0" baseline="0" noProof="0">
                  <a:ln>
                    <a:noFill/>
                  </a:ln>
                  <a:solidFill>
                    <a:srgbClr val="140F4B"/>
                  </a:solidFill>
                  <a:effectLst/>
                  <a:uLnTx/>
                  <a:uFillTx/>
                  <a:latin typeface="Avenir Next World"/>
                  <a:ea typeface="+mn-ea"/>
                  <a:cs typeface="Avenir Next World"/>
                </a:rPr>
                <a:t>CHRU de Lille</a:t>
              </a: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Title 1">
            <a:extLst>
              <a:ext uri="{FF2B5EF4-FFF2-40B4-BE49-F238E27FC236}">
                <a16:creationId xmlns:a16="http://schemas.microsoft.com/office/drawing/2014/main" id="{19B57514-E0F0-55E9-6153-B520D96906E4}"/>
              </a:ext>
            </a:extLst>
          </p:cNvPr>
          <p:cNvSpPr txBox="1"/>
          <p:nvPr/>
        </p:nvSpPr>
        <p:spPr bwMode="auto">
          <a:xfrm>
            <a:off x="304800" y="271916"/>
            <a:ext cx="11002363" cy="3462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097280">
              <a:lnSpc>
                <a:spcPct val="90000"/>
              </a:lnSpc>
              <a:spcBef>
                <a:spcPts val="0"/>
              </a:spcBef>
              <a:buNone/>
              <a:defRPr lang="en-US" sz="4000" b="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err="1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International</a:t>
            </a:r>
            <a:r>
              <a:rPr kumimoji="0" lang="pt-BR" sz="2500" b="0" i="0" u="none" strike="noStrike" kern="1200" cap="none" spc="0" normalizeH="0" baseline="0" noProof="0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 Canada, </a:t>
            </a:r>
            <a:r>
              <a:rPr kumimoji="0" lang="pt-BR" sz="2500" b="0" i="0" u="none" strike="noStrike" kern="1200" cap="none" spc="0" normalizeH="0" baseline="0" noProof="0" err="1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Europe</a:t>
            </a:r>
            <a:r>
              <a:rPr kumimoji="0" lang="pt-BR" sz="2500" b="0" i="0" u="none" strike="noStrike" kern="1200" cap="none" spc="0" normalizeH="0" baseline="0" noProof="0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</a:t>
            </a:r>
            <a:r>
              <a:rPr kumimoji="0" lang="pt-BR" sz="2500" b="0" i="0" u="none" strike="noStrike" kern="1200" cap="none" spc="0" normalizeH="0" baseline="0" noProof="0" err="1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Japan</a:t>
            </a:r>
            <a:r>
              <a:rPr kumimoji="0" lang="pt-BR" sz="2500" b="0" i="0" u="none" strike="noStrike" kern="1200" cap="none" spc="0" normalizeH="0" baseline="0" noProof="0">
                <a:ln>
                  <a:noFill/>
                </a:ln>
                <a:solidFill>
                  <a:srgbClr val="140F4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Australia, New Zealand (N = 25)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767DFAB-F0F8-8CCB-DD2C-41C7296E71F1}"/>
              </a:ext>
            </a:extLst>
          </p:cNvPr>
          <p:cNvSpPr/>
          <p:nvPr/>
        </p:nvSpPr>
        <p:spPr bwMode="auto">
          <a:xfrm>
            <a:off x="7414380" y="3733549"/>
            <a:ext cx="60673" cy="60673"/>
          </a:xfrm>
          <a:prstGeom prst="ellipse">
            <a:avLst/>
          </a:prstGeom>
          <a:solidFill>
            <a:srgbClr val="101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7508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MART-LR Theme">
  <a:themeElements>
    <a:clrScheme name="Custom 90">
      <a:dk1>
        <a:srgbClr val="3C3C3C"/>
      </a:dk1>
      <a:lt1>
        <a:sysClr val="window" lastClr="FFFFFF"/>
      </a:lt1>
      <a:dk2>
        <a:srgbClr val="140F4B"/>
      </a:dk2>
      <a:lt2>
        <a:srgbClr val="F2F2F2"/>
      </a:lt2>
      <a:accent1>
        <a:srgbClr val="1010EB"/>
      </a:accent1>
      <a:accent2>
        <a:srgbClr val="0FC9F7"/>
      </a:accent2>
      <a:accent3>
        <a:srgbClr val="00DCB9"/>
      </a:accent3>
      <a:accent4>
        <a:srgbClr val="7ECA2A"/>
      </a:accent4>
      <a:accent5>
        <a:srgbClr val="FFAD00"/>
      </a:accent5>
      <a:accent6>
        <a:srgbClr val="ED002A"/>
      </a:accent6>
      <a:hlink>
        <a:srgbClr val="1010EB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-LR Theme" id="{E2D7BC65-FF77-4A8E-8F34-339E0E658083}" vid="{514FC491-D73E-4EC7-AD9F-5C4FBA40F9DF}"/>
    </a:ext>
  </a:extLst>
</a:theme>
</file>

<file path=ppt/theme/theme4.xml><?xml version="1.0" encoding="utf-8"?>
<a:theme xmlns:a="http://schemas.openxmlformats.org/drawingml/2006/main" name="1_SMART-LR Theme">
  <a:themeElements>
    <a:clrScheme name="Custom 90">
      <a:dk1>
        <a:srgbClr val="3C3C3C"/>
      </a:dk1>
      <a:lt1>
        <a:sysClr val="window" lastClr="FFFFFF"/>
      </a:lt1>
      <a:dk2>
        <a:srgbClr val="140F4B"/>
      </a:dk2>
      <a:lt2>
        <a:srgbClr val="F2F2F2"/>
      </a:lt2>
      <a:accent1>
        <a:srgbClr val="1010EB"/>
      </a:accent1>
      <a:accent2>
        <a:srgbClr val="0FC9F7"/>
      </a:accent2>
      <a:accent3>
        <a:srgbClr val="00DCB9"/>
      </a:accent3>
      <a:accent4>
        <a:srgbClr val="7ECA2A"/>
      </a:accent4>
      <a:accent5>
        <a:srgbClr val="FFAD00"/>
      </a:accent5>
      <a:accent6>
        <a:srgbClr val="ED002A"/>
      </a:accent6>
      <a:hlink>
        <a:srgbClr val="1010EB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-LR Theme" id="{E2D7BC65-FF77-4A8E-8F34-339E0E658083}" vid="{514FC491-D73E-4EC7-AD9F-5C4FBA40F9DF}"/>
    </a:ext>
  </a:extLst>
</a:theme>
</file>

<file path=ppt/theme/theme5.xml><?xml version="1.0" encoding="utf-8"?>
<a:theme xmlns:a="http://schemas.openxmlformats.org/drawingml/2006/main" name="2_SMART-LR Theme">
  <a:themeElements>
    <a:clrScheme name="Custom 90">
      <a:dk1>
        <a:srgbClr val="3C3C3C"/>
      </a:dk1>
      <a:lt1>
        <a:sysClr val="window" lastClr="FFFFFF"/>
      </a:lt1>
      <a:dk2>
        <a:srgbClr val="140F4B"/>
      </a:dk2>
      <a:lt2>
        <a:srgbClr val="F2F2F2"/>
      </a:lt2>
      <a:accent1>
        <a:srgbClr val="1010EB"/>
      </a:accent1>
      <a:accent2>
        <a:srgbClr val="0FC9F7"/>
      </a:accent2>
      <a:accent3>
        <a:srgbClr val="00DCB9"/>
      </a:accent3>
      <a:accent4>
        <a:srgbClr val="7ECA2A"/>
      </a:accent4>
      <a:accent5>
        <a:srgbClr val="FFAD00"/>
      </a:accent5>
      <a:accent6>
        <a:srgbClr val="ED002A"/>
      </a:accent6>
      <a:hlink>
        <a:srgbClr val="1010EB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-LR Theme" id="{E2D7BC65-FF77-4A8E-8F34-339E0E658083}" vid="{514FC491-D73E-4EC7-AD9F-5C4FBA40F9DF}"/>
    </a:ext>
  </a:extLst>
</a:theme>
</file>

<file path=ppt/theme/theme6.xml><?xml version="1.0" encoding="utf-8"?>
<a:theme xmlns:a="http://schemas.openxmlformats.org/drawingml/2006/main" name="3_SMART-LR Theme">
  <a:themeElements>
    <a:clrScheme name="Custom 90">
      <a:dk1>
        <a:srgbClr val="3C3C3C"/>
      </a:dk1>
      <a:lt1>
        <a:sysClr val="window" lastClr="FFFFFF"/>
      </a:lt1>
      <a:dk2>
        <a:srgbClr val="140F4B"/>
      </a:dk2>
      <a:lt2>
        <a:srgbClr val="F2F2F2"/>
      </a:lt2>
      <a:accent1>
        <a:srgbClr val="1010EB"/>
      </a:accent1>
      <a:accent2>
        <a:srgbClr val="0FC9F7"/>
      </a:accent2>
      <a:accent3>
        <a:srgbClr val="00DCB9"/>
      </a:accent3>
      <a:accent4>
        <a:srgbClr val="7ECA2A"/>
      </a:accent4>
      <a:accent5>
        <a:srgbClr val="FFAD00"/>
      </a:accent5>
      <a:accent6>
        <a:srgbClr val="ED002A"/>
      </a:accent6>
      <a:hlink>
        <a:srgbClr val="1010EB"/>
      </a:hlink>
      <a:folHlink>
        <a:srgbClr val="797979"/>
      </a:folHlink>
    </a:clrScheme>
    <a:fontScheme name="SG Templat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-LR Theme" id="{E2D7BC65-FF77-4A8E-8F34-339E0E658083}" vid="{514FC491-D73E-4EC7-AD9F-5C4FBA40F9D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f03c04-f00a-4e0b-a83f-b41c124ea38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DA1C89B178D3448A00659548F56205" ma:contentTypeVersion="10" ma:contentTypeDescription="Create a new document." ma:contentTypeScope="" ma:versionID="0bc9b850f3cf3b3c9436e914516f31f4">
  <xsd:schema xmlns:xsd="http://www.w3.org/2001/XMLSchema" xmlns:xs="http://www.w3.org/2001/XMLSchema" xmlns:p="http://schemas.microsoft.com/office/2006/metadata/properties" xmlns:ns2="87f03c04-f00a-4e0b-a83f-b41c124ea38b" targetNamespace="http://schemas.microsoft.com/office/2006/metadata/properties" ma:root="true" ma:fieldsID="8f9b73bdd8eaaf5fa01cc7760b0c8eb4" ns2:_="">
    <xsd:import namespace="87f03c04-f00a-4e0b-a83f-b41c124ea3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03c04-f00a-4e0b-a83f-b41c124ea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bdff84-a4da-460b-8613-303c0b90a2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15D403-7E6E-4CDA-AE41-7BB925652C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58183-371C-47E6-82D3-90C9D6960A2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7f03c04-f00a-4e0b-a83f-b41c124ea38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52550B-3BC7-4D08-8289-AD9D0F07AB99}">
  <ds:schemaRefs>
    <ds:schemaRef ds:uri="87f03c04-f00a-4e0b-a83f-b41c124ea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2310</Words>
  <Application>Microsoft Office PowerPoint</Application>
  <PresentationFormat>Widescreen</PresentationFormat>
  <Paragraphs>672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DengXian</vt:lpstr>
      <vt:lpstr>Aptos</vt:lpstr>
      <vt:lpstr>Aptos Display</vt:lpstr>
      <vt:lpstr>Arial</vt:lpstr>
      <vt:lpstr>Avenir Next World</vt:lpstr>
      <vt:lpstr>Avenir Next World Demi</vt:lpstr>
      <vt:lpstr>Avenir Next World Thin</vt:lpstr>
      <vt:lpstr>Tahoma</vt:lpstr>
      <vt:lpstr>Times New Roman</vt:lpstr>
      <vt:lpstr>Custom Design</vt:lpstr>
      <vt:lpstr>1_Custom Design</vt:lpstr>
      <vt:lpstr>SMART-LR Theme</vt:lpstr>
      <vt:lpstr>1_SMART-LR Theme</vt:lpstr>
      <vt:lpstr>2_SMART-LR Theme</vt:lpstr>
      <vt:lpstr>3_SMART-LR Theme</vt:lpstr>
      <vt:lpstr>Office Theme</vt:lpstr>
      <vt:lpstr>5-Year Outcomes After Transcatheter or Surgical Aortic Valve Replacement in  Low-Risk Patients With Aortic Stenosis</vt:lpstr>
      <vt:lpstr>Disclosure of Relevant Financial Relationships</vt:lpstr>
      <vt:lpstr>PowerPoint Presentation</vt:lpstr>
      <vt:lpstr>PowerPoint Presentation</vt:lpstr>
      <vt:lpstr>PowerPoint Presentation</vt:lpstr>
      <vt:lpstr>Evolut Low Risk Trial design</vt:lpstr>
      <vt:lpstr>Evolution of Evolut Transcatheter Aortic Valves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Wong</dc:creator>
  <cp:lastModifiedBy>Chow, Sue</cp:lastModifiedBy>
  <cp:revision>3</cp:revision>
  <dcterms:created xsi:type="dcterms:W3CDTF">2024-06-12T15:54:01Z</dcterms:created>
  <dcterms:modified xsi:type="dcterms:W3CDTF">2025-03-30T03:12:24Z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0x010100C0DA1C89B178D3448A00659548F56205</vt:lpwstr>
  </property>
  <property fmtid="{D5CDD505-2E9C-101B-9397-08002B2CF9AE}" pid="3" name="MediaServiceImageTags">
    <vt:lpwstr/>
  </property>
</Properties>
</file>