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5" r:id="rId6"/>
  </p:sldMasterIdLst>
  <p:notesMasterIdLst>
    <p:notesMasterId r:id="rId30"/>
  </p:notesMasterIdLst>
  <p:handoutMasterIdLst>
    <p:handoutMasterId r:id="rId31"/>
  </p:handoutMasterIdLst>
  <p:sldIdLst>
    <p:sldId id="472" r:id="rId7"/>
    <p:sldId id="287" r:id="rId8"/>
    <p:sldId id="2147476322" r:id="rId9"/>
    <p:sldId id="2147476319" r:id="rId10"/>
    <p:sldId id="2147476320" r:id="rId11"/>
    <p:sldId id="2147476323" r:id="rId12"/>
    <p:sldId id="2147476315" r:id="rId13"/>
    <p:sldId id="482" r:id="rId14"/>
    <p:sldId id="475" r:id="rId15"/>
    <p:sldId id="278" r:id="rId16"/>
    <p:sldId id="279" r:id="rId17"/>
    <p:sldId id="473" r:id="rId18"/>
    <p:sldId id="476" r:id="rId19"/>
    <p:sldId id="2147476318" r:id="rId20"/>
    <p:sldId id="2147476317" r:id="rId21"/>
    <p:sldId id="477" r:id="rId22"/>
    <p:sldId id="478" r:id="rId23"/>
    <p:sldId id="479" r:id="rId24"/>
    <p:sldId id="480" r:id="rId25"/>
    <p:sldId id="285" r:id="rId26"/>
    <p:sldId id="289" r:id="rId27"/>
    <p:sldId id="288" r:id="rId28"/>
    <p:sldId id="214747632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933B63-EE16-A58E-0C29-3DBF1074FC0E}" name="Giacomo Ruotolo" initials="GR" userId="Giacomo Ruotolo" providerId="None"/>
  <p188:author id="{EA6C24D1-358B-E413-BF32-721A294489DB}" name="Jennie Lenora Walgren" initials="JW" userId="S::walgren_jennie_lenora@lilly.com::4671b140-c961-4aff-bcb0-e23e6a9c5052" providerId="AD"/>
  <p188:author id="{097D83E8-8438-11D0-8BA0-4021C7626576}" name="Jeremiah Jones" initials="JJ" userId="S::jeremiah.jones@lilly.com::516f2c17-f4e5-413b-ab64-635fac86b8dd" providerId="AD"/>
  <p188:author id="{B472CBE9-9BEF-E3D0-CDC2-6DFD2FCC0A1D}" name="Kristen Syring" initials="KS" userId="S::kristen.syring@lilly.com::7eaf9949-0d12-4497-a261-ff705d7001b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176734" initials="C" lastIdx="12" clrIdx="0"/>
  <p:cmAuthor id="1" name="Jessi Pitrelli" initials="JP" lastIdx="5" clrIdx="1">
    <p:extLst>
      <p:ext uri="{19B8F6BF-5375-455C-9EA6-DF929625EA0E}">
        <p15:presenceInfo xmlns:p15="http://schemas.microsoft.com/office/powerpoint/2012/main" userId="S-1-5-21-2077763542-2135228977-565468543-1698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51B"/>
    <a:srgbClr val="FFFFFF"/>
    <a:srgbClr val="E4EBF1"/>
    <a:srgbClr val="24BCC3"/>
    <a:srgbClr val="F646E6"/>
    <a:srgbClr val="4636E3"/>
    <a:srgbClr val="8A969E"/>
    <a:srgbClr val="E7E7E7"/>
    <a:srgbClr val="EBEBEB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>
        <p:guide orient="horz" pos="1344"/>
        <p:guide pos="3840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687364-E240-4147-8A50-0C0AF022C133}" type="datetime1">
              <a:rPr lang="en-US"/>
              <a:pPr/>
              <a:t>3/28/2025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300906-530D-C748-AC79-F41D6AA72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2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453B76-649C-1047-AB39-06CD9CC3743F}" type="datetime1">
              <a:rPr lang="en-US"/>
              <a:pPr/>
              <a:t>3/28/2025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5A613-7C39-204D-9E84-E8628D596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90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F2A6E08-C14D-DD4B-990D-9D6D9753DD03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7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4898E-9753-4DF1-C7A1-98D542543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C094B-E757-B272-3FC4-F69B056FE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58C45-4848-4765-FAAC-26A5AB905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0B00-BEE1-3D01-D7E1-1D56E451D6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53B76-649C-1047-AB39-06CD9CC374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50FFF-D52F-D3EE-DA5C-27F6BCEEA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A613-7C39-204D-9E84-E8628D596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77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BA062-C9C6-33E7-450F-AC2C4CC3A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E548C-0D44-1E5D-C0F6-51A98FA0C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59704-BD24-6D36-096B-D7BA937E1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AC8D-2062-2747-FA7A-87C31411FD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453B76-649C-1047-AB39-06CD9CC3743F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D4015-4315-4599-3559-906D58499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5A613-7C39-204D-9E84-E8628D5964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84F8-61E4-95E2-13D9-2682448B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CBA17-A01F-39F7-E624-870DD5A6E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AD2DE-7CD3-E5BF-4944-1C010042D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F383-1DFE-893A-4F74-33C6E1EF3B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53B76-649C-1047-AB39-06CD9CC374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36D32-9B91-D460-F1B7-2273FD3E8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A613-7C39-204D-9E84-E8628D596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69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4F98-212E-E8DC-65D6-9924B5BB3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FE6B9-D3C4-0607-271D-663715462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F1FBF-024B-516A-E82D-92EE9707A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961E5-1CAF-B932-81C5-103DF17D0C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53B76-649C-1047-AB39-06CD9CC374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2E8A3-D75D-7EDC-6F47-49485FEE0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A613-7C39-204D-9E84-E8628D596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D8CCB-0A8E-F95F-0DC1-1741F444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9F04E0-3316-035A-BE0B-DD0B23AE0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888CB-350B-E094-3907-91E9AD558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1FF3E-C79A-75D2-0460-BD311A7E8C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453B76-649C-1047-AB39-06CD9CC3743F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81FDE-2155-D284-C36A-3D4D36764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5A613-7C39-204D-9E84-E8628D5964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12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599" y="3622783"/>
            <a:ext cx="9397991" cy="753136"/>
          </a:xfrm>
          <a:effectLst/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j-lt"/>
                <a:cs typeface="DIN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599" y="4461084"/>
            <a:ext cx="9441407" cy="455041"/>
          </a:xfrm>
          <a:effectLst/>
        </p:spPr>
        <p:txBody>
          <a:bodyPr/>
          <a:lstStyle>
            <a:lvl1pPr marL="0" indent="0" algn="l">
              <a:buFontTx/>
              <a:buNone/>
              <a:defRPr sz="2000" b="1" i="1">
                <a:solidFill>
                  <a:srgbClr val="FFFFFF"/>
                </a:solidFill>
                <a:latin typeface="+mj-lt"/>
                <a:cs typeface="DIN-Bold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73" y="6090099"/>
            <a:ext cx="1561507" cy="6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AA75-89FF-4880-1444-0CB25C07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9200"/>
            <a:ext cx="5680400" cy="7636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Aft>
                <a:spcPts val="1600"/>
              </a:spcAft>
              <a:defRPr sz="5333" spc="-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A49CC-F254-2457-279C-1AC8C85CDA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D864B-0F78-FC18-DB4A-F5BE77E1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3542CD-E9B6-525B-81FD-C083ED3D2B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429933"/>
            <a:ext cx="5486400" cy="3230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2396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5D15F5-263B-243A-3A4D-0F41BA4F1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3448" y="1109472"/>
            <a:ext cx="4632801" cy="4741333"/>
          </a:xfrm>
        </p:spPr>
        <p:txBody>
          <a:bodyPr>
            <a:noAutofit/>
          </a:bodyPr>
          <a:lstStyle>
            <a:lvl1pPr marL="0" indent="0">
              <a:lnSpc>
                <a:spcPct val="200000"/>
              </a:lnSpc>
              <a:spcBef>
                <a:spcPts val="0"/>
              </a:spcBef>
              <a:buNone/>
              <a:defRPr sz="2133">
                <a:latin typeface="Arial" panose="020B0604020202020204" pitchFamily="34" charset="0"/>
              </a:defRPr>
            </a:lvl1pPr>
            <a:lvl2pPr marL="0" indent="0">
              <a:lnSpc>
                <a:spcPct val="200000"/>
              </a:lnSpc>
              <a:buNone/>
              <a:defRPr sz="2133">
                <a:latin typeface="Arial" panose="020B0604020202020204" pitchFamily="34" charset="0"/>
              </a:defRPr>
            </a:lvl2pPr>
            <a:lvl3pPr marL="0" indent="0">
              <a:lnSpc>
                <a:spcPct val="200000"/>
              </a:lnSpc>
              <a:buNone/>
              <a:defRPr sz="2133">
                <a:latin typeface="Arial" panose="020B0604020202020204" pitchFamily="34" charset="0"/>
              </a:defRPr>
            </a:lvl3pPr>
            <a:lvl4pPr marL="0" indent="0">
              <a:lnSpc>
                <a:spcPct val="200000"/>
              </a:lnSpc>
              <a:buNone/>
              <a:defRPr sz="2133">
                <a:latin typeface="Arial" panose="020B0604020202020204" pitchFamily="34" charset="0"/>
              </a:defRPr>
            </a:lvl4pPr>
            <a:lvl5pPr marL="0" indent="0">
              <a:lnSpc>
                <a:spcPct val="200000"/>
              </a:lnSpc>
              <a:buNone/>
              <a:defRPr sz="2133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89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1D5AE-DD0C-F8FF-F750-27056E249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92767" y="6510528"/>
            <a:ext cx="2438400" cy="121920"/>
          </a:xfrm>
        </p:spPr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9E43E-B35D-AFF1-B16A-3C2FBBC36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7743" y="6510528"/>
            <a:ext cx="304800" cy="121920"/>
          </a:xfrm>
        </p:spPr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78D970-A7DD-6304-1A75-F67BC140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1092708"/>
            <a:ext cx="11058144" cy="768096"/>
          </a:xfrm>
        </p:spPr>
        <p:txBody>
          <a:bodyPr>
            <a:noAutofit/>
          </a:bodyPr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534C21E9-C803-15CA-B8DD-2070EB3366C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523999" y="2568322"/>
            <a:ext cx="1645920" cy="164592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346815C-9A66-06BB-C177-AD9043991E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80944" y="2568322"/>
            <a:ext cx="1645920" cy="164592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1C1F1F94-F136-FC22-A32C-6B23C36F4E0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037889" y="2568322"/>
            <a:ext cx="1645920" cy="164592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501167-374E-560B-3DA9-CB7E48DFC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3480" y="4997197"/>
            <a:ext cx="2306958" cy="1289303"/>
          </a:xfrm>
        </p:spPr>
        <p:txBody>
          <a:bodyPr>
            <a:noAutofit/>
          </a:bodyPr>
          <a:lstStyle>
            <a:lvl1pPr marL="0" indent="0" algn="ctr">
              <a:lnSpc>
                <a:spcPts val="1764"/>
              </a:lnSpc>
              <a:buNone/>
              <a:defRPr sz="1470" kern="600"/>
            </a:lvl1pPr>
            <a:lvl2pPr marL="0" indent="0" algn="ctr">
              <a:lnSpc>
                <a:spcPts val="1764"/>
              </a:lnSpc>
              <a:spcBef>
                <a:spcPts val="0"/>
              </a:spcBef>
              <a:buNone/>
              <a:defRPr sz="1470" kern="600">
                <a:solidFill>
                  <a:schemeClr val="tx2"/>
                </a:solidFill>
              </a:defRPr>
            </a:lvl2pPr>
            <a:lvl3pPr marL="243834" indent="0" algn="ctr">
              <a:buNone/>
              <a:defRPr sz="1470"/>
            </a:lvl3pPr>
            <a:lvl4pPr marL="365751" indent="0" algn="ctr">
              <a:buNone/>
              <a:defRPr sz="1470"/>
            </a:lvl4pPr>
            <a:lvl5pPr marL="487668" indent="0" algn="ctr">
              <a:buNone/>
              <a:defRPr sz="1470"/>
            </a:lvl5pPr>
          </a:lstStyle>
          <a:p>
            <a:pPr lvl="0"/>
            <a:r>
              <a:rPr lang="en-US"/>
              <a:t>Name &amp; Title (next line)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C75CEF8-125C-4D53-2487-C93F50F3E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2428" y="4997197"/>
            <a:ext cx="2304288" cy="1289303"/>
          </a:xfrm>
        </p:spPr>
        <p:txBody>
          <a:bodyPr>
            <a:noAutofit/>
          </a:bodyPr>
          <a:lstStyle>
            <a:lvl1pPr marL="0" indent="0" algn="ctr">
              <a:lnSpc>
                <a:spcPts val="1764"/>
              </a:lnSpc>
              <a:buNone/>
              <a:defRPr sz="1470" kern="600"/>
            </a:lvl1pPr>
            <a:lvl2pPr marL="0" indent="0" algn="ctr">
              <a:lnSpc>
                <a:spcPts val="1764"/>
              </a:lnSpc>
              <a:spcBef>
                <a:spcPts val="0"/>
              </a:spcBef>
              <a:buNone/>
              <a:defRPr sz="1470" kern="600">
                <a:solidFill>
                  <a:schemeClr val="tx2"/>
                </a:solidFill>
              </a:defRPr>
            </a:lvl2pPr>
            <a:lvl3pPr marL="243834" indent="0" algn="ctr">
              <a:buNone/>
              <a:defRPr sz="1470"/>
            </a:lvl3pPr>
            <a:lvl4pPr marL="365751" indent="0" algn="ctr">
              <a:buNone/>
              <a:defRPr sz="1470"/>
            </a:lvl4pPr>
            <a:lvl5pPr marL="487668" indent="0" algn="ctr">
              <a:buNone/>
              <a:defRPr sz="1470"/>
            </a:lvl5pPr>
          </a:lstStyle>
          <a:p>
            <a:pPr lvl="0"/>
            <a:r>
              <a:rPr lang="en-US"/>
              <a:t>Name &amp; Title (next line)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A59D486-EE59-023D-5961-0DE54C6C23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08705" y="4997197"/>
            <a:ext cx="2304288" cy="1289303"/>
          </a:xfrm>
        </p:spPr>
        <p:txBody>
          <a:bodyPr>
            <a:noAutofit/>
          </a:bodyPr>
          <a:lstStyle>
            <a:lvl1pPr marL="0" indent="0" algn="ctr">
              <a:lnSpc>
                <a:spcPts val="1764"/>
              </a:lnSpc>
              <a:buNone/>
              <a:defRPr sz="1470" kern="600"/>
            </a:lvl1pPr>
            <a:lvl2pPr marL="0" indent="0" algn="ctr">
              <a:lnSpc>
                <a:spcPts val="1764"/>
              </a:lnSpc>
              <a:spcBef>
                <a:spcPts val="0"/>
              </a:spcBef>
              <a:buNone/>
              <a:defRPr sz="1470" kern="600">
                <a:solidFill>
                  <a:schemeClr val="tx2"/>
                </a:solidFill>
              </a:defRPr>
            </a:lvl2pPr>
            <a:lvl3pPr marL="243834" indent="0" algn="ctr">
              <a:buNone/>
              <a:defRPr sz="1470"/>
            </a:lvl3pPr>
            <a:lvl4pPr marL="365751" indent="0" algn="ctr">
              <a:buNone/>
              <a:defRPr sz="1470"/>
            </a:lvl4pPr>
            <a:lvl5pPr marL="487668" indent="0" algn="ctr">
              <a:buNone/>
              <a:defRPr sz="1470"/>
            </a:lvl5pPr>
          </a:lstStyle>
          <a:p>
            <a:pPr lvl="0"/>
            <a:r>
              <a:rPr lang="en-US"/>
              <a:t>Name &amp; Title (next line)</a:t>
            </a:r>
          </a:p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8183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57200"/>
            <a:ext cx="11058144" cy="914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spc="-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F9961-1D04-E5F2-0481-E31DDDD6A7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828800"/>
            <a:ext cx="11058145" cy="4383932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1200"/>
              </a:spcBef>
              <a:defRPr sz="2400"/>
            </a:lvl1pPr>
            <a:lvl2pPr marL="182880">
              <a:lnSpc>
                <a:spcPts val="2000"/>
              </a:lnSpc>
              <a:spcBef>
                <a:spcPts val="1000"/>
              </a:spcBef>
              <a:buSzPct val="87000"/>
              <a:defRPr sz="2000"/>
            </a:lvl2pPr>
            <a:lvl3pPr>
              <a:spcBef>
                <a:spcPts val="1000"/>
              </a:spcBef>
              <a:buSzPct val="87000"/>
              <a:defRPr sz="1600"/>
            </a:lvl3pPr>
            <a:lvl4pPr>
              <a:spcBef>
                <a:spcPts val="1000"/>
              </a:spcBef>
              <a:buSzPct val="87000"/>
              <a:defRPr sz="1400"/>
            </a:lvl4pPr>
            <a:lvl5pPr>
              <a:spcBef>
                <a:spcPts val="1000"/>
              </a:spcBef>
              <a:buSzPct val="87000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39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57200"/>
            <a:ext cx="11058144" cy="914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spc="-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11058144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4B7321-6416-B466-F640-9CA19AD08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11055096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4259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Long Cop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513966"/>
            <a:ext cx="6297754" cy="505941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1600"/>
              </a:spcAft>
              <a:defRPr sz="1050" b="1" i="0" cap="all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F9961-1D04-E5F2-0481-E31DDDD6A7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1" y="1097264"/>
            <a:ext cx="4736592" cy="4965192"/>
          </a:xfrm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1600"/>
              </a:spcBef>
              <a:defRPr sz="1350"/>
            </a:lvl1pPr>
            <a:lvl2pPr marL="182880">
              <a:lnSpc>
                <a:spcPts val="2000"/>
              </a:lnSpc>
              <a:spcBef>
                <a:spcPts val="1000"/>
              </a:spcBef>
              <a:buSzPct val="87000"/>
              <a:defRPr sz="1350"/>
            </a:lvl2pPr>
            <a:lvl3pPr>
              <a:spcBef>
                <a:spcPts val="1000"/>
              </a:spcBef>
              <a:buSzPct val="87000"/>
              <a:defRPr sz="1350"/>
            </a:lvl3pPr>
            <a:lvl4pPr>
              <a:spcBef>
                <a:spcPts val="1000"/>
              </a:spcBef>
              <a:buSzPct val="87000"/>
              <a:defRPr sz="1350"/>
            </a:lvl4pPr>
            <a:lvl5pPr>
              <a:spcBef>
                <a:spcPts val="1000"/>
              </a:spcBef>
              <a:buSzPct val="87000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BC2DEE0-CC83-F3AE-49D7-5475D1ADAF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9048" y="1097264"/>
            <a:ext cx="4736592" cy="4965192"/>
          </a:xfrm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1600"/>
              </a:spcBef>
              <a:defRPr sz="1350"/>
            </a:lvl1pPr>
            <a:lvl2pPr marL="182880">
              <a:lnSpc>
                <a:spcPts val="2000"/>
              </a:lnSpc>
              <a:spcBef>
                <a:spcPts val="1000"/>
              </a:spcBef>
              <a:buSzPct val="87000"/>
              <a:defRPr sz="1350"/>
            </a:lvl2pPr>
            <a:lvl3pPr>
              <a:spcBef>
                <a:spcPts val="1000"/>
              </a:spcBef>
              <a:buSzPct val="87000"/>
              <a:defRPr sz="1350"/>
            </a:lvl3pPr>
            <a:lvl4pPr>
              <a:spcBef>
                <a:spcPts val="1000"/>
              </a:spcBef>
              <a:buSzPct val="87000"/>
              <a:defRPr sz="1350"/>
            </a:lvl4pPr>
            <a:lvl5pPr>
              <a:spcBef>
                <a:spcPts val="1000"/>
              </a:spcBef>
              <a:buSzPct val="87000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21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ide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794DA9-42DE-8A2B-8FAA-780C51A197F1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E4EB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BC2DEE0-CC83-F3AE-49D7-5475D1ADAF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7916" y="1385824"/>
            <a:ext cx="4389120" cy="4379976"/>
          </a:xfrm>
          <a:prstGeom prst="roundRect">
            <a:avLst>
              <a:gd name="adj" fmla="val 3833"/>
            </a:avLst>
          </a:prstGeom>
          <a:ln w="19050">
            <a:solidFill>
              <a:schemeClr val="tx2"/>
            </a:solidFill>
          </a:ln>
        </p:spPr>
        <p:txBody>
          <a:bodyPr lIns="365760" tIns="182880" rIns="274320" bIns="18288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2000" b="0" i="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246888" indent="-246888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System Font Regular"/>
              <a:buChar char="+"/>
              <a:defRPr sz="2250">
                <a:solidFill>
                  <a:schemeClr val="tx2"/>
                </a:solidFill>
              </a:defRPr>
            </a:lvl2pPr>
            <a:lvl3pPr marL="457200">
              <a:spcBef>
                <a:spcPts val="1000"/>
              </a:spcBef>
              <a:buSzPct val="70000"/>
              <a:defRPr sz="2000">
                <a:solidFill>
                  <a:schemeClr val="tx2"/>
                </a:solidFill>
              </a:defRPr>
            </a:lvl3pPr>
            <a:lvl4pPr marL="685800" indent="-182880">
              <a:spcBef>
                <a:spcPts val="1000"/>
              </a:spcBef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2"/>
                </a:solidFill>
              </a:defRPr>
            </a:lvl4pPr>
            <a:lvl5pPr marL="914400">
              <a:spcBef>
                <a:spcPts val="1000"/>
              </a:spcBef>
              <a:buSzPct val="70000"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F9961-1D04-E5F2-0481-E31DDDD6A7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1" y="1335024"/>
            <a:ext cx="4910328" cy="48463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600"/>
              </a:spcBef>
              <a:defRPr sz="2150"/>
            </a:lvl1pPr>
            <a:lvl2pPr marL="182880">
              <a:lnSpc>
                <a:spcPts val="2000"/>
              </a:lnSpc>
              <a:spcBef>
                <a:spcPts val="1000"/>
              </a:spcBef>
              <a:buSzPct val="87000"/>
              <a:defRPr sz="1800"/>
            </a:lvl2pPr>
            <a:lvl3pPr>
              <a:spcBef>
                <a:spcPts val="1000"/>
              </a:spcBef>
              <a:buSzPct val="87000"/>
              <a:defRPr sz="1600"/>
            </a:lvl3pPr>
            <a:lvl4pPr>
              <a:spcBef>
                <a:spcPts val="1000"/>
              </a:spcBef>
              <a:buSzPct val="87000"/>
              <a:defRPr sz="1400"/>
            </a:lvl4pPr>
            <a:lvl5pPr>
              <a:spcBef>
                <a:spcPts val="1000"/>
              </a:spcBef>
              <a:buSzPct val="87000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513966"/>
            <a:ext cx="4898137" cy="505941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1600"/>
              </a:spcAft>
              <a:defRPr sz="1050" b="1" i="0" cap="all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61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Lar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C952C2-14D6-8AB3-0F8F-F7BC48D1E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947672"/>
            <a:ext cx="11058525" cy="4511675"/>
          </a:xfrm>
        </p:spPr>
        <p:txBody>
          <a:bodyPr/>
          <a:lstStyle>
            <a:lvl1pPr marL="320040" indent="-320040">
              <a:lnSpc>
                <a:spcPts val="2900"/>
              </a:lnSpc>
              <a:spcBef>
                <a:spcPts val="1600"/>
              </a:spcBef>
              <a:buSzPct val="85000"/>
              <a:buFont typeface="+mj-lt"/>
              <a:buAutoNum type="arabicPeriod"/>
              <a:defRPr sz="2900"/>
            </a:lvl1pPr>
            <a:lvl2pPr marL="594360" indent="-228600">
              <a:spcBef>
                <a:spcPts val="1000"/>
              </a:spcBef>
              <a:defRPr sz="2500"/>
            </a:lvl2pPr>
            <a:lvl3pPr marL="822960" indent="-201168">
              <a:spcBef>
                <a:spcPts val="1000"/>
              </a:spcBef>
              <a:defRPr/>
            </a:lvl3pPr>
            <a:lvl4pPr marL="1051560" indent="-201168">
              <a:spcBef>
                <a:spcPts val="1000"/>
              </a:spcBef>
              <a:defRPr/>
            </a:lvl4pPr>
            <a:lvl5pPr marL="1280160" indent="-201168"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4B7321-6416-B466-F640-9CA19AD08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11055096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11058144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b="1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1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B8420DE-03D7-60A0-82F0-0B2C24DB5D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2411" y="2933321"/>
            <a:ext cx="2743201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85000"/>
              <a:buFont typeface="+mj-lt"/>
              <a:buNone/>
              <a:defRPr sz="21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8527BDA-1322-8FE8-63E6-D49E769B4E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4400" y="2933321"/>
            <a:ext cx="2743201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85000"/>
              <a:buFont typeface="+mj-lt"/>
              <a:buNone/>
              <a:defRPr sz="21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C952C2-14D6-8AB3-0F8F-F7BC48D1E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7896" y="2933321"/>
            <a:ext cx="2743201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85000"/>
              <a:buFont typeface="+mj-lt"/>
              <a:buNone/>
              <a:defRPr sz="21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4B7321-6416-B466-F640-9CA19AD08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11055096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11058144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415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Fiv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B8420DE-03D7-60A0-82F0-0B2C24DB5D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44546" y="2933321"/>
            <a:ext cx="1828800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5000"/>
              <a:buFont typeface="+mj-lt"/>
              <a:buNone/>
              <a:defRPr sz="18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7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EE1F5A6-3ADA-BE49-D625-0014BC92C3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3073" y="2933321"/>
            <a:ext cx="1828800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5000"/>
              <a:buFont typeface="+mj-lt"/>
              <a:buNone/>
              <a:defRPr sz="18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7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8527BDA-1322-8FE8-63E6-D49E769B4E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2933321"/>
            <a:ext cx="1828800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5000"/>
              <a:buFont typeface="+mj-lt"/>
              <a:buNone/>
              <a:defRPr sz="18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7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477246F-395A-AFA0-3EDE-2357796EA8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00125" y="2933321"/>
            <a:ext cx="1828800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5000"/>
              <a:buFont typeface="+mj-lt"/>
              <a:buNone/>
              <a:defRPr sz="18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7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C952C2-14D6-8AB3-0F8F-F7BC48D1E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52" y="2933321"/>
            <a:ext cx="1828800" cy="19917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5000"/>
              <a:buFont typeface="+mj-lt"/>
              <a:buNone/>
              <a:defRPr sz="1800" b="0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70"/>
            </a:lvl2pPr>
            <a:lvl3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  <a:lvl4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 marL="0" indent="-9144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Title and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4B7321-6416-B466-F640-9CA19AD08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11055096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11058144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6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E12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599" y="3622783"/>
            <a:ext cx="9397991" cy="753136"/>
          </a:xfrm>
          <a:effectLst/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j-lt"/>
                <a:cs typeface="DIN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599" y="4461084"/>
            <a:ext cx="9441407" cy="455041"/>
          </a:xfrm>
          <a:effectLst/>
        </p:spPr>
        <p:txBody>
          <a:bodyPr/>
          <a:lstStyle>
            <a:lvl1pPr marL="0" indent="0" algn="l">
              <a:buFontTx/>
              <a:buNone/>
              <a:defRPr sz="2000" b="1" i="1">
                <a:solidFill>
                  <a:srgbClr val="FFFFFF"/>
                </a:solidFill>
                <a:latin typeface="+mn-lt"/>
                <a:cs typeface="DIN-Bold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2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E49819-DE5F-D643-1E0B-800ECE907F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05613" y="731520"/>
            <a:ext cx="4773168" cy="546811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C952C2-14D6-8AB3-0F8F-F7BC48D1E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2244435"/>
            <a:ext cx="5936673" cy="3955197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2400"/>
              </a:spcBef>
              <a:buSzPct val="85000"/>
              <a:buFont typeface="+mj-lt"/>
              <a:buNone/>
              <a:defRPr sz="2100" b="1" i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None/>
              <a:defRPr sz="1400"/>
            </a:lvl2pPr>
            <a:lvl3pPr marL="171450" indent="-1714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365760" indent="-201168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200"/>
            </a:lvl4pPr>
            <a:lvl5pPr marL="603504" indent="-1714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4B7321-6416-B466-F640-9CA19AD08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5934832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5936468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234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587343D-4A09-A24E-CBEA-19FB336DB3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21367" y="1682496"/>
            <a:ext cx="3566160" cy="329184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2897EF5-BCD4-9038-F316-68554BB27F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7398" y="1682496"/>
            <a:ext cx="3566160" cy="329184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E49819-DE5F-D643-1E0B-800ECE907F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648" y="1682496"/>
            <a:ext cx="3566160" cy="329184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9B599D9-C15D-D025-3528-0B86EF51FE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1367" y="5151813"/>
            <a:ext cx="3566161" cy="115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1" i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BC11B7C-3EEA-513E-2F4C-959780220A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154" y="5151813"/>
            <a:ext cx="3566161" cy="115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1" i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C952C2-14D6-8AB3-0F8F-F7BC48D1E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151813"/>
            <a:ext cx="3566161" cy="115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1" i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4B7321-6416-B466-F640-9CA19AD081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5934832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5936468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022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with Two-Thirds Pictur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F4499E-18B9-A16B-609C-D2C1C32A25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00533"/>
            <a:ext cx="12192000" cy="45574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2B25BEF-FE8B-7F7B-7B62-16640958E7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1286395"/>
            <a:ext cx="4800600" cy="8229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0" i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C952C2-14D6-8AB3-0F8F-F7BC48D1E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86395"/>
            <a:ext cx="4800600" cy="8229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0" i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11055096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 descr="Lilly Logo">
            <a:extLst>
              <a:ext uri="{FF2B5EF4-FFF2-40B4-BE49-F238E27FC236}">
                <a16:creationId xmlns:a16="http://schemas.microsoft.com/office/drawing/2014/main" id="{92C5B6E1-F8E2-14AF-DE71-06AF74414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Column Project Roadmap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E69A92F-BF46-D19D-FB31-9E9CADD366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562856"/>
            <a:ext cx="12188952" cy="22951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5CD93E6-CB90-01E5-9A8B-451BFA27342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58400" y="3247415"/>
            <a:ext cx="1828800" cy="1064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0" i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917F8ED-B5BB-ED8F-A961-BAA83888FA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058400" y="2109355"/>
            <a:ext cx="1828800" cy="716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0" i="0" cap="all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FE754E7-6007-6AAC-B143-3D1B633072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96199" y="3247415"/>
            <a:ext cx="1828800" cy="1064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0" i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020E300-0A87-9A83-7272-C0CFC1A1FC1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96199" y="2109355"/>
            <a:ext cx="1828800" cy="716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0" i="0" cap="all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CDCE9B1-0A05-C785-E154-470B5C28D2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33999" y="3247415"/>
            <a:ext cx="1828800" cy="1064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0" i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6D9EB45-577A-007D-B12D-F6F4F409A9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3999" y="2109355"/>
            <a:ext cx="1828800" cy="716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0" i="0" cap="all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09DD7F2-B760-88CF-F985-808A564486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71799" y="3247415"/>
            <a:ext cx="1828800" cy="1064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0" i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63D31A1-DBF6-3FF3-736C-F6B8D144E0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71799" y="2109355"/>
            <a:ext cx="1828800" cy="716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0" i="0" cap="all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802A39-2694-3FE6-A205-6A96F67E7A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9" y="3247415"/>
            <a:ext cx="1828800" cy="1064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+mj-lt"/>
              <a:buNone/>
              <a:defRPr sz="1100" b="0" i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C952C2-14D6-8AB3-0F8F-F7BC48D1E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599" y="2109355"/>
            <a:ext cx="1828800" cy="7169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0" i="0" cap="all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/>
            </a:lvl2pPr>
            <a:lvl3pPr marL="171450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365760" indent="-20116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603504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CE04DB0-E585-31E2-5808-8A44EED4EB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5934832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11055096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 descr="Lilly Logo">
            <a:extLst>
              <a:ext uri="{FF2B5EF4-FFF2-40B4-BE49-F238E27FC236}">
                <a16:creationId xmlns:a16="http://schemas.microsoft.com/office/drawing/2014/main" id="{74806588-37FF-F357-0603-1FDF07A5F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with One-Thir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E69A92F-BF46-D19D-FB31-9E9CADD366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562856"/>
            <a:ext cx="12188952" cy="22951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E767E-699E-1B05-21A9-036BCB788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5A6-733B-9ECD-69EC-C1CDD2C5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A82CEBD-1744-E344-DBEA-F69413D73A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58400" y="2628899"/>
            <a:ext cx="1828800" cy="16209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1" i="0" kern="100" cap="all" baseline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100"/>
            </a:lvl2pPr>
            <a:lvl3pPr marL="137160" indent="-9144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27432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41148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Timeline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0877BAC-EBBE-213D-4F2F-285BF90FD0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96962" y="2628899"/>
            <a:ext cx="1828800" cy="16209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1" i="0" kern="100" cap="all" baseline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100"/>
            </a:lvl2pPr>
            <a:lvl3pPr marL="137160" indent="-9144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27432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41148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Timeline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94B9FA3-08E2-A7DE-9BEA-CD65E1A64D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35524" y="2628899"/>
            <a:ext cx="1828800" cy="16209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1" i="0" kern="100" cap="all" baseline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100"/>
            </a:lvl2pPr>
            <a:lvl3pPr marL="137160" indent="-9144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27432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41148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Timeline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B990C5B-B246-405E-0A09-DEA59AAA08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74086" y="2628899"/>
            <a:ext cx="1828800" cy="16209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1" i="0" kern="100" cap="all" baseline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100"/>
            </a:lvl2pPr>
            <a:lvl3pPr marL="137160" indent="-9144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27432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41148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Timeline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802A39-2694-3FE6-A205-6A96F67E7A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8" y="2628899"/>
            <a:ext cx="1828800" cy="16209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+mj-lt"/>
              <a:buNone/>
              <a:defRPr sz="2000" b="1" i="0" kern="100" cap="all" baseline="0"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100"/>
            </a:lvl2pPr>
            <a:lvl3pPr marL="137160" indent="-9144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3pPr>
            <a:lvl4pPr marL="27432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–"/>
              <a:defRPr sz="1100"/>
            </a:lvl4pPr>
            <a:lvl5pPr marL="411480" indent="-1371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Timeline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CE04DB0-E585-31E2-5808-8A44EED4EB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9" y="1252728"/>
            <a:ext cx="5934832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C940-2DB6-4AB0-D169-1B0425E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5541"/>
            <a:ext cx="11055096" cy="40101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 descr="Lilly Logo">
            <a:extLst>
              <a:ext uri="{FF2B5EF4-FFF2-40B4-BE49-F238E27FC236}">
                <a16:creationId xmlns:a16="http://schemas.microsoft.com/office/drawing/2014/main" id="{4705F239-71C8-E2BF-3FC9-F64D8DEE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1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B46C-EA96-A1FB-B306-1666CD29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8145"/>
            <a:ext cx="11058144" cy="872837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0BEBEA-5940-F018-8A60-B31EC118B5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704109"/>
            <a:ext cx="11044237" cy="4580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994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itle and Content">
    <p:bg>
      <p:bgPr>
        <a:solidFill>
          <a:srgbClr val="FF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B46C-EA96-A1FB-B306-1666CD29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0350"/>
            <a:ext cx="5486400" cy="1983077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4000" b="0" i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0BEBEA-5940-F018-8A60-B31EC118B5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2867891"/>
            <a:ext cx="11044237" cy="3417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37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bg>
      <p:bgPr>
        <a:solidFill>
          <a:srgbClr val="FDD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5;p33">
            <a:extLst>
              <a:ext uri="{FF2B5EF4-FFF2-40B4-BE49-F238E27FC236}">
                <a16:creationId xmlns:a16="http://schemas.microsoft.com/office/drawing/2014/main" id="{D33CC7A4-9D10-351F-1E4C-5B0C1A6547E7}"/>
              </a:ext>
            </a:extLst>
          </p:cNvPr>
          <p:cNvSpPr txBox="1"/>
          <p:nvPr userDrawn="1"/>
        </p:nvSpPr>
        <p:spPr>
          <a:xfrm>
            <a:off x="0" y="0"/>
            <a:ext cx="609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 b="0" i="0">
              <a:solidFill>
                <a:srgbClr val="FFFFFF"/>
              </a:solidFill>
              <a:latin typeface="Arial" panose="020B0604020202020204" pitchFamily="34" charset="0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8017AD-954A-D92A-92EE-F66BA48CB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3360E-9EB9-5D38-9718-89B36E24E1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DDD689-E03A-F30E-7138-FFA3788E8F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4264" y="1444752"/>
            <a:ext cx="5024364" cy="485578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400" b="1" i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ts val="2400"/>
              </a:lnSpc>
              <a:spcBef>
                <a:spcPts val="1500"/>
              </a:spcBef>
              <a:spcAft>
                <a:spcPts val="20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246888" indent="-256032"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buSzPct val="110000"/>
              <a:buFont typeface="System Font Regular"/>
              <a:buChar char="＋"/>
              <a:defRPr sz="1400">
                <a:solidFill>
                  <a:schemeClr val="tx2"/>
                </a:solidFill>
              </a:defRPr>
            </a:lvl3pPr>
            <a:lvl4pPr marL="365760" indent="0">
              <a:buNone/>
              <a:defRPr/>
            </a:lvl4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3CFDF24-515B-C6E5-50FF-206CDD32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40"/>
            <a:ext cx="4910328" cy="27432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defRPr sz="1070" b="0" i="0" cap="all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D5E82D8-5E06-0290-0DAA-F5CEFA5EF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35608"/>
            <a:ext cx="5093208" cy="4602096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1600"/>
              </a:spcAft>
              <a:defRPr sz="2600" b="0" i="0" kern="100" cap="none" spc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6E2D3-81A8-EBA5-5EA2-503B2EFBED45}"/>
              </a:ext>
            </a:extLst>
          </p:cNvPr>
          <p:cNvSpPr txBox="1"/>
          <p:nvPr userDrawn="1"/>
        </p:nvSpPr>
        <p:spPr>
          <a:xfrm>
            <a:off x="13434646" y="35169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sz="1800">
              <a:latin typeface="+mn-lt"/>
            </a:endParaRPr>
          </a:p>
        </p:txBody>
      </p:sp>
      <p:pic>
        <p:nvPicPr>
          <p:cNvPr id="7" name="Graphic 6" descr="Lilly Logo">
            <a:extLst>
              <a:ext uri="{FF2B5EF4-FFF2-40B4-BE49-F238E27FC236}">
                <a16:creationId xmlns:a16="http://schemas.microsoft.com/office/drawing/2014/main" id="{64A57254-ADEB-B771-89D1-24309D1A8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5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s and Tha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406843-920C-FC45-1722-1DA9A95E6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1252728"/>
            <a:ext cx="5330952" cy="978408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85000"/>
              </a:lnSpc>
              <a:spcBef>
                <a:spcPts val="0"/>
              </a:spcBef>
              <a:defRPr sz="320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2909D6-4659-7C5B-E1FE-3E308054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648" y="2231136"/>
            <a:ext cx="5330952" cy="3364992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118872" tIns="118872" rIns="118872" bIns="118872" anchor="ctr">
            <a:noAutofit/>
          </a:bodyPr>
          <a:lstStyle>
            <a:lvl1pPr algn="ctr">
              <a:lnSpc>
                <a:spcPct val="85000"/>
              </a:lnSpc>
              <a:defRPr sz="2500"/>
            </a:lvl1pPr>
            <a:lvl2pPr marL="0" indent="-91440" algn="ctr">
              <a:lnSpc>
                <a:spcPct val="100000"/>
              </a:lnSpc>
              <a:defRPr sz="2200"/>
            </a:lvl2pPr>
            <a:lvl3pPr indent="-91440" algn="ctr">
              <a:lnSpc>
                <a:spcPct val="100000"/>
              </a:lnSpc>
              <a:defRPr sz="18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EAD2F22-C753-F949-D8D3-05610EA576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6703" y="1252728"/>
            <a:ext cx="5330952" cy="978408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tx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85000"/>
              </a:lnSpc>
              <a:spcBef>
                <a:spcPts val="0"/>
              </a:spcBef>
              <a:defRPr sz="320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BBDAF1C-5313-B06A-74D1-A7E9C5037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6703" y="2231136"/>
            <a:ext cx="5330952" cy="3364992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118872" tIns="118872" rIns="118872" bIns="118872" anchor="ctr">
            <a:noAutofit/>
          </a:bodyPr>
          <a:lstStyle>
            <a:lvl1pPr algn="ctr">
              <a:lnSpc>
                <a:spcPct val="85000"/>
              </a:lnSpc>
              <a:defRPr sz="2500"/>
            </a:lvl1pPr>
            <a:lvl2pPr marL="0" indent="-91440" algn="ctr">
              <a:lnSpc>
                <a:spcPct val="100000"/>
              </a:lnSpc>
              <a:defRPr sz="2200"/>
            </a:lvl2pPr>
            <a:lvl3pPr indent="-91440" algn="ctr">
              <a:lnSpc>
                <a:spcPct val="100000"/>
              </a:lnSpc>
              <a:defRPr sz="18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Graphic 1" descr="Lilly Logo">
            <a:extLst>
              <a:ext uri="{FF2B5EF4-FFF2-40B4-BE49-F238E27FC236}">
                <a16:creationId xmlns:a16="http://schemas.microsoft.com/office/drawing/2014/main" id="{F8E06DE4-E81C-5577-5B90-2368292E1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7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Framework Style 01 (Three-Column)">
    <p:bg>
      <p:bgPr>
        <a:solidFill>
          <a:srgbClr val="FDD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406843-920C-FC45-1722-1DA9A95E6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659967"/>
            <a:ext cx="3291840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2909D6-4659-7C5B-E1FE-3E308054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" y="1199463"/>
            <a:ext cx="3291840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2FBDE3F-8020-FE3E-A399-7C4B757FB8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792" y="2550220"/>
            <a:ext cx="3291840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1253B6D-2760-2956-3EFB-8224305587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92" y="4376326"/>
            <a:ext cx="3291840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58295B8-B1EF-4256-9FCB-DBDB96675A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792" y="5658536"/>
            <a:ext cx="3291840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accent6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chemeClr val="tx1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2D3C5EA-2077-1463-57F6-E56EC26E71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62272" y="659967"/>
            <a:ext cx="3291840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9D66971-542D-9BED-89CC-BFF92FE082C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62272" y="1199463"/>
            <a:ext cx="3291840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DE553BF-8025-6731-5B0E-7CA2C92964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62272" y="2550220"/>
            <a:ext cx="3291840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848ABF0-E7D3-42D0-0E4A-FAF179C9CC1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62272" y="4376326"/>
            <a:ext cx="3291840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00F367D-A217-C80D-55C3-14AB3335F05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62272" y="5658536"/>
            <a:ext cx="3291840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accent6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chemeClr val="tx1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7C2266-E04D-E87E-F911-41E9919B64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02752" y="659967"/>
            <a:ext cx="3291840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CFBC959-E25D-AB42-CA58-098153B471E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02752" y="1199463"/>
            <a:ext cx="3291840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C2FEC4B-70FB-8508-36AF-955B82BAA0E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302752" y="2550220"/>
            <a:ext cx="3291840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661D07D-B48E-19A6-1744-8428CE19DAD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02752" y="4376326"/>
            <a:ext cx="3291840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A980661-2E5C-A472-4526-8FF8B813CA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02752" y="5658536"/>
            <a:ext cx="3291840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accent6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chemeClr val="tx1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78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25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SzPct val="125000"/>
              <a:buFont typeface="Arial" panose="020B0604020202020204" pitchFamily="34" charset="0"/>
              <a:buChar char="−"/>
              <a:defRPr sz="2200"/>
            </a:lvl2pPr>
            <a:lvl3pPr marL="1143000" indent="-228600">
              <a:buSzPct val="125000"/>
              <a:buFont typeface="Arial" panose="020B0604020202020204" pitchFamily="34" charset="0"/>
              <a:buChar char="•"/>
              <a:defRPr sz="2000"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0A620-F892-1BA8-D3C9-5D13D22A5E69}"/>
              </a:ext>
            </a:extLst>
          </p:cNvPr>
          <p:cNvSpPr txBox="1"/>
          <p:nvPr userDrawn="1"/>
        </p:nvSpPr>
        <p:spPr>
          <a:xfrm>
            <a:off x="9029700" y="65532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Copyright ©2025 Eli Lilly and Company. All rights reserved.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16744879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Framework Style 02 (Five-Column)">
    <p:bg>
      <p:bgPr>
        <a:solidFill>
          <a:srgbClr val="C6D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406843-920C-FC45-1722-1DA9A95E6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659967"/>
            <a:ext cx="2048256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4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rgbClr val="C6DCD8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2909D6-4659-7C5B-E1FE-3E308054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" y="1199463"/>
            <a:ext cx="2048256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2FBDE3F-8020-FE3E-A399-7C4B757FB8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792" y="2550220"/>
            <a:ext cx="2048256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1253B6D-2760-2956-3EFB-8224305587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92" y="4376326"/>
            <a:ext cx="2048256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18288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58295B8-B1EF-4256-9FCB-DBDB96675A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792" y="5658536"/>
            <a:ext cx="2048256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accent4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rgbClr val="C6DCD8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28F6B835-F60A-C328-DAF3-4792C2E4AF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55214" y="659967"/>
            <a:ext cx="2048256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2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CE96A5E-7972-2D74-C8FA-71AFE2B51D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54008" y="1199463"/>
            <a:ext cx="2048256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DDA29A1-5DEC-3F24-5CDC-BF1A2A49A5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54008" y="2550220"/>
            <a:ext cx="2048256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875C8AAC-0A36-FEA0-5C38-B21DB2BDFF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54008" y="4376326"/>
            <a:ext cx="2048256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AA4BBDE-A14E-D6E8-C674-79F4ECC860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4008" y="5658536"/>
            <a:ext cx="2048256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accent2"/>
          </a:solidFill>
        </p:spPr>
        <p:txBody>
          <a:bodyPr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chemeClr val="bg1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AF00207-E464-3632-BDD8-1970AAB3AD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8636" y="659967"/>
            <a:ext cx="2048256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5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FEE327D-DE1E-0C92-9F41-BB8B99B97E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7430" y="1199463"/>
            <a:ext cx="2048256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3D71C97-F86D-B4B9-E66C-57E124388C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7430" y="2550220"/>
            <a:ext cx="2048256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4F4271D-8C8B-AA69-CC79-D441ECADF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7430" y="4376326"/>
            <a:ext cx="2048256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1CA48C3D-B322-63A9-F5F3-99B279B8D0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7430" y="5658536"/>
            <a:ext cx="2048256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accent5"/>
          </a:solidFill>
        </p:spPr>
        <p:txBody>
          <a:bodyPr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chemeClr val="tx2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DD459A8-46C6-6D44-3D1D-00CA482CA5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22058" y="659967"/>
            <a:ext cx="2048256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accent6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7CFA1C4-B3E7-ABE2-7E93-415A4B49176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20852" y="1199463"/>
            <a:ext cx="2048256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4CD6AF68-3BBC-8780-5246-9F3DE1D320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20852" y="2550220"/>
            <a:ext cx="2048256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48885AC-F26D-287B-D56A-2B72EE6D01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20852" y="4376326"/>
            <a:ext cx="2048256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5E429C3B-5713-D2F5-5127-67E3436E99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20852" y="5658536"/>
            <a:ext cx="2048256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accent6"/>
          </a:solidFill>
        </p:spPr>
        <p:txBody>
          <a:bodyPr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chemeClr val="tx2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3D7346-3214-8B9A-837C-A0AD2EE498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55480" y="659967"/>
            <a:ext cx="2048256" cy="539496"/>
          </a:xfrm>
          <a:prstGeom prst="round2SameRect">
            <a:avLst>
              <a:gd name="adj1" fmla="val 14691"/>
              <a:gd name="adj2" fmla="val 0"/>
            </a:avLst>
          </a:prstGeom>
          <a:solidFill>
            <a:schemeClr val="tx2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A0B438E2-44D6-001F-FDE7-C1EC6EFEFE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55480" y="1199463"/>
            <a:ext cx="2048256" cy="1260475"/>
          </a:xfrm>
          <a:prstGeom prst="round2SameRect">
            <a:avLst>
              <a:gd name="adj1" fmla="val 0"/>
              <a:gd name="adj2" fmla="val 4484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F7C8334-6D53-CA69-1F64-B769059C98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55480" y="2550220"/>
            <a:ext cx="2048256" cy="1742799"/>
          </a:xfrm>
          <a:prstGeom prst="round2SameRect">
            <a:avLst>
              <a:gd name="adj1" fmla="val 3541"/>
              <a:gd name="adj2" fmla="val 2303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651FCBC-9371-5A5C-1D41-08F4756B52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55480" y="4376326"/>
            <a:ext cx="2048256" cy="1282212"/>
          </a:xfrm>
          <a:prstGeom prst="round2SameRect">
            <a:avLst>
              <a:gd name="adj1" fmla="val 5361"/>
              <a:gd name="adj2" fmla="val 0"/>
            </a:avLst>
          </a:prstGeom>
          <a:solidFill>
            <a:srgbClr val="FFFFFF"/>
          </a:solidFill>
        </p:spPr>
        <p:txBody>
          <a:bodyPr lIns="45720" rIns="45720" anchor="ctr">
            <a:noAutofit/>
          </a:bodyPr>
          <a:lstStyle>
            <a:lvl1pPr algn="ctr">
              <a:lnSpc>
                <a:spcPct val="100000"/>
              </a:lnSpc>
              <a:defRPr sz="1100"/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610BD657-CC3A-8776-636A-F86D4AFA9C6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55480" y="5658536"/>
            <a:ext cx="2048256" cy="499873"/>
          </a:xfrm>
          <a:prstGeom prst="round2SameRect">
            <a:avLst>
              <a:gd name="adj1" fmla="val 0"/>
              <a:gd name="adj2" fmla="val 12768"/>
            </a:avLst>
          </a:prstGeom>
          <a:solidFill>
            <a:schemeClr val="tx2"/>
          </a:solidFill>
        </p:spPr>
        <p:txBody>
          <a:bodyPr rIns="45720" anchor="ctr">
            <a:noAutofit/>
          </a:bodyPr>
          <a:lstStyle>
            <a:lvl1pPr algn="ctr">
              <a:lnSpc>
                <a:spcPct val="100000"/>
              </a:lnSpc>
              <a:defRPr sz="1200" kern="100" cap="all" baseline="0">
                <a:solidFill>
                  <a:schemeClr val="bg1"/>
                </a:solidFill>
              </a:defRPr>
            </a:lvl1pPr>
            <a:lvl2pPr marL="0" indent="-91440" algn="ctr">
              <a:lnSpc>
                <a:spcPct val="100000"/>
              </a:lnSpc>
              <a:defRPr sz="1000"/>
            </a:lvl2pPr>
            <a:lvl3pPr indent="-91440" algn="ctr">
              <a:lnSpc>
                <a:spcPct val="100000"/>
              </a:lnSpc>
              <a:defRPr sz="10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 descr="Lilly Logo">
            <a:extLst>
              <a:ext uri="{FF2B5EF4-FFF2-40B4-BE49-F238E27FC236}">
                <a16:creationId xmlns:a16="http://schemas.microsoft.com/office/drawing/2014/main" id="{D7989316-2A73-4C77-DDE5-01A38F636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99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Framework Style 02 (Three-Color)">
    <p:bg>
      <p:bgPr>
        <a:solidFill>
          <a:srgbClr val="FDD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406843-920C-FC45-1722-1DA9A95E6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208" y="1097280"/>
            <a:ext cx="9966960" cy="429768"/>
          </a:xfrm>
          <a:prstGeom prst="roundRect">
            <a:avLst/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7336E2F2-7780-ED89-3A08-76770E2AD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4208" y="1638300"/>
            <a:ext cx="3200400" cy="676656"/>
          </a:xfrm>
          <a:prstGeom prst="roundRect">
            <a:avLst>
              <a:gd name="adj" fmla="val 8718"/>
            </a:avLst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DAFC330-867E-E40A-4AF9-7AB9DB4805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1638300"/>
            <a:ext cx="3200400" cy="676656"/>
          </a:xfrm>
          <a:prstGeom prst="roundRect">
            <a:avLst>
              <a:gd name="adj" fmla="val 8718"/>
            </a:avLst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9DEA1B0-9610-C565-420D-FD4DBE489D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30768" y="1638300"/>
            <a:ext cx="3200400" cy="676656"/>
          </a:xfrm>
          <a:prstGeom prst="roundRect">
            <a:avLst>
              <a:gd name="adj" fmla="val 8718"/>
            </a:avLst>
          </a:prstGeom>
          <a:solidFill>
            <a:schemeClr val="accent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FB74528-4D54-B9C2-89CE-CEECC3847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4208" y="2426208"/>
            <a:ext cx="9966960" cy="292608"/>
          </a:xfrm>
          <a:prstGeom prst="roundRect">
            <a:avLst/>
          </a:prstGeom>
          <a:solidFill>
            <a:schemeClr val="tx1"/>
          </a:solidFill>
        </p:spPr>
        <p:txBody>
          <a:bodyPr lIns="91440" rIns="91440" anchor="ctr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A79C568-8659-D4F8-13B9-0A976DB1E3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4208" y="2830068"/>
            <a:ext cx="9966960" cy="292608"/>
          </a:xfrm>
          <a:prstGeom prst="roundRect">
            <a:avLst/>
          </a:prstGeom>
          <a:solidFill>
            <a:schemeClr val="tx1"/>
          </a:solidFill>
        </p:spPr>
        <p:txBody>
          <a:bodyPr lIns="91440" rIns="9144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DFCB1E4-D0F1-60E9-E4E0-B381E07A63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4208" y="3233928"/>
            <a:ext cx="3200400" cy="969264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D4D9DF8-F8B1-3451-7277-104443967E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7488" y="3233928"/>
            <a:ext cx="3200400" cy="969264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EE59C68-B88A-3090-91C9-85CBA42A9C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0768" y="3233928"/>
            <a:ext cx="3200400" cy="969264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0A79B9F-470F-0300-F66B-B60AEA005E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64208" y="4314444"/>
            <a:ext cx="3200400" cy="969264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327F0F8-4B6E-4D0C-4B1D-6EDF9A0912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47488" y="4314444"/>
            <a:ext cx="3200400" cy="969264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31F43EB5-6A69-B925-5CD0-9581641F63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0768" y="4314444"/>
            <a:ext cx="3200400" cy="969264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18B3E7EE-A593-DE82-16A2-6AD4551CC2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4208" y="5394960"/>
            <a:ext cx="3200400" cy="493776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E8377075-22CD-AA19-08D4-78488701136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47488" y="5394960"/>
            <a:ext cx="3200400" cy="493776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37F74FC-71E5-2A17-1FA0-EEF341FF9C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0768" y="5394960"/>
            <a:ext cx="3200400" cy="493776"/>
          </a:xfrm>
          <a:prstGeom prst="roundRect">
            <a:avLst>
              <a:gd name="adj" fmla="val 6637"/>
            </a:avLst>
          </a:prstGeom>
          <a:solidFill>
            <a:schemeClr val="bg1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07ADC31-AE14-669B-4103-A483E355A7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458" y="1097280"/>
            <a:ext cx="1264977" cy="429768"/>
          </a:xfrm>
          <a:prstGeom prst="rect">
            <a:avLst/>
          </a:prstGeom>
          <a:noFill/>
        </p:spPr>
        <p:txBody>
          <a:bodyPr lIns="45720" rIns="4572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C9B1EA6-5C68-B01E-5699-C5DE25D428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458" y="1636776"/>
            <a:ext cx="1264977" cy="676656"/>
          </a:xfrm>
          <a:prstGeom prst="rect">
            <a:avLst/>
          </a:prstGeom>
          <a:noFill/>
        </p:spPr>
        <p:txBody>
          <a:bodyPr lIns="45720" rIns="4572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CAC40CB3-A757-1417-4FC2-9DDF5F59D4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453" y="2423160"/>
            <a:ext cx="1261603" cy="704088"/>
          </a:xfrm>
          <a:prstGeom prst="rect">
            <a:avLst/>
          </a:prstGeom>
          <a:noFill/>
        </p:spPr>
        <p:txBody>
          <a:bodyPr lIns="45720" rIns="4572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5A92FFEA-BB5A-3E2E-22BF-87069AF56C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9453" y="3236976"/>
            <a:ext cx="1261603" cy="969264"/>
          </a:xfrm>
          <a:prstGeom prst="rect">
            <a:avLst/>
          </a:prstGeom>
          <a:noFill/>
        </p:spPr>
        <p:txBody>
          <a:bodyPr lIns="45720" rIns="4572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B12936C-E3B6-40EA-4861-D572188748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1873" y="4315968"/>
            <a:ext cx="1261603" cy="969264"/>
          </a:xfrm>
          <a:prstGeom prst="rect">
            <a:avLst/>
          </a:prstGeom>
          <a:noFill/>
        </p:spPr>
        <p:txBody>
          <a:bodyPr lIns="45720" rIns="4572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43E64475-8917-99AC-1E5F-E392A22C2A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9453" y="5394960"/>
            <a:ext cx="1261603" cy="493776"/>
          </a:xfrm>
          <a:prstGeom prst="rect">
            <a:avLst/>
          </a:prstGeom>
          <a:noFill/>
        </p:spPr>
        <p:txBody>
          <a:bodyPr lIns="45720" rIns="4572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50" cap="none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77475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Framework Style 03 (Three-Column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406843-920C-FC45-1722-1DA9A95E6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938528"/>
            <a:ext cx="3246120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67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2909D6-4659-7C5B-E1FE-3E308054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" y="3523488"/>
            <a:ext cx="3291840" cy="252984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1270"/>
            </a:lvl1pPr>
            <a:lvl2pPr marL="0" indent="0" algn="ctr">
              <a:lnSpc>
                <a:spcPct val="114000"/>
              </a:lnSpc>
              <a:buNone/>
              <a:defRPr sz="147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buNone/>
              <a:defRPr sz="147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E52A8B-D8C0-7A3B-B8B9-5F60463B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34917"/>
            <a:ext cx="10972800" cy="2525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750" b="1" i="0" cap="none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D8F0EAC-8B05-FEFD-8E39-E0C40D885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92" y="1225296"/>
            <a:ext cx="10972800" cy="374904"/>
          </a:xfrm>
          <a:prstGeom prst="round2SameRect">
            <a:avLst>
              <a:gd name="adj1" fmla="val 14691"/>
              <a:gd name="adj2" fmla="val 0"/>
            </a:avLst>
          </a:prstGeom>
          <a:solidFill>
            <a:srgbClr val="FDE8E5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1D3D42-6F48-395E-BDF5-07713F2172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5132" y="1938528"/>
            <a:ext cx="3246120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67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A130F3B-DF95-EF97-1DBF-BAED9E55D6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8472" y="1938528"/>
            <a:ext cx="3246120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67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2FB8574-9290-1349-8FF5-FA79451A35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48" y="696578"/>
            <a:ext cx="10981944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F8DB6D04-FDDF-890A-BD06-6D1FB34D0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9704" y="3523488"/>
            <a:ext cx="3291840" cy="252984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1270"/>
            </a:lvl1pPr>
            <a:lvl2pPr marL="0" indent="0" algn="ctr">
              <a:lnSpc>
                <a:spcPct val="114000"/>
              </a:lnSpc>
              <a:buNone/>
              <a:defRPr sz="147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buNone/>
              <a:defRPr sz="147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CE07D9B-8DAB-D83F-4DC0-CE908DA944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02752" y="3523488"/>
            <a:ext cx="3291840" cy="252984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1270"/>
            </a:lvl1pPr>
            <a:lvl2pPr marL="0" indent="0" algn="ctr">
              <a:lnSpc>
                <a:spcPct val="114000"/>
              </a:lnSpc>
              <a:buNone/>
              <a:defRPr sz="147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buNone/>
              <a:defRPr sz="147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775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Framework Style 03 (Five-Column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EF0A1-A671-9231-4DC3-61AA624CB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02AA-AD0D-9B62-2F93-E317AE632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406843-920C-FC45-1722-1DA9A95E6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938528"/>
            <a:ext cx="2039112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3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2909D6-4659-7C5B-E1FE-3E308054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" y="3523488"/>
            <a:ext cx="2039112" cy="274320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070"/>
            </a:lvl1pPr>
            <a:lvl2pPr marL="0" indent="0" algn="ctr">
              <a:lnSpc>
                <a:spcPct val="114000"/>
              </a:lnSpc>
              <a:spcBef>
                <a:spcPts val="0"/>
              </a:spcBef>
              <a:buNone/>
              <a:defRPr sz="133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spcBef>
                <a:spcPts val="0"/>
              </a:spcBef>
              <a:buNone/>
              <a:defRPr sz="133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E52A8B-D8C0-7A3B-B8B9-5F60463B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34917"/>
            <a:ext cx="10972800" cy="2525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750" b="1" i="0" cap="none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D8F0EAC-8B05-FEFD-8E39-E0C40D885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92" y="1225296"/>
            <a:ext cx="10972800" cy="374904"/>
          </a:xfrm>
          <a:prstGeom prst="round2SameRect">
            <a:avLst>
              <a:gd name="adj1" fmla="val 14691"/>
              <a:gd name="adj2" fmla="val 0"/>
            </a:avLst>
          </a:prstGeom>
          <a:solidFill>
            <a:srgbClr val="FDE8E5"/>
          </a:solidFill>
        </p:spPr>
        <p:txBody>
          <a:bodyPr lIns="45720" rIns="45720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2FB8574-9290-1349-8FF5-FA79451A35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48" y="696578"/>
            <a:ext cx="10981944" cy="283464"/>
          </a:xfrm>
        </p:spPr>
        <p:txBody>
          <a:bodyPr>
            <a:noAutofit/>
          </a:bodyPr>
          <a:lstStyle>
            <a:lvl1pPr marL="1588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7A6F52B-3DF2-C235-31D2-C9BDB4BCAA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5214" y="1938528"/>
            <a:ext cx="2039112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3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946BDFE-5E54-871A-952D-BF76891BD5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55214" y="3523488"/>
            <a:ext cx="2039112" cy="274320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070"/>
            </a:lvl1pPr>
            <a:lvl2pPr marL="0" indent="0" algn="ctr">
              <a:lnSpc>
                <a:spcPct val="114000"/>
              </a:lnSpc>
              <a:spcBef>
                <a:spcPts val="0"/>
              </a:spcBef>
              <a:buNone/>
              <a:defRPr sz="133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spcBef>
                <a:spcPts val="0"/>
              </a:spcBef>
              <a:buNone/>
              <a:defRPr sz="133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96179E3-8B7C-811F-1251-F91083E322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8636" y="1938528"/>
            <a:ext cx="2039112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3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80DA080-9C65-6490-7B71-C7CF1EBDD7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8636" y="3523488"/>
            <a:ext cx="2039112" cy="274320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070"/>
            </a:lvl1pPr>
            <a:lvl2pPr marL="0" indent="0" algn="ctr">
              <a:lnSpc>
                <a:spcPct val="114000"/>
              </a:lnSpc>
              <a:spcBef>
                <a:spcPts val="0"/>
              </a:spcBef>
              <a:buNone/>
              <a:defRPr sz="133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spcBef>
                <a:spcPts val="0"/>
              </a:spcBef>
              <a:buNone/>
              <a:defRPr sz="133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A33375E-DF99-BA79-3139-7EC3CC3217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22058" y="1938528"/>
            <a:ext cx="2039112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3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6A783A2-5F48-9BAF-1939-730DDDB325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22058" y="3523488"/>
            <a:ext cx="2039112" cy="274320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070"/>
            </a:lvl1pPr>
            <a:lvl2pPr marL="0" indent="0" algn="ctr">
              <a:lnSpc>
                <a:spcPct val="114000"/>
              </a:lnSpc>
              <a:spcBef>
                <a:spcPts val="0"/>
              </a:spcBef>
              <a:buNone/>
              <a:defRPr sz="133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spcBef>
                <a:spcPts val="0"/>
              </a:spcBef>
              <a:buNone/>
              <a:defRPr sz="133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E4A5CB-F748-81FD-A0B3-F5E167BEB6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55480" y="1938528"/>
            <a:ext cx="2039112" cy="914400"/>
          </a:xfrm>
          <a:prstGeom prst="round2SameRect">
            <a:avLst>
              <a:gd name="adj1" fmla="val 6215"/>
              <a:gd name="adj2" fmla="val 5903"/>
            </a:avLst>
          </a:prstGeom>
          <a:solidFill>
            <a:schemeClr val="accent1"/>
          </a:solidFill>
        </p:spPr>
        <p:txBody>
          <a:bodyPr lIns="45720" tIns="45720" rIns="45720" anchor="ctr" anchorCtr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130" b="0" i="0" cap="none" spc="-15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E454E00-F7E4-062B-2A65-42BBED52D2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55480" y="3523488"/>
            <a:ext cx="2039112" cy="2743200"/>
          </a:xfrm>
          <a:prstGeom prst="rect">
            <a:avLst/>
          </a:prstGeom>
          <a:noFill/>
        </p:spPr>
        <p:txBody>
          <a:bodyPr lIns="0" rIns="0" anchor="t" anchorCtr="0">
            <a:noAutofit/>
          </a:bodyPr>
          <a:lstStyle>
            <a:lvl1pPr algn="ctr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070"/>
            </a:lvl1pPr>
            <a:lvl2pPr marL="0" indent="0" algn="ctr">
              <a:lnSpc>
                <a:spcPct val="114000"/>
              </a:lnSpc>
              <a:spcBef>
                <a:spcPts val="0"/>
              </a:spcBef>
              <a:buNone/>
              <a:defRPr sz="1330" b="1" i="0">
                <a:latin typeface="Arial Black" panose="020B0A04020102020204" pitchFamily="34" charset="0"/>
              </a:defRPr>
            </a:lvl2pPr>
            <a:lvl3pPr marL="0" indent="0" algn="ctr">
              <a:lnSpc>
                <a:spcPct val="114000"/>
              </a:lnSpc>
              <a:spcBef>
                <a:spcPts val="0"/>
              </a:spcBef>
              <a:buNone/>
              <a:defRPr sz="133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137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 Left">
            <a:extLst>
              <a:ext uri="{FF2B5EF4-FFF2-40B4-BE49-F238E27FC236}">
                <a16:creationId xmlns:a16="http://schemas.microsoft.com/office/drawing/2014/main" id="{41458872-51C5-A60F-419E-70246796DA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0"/>
            <a:ext cx="6099048" cy="6858000"/>
          </a:xfrm>
          <a:solidFill>
            <a:schemeClr val="accent4"/>
          </a:solidFill>
        </p:spPr>
        <p:txBody>
          <a:bodyPr lIns="182880" tIns="182880" rIns="274320" bIns="4846320" anchor="ctr" anchorCtr="0">
            <a:no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4000" b="1" i="0" cap="all" baseline="0">
                <a:solidFill>
                  <a:srgbClr val="C6DCD8"/>
                </a:solidFill>
                <a:latin typeface="Arial Black" panose="020B0A040201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eader Right">
            <a:extLst>
              <a:ext uri="{FF2B5EF4-FFF2-40B4-BE49-F238E27FC236}">
                <a16:creationId xmlns:a16="http://schemas.microsoft.com/office/drawing/2014/main" id="{0C1D12FA-0F58-2AC7-1D69-2E4F4AA828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048" y="0"/>
            <a:ext cx="6099048" cy="6858000"/>
          </a:xfrm>
          <a:solidFill>
            <a:schemeClr val="accent6"/>
          </a:solidFill>
        </p:spPr>
        <p:txBody>
          <a:bodyPr lIns="182880" tIns="182880" rIns="274320" bIns="4846320" anchor="ctr" anchorCtr="0">
            <a:no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4000" b="1" i="0" cap="all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3DD32-A143-EFB3-CBDA-97CC180268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187-5257-9A5E-12FF-320671ABB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0EE555-4906-7BE1-D7C9-64C14615AF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643" y="2084832"/>
            <a:ext cx="5153572" cy="2877014"/>
          </a:xfrm>
          <a:noFill/>
        </p:spPr>
        <p:txBody>
          <a:bodyPr lIns="0" tIns="0" rIns="0" anchor="ctr" anchorCtr="0">
            <a:normAutofit/>
          </a:bodyPr>
          <a:lstStyle>
            <a:lvl1pPr algn="ctr">
              <a:lnSpc>
                <a:spcPct val="85000"/>
              </a:lnSpc>
              <a:defRPr sz="3300" b="1" i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2pPr>
            <a:lvl3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3pPr>
            <a:lvl4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4pPr>
            <a:lvl5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5E612EB-F504-FA4E-EF6F-65E46FBE43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6360" y="2084832"/>
            <a:ext cx="5153572" cy="2877014"/>
          </a:xfrm>
          <a:noFill/>
        </p:spPr>
        <p:txBody>
          <a:bodyPr lIns="0" tIns="0" rIns="0" anchor="ctr" anchorCtr="0">
            <a:normAutofit/>
          </a:bodyPr>
          <a:lstStyle>
            <a:lvl1pPr algn="ctr">
              <a:lnSpc>
                <a:spcPct val="85000"/>
              </a:lnSpc>
              <a:defRPr sz="5200" b="1" i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2pPr>
            <a:lvl3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3pPr>
            <a:lvl4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4pPr>
            <a:lvl5pPr algn="ctr">
              <a:lnSpc>
                <a:spcPct val="100000"/>
              </a:lnSpc>
              <a:defRPr sz="3300" b="1" i="0">
                <a:solidFill>
                  <a:schemeClr val="bg1"/>
                </a:solidFill>
                <a:latin typeface="Ringside Black" panose="02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 descr="Lilly Logo">
            <a:extLst>
              <a:ext uri="{FF2B5EF4-FFF2-40B4-BE49-F238E27FC236}">
                <a16:creationId xmlns:a16="http://schemas.microsoft.com/office/drawing/2014/main" id="{C2367760-3D2F-F434-DC62-01AC4E13B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lestones Two-Color–Dark &amp;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martArt Placeholder 23">
            <a:extLst>
              <a:ext uri="{FF2B5EF4-FFF2-40B4-BE49-F238E27FC236}">
                <a16:creationId xmlns:a16="http://schemas.microsoft.com/office/drawing/2014/main" id="{1C4E0AEE-D5C6-F81E-1380-71BF665B6402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095999" y="-4"/>
            <a:ext cx="6096000" cy="6864096"/>
          </a:xfr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C7FE1-1CB5-DF8D-7841-7EF2A456B4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D6445-DAEF-2049-72F1-ED55C662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AA1450-764B-03E2-D5E2-DBE43916A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317" y="-2"/>
            <a:ext cx="3951167" cy="685800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defRPr sz="1867" b="0" i="0" cap="all" baseline="0">
                <a:latin typeface="Arial Black" panose="020B0A04020102020204" pitchFamily="34" charset="0"/>
              </a:defRPr>
            </a:lvl1pPr>
            <a:lvl2pPr marL="121917" indent="-121917">
              <a:lnSpc>
                <a:spcPct val="90000"/>
              </a:lnSpc>
              <a:spcBef>
                <a:spcPts val="0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2pPr>
            <a:lvl3pPr marL="243834" indent="-121917">
              <a:spcBef>
                <a:spcPts val="53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3pPr>
            <a:lvl4pPr marL="365751" indent="-121917">
              <a:spcBef>
                <a:spcPts val="53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4pPr>
            <a:lvl5pPr marL="487668" indent="-121917">
              <a:spcBef>
                <a:spcPts val="53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7F0CD94-AE41-A69A-7845-480666A8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036320"/>
            <a:ext cx="4847064" cy="4589341"/>
          </a:xfrm>
        </p:spPr>
        <p:txBody>
          <a:bodyPr anchor="ctr" anchorCtr="1"/>
          <a:lstStyle>
            <a:lvl1pPr>
              <a:lnSpc>
                <a:spcPct val="75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 descr="Lilly Logo">
            <a:extLst>
              <a:ext uri="{FF2B5EF4-FFF2-40B4-BE49-F238E27FC236}">
                <a16:creationId xmlns:a16="http://schemas.microsoft.com/office/drawing/2014/main" id="{56C8CD11-C292-5DFD-26CC-ED5F1CBC9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71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stones Two-Color–Light &amp;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martArt Placeholder 23">
            <a:extLst>
              <a:ext uri="{FF2B5EF4-FFF2-40B4-BE49-F238E27FC236}">
                <a16:creationId xmlns:a16="http://schemas.microsoft.com/office/drawing/2014/main" id="{1C4E0AEE-D5C6-F81E-1380-71BF665B6402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095999" y="-4"/>
            <a:ext cx="6096000" cy="6864096"/>
          </a:xfr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C7FE1-1CB5-DF8D-7841-7EF2A456B4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D6445-DAEF-2049-72F1-ED55C662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AA1450-764B-03E2-D5E2-DBE43916A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317" y="-2"/>
            <a:ext cx="3951167" cy="685800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defRPr sz="1867" b="0" i="0" cap="all" baseline="0">
                <a:latin typeface="Arial Black" panose="020B0A04020102020204" pitchFamily="34" charset="0"/>
              </a:defRPr>
            </a:lvl1pPr>
            <a:lvl2pPr marL="121917" indent="-121917">
              <a:lnSpc>
                <a:spcPct val="90000"/>
              </a:lnSpc>
              <a:spcBef>
                <a:spcPts val="0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2pPr>
            <a:lvl3pPr marL="243834" indent="-121917">
              <a:spcBef>
                <a:spcPts val="53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3pPr>
            <a:lvl4pPr marL="365751" indent="-121917">
              <a:spcBef>
                <a:spcPts val="53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4pPr>
            <a:lvl5pPr marL="487668" indent="-121917">
              <a:spcBef>
                <a:spcPts val="53"/>
              </a:spcBef>
              <a:buClrTx/>
              <a:buSzPct val="78000"/>
              <a:buFont typeface="Arial" panose="020B0604020202020204" pitchFamily="34" charset="0"/>
              <a:buChar char="•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7F0CD94-AE41-A69A-7845-480666A8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036320"/>
            <a:ext cx="4847064" cy="4589341"/>
          </a:xfrm>
        </p:spPr>
        <p:txBody>
          <a:bodyPr anchor="ctr" anchorCtr="1"/>
          <a:lstStyle>
            <a:lvl1pPr>
              <a:lnSpc>
                <a:spcPct val="75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75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over Color Backgrou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A9F13-57E8-382C-12FF-3A26FB889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DF3F4-5FD6-1A37-C306-D91CFCCAD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2DD86-6DC8-A216-C853-0E8EF768E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33601" y="1694760"/>
            <a:ext cx="7924800" cy="445724"/>
          </a:xfr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 algn="ctr">
              <a:buNone/>
              <a:defRPr sz="2400" b="1" i="0">
                <a:latin typeface="Ringside" panose="02000500000000000000" pitchFamily="2" charset="0"/>
              </a:defRPr>
            </a:lvl2pPr>
            <a:lvl3pPr algn="ctr">
              <a:defRPr sz="2400" b="1" i="0">
                <a:latin typeface="Ringside" panose="02000500000000000000" pitchFamily="2" charset="0"/>
              </a:defRPr>
            </a:lvl3pPr>
            <a:lvl4pPr algn="ctr">
              <a:defRPr sz="2400" b="1" i="0">
                <a:latin typeface="Ringside" panose="02000500000000000000" pitchFamily="2" charset="0"/>
              </a:defRPr>
            </a:lvl4pPr>
            <a:lvl5pPr algn="ctr">
              <a:defRPr sz="2400" b="1" i="0">
                <a:latin typeface="Ringside" panose="02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EFF6AD5-B65F-CC40-E883-45D56723D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1" y="4663871"/>
            <a:ext cx="7924800" cy="445724"/>
          </a:xfr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0" indent="0" algn="ctr">
              <a:buNone/>
              <a:defRPr sz="2400" b="1" i="0">
                <a:latin typeface="Ringside" panose="02000500000000000000" pitchFamily="2" charset="0"/>
              </a:defRPr>
            </a:lvl2pPr>
            <a:lvl3pPr algn="ctr">
              <a:defRPr sz="2400" b="1" i="0">
                <a:latin typeface="Ringside" panose="02000500000000000000" pitchFamily="2" charset="0"/>
              </a:defRPr>
            </a:lvl3pPr>
            <a:lvl4pPr algn="ctr">
              <a:defRPr sz="2400" b="1" i="0">
                <a:latin typeface="Ringside" panose="02000500000000000000" pitchFamily="2" charset="0"/>
              </a:defRPr>
            </a:lvl4pPr>
            <a:lvl5pPr algn="ctr">
              <a:defRPr sz="2400" b="1" i="0">
                <a:latin typeface="Ringside" panose="02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52E94D-C6AA-929E-323D-2A883145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76" y="2203704"/>
            <a:ext cx="7927848" cy="2414016"/>
          </a:xfrm>
        </p:spPr>
        <p:txBody>
          <a:bodyPr anchor="ctr" anchorCtr="0">
            <a:noAutofit/>
          </a:bodyPr>
          <a:lstStyle>
            <a:lvl1pPr algn="ctr">
              <a:defRPr b="0" baseline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 descr="Lilly Logo">
            <a:extLst>
              <a:ext uri="{FF2B5EF4-FFF2-40B4-BE49-F238E27FC236}">
                <a16:creationId xmlns:a16="http://schemas.microsoft.com/office/drawing/2014/main" id="{AC2FFDCE-5198-D017-EFEB-8D526A5D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20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over Color Background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A9F13-57E8-382C-12FF-3A26FB889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DF3F4-5FD6-1A37-C306-D91CFCCAD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83B8F6-DE94-9680-6D09-E10818529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9317" y="2408822"/>
            <a:ext cx="8333366" cy="644258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1" i="0">
                <a:solidFill>
                  <a:srgbClr val="C6DCD8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ts val="5200"/>
              </a:lnSpc>
              <a:buNone/>
              <a:defRPr sz="5200" b="0" i="0" kern="500" spc="-200" baseline="0">
                <a:latin typeface="ITC Garamond Std Book Narrow" panose="02020505060506020304" pitchFamily="18" charset="0"/>
              </a:defRPr>
            </a:lvl2pPr>
            <a:lvl3pPr marL="182871" indent="0" algn="ctr">
              <a:buNone/>
              <a:defRPr/>
            </a:lvl3pPr>
            <a:lvl4pPr marL="365760" indent="0" algn="ctr">
              <a:buNone/>
              <a:defRPr/>
            </a:lvl4pPr>
            <a:lvl5pPr marL="54864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71AD5-767E-B0BF-448A-77A8E93E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935480" y="3300870"/>
            <a:ext cx="8321040" cy="2744330"/>
          </a:xfrm>
        </p:spPr>
        <p:txBody>
          <a:bodyPr/>
          <a:lstStyle>
            <a:lvl1pPr algn="ctr">
              <a:lnSpc>
                <a:spcPts val="5200"/>
              </a:lnSpc>
              <a:spcAft>
                <a:spcPts val="500"/>
              </a:spcAft>
              <a:defRPr sz="5200" b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 descr="Lilly Logo">
            <a:extLst>
              <a:ext uri="{FF2B5EF4-FFF2-40B4-BE49-F238E27FC236}">
                <a16:creationId xmlns:a16="http://schemas.microsoft.com/office/drawing/2014/main" id="{6E8DF08F-3B7D-82D3-9CE4-E6B4B8140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5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over Color Background 0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A9F13-57E8-382C-12FF-3A26FB889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DF3F4-5FD6-1A37-C306-D91CFCCAD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10" name="Statement continued in small font size">
            <a:extLst>
              <a:ext uri="{FF2B5EF4-FFF2-40B4-BE49-F238E27FC236}">
                <a16:creationId xmlns:a16="http://schemas.microsoft.com/office/drawing/2014/main" id="{8F83B8F6-DE94-9680-6D09-E10818529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0370" y="3181643"/>
            <a:ext cx="4239768" cy="526718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ts val="5200"/>
              </a:lnSpc>
              <a:buNone/>
              <a:defRPr sz="5200" b="0" i="0" kern="500" spc="-200" baseline="0">
                <a:latin typeface="ITC Garamond Std Book Narrow" panose="02020505060506020304" pitchFamily="18" charset="0"/>
              </a:defRPr>
            </a:lvl2pPr>
            <a:lvl3pPr marL="182871" indent="0" algn="ctr">
              <a:buNone/>
              <a:defRPr/>
            </a:lvl3pPr>
            <a:lvl4pPr marL="365760" indent="0" algn="ctr">
              <a:buNone/>
              <a:defRPr/>
            </a:lvl4pPr>
            <a:lvl5pPr marL="54864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944CE-72C1-78C9-8C6C-4C309EB6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40" y="802640"/>
            <a:ext cx="8686800" cy="5641682"/>
          </a:xfrm>
        </p:spPr>
        <p:txBody>
          <a:bodyPr anchor="ctr" anchorCtr="0">
            <a:noAutofit/>
          </a:bodyPr>
          <a:lstStyle>
            <a:lvl1pPr>
              <a:lnSpc>
                <a:spcPct val="75000"/>
              </a:lnSpc>
              <a:defRPr sz="11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60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1255184" y="2387600"/>
            <a:ext cx="9753600" cy="420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6482928"/>
              </p:ext>
            </p:extLst>
          </p:nvPr>
        </p:nvGraphicFramePr>
        <p:xfrm>
          <a:off x="1959212" y="3716209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A59D9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A59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E1DF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E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E1DF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E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E1DF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E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solidFill>
                      <a:srgbClr val="F0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077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over Color Background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2083-21E6-353E-7D08-140DEC9D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2764"/>
            <a:ext cx="11058144" cy="2133600"/>
          </a:xfrm>
        </p:spPr>
        <p:txBody>
          <a:bodyPr anchor="ctr" anchorCtr="0">
            <a:noAutofit/>
          </a:bodyPr>
          <a:lstStyle>
            <a:lvl1pPr algn="ctr">
              <a:defRPr sz="5333" b="0" i="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8AB59-75B3-4547-D29A-E21B10712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9B77B-9F05-FB7E-DD0C-6F1EC3BC7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pic>
        <p:nvPicPr>
          <p:cNvPr id="8" name="Graphic 7" descr="Lilly Logo">
            <a:extLst>
              <a:ext uri="{FF2B5EF4-FFF2-40B4-BE49-F238E27FC236}">
                <a16:creationId xmlns:a16="http://schemas.microsoft.com/office/drawing/2014/main" id="{1B758845-A20E-3CCF-5DAF-823FFB5E7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over Color Background 0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2083-21E6-353E-7D08-140DEC9D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095" y="1775013"/>
            <a:ext cx="6256649" cy="4456976"/>
          </a:xfrm>
        </p:spPr>
        <p:txBody>
          <a:bodyPr anchor="b" anchorCtr="0">
            <a:noAutofit/>
          </a:bodyPr>
          <a:lstStyle>
            <a:lvl1pPr algn="l">
              <a:lnSpc>
                <a:spcPts val="7733"/>
              </a:lnSpc>
              <a:defRPr sz="7733" b="0" i="0" spc="-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8AB59-75B3-4547-D29A-E21B10712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9B77B-9F05-FB7E-DD0C-6F1EC3BC7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pic>
        <p:nvPicPr>
          <p:cNvPr id="6" name="Graphic 5" descr="Lilly Logo">
            <a:extLst>
              <a:ext uri="{FF2B5EF4-FFF2-40B4-BE49-F238E27FC236}">
                <a16:creationId xmlns:a16="http://schemas.microsoft.com/office/drawing/2014/main" id="{A4B21B32-E086-60EE-E737-601E77F2E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over Color Background 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2083-21E6-353E-7D08-140DEC9D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575" y="1775012"/>
            <a:ext cx="7343170" cy="4624651"/>
          </a:xfrm>
        </p:spPr>
        <p:txBody>
          <a:bodyPr anchor="b" anchorCtr="0">
            <a:noAutofit/>
          </a:bodyPr>
          <a:lstStyle>
            <a:lvl1pPr algn="r">
              <a:lnSpc>
                <a:spcPts val="6667"/>
              </a:lnSpc>
              <a:defRPr sz="6667" b="0" i="0" spc="-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8AB59-75B3-4547-D29A-E21B10712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9B77B-9F05-FB7E-DD0C-6F1EC3BC7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t>‹#›</a:t>
            </a:fld>
            <a:endParaRPr lang="en-US"/>
          </a:p>
        </p:txBody>
      </p:sp>
      <p:sp>
        <p:nvSpPr>
          <p:cNvPr id="9" name="Statement continued in small font size">
            <a:extLst>
              <a:ext uri="{FF2B5EF4-FFF2-40B4-BE49-F238E27FC236}">
                <a16:creationId xmlns:a16="http://schemas.microsoft.com/office/drawing/2014/main" id="{3DEA6E8A-8159-3856-2223-A1E47E382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437" y="490610"/>
            <a:ext cx="4239768" cy="52671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ts val="5200"/>
              </a:lnSpc>
              <a:buNone/>
              <a:defRPr sz="5200" b="0" i="0" kern="500" spc="-200" baseline="0">
                <a:latin typeface="ITC Garamond Std Book Narrow" panose="02020505060506020304" pitchFamily="18" charset="0"/>
              </a:defRPr>
            </a:lvl2pPr>
            <a:lvl3pPr marL="182871" indent="0" algn="ctr">
              <a:buNone/>
              <a:defRPr/>
            </a:lvl3pPr>
            <a:lvl4pPr marL="365760" indent="0" algn="ctr">
              <a:buNone/>
              <a:defRPr/>
            </a:lvl4pPr>
            <a:lvl5pPr marL="54864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 descr="Lilly Logo">
            <a:extLst>
              <a:ext uri="{FF2B5EF4-FFF2-40B4-BE49-F238E27FC236}">
                <a16:creationId xmlns:a16="http://schemas.microsoft.com/office/drawing/2014/main" id="{DABB585C-D54E-4BAF-CC96-8A82DECBD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phic Background 01" preserve="1" userDrawn="1">
  <p:cSld name="Graphic Background 01">
    <p:bg>
      <p:bgRef idx="1001">
        <a:schemeClr val="bg1"/>
      </p:bgRef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F20DBA-B1E1-C2C7-B6F0-1DE9931CB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t" anchorCtr="0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A7BFE9-C3CB-DF75-E90C-D303B796B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55667" y="6510528"/>
            <a:ext cx="2276597" cy="118872"/>
          </a:xfrm>
        </p:spPr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41EC6-3231-AF73-0470-99937511BD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1BBE0F4E-E827-6CA6-7386-8D61F04F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312" y="1924050"/>
            <a:ext cx="6787376" cy="3009900"/>
          </a:xfrm>
        </p:spPr>
        <p:txBody>
          <a:bodyPr anchor="ctr" anchorCtr="1">
            <a:noAutofit/>
          </a:bodyPr>
          <a:lstStyle>
            <a:lvl1pPr algn="ctr">
              <a:lnSpc>
                <a:spcPct val="85000"/>
              </a:lnSpc>
              <a:defRPr sz="4000" spc="-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 descr="Lilly Logo">
            <a:extLst>
              <a:ext uri="{FF2B5EF4-FFF2-40B4-BE49-F238E27FC236}">
                <a16:creationId xmlns:a16="http://schemas.microsoft.com/office/drawing/2014/main" id="{205A13F0-80C1-AA52-1966-87DC2B37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6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phic Background 02" preserve="1" userDrawn="1">
  <p:cSld name="Graphic Background 02"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B57C235C-8485-5360-225C-3B2EDC4B6E23}"/>
              </a:ext>
            </a:extLst>
          </p:cNvPr>
          <p:cNvSpPr>
            <a:spLocks noGrp="1"/>
          </p:cNvSpPr>
          <p:nvPr>
            <p:ph type="dgm" sz="quarter" idx="23" hasCustomPrompt="1"/>
          </p:nvPr>
        </p:nvSpPr>
        <p:spPr>
          <a:xfrm>
            <a:off x="5017828" y="0"/>
            <a:ext cx="7215554" cy="6858000"/>
          </a:xfrm>
          <a:custGeom>
            <a:avLst/>
            <a:gdLst>
              <a:gd name="connsiteX0" fmla="*/ 2725644 w 7215554"/>
              <a:gd name="connsiteY0" fmla="*/ 0 h 6858000"/>
              <a:gd name="connsiteX1" fmla="*/ 3244362 w 7215554"/>
              <a:gd name="connsiteY1" fmla="*/ 0 h 6858000"/>
              <a:gd name="connsiteX2" fmla="*/ 7215554 w 7215554"/>
              <a:gd name="connsiteY2" fmla="*/ 0 h 6858000"/>
              <a:gd name="connsiteX3" fmla="*/ 7215554 w 7215554"/>
              <a:gd name="connsiteY3" fmla="*/ 6858000 h 6858000"/>
              <a:gd name="connsiteX4" fmla="*/ 4489910 w 7215554"/>
              <a:gd name="connsiteY4" fmla="*/ 6858000 h 6858000"/>
              <a:gd name="connsiteX5" fmla="*/ 3244362 w 7215554"/>
              <a:gd name="connsiteY5" fmla="*/ 6858000 h 6858000"/>
              <a:gd name="connsiteX6" fmla="*/ 0 w 72155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5554" h="6858000">
                <a:moveTo>
                  <a:pt x="2725644" y="0"/>
                </a:moveTo>
                <a:lnTo>
                  <a:pt x="3244362" y="0"/>
                </a:lnTo>
                <a:lnTo>
                  <a:pt x="7215554" y="0"/>
                </a:lnTo>
                <a:lnTo>
                  <a:pt x="7215554" y="6858000"/>
                </a:lnTo>
                <a:lnTo>
                  <a:pt x="4489910" y="6858000"/>
                </a:lnTo>
                <a:lnTo>
                  <a:pt x="3244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r">
              <a:defRPr>
                <a:solidFill>
                  <a:schemeClr val="accent2">
                    <a:alpha val="17154"/>
                  </a:schemeClr>
                </a:solidFill>
              </a:defRPr>
            </a:lvl1pPr>
          </a:lstStyle>
          <a:p>
            <a:r>
              <a:rPr lang="en-US"/>
              <a:t>Shape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5E395-F288-9253-3D88-0117C73EB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20028-9799-A742-CC7F-9C803699A41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0A869F2-3326-07B5-A0FB-201D9F4B9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82600"/>
            <a:ext cx="6438900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r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2076CED-DAC7-75F3-9767-C0121DDD9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628" y="1173361"/>
            <a:ext cx="6214872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r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CD82782-8ED1-5423-647F-47830FFF8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28" y="1864122"/>
            <a:ext cx="5986272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r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187193A-70C6-A42B-D333-65D2DEDE5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628" y="2554883"/>
            <a:ext cx="5762244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r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47C1C2C8-906D-553C-B103-D3F8E53ED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92824" y="3364111"/>
            <a:ext cx="5605272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AAEB449-CC67-B6FC-0F06-8C9F1740D2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64224" y="4054872"/>
            <a:ext cx="5833872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34EA8353-097E-F34B-2E8D-3F79B7EA1B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35624" y="4745633"/>
            <a:ext cx="6062472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318F1F52-9D02-26B4-3120-B9C7331946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5500" y="5436393"/>
            <a:ext cx="6291072" cy="71250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85000"/>
              </a:lnSpc>
              <a:spcBef>
                <a:spcPts val="500"/>
              </a:spcBef>
              <a:buNone/>
              <a:defRPr sz="4800" b="1" i="0" baseline="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0" indent="0" algn="r">
              <a:lnSpc>
                <a:spcPct val="85000"/>
              </a:lnSpc>
              <a:spcBef>
                <a:spcPts val="500"/>
              </a:spcBef>
              <a:buNone/>
              <a:tabLst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2pPr>
            <a:lvl3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3pPr>
            <a:lvl4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4pPr>
            <a:lvl5pPr marL="0" indent="0" algn="r">
              <a:lnSpc>
                <a:spcPct val="85000"/>
              </a:lnSpc>
              <a:spcBef>
                <a:spcPts val="500"/>
              </a:spcBef>
              <a:buNone/>
              <a:defRPr sz="5000" b="1" i="0">
                <a:solidFill>
                  <a:schemeClr val="bg1"/>
                </a:solidFill>
                <a:latin typeface="ITC Garamond Std Book Narrow" panose="02020505060506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 descr="Lilly Logo">
            <a:extLst>
              <a:ext uri="{FF2B5EF4-FFF2-40B4-BE49-F238E27FC236}">
                <a16:creationId xmlns:a16="http://schemas.microsoft.com/office/drawing/2014/main" id="{3FCBE9D6-31FB-8DA2-27C4-7F031158F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with Half Slide Photo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7C7785D-DD37-5149-8AF8-C63F1A3220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9048" y="0"/>
            <a:ext cx="6099600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EA55FB-A053-9AE1-786B-6911034B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00D13F-2583-D26F-C976-6DE2726760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3A506A2-D092-0C43-6169-E1869779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9954"/>
            <a:ext cx="4425387" cy="4999595"/>
          </a:xfrm>
        </p:spPr>
        <p:txBody>
          <a:bodyPr/>
          <a:lstStyle>
            <a:lvl1pPr>
              <a:lnSpc>
                <a:spcPts val="4000"/>
              </a:lnSpc>
              <a:defRPr b="0" i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E45087-F0F7-4416-74FE-2A20319B291C}"/>
              </a:ext>
            </a:extLst>
          </p:cNvPr>
          <p:cNvSpPr txBox="1"/>
          <p:nvPr userDrawn="1"/>
        </p:nvSpPr>
        <p:spPr>
          <a:xfrm>
            <a:off x="12593256" y="50465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sz="1800">
              <a:latin typeface="+mn-lt"/>
            </a:endParaRPr>
          </a:p>
        </p:txBody>
      </p:sp>
      <p:pic>
        <p:nvPicPr>
          <p:cNvPr id="5" name="Graphic 4" descr="Lilly Logo">
            <a:extLst>
              <a:ext uri="{FF2B5EF4-FFF2-40B4-BE49-F238E27FC236}">
                <a16:creationId xmlns:a16="http://schemas.microsoft.com/office/drawing/2014/main" id="{B66CCE80-2B87-1813-41B4-9F50D164C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7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Half Slide Photo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7C7785D-DD37-5149-8AF8-C63F1A3220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9048" y="0"/>
            <a:ext cx="60996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B730-31E8-844C-53BD-682FF39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6CFA4-AA80-0D39-57A4-C0EFF3646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Title 17">
            <a:extLst>
              <a:ext uri="{FF2B5EF4-FFF2-40B4-BE49-F238E27FC236}">
                <a16:creationId xmlns:a16="http://schemas.microsoft.com/office/drawing/2014/main" id="{E068BB9F-0200-00AA-D6D2-ADF6645A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66" y="603504"/>
            <a:ext cx="4688288" cy="5566755"/>
          </a:xfrm>
        </p:spPr>
        <p:txBody>
          <a:bodyPr lIns="182880" rIns="182880" anchor="ctr" anchorCtr="0">
            <a:normAutofit/>
          </a:bodyPr>
          <a:lstStyle>
            <a:lvl1pPr algn="ctr">
              <a:lnSpc>
                <a:spcPct val="200000"/>
              </a:lnSpc>
              <a:spcAft>
                <a:spcPts val="1600"/>
              </a:spcAft>
              <a:defRPr sz="2400" b="0" i="0" spc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29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Half &amp; Half Text Layout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A6D613-1AF0-AACB-73FA-C01BE77D0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9048" y="0"/>
            <a:ext cx="6099048" cy="6858000"/>
          </a:xfrm>
          <a:solidFill>
            <a:schemeClr val="accent1"/>
          </a:solidFill>
        </p:spPr>
        <p:txBody>
          <a:bodyPr lIns="914400" rIns="914400" bIns="228600" anchor="ctr"/>
          <a:lstStyle>
            <a:lvl1pPr algn="ctr">
              <a:lnSpc>
                <a:spcPct val="100000"/>
              </a:lnSpc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B730-31E8-844C-53BD-682FF39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6CFA4-AA80-0D39-57A4-C0EFF3646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4FCC3A6-560D-4CA5-2D09-2450AFC59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536" y="969264"/>
            <a:ext cx="4572000" cy="4735381"/>
          </a:xfrm>
        </p:spPr>
        <p:txBody>
          <a:bodyPr anchor="ctr" anchorCtr="0">
            <a:noAutofit/>
          </a:bodyPr>
          <a:lstStyle>
            <a:lvl1pPr algn="ctr">
              <a:lnSpc>
                <a:spcPts val="2400"/>
              </a:lnSpc>
              <a:defRPr sz="2400"/>
            </a:lvl1pPr>
            <a:lvl2pPr algn="ctr">
              <a:lnSpc>
                <a:spcPct val="100000"/>
              </a:lnSpc>
              <a:defRPr sz="2000"/>
            </a:lvl2pPr>
            <a:lvl3pPr algn="ctr">
              <a:lnSpc>
                <a:spcPct val="100000"/>
              </a:lnSpc>
              <a:defRPr sz="1800"/>
            </a:lvl3pPr>
            <a:lvl4pPr algn="ctr">
              <a:lnSpc>
                <a:spcPct val="100000"/>
              </a:lnSpc>
              <a:defRPr sz="1500"/>
            </a:lvl4pPr>
            <a:lvl5pPr algn="ctr"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712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with Half &amp; Half Text Layout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A6D613-1AF0-AACB-73FA-C01BE77D0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0"/>
            <a:ext cx="6099048" cy="6858000"/>
          </a:xfrm>
          <a:solidFill>
            <a:srgbClr val="E4EBF1"/>
          </a:solidFill>
        </p:spPr>
        <p:txBody>
          <a:bodyPr lIns="594360" rIns="594360" bIns="228600" anchor="ctr"/>
          <a:lstStyle>
            <a:lvl1pPr algn="ctr">
              <a:lnSpc>
                <a:spcPct val="100000"/>
              </a:lnSpc>
              <a:spcBef>
                <a:spcPts val="3600"/>
              </a:spcBef>
              <a:defRPr sz="2400" b="0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i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-18288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6576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4pPr>
            <a:lvl5pPr marL="4572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B730-31E8-844C-53BD-682FF39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6CFA4-AA80-0D39-57A4-C0EFF3646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D2651-CE6C-E483-7844-DD43FE37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41" y="2806575"/>
            <a:ext cx="4559929" cy="3123444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4800" b="0" i="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 descr="Lilly Logo">
            <a:extLst>
              <a:ext uri="{FF2B5EF4-FFF2-40B4-BE49-F238E27FC236}">
                <a16:creationId xmlns:a16="http://schemas.microsoft.com/office/drawing/2014/main" id="{73C3EB7A-AC36-591A-C051-9E3D07607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7C7785D-DD37-5149-8AF8-C63F1A3220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400" y="0"/>
            <a:ext cx="60996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B730-31E8-844C-53BD-682FF39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6CFA4-AA80-0D39-57A4-C0EFF3646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Title 17">
            <a:extLst>
              <a:ext uri="{FF2B5EF4-FFF2-40B4-BE49-F238E27FC236}">
                <a16:creationId xmlns:a16="http://schemas.microsoft.com/office/drawing/2014/main" id="{E068BB9F-0200-00AA-D6D2-ADF6645A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813466"/>
            <a:ext cx="4688288" cy="1206823"/>
          </a:xfrm>
        </p:spPr>
        <p:txBody>
          <a:bodyPr lIns="0" rIns="0" anchor="b" anchorCtr="0">
            <a:norm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3600" b="1" i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A68B9B-FDF7-CDEE-FF1E-62AAEFB5C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311" y="3342986"/>
            <a:ext cx="4710113" cy="26146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89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52379E-98ED-92BA-94F1-0722B2D75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582" y="4127078"/>
            <a:ext cx="5572317" cy="40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667"/>
              </a:lnSpc>
              <a:buFontTx/>
              <a:buNone/>
              <a:defRPr sz="2667" b="0" i="0" cap="all" baseline="0">
                <a:solidFill>
                  <a:schemeClr val="tx1"/>
                </a:solidFill>
                <a:latin typeface="+mn-lt"/>
              </a:defRPr>
            </a:lvl1pPr>
            <a:lvl2pPr marL="795847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2pPr>
            <a:lvl3pPr marL="1405432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3pPr>
            <a:lvl4pPr marL="2015016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4pPr>
            <a:lvl5pPr marL="2624601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48296-BE07-8E79-0A75-61231A9C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1877569"/>
            <a:ext cx="10619517" cy="183718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6480"/>
              </a:lnSpc>
              <a:defRPr sz="8000" b="1" i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DE5E3-743C-3C79-855B-1421A3FC40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35040" y="6217920"/>
            <a:ext cx="5572317" cy="115552"/>
          </a:xfrm>
        </p:spPr>
        <p:txBody>
          <a:bodyPr anchor="t" anchorCtr="0"/>
          <a:lstStyle>
            <a:lvl1pPr algn="r">
              <a:defRPr sz="1067" b="1" i="0">
                <a:latin typeface="Arial Black" panose="020B0A04020102020204" pitchFamily="34" charset="0"/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8A9B-8A03-9509-31AE-FD0FD8D531B3}"/>
              </a:ext>
            </a:extLst>
          </p:cNvPr>
          <p:cNvSpPr>
            <a:spLocks noGrp="1"/>
          </p:cNvSpPr>
          <p:nvPr>
            <p:ph type="sldNum" idx="13"/>
          </p:nvPr>
        </p:nvSpPr>
        <p:spPr>
          <a:xfrm>
            <a:off x="12317360" y="6509572"/>
            <a:ext cx="140865" cy="109728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1428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Pictur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7C7785D-DD37-5149-8AF8-C63F1A3220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96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B730-31E8-844C-53BD-682FF39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6CFA4-AA80-0D39-57A4-C0EFF3646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Title 17">
            <a:extLst>
              <a:ext uri="{FF2B5EF4-FFF2-40B4-BE49-F238E27FC236}">
                <a16:creationId xmlns:a16="http://schemas.microsoft.com/office/drawing/2014/main" id="{E068BB9F-0200-00AA-D6D2-ADF6645A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732" y="1813466"/>
            <a:ext cx="4688288" cy="1206823"/>
          </a:xfrm>
        </p:spPr>
        <p:txBody>
          <a:bodyPr lIns="0" rIns="0" anchor="b" anchorCtr="0">
            <a:norm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3600" b="1" i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A68B9B-FDF7-CDEE-FF1E-62AAEFB5C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6395" y="3342986"/>
            <a:ext cx="4710113" cy="26146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 descr="Lilly Logo">
            <a:extLst>
              <a:ext uri="{FF2B5EF4-FFF2-40B4-BE49-F238E27FC236}">
                <a16:creationId xmlns:a16="http://schemas.microsoft.com/office/drawing/2014/main" id="{BB93CDD0-8AE4-8543-74DC-53F575AFB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">
    <p:bg>
      <p:bgPr>
        <a:solidFill>
          <a:srgbClr val="FD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CCDBA-71E8-BC13-BB47-E5F60BE77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E9773-4780-B8E4-BF69-07DBEDB60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E4F595-4E91-19AD-9AD8-E1D2E5ACC8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1906" y="1083182"/>
            <a:ext cx="9628188" cy="517276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defRPr sz="175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400" b="1" i="0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2pPr>
            <a:lvl3pPr marL="182871" indent="0" algn="ctr">
              <a:buNone/>
              <a:defRPr sz="1400"/>
            </a:lvl3pPr>
            <a:lvl4pPr algn="ctr">
              <a:defRPr sz="1200"/>
            </a:lvl4pPr>
            <a:lvl5pPr algn="ctr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207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Patter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3FF3717-31FB-0D42-AF4C-531F032591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952" cy="6858000"/>
          </a:xfrm>
          <a:prstGeom prst="rect">
            <a:avLst/>
          </a:prstGeo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Border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4B25-BE69-C114-58BA-40827247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F61599-C87F-D1DD-3342-174CEF6A2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304118-94A6-2950-369F-F2E38F88B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649224"/>
            <a:ext cx="10872216" cy="5559552"/>
          </a:xfrm>
          <a:solidFill>
            <a:schemeClr val="accent1"/>
          </a:solidFill>
        </p:spPr>
        <p:txBody>
          <a:bodyPr tIns="1920240"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ED95E8-45BF-E321-4859-717C61113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319" y="3816833"/>
            <a:ext cx="7345362" cy="127158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12248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3FF3717-31FB-0D42-AF4C-531F032591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048" y="0"/>
            <a:ext cx="6099048" cy="6858000"/>
          </a:xfrm>
          <a:prstGeom prst="rect">
            <a:avLst/>
          </a:prstGeo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4B25-BE69-C114-58BA-40827247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F61599-C87F-D1DD-3342-174CEF6A2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304118-94A6-2950-369F-F2E38F88B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9048" cy="6858000"/>
          </a:xfrm>
          <a:solidFill>
            <a:schemeClr val="accent5"/>
          </a:solidFill>
        </p:spPr>
        <p:txBody>
          <a:bodyPr lIns="640080" tIns="0" rIns="640080" bIns="548640" anchor="ctr" anchorCtr="0">
            <a:noAutofit/>
          </a:bodyPr>
          <a:lstStyle>
            <a:lvl1pPr algn="ctr">
              <a:lnSpc>
                <a:spcPts val="72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ED95E8-45BF-E321-4859-717C61113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54" y="4144824"/>
            <a:ext cx="5536096" cy="127158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Graphic 2" descr="Lilly Logo">
            <a:extLst>
              <a:ext uri="{FF2B5EF4-FFF2-40B4-BE49-F238E27FC236}">
                <a16:creationId xmlns:a16="http://schemas.microsoft.com/office/drawing/2014/main" id="{58DB6D87-6329-6E37-1448-8541CCCDA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7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Title over Dark Background">
    <p:bg>
      <p:bgPr>
        <a:solidFill>
          <a:srgbClr val="C6D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4B25-BE69-C114-58BA-40827247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F61599-C87F-D1DD-3342-174CEF6A2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304118-94A6-2950-369F-F2E38F88B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9048" cy="6858000"/>
          </a:xfrm>
          <a:solidFill>
            <a:schemeClr val="accent2"/>
          </a:solidFill>
        </p:spPr>
        <p:txBody>
          <a:bodyPr lIns="640080" tIns="0" rIns="640080" bIns="548640" anchor="ctr" anchorCtr="0">
            <a:noAutofit/>
          </a:bodyPr>
          <a:lstStyle>
            <a:lvl1pPr algn="ctr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ED95E8-45BF-E321-4859-717C61113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54" y="4144824"/>
            <a:ext cx="5536096" cy="127158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F255-5C27-6AB9-D599-F7C9EF5EA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2320" y="1261872"/>
            <a:ext cx="4142232" cy="4270248"/>
          </a:xfrm>
        </p:spPr>
        <p:txBody>
          <a:bodyPr anchor="ctr" anchorCtr="0">
            <a:noAutofit/>
          </a:bodyPr>
          <a:lstStyle>
            <a:lvl1pPr>
              <a:lnSpc>
                <a:spcPts val="2100"/>
              </a:lnSpc>
              <a:spcBef>
                <a:spcPts val="1600"/>
              </a:spcBef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 descr="Lilly Logo">
            <a:extLst>
              <a:ext uri="{FF2B5EF4-FFF2-40B4-BE49-F238E27FC236}">
                <a16:creationId xmlns:a16="http://schemas.microsoft.com/office/drawing/2014/main" id="{40462F35-0FED-7E5F-47F2-942981399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4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Title over Light Background">
    <p:bg>
      <p:bgPr>
        <a:solidFill>
          <a:srgbClr val="E4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304118-94A6-2950-369F-F2E38F88B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9048" cy="6858000"/>
          </a:xfrm>
          <a:solidFill>
            <a:schemeClr val="accent3"/>
          </a:solidFill>
        </p:spPr>
        <p:txBody>
          <a:bodyPr lIns="640080" tIns="0" rIns="640080" bIns="548640" anchor="ctr" anchorCtr="0">
            <a:noAutofit/>
          </a:bodyPr>
          <a:lstStyle>
            <a:lvl1pPr algn="ctr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4B25-BE69-C114-58BA-40827247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F61599-C87F-D1DD-3342-174CEF6A2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ED95E8-45BF-E321-4859-717C61113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54" y="4144824"/>
            <a:ext cx="5536096" cy="127158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F255-5C27-6AB9-D599-F7C9EF5EA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2320" y="1261872"/>
            <a:ext cx="4142232" cy="4270248"/>
          </a:xfrm>
        </p:spPr>
        <p:txBody>
          <a:bodyPr anchor="ctr" anchorCtr="0">
            <a:noAutofit/>
          </a:bodyPr>
          <a:lstStyle>
            <a:lvl1pPr>
              <a:lnSpc>
                <a:spcPts val="2100"/>
              </a:lnSpc>
              <a:spcBef>
                <a:spcPts val="1600"/>
              </a:spcBef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 descr="Lilly Logo">
            <a:extLst>
              <a:ext uri="{FF2B5EF4-FFF2-40B4-BE49-F238E27FC236}">
                <a16:creationId xmlns:a16="http://schemas.microsoft.com/office/drawing/2014/main" id="{8EE2D2FE-3BDB-C184-6CC2-ACA96563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6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wo Cop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F255-5C27-6AB9-D599-F7C9EF5EA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74720"/>
            <a:ext cx="6099048" cy="3383280"/>
          </a:xfrm>
          <a:solidFill>
            <a:schemeClr val="tx1"/>
          </a:solidFill>
        </p:spPr>
        <p:txBody>
          <a:bodyPr lIns="640080" tIns="228600" rIns="457200" bIns="594360" anchor="ctr" anchorCtr="0">
            <a:normAutofit/>
          </a:bodyPr>
          <a:lstStyle>
            <a:lvl1pPr>
              <a:lnSpc>
                <a:spcPct val="85000"/>
              </a:lnSpc>
              <a:spcBef>
                <a:spcPts val="1600"/>
              </a:spcBef>
              <a:defRPr sz="2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4B25-BE69-C114-58BA-40827247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F61599-C87F-D1DD-3342-174CEF6A2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A58E7B-9AE6-071A-3557-31D4B11A3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474720"/>
            <a:ext cx="6099048" cy="3383280"/>
          </a:xfrm>
          <a:noFill/>
        </p:spPr>
        <p:txBody>
          <a:bodyPr lIns="640080" tIns="228600" rIns="457200" bIns="594360" anchor="ctr" anchorCtr="0">
            <a:normAutofit/>
          </a:bodyPr>
          <a:lstStyle>
            <a:lvl1pPr>
              <a:lnSpc>
                <a:spcPct val="85000"/>
              </a:lnSpc>
              <a:spcBef>
                <a:spcPts val="1600"/>
              </a:spcBef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304118-94A6-2950-369F-F2E38F88B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88952" cy="3474720"/>
          </a:xfrm>
          <a:solidFill>
            <a:schemeClr val="accent1"/>
          </a:solidFill>
        </p:spPr>
        <p:txBody>
          <a:bodyPr lIns="640080" tIns="822960" rIns="640080" bIns="548640" anchor="t" anchorCtr="0">
            <a:noAutofit/>
          </a:bodyPr>
          <a:lstStyle>
            <a:lvl1pPr algn="l">
              <a:lnSpc>
                <a:spcPts val="72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421101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1/3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40B73C0-32B1-02E6-08AC-6843E5DFE7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261" y="0"/>
            <a:ext cx="4061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/>
            </a:lvl1pPr>
          </a:lstStyle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7AC90C-7F28-B72B-C6F4-042785B04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671513"/>
            <a:ext cx="5762625" cy="1757361"/>
          </a:xfrm>
        </p:spPr>
        <p:txBody>
          <a:bodyPr anchor="b" anchorCtr="0">
            <a:noAutofit/>
          </a:bodyPr>
          <a:lstStyle>
            <a:lvl1pPr>
              <a:lnSpc>
                <a:spcPts val="6400"/>
              </a:lnSpc>
              <a:defRPr sz="6400" spc="-200" baseline="0"/>
            </a:lvl1pPr>
          </a:lstStyle>
          <a:p>
            <a:r>
              <a:rPr lang="en-US"/>
              <a:t>Click to insert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A25D06-584F-5760-A7B3-2D8DEB977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642615"/>
            <a:ext cx="5975033" cy="3400997"/>
          </a:xfrm>
        </p:spPr>
        <p:txBody>
          <a:bodyPr>
            <a:normAutofit/>
          </a:bodyPr>
          <a:lstStyle>
            <a:lvl1pPr marL="0" indent="0">
              <a:lnSpc>
                <a:spcPts val="1440"/>
              </a:lnSpc>
              <a:spcBef>
                <a:spcPts val="1800"/>
              </a:spcBef>
              <a:buNone/>
              <a:defRPr sz="1200"/>
            </a:lvl1pPr>
            <a:lvl2pPr marL="182880" indent="-182880">
              <a:lnSpc>
                <a:spcPts val="1440"/>
              </a:lnSpc>
              <a:spcBef>
                <a:spcPts val="1000"/>
              </a:spcBef>
              <a:defRPr sz="1200"/>
            </a:lvl2pPr>
            <a:lvl3pPr indent="-182880">
              <a:lnSpc>
                <a:spcPts val="1440"/>
              </a:lnSpc>
              <a:spcBef>
                <a:spcPts val="800"/>
              </a:spcBef>
              <a:defRPr sz="1200"/>
            </a:lvl3pPr>
            <a:lvl4pPr marL="548640" indent="-182880">
              <a:lnSpc>
                <a:spcPts val="1440"/>
              </a:lnSpc>
              <a:spcBef>
                <a:spcPts val="600"/>
              </a:spcBef>
              <a:defRPr sz="1200"/>
            </a:lvl4pPr>
            <a:lvl5pPr marL="731520" indent="-182880">
              <a:lnSpc>
                <a:spcPts val="1440"/>
              </a:lnSpc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0CADF-878D-63BF-1451-A3E0E5FC54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1C1A-4CD1-6997-B931-FC42002CC9A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135D20-C3A1-FF4C-B4DB-BE449A9B144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5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40B73C0-32B1-02E6-08AC-6843E5DFE7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261" y="0"/>
            <a:ext cx="4061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/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7FA129-3605-FEE2-2F8A-D616EDEEAE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4C182-D9F8-27AC-F250-1D85B7E20558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A25D06-584F-5760-A7B3-2D8DEB977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722376"/>
            <a:ext cx="7066828" cy="4006642"/>
          </a:xfrm>
        </p:spPr>
        <p:txBody>
          <a:bodyPr>
            <a:noAutofit/>
          </a:bodyPr>
          <a:lstStyle>
            <a:lvl1pPr marL="320040" indent="-228600">
              <a:lnSpc>
                <a:spcPct val="68000"/>
              </a:lnSpc>
              <a:spcBef>
                <a:spcPts val="1800"/>
              </a:spcBef>
              <a:buNone/>
              <a:defRPr sz="5300" b="0" i="0" kern="100" spc="-200">
                <a:latin typeface="Times New Roman" panose="02020603050405020304" pitchFamily="18" charset="0"/>
              </a:defRPr>
            </a:lvl1pPr>
            <a:lvl2pPr marL="548640" indent="-228600">
              <a:lnSpc>
                <a:spcPct val="68000"/>
              </a:lnSpc>
              <a:spcBef>
                <a:spcPts val="1600"/>
              </a:spcBef>
              <a:buFont typeface="System Font Regular"/>
              <a:buChar char="−"/>
              <a:defRPr sz="4400" b="0" i="0" kern="100" spc="-200">
                <a:latin typeface="Times New Roman" panose="02020603050405020304" pitchFamily="18" charset="0"/>
              </a:defRPr>
            </a:lvl2pPr>
            <a:lvl3pPr marL="182871" indent="0">
              <a:lnSpc>
                <a:spcPts val="1440"/>
              </a:lnSpc>
              <a:spcBef>
                <a:spcPts val="800"/>
              </a:spcBef>
              <a:buNone/>
              <a:defRPr sz="1200"/>
            </a:lvl3pPr>
            <a:lvl4pPr marL="548640" indent="-182880">
              <a:lnSpc>
                <a:spcPts val="1440"/>
              </a:lnSpc>
              <a:spcBef>
                <a:spcPts val="600"/>
              </a:spcBef>
              <a:defRPr sz="1200"/>
            </a:lvl4pPr>
            <a:lvl5pPr marL="731520" indent="-182880">
              <a:lnSpc>
                <a:spcPts val="1440"/>
              </a:lnSpc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688D7C-1245-BF05-95E9-099C0FD3DF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" y="4990012"/>
            <a:ext cx="6929668" cy="1145612"/>
          </a:xfrm>
        </p:spPr>
        <p:txBody>
          <a:bodyPr anchor="b"/>
          <a:lstStyle>
            <a:lvl1pPr algn="r">
              <a:spcBef>
                <a:spcPts val="0"/>
              </a:spcBef>
              <a:spcAft>
                <a:spcPts val="1200"/>
              </a:spcAft>
              <a:defRPr sz="1900" b="1" cap="all" baseline="0">
                <a:solidFill>
                  <a:schemeClr val="accent1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0"/>
              </a:spcBef>
              <a:buNone/>
              <a:defRPr sz="1800"/>
            </a:lvl2pPr>
            <a:lvl3pPr marL="182871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4801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and Picture over Color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40B73C0-32B1-02E6-08AC-6843E5DFE7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261" y="0"/>
            <a:ext cx="4061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/>
            </a:lvl1pPr>
          </a:lstStyle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7FA129-3605-FEE2-2F8A-D616EDEEAE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4C182-D9F8-27AC-F250-1D85B7E20558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A25D06-584F-5760-A7B3-2D8DEB977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722376"/>
            <a:ext cx="7066828" cy="4006642"/>
          </a:xfrm>
        </p:spPr>
        <p:txBody>
          <a:bodyPr>
            <a:noAutofit/>
          </a:bodyPr>
          <a:lstStyle>
            <a:lvl1pPr marL="320040" indent="-228600">
              <a:lnSpc>
                <a:spcPct val="68000"/>
              </a:lnSpc>
              <a:spcBef>
                <a:spcPts val="1800"/>
              </a:spcBef>
              <a:buNone/>
              <a:defRPr sz="5300" b="0" i="0" kern="100" spc="-2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548640" indent="-228600">
              <a:lnSpc>
                <a:spcPct val="68000"/>
              </a:lnSpc>
              <a:spcBef>
                <a:spcPts val="1600"/>
              </a:spcBef>
              <a:buFont typeface="System Font Regular"/>
              <a:buChar char="−"/>
              <a:defRPr sz="4400" b="0" i="0" kern="100" spc="-2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82871" indent="0">
              <a:lnSpc>
                <a:spcPts val="1440"/>
              </a:lnSpc>
              <a:spcBef>
                <a:spcPts val="800"/>
              </a:spcBef>
              <a:buNone/>
              <a:defRPr sz="1200"/>
            </a:lvl3pPr>
            <a:lvl4pPr marL="548640" indent="-182880">
              <a:lnSpc>
                <a:spcPts val="1440"/>
              </a:lnSpc>
              <a:spcBef>
                <a:spcPts val="600"/>
              </a:spcBef>
              <a:defRPr sz="1200"/>
            </a:lvl4pPr>
            <a:lvl5pPr marL="731520" indent="-182880">
              <a:lnSpc>
                <a:spcPts val="1440"/>
              </a:lnSpc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688D7C-1245-BF05-95E9-099C0FD3DF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" y="4990012"/>
            <a:ext cx="6929668" cy="1145612"/>
          </a:xfrm>
        </p:spPr>
        <p:txBody>
          <a:bodyPr anchor="b"/>
          <a:lstStyle>
            <a:lvl1pPr algn="r">
              <a:spcBef>
                <a:spcPts val="0"/>
              </a:spcBef>
              <a:spcAft>
                <a:spcPts val="1200"/>
              </a:spcAft>
              <a:defRPr sz="1900" b="1" cap="all" baseline="0">
                <a:solidFill>
                  <a:schemeClr val="bg2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 marL="182871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2" name="Graphic 11" descr="Lilly Logo">
            <a:extLst>
              <a:ext uri="{FF2B5EF4-FFF2-40B4-BE49-F238E27FC236}">
                <a16:creationId xmlns:a16="http://schemas.microsoft.com/office/drawing/2014/main" id="{57AA9D94-46CD-6D4B-3C13-1B8BB317C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264" y="6425184"/>
            <a:ext cx="451103" cy="2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1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 with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52379E-98ED-92BA-94F1-0722B2D75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582" y="4127078"/>
            <a:ext cx="5572317" cy="40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667"/>
              </a:lnSpc>
              <a:buFontTx/>
              <a:buNone/>
              <a:defRPr sz="2667" b="0" i="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5847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2pPr>
            <a:lvl3pPr marL="1405432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3pPr>
            <a:lvl4pPr marL="2015016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4pPr>
            <a:lvl5pPr marL="2624601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48296-BE07-8E79-0A75-61231A9C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1877569"/>
            <a:ext cx="10619517" cy="183718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6480"/>
              </a:lnSpc>
              <a:defRPr sz="8000" b="1" i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DE5E3-743C-3C79-855B-1421A3FC40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35040" y="6217920"/>
            <a:ext cx="5572317" cy="115552"/>
          </a:xfrm>
        </p:spPr>
        <p:txBody>
          <a:bodyPr anchor="t" anchorCtr="0"/>
          <a:lstStyle>
            <a:lvl1pPr algn="r">
              <a:defRPr sz="1067" b="1" i="0">
                <a:latin typeface="Arial Black" panose="020B0A04020102020204" pitchFamily="34" charset="0"/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8A9B-8A03-9509-31AE-FD0FD8D531B3}"/>
              </a:ext>
            </a:extLst>
          </p:cNvPr>
          <p:cNvSpPr>
            <a:spLocks noGrp="1"/>
          </p:cNvSpPr>
          <p:nvPr>
            <p:ph type="sldNum" idx="13"/>
          </p:nvPr>
        </p:nvSpPr>
        <p:spPr>
          <a:xfrm>
            <a:off x="12317360" y="6509572"/>
            <a:ext cx="140865" cy="10972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 descr="Lilly Logo">
            <a:extLst>
              <a:ext uri="{FF2B5EF4-FFF2-40B4-BE49-F238E27FC236}">
                <a16:creationId xmlns:a16="http://schemas.microsoft.com/office/drawing/2014/main" id="{2F5B57B7-9306-7774-CF39-85FA919DE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7408" y="5949697"/>
            <a:ext cx="1027460" cy="5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y Script Logo on Ligh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3E22E6C-9A8A-E612-CB10-5F586CD9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20486" y="1855351"/>
            <a:ext cx="5759825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y Script Logo on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4511BF0-FFC8-4F2F-0FB4-80139E702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20486" y="1855351"/>
            <a:ext cx="5759825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4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y AMC Vertical Lockup on Ligh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58687D6-21CA-9E97-A869-9175E8FC2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49550" y="1924050"/>
            <a:ext cx="6692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1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y AMC Vertical Lockup on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9AA62-884F-5503-10FE-F102255B9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49550" y="1924050"/>
            <a:ext cx="6692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8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y AMC Horizontal Lockup on Ligh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14A565-5CFE-EEEF-9242-F9F55A73D7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9929" y="2596896"/>
            <a:ext cx="8769094" cy="1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y AMC Horizontal Lockup on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9B9881-6D87-F82C-9EC5-8C94F5CEC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9929" y="2596896"/>
            <a:ext cx="8769094" cy="1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633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utral Stone">
    <p:bg>
      <p:bgPr>
        <a:solidFill>
          <a:srgbClr val="E4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B2F4E6-CFEB-D921-4BBF-F716D58C4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  © 2024 Eli Lilly and Company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E5A23-7457-D569-77A4-37A2D9A74B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026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 preserve="1">
  <p:cSld name="Thank you">
    <p:bg>
      <p:bgPr>
        <a:solidFill>
          <a:schemeClr val="accent1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7A6BB7C-472B-E741-A8E9-28276611E82F}"/>
              </a:ext>
            </a:extLst>
          </p:cNvPr>
          <p:cNvGrpSpPr/>
          <p:nvPr userDrawn="1"/>
        </p:nvGrpSpPr>
        <p:grpSpPr>
          <a:xfrm>
            <a:off x="1818578" y="1034171"/>
            <a:ext cx="8869571" cy="4780301"/>
            <a:chOff x="1073328" y="775628"/>
            <a:chExt cx="6652178" cy="35852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6A4C34-B060-6A45-A415-A863572E7CCB}"/>
                </a:ext>
              </a:extLst>
            </p:cNvPr>
            <p:cNvSpPr txBox="1"/>
            <p:nvPr userDrawn="1"/>
          </p:nvSpPr>
          <p:spPr>
            <a:xfrm>
              <a:off x="1073328" y="775628"/>
              <a:ext cx="5744361" cy="24313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1066" b="1" i="0">
                  <a:solidFill>
                    <a:schemeClr val="tx1"/>
                  </a:solidFill>
                  <a:latin typeface="Times New Roman" panose="02020603050405020304" pitchFamily="18" charset="0"/>
                </a:rPr>
                <a:t>Thank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743AC7-ACB7-BA4B-926B-0F389F33FE1B}"/>
                </a:ext>
              </a:extLst>
            </p:cNvPr>
            <p:cNvSpPr txBox="1"/>
            <p:nvPr userDrawn="1"/>
          </p:nvSpPr>
          <p:spPr>
            <a:xfrm>
              <a:off x="4571998" y="1929515"/>
              <a:ext cx="3153508" cy="24313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1066" b="1" i="0">
                  <a:solidFill>
                    <a:schemeClr val="tx1"/>
                  </a:solidFill>
                  <a:latin typeface="Times New Roman" panose="02020603050405020304" pitchFamily="18" charset="0"/>
                </a:rPr>
                <a:t>you</a:t>
              </a: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110F0B-57F1-A6ED-09EC-04C0F42B0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181196"/>
            <a:ext cx="10972800" cy="228885"/>
          </a:xfrm>
        </p:spPr>
        <p:txBody>
          <a:bodyPr/>
          <a:lstStyle>
            <a:lvl1pPr algn="ctr">
              <a:defRPr sz="1067" b="1" i="0">
                <a:latin typeface="Arial Black" panose="020B0A04020102020204" pitchFamily="34" charset="0"/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</p:spTree>
    <p:extLst>
      <p:ext uri="{BB962C8B-B14F-4D97-AF65-F5344CB8AC3E}">
        <p14:creationId xmlns:p14="http://schemas.microsoft.com/office/powerpoint/2010/main" val="3016654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01 with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52379E-98ED-92BA-94F1-0722B2D75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582" y="4127078"/>
            <a:ext cx="5572317" cy="40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667"/>
              </a:lnSpc>
              <a:buFontTx/>
              <a:buNone/>
              <a:defRPr sz="2667" b="0" i="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5847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2pPr>
            <a:lvl3pPr marL="1405432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3pPr>
            <a:lvl4pPr marL="2015016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4pPr>
            <a:lvl5pPr marL="2624601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48296-BE07-8E79-0A75-61231A9C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1877569"/>
            <a:ext cx="10619517" cy="183718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6480"/>
              </a:lnSpc>
              <a:defRPr sz="8000" b="1" i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DE5E3-743C-3C79-855B-1421A3FC40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35040" y="6217920"/>
            <a:ext cx="5572317" cy="115552"/>
          </a:xfrm>
        </p:spPr>
        <p:txBody>
          <a:bodyPr anchor="t" anchorCtr="0"/>
          <a:lstStyle>
            <a:lvl1pPr algn="r">
              <a:defRPr sz="1067" b="1" i="0">
                <a:latin typeface="Arial Black" panose="020B0A04020102020204" pitchFamily="34" charset="0"/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8A9B-8A03-9509-31AE-FD0FD8D531B3}"/>
              </a:ext>
            </a:extLst>
          </p:cNvPr>
          <p:cNvSpPr>
            <a:spLocks noGrp="1"/>
          </p:cNvSpPr>
          <p:nvPr>
            <p:ph type="sldNum" idx="13"/>
          </p:nvPr>
        </p:nvSpPr>
        <p:spPr>
          <a:xfrm>
            <a:off x="12317360" y="6509572"/>
            <a:ext cx="140865" cy="10972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Neutral rose" descr="Rectangle base to backdrop logo and monogram assets">
            <a:extLst>
              <a:ext uri="{FF2B5EF4-FFF2-40B4-BE49-F238E27FC236}">
                <a16:creationId xmlns:a16="http://schemas.microsoft.com/office/drawing/2014/main" id="{73BE5D9F-2821-F71F-6EEE-B31FAF804FF9}"/>
              </a:ext>
            </a:extLst>
          </p:cNvPr>
          <p:cNvSpPr/>
          <p:nvPr userDrawn="1"/>
        </p:nvSpPr>
        <p:spPr>
          <a:xfrm>
            <a:off x="5486400" y="0"/>
            <a:ext cx="1219200" cy="1031844"/>
          </a:xfrm>
          <a:prstGeom prst="rect">
            <a:avLst/>
          </a:prstGeom>
          <a:solidFill>
            <a:srgbClr val="FDE8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Ringside Book" panose="02000500000000000000" pitchFamily="2" charset="0"/>
            </a:endParaRPr>
          </a:p>
        </p:txBody>
      </p:sp>
      <p:pic>
        <p:nvPicPr>
          <p:cNvPr id="8" name="Graphic 7" descr="Lilly Monogram">
            <a:extLst>
              <a:ext uri="{FF2B5EF4-FFF2-40B4-BE49-F238E27FC236}">
                <a16:creationId xmlns:a16="http://schemas.microsoft.com/office/drawing/2014/main" id="{844C9DA7-79EA-C7F4-8CD5-50034E20B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85104" y="219728"/>
            <a:ext cx="621791" cy="4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4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52379E-98ED-92BA-94F1-0722B2D75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0040" y="5608321"/>
            <a:ext cx="5572317" cy="40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600"/>
              </a:lnSpc>
              <a:buFontTx/>
              <a:buNone/>
              <a:defRPr sz="1600" b="1" i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95847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2pPr>
            <a:lvl3pPr marL="1405432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3pPr>
            <a:lvl4pPr marL="2015016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4pPr>
            <a:lvl5pPr marL="2624601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48296-BE07-8E79-0A75-61231A9C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72" y="2548129"/>
            <a:ext cx="11109253" cy="1837183"/>
          </a:xfrm>
        </p:spPr>
        <p:txBody>
          <a:bodyPr wrap="square" lIns="0" tIns="0" rIns="0" bIns="0">
            <a:noAutofit/>
          </a:bodyPr>
          <a:lstStyle>
            <a:lvl1pPr algn="ctr">
              <a:lnSpc>
                <a:spcPts val="6480"/>
              </a:lnSpc>
              <a:defRPr sz="7200" b="1" i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DE5E3-743C-3C79-855B-1421A3FC40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62529" y="6237863"/>
            <a:ext cx="5067339" cy="115552"/>
          </a:xfrm>
        </p:spPr>
        <p:txBody>
          <a:bodyPr/>
          <a:lstStyle>
            <a:lvl1pPr algn="ctr">
              <a:defRPr sz="1067" b="1" i="0">
                <a:latin typeface="Arial Black" panose="020B0A04020102020204" pitchFamily="34" charset="0"/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8A9B-8A03-9509-31AE-FD0FD8D531B3}"/>
              </a:ext>
            </a:extLst>
          </p:cNvPr>
          <p:cNvSpPr>
            <a:spLocks noGrp="1"/>
          </p:cNvSpPr>
          <p:nvPr>
            <p:ph type="sldNum" idx="13"/>
          </p:nvPr>
        </p:nvSpPr>
        <p:spPr>
          <a:xfrm>
            <a:off x="12317360" y="6509572"/>
            <a:ext cx="140865" cy="10972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Graphic 7" descr="Lilly Logo">
            <a:extLst>
              <a:ext uri="{FF2B5EF4-FFF2-40B4-BE49-F238E27FC236}">
                <a16:creationId xmlns:a16="http://schemas.microsoft.com/office/drawing/2014/main" id="{15AACC26-79D4-FD98-8E90-375939F86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7323" y="534737"/>
            <a:ext cx="1027460" cy="5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 with light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52379E-98ED-92BA-94F1-0722B2D75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0040" y="5608321"/>
            <a:ext cx="5572317" cy="40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600"/>
              </a:lnSpc>
              <a:buFontTx/>
              <a:buNone/>
              <a:defRPr sz="1600" b="1" i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95847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2pPr>
            <a:lvl3pPr marL="1405432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3pPr>
            <a:lvl4pPr marL="2015016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4pPr>
            <a:lvl5pPr marL="2624601" indent="0" algn="ctr">
              <a:lnSpc>
                <a:spcPts val="2667"/>
              </a:lnSpc>
              <a:buFontTx/>
              <a:buNone/>
              <a:defRPr sz="2667" b="1" i="0">
                <a:solidFill>
                  <a:schemeClr val="tx1"/>
                </a:solidFill>
                <a:latin typeface="Ringside Black" panose="02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48296-BE07-8E79-0A75-61231A9C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72" y="2548129"/>
            <a:ext cx="11109253" cy="1837183"/>
          </a:xfrm>
        </p:spPr>
        <p:txBody>
          <a:bodyPr wrap="square" lIns="0" tIns="0" rIns="0" bIns="0">
            <a:noAutofit/>
          </a:bodyPr>
          <a:lstStyle>
            <a:lvl1pPr algn="ctr">
              <a:lnSpc>
                <a:spcPts val="6480"/>
              </a:lnSpc>
              <a:defRPr sz="7200" b="1" i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DE5E3-743C-3C79-855B-1421A3FC40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62529" y="6237863"/>
            <a:ext cx="5067339" cy="115552"/>
          </a:xfrm>
        </p:spPr>
        <p:txBody>
          <a:bodyPr/>
          <a:lstStyle>
            <a:lvl1pPr algn="ctr">
              <a:defRPr sz="1067" b="1" i="0">
                <a:latin typeface="Arial Black" panose="020B0A04020102020204" pitchFamily="34" charset="0"/>
              </a:defRPr>
            </a:lvl1pPr>
          </a:lstStyle>
          <a:p>
            <a:r>
              <a:rPr lang="en-US"/>
              <a:t>Company Confidential  © 2024 Eli Lilly and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8A9B-8A03-9509-31AE-FD0FD8D531B3}"/>
              </a:ext>
            </a:extLst>
          </p:cNvPr>
          <p:cNvSpPr>
            <a:spLocks noGrp="1"/>
          </p:cNvSpPr>
          <p:nvPr>
            <p:ph type="sldNum" idx="13"/>
          </p:nvPr>
        </p:nvSpPr>
        <p:spPr>
          <a:xfrm>
            <a:off x="12317360" y="6509572"/>
            <a:ext cx="140865" cy="10972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Graphic 7" descr="Lilly Logo">
            <a:extLst>
              <a:ext uri="{FF2B5EF4-FFF2-40B4-BE49-F238E27FC236}">
                <a16:creationId xmlns:a16="http://schemas.microsoft.com/office/drawing/2014/main" id="{15AACC26-79D4-FD98-8E90-375939F86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7323" y="534737"/>
            <a:ext cx="1027460" cy="5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62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61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68.xml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63.xml"/><Relationship Id="rId67" Type="http://schemas.openxmlformats.org/officeDocument/2006/relationships/image" Target="../media/image3.svg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54" Type="http://schemas.openxmlformats.org/officeDocument/2006/relationships/slideLayout" Target="../slideLayouts/slideLayout58.xml"/><Relationship Id="rId6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53.xml"/><Relationship Id="rId57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4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56.xml"/><Relationship Id="rId60" Type="http://schemas.openxmlformats.org/officeDocument/2006/relationships/slideLayout" Target="../slideLayouts/slideLayout64.xml"/><Relationship Id="rId6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9BCA0-1167-6532-CA0B-13F63AF86F34}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25400"/>
            <a:ext cx="10972800" cy="14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43051"/>
            <a:ext cx="10972800" cy="48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2" r:id="rId3"/>
    <p:sldLayoutId id="2147483674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rgbClr val="FFFFFF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1251B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  <a:cs typeface="DIN-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1251B"/>
        </a:buClr>
        <a:buFont typeface="Arial" panose="020B0604020202020204" pitchFamily="34" charset="0"/>
        <a:buChar char="−"/>
        <a:defRPr sz="2200">
          <a:solidFill>
            <a:schemeClr val="tx1"/>
          </a:solidFill>
          <a:latin typeface="+mn-lt"/>
          <a:ea typeface="ヒラギノ角ゴ Pro W3" charset="0"/>
          <a:cs typeface="DIN-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1251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ヒラギノ角ゴ Pro W3" charset="0"/>
          <a:cs typeface="DIN-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000">
          <a:solidFill>
            <a:schemeClr val="tx1"/>
          </a:solidFill>
          <a:latin typeface="+mn-lt"/>
          <a:ea typeface="ヒラギノ角ゴ Pro W3" charset="0"/>
          <a:cs typeface="DIN-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>
          <a:solidFill>
            <a:schemeClr val="tx1"/>
          </a:solidFill>
          <a:latin typeface="+mn-lt"/>
          <a:ea typeface="ヒラギノ角ゴ Pro W3" charset="0"/>
          <a:cs typeface="DIN-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F8A9-754B-50DC-2EB7-30305088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7830"/>
            <a:ext cx="11058144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1CBE9-6956-CE07-CF18-9161E1915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11058144" cy="42532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9C31-721A-1004-27B2-706A01F95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92768" y="6510528"/>
            <a:ext cx="2438400" cy="12192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67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Company Confidential  © 2025 Eli Lilly and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9CE90-F8BE-6030-D2A5-A1D68DB6B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510528"/>
            <a:ext cx="304800" cy="121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67">
                <a:solidFill>
                  <a:schemeClr val="tx1"/>
                </a:solidFill>
                <a:latin typeface="+mn-lt"/>
              </a:defRPr>
            </a:lvl1pPr>
          </a:lstStyle>
          <a:p>
            <a:fld id="{48135D20-C3A1-FF4C-B4DB-BE449A9B144D}" type="slidenum">
              <a:t>‹#›</a:t>
            </a:fld>
            <a:endParaRPr lang="en-US"/>
          </a:p>
        </p:txBody>
      </p:sp>
      <p:pic>
        <p:nvPicPr>
          <p:cNvPr id="7" name="Graphic 6" descr="Lilly Logo">
            <a:extLst>
              <a:ext uri="{FF2B5EF4-FFF2-40B4-BE49-F238E27FC236}">
                <a16:creationId xmlns:a16="http://schemas.microsoft.com/office/drawing/2014/main" id="{517F28FA-F288-05D3-13EA-99C0902FA694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207264" y="6425184"/>
            <a:ext cx="451103" cy="2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  <p:sldLayoutId id="2147483739" r:id="rId64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000" b="1" kern="400" spc="-2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77" rtl="0" eaLnBrk="1" latinLnBrk="0" hangingPunct="1">
        <a:lnSpc>
          <a:spcPts val="2400"/>
        </a:lnSpc>
        <a:spcBef>
          <a:spcPts val="1000"/>
        </a:spcBef>
        <a:buClrTx/>
        <a:buSzPct val="100000"/>
        <a:buFont typeface="Ringside Book" panose="02000500000000000000" pitchFamily="50" charset="0"/>
        <a:buNone/>
        <a:defRPr sz="2400" kern="400" baseline="0">
          <a:solidFill>
            <a:schemeClr val="tx1"/>
          </a:solidFill>
          <a:latin typeface="+mn-lt"/>
          <a:ea typeface="+mn-ea"/>
          <a:cs typeface="+mn-cs"/>
        </a:defRPr>
      </a:lvl1pPr>
      <a:lvl2pPr marL="137160" indent="-182880" algn="l" defTabSz="914377" rtl="0" eaLnBrk="1" latinLnBrk="0" hangingPunct="1">
        <a:lnSpc>
          <a:spcPts val="2000"/>
        </a:lnSpc>
        <a:spcBef>
          <a:spcPts val="500"/>
        </a:spcBef>
        <a:buSzPct val="70000"/>
        <a:buFont typeface="System Font Regular"/>
        <a:buChar char="•"/>
        <a:defRPr sz="2000" kern="400">
          <a:solidFill>
            <a:schemeClr val="tx1"/>
          </a:solidFill>
          <a:latin typeface="+mn-lt"/>
          <a:ea typeface="+mn-ea"/>
          <a:cs typeface="+mn-cs"/>
        </a:defRPr>
      </a:lvl2pPr>
      <a:lvl3pPr marL="365751" indent="-182880" algn="l" defTabSz="914377" rtl="0" eaLnBrk="1" latinLnBrk="0" hangingPunct="1">
        <a:lnSpc>
          <a:spcPts val="1600"/>
        </a:lnSpc>
        <a:spcBef>
          <a:spcPts val="500"/>
        </a:spcBef>
        <a:buFont typeface="System Font Regular"/>
        <a:buChar char="–"/>
        <a:defRPr sz="1600" kern="4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377" rtl="0" eaLnBrk="1" latinLnBrk="0" hangingPunct="1">
        <a:lnSpc>
          <a:spcPts val="1400"/>
        </a:lnSpc>
        <a:spcBef>
          <a:spcPts val="500"/>
        </a:spcBef>
        <a:buSzPct val="86000"/>
        <a:buFont typeface="System Font Regular"/>
        <a:buChar char="•"/>
        <a:defRPr sz="1400" kern="4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377" rtl="0" eaLnBrk="1" latinLnBrk="0" hangingPunct="1">
        <a:lnSpc>
          <a:spcPts val="1200"/>
        </a:lnSpc>
        <a:spcBef>
          <a:spcPts val="500"/>
        </a:spcBef>
        <a:buFont typeface="System Font Regular"/>
        <a:buChar char="–"/>
        <a:defRPr sz="1200" kern="4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46962"/>
          </p15:clr>
        </p15:guide>
        <p15:guide id="2" pos="7344">
          <p15:clr>
            <a:srgbClr val="E46962"/>
          </p15:clr>
        </p15:guide>
        <p15:guide id="3" pos="3840">
          <p15:clr>
            <a:srgbClr val="E46962"/>
          </p15:clr>
        </p15:guide>
        <p15:guide id="4" orient="horz" pos="360">
          <p15:clr>
            <a:srgbClr val="E46962"/>
          </p15:clr>
        </p15:guide>
        <p15:guide id="5" orient="horz" pos="3960">
          <p15:clr>
            <a:srgbClr val="E46962"/>
          </p15:clr>
        </p15:guide>
        <p15:guide id="6" orient="horz" pos="216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AB75427-B3C7-8321-65D1-014A0B64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37" y="315240"/>
            <a:ext cx="11230879" cy="18371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cap="none"/>
              <a:t>Effect Of Solbinsiran, A Small Interfering RNA Targeting ANGPTL3, On Biomarkers Of Major Adverse Cardiovascular Events In Adults With Mixed Dyslipidemia: A Randomized Phase 2 Trial</a:t>
            </a:r>
            <a:endParaRPr lang="en-US" sz="36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72E9C2-8327-E774-7AAF-C55F2C3DD31A}"/>
              </a:ext>
            </a:extLst>
          </p:cNvPr>
          <p:cNvSpPr txBox="1">
            <a:spLocks/>
          </p:cNvSpPr>
          <p:nvPr/>
        </p:nvSpPr>
        <p:spPr>
          <a:xfrm>
            <a:off x="493237" y="3933554"/>
            <a:ext cx="11155837" cy="108635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ts val="2400"/>
              </a:lnSpc>
              <a:spcBef>
                <a:spcPts val="1000"/>
              </a:spcBef>
              <a:buClrTx/>
              <a:buSzPct val="100000"/>
              <a:buFont typeface="Ringside Book" panose="02000500000000000000" pitchFamily="50" charset="0"/>
              <a:buNone/>
              <a:defRPr sz="2400" kern="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" indent="-182880" algn="l" defTabSz="914377" rtl="0" eaLnBrk="1" latinLnBrk="0" hangingPunct="1">
              <a:lnSpc>
                <a:spcPts val="2000"/>
              </a:lnSpc>
              <a:spcBef>
                <a:spcPts val="500"/>
              </a:spcBef>
              <a:buSzPct val="70000"/>
              <a:buFont typeface="System Font Regular"/>
              <a:buChar char="•"/>
              <a:defRPr sz="2000" kern="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51" indent="-182880" algn="l" defTabSz="914377" rtl="0" eaLnBrk="1" latinLnBrk="0" hangingPunct="1">
              <a:lnSpc>
                <a:spcPts val="1600"/>
              </a:lnSpc>
              <a:spcBef>
                <a:spcPts val="500"/>
              </a:spcBef>
              <a:buFont typeface="System Font Regular"/>
              <a:buChar char="–"/>
              <a:defRPr sz="1600" kern="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377" rtl="0" eaLnBrk="1" latinLnBrk="0" hangingPunct="1">
              <a:lnSpc>
                <a:spcPts val="1400"/>
              </a:lnSpc>
              <a:spcBef>
                <a:spcPts val="500"/>
              </a:spcBef>
              <a:buSzPct val="86000"/>
              <a:buFont typeface="System Font Regular"/>
              <a:buChar char="•"/>
              <a:defRPr sz="1400" kern="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377" rtl="0" eaLnBrk="1" latinLnBrk="0" hangingPunct="1">
              <a:lnSpc>
                <a:spcPts val="1200"/>
              </a:lnSpc>
              <a:spcBef>
                <a:spcPts val="500"/>
              </a:spcBef>
              <a:buFont typeface="System Font Regular"/>
              <a:buChar char="–"/>
              <a:defRPr sz="1200" kern="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Ringside Book" panose="02000500000000000000" pitchFamily="50" charset="0"/>
              <a:buNone/>
              <a:tabLst/>
              <a:defRPr/>
            </a:pPr>
            <a:r>
              <a:rPr kumimoji="0" lang="en-US" sz="2000" b="0" i="0" u="none" strike="noStrike" kern="4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Kausik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K. Ray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Ena Oru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Robert S. Rosenson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Jeremiah Jones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Xiaosu Ma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Jennie Walgren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Axel Haupt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Subodh Verma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Daniel Gaudet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Stephen J. Nicholls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000" b="0" i="0" u="none" strike="noStrike" kern="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Giacomo Ruotolo</a:t>
            </a:r>
            <a:r>
              <a:rPr kumimoji="0" lang="en-US" sz="2000" b="0" i="0" u="none" strike="noStrike" kern="4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E102C1-DDCA-939B-DD49-9034F7D50AE1}"/>
              </a:ext>
            </a:extLst>
          </p:cNvPr>
          <p:cNvSpPr txBox="1">
            <a:spLocks/>
          </p:cNvSpPr>
          <p:nvPr/>
        </p:nvSpPr>
        <p:spPr bwMode="auto">
          <a:xfrm>
            <a:off x="493237" y="4933477"/>
            <a:ext cx="10908188" cy="99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Tx/>
              <a:buNone/>
              <a:defRPr sz="2000" b="1" i="1">
                <a:solidFill>
                  <a:srgbClr val="FFFFFF"/>
                </a:solidFill>
                <a:latin typeface="+mj-lt"/>
                <a:ea typeface="ヒラギノ角ゴ Pro W3" charset="0"/>
                <a:cs typeface="DIN-Bold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BFE5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Imperial College London, United Kingdom, 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 Lilly and Company, Indianapolis, 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Icahn School of Medicine At Mount Sinai, New York, USA, 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University of Toronto, Toronto, ON, Canada, 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Chicoutimi, QC, Canada, 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Victorian Heart Institute, Monash University, Melbourne, Australia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BFE5"/>
              </a:buClr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CC3CF-9D4E-F71D-C355-1AA08A7CAD6A}"/>
              </a:ext>
            </a:extLst>
          </p:cNvPr>
          <p:cNvSpPr/>
          <p:nvPr/>
        </p:nvSpPr>
        <p:spPr>
          <a:xfrm>
            <a:off x="2206388" y="6453372"/>
            <a:ext cx="7751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+mn-cs"/>
              </a:rPr>
              <a:t>Sponsored by Eli Lilly and Company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AF16BA0-562C-F0C1-A81B-05D74EAEE70A}"/>
              </a:ext>
            </a:extLst>
          </p:cNvPr>
          <p:cNvSpPr txBox="1">
            <a:spLocks/>
          </p:cNvSpPr>
          <p:nvPr/>
        </p:nvSpPr>
        <p:spPr bwMode="auto">
          <a:xfrm>
            <a:off x="493237" y="5948217"/>
            <a:ext cx="8555056" cy="37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Tx/>
              <a:buNone/>
              <a:defRPr sz="2000" b="1" i="1">
                <a:solidFill>
                  <a:srgbClr val="FFFFFF"/>
                </a:solidFill>
                <a:latin typeface="+mj-lt"/>
                <a:ea typeface="ヒラギノ角ゴ Pro W3" charset="0"/>
                <a:cs typeface="DIN-Bold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rtl="0" eaLnBrk="0" fontAlgn="base" hangingPunct="0">
              <a:spcBef>
                <a:spcPts val="853"/>
              </a:spcBef>
            </a:pPr>
            <a:r>
              <a:rPr lang="en-US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American College of Cardiology 2025 (ACC 2025); Chicago, USA; March 29-31, 2025</a:t>
            </a:r>
            <a:endParaRPr lang="en-US" sz="16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84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A8B672-78F0-2A1D-DAA3-661F119F8FCC}"/>
              </a:ext>
            </a:extLst>
          </p:cNvPr>
          <p:cNvGrpSpPr/>
          <p:nvPr/>
        </p:nvGrpSpPr>
        <p:grpSpPr>
          <a:xfrm>
            <a:off x="0" y="2477767"/>
            <a:ext cx="6096000" cy="2868237"/>
            <a:chOff x="0" y="0"/>
            <a:chExt cx="6782444" cy="35789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9F9C0F-6C1B-D7CD-6493-F21527466488}"/>
                </a:ext>
              </a:extLst>
            </p:cNvPr>
            <p:cNvGrpSpPr/>
            <p:nvPr/>
          </p:nvGrpSpPr>
          <p:grpSpPr>
            <a:xfrm>
              <a:off x="0" y="0"/>
              <a:ext cx="6782444" cy="3578978"/>
              <a:chOff x="0" y="0"/>
              <a:chExt cx="8395192" cy="357919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85E2212-2522-6473-185D-4AA8ACFC4D2C}"/>
                  </a:ext>
                </a:extLst>
              </p:cNvPr>
              <p:cNvGrpSpPr/>
              <p:nvPr/>
            </p:nvGrpSpPr>
            <p:grpSpPr>
              <a:xfrm>
                <a:off x="0" y="0"/>
                <a:ext cx="8395192" cy="608439"/>
                <a:chOff x="0" y="0"/>
                <a:chExt cx="8395192" cy="608439"/>
              </a:xfrm>
            </p:grpSpPr>
            <p:sp>
              <p:nvSpPr>
                <p:cNvPr id="49" name="TextBox 14">
                  <a:extLst>
                    <a:ext uri="{FF2B5EF4-FFF2-40B4-BE49-F238E27FC236}">
                      <a16:creationId xmlns:a16="http://schemas.microsoft.com/office/drawing/2014/main" id="{23D33A46-BF94-CB71-90BA-4EECC38F367A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1442296" cy="590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ctr" fontAlgn="base"/>
                  <a:r>
                    <a:rPr lang="en-GB" sz="1400" kern="12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</a:rPr>
                    <a:t>Screening</a:t>
                  </a:r>
                  <a:endPara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ctr" fontAlgn="base"/>
                  <a:r>
                    <a:rPr lang="en-GB" sz="1400" kern="12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</a:rPr>
                    <a:t>45 days</a:t>
                  </a:r>
                  <a:endPara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BD507416-4E88-6004-3D9B-42D2F9E0D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449" y="600488"/>
                  <a:ext cx="106984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6241789E-6DBA-A491-F03F-B56E422CF8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17711" y="608439"/>
                  <a:ext cx="106984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3CBA7643-3F59-FE80-E7DD-E3BB1E2173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0294" y="602144"/>
                  <a:ext cx="588356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25">
                  <a:extLst>
                    <a:ext uri="{FF2B5EF4-FFF2-40B4-BE49-F238E27FC236}">
                      <a16:creationId xmlns:a16="http://schemas.microsoft.com/office/drawing/2014/main" id="{EEC9680A-0987-E23C-3C34-43FA7F1212B8}"/>
                    </a:ext>
                  </a:extLst>
                </p:cNvPr>
                <p:cNvSpPr txBox="1"/>
                <p:nvPr/>
              </p:nvSpPr>
              <p:spPr>
                <a:xfrm>
                  <a:off x="6986693" y="0"/>
                  <a:ext cx="1408499" cy="590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ctr" fontAlgn="base"/>
                  <a:r>
                    <a:rPr lang="en-GB" sz="1400" kern="12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</a:rPr>
                    <a:t>Follow-up</a:t>
                  </a:r>
                  <a:endPara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ctr" fontAlgn="base"/>
                  <a:r>
                    <a:rPr lang="en-GB" sz="1400" kern="12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</a:rPr>
                    <a:t>90 days</a:t>
                  </a:r>
                  <a:endPara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TextBox 26">
                  <a:extLst>
                    <a:ext uri="{FF2B5EF4-FFF2-40B4-BE49-F238E27FC236}">
                      <a16:creationId xmlns:a16="http://schemas.microsoft.com/office/drawing/2014/main" id="{D916CD3A-FE49-E64C-3249-66A2F643A5CF}"/>
                    </a:ext>
                  </a:extLst>
                </p:cNvPr>
                <p:cNvSpPr txBox="1"/>
                <p:nvPr/>
              </p:nvSpPr>
              <p:spPr>
                <a:xfrm>
                  <a:off x="2894236" y="0"/>
                  <a:ext cx="2368194" cy="590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ctr" fontAlgn="base"/>
                  <a:r>
                    <a:rPr lang="en-GB" sz="1400" kern="12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</a:rPr>
                    <a:t>Treatment Period</a:t>
                  </a:r>
                  <a:endPara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ctr" fontAlgn="base"/>
                  <a:r>
                    <a:rPr lang="en-GB" sz="1400" kern="12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</a:rPr>
                    <a:t>270 days</a:t>
                  </a:r>
                  <a:endPara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11B5FF4-0982-D36F-EC86-D9248CB0D8DA}"/>
                  </a:ext>
                </a:extLst>
              </p:cNvPr>
              <p:cNvGrpSpPr/>
              <p:nvPr/>
            </p:nvGrpSpPr>
            <p:grpSpPr>
              <a:xfrm>
                <a:off x="140449" y="713334"/>
                <a:ext cx="8062332" cy="2865862"/>
                <a:chOff x="140449" y="713334"/>
                <a:chExt cx="8062332" cy="286586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E4B1B84-35D6-ED36-53AB-A4176541997A}"/>
                    </a:ext>
                  </a:extLst>
                </p:cNvPr>
                <p:cNvGrpSpPr/>
                <p:nvPr/>
              </p:nvGrpSpPr>
              <p:grpSpPr>
                <a:xfrm>
                  <a:off x="140449" y="713334"/>
                  <a:ext cx="8062332" cy="1601477"/>
                  <a:chOff x="140449" y="713334"/>
                  <a:chExt cx="8062332" cy="1601477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4B5EAC35-0D6E-4858-F676-37F597316C57}"/>
                      </a:ext>
                    </a:extLst>
                  </p:cNvPr>
                  <p:cNvSpPr/>
                  <p:nvPr/>
                </p:nvSpPr>
                <p:spPr>
                  <a:xfrm>
                    <a:off x="140449" y="713335"/>
                    <a:ext cx="8062332" cy="160147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DB9ED635-4E51-4BAC-33AD-57E530CD1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0294" y="713334"/>
                    <a:ext cx="0" cy="1600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AD57C32F-B93E-CC07-ED48-2993BA2DE9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19438" y="713334"/>
                    <a:ext cx="0" cy="1600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674312DB-ABBA-5232-2FDA-D2AF52AA298E}"/>
                      </a:ext>
                    </a:extLst>
                  </p:cNvPr>
                  <p:cNvSpPr/>
                  <p:nvPr/>
                </p:nvSpPr>
                <p:spPr>
                  <a:xfrm>
                    <a:off x="1221882" y="980768"/>
                    <a:ext cx="5883563" cy="338349"/>
                  </a:xfrm>
                  <a:prstGeom prst="rect">
                    <a:avLst/>
                  </a:prstGeom>
                  <a:solidFill>
                    <a:srgbClr val="4636E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algn="ctr" fontAlgn="base"/>
                    <a:r>
                      <a:rPr lang="en-GB" sz="1600" kern="1200">
                        <a:solidFill>
                          <a:srgbClr val="FFFFFF"/>
                        </a:solidFill>
                        <a:effectLst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Solbinsiran 100 mg OR Placebo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D6EA207-1E15-8A2B-41B6-392F3F7C5206}"/>
                      </a:ext>
                    </a:extLst>
                  </p:cNvPr>
                  <p:cNvSpPr/>
                  <p:nvPr/>
                </p:nvSpPr>
                <p:spPr>
                  <a:xfrm>
                    <a:off x="1221882" y="1385173"/>
                    <a:ext cx="5883563" cy="338349"/>
                  </a:xfrm>
                  <a:prstGeom prst="rect">
                    <a:avLst/>
                  </a:prstGeom>
                  <a:solidFill>
                    <a:srgbClr val="F646E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algn="ctr" fontAlgn="base"/>
                    <a:r>
                      <a:rPr lang="en-GB" sz="1600" kern="1200">
                        <a:solidFill>
                          <a:srgbClr val="FFFFFF"/>
                        </a:solidFill>
                        <a:effectLst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Solbinsiran 400 mg OR Placebo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DCA3FBE-37D7-6485-47EA-A00DEB39E187}"/>
                      </a:ext>
                    </a:extLst>
                  </p:cNvPr>
                  <p:cNvSpPr/>
                  <p:nvPr/>
                </p:nvSpPr>
                <p:spPr>
                  <a:xfrm>
                    <a:off x="1221882" y="1799487"/>
                    <a:ext cx="5883563" cy="338349"/>
                  </a:xfrm>
                  <a:prstGeom prst="rect">
                    <a:avLst/>
                  </a:prstGeom>
                  <a:solidFill>
                    <a:srgbClr val="24BCC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algn="ctr" fontAlgn="base"/>
                    <a:r>
                      <a:rPr lang="en-GB" sz="1600" kern="1200">
                        <a:solidFill>
                          <a:srgbClr val="FFFFFF"/>
                        </a:solidFill>
                        <a:effectLst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Solbinsiran 800 mg OR Placebo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97ED778-281B-0E89-EA5E-5AB451136396}"/>
                    </a:ext>
                  </a:extLst>
                </p:cNvPr>
                <p:cNvGrpSpPr/>
                <p:nvPr/>
              </p:nvGrpSpPr>
              <p:grpSpPr>
                <a:xfrm>
                  <a:off x="232564" y="2367525"/>
                  <a:ext cx="7825050" cy="1211671"/>
                  <a:chOff x="232564" y="2367525"/>
                  <a:chExt cx="7825050" cy="1211671"/>
                </a:xfrm>
              </p:grpSpPr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0AFEF57C-3A8A-90E8-859E-28CCBC8C1E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28344" y="2367525"/>
                    <a:ext cx="0" cy="31010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519BADF9-51BF-EEE5-9D95-7BC99C948F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80555" y="2367525"/>
                    <a:ext cx="0" cy="31010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35">
                    <a:extLst>
                      <a:ext uri="{FF2B5EF4-FFF2-40B4-BE49-F238E27FC236}">
                        <a16:creationId xmlns:a16="http://schemas.microsoft.com/office/drawing/2014/main" id="{1E251071-C6C3-0ECA-DEA7-E124A61DC30F}"/>
                      </a:ext>
                    </a:extLst>
                  </p:cNvPr>
                  <p:cNvSpPr txBox="1"/>
                  <p:nvPr/>
                </p:nvSpPr>
                <p:spPr>
                  <a:xfrm>
                    <a:off x="232564" y="2745286"/>
                    <a:ext cx="1940614" cy="833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algn="ctr" fontAlgn="base"/>
                    <a:r>
                      <a:rPr lang="en-GB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Day 0</a:t>
                    </a:r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0" marR="0" algn="ctr" fontAlgn="base"/>
                    <a:r>
                      <a:rPr lang="en-GB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Randomization</a:t>
                    </a:r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0" marR="0" algn="ctr" fontAlgn="base"/>
                    <a:r>
                      <a:rPr lang="en-GB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First dose</a:t>
                    </a:r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TextBox 36">
                    <a:extLst>
                      <a:ext uri="{FF2B5EF4-FFF2-40B4-BE49-F238E27FC236}">
                        <a16:creationId xmlns:a16="http://schemas.microsoft.com/office/drawing/2014/main" id="{442447DA-3D90-C2BB-8768-A93848FC2EBF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44" y="2796867"/>
                    <a:ext cx="1817999" cy="5906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algn="ctr" fontAlgn="base"/>
                    <a:r>
                      <a:rPr lang="en-GB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Day 90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0" marR="0" algn="ctr" fontAlgn="base"/>
                    <a:r>
                      <a:rPr lang="en-GB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Second dose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TextBox 37">
                    <a:extLst>
                      <a:ext uri="{FF2B5EF4-FFF2-40B4-BE49-F238E27FC236}">
                        <a16:creationId xmlns:a16="http://schemas.microsoft.com/office/drawing/2014/main" id="{9CA09272-10C5-D8EE-0659-6A40F06CFF0D}"/>
                      </a:ext>
                    </a:extLst>
                  </p:cNvPr>
                  <p:cNvSpPr txBox="1"/>
                  <p:nvPr/>
                </p:nvSpPr>
                <p:spPr>
                  <a:xfrm>
                    <a:off x="3962865" y="2745109"/>
                    <a:ext cx="2458583" cy="5906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algn="ctr" fontAlgn="base"/>
                    <a:r>
                      <a:rPr lang="en-GB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Day 180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0" marR="0" algn="ctr" fontAlgn="base"/>
                    <a:r>
                      <a:rPr lang="en-GB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Primary Endpoint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TextBox 38">
                    <a:extLst>
                      <a:ext uri="{FF2B5EF4-FFF2-40B4-BE49-F238E27FC236}">
                        <a16:creationId xmlns:a16="http://schemas.microsoft.com/office/drawing/2014/main" id="{0BA6B4C4-6E90-4B2E-4684-DAF41C0E87CF}"/>
                      </a:ext>
                    </a:extLst>
                  </p:cNvPr>
                  <p:cNvSpPr txBox="1"/>
                  <p:nvPr/>
                </p:nvSpPr>
                <p:spPr>
                  <a:xfrm>
                    <a:off x="6237339" y="2745155"/>
                    <a:ext cx="1820275" cy="3474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algn="ctr" fontAlgn="base"/>
                    <a:r>
                      <a:rPr lang="en-GB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</a:rPr>
                      <a:t>Day 270</a:t>
                    </a:r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  <p:pic>
          <p:nvPicPr>
            <p:cNvPr id="6" name="Graphic 1" descr="Needle outline">
              <a:extLst>
                <a:ext uri="{FF2B5EF4-FFF2-40B4-BE49-F238E27FC236}">
                  <a16:creationId xmlns:a16="http://schemas.microsoft.com/office/drawing/2014/main" id="{BFE8A70D-4606-ED19-FF43-E6470D1B4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314200">
              <a:off x="793630" y="2405332"/>
              <a:ext cx="348615" cy="348615"/>
            </a:xfrm>
            <a:prstGeom prst="rect">
              <a:avLst/>
            </a:prstGeom>
          </p:spPr>
        </p:pic>
        <p:pic>
          <p:nvPicPr>
            <p:cNvPr id="7" name="Graphic 1" descr="Needle outline">
              <a:extLst>
                <a:ext uri="{FF2B5EF4-FFF2-40B4-BE49-F238E27FC236}">
                  <a16:creationId xmlns:a16="http://schemas.microsoft.com/office/drawing/2014/main" id="{3EDA074F-D624-90E2-8DB6-E5EE2D8F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314200">
              <a:off x="2441276" y="2422584"/>
              <a:ext cx="348615" cy="348615"/>
            </a:xfrm>
            <a:prstGeom prst="rect">
              <a:avLst/>
            </a:prstGeom>
          </p:spPr>
        </p:pic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82DFDF7-922E-8D7B-1B9C-E80EA8BF6B2B}"/>
              </a:ext>
            </a:extLst>
          </p:cNvPr>
          <p:cNvSpPr txBox="1">
            <a:spLocks/>
          </p:cNvSpPr>
          <p:nvPr/>
        </p:nvSpPr>
        <p:spPr bwMode="auto">
          <a:xfrm>
            <a:off x="6198967" y="1529697"/>
            <a:ext cx="5956484" cy="50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1251B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1251B"/>
              </a:buClr>
              <a:buSzPct val="125000"/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1251B"/>
              </a:buClr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65760" lvl="1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■"/>
            </a:pPr>
            <a:r>
              <a:rPr lang="en-US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205 adults with mixed dyslipidemia randomized 1:2:2:2 to </a:t>
            </a:r>
            <a:r>
              <a:rPr lang="en-US" sz="1600" b="1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solbinsiran</a:t>
            </a:r>
            <a:r>
              <a:rPr lang="en-US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100 mg (N=30): 400 mg (N=58): 800 mg (N=59) or placebo (N=58)</a:t>
            </a:r>
          </a:p>
          <a:p>
            <a:pPr marL="365760" lvl="1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■"/>
            </a:pPr>
            <a:r>
              <a:rPr lang="en-US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Inclusion criteria</a:t>
            </a:r>
          </a:p>
          <a:p>
            <a:pPr marL="765810" lvl="2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̶"/>
            </a:pPr>
            <a:r>
              <a:rPr lang="en-US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Fasting TG: 150 – 499 mg/dL</a:t>
            </a:r>
          </a:p>
          <a:p>
            <a:pPr marL="765810" lvl="2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̶"/>
            </a:pPr>
            <a:r>
              <a:rPr lang="en-US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Fasting LDL-C: ≥70 mg/dL</a:t>
            </a:r>
          </a:p>
          <a:p>
            <a:pPr marL="765810" lvl="2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̶"/>
            </a:pPr>
            <a:r>
              <a:rPr lang="en-US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Fasting non-HDL-C: ≥130 mg/dL</a:t>
            </a:r>
          </a:p>
          <a:p>
            <a:pPr marL="765810" lvl="2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̶"/>
            </a:pPr>
            <a:r>
              <a:rPr lang="en-US" sz="1600" kern="0" dirty="0">
                <a:solidFill>
                  <a:srgbClr val="000000"/>
                </a:solidFill>
                <a:cs typeface="Arial" panose="020B0604020202020204" pitchFamily="34" charset="0"/>
              </a:rPr>
              <a:t>BMI: 18.5 to 40.0 kg/m</a:t>
            </a:r>
            <a:r>
              <a:rPr lang="en-US" sz="1600" kern="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sz="1600" kern="0" dirty="0">
                <a:solidFill>
                  <a:srgbClr val="000000"/>
                </a:solidFill>
                <a:cs typeface="Arial" panose="020B0604020202020204" pitchFamily="34" charset="0"/>
              </a:rPr>
              <a:t>, inclusive</a:t>
            </a:r>
          </a:p>
          <a:p>
            <a:pPr marL="365760" lvl="1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■"/>
            </a:pPr>
            <a:r>
              <a:rPr lang="en-US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Efficacy </a:t>
            </a:r>
            <a:r>
              <a:rPr lang="en-US" sz="1600" b="1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estimand</a:t>
            </a:r>
            <a:r>
              <a:rPr lang="en-US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: the average treatment effect of </a:t>
            </a:r>
            <a:r>
              <a:rPr lang="en-US" sz="1600" b="1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solbinsiran</a:t>
            </a:r>
            <a:r>
              <a:rPr lang="en-US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 relative to placebo for all randomly assigned participants receiving at least one dose of study drug</a:t>
            </a:r>
          </a:p>
          <a:p>
            <a:pPr marL="765810" lvl="2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̶"/>
            </a:pPr>
            <a:r>
              <a:rPr lang="en-US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Participants had completed the treatment period as intended and not initiated medications known to lower lipids or per protocol prohibited medications</a:t>
            </a:r>
          </a:p>
          <a:p>
            <a:pPr marL="365760" lvl="1" indent="-36576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Char char="■"/>
            </a:pPr>
            <a:r>
              <a:rPr lang="en-US" sz="16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189 (92·2%) completed the treatment period, without discontinuing treatment. </a:t>
            </a:r>
          </a:p>
          <a:p>
            <a:pPr marL="400050" lvl="2" indent="0" defTabSz="3603746" eaLnBrk="0" hangingPunct="0">
              <a:spcBef>
                <a:spcPts val="900"/>
              </a:spcBef>
              <a:buSzTx/>
              <a:buNone/>
            </a:pPr>
            <a:endParaRPr lang="en-US" sz="16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00050" lvl="2" indent="0" defTabSz="3603746" eaLnBrk="0" hangingPunct="0">
              <a:spcBef>
                <a:spcPts val="900"/>
              </a:spcBef>
              <a:buSzTx/>
              <a:buNone/>
            </a:pPr>
            <a:endParaRPr lang="en-US" sz="16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1" indent="0" defTabSz="3603746" eaLnBrk="0" hangingPunct="0">
              <a:spcBef>
                <a:spcPts val="900"/>
              </a:spcBef>
              <a:buSzTx/>
              <a:buFont typeface="Arial" panose="020B0604020202020204" pitchFamily="34" charset="0"/>
              <a:buNone/>
            </a:pPr>
            <a:endParaRPr lang="en-US" sz="1600" kern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9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CCF503-079F-BA74-C8F6-2CF50B09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DEMOGRAPHICS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A73981-74A5-AE15-F427-FCAA77714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64915"/>
              </p:ext>
            </p:extLst>
          </p:nvPr>
        </p:nvGraphicFramePr>
        <p:xfrm>
          <a:off x="357036" y="1507176"/>
          <a:ext cx="11477927" cy="5054234"/>
        </p:xfrm>
        <a:graphic>
          <a:graphicData uri="http://schemas.openxmlformats.org/drawingml/2006/table">
            <a:tbl>
              <a:tblPr firstRow="1" bandRow="1"/>
              <a:tblGrid>
                <a:gridCol w="3027987">
                  <a:extLst>
                    <a:ext uri="{9D8B030D-6E8A-4147-A177-3AD203B41FA5}">
                      <a16:colId xmlns:a16="http://schemas.microsoft.com/office/drawing/2014/main" val="1111479777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1963008825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146172725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986046084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121470772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3970853285"/>
                    </a:ext>
                  </a:extLst>
                </a:gridCol>
              </a:tblGrid>
              <a:tr h="20699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Characteristic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Placebo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100 mg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(N=30)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400 mg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800 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(N=205)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305353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Female, n 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 (60·3)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 (60·0)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 (50·0)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 (49·2)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111 (54·1)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50628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Median Age, years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 (47.0, 63.0)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 (51.0, 66.0)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 (48.0, 66.0)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 (51.0, 63.0)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 (49.0, 65.0)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205415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Median BMI, kg/m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 (26.7, 32.4)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(27.3, 33.5)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 (26.7, 36.3)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(27.2, 34.4)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(26.9, 33.9)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99593"/>
                  </a:ext>
                </a:extLst>
              </a:tr>
              <a:tr h="378598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Race, n 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914087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190500" marR="0" algn="l">
                        <a:lnSpc>
                          <a:spcPct val="2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White, n 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 (43·1)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 (43·3)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 (58·6)</a:t>
                      </a:r>
                      <a:endParaRPr lang="en-US"/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 (47·5)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(48·8)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94869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 2 Diabetes Status, yes, n (%)</a:t>
                      </a: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 (44·8)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(33·3)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 (44·8)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 (44·8)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(50·8)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439695"/>
                  </a:ext>
                </a:extLst>
              </a:tr>
              <a:tr h="378598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Lipid-lowering Therapy, n 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34139"/>
                  </a:ext>
                </a:extLst>
              </a:tr>
              <a:tr h="378598">
                <a:tc gridSpan="6">
                  <a:txBody>
                    <a:bodyPr/>
                    <a:lstStyle/>
                    <a:p>
                      <a:pPr marL="190500" marR="0"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Statin use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689754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419100" marR="0"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 intensity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 (55)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 (57)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 (59)</a:t>
                      </a:r>
                      <a:endParaRPr lang="en-US"/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 (59)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118 (58)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50315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419100" marR="0"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intensity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(378)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 (40)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(38)</a:t>
                      </a:r>
                      <a:endParaRPr lang="en-US"/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(37)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78 (38)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631186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188595" marR="0"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Ezetimibe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(10)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(5)</a:t>
                      </a:r>
                      <a:endParaRPr lang="en-US" dirty="0"/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(2)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5" marR="1886" marT="1886" marB="0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(4)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001"/>
                  </a:ext>
                </a:extLst>
              </a:tr>
              <a:tr h="33978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Data are presented as median (IQR) unless noted.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Abbreviations: BMI, body mass index; IQR, interquartile range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2111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600A01B-BB5D-08EB-3164-9D5945FDA56F}"/>
              </a:ext>
            </a:extLst>
          </p:cNvPr>
          <p:cNvSpPr/>
          <p:nvPr/>
        </p:nvSpPr>
        <p:spPr>
          <a:xfrm>
            <a:off x="10123136" y="1482462"/>
            <a:ext cx="1712555" cy="4621773"/>
          </a:xfrm>
          <a:prstGeom prst="rect">
            <a:avLst/>
          </a:prstGeom>
          <a:noFill/>
          <a:ln w="3810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A53EF-CE04-BF94-F023-C753CA19F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30F8F9-D27F-1170-0623-8E0D1C98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TREATMENT AND PARTICIPANT CHARACTERISTICS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22FA14-0C3A-622D-07C7-CF38C256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57746"/>
              </p:ext>
            </p:extLst>
          </p:nvPr>
        </p:nvGraphicFramePr>
        <p:xfrm>
          <a:off x="302149" y="1367366"/>
          <a:ext cx="11392087" cy="5034936"/>
        </p:xfrm>
        <a:graphic>
          <a:graphicData uri="http://schemas.openxmlformats.org/drawingml/2006/table">
            <a:tbl>
              <a:tblPr firstRow="1" bandRow="1"/>
              <a:tblGrid>
                <a:gridCol w="2953408">
                  <a:extLst>
                    <a:ext uri="{9D8B030D-6E8A-4147-A177-3AD203B41FA5}">
                      <a16:colId xmlns:a16="http://schemas.microsoft.com/office/drawing/2014/main" val="1111479777"/>
                    </a:ext>
                  </a:extLst>
                </a:gridCol>
                <a:gridCol w="1447125">
                  <a:extLst>
                    <a:ext uri="{9D8B030D-6E8A-4147-A177-3AD203B41FA5}">
                      <a16:colId xmlns:a16="http://schemas.microsoft.com/office/drawing/2014/main" val="3009134519"/>
                    </a:ext>
                  </a:extLst>
                </a:gridCol>
                <a:gridCol w="1677101">
                  <a:extLst>
                    <a:ext uri="{9D8B030D-6E8A-4147-A177-3AD203B41FA5}">
                      <a16:colId xmlns:a16="http://schemas.microsoft.com/office/drawing/2014/main" val="146172725"/>
                    </a:ext>
                  </a:extLst>
                </a:gridCol>
                <a:gridCol w="388153">
                  <a:extLst>
                    <a:ext uri="{9D8B030D-6E8A-4147-A177-3AD203B41FA5}">
                      <a16:colId xmlns:a16="http://schemas.microsoft.com/office/drawing/2014/main" val="986046084"/>
                    </a:ext>
                  </a:extLst>
                </a:gridCol>
                <a:gridCol w="1657876">
                  <a:extLst>
                    <a:ext uri="{9D8B030D-6E8A-4147-A177-3AD203B41FA5}">
                      <a16:colId xmlns:a16="http://schemas.microsoft.com/office/drawing/2014/main" val="1816921276"/>
                    </a:ext>
                  </a:extLst>
                </a:gridCol>
                <a:gridCol w="1717034">
                  <a:extLst>
                    <a:ext uri="{9D8B030D-6E8A-4147-A177-3AD203B41FA5}">
                      <a16:colId xmlns:a16="http://schemas.microsoft.com/office/drawing/2014/main" val="2121470772"/>
                    </a:ext>
                  </a:extLst>
                </a:gridCol>
                <a:gridCol w="1551390">
                  <a:extLst>
                    <a:ext uri="{9D8B030D-6E8A-4147-A177-3AD203B41FA5}">
                      <a16:colId xmlns:a16="http://schemas.microsoft.com/office/drawing/2014/main" val="397085328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Characteristic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Placebo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100 mg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(N=30)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400 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800 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(N=205)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305353"/>
                  </a:ext>
                </a:extLst>
              </a:tr>
              <a:tr h="36576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Lipid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Profile</a:t>
                      </a:r>
                      <a:r>
                        <a:rPr lang="en-GB" sz="1400" b="1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716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476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Triglycerides (mg/dL)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252 (168, 314)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242 (172, 283)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222 (184, 304)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234 (187, 281)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234 (183, 291)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6690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47650" marR="0">
                        <a:lnSpc>
                          <a:spcPct val="100000"/>
                        </a:lnSpc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VLDL-C (mg/dL)</a:t>
                      </a:r>
                      <a:r>
                        <a:rPr lang="nl-NL" sz="14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 (31, 63)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 (30, 56)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 (29, 52)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 (33, 50)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 (31, 53)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935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47650" marR="0">
                        <a:lnSpc>
                          <a:spcPct val="100000"/>
                        </a:lnSpc>
                      </a:pPr>
                      <a:r>
                        <a:rPr lang="it-IT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LDL-C (mg/dL)</a:t>
                      </a:r>
                      <a:r>
                        <a:rPr lang="it-IT" sz="14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117 (104,139)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126 (99, 152)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(96, 146)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126 (100, 158)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122 (100, 148)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507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476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HDL-C (mgdL)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 (36, 49)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 (38, 55)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 (34, 51)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 (37, 48)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 (36, 50)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028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47650" marR="0">
                        <a:lnSpc>
                          <a:spcPct val="100000"/>
                        </a:lnSpc>
                      </a:pPr>
                      <a:r>
                        <a:rPr lang="it-IT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Non-HDL-C (mg/dL)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162 (142,193)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165 (146, 200)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161 (137, 201)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180 (142, 203)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166 (142, 201)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4107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476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ApoB (mg/dL)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111 (96, 124)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109 (99, 136)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112 (95, 130)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114 (94, 133)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111 (96, 130)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5851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90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ANGPTL3 (ug/L)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238 (184, 272)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221 (188, 287)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199 (170, 267)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210 (165, 272)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213 (170, 273)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427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90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Hepatic Fat (%)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(7, 20)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 (4, 17)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(6, 16)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(8, 18)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(6, 18)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592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90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Hepatic Steatosis</a:t>
                      </a:r>
                      <a:r>
                        <a:rPr lang="it-IT" sz="14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n (%)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 (66)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 (57)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 (62)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 (76)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136 (66)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074794"/>
                  </a:ext>
                </a:extLst>
              </a:tr>
              <a:tr h="36576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Data are presented as median (IQR) unless noted. </a:t>
                      </a:r>
                      <a:endParaRPr lang="en-GB" sz="1200" b="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200" b="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 mg </a:t>
                      </a:r>
                      <a:r>
                        <a:rPr lang="en-GB" sz="12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n-value is 57.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ApoB placebo n-value is 56, and total n-value is 203. </a:t>
                      </a:r>
                      <a:r>
                        <a:rPr lang="en-GB" sz="1200" b="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VLDL-C was calculated as total cholesterol minus HDL-C minus LDL-C.</a:t>
                      </a:r>
                      <a:r>
                        <a:rPr lang="en-GB" sz="1200" b="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c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LDL-C was directly measured. </a:t>
                      </a:r>
                      <a:r>
                        <a:rPr lang="it-IT" sz="1200" b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Hepatic steatosis defined as baseline hepatic fat ≥8%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Abbreviations: ApoB, </a:t>
                      </a:r>
                      <a:r>
                        <a:rPr lang="en-GB" sz="12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apoB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apolipoprotein B; ANGPTL3, angiopoietin-like protein 3; HDL-C, high-density lipoprotein cholesterol; IQR, interquartile range; LDL-C, low-density lipoprotein cholesterol; VLDL-C, very low-density lipoprotein cholesterol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108" marR="18108" marT="9054" marB="9054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2111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754EB2-4079-4B1C-7185-3908D5BD4015}"/>
              </a:ext>
            </a:extLst>
          </p:cNvPr>
          <p:cNvSpPr/>
          <p:nvPr/>
        </p:nvSpPr>
        <p:spPr>
          <a:xfrm>
            <a:off x="277435" y="2177653"/>
            <a:ext cx="11418342" cy="367839"/>
          </a:xfrm>
          <a:prstGeom prst="rect">
            <a:avLst/>
          </a:prstGeom>
          <a:noFill/>
          <a:ln w="3810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8199F-C17E-199D-70C7-D9455331080D}"/>
              </a:ext>
            </a:extLst>
          </p:cNvPr>
          <p:cNvSpPr/>
          <p:nvPr/>
        </p:nvSpPr>
        <p:spPr>
          <a:xfrm>
            <a:off x="277435" y="4006918"/>
            <a:ext cx="11418342" cy="367839"/>
          </a:xfrm>
          <a:prstGeom prst="rect">
            <a:avLst/>
          </a:prstGeom>
          <a:noFill/>
          <a:ln w="3810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D849E-88EC-198D-92F8-AFD801A57091}"/>
              </a:ext>
            </a:extLst>
          </p:cNvPr>
          <p:cNvSpPr/>
          <p:nvPr/>
        </p:nvSpPr>
        <p:spPr>
          <a:xfrm>
            <a:off x="277435" y="4731155"/>
            <a:ext cx="11418342" cy="367839"/>
          </a:xfrm>
          <a:prstGeom prst="rect">
            <a:avLst/>
          </a:prstGeom>
          <a:noFill/>
          <a:ln w="3810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1DA39-D290-01F9-298A-1E9C4223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C20D-4F18-309B-3AA9-34B80C18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400"/>
            <a:ext cx="12072711" cy="1425490"/>
          </a:xfrm>
        </p:spPr>
        <p:txBody>
          <a:bodyPr/>
          <a:lstStyle/>
          <a:p>
            <a:r>
              <a:rPr lang="en-US" sz="2800"/>
              <a:t>KEY RESULTS: </a:t>
            </a:r>
            <a:r>
              <a:rPr lang="en-US" sz="2800" err="1"/>
              <a:t>Solbinsiran</a:t>
            </a:r>
            <a:r>
              <a:rPr lang="en-US" sz="2800"/>
              <a:t> 400mg led to significant reductions in ApoB at Day 180 and Day 270 with similar reductions in ANGPTL3 between 400 mg and 800 mg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AAF26-35E6-EF33-5D1E-11D58891B34D}"/>
              </a:ext>
            </a:extLst>
          </p:cNvPr>
          <p:cNvSpPr txBox="1"/>
          <p:nvPr/>
        </p:nvSpPr>
        <p:spPr>
          <a:xfrm>
            <a:off x="2842806" y="15052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ApoB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5ADDE-1F7A-1B3D-B658-22E84C0ABF65}"/>
              </a:ext>
            </a:extLst>
          </p:cNvPr>
          <p:cNvSpPr txBox="1"/>
          <p:nvPr/>
        </p:nvSpPr>
        <p:spPr>
          <a:xfrm>
            <a:off x="9591105" y="15052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ANGPTL3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0BEF7-1CB6-C166-2C1E-48277FAAC3A6}"/>
              </a:ext>
            </a:extLst>
          </p:cNvPr>
          <p:cNvSpPr txBox="1"/>
          <p:nvPr/>
        </p:nvSpPr>
        <p:spPr>
          <a:xfrm>
            <a:off x="-1" y="6641927"/>
            <a:ext cx="81576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Abbreviations: </a:t>
            </a:r>
            <a:r>
              <a:rPr lang="en-US" sz="1050" dirty="0" err="1"/>
              <a:t>apoB</a:t>
            </a:r>
            <a:r>
              <a:rPr lang="en-US" sz="1050" dirty="0"/>
              <a:t>, apolipoprotein B; ANGPTL3, angiopoietin-like protein 3.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ABAF8AE-D8DF-4AD5-0F9A-FF1637758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63483"/>
              </p:ext>
            </p:extLst>
          </p:nvPr>
        </p:nvGraphicFramePr>
        <p:xfrm>
          <a:off x="-28575" y="2101850"/>
          <a:ext cx="7102475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6150038" imgH="3292271" progId="Prism10.Document">
                  <p:embed/>
                </p:oleObj>
              </mc:Choice>
              <mc:Fallback>
                <p:oleObj name="Prism 10" r:id="rId2" imgW="6150038" imgH="3292271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2101850"/>
                        <a:ext cx="7102475" cy="3790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EADC567-4FB1-AEC8-354F-0B73C8EE6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40921"/>
              </p:ext>
            </p:extLst>
          </p:nvPr>
        </p:nvGraphicFramePr>
        <p:xfrm>
          <a:off x="6962377" y="2174857"/>
          <a:ext cx="5110333" cy="43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4450197" imgH="3783015" progId="Prism10.Document">
                  <p:embed/>
                </p:oleObj>
              </mc:Choice>
              <mc:Fallback>
                <p:oleObj name="Prism 10" r:id="rId4" imgW="4450197" imgH="3783015" progId="Prism10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377" y="2174857"/>
                        <a:ext cx="5110333" cy="434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93CBF-44D7-DEE3-EC80-9AB773972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BFD0-31E3-37A3-1158-3348A483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400"/>
            <a:ext cx="12072711" cy="1425490"/>
          </a:xfrm>
        </p:spPr>
        <p:txBody>
          <a:bodyPr/>
          <a:lstStyle/>
          <a:p>
            <a:r>
              <a:rPr lang="en-US" sz="2800" dirty="0"/>
              <a:t>KEY RESULTS: Between person variability in </a:t>
            </a:r>
            <a:r>
              <a:rPr lang="en-US" sz="2800" dirty="0" err="1"/>
              <a:t>apoB</a:t>
            </a:r>
            <a:r>
              <a:rPr lang="en-US" sz="2800" dirty="0"/>
              <a:t> and ANGPTL3 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D02A252-BE7E-83A3-B8EF-DCDB6DB61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445658"/>
              </p:ext>
            </p:extLst>
          </p:nvPr>
        </p:nvGraphicFramePr>
        <p:xfrm>
          <a:off x="416089" y="1426521"/>
          <a:ext cx="11240530" cy="525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9950910" imgH="4651809" progId="Prism10.Document">
                  <p:embed/>
                </p:oleObj>
              </mc:Choice>
              <mc:Fallback>
                <p:oleObj name="Prism 10" r:id="rId2" imgW="9950910" imgH="4651809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D02A252-BE7E-83A3-B8EF-DCDB6DB61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6089" y="1426521"/>
                        <a:ext cx="11240530" cy="5254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F90076-13AE-F8BD-AFDB-ED3B53AE2D23}"/>
              </a:ext>
            </a:extLst>
          </p:cNvPr>
          <p:cNvSpPr txBox="1"/>
          <p:nvPr/>
        </p:nvSpPr>
        <p:spPr>
          <a:xfrm>
            <a:off x="-1" y="6630427"/>
            <a:ext cx="81576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Abbreviations: </a:t>
            </a:r>
            <a:r>
              <a:rPr lang="en-US" sz="1050" dirty="0" err="1"/>
              <a:t>apoB</a:t>
            </a:r>
            <a:r>
              <a:rPr lang="en-US" sz="1050" dirty="0"/>
              <a:t>, apolipoprotein B; ANGPTL3, angiopoietin-like protein 3.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E4245-07E6-E193-3E46-F191CA62B0E8}"/>
              </a:ext>
            </a:extLst>
          </p:cNvPr>
          <p:cNvSpPr txBox="1"/>
          <p:nvPr/>
        </p:nvSpPr>
        <p:spPr>
          <a:xfrm>
            <a:off x="5434409" y="130892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ApoB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57C8C-6FE6-B585-E9DB-592D927E7D26}"/>
              </a:ext>
            </a:extLst>
          </p:cNvPr>
          <p:cNvSpPr txBox="1"/>
          <p:nvPr/>
        </p:nvSpPr>
        <p:spPr>
          <a:xfrm>
            <a:off x="5405412" y="38692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ANGPTL3</a:t>
            </a:r>
          </a:p>
        </p:txBody>
      </p:sp>
    </p:spTree>
    <p:extLst>
      <p:ext uri="{BB962C8B-B14F-4D97-AF65-F5344CB8AC3E}">
        <p14:creationId xmlns:p14="http://schemas.microsoft.com/office/powerpoint/2010/main" val="107167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D6021-316E-D47B-497A-F0B21C93D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BF22-6A3A-4725-5E24-98CC7B98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RESULTS: Solbinsiran leads to significant reductions in TG and VLDL-C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2DA0E-BB90-5E17-FE4C-0B99CE02DF58}"/>
              </a:ext>
            </a:extLst>
          </p:cNvPr>
          <p:cNvSpPr txBox="1"/>
          <p:nvPr/>
        </p:nvSpPr>
        <p:spPr>
          <a:xfrm>
            <a:off x="2766089" y="164184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TG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3438E-26F1-CF6C-61B6-C0008C3E7FAB}"/>
              </a:ext>
            </a:extLst>
          </p:cNvPr>
          <p:cNvSpPr txBox="1"/>
          <p:nvPr/>
        </p:nvSpPr>
        <p:spPr>
          <a:xfrm>
            <a:off x="8984654" y="164184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VLDL-C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A5FA3-D33B-DDA6-1091-C54C69EA33AD}"/>
              </a:ext>
            </a:extLst>
          </p:cNvPr>
          <p:cNvSpPr txBox="1"/>
          <p:nvPr/>
        </p:nvSpPr>
        <p:spPr>
          <a:xfrm>
            <a:off x="-1" y="6622585"/>
            <a:ext cx="81576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Abbreviations: TG, triglycerides; VLDL-C, very low-density lipoprotein cholesterol.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D35F7C5-37AE-60B6-027F-17AAA90C4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18377"/>
              </p:ext>
            </p:extLst>
          </p:nvPr>
        </p:nvGraphicFramePr>
        <p:xfrm>
          <a:off x="0" y="2071878"/>
          <a:ext cx="6731151" cy="433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5980774" imgH="3849984" progId="Prism10.Document">
                  <p:embed/>
                </p:oleObj>
              </mc:Choice>
              <mc:Fallback>
                <p:oleObj name="Prism 10" r:id="rId2" imgW="5980774" imgH="3849984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1878"/>
                        <a:ext cx="6731151" cy="433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ACF9B71-A59E-EFD1-CADE-63CCADEB3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82473"/>
              </p:ext>
            </p:extLst>
          </p:nvPr>
        </p:nvGraphicFramePr>
        <p:xfrm>
          <a:off x="6993350" y="1887612"/>
          <a:ext cx="4865121" cy="452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4242759" imgH="3949357" progId="Prism10.Document">
                  <p:embed/>
                </p:oleObj>
              </mc:Choice>
              <mc:Fallback>
                <p:oleObj name="Prism 10" r:id="rId4" imgW="4242759" imgH="3949357" progId="Prism10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350" y="1887612"/>
                        <a:ext cx="4865121" cy="4523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17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40AA-C8E5-C4D0-CC01-2D6E4F29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E3A9-8413-1651-7774-E5CC060B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52" y="-25400"/>
            <a:ext cx="11582400" cy="1425490"/>
          </a:xfrm>
        </p:spPr>
        <p:txBody>
          <a:bodyPr/>
          <a:lstStyle/>
          <a:p>
            <a:r>
              <a:rPr lang="en-US"/>
              <a:t>RESULTS: </a:t>
            </a:r>
            <a:r>
              <a:rPr lang="en-US" err="1"/>
              <a:t>Solbinsiran</a:t>
            </a:r>
            <a:r>
              <a:rPr lang="en-US"/>
              <a:t> 400 mg and 800 mg led to significant reductions in LDL-C, non-HDL-C, and HDL-C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48E44-54B8-C374-CBEF-E6FC7BEAC203}"/>
              </a:ext>
            </a:extLst>
          </p:cNvPr>
          <p:cNvSpPr txBox="1"/>
          <p:nvPr/>
        </p:nvSpPr>
        <p:spPr>
          <a:xfrm>
            <a:off x="1659110" y="15524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LDL-C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B7AFD-D64A-FE8E-588B-BF16F649B2B0}"/>
              </a:ext>
            </a:extLst>
          </p:cNvPr>
          <p:cNvSpPr txBox="1"/>
          <p:nvPr/>
        </p:nvSpPr>
        <p:spPr>
          <a:xfrm>
            <a:off x="5652311" y="155244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Non-HDL-C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8EBE1-E80D-3A39-E429-5D6C9BE8EF0C}"/>
              </a:ext>
            </a:extLst>
          </p:cNvPr>
          <p:cNvSpPr txBox="1"/>
          <p:nvPr/>
        </p:nvSpPr>
        <p:spPr>
          <a:xfrm>
            <a:off x="9920469" y="155244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HDL-C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0DAAB4-55D9-0BBA-5B1E-0A5DDE9F0563}"/>
              </a:ext>
            </a:extLst>
          </p:cNvPr>
          <p:cNvGrpSpPr/>
          <p:nvPr/>
        </p:nvGrpSpPr>
        <p:grpSpPr>
          <a:xfrm>
            <a:off x="2297649" y="5990003"/>
            <a:ext cx="8525631" cy="423279"/>
            <a:chOff x="2098811" y="5908861"/>
            <a:chExt cx="5824606" cy="2891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1957FD-A531-7B38-169E-C405182A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70226"/>
            <a:stretch/>
          </p:blipFill>
          <p:spPr>
            <a:xfrm>
              <a:off x="2098811" y="5908861"/>
              <a:ext cx="1518519" cy="2693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4AB8CF-A98C-F387-3C5D-890262BD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9550" b="47603"/>
            <a:stretch/>
          </p:blipFill>
          <p:spPr>
            <a:xfrm>
              <a:off x="3127384" y="5963561"/>
              <a:ext cx="1518519" cy="2066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3CF87A-0C90-CA36-21BB-4823A592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6033" b="21119"/>
            <a:stretch/>
          </p:blipFill>
          <p:spPr>
            <a:xfrm>
              <a:off x="4785930" y="5991389"/>
              <a:ext cx="1518519" cy="206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386D5D-2F80-BE17-FCC9-480576A5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7152"/>
            <a:stretch/>
          </p:blipFill>
          <p:spPr>
            <a:xfrm>
              <a:off x="6404898" y="5971511"/>
              <a:ext cx="1518519" cy="20665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760E4F-3C47-F049-8393-83377F755E25}"/>
              </a:ext>
            </a:extLst>
          </p:cNvPr>
          <p:cNvSpPr txBox="1"/>
          <p:nvPr/>
        </p:nvSpPr>
        <p:spPr>
          <a:xfrm>
            <a:off x="-1" y="6608400"/>
            <a:ext cx="81576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Abbreviations: HDL-C, high-density lipoprotein cholesterol; LDL-C, low-density lipoprotein cholesterol.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3C6C90A-32A9-9968-09C0-03CC281FE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77947"/>
              </p:ext>
            </p:extLst>
          </p:nvPr>
        </p:nvGraphicFramePr>
        <p:xfrm>
          <a:off x="0" y="1933765"/>
          <a:ext cx="3905058" cy="359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4104107" imgH="3783015" progId="Prism10.Document">
                  <p:embed/>
                </p:oleObj>
              </mc:Choice>
              <mc:Fallback>
                <p:oleObj name="Prism 10" r:id="rId3" imgW="4104107" imgH="3783015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3765"/>
                        <a:ext cx="3905058" cy="3598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04CC387-D586-A627-A567-93C5D6243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67644"/>
              </p:ext>
            </p:extLst>
          </p:nvPr>
        </p:nvGraphicFramePr>
        <p:xfrm>
          <a:off x="4078411" y="2099666"/>
          <a:ext cx="3905058" cy="376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4168211" imgH="4017766" progId="Prism10.Document">
                  <p:embed/>
                </p:oleObj>
              </mc:Choice>
              <mc:Fallback>
                <p:oleObj name="Prism 10" r:id="rId5" imgW="4168211" imgH="4017766" progId="Prism10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411" y="2099666"/>
                        <a:ext cx="3905058" cy="3765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CECD510-749B-E0B2-8782-3882E88EF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69024"/>
              </p:ext>
            </p:extLst>
          </p:nvPr>
        </p:nvGraphicFramePr>
        <p:xfrm>
          <a:off x="8156823" y="1841378"/>
          <a:ext cx="3890015" cy="339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7" imgW="4197022" imgH="3675001" progId="Prism10.Document">
                  <p:embed/>
                </p:oleObj>
              </mc:Choice>
              <mc:Fallback>
                <p:oleObj name="Prism 10" r:id="rId7" imgW="4197022" imgH="3675001" progId="Prism10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6823" y="1841378"/>
                        <a:ext cx="3890015" cy="3399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38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4AC39-6738-C3DB-FE78-E8620C6BB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5550-56A6-8069-8BB2-8DB3DBD3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52" y="-25400"/>
            <a:ext cx="11582400" cy="1425490"/>
          </a:xfrm>
        </p:spPr>
        <p:txBody>
          <a:bodyPr/>
          <a:lstStyle/>
          <a:p>
            <a:r>
              <a:rPr lang="en-US"/>
              <a:t>RESULTS: Solbinsiran 400 mg and 800 mg led to significant reductions in hepatic fat fraction at Day 180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80128C-86B5-6F3C-82E9-4104686B3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10F9262-E7E7-E69B-EB78-544494A86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18861"/>
              </p:ext>
            </p:extLst>
          </p:nvPr>
        </p:nvGraphicFramePr>
        <p:xfrm>
          <a:off x="5434013" y="1624013"/>
          <a:ext cx="641032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5377186" imgH="3889589" progId="Prism10.Document">
                  <p:embed/>
                </p:oleObj>
              </mc:Choice>
              <mc:Fallback>
                <p:oleObj name="Prism 10" r:id="rId2" imgW="5377186" imgH="3889589" progId="Prism10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10F9262-E7E7-E69B-EB78-544494A86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4013" y="1624013"/>
                        <a:ext cx="6410325" cy="4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46959FF-252D-A3A2-6A4F-0E9E656A9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508647"/>
              </p:ext>
            </p:extLst>
          </p:nvPr>
        </p:nvGraphicFramePr>
        <p:xfrm>
          <a:off x="708426" y="1400090"/>
          <a:ext cx="3740006" cy="539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3319011" imgH="4770625" progId="Prism10.Document">
                  <p:embed/>
                </p:oleObj>
              </mc:Choice>
              <mc:Fallback>
                <p:oleObj name="Prism 10" r:id="rId4" imgW="3319011" imgH="4770625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26" y="1400090"/>
                        <a:ext cx="3740006" cy="5393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25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9A1F7-1C1E-7526-6F60-41562E849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862A-E8FC-3722-43F9-309C1199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52" y="-25400"/>
            <a:ext cx="11582400" cy="1425490"/>
          </a:xfrm>
        </p:spPr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Solbinsiran</a:t>
            </a:r>
            <a:r>
              <a:rPr lang="en-US" dirty="0"/>
              <a:t> was generally well tolerated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9A6292-A6A3-E752-C992-27CDC81B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984C21-331E-A823-18C5-427E835A4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87449"/>
              </p:ext>
            </p:extLst>
          </p:nvPr>
        </p:nvGraphicFramePr>
        <p:xfrm>
          <a:off x="490102" y="1803126"/>
          <a:ext cx="11211795" cy="4227985"/>
        </p:xfrm>
        <a:graphic>
          <a:graphicData uri="http://schemas.openxmlformats.org/drawingml/2006/table">
            <a:tbl>
              <a:tblPr firstRow="1" bandRow="1"/>
              <a:tblGrid>
                <a:gridCol w="3189068">
                  <a:extLst>
                    <a:ext uri="{9D8B030D-6E8A-4147-A177-3AD203B41FA5}">
                      <a16:colId xmlns:a16="http://schemas.microsoft.com/office/drawing/2014/main" val="2409662693"/>
                    </a:ext>
                  </a:extLst>
                </a:gridCol>
                <a:gridCol w="1277201">
                  <a:extLst>
                    <a:ext uri="{9D8B030D-6E8A-4147-A177-3AD203B41FA5}">
                      <a16:colId xmlns:a16="http://schemas.microsoft.com/office/drawing/2014/main" val="3437148670"/>
                    </a:ext>
                  </a:extLst>
                </a:gridCol>
                <a:gridCol w="1773893">
                  <a:extLst>
                    <a:ext uri="{9D8B030D-6E8A-4147-A177-3AD203B41FA5}">
                      <a16:colId xmlns:a16="http://schemas.microsoft.com/office/drawing/2014/main" val="2398896170"/>
                    </a:ext>
                  </a:extLst>
                </a:gridCol>
                <a:gridCol w="1773893">
                  <a:extLst>
                    <a:ext uri="{9D8B030D-6E8A-4147-A177-3AD203B41FA5}">
                      <a16:colId xmlns:a16="http://schemas.microsoft.com/office/drawing/2014/main" val="1583904469"/>
                    </a:ext>
                  </a:extLst>
                </a:gridCol>
                <a:gridCol w="1773893">
                  <a:extLst>
                    <a:ext uri="{9D8B030D-6E8A-4147-A177-3AD203B41FA5}">
                      <a16:colId xmlns:a16="http://schemas.microsoft.com/office/drawing/2014/main" val="1481769014"/>
                    </a:ext>
                  </a:extLst>
                </a:gridCol>
                <a:gridCol w="1423847">
                  <a:extLst>
                    <a:ext uri="{9D8B030D-6E8A-4147-A177-3AD203B41FA5}">
                      <a16:colId xmlns:a16="http://schemas.microsoft.com/office/drawing/2014/main" val="1144115525"/>
                    </a:ext>
                  </a:extLst>
                </a:gridCol>
              </a:tblGrid>
              <a:tr h="7488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Subjects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Placebo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100 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(N=30)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400 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Solbinsiran 800 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(N=59)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(N=204)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99356"/>
                  </a:ext>
                </a:extLst>
              </a:tr>
              <a:tr h="3963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Deaths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80367"/>
                  </a:ext>
                </a:extLst>
              </a:tr>
              <a:tr h="3963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Serious Adverse Events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(8·8)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(3·3)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(5·2)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(3·4)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(5·4)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347201"/>
                  </a:ext>
                </a:extLst>
              </a:tr>
              <a:tr h="7488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Discontinuations from Study due to an Adverse Event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(1·7)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(0·5)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1272"/>
                  </a:ext>
                </a:extLst>
              </a:tr>
              <a:tr h="7488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Discontinuations from Study Treatment due to an Adverse Event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(1·8)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(3·4)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(1·5)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492052"/>
                  </a:ext>
                </a:extLst>
              </a:tr>
              <a:tr h="396308">
                <a:tc>
                  <a:txBody>
                    <a:bodyPr/>
                    <a:lstStyle/>
                    <a:p>
                      <a:pPr marL="190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TEAE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 (64·9)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 (60·0)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(51·7)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 (44·1)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111 (54·4)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96534"/>
                  </a:ext>
                </a:extLst>
              </a:tr>
              <a:tr h="396308">
                <a:tc>
                  <a:txBody>
                    <a:bodyPr/>
                    <a:lstStyle/>
                    <a:p>
                      <a:pPr marL="19050" marR="0">
                        <a:lnSpc>
                          <a:spcPct val="100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TEAE Related to Study Treatment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(8·8)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(6·7)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 (12·1)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(8·5)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758" marR="2762" marT="2762" marB="0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 (9·3)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 anchor="ctr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48672"/>
                  </a:ext>
                </a:extLst>
              </a:tr>
              <a:tr h="396308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Data are presented as n (%). Abbreviations: TEAE, treatment-emergent adverse events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511" marR="26511" marT="13256" marB="13256">
                    <a:lnL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96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14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0776-1C6A-506A-3C30-31958193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E3AC-5100-103F-D859-B3997CE9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LIMITATIONS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099CE-27F2-CFD4-77BC-F011EF55554C}"/>
              </a:ext>
            </a:extLst>
          </p:cNvPr>
          <p:cNvSpPr/>
          <p:nvPr/>
        </p:nvSpPr>
        <p:spPr>
          <a:xfrm>
            <a:off x="614326" y="1535513"/>
            <a:ext cx="109633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603746" eaLnBrk="0" hangingPunct="0">
              <a:spcBef>
                <a:spcPts val="1200"/>
              </a:spcBef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siRNA-based therapies have a long duration of action, so the long-term safety of repeat dosing and the durability of the effect is unknown</a:t>
            </a:r>
          </a:p>
          <a:p>
            <a:pPr marL="457200" indent="-457200" defTabSz="3603746" eaLnBrk="0" hangingPunct="0">
              <a:spcBef>
                <a:spcPts val="1200"/>
              </a:spcBef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en-US" sz="2800" kern="0">
                <a:solidFill>
                  <a:srgbClr val="000000"/>
                </a:solidFill>
                <a:latin typeface="Arial" panose="020B0604020202020204"/>
              </a:rPr>
              <a:t>Representing diverse groups in clinical trials remains a challenge. There was only one Black patient enrolled but approximately two-thirds were Hispanic or Latino</a:t>
            </a:r>
          </a:p>
          <a:p>
            <a:pPr marL="457200" indent="-457200" defTabSz="3603746" eaLnBrk="0" hangingPunct="0">
              <a:spcBef>
                <a:spcPts val="1200"/>
              </a:spcBef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en-US" sz="2800" kern="0">
                <a:solidFill>
                  <a:srgbClr val="000000"/>
                </a:solidFill>
                <a:latin typeface="Arial" panose="020B0604020202020204"/>
              </a:rPr>
              <a:t>In the placebo group, </a:t>
            </a:r>
            <a:r>
              <a:rPr lang="en-US" sz="2800" kern="0" err="1">
                <a:solidFill>
                  <a:srgbClr val="000000"/>
                </a:solidFill>
                <a:latin typeface="Arial" panose="020B0604020202020204"/>
              </a:rPr>
              <a:t>apoB</a:t>
            </a:r>
            <a:r>
              <a:rPr lang="en-US" sz="2800" kern="0">
                <a:solidFill>
                  <a:srgbClr val="000000"/>
                </a:solidFill>
                <a:latin typeface="Arial" panose="020B0604020202020204"/>
              </a:rPr>
              <a:t>, hepatic fat and </a:t>
            </a:r>
            <a:r>
              <a:rPr lang="en-US" sz="2800" kern="0" err="1">
                <a:solidFill>
                  <a:srgbClr val="000000"/>
                </a:solidFill>
                <a:latin typeface="Arial" panose="020B0604020202020204"/>
              </a:rPr>
              <a:t>hsCRP</a:t>
            </a:r>
            <a:r>
              <a:rPr lang="en-US" sz="2800" kern="0">
                <a:solidFill>
                  <a:srgbClr val="000000"/>
                </a:solidFill>
                <a:latin typeface="Arial" panose="020B0604020202020204"/>
              </a:rPr>
              <a:t> were all significantly lower at 180 days than at baseline, which was not seen in the placebo arm of other trials</a:t>
            </a:r>
          </a:p>
        </p:txBody>
      </p:sp>
    </p:spTree>
    <p:extLst>
      <p:ext uri="{BB962C8B-B14F-4D97-AF65-F5344CB8AC3E}">
        <p14:creationId xmlns:p14="http://schemas.microsoft.com/office/powerpoint/2010/main" val="193080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0181" y="1782093"/>
            <a:ext cx="112510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/>
              <a:t>PRESENTER DISCLOSURE</a:t>
            </a:r>
          </a:p>
          <a:p>
            <a:pPr algn="ctr"/>
            <a:r>
              <a:rPr lang="en-US" sz="2200" kern="0" err="1">
                <a:latin typeface="Arial" panose="020B0604020202020204"/>
              </a:rPr>
              <a:t>Kausik</a:t>
            </a:r>
            <a:r>
              <a:rPr lang="en-US" sz="2200" kern="0">
                <a:latin typeface="Arial" panose="020B0604020202020204"/>
              </a:rPr>
              <a:t> K. Ray</a:t>
            </a:r>
          </a:p>
          <a:p>
            <a:endParaRPr lang="en-US" sz="2200" kern="0">
              <a:latin typeface="Arial" panose="020B0604020202020204"/>
            </a:endParaRPr>
          </a:p>
          <a:p>
            <a:r>
              <a:rPr lang="en-US" sz="2200" b="1" kern="0">
                <a:latin typeface="Arial" panose="020B0604020202020204"/>
              </a:rPr>
              <a:t>Consultant:</a:t>
            </a:r>
            <a:r>
              <a:rPr lang="en-US" sz="2200" kern="0">
                <a:latin typeface="Arial" panose="020B0604020202020204"/>
              </a:rPr>
              <a:t> Abbott, Amarin, Amgen, AstraZeneca, Bayer, </a:t>
            </a:r>
            <a:r>
              <a:rPr lang="en-US" sz="2200" kern="0" err="1">
                <a:latin typeface="Arial" panose="020B0604020202020204"/>
              </a:rPr>
              <a:t>Biologix</a:t>
            </a:r>
            <a:r>
              <a:rPr lang="en-US" sz="2200" kern="0">
                <a:latin typeface="Arial" panose="020B0604020202020204"/>
              </a:rPr>
              <a:t>, Boehringer Ingelheim, </a:t>
            </a:r>
            <a:r>
              <a:rPr lang="en-US" sz="2200" kern="0" err="1">
                <a:latin typeface="Arial" panose="020B0604020202020204"/>
              </a:rPr>
              <a:t>Cargene</a:t>
            </a:r>
            <a:r>
              <a:rPr lang="en-US" sz="2200" kern="0">
                <a:latin typeface="Arial" panose="020B0604020202020204"/>
              </a:rPr>
              <a:t> Therapeutics, CRISPR, CSL Behring, Eli Lilly and Company, Esperion, Kowa Pharmaceuticals, Merck Sharp &amp; Dohme, New Amsterdam Pharma, </a:t>
            </a:r>
            <a:r>
              <a:rPr lang="en-US" sz="2200" kern="0" err="1">
                <a:latin typeface="Arial" panose="020B0604020202020204"/>
              </a:rPr>
              <a:t>Nodthera</a:t>
            </a:r>
            <a:r>
              <a:rPr lang="en-US" sz="2200" kern="0">
                <a:latin typeface="Arial" panose="020B0604020202020204"/>
              </a:rPr>
              <a:t>, Novartis, Novo Nordisk, Pfizer, Regeneron, </a:t>
            </a:r>
            <a:r>
              <a:rPr lang="en-US" sz="2200" kern="0" err="1">
                <a:latin typeface="Arial" panose="020B0604020202020204"/>
              </a:rPr>
              <a:t>Resverlogix</a:t>
            </a:r>
            <a:r>
              <a:rPr lang="en-US" sz="2200" kern="0">
                <a:latin typeface="Arial" panose="020B0604020202020204"/>
              </a:rPr>
              <a:t>, Sanofi, Scribe Therapeutics, Silence Therapeutics, </a:t>
            </a:r>
            <a:r>
              <a:rPr lang="en-US" sz="2200" kern="0" err="1">
                <a:latin typeface="Arial" panose="020B0604020202020204"/>
              </a:rPr>
              <a:t>Vaxxinity</a:t>
            </a:r>
            <a:r>
              <a:rPr lang="en-US" sz="2200" kern="0">
                <a:latin typeface="Arial" panose="020B0604020202020204"/>
              </a:rPr>
              <a:t>, and </a:t>
            </a:r>
            <a:r>
              <a:rPr lang="en-US" sz="2200" kern="0" err="1">
                <a:latin typeface="Arial" panose="020B0604020202020204"/>
              </a:rPr>
              <a:t>Viatris</a:t>
            </a:r>
            <a:endParaRPr lang="en-US" sz="2200" kern="0">
              <a:latin typeface="Arial" panose="020B0604020202020204"/>
            </a:endParaRPr>
          </a:p>
          <a:p>
            <a:endParaRPr lang="en-US" sz="2200" kern="0">
              <a:latin typeface="Arial" panose="020B0604020202020204"/>
            </a:endParaRPr>
          </a:p>
          <a:p>
            <a:r>
              <a:rPr lang="en-US" sz="2200" b="1" kern="0">
                <a:latin typeface="Arial" panose="020B0604020202020204"/>
              </a:rPr>
              <a:t>Research Support: </a:t>
            </a:r>
            <a:r>
              <a:rPr lang="en-US" sz="2200" kern="0">
                <a:latin typeface="Arial" panose="020B0604020202020204"/>
              </a:rPr>
              <a:t>Amgen, Daiichi Sankyo, Merck Sharp &amp; Dohme, Pfizer, Regeneron, Sanofi and </a:t>
            </a:r>
            <a:r>
              <a:rPr lang="en-US" sz="2200" kern="0" err="1">
                <a:latin typeface="Arial" panose="020B0604020202020204"/>
              </a:rPr>
              <a:t>Ultragenix</a:t>
            </a:r>
            <a:endParaRPr lang="en-US" sz="2200" kern="0">
              <a:latin typeface="Arial" panose="020B0604020202020204"/>
            </a:endParaRPr>
          </a:p>
          <a:p>
            <a:endParaRPr lang="en-US" sz="2000" kern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78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&amp; CONCLUSION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326" y="1535513"/>
            <a:ext cx="1096334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603746" eaLnBrk="0" hangingPunct="0">
              <a:spcBef>
                <a:spcPts val="1200"/>
              </a:spcBef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Solbinsiran was well-tolerated with a reassuring hepatic safety profile. </a:t>
            </a:r>
          </a:p>
          <a:p>
            <a:pPr marL="457200" indent="-457200" defTabSz="3603746" eaLnBrk="0" hangingPunct="0">
              <a:spcBef>
                <a:spcPts val="1200"/>
              </a:spcBef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Solbinsiran treatment (400 mg) resulted in durable reductions in serum ANGPTL3 over 270 days, resulting in significant sustained reductions in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apoB</a:t>
            </a:r>
            <a:r>
              <a:rPr lang="en-US" sz="3000" dirty="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, TG, VLDL-C, and non–HDL-C in adults with mixed dyslipidemia. </a:t>
            </a:r>
          </a:p>
          <a:p>
            <a:pPr defTabSz="3603746" eaLnBrk="0" hangingPunct="0">
              <a:spcBef>
                <a:spcPts val="1200"/>
              </a:spcBef>
              <a:buClr>
                <a:srgbClr val="D52B1E"/>
              </a:buClr>
            </a:pPr>
            <a:r>
              <a:rPr lang="en-US" sz="2900" b="1" dirty="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These data support further evaluation of ANGPTL3 inhibition with solbinsiran in patients with mixed dyslipidemia at high risk of atherosclerotic cardiovascular disease.</a:t>
            </a:r>
          </a:p>
          <a:p>
            <a:pPr defTabSz="3603746" eaLnBrk="0" hangingPunct="0">
              <a:spcBef>
                <a:spcPts val="1200"/>
              </a:spcBef>
              <a:buClr>
                <a:srgbClr val="D52B1E"/>
              </a:buClr>
            </a:pPr>
            <a:endParaRPr lang="en-US" sz="2800" kern="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BAF35-CF40-B18B-140D-A820E433C701}"/>
              </a:ext>
            </a:extLst>
          </p:cNvPr>
          <p:cNvSpPr/>
          <p:nvPr/>
        </p:nvSpPr>
        <p:spPr>
          <a:xfrm>
            <a:off x="9093757" y="5844269"/>
            <a:ext cx="2383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900" dirty="0">
                <a:latin typeface="+mn-lt"/>
              </a:rPr>
              <a:t>Scan the QR code for a list of all Lilly content presented at the congress. </a:t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Other company and product names are trademarks of their respective owners.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8E39BCA-F2A7-9EA8-043B-96309465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604" y="5760461"/>
            <a:ext cx="730139" cy="7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1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6C5604-26C8-674B-87B3-3E7E86DBF8B1}"/>
              </a:ext>
            </a:extLst>
          </p:cNvPr>
          <p:cNvSpPr/>
          <p:nvPr/>
        </p:nvSpPr>
        <p:spPr>
          <a:xfrm>
            <a:off x="707136" y="1666832"/>
            <a:ext cx="10644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603746" eaLnBrk="0" hangingPunct="0">
              <a:spcBef>
                <a:spcPts val="900"/>
              </a:spcBef>
              <a:buClr>
                <a:srgbClr val="E1251B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The Solbinsiran team extends heartfelt thanks to the trial participants, investigators, and sites, whose invaluable contributions made this work achievable.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D119D-B2D7-84FC-4014-226E6BE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2" y="3429000"/>
            <a:ext cx="8630094" cy="2711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1FBD45-5F46-CD72-83D8-049D88AB6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008" y="2867161"/>
            <a:ext cx="2597283" cy="673135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8EF7A1E-7177-68F5-B2E1-CCA38A7D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492" y="3649817"/>
            <a:ext cx="2269954" cy="22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56ED-8785-30CD-6128-0C434A7B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significant placebo-corrected changes in </a:t>
            </a:r>
            <a:r>
              <a:rPr lang="en-US" err="1"/>
              <a:t>hsCRP</a:t>
            </a:r>
            <a:r>
              <a:rPr lang="en-US"/>
              <a:t>, HbA1c, or body weight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1B2731-E6D9-3EC7-A68E-157E23484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32464"/>
              </p:ext>
            </p:extLst>
          </p:nvPr>
        </p:nvGraphicFramePr>
        <p:xfrm>
          <a:off x="329" y="2768029"/>
          <a:ext cx="4504794" cy="305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6104300" imgH="4141262" progId="Prism10.Document">
                  <p:embed/>
                </p:oleObj>
              </mc:Choice>
              <mc:Fallback>
                <p:oleObj name="Prism 10" r:id="rId2" imgW="6104300" imgH="4141262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A1B2731-E6D9-3EC7-A68E-157E23484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9" y="2768029"/>
                        <a:ext cx="4504794" cy="3056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D900EA3-B774-A6EE-85AC-2B5986121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02498"/>
              </p:ext>
            </p:extLst>
          </p:nvPr>
        </p:nvGraphicFramePr>
        <p:xfrm>
          <a:off x="4477393" y="2491654"/>
          <a:ext cx="3470283" cy="256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5006607" imgH="3696244" progId="Prism10.Document">
                  <p:embed/>
                </p:oleObj>
              </mc:Choice>
              <mc:Fallback>
                <p:oleObj name="Prism 10" r:id="rId4" imgW="5006607" imgH="3696244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D900EA3-B774-A6EE-85AC-2B5986121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7393" y="2491654"/>
                        <a:ext cx="3470283" cy="2561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92DBE30-4B08-CB8D-9FC4-918B39DE0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09869"/>
              </p:ext>
            </p:extLst>
          </p:nvPr>
        </p:nvGraphicFramePr>
        <p:xfrm>
          <a:off x="8037576" y="2340463"/>
          <a:ext cx="4110417" cy="274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5215485" imgH="3472295" progId="Prism10.Document">
                  <p:embed/>
                </p:oleObj>
              </mc:Choice>
              <mc:Fallback>
                <p:oleObj name="Prism 10" r:id="rId6" imgW="5215485" imgH="3472295" progId="Prism10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92DBE30-4B08-CB8D-9FC4-918B39DE0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76" y="2340463"/>
                        <a:ext cx="4110417" cy="2749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00F5CD3-EC5C-0500-C18C-102417855B70}"/>
              </a:ext>
            </a:extLst>
          </p:cNvPr>
          <p:cNvSpPr txBox="1"/>
          <p:nvPr/>
        </p:nvSpPr>
        <p:spPr>
          <a:xfrm>
            <a:off x="1467086" y="199729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err="1"/>
              <a:t>hsCRP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E0AFE-E55F-D3DB-E2CA-5EE473FEEFF0}"/>
              </a:ext>
            </a:extLst>
          </p:cNvPr>
          <p:cNvSpPr txBox="1"/>
          <p:nvPr/>
        </p:nvSpPr>
        <p:spPr>
          <a:xfrm>
            <a:off x="5908343" y="199729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HbA1c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50CF5-F7E8-C34A-4EA6-043FA334CAD5}"/>
              </a:ext>
            </a:extLst>
          </p:cNvPr>
          <p:cNvSpPr txBox="1"/>
          <p:nvPr/>
        </p:nvSpPr>
        <p:spPr>
          <a:xfrm>
            <a:off x="9463269" y="1997291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Body Weight</a:t>
            </a:r>
          </a:p>
        </p:txBody>
      </p:sp>
    </p:spTree>
    <p:extLst>
      <p:ext uri="{BB962C8B-B14F-4D97-AF65-F5344CB8AC3E}">
        <p14:creationId xmlns:p14="http://schemas.microsoft.com/office/powerpoint/2010/main" val="153180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7CCDC-B87B-623B-EDDE-105E94D7A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FF840B-3ECF-2EF1-634D-B5DCCE24C2ED}"/>
              </a:ext>
            </a:extLst>
          </p:cNvPr>
          <p:cNvSpPr/>
          <p:nvPr/>
        </p:nvSpPr>
        <p:spPr>
          <a:xfrm>
            <a:off x="448574" y="1440570"/>
            <a:ext cx="11133826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365760" defTabSz="3603746" eaLnBrk="0" hangingPunct="0">
              <a:spcBef>
                <a:spcPts val="900"/>
              </a:spcBef>
              <a:buClr>
                <a:srgbClr val="E1251B"/>
              </a:buClr>
              <a:buFont typeface="Arial" panose="020B0604020202020204" pitchFamily="34" charset="0"/>
              <a:buChar char="■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Patients with elevated triglycerides (TGs) are at higher risk of atherosclerotic cardiovascular disease (ASCVD) despite statin use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65760" marR="0" lvl="1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Arial" panose="020B0604020202020204" pitchFamily="34" charset="0"/>
              <a:buChar char="■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TG-rich lipoproteins (TRLs) contain cholesterol esters as well as TGs with one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apoB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per particle</a:t>
            </a:r>
          </a:p>
          <a:p>
            <a:pPr marL="365760" marR="0" lvl="1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Arial" panose="020B0604020202020204" pitchFamily="34" charset="0"/>
              <a:buChar char="■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Per particle, TRLs are twice as atherogenic as LDL particles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2,3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</a:p>
          <a:p>
            <a:pPr marL="365760" marR="0" lvl="1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Arial" panose="020B0604020202020204" pitchFamily="34" charset="0"/>
              <a:buChar char="■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Mendelian randomization supports causal association of higher TRL-cholesterol (TRL-C) levels with higher ASCVD risk, but also of lower TG levels with lower ASCVD risk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-6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3DE03E-0BD5-253E-404F-F5340F1B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– Unmet Need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79173-50D7-8A55-3AD3-941D627C08BC}"/>
              </a:ext>
            </a:extLst>
          </p:cNvPr>
          <p:cNvSpPr txBox="1"/>
          <p:nvPr/>
        </p:nvSpPr>
        <p:spPr>
          <a:xfrm>
            <a:off x="-27501" y="6103046"/>
            <a:ext cx="9453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Miller M, et al., JACC. 2008 Feb, 51 (7) 724–730. 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  <a:r>
              <a:rPr lang="en-US" sz="1100">
                <a:solidFill>
                  <a:srgbClr val="000000"/>
                </a:solidFill>
              </a:rPr>
              <a:t>B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jornson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E,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.,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Eur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Heart J 2023; 44(39): 4186-95. 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  <a:r>
              <a:rPr lang="en-US" sz="1100">
                <a:solidFill>
                  <a:srgbClr val="000000"/>
                </a:solidFill>
              </a:rPr>
              <a:t>B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jornson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E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.,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Eur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Heart J 2023; 44(39): 4186-95. 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Nordestgaard BG and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Langsted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A.,Lancet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2023;404(10459):P1255-1264.. 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Gagnon E,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al.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, Atherosclerosis 2024; 391: 117501. 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6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Landfors F,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.,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Eur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Heart J Open 2024; 4(3): oeae035.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Abbreviations: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apoB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, apolipoprotein B; LDL, low-density lipoprotein.</a:t>
            </a:r>
          </a:p>
        </p:txBody>
      </p:sp>
    </p:spTree>
    <p:extLst>
      <p:ext uri="{BB962C8B-B14F-4D97-AF65-F5344CB8AC3E}">
        <p14:creationId xmlns:p14="http://schemas.microsoft.com/office/powerpoint/2010/main" val="23540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1CAB7-E34E-8C4E-A957-51338D78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CF6C8-41D9-1065-59D4-D4F96912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– ANGPTL3 Mode of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36735-EBB3-FE8C-B156-6F0E3020AB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43" t="5206" b="5348"/>
          <a:stretch/>
        </p:blipFill>
        <p:spPr>
          <a:xfrm>
            <a:off x="206963" y="1493637"/>
            <a:ext cx="4559345" cy="25102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634001-BA59-A9FB-9703-FFF040988762}"/>
              </a:ext>
            </a:extLst>
          </p:cNvPr>
          <p:cNvSpPr/>
          <p:nvPr/>
        </p:nvSpPr>
        <p:spPr>
          <a:xfrm>
            <a:off x="7820676" y="4757818"/>
            <a:ext cx="144981" cy="134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D0931-B8C1-800F-EB89-F3B07AFE5C99}"/>
              </a:ext>
            </a:extLst>
          </p:cNvPr>
          <p:cNvSpPr txBox="1"/>
          <p:nvPr/>
        </p:nvSpPr>
        <p:spPr>
          <a:xfrm>
            <a:off x="0" y="6155035"/>
            <a:ext cx="8719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Larouche M et al. Curr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Atheroscler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Rep. 2023 Dec;25(12):1101-1111. Ray KK et al. JACC. </a:t>
            </a:r>
            <a:r>
              <a:rPr lang="en-GB" sz="1050" dirty="0">
                <a:effectLst/>
                <a:latin typeface="+mn-lt"/>
                <a:ea typeface="Times New Roman" panose="02020603050405020304" pitchFamily="18" charset="0"/>
              </a:rPr>
              <a:t>March 30,2025.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10.1016/j.jacc.2025.03.005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Abbreviations: ANGPTL3, angiopoietin-like protein 3;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apoB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, apolipoprotein B; HDL-C, high-density lipoprotein cholesterol; IDL-C, intermediate-density lipoprotein cholesterol; LDL-C, low-density lipoprotein cholesterol; PCSK9, Proprotein convertase subtilisin/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kexin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type 9; </a:t>
            </a:r>
            <a:r>
              <a:rPr lang="en-US" sz="1050" dirty="0">
                <a:solidFill>
                  <a:srgbClr val="000000"/>
                </a:solidFill>
                <a:latin typeface="+mn-lt"/>
              </a:rPr>
              <a:t>TG, triglyceride;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TRL, triglyceride-rich lipoprotein; VLDL-C, very low-density lipoprotein cholesterol.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6DED6B-484C-440F-BA49-481944783453}"/>
              </a:ext>
            </a:extLst>
          </p:cNvPr>
          <p:cNvGrpSpPr/>
          <p:nvPr/>
        </p:nvGrpSpPr>
        <p:grpSpPr>
          <a:xfrm>
            <a:off x="1790534" y="5134625"/>
            <a:ext cx="8013934" cy="369332"/>
            <a:chOff x="1790534" y="4911989"/>
            <a:chExt cx="8013934" cy="3693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7EA528-8FB5-76B3-8398-06D800A40118}"/>
                </a:ext>
              </a:extLst>
            </p:cNvPr>
            <p:cNvGrpSpPr/>
            <p:nvPr/>
          </p:nvGrpSpPr>
          <p:grpSpPr>
            <a:xfrm>
              <a:off x="1790534" y="4911989"/>
              <a:ext cx="8013934" cy="369332"/>
              <a:chOff x="1681352" y="5128976"/>
              <a:chExt cx="8013934" cy="369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F745B-C64D-C1C8-90C6-4F18FF601336}"/>
                  </a:ext>
                </a:extLst>
              </p:cNvPr>
              <p:cNvSpPr txBox="1"/>
              <p:nvPr/>
            </p:nvSpPr>
            <p:spPr>
              <a:xfrm>
                <a:off x="1976255" y="5128976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ANGPTL3</a:t>
                </a:r>
              </a:p>
            </p:txBody>
          </p:sp>
          <p:sp>
            <p:nvSpPr>
              <p:cNvPr id="2" name="Arrow: Down 1">
                <a:extLst>
                  <a:ext uri="{FF2B5EF4-FFF2-40B4-BE49-F238E27FC236}">
                    <a16:creationId xmlns:a16="http://schemas.microsoft.com/office/drawing/2014/main" id="{17D14FA8-180D-C670-BA8F-28055B742A12}"/>
                  </a:ext>
                </a:extLst>
              </p:cNvPr>
              <p:cNvSpPr/>
              <p:nvPr/>
            </p:nvSpPr>
            <p:spPr>
              <a:xfrm>
                <a:off x="1681352" y="5128976"/>
                <a:ext cx="294903" cy="369332"/>
              </a:xfrm>
              <a:prstGeom prst="downArrow">
                <a:avLst/>
              </a:prstGeom>
              <a:solidFill>
                <a:srgbClr val="E1251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Arrow: Down 2">
                <a:extLst>
                  <a:ext uri="{FF2B5EF4-FFF2-40B4-BE49-F238E27FC236}">
                    <a16:creationId xmlns:a16="http://schemas.microsoft.com/office/drawing/2014/main" id="{2AE22E78-35EB-3B79-81AE-9504AFF066E1}"/>
                  </a:ext>
                </a:extLst>
              </p:cNvPr>
              <p:cNvSpPr/>
              <p:nvPr/>
            </p:nvSpPr>
            <p:spPr>
              <a:xfrm rot="16200000">
                <a:off x="3258636" y="5167862"/>
                <a:ext cx="205954" cy="29156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01E60F-E9FF-8FD0-445B-D50765CA6D08}"/>
                  </a:ext>
                </a:extLst>
              </p:cNvPr>
              <p:cNvSpPr txBox="1"/>
              <p:nvPr/>
            </p:nvSpPr>
            <p:spPr>
              <a:xfrm>
                <a:off x="3868050" y="5128976"/>
                <a:ext cx="5827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TG,      LDL-C,      non-HDL-C,      </a:t>
                </a:r>
                <a:r>
                  <a:rPr lang="en-GB" err="1"/>
                  <a:t>apoB</a:t>
                </a:r>
                <a:r>
                  <a:rPr lang="en-GB"/>
                  <a:t>, and      HDL-C</a:t>
                </a:r>
              </a:p>
            </p:txBody>
          </p:sp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3D837FC1-D47C-9EC6-E93C-648CB2B65B4C}"/>
                  </a:ext>
                </a:extLst>
              </p:cNvPr>
              <p:cNvSpPr/>
              <p:nvPr/>
            </p:nvSpPr>
            <p:spPr>
              <a:xfrm>
                <a:off x="3627739" y="5128976"/>
                <a:ext cx="294903" cy="369332"/>
              </a:xfrm>
              <a:prstGeom prst="downArrow">
                <a:avLst/>
              </a:prstGeom>
              <a:solidFill>
                <a:srgbClr val="E1251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B41AD1D8-E8BD-A42F-94BB-DF792DE68A44}"/>
                </a:ext>
              </a:extLst>
            </p:cNvPr>
            <p:cNvSpPr/>
            <p:nvPr/>
          </p:nvSpPr>
          <p:spPr>
            <a:xfrm>
              <a:off x="4471405" y="4911989"/>
              <a:ext cx="294903" cy="369332"/>
            </a:xfrm>
            <a:prstGeom prst="downArrow">
              <a:avLst/>
            </a:prstGeom>
            <a:solidFill>
              <a:srgbClr val="E125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A89DC731-A48E-FB89-D3DE-F012509ABA20}"/>
                </a:ext>
              </a:extLst>
            </p:cNvPr>
            <p:cNvSpPr/>
            <p:nvPr/>
          </p:nvSpPr>
          <p:spPr>
            <a:xfrm>
              <a:off x="8619619" y="4911989"/>
              <a:ext cx="294903" cy="369332"/>
            </a:xfrm>
            <a:prstGeom prst="downArrow">
              <a:avLst/>
            </a:prstGeom>
            <a:solidFill>
              <a:srgbClr val="E125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2406027E-5FE2-4F53-0620-0EBA25020671}"/>
                </a:ext>
              </a:extLst>
            </p:cNvPr>
            <p:cNvSpPr/>
            <p:nvPr/>
          </p:nvSpPr>
          <p:spPr>
            <a:xfrm>
              <a:off x="7201384" y="4911989"/>
              <a:ext cx="294903" cy="369332"/>
            </a:xfrm>
            <a:prstGeom prst="downArrow">
              <a:avLst/>
            </a:prstGeom>
            <a:solidFill>
              <a:srgbClr val="E125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993857C3-98B2-3198-E0A2-92B8AFE7FD8F}"/>
                </a:ext>
              </a:extLst>
            </p:cNvPr>
            <p:cNvSpPr/>
            <p:nvPr/>
          </p:nvSpPr>
          <p:spPr>
            <a:xfrm>
              <a:off x="5567920" y="4911989"/>
              <a:ext cx="294903" cy="369332"/>
            </a:xfrm>
            <a:prstGeom prst="downArrow">
              <a:avLst/>
            </a:prstGeom>
            <a:solidFill>
              <a:srgbClr val="E125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9080F-10C4-75A6-B4FD-A2199A392321}"/>
              </a:ext>
            </a:extLst>
          </p:cNvPr>
          <p:cNvGrpSpPr/>
          <p:nvPr/>
        </p:nvGrpSpPr>
        <p:grpSpPr>
          <a:xfrm>
            <a:off x="4887676" y="2336853"/>
            <a:ext cx="7097361" cy="2184293"/>
            <a:chOff x="4887676" y="2336853"/>
            <a:chExt cx="7097361" cy="21842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273EF6-82FF-B52A-491E-F8A92E01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14" t="34779" r="6034" b="19234"/>
            <a:stretch/>
          </p:blipFill>
          <p:spPr>
            <a:xfrm>
              <a:off x="4887676" y="2336853"/>
              <a:ext cx="7097361" cy="21842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FC167F-A690-E028-75E6-E7C12C83C588}"/>
                </a:ext>
              </a:extLst>
            </p:cNvPr>
            <p:cNvSpPr txBox="1"/>
            <p:nvPr/>
          </p:nvSpPr>
          <p:spPr>
            <a:xfrm>
              <a:off x="5966682" y="3904453"/>
              <a:ext cx="345232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Clearance involving key enzymes and different hepatic receptors</a:t>
              </a:r>
              <a:endParaRPr 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641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049977-82A6-971E-FDC2-B8536A1D6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E85732-28CF-3865-F748-74A5E036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– Targeting ANGPTL3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FBAC4-FEAC-7E5E-44B0-59E6C0194E29}"/>
              </a:ext>
            </a:extLst>
          </p:cNvPr>
          <p:cNvSpPr/>
          <p:nvPr/>
        </p:nvSpPr>
        <p:spPr>
          <a:xfrm>
            <a:off x="7820676" y="4757818"/>
            <a:ext cx="144981" cy="134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714123-0B0E-0828-23FE-C7C5B078A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83853"/>
              </p:ext>
            </p:extLst>
          </p:nvPr>
        </p:nvGraphicFramePr>
        <p:xfrm>
          <a:off x="8249616" y="1646885"/>
          <a:ext cx="3661438" cy="26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38">
                  <a:extLst>
                    <a:ext uri="{9D8B030D-6E8A-4147-A177-3AD203B41FA5}">
                      <a16:colId xmlns:a16="http://schemas.microsoft.com/office/drawing/2014/main" val="384740579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Protein</a:t>
                      </a: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53686"/>
                  </a:ext>
                </a:extLst>
              </a:tr>
              <a:tr h="396664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Monoclonal antibody – extrahepatic, binds all circulating ANGPTL3</a:t>
                      </a:r>
                    </a:p>
                    <a:p>
                      <a:pPr marL="404813" indent="-173038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Evinacumab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approved for HoFH</a:t>
                      </a:r>
                      <a:r>
                        <a:rPr lang="en-US" sz="1400" b="1" i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404813" indent="-173038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Parenteral administration (1 hour monthly)</a:t>
                      </a:r>
                    </a:p>
                    <a:p>
                      <a:pPr marL="404813" indent="-173038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Reduces TGs,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apoB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but also LDL-C, through LDL-R independent clearance</a:t>
                      </a:r>
                    </a:p>
                    <a:p>
                      <a:pPr marL="404813" indent="-173038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No increase in hepatic fat</a:t>
                      </a: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99777"/>
                  </a:ext>
                </a:extLst>
              </a:tr>
              <a:tr h="299777">
                <a:tc>
                  <a:txBody>
                    <a:bodyPr/>
                    <a:lstStyle/>
                    <a:p>
                      <a:endParaRPr lang="en-US" sz="1400" b="1" i="1" dirty="0">
                        <a:solidFill>
                          <a:srgbClr val="00B0F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011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736EE1-54CA-17C9-1D6B-DAF140BC5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66274"/>
              </p:ext>
            </p:extLst>
          </p:nvPr>
        </p:nvGraphicFramePr>
        <p:xfrm>
          <a:off x="3993052" y="1646885"/>
          <a:ext cx="3361906" cy="240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906">
                  <a:extLst>
                    <a:ext uri="{9D8B030D-6E8A-4147-A177-3AD203B41FA5}">
                      <a16:colId xmlns:a16="http://schemas.microsoft.com/office/drawing/2014/main" val="384740579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Messenger RNA</a:t>
                      </a: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53686"/>
                  </a:ext>
                </a:extLst>
              </a:tr>
              <a:tr h="29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ASO - nucleus via RNase H</a:t>
                      </a:r>
                    </a:p>
                    <a:p>
                      <a:pPr marL="404813" indent="-173038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More frequent dosing</a:t>
                      </a:r>
                    </a:p>
                    <a:p>
                      <a:pPr marL="404813" indent="-173038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Vupanorsen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development terminated after Phase 2</a:t>
                      </a:r>
                      <a:r>
                        <a:rPr lang="en-US" sz="1400" b="1" i="1" baseline="30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19063" indent="-119063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siRNA - cytoplasm via RISC complex</a:t>
                      </a:r>
                    </a:p>
                    <a:p>
                      <a:pPr marL="339725" indent="-119063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Less frequent dosing</a:t>
                      </a:r>
                    </a:p>
                    <a:p>
                      <a:pPr marL="339725" indent="-119063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Zodasiran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Phase 2 completed</a:t>
                      </a:r>
                      <a:r>
                        <a:rPr lang="en-US" sz="1400" b="1" i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99777"/>
                  </a:ext>
                </a:extLst>
              </a:tr>
              <a:tr h="299777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B0F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011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862178-A918-31DA-EFC5-A7B7B3A6B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6370"/>
              </p:ext>
            </p:extLst>
          </p:nvPr>
        </p:nvGraphicFramePr>
        <p:xfrm>
          <a:off x="222936" y="1690688"/>
          <a:ext cx="3187175" cy="188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175">
                  <a:extLst>
                    <a:ext uri="{9D8B030D-6E8A-4147-A177-3AD203B41FA5}">
                      <a16:colId xmlns:a16="http://schemas.microsoft.com/office/drawing/2014/main" val="384740579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Gene</a:t>
                      </a: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53686"/>
                  </a:ext>
                </a:extLst>
              </a:tr>
              <a:tr h="29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Gene editing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Base editing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AAV-mediated gene knockdown</a:t>
                      </a:r>
                    </a:p>
                    <a:p>
                      <a:endParaRPr lang="en-US" sz="1400" b="1" dirty="0">
                        <a:solidFill>
                          <a:srgbClr val="00B0F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endParaRPr lang="en-US" sz="1400" b="1" dirty="0">
                        <a:solidFill>
                          <a:srgbClr val="00B0F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997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30A088-6194-B9F2-F672-58378358A00C}"/>
              </a:ext>
            </a:extLst>
          </p:cNvPr>
          <p:cNvSpPr txBox="1"/>
          <p:nvPr/>
        </p:nvSpPr>
        <p:spPr>
          <a:xfrm>
            <a:off x="0" y="5634588"/>
            <a:ext cx="900016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Bergmark BA,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., Circulation 2022; 145(18): 1377-86. 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Rosenson RS,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al.,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N Engl J Med 2024; 391(10): 913-25. 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Regeneron Pharmaceuticals Inc. EVKEEZA (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evinacumab-dgnb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) injection, for intravenous use. Accessed March 3, 2025. https://www.accessdata.fda.gov/drugsatfda_docs/label/2021/761181s000lbl.pdf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Abbreviations: AAV, adeno-associated virus; ANGPTL3, angiopoietin-like protein 3;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apoB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, apolipoprotein B; ASO, antisense oligonucleotide; CRISPR, Clustered Regularly Interspaced Short Palindromic Repeats;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HeFH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, heterozygous familial hypercholesterolemia;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HoFH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, homozygous familial hypercholesterolemia; LDL-C, low-density lipoprotein; LDL-R, low-density lipoprotein receptor; RISC, RNA-induced silencing complex; RNase H, ribonuclease H; siRNA, small interfering RNA; TG, triglyceride.  </a:t>
            </a:r>
          </a:p>
        </p:txBody>
      </p:sp>
    </p:spTree>
    <p:extLst>
      <p:ext uri="{BB962C8B-B14F-4D97-AF65-F5344CB8AC3E}">
        <p14:creationId xmlns:p14="http://schemas.microsoft.com/office/powerpoint/2010/main" val="370404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08D49-048D-E246-5EF0-64521D58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BB8513-F3DA-225D-FDFD-FF1E79257BF3}"/>
              </a:ext>
            </a:extLst>
          </p:cNvPr>
          <p:cNvSpPr/>
          <p:nvPr/>
        </p:nvSpPr>
        <p:spPr>
          <a:xfrm>
            <a:off x="266937" y="1440570"/>
            <a:ext cx="11483955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1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Arial" panose="020B0604020202020204" pitchFamily="34" charset="0"/>
              <a:buChar char="■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ASO (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Vupanorsen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): every 2 weeks/monthly resulted in potent reductions in ANGPTL3 of ~95%, TG of ~57%, non-HDL-C of ~28%, and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apoB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of ~15%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822960" marR="0" lvl="2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At higher doses, increase in injection site adverse events, increase in liver fat and liver enzymes over 24 weeks </a:t>
            </a:r>
          </a:p>
          <a:p>
            <a:pPr marL="365760" marR="0" lvl="1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Arial" panose="020B0604020202020204" pitchFamily="34" charset="0"/>
              <a:buChar char="■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siRNA (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Zodasiran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): dosing every 3 months with 9-month follow-up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822960" marR="0" lvl="2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Reductions in ANGPTL3 of up to ~74%, TG of ~63%, and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apoB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of ~22%</a:t>
            </a:r>
          </a:p>
          <a:p>
            <a:pPr marL="822960" marR="0" lvl="2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signal for an increase in liver enzymes </a:t>
            </a:r>
          </a:p>
          <a:p>
            <a:pPr marL="822960" marR="0" lvl="2" indent="-365760" algn="l" defTabSz="3603746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E1251B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Reduction in hepatic fat in those with hepatic fat fraction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8% at baseline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35CF66-44CD-A5A1-4708-01DCAE5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RNA-based Therapies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E74689-5959-12E5-1FE0-D57A99E1F7AB}"/>
              </a:ext>
            </a:extLst>
          </p:cNvPr>
          <p:cNvSpPr txBox="1"/>
          <p:nvPr/>
        </p:nvSpPr>
        <p:spPr>
          <a:xfrm>
            <a:off x="-27501" y="6408910"/>
            <a:ext cx="9453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Bergmark BA,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., Circulation 2022; 145(18): 1377-86. 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Rosenson RS,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et al.,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N Engl J Med 2024; 391(10): 913-25.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Abbreviations: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apoB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, apolipoprotein B; ANGPTL3, Angiopoietin-like 3; HDL-C, high-density lipoprotein; TG, triglyceride.</a:t>
            </a:r>
          </a:p>
        </p:txBody>
      </p:sp>
    </p:spTree>
    <p:extLst>
      <p:ext uri="{BB962C8B-B14F-4D97-AF65-F5344CB8AC3E}">
        <p14:creationId xmlns:p14="http://schemas.microsoft.com/office/powerpoint/2010/main" val="428338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5B52-D385-0C7F-8FFB-9FF31A0F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n-lt"/>
              </a:rPr>
              <a:t>Unanswered questions regarding ANGPTL3 inhibition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8C0A-262B-296C-B936-A7E595270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04" y="1543051"/>
            <a:ext cx="11167796" cy="4855037"/>
          </a:xfrm>
        </p:spPr>
        <p:txBody>
          <a:bodyPr/>
          <a:lstStyle/>
          <a:p>
            <a:pPr marL="0" indent="0">
              <a:buNone/>
            </a:pPr>
            <a:endParaRPr lang="en-GB" b="1"/>
          </a:p>
          <a:p>
            <a:r>
              <a:rPr lang="en-US" b="1"/>
              <a:t>Is hepatic ANGPTL3 a safe target to inhibit - i.e., is its inhibition associated with increased hepatic fat?</a:t>
            </a:r>
          </a:p>
          <a:p>
            <a:endParaRPr lang="en-US" b="1"/>
          </a:p>
          <a:p>
            <a:r>
              <a:rPr lang="en-GB" b="1"/>
              <a:t>Is an siRNA-based approach targeting ANGPTL3 inhibition a safe modality in general?</a:t>
            </a:r>
          </a:p>
          <a:p>
            <a:endParaRPr lang="en-GB" b="1"/>
          </a:p>
          <a:p>
            <a:r>
              <a:rPr lang="en-GB" b="1"/>
              <a:t>How effective is this approach with respect to </a:t>
            </a:r>
            <a:r>
              <a:rPr lang="en-GB" b="1" err="1"/>
              <a:t>apoB</a:t>
            </a:r>
            <a:r>
              <a:rPr lang="en-GB" b="1"/>
              <a:t> and TG lowering? </a:t>
            </a:r>
          </a:p>
        </p:txBody>
      </p:sp>
    </p:spTree>
    <p:extLst>
      <p:ext uri="{BB962C8B-B14F-4D97-AF65-F5344CB8AC3E}">
        <p14:creationId xmlns:p14="http://schemas.microsoft.com/office/powerpoint/2010/main" val="48816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32D06-991D-AE03-E57E-BC89CBC3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1675-2894-274C-F07E-D224A829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311940"/>
          </a:xfrm>
        </p:spPr>
        <p:txBody>
          <a:bodyPr/>
          <a:lstStyle/>
          <a:p>
            <a:r>
              <a:rPr lang="en-US" sz="2800"/>
              <a:t>BACKGROUND - </a:t>
            </a:r>
            <a:r>
              <a:rPr lang="en-US" sz="2800" err="1"/>
              <a:t>Solbinsiran</a:t>
            </a:r>
            <a:r>
              <a:rPr lang="en-US" sz="2800"/>
              <a:t> is a Novel GalNAc-conjugated siRNA Targeting Hepatic ANGPTL3 Expression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6270F-D0AA-68D7-6A93-ACBB49CDF262}"/>
              </a:ext>
            </a:extLst>
          </p:cNvPr>
          <p:cNvSpPr txBox="1"/>
          <p:nvPr/>
        </p:nvSpPr>
        <p:spPr>
          <a:xfrm>
            <a:off x="-32348" y="6602200"/>
            <a:ext cx="4480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effectLst/>
                <a:latin typeface="+mn-lt"/>
                <a:ea typeface="Times New Roman" panose="02020603050405020304" pitchFamily="18" charset="0"/>
              </a:rPr>
              <a:t>Ray KK et al. JACC. March 30,2025</a:t>
            </a:r>
            <a:r>
              <a:rPr lang="en-GB" sz="1050" dirty="0">
                <a:latin typeface="+mn-lt"/>
                <a:ea typeface="Times New Roman" panose="02020603050405020304" pitchFamily="18" charset="0"/>
              </a:rPr>
              <a:t>;</a:t>
            </a:r>
            <a:r>
              <a:rPr lang="en-GB" sz="1050" dirty="0">
                <a:effectLst/>
                <a:latin typeface="+mn-lt"/>
                <a:ea typeface="Times New Roman" panose="02020603050405020304" pitchFamily="18" charset="0"/>
              </a:rPr>
              <a:t> 10.1016/j.jacc.2025.03.005.</a:t>
            </a:r>
            <a:endParaRPr lang="en-US" sz="105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D9F26D-9D22-439F-DDC5-D3E98DC21493}"/>
              </a:ext>
            </a:extLst>
          </p:cNvPr>
          <p:cNvSpPr txBox="1"/>
          <p:nvPr/>
        </p:nvSpPr>
        <p:spPr>
          <a:xfrm>
            <a:off x="1905735" y="136782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Pre-clinical Studies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254E75-769A-2477-21A7-FE57F9D7CF77}"/>
              </a:ext>
            </a:extLst>
          </p:cNvPr>
          <p:cNvSpPr txBox="1"/>
          <p:nvPr/>
        </p:nvSpPr>
        <p:spPr>
          <a:xfrm>
            <a:off x="8033139" y="136782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Phase 1 Clinical Study</a:t>
            </a:r>
          </a:p>
        </p:txBody>
      </p:sp>
      <p:pic>
        <p:nvPicPr>
          <p:cNvPr id="3" name="Picture 2" descr="A close-up of a graph&#10;&#10;AI-generated content may be incorrect.">
            <a:extLst>
              <a:ext uri="{FF2B5EF4-FFF2-40B4-BE49-F238E27FC236}">
                <a16:creationId xmlns:a16="http://schemas.microsoft.com/office/drawing/2014/main" id="{333F27A2-D5BB-04E1-BDAB-A17BE864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643" b="41700"/>
          <a:stretch/>
        </p:blipFill>
        <p:spPr>
          <a:xfrm>
            <a:off x="193966" y="2349115"/>
            <a:ext cx="5957454" cy="3313448"/>
          </a:xfrm>
          <a:prstGeom prst="rect">
            <a:avLst/>
          </a:prstGeo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87E24AE-00CD-9145-3AE8-F78CD46DB5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513" b="6253"/>
          <a:stretch/>
        </p:blipFill>
        <p:spPr>
          <a:xfrm>
            <a:off x="6414781" y="2316140"/>
            <a:ext cx="5629440" cy="3370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B0453-B7D6-51C4-832B-C60F58B545FE}"/>
              </a:ext>
            </a:extLst>
          </p:cNvPr>
          <p:cNvSpPr txBox="1"/>
          <p:nvPr/>
        </p:nvSpPr>
        <p:spPr>
          <a:xfrm>
            <a:off x="6493163" y="1700004"/>
            <a:ext cx="555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/>
              <a:t>Dose-dependent reductions in TG and increased durability with repeat dosing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CAF47-B443-86EF-2FC1-5DF8446A50B3}"/>
              </a:ext>
            </a:extLst>
          </p:cNvPr>
          <p:cNvSpPr txBox="1"/>
          <p:nvPr/>
        </p:nvSpPr>
        <p:spPr>
          <a:xfrm>
            <a:off x="360218" y="5631476"/>
            <a:ext cx="1115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Solbinsiran, a GalNAc-conjugated siRNA to ANGPTL3, reduces hepatic ANGPTL3 mRNA in mice, reduces circulating ANGPTL3 in non-human primates, reduces ANGPTL3 and triglycerides in humans, and is under investigation to treat a wide range of </a:t>
            </a:r>
            <a:r>
              <a:rPr lang="en-GB" b="1" err="1"/>
              <a:t>hyperlipidemias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8604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EDBC4-5F1F-9525-2579-A1BC39F58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541F7D-2801-D106-C8AD-B3ED3175C750}"/>
              </a:ext>
            </a:extLst>
          </p:cNvPr>
          <p:cNvSpPr/>
          <p:nvPr/>
        </p:nvSpPr>
        <p:spPr>
          <a:xfrm>
            <a:off x="453743" y="1676872"/>
            <a:ext cx="11284514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603746" eaLnBrk="0" hangingPunct="0">
              <a:spcBef>
                <a:spcPts val="1200"/>
              </a:spcBef>
              <a:buClr>
                <a:srgbClr val="E1251B"/>
              </a:buClr>
            </a:pPr>
            <a:r>
              <a:rPr lang="en-US" sz="2800" b="1" dirty="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Primary Objective</a:t>
            </a:r>
          </a:p>
          <a:p>
            <a:pPr marL="365760" lvl="1" indent="-365760" defTabSz="3603746" eaLnBrk="0" hangingPunct="0">
              <a:spcBef>
                <a:spcPts val="900"/>
              </a:spcBef>
              <a:buClr>
                <a:srgbClr val="E1251B"/>
              </a:buClr>
              <a:buFont typeface="Arial" panose="020B0604020202020204" pitchFamily="34" charset="0"/>
              <a:buChar char="■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</a:rPr>
              <a:t>To evaluate if solbinsiran is superior to placebo for the treatment of mixed dyslipidemia in adults as measured by the placebo-corrected percent change in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/>
              </a:rPr>
              <a:t>apoB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/>
              </a:rPr>
              <a:t> from baseline at Day 180</a:t>
            </a:r>
          </a:p>
          <a:p>
            <a:pPr marL="0" lvl="1" defTabSz="3603746" eaLnBrk="0" hangingPunct="0">
              <a:spcBef>
                <a:spcPts val="1200"/>
              </a:spcBef>
              <a:buClr>
                <a:srgbClr val="E1251B"/>
              </a:buClr>
            </a:pPr>
            <a:r>
              <a:rPr lang="en-US" sz="2800" b="1" dirty="0">
                <a:solidFill>
                  <a:srgbClr val="000000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Secondary and Exploratory Objectives</a:t>
            </a:r>
          </a:p>
          <a:p>
            <a:pPr marL="365760" lvl="1" indent="-365760" defTabSz="3603746" eaLnBrk="0" hangingPunct="0">
              <a:spcBef>
                <a:spcPts val="900"/>
              </a:spcBef>
              <a:buClr>
                <a:srgbClr val="E1251B"/>
              </a:buClr>
              <a:buFont typeface="Arial" panose="020B0604020202020204" pitchFamily="34" charset="0"/>
              <a:buChar char="■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</a:rPr>
              <a:t>Percent change from baseline for ANGPTL3, TG, VLDL-C, non-HDL-C, LDL-C, and HDL-C to Day 180 and Day 270</a:t>
            </a:r>
          </a:p>
          <a:p>
            <a:pPr marL="365760" lvl="1" indent="-365760" defTabSz="3603746" eaLnBrk="0" hangingPunct="0">
              <a:spcBef>
                <a:spcPts val="900"/>
              </a:spcBef>
              <a:buClr>
                <a:srgbClr val="E1251B"/>
              </a:buClr>
              <a:buFont typeface="Arial" panose="020B0604020202020204" pitchFamily="34" charset="0"/>
              <a:buChar char="■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</a:rPr>
              <a:t>Percent change in MRI hepatic fat fraction from baseline to Day 180 in all patients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9B8CA1-878E-BAA1-7049-64851367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Phase 2 trial </a:t>
            </a:r>
            <a:r>
              <a:rPr lang="en-US" dirty="0"/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3D7A7-250E-BF75-4F9B-9D11F369C7DD}"/>
              </a:ext>
            </a:extLst>
          </p:cNvPr>
          <p:cNvSpPr txBox="1"/>
          <p:nvPr/>
        </p:nvSpPr>
        <p:spPr>
          <a:xfrm>
            <a:off x="-1" y="6457328"/>
            <a:ext cx="8157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Abbreviations: </a:t>
            </a:r>
            <a:r>
              <a:rPr lang="en-US" sz="1050" err="1"/>
              <a:t>apoB</a:t>
            </a:r>
            <a:r>
              <a:rPr lang="en-US" sz="1050"/>
              <a:t>, apolipoprotein B; ANGPTL3, angiopoietin-like protein 3; HDL-C, high-density lipoprotein cholesterol; LDL-C, low-density lipoprotein cholesterol; MRI, magnetic resonance imaging; TG, triglycerides; VLDL-C, very low-density lipoprotein cholesterol. </a:t>
            </a:r>
          </a:p>
        </p:txBody>
      </p:sp>
    </p:spTree>
    <p:extLst>
      <p:ext uri="{BB962C8B-B14F-4D97-AF65-F5344CB8AC3E}">
        <p14:creationId xmlns:p14="http://schemas.microsoft.com/office/powerpoint/2010/main" val="243615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llyBrand">
  <a:themeElements>
    <a:clrScheme name="Lilly 1">
      <a:dk1>
        <a:srgbClr val="000000"/>
      </a:dk1>
      <a:lt1>
        <a:sysClr val="window" lastClr="FFFFFF"/>
      </a:lt1>
      <a:dk2>
        <a:srgbClr val="A59D95"/>
      </a:dk2>
      <a:lt2>
        <a:srgbClr val="D3BF96"/>
      </a:lt2>
      <a:accent1>
        <a:srgbClr val="4E2E2D"/>
      </a:accent1>
      <a:accent2>
        <a:srgbClr val="82785C"/>
      </a:accent2>
      <a:accent3>
        <a:srgbClr val="D52B17"/>
      </a:accent3>
      <a:accent4>
        <a:srgbClr val="FF6D22"/>
      </a:accent4>
      <a:accent5>
        <a:srgbClr val="263F6A"/>
      </a:accent5>
      <a:accent6>
        <a:srgbClr val="00A1DE"/>
      </a:accent6>
      <a:hlink>
        <a:srgbClr val="00AF3F"/>
      </a:hlink>
      <a:folHlink>
        <a:srgbClr val="B1059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lly Brand Font Theme">
  <a:themeElements>
    <a:clrScheme name="Lilly PPT 2024">
      <a:dk1>
        <a:srgbClr val="212121"/>
      </a:dk1>
      <a:lt1>
        <a:srgbClr val="FFFFFF"/>
      </a:lt1>
      <a:dk2>
        <a:srgbClr val="511207"/>
      </a:dk2>
      <a:lt2>
        <a:srgbClr val="FBCFC8"/>
      </a:lt2>
      <a:accent1>
        <a:srgbClr val="E1251B"/>
      </a:accent1>
      <a:accent2>
        <a:srgbClr val="0F3A85"/>
      </a:accent2>
      <a:accent3>
        <a:srgbClr val="99BFE5"/>
      </a:accent3>
      <a:accent4>
        <a:srgbClr val="144B2D"/>
      </a:accent4>
      <a:accent5>
        <a:srgbClr val="FFC709"/>
      </a:accent5>
      <a:accent6>
        <a:srgbClr val="F58E7D"/>
      </a:accent6>
      <a:hlink>
        <a:srgbClr val="FF0000"/>
      </a:hlink>
      <a:folHlink>
        <a:srgbClr val="E1251B"/>
      </a:folHlink>
    </a:clrScheme>
    <a:fontScheme name="Lilly PPT System 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sz="1600" dirty="0">
            <a:solidFill>
              <a:schemeClr val="bg1"/>
            </a:solidFill>
            <a:latin typeface="Ringside Book" panose="02000500000000000000" pitchFamily="2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8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lly_PPT_SystemFonts_Template-022724" id="{645B461A-F101-4A4D-8D59-763A9B86823E}" vid="{F37AA41D-4FF5-4DC6-97D8-556F63C84EF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8aa933-a7ac-4a2d-b57e-fa7d0e9e0572">
      <Terms xmlns="http://schemas.microsoft.com/office/infopath/2007/PartnerControls"/>
    </lcf76f155ced4ddcb4097134ff3c332f>
    <TaxCatchAll xmlns="555ca13c-1689-4d8e-b131-8b591d97e6ed" xsi:nil="true"/>
    <SharedWithUsers xmlns="555ca13c-1689-4d8e-b131-8b591d97e6ed">
      <UserInfo>
        <DisplayName/>
        <AccountId xsi:nil="true"/>
        <AccountType/>
      </UserInfo>
    </SharedWithUsers>
    <MediaLengthInSeconds xmlns="048aa933-a7ac-4a2d-b57e-fa7d0e9e0572" xsi:nil="true"/>
    <Duedate xmlns="048aa933-a7ac-4a2d-b57e-fa7d0e9e0572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93D83CE566B4A9F1879DC12A3D20B" ma:contentTypeVersion="19" ma:contentTypeDescription="Create a new document." ma:contentTypeScope="" ma:versionID="7d82563efc60af59294c5f8690e79724">
  <xsd:schema xmlns:xsd="http://www.w3.org/2001/XMLSchema" xmlns:xs="http://www.w3.org/2001/XMLSchema" xmlns:p="http://schemas.microsoft.com/office/2006/metadata/properties" xmlns:ns2="048aa933-a7ac-4a2d-b57e-fa7d0e9e0572" xmlns:ns3="555ca13c-1689-4d8e-b131-8b591d97e6ed" targetNamespace="http://schemas.microsoft.com/office/2006/metadata/properties" ma:root="true" ma:fieldsID="3b514cb32377ee8ea17fa1a71c93163d" ns2:_="" ns3:_="">
    <xsd:import namespace="048aa933-a7ac-4a2d-b57e-fa7d0e9e0572"/>
    <xsd:import namespace="555ca13c-1689-4d8e-b131-8b591d97e6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Du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aa933-a7ac-4a2d-b57e-fa7d0e9e0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9adb9bf-65a7-4dcd-b9fe-2cabe70ed6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uedate" ma:index="26" nillable="true" ma:displayName="Due date" ma:description="PreClear review deadline" ma:format="DateTime" ma:internalName="Du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ca13c-1689-4d8e-b131-8b591d97e6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da7a456-6e1d-4ed7-8fb1-df8275c8c02d}" ma:internalName="TaxCatchAll" ma:showField="CatchAllData" ma:web="555ca13c-1689-4d8e-b131-8b591d97e6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C125E-9564-41C4-8151-901A4D4ACD19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048aa933-a7ac-4a2d-b57e-fa7d0e9e0572"/>
    <ds:schemaRef ds:uri="http://schemas.openxmlformats.org/package/2006/metadata/core-properties"/>
    <ds:schemaRef ds:uri="http://schemas.microsoft.com/office/2006/documentManagement/types"/>
    <ds:schemaRef ds:uri="555ca13c-1689-4d8e-b131-8b591d97e6ed"/>
  </ds:schemaRefs>
</ds:datastoreItem>
</file>

<file path=customXml/itemProps2.xml><?xml version="1.0" encoding="utf-8"?>
<ds:datastoreItem xmlns:ds="http://schemas.openxmlformats.org/officeDocument/2006/customXml" ds:itemID="{5DEAC91B-FB85-4D38-BB63-D1B2BF03301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23B8F91-C503-4D1A-8189-7581D5BCD5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AE3ABD-5B36-44BD-BB7C-306293FD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aa933-a7ac-4a2d-b57e-fa7d0e9e0572"/>
    <ds:schemaRef ds:uri="555ca13c-1689-4d8e-b131-8b591d97e6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2663</Words>
  <Application>Microsoft Office PowerPoint</Application>
  <PresentationFormat>Widescreen</PresentationFormat>
  <Paragraphs>333</Paragraphs>
  <Slides>23</Slides>
  <Notes>6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Aptos</vt:lpstr>
      <vt:lpstr>Arial</vt:lpstr>
      <vt:lpstr>Arial Black</vt:lpstr>
      <vt:lpstr>Calibri</vt:lpstr>
      <vt:lpstr>Courier New</vt:lpstr>
      <vt:lpstr>ITC Garamond Std Book Narrow</vt:lpstr>
      <vt:lpstr>Ringside</vt:lpstr>
      <vt:lpstr>Ringside Black</vt:lpstr>
      <vt:lpstr>Ringside Book</vt:lpstr>
      <vt:lpstr>System Font Regular</vt:lpstr>
      <vt:lpstr>Times New Roman</vt:lpstr>
      <vt:lpstr>Wingdings</vt:lpstr>
      <vt:lpstr>LillyBrand</vt:lpstr>
      <vt:lpstr>Lilly Brand Font Theme</vt:lpstr>
      <vt:lpstr>Prism 10</vt:lpstr>
      <vt:lpstr>Effect Of Solbinsiran, A Small Interfering RNA Targeting ANGPTL3, On Biomarkers Of Major Adverse Cardiovascular Events In Adults With Mixed Dyslipidemia: A Randomized Phase 2 Trial</vt:lpstr>
      <vt:lpstr>PowerPoint Presentation</vt:lpstr>
      <vt:lpstr>BACKGROUND – Unmet Need</vt:lpstr>
      <vt:lpstr>BACKGROUND – ANGPTL3 Mode of Action</vt:lpstr>
      <vt:lpstr>BACKGROUND – Targeting ANGPTL3</vt:lpstr>
      <vt:lpstr>BACKGROUND: RNA-based Therapies</vt:lpstr>
      <vt:lpstr>Unanswered questions regarding ANGPTL3 inhibition</vt:lpstr>
      <vt:lpstr>BACKGROUND - Solbinsiran is a Novel GalNAc-conjugated siRNA Targeting Hepatic ANGPTL3 Expression</vt:lpstr>
      <vt:lpstr>Phase 2 trial OBJECTIVES</vt:lpstr>
      <vt:lpstr>STUDY DESIGN</vt:lpstr>
      <vt:lpstr>BASELINE DEMOGRAPHICS</vt:lpstr>
      <vt:lpstr>BASELINE TREATMENT AND PARTICIPANT CHARACTERISTICS</vt:lpstr>
      <vt:lpstr>KEY RESULTS: Solbinsiran 400mg led to significant reductions in ApoB at Day 180 and Day 270 with similar reductions in ANGPTL3 between 400 mg and 800 mg </vt:lpstr>
      <vt:lpstr>KEY RESULTS: Between person variability in apoB and ANGPTL3 </vt:lpstr>
      <vt:lpstr>KEY RESULTS: Solbinsiran leads to significant reductions in TG and VLDL-C</vt:lpstr>
      <vt:lpstr>RESULTS: Solbinsiran 400 mg and 800 mg led to significant reductions in LDL-C, non-HDL-C, and HDL-C</vt:lpstr>
      <vt:lpstr>RESULTS: Solbinsiran 400 mg and 800 mg led to significant reductions in hepatic fat fraction at Day 180</vt:lpstr>
      <vt:lpstr>RESULTS: Solbinsiran was generally well tolerated </vt:lpstr>
      <vt:lpstr>STUDY LIMITATIONS</vt:lpstr>
      <vt:lpstr>SUMMARY &amp; CONCLUSION</vt:lpstr>
      <vt:lpstr>ACKNOWLEDGEMENTS</vt:lpstr>
      <vt:lpstr>BACK-UP SLIDES</vt:lpstr>
      <vt:lpstr>No significant placebo-corrected changes in hsCRP, HbA1c, or body weight</vt:lpstr>
    </vt:vector>
  </TitlesOfParts>
  <Company>New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Scientific Presentation Template, Updated 2019</dc:title>
  <dc:creator>Katy Kenny</dc:creator>
  <cp:lastModifiedBy>Ray, Kosh</cp:lastModifiedBy>
  <cp:revision>16</cp:revision>
  <dcterms:created xsi:type="dcterms:W3CDTF">2006-02-02T18:02:17Z</dcterms:created>
  <dcterms:modified xsi:type="dcterms:W3CDTF">2025-03-28T14:34:38Z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32400</vt:r8>
  </property>
  <property fmtid="{D5CDD505-2E9C-101B-9397-08002B2CF9AE}" pid="3" name="Presentation Type">
    <vt:lpwstr>Office Documents</vt:lpwstr>
  </property>
  <property fmtid="{D5CDD505-2E9C-101B-9397-08002B2CF9AE}" pid="4" name="TaxCatchAll">
    <vt:lpwstr/>
  </property>
  <property fmtid="{D5CDD505-2E9C-101B-9397-08002B2CF9AE}" pid="5" name="EnterpriseDocumentLanguageTaxHTField0">
    <vt:lpwstr>2;#eng|39540796-0396-4e54-afe9-a602f28bbe8f</vt:lpwstr>
  </property>
  <property fmtid="{D5CDD505-2E9C-101B-9397-08002B2CF9AE}" pid="6" name="EnterpriseSensitivityClassificationTaxHTField0">
    <vt:lpwstr>3;#GREEN|ec74153f-63be-46a4-ae5f-1b86c809897d</vt:lpwstr>
  </property>
  <property fmtid="{D5CDD505-2E9C-101B-9397-08002B2CF9AE}" pid="7" name="EnterpriseRecordSeriesCodeTaxHTField0">
    <vt:lpwstr>1;#ADM130|70dc3311-3e76-421c-abfa-d108df48853c</vt:lpwstr>
  </property>
  <property fmtid="{D5CDD505-2E9C-101B-9397-08002B2CF9AE}" pid="8" name="EnterpriseDocumentLanguage">
    <vt:lpwstr>2;#eng|39540796-0396-4e54-afe9-a602f28bbe8f</vt:lpwstr>
  </property>
  <property fmtid="{D5CDD505-2E9C-101B-9397-08002B2CF9AE}" pid="9" name="EnterpriseRecordSeriesCode">
    <vt:lpwstr>5;#ADM140|fdc85ba1-0671-407c-9ace-d011131f3a70</vt:lpwstr>
  </property>
  <property fmtid="{D5CDD505-2E9C-101B-9397-08002B2CF9AE}" pid="10" name="ContentTypeId">
    <vt:lpwstr>0x01010081493D83CE566B4A9F1879DC12A3D20B</vt:lpwstr>
  </property>
  <property fmtid="{D5CDD505-2E9C-101B-9397-08002B2CF9AE}" pid="11" name="EnterpriseSensitivityClassification">
    <vt:lpwstr>3;#GREEN|ec74153f-63be-46a4-ae5f-1b86c809897d</vt:lpwstr>
  </property>
  <property fmtid="{D5CDD505-2E9C-101B-9397-08002B2CF9AE}" pid="12" name="URL">
    <vt:lpwstr/>
  </property>
  <property fmtid="{D5CDD505-2E9C-101B-9397-08002B2CF9AE}" pid="13" name="xd_ProgID">
    <vt:lpwstr/>
  </property>
  <property fmtid="{D5CDD505-2E9C-101B-9397-08002B2CF9AE}" pid="14" name="TemplateUrl">
    <vt:lpwstr/>
  </property>
  <property fmtid="{D5CDD505-2E9C-101B-9397-08002B2CF9AE}" pid="15" name="Category">
    <vt:lpwstr>Presentation</vt:lpwstr>
  </property>
  <property fmtid="{D5CDD505-2E9C-101B-9397-08002B2CF9AE}" pid="16" name="Thumbnail">
    <vt:lpwstr>, </vt:lpwstr>
  </property>
  <property fmtid="{D5CDD505-2E9C-101B-9397-08002B2CF9AE}" pid="17" name="AspectRatio">
    <vt:lpwstr>16:9</vt:lpwstr>
  </property>
  <property fmtid="{D5CDD505-2E9C-101B-9397-08002B2CF9AE}" pid="18" name="xd_Signature">
    <vt:bool>false</vt:bool>
  </property>
  <property fmtid="{D5CDD505-2E9C-101B-9397-08002B2CF9AE}" pid="19" name="TriggerFlowInfo">
    <vt:lpwstr/>
  </property>
  <property fmtid="{D5CDD505-2E9C-101B-9397-08002B2CF9AE}" pid="20" name="ComplianceAssetId">
    <vt:lpwstr/>
  </property>
  <property fmtid="{D5CDD505-2E9C-101B-9397-08002B2CF9AE}" pid="21" name="Format">
    <vt:lpwstr>PowerPoint</vt:lpwstr>
  </property>
  <property fmtid="{D5CDD505-2E9C-101B-9397-08002B2CF9AE}" pid="22" name="_ExtendedDescription">
    <vt:lpwstr/>
  </property>
  <property fmtid="{D5CDD505-2E9C-101B-9397-08002B2CF9AE}" pid="23" name="MediaServiceImageTags">
    <vt:lpwstr/>
  </property>
</Properties>
</file>