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76" r:id="rId1"/>
    <p:sldMasterId id="2147483878" r:id="rId2"/>
  </p:sldMasterIdLst>
  <p:notesMasterIdLst>
    <p:notesMasterId r:id="rId22"/>
  </p:notesMasterIdLst>
  <p:handoutMasterIdLst>
    <p:handoutMasterId r:id="rId23"/>
  </p:handoutMasterIdLst>
  <p:sldIdLst>
    <p:sldId id="1584" r:id="rId3"/>
    <p:sldId id="1559" r:id="rId4"/>
    <p:sldId id="1575" r:id="rId5"/>
    <p:sldId id="1560" r:id="rId6"/>
    <p:sldId id="1561" r:id="rId7"/>
    <p:sldId id="1562" r:id="rId8"/>
    <p:sldId id="1512" r:id="rId9"/>
    <p:sldId id="1594" r:id="rId10"/>
    <p:sldId id="1582" r:id="rId11"/>
    <p:sldId id="1587" r:id="rId12"/>
    <p:sldId id="1583" r:id="rId13"/>
    <p:sldId id="1589" r:id="rId14"/>
    <p:sldId id="1588" r:id="rId15"/>
    <p:sldId id="1591" r:id="rId16"/>
    <p:sldId id="1565" r:id="rId17"/>
    <p:sldId id="1567" r:id="rId18"/>
    <p:sldId id="1574" r:id="rId19"/>
    <p:sldId id="1571" r:id="rId20"/>
    <p:sldId id="1592" r:id="rId21"/>
  </p:sldIdLst>
  <p:sldSz cx="9144000" cy="5143500" type="screen16x9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1pPr>
    <a:lvl2pPr marL="380276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2pPr>
    <a:lvl3pPr marL="760547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3pPr>
    <a:lvl4pPr marL="1140818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4pPr>
    <a:lvl5pPr marL="1521092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5pPr>
    <a:lvl6pPr marL="1901363" algn="l" defTabSz="380276" rtl="0" eaLnBrk="1" latinLnBrk="0" hangingPunct="1"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6pPr>
    <a:lvl7pPr marL="2281635" algn="l" defTabSz="380276" rtl="0" eaLnBrk="1" latinLnBrk="0" hangingPunct="1"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7pPr>
    <a:lvl8pPr marL="2661905" algn="l" defTabSz="380276" rtl="0" eaLnBrk="1" latinLnBrk="0" hangingPunct="1"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8pPr>
    <a:lvl9pPr marL="3042181" algn="l" defTabSz="380276" rtl="0" eaLnBrk="1" latinLnBrk="0" hangingPunct="1"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809">
          <p15:clr>
            <a:srgbClr val="A4A3A4"/>
          </p15:clr>
        </p15:guide>
        <p15:guide id="4" pos="3331">
          <p15:clr>
            <a:srgbClr val="A4A3A4"/>
          </p15:clr>
        </p15:guide>
        <p15:guide id="5" pos="2875">
          <p15:clr>
            <a:srgbClr val="A4A3A4"/>
          </p15:clr>
        </p15:guide>
        <p15:guide id="6" pos="2722">
          <p15:clr>
            <a:srgbClr val="A4A3A4"/>
          </p15:clr>
        </p15:guide>
        <p15:guide id="7" orient="horz" pos="5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406E0B-E42F-471F-64D7-12B277C218F5}" name="Michael Louie" initials="MJL" userId="Michael Louie" providerId="None"/>
  <p188:author id="{0BC34A43-2F06-3FBB-61D3-28AC893D1D51}" name="John Henry Krege" initials="JK" userId="S::krege_john_henry@lilly.com::c892ed47-0afc-4cf4-bcf3-a4f457bb2cc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ski, Kathy" initials="WK" lastIdx="2" clrIdx="0"/>
  <p:cmAuthor id="1" name="Panico, Eleanor" initials="PE" lastIdx="1" clrIdx="1"/>
  <p:cmAuthor id="2" name="Steven E. Nissen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FFC850"/>
    <a:srgbClr val="FF0000"/>
    <a:srgbClr val="DCDCFF"/>
    <a:srgbClr val="000090"/>
    <a:srgbClr val="0034AA"/>
    <a:srgbClr val="FF3232"/>
    <a:srgbClr val="FF8000"/>
    <a:srgbClr val="F18000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5" autoAdjust="0"/>
    <p:restoredTop sz="91972" autoAdjust="0"/>
  </p:normalViewPr>
  <p:slideViewPr>
    <p:cSldViewPr snapToGrid="0">
      <p:cViewPr varScale="1">
        <p:scale>
          <a:sx n="213" d="100"/>
          <a:sy n="213" d="100"/>
        </p:scale>
        <p:origin x="1288" y="176"/>
      </p:cViewPr>
      <p:guideLst>
        <p:guide orient="horz" pos="1620"/>
        <p:guide pos="2880"/>
        <p:guide orient="horz" pos="2809"/>
        <p:guide pos="3331"/>
        <p:guide pos="2875"/>
        <p:guide pos="2722"/>
        <p:guide orient="horz" pos="587"/>
      </p:guideLst>
    </p:cSldViewPr>
  </p:slideViewPr>
  <p:outlineViewPr>
    <p:cViewPr>
      <p:scale>
        <a:sx n="33" d="100"/>
        <a:sy n="33" d="100"/>
      </p:scale>
      <p:origin x="0" y="-1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388"/>
    </p:cViewPr>
  </p:sorterViewPr>
  <p:notesViewPr>
    <p:cSldViewPr snapToGrid="0">
      <p:cViewPr>
        <p:scale>
          <a:sx n="150" d="100"/>
          <a:sy n="150" d="100"/>
        </p:scale>
        <p:origin x="2936" y="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sen, M.D., Steven" userId="cb4b5e9b-ad7a-41a6-bb81-3c7df59fbe3a" providerId="ADAL" clId="{8195505B-93DD-C641-84A4-999E7CAA609B}"/>
    <pc:docChg chg="undo custSel modSld">
      <pc:chgData name="Nissen, M.D., Steven" userId="cb4b5e9b-ad7a-41a6-bb81-3c7df59fbe3a" providerId="ADAL" clId="{8195505B-93DD-C641-84A4-999E7CAA609B}" dt="2025-03-20T12:57:22.285" v="166" actId="1076"/>
      <pc:docMkLst>
        <pc:docMk/>
      </pc:docMkLst>
      <pc:sldChg chg="modSp mod">
        <pc:chgData name="Nissen, M.D., Steven" userId="cb4b5e9b-ad7a-41a6-bb81-3c7df59fbe3a" providerId="ADAL" clId="{8195505B-93DD-C641-84A4-999E7CAA609B}" dt="2025-03-19T10:32:21.843" v="136" actId="207"/>
        <pc:sldMkLst>
          <pc:docMk/>
          <pc:sldMk cId="1171388618" sldId="1562"/>
        </pc:sldMkLst>
        <pc:graphicFrameChg chg="modGraphic">
          <ac:chgData name="Nissen, M.D., Steven" userId="cb4b5e9b-ad7a-41a6-bb81-3c7df59fbe3a" providerId="ADAL" clId="{8195505B-93DD-C641-84A4-999E7CAA609B}" dt="2025-03-19T10:32:21.843" v="136" actId="207"/>
          <ac:graphicFrameMkLst>
            <pc:docMk/>
            <pc:sldMk cId="1171388618" sldId="1562"/>
            <ac:graphicFrameMk id="4" creationId="{64134070-9143-C44B-B12C-BF193922CEE5}"/>
          </ac:graphicFrameMkLst>
        </pc:graphicFrameChg>
      </pc:sldChg>
      <pc:sldChg chg="modSp mod">
        <pc:chgData name="Nissen, M.D., Steven" userId="cb4b5e9b-ad7a-41a6-bb81-3c7df59fbe3a" providerId="ADAL" clId="{8195505B-93DD-C641-84A4-999E7CAA609B}" dt="2025-03-19T10:34:34.947" v="137" actId="948"/>
        <pc:sldMkLst>
          <pc:docMk/>
          <pc:sldMk cId="2645117687" sldId="1565"/>
        </pc:sldMkLst>
        <pc:spChg chg="mod">
          <ac:chgData name="Nissen, M.D., Steven" userId="cb4b5e9b-ad7a-41a6-bb81-3c7df59fbe3a" providerId="ADAL" clId="{8195505B-93DD-C641-84A4-999E7CAA609B}" dt="2025-03-19T10:34:34.947" v="137" actId="948"/>
          <ac:spMkLst>
            <pc:docMk/>
            <pc:sldMk cId="2645117687" sldId="1565"/>
            <ac:spMk id="3" creationId="{5FF36F40-CC36-7641-9EE7-DFD07730341D}"/>
          </ac:spMkLst>
        </pc:spChg>
      </pc:sldChg>
      <pc:sldChg chg="addSp delSp modSp mod">
        <pc:chgData name="Nissen, M.D., Steven" userId="cb4b5e9b-ad7a-41a6-bb81-3c7df59fbe3a" providerId="ADAL" clId="{8195505B-93DD-C641-84A4-999E7CAA609B}" dt="2025-03-20T12:53:08.834" v="149" actId="1076"/>
        <pc:sldMkLst>
          <pc:docMk/>
          <pc:sldMk cId="2755413050" sldId="1574"/>
        </pc:sldMkLst>
        <pc:picChg chg="add del mod">
          <ac:chgData name="Nissen, M.D., Steven" userId="cb4b5e9b-ad7a-41a6-bb81-3c7df59fbe3a" providerId="ADAL" clId="{8195505B-93DD-C641-84A4-999E7CAA609B}" dt="2025-03-20T12:52:11.086" v="142" actId="478"/>
          <ac:picMkLst>
            <pc:docMk/>
            <pc:sldMk cId="2755413050" sldId="1574"/>
            <ac:picMk id="4" creationId="{766C6822-5139-7196-B50E-89D81B20B0F8}"/>
          </ac:picMkLst>
        </pc:picChg>
        <pc:picChg chg="add mod">
          <ac:chgData name="Nissen, M.D., Steven" userId="cb4b5e9b-ad7a-41a6-bb81-3c7df59fbe3a" providerId="ADAL" clId="{8195505B-93DD-C641-84A4-999E7CAA609B}" dt="2025-03-20T12:53:08.834" v="149" actId="1076"/>
          <ac:picMkLst>
            <pc:docMk/>
            <pc:sldMk cId="2755413050" sldId="1574"/>
            <ac:picMk id="6" creationId="{A9DA723B-59A6-251D-0D81-A5EDCDBD638B}"/>
          </ac:picMkLst>
        </pc:picChg>
      </pc:sldChg>
      <pc:sldChg chg="addSp delSp modSp mod">
        <pc:chgData name="Nissen, M.D., Steven" userId="cb4b5e9b-ad7a-41a6-bb81-3c7df59fbe3a" providerId="ADAL" clId="{8195505B-93DD-C641-84A4-999E7CAA609B}" dt="2025-02-24T15:58:09.340" v="128" actId="1038"/>
        <pc:sldMkLst>
          <pc:docMk/>
          <pc:sldMk cId="2438895807" sldId="1575"/>
        </pc:sldMkLst>
        <pc:spChg chg="mod">
          <ac:chgData name="Nissen, M.D., Steven" userId="cb4b5e9b-ad7a-41a6-bb81-3c7df59fbe3a" providerId="ADAL" clId="{8195505B-93DD-C641-84A4-999E7CAA609B}" dt="2025-02-24T15:52:36.087" v="30" actId="20577"/>
          <ac:spMkLst>
            <pc:docMk/>
            <pc:sldMk cId="2438895807" sldId="1575"/>
            <ac:spMk id="4" creationId="{73E665D1-9816-32E5-CF03-03077293D895}"/>
          </ac:spMkLst>
        </pc:spChg>
        <pc:spChg chg="add mod">
          <ac:chgData name="Nissen, M.D., Steven" userId="cb4b5e9b-ad7a-41a6-bb81-3c7df59fbe3a" providerId="ADAL" clId="{8195505B-93DD-C641-84A4-999E7CAA609B}" dt="2025-02-24T15:58:09.340" v="128" actId="1038"/>
          <ac:spMkLst>
            <pc:docMk/>
            <pc:sldMk cId="2438895807" sldId="1575"/>
            <ac:spMk id="5" creationId="{AC7A6AC9-4894-14F2-0B26-350DD9C704F3}"/>
          </ac:spMkLst>
        </pc:spChg>
        <pc:spChg chg="mod">
          <ac:chgData name="Nissen, M.D., Steven" userId="cb4b5e9b-ad7a-41a6-bb81-3c7df59fbe3a" providerId="ADAL" clId="{8195505B-93DD-C641-84A4-999E7CAA609B}" dt="2025-02-24T12:54:06.991" v="6" actId="166"/>
          <ac:spMkLst>
            <pc:docMk/>
            <pc:sldMk cId="2438895807" sldId="1575"/>
            <ac:spMk id="9" creationId="{B5A99B82-948C-C998-B911-28ADA154FC3A}"/>
          </ac:spMkLst>
        </pc:spChg>
        <pc:picChg chg="add mod">
          <ac:chgData name="Nissen, M.D., Steven" userId="cb4b5e9b-ad7a-41a6-bb81-3c7df59fbe3a" providerId="ADAL" clId="{8195505B-93DD-C641-84A4-999E7CAA609B}" dt="2025-02-24T15:55:14.073" v="59" actId="1037"/>
          <ac:picMkLst>
            <pc:docMk/>
            <pc:sldMk cId="2438895807" sldId="1575"/>
            <ac:picMk id="3" creationId="{A60B478F-E2F2-8F8E-7E0C-EB63B7306E63}"/>
          </ac:picMkLst>
        </pc:picChg>
        <pc:cxnChg chg="add mod">
          <ac:chgData name="Nissen, M.D., Steven" userId="cb4b5e9b-ad7a-41a6-bb81-3c7df59fbe3a" providerId="ADAL" clId="{8195505B-93DD-C641-84A4-999E7CAA609B}" dt="2025-02-24T15:57:19.684" v="118" actId="1036"/>
          <ac:cxnSpMkLst>
            <pc:docMk/>
            <pc:sldMk cId="2438895807" sldId="1575"/>
            <ac:cxnSpMk id="10" creationId="{40BE74EA-878D-D6E6-C218-BD0D4B932944}"/>
          </ac:cxnSpMkLst>
        </pc:cxnChg>
      </pc:sldChg>
      <pc:sldChg chg="modSp mod">
        <pc:chgData name="Nissen, M.D., Steven" userId="cb4b5e9b-ad7a-41a6-bb81-3c7df59fbe3a" providerId="ADAL" clId="{8195505B-93DD-C641-84A4-999E7CAA609B}" dt="2025-03-04T13:19:56.182" v="135" actId="207"/>
        <pc:sldMkLst>
          <pc:docMk/>
          <pc:sldMk cId="1484673946" sldId="1584"/>
        </pc:sldMkLst>
        <pc:spChg chg="mod">
          <ac:chgData name="Nissen, M.D., Steven" userId="cb4b5e9b-ad7a-41a6-bb81-3c7df59fbe3a" providerId="ADAL" clId="{8195505B-93DD-C641-84A4-999E7CAA609B}" dt="2025-03-04T13:19:56.182" v="135" actId="207"/>
          <ac:spMkLst>
            <pc:docMk/>
            <pc:sldMk cId="1484673946" sldId="1584"/>
            <ac:spMk id="2" creationId="{A9D0E4FF-34DB-E647-6035-CD9FDC57E150}"/>
          </ac:spMkLst>
        </pc:spChg>
        <pc:spChg chg="mod">
          <ac:chgData name="Nissen, M.D., Steven" userId="cb4b5e9b-ad7a-41a6-bb81-3c7df59fbe3a" providerId="ADAL" clId="{8195505B-93DD-C641-84A4-999E7CAA609B}" dt="2025-03-04T13:19:28.396" v="133" actId="20577"/>
          <ac:spMkLst>
            <pc:docMk/>
            <pc:sldMk cId="1484673946" sldId="1584"/>
            <ac:spMk id="2570242" creationId="{00000000-0000-0000-0000-000000000000}"/>
          </ac:spMkLst>
        </pc:spChg>
      </pc:sldChg>
      <pc:sldChg chg="modSp mod">
        <pc:chgData name="Nissen, M.D., Steven" userId="cb4b5e9b-ad7a-41a6-bb81-3c7df59fbe3a" providerId="ADAL" clId="{8195505B-93DD-C641-84A4-999E7CAA609B}" dt="2025-03-20T12:57:22.285" v="166" actId="1076"/>
        <pc:sldMkLst>
          <pc:docMk/>
          <pc:sldMk cId="2851213518" sldId="1594"/>
        </pc:sldMkLst>
        <pc:graphicFrameChg chg="mod">
          <ac:chgData name="Nissen, M.D., Steven" userId="cb4b5e9b-ad7a-41a6-bb81-3c7df59fbe3a" providerId="ADAL" clId="{8195505B-93DD-C641-84A4-999E7CAA609B}" dt="2025-03-20T12:57:22.285" v="166" actId="1076"/>
          <ac:graphicFrameMkLst>
            <pc:docMk/>
            <pc:sldMk cId="2851213518" sldId="1594"/>
            <ac:graphicFrameMk id="21" creationId="{0DCCCAFA-BCC1-9707-15FB-8D0BB72D96FB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44363638572956"/>
          <c:y val="3.5822098584458652E-2"/>
          <c:w val="0.71708000233755809"/>
          <c:h val="0.94166955197008517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14000">
                  <a:srgbClr val="E3BEFF">
                    <a:lumMod val="50000"/>
                    <a:lumOff val="50000"/>
                  </a:srgbClr>
                </a:gs>
                <a:gs pos="100000">
                  <a:srgbClr val="0000FF">
                    <a:lumMod val="44000"/>
                    <a:lumOff val="56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ln w="15875" cap="flat" cmpd="sng" algn="ctr">
              <a:solidFill>
                <a:schemeClr val="tx1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C94F">
                      <a:lumMod val="60000"/>
                      <a:lumOff val="40000"/>
                    </a:srgbClr>
                  </a:gs>
                  <a:gs pos="100000">
                    <a:srgbClr val="FFC850"/>
                  </a:gs>
                </a:gsLst>
                <a:path path="circle">
                  <a:fillToRect l="50000" t="130000" r="50000" b="-30000"/>
                </a:path>
                <a:tileRect/>
              </a:gradFill>
              <a:ln w="15875" cap="flat" cmpd="sng" algn="ctr">
                <a:solidFill>
                  <a:schemeClr val="tx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C311-D844-A36D-37D06D76604F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C850">
                      <a:lumMod val="59817"/>
                      <a:lumOff val="40183"/>
                    </a:srgbClr>
                  </a:gs>
                  <a:gs pos="100000">
                    <a:srgbClr val="FFC850"/>
                  </a:gs>
                </a:gsLst>
                <a:path path="circle">
                  <a:fillToRect l="50000" t="130000" r="50000" b="-30000"/>
                </a:path>
                <a:tileRect/>
              </a:gradFill>
              <a:ln w="15875" cap="flat" cmpd="sng" algn="ctr">
                <a:solidFill>
                  <a:schemeClr val="tx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311-D844-A36D-37D06D76604F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14000">
                    <a:srgbClr val="E3BEFF">
                      <a:lumMod val="50000"/>
                      <a:lumOff val="50000"/>
                    </a:srgbClr>
                  </a:gs>
                  <a:gs pos="100000">
                    <a:srgbClr val="8F8FFF"/>
                  </a:gs>
                </a:gsLst>
                <a:path path="circle">
                  <a:fillToRect l="50000" t="130000" r="50000" b="-30000"/>
                </a:path>
                <a:tileRect/>
              </a:gradFill>
              <a:ln w="15875" cap="flat" cmpd="sng" algn="ctr">
                <a:solidFill>
                  <a:schemeClr val="tx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E18D-DE4E-A392-3E59E191C509}"/>
              </c:ext>
            </c:extLst>
          </c:dPt>
          <c:dPt>
            <c:idx val="4"/>
            <c:invertIfNegative val="0"/>
            <c:bubble3D val="0"/>
            <c:spPr>
              <a:gradFill flip="none" rotWithShape="1">
                <a:gsLst>
                  <a:gs pos="14000">
                    <a:srgbClr val="FF8000"/>
                  </a:gs>
                  <a:gs pos="100000">
                    <a:srgbClr val="FF8000"/>
                  </a:gs>
                </a:gsLst>
                <a:path path="circle">
                  <a:fillToRect l="50000" t="130000" r="50000" b="-30000"/>
                </a:path>
                <a:tileRect/>
              </a:gradFill>
              <a:ln w="15875" cap="flat" cmpd="sng" algn="ctr">
                <a:solidFill>
                  <a:schemeClr val="tx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18D-DE4E-A392-3E59E191C509}"/>
              </c:ext>
            </c:extLst>
          </c:dPt>
          <c:dPt>
            <c:idx val="5"/>
            <c:invertIfNegative val="0"/>
            <c:bubble3D val="0"/>
            <c:spPr>
              <a:gradFill flip="none" rotWithShape="1">
                <a:gsLst>
                  <a:gs pos="14000">
                    <a:srgbClr val="FF8000"/>
                  </a:gs>
                  <a:gs pos="63000">
                    <a:srgbClr val="FF8000"/>
                  </a:gs>
                </a:gsLst>
                <a:path path="circle">
                  <a:fillToRect l="50000" t="130000" r="50000" b="-30000"/>
                </a:path>
                <a:tileRect/>
              </a:gradFill>
              <a:ln w="15875" cap="flat" cmpd="sng" algn="ctr">
                <a:solidFill>
                  <a:schemeClr val="tx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21A-8842-9912-0E6E7B69A829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04421361874251"/>
                      <c:h val="7.41661473120513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311-D844-A36D-37D06D7660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60-180</c:v>
                </c:pt>
                <c:pt idx="1">
                  <c:v>30-180</c:v>
                </c:pt>
                <c:pt idx="2">
                  <c:v>30-360</c:v>
                </c:pt>
                <c:pt idx="3">
                  <c:v>240-360</c:v>
                </c:pt>
                <c:pt idx="4">
                  <c:v>30-3602</c:v>
                </c:pt>
                <c:pt idx="5">
                  <c:v>240-3602</c:v>
                </c:pt>
              </c:strCache>
            </c:strRef>
          </c:cat>
          <c:val>
            <c:numRef>
              <c:f>Sheet1!$B$2:$C$2</c:f>
              <c:numCache>
                <c:formatCode>0.0%</c:formatCode>
                <c:ptCount val="2"/>
                <c:pt idx="0">
                  <c:v>-0.93899999999999995</c:v>
                </c:pt>
                <c:pt idx="1">
                  <c:v>-0.93799999999999994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2F-8D43-9B05-8E1007EE6A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13234440"/>
        <c:axId val="-2113219288"/>
      </c:barChart>
      <c:catAx>
        <c:axId val="-2113234440"/>
        <c:scaling>
          <c:orientation val="minMax"/>
        </c:scaling>
        <c:delete val="1"/>
        <c:axPos val="b"/>
        <c:numFmt formatCode="@" sourceLinked="0"/>
        <c:majorTickMark val="none"/>
        <c:minorTickMark val="none"/>
        <c:tickLblPos val="high"/>
        <c:crossAx val="-2113219288"/>
        <c:crosses val="autoZero"/>
        <c:auto val="0"/>
        <c:lblAlgn val="ctr"/>
        <c:lblOffset val="100"/>
        <c:tickMarkSkip val="2"/>
        <c:noMultiLvlLbl val="0"/>
      </c:catAx>
      <c:valAx>
        <c:axId val="-2113219288"/>
        <c:scaling>
          <c:orientation val="minMax"/>
          <c:max val="0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  <a:alpha val="52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cap="none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en-US" sz="1500" cap="none" baseline="0" dirty="0">
                    <a:latin typeface="Arial" panose="020B0604020202020204" pitchFamily="34" charset="0"/>
                  </a:rPr>
                  <a:t>Mean Percent Change</a:t>
                </a:r>
              </a:p>
            </c:rich>
          </c:tx>
          <c:layout>
            <c:manualLayout>
              <c:xMode val="edge"/>
              <c:yMode val="edge"/>
              <c:x val="3.7295210384631085E-3"/>
              <c:y val="0.1677010479422016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out"/>
        <c:minorTickMark val="out"/>
        <c:tickLblPos val="nextTo"/>
        <c:spPr>
          <a:noFill/>
          <a:ln>
            <a:solidFill>
              <a:schemeClr val="tx1">
                <a:tint val="75000"/>
                <a:shade val="95000"/>
                <a:satMod val="10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3234440"/>
        <c:crosses val="autoZero"/>
        <c:crossBetween val="between"/>
        <c:majorUnit val="0.1"/>
        <c:minorUnit val="0.05"/>
      </c:valAx>
      <c:spPr>
        <a:solidFill>
          <a:srgbClr val="000080"/>
        </a:solidFill>
        <a:ln w="15875">
          <a:solidFill>
            <a:schemeClr val="tx1">
              <a:tint val="75000"/>
              <a:shade val="95000"/>
              <a:satMod val="10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5623527828252235E-2"/>
          <c:y val="3.5822098584458652E-2"/>
          <c:w val="0.90270980550508129"/>
          <c:h val="0.9412922988848028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14000">
                  <a:srgbClr val="E3BEFF">
                    <a:lumMod val="50000"/>
                    <a:lumOff val="50000"/>
                  </a:srgbClr>
                </a:gs>
                <a:gs pos="100000">
                  <a:srgbClr val="0000FF">
                    <a:lumMod val="44000"/>
                    <a:lumOff val="56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ln w="15875" cap="flat" cmpd="sng" algn="ctr">
              <a:solidFill>
                <a:schemeClr val="tx1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15000">
                    <a:srgbClr val="DCDCFF"/>
                  </a:gs>
                  <a:gs pos="100000">
                    <a:srgbClr val="7878FF"/>
                  </a:gs>
                </a:gsLst>
                <a:path path="circle">
                  <a:fillToRect l="50000" t="130000" r="50000" b="-30000"/>
                </a:path>
                <a:tileRect/>
              </a:gradFill>
              <a:ln w="15875" cap="flat" cmpd="sng" algn="ctr">
                <a:solidFill>
                  <a:schemeClr val="tx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D9A-D54D-B079-E889C92B2D97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15000">
                    <a:srgbClr val="DCDCFF"/>
                  </a:gs>
                  <a:gs pos="100000">
                    <a:srgbClr val="7878FF"/>
                  </a:gs>
                </a:gsLst>
                <a:path path="circle">
                  <a:fillToRect l="50000" t="130000" r="50000" b="-30000"/>
                </a:path>
                <a:tileRect/>
              </a:gradFill>
              <a:ln w="15875" cap="flat" cmpd="sng" algn="ctr">
                <a:solidFill>
                  <a:schemeClr val="tx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D9A-D54D-B079-E889C92B2D97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14000">
                    <a:srgbClr val="E3BEFF">
                      <a:lumMod val="50000"/>
                      <a:lumOff val="50000"/>
                    </a:srgbClr>
                  </a:gs>
                  <a:gs pos="100000">
                    <a:srgbClr val="8F8FFF"/>
                  </a:gs>
                </a:gsLst>
                <a:path path="circle">
                  <a:fillToRect l="50000" t="130000" r="50000" b="-30000"/>
                </a:path>
                <a:tileRect/>
              </a:gradFill>
              <a:ln w="15875" cap="flat" cmpd="sng" algn="ctr">
                <a:solidFill>
                  <a:schemeClr val="tx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D9A-D54D-B079-E889C92B2D97}"/>
              </c:ext>
            </c:extLst>
          </c:dPt>
          <c:dPt>
            <c:idx val="4"/>
            <c:invertIfNegative val="0"/>
            <c:bubble3D val="0"/>
            <c:spPr>
              <a:gradFill flip="none" rotWithShape="1">
                <a:gsLst>
                  <a:gs pos="14000">
                    <a:srgbClr val="FF8000"/>
                  </a:gs>
                  <a:gs pos="100000">
                    <a:srgbClr val="FF8000"/>
                  </a:gs>
                </a:gsLst>
                <a:path path="circle">
                  <a:fillToRect l="50000" t="130000" r="50000" b="-30000"/>
                </a:path>
                <a:tileRect/>
              </a:gradFill>
              <a:ln w="15875" cap="flat" cmpd="sng" algn="ctr">
                <a:solidFill>
                  <a:schemeClr val="tx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D9A-D54D-B079-E889C92B2D97}"/>
              </c:ext>
            </c:extLst>
          </c:dPt>
          <c:dPt>
            <c:idx val="5"/>
            <c:invertIfNegative val="0"/>
            <c:bubble3D val="0"/>
            <c:spPr>
              <a:gradFill flip="none" rotWithShape="1">
                <a:gsLst>
                  <a:gs pos="14000">
                    <a:srgbClr val="FF8000"/>
                  </a:gs>
                  <a:gs pos="63000">
                    <a:srgbClr val="FF8000"/>
                  </a:gs>
                </a:gsLst>
                <a:path path="circle">
                  <a:fillToRect l="50000" t="130000" r="50000" b="-30000"/>
                </a:path>
                <a:tileRect/>
              </a:gradFill>
              <a:ln w="15875" cap="flat" cmpd="sng" algn="ctr">
                <a:solidFill>
                  <a:schemeClr val="tx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D9A-D54D-B079-E889C92B2D97}"/>
              </c:ext>
            </c:extLst>
          </c:dPt>
          <c:dLbls>
            <c:dLbl>
              <c:idx val="0"/>
              <c:layout>
                <c:manualLayout>
                  <c:x val="2.2404961476589621E-3"/>
                  <c:y val="0.121698240061680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64588095842856"/>
                      <c:h val="0.10524772793902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D9A-D54D-B079-E889C92B2D97}"/>
                </c:ext>
              </c:extLst>
            </c:dLbl>
            <c:dLbl>
              <c:idx val="1"/>
              <c:layout>
                <c:manualLayout>
                  <c:x val="-2.2399669799339599E-3"/>
                  <c:y val="0.121738781662846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12616769677978"/>
                      <c:h val="0.101583113456464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D9A-D54D-B079-E889C92B2D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60-180</c:v>
                </c:pt>
                <c:pt idx="1">
                  <c:v>30-180</c:v>
                </c:pt>
                <c:pt idx="2">
                  <c:v>30-360</c:v>
                </c:pt>
                <c:pt idx="3">
                  <c:v>240-360</c:v>
                </c:pt>
                <c:pt idx="4">
                  <c:v>30-3602</c:v>
                </c:pt>
                <c:pt idx="5">
                  <c:v>240-3602</c:v>
                </c:pt>
              </c:strCache>
            </c:strRef>
          </c:cat>
          <c:val>
            <c:numRef>
              <c:f>Sheet1!$D$2:$E$2</c:f>
              <c:numCache>
                <c:formatCode>0.0%</c:formatCode>
                <c:ptCount val="2"/>
                <c:pt idx="0">
                  <c:v>-0.88500000000000001</c:v>
                </c:pt>
                <c:pt idx="1">
                  <c:v>-0.76800000000000002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D9A-D54D-B079-E889C92B2D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5"/>
        <c:axId val="-2113234440"/>
        <c:axId val="-2113219288"/>
      </c:barChart>
      <c:catAx>
        <c:axId val="-2113234440"/>
        <c:scaling>
          <c:orientation val="minMax"/>
        </c:scaling>
        <c:delete val="1"/>
        <c:axPos val="b"/>
        <c:numFmt formatCode="@" sourceLinked="0"/>
        <c:majorTickMark val="none"/>
        <c:minorTickMark val="none"/>
        <c:tickLblPos val="high"/>
        <c:crossAx val="-2113219288"/>
        <c:crosses val="autoZero"/>
        <c:auto val="0"/>
        <c:lblAlgn val="ctr"/>
        <c:lblOffset val="100"/>
        <c:tickMarkSkip val="2"/>
        <c:noMultiLvlLbl val="0"/>
      </c:catAx>
      <c:valAx>
        <c:axId val="-2113219288"/>
        <c:scaling>
          <c:orientation val="minMax"/>
          <c:max val="0"/>
          <c:min val="-1"/>
        </c:scaling>
        <c:delete val="1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  <a:alpha val="52000"/>
                </a:schemeClr>
              </a:solidFill>
              <a:prstDash val="sysDot"/>
              <a:round/>
            </a:ln>
            <a:effectLst/>
          </c:spPr>
        </c:majorGridlines>
        <c:numFmt formatCode="0%" sourceLinked="0"/>
        <c:majorTickMark val="out"/>
        <c:minorTickMark val="out"/>
        <c:tickLblPos val="nextTo"/>
        <c:crossAx val="-2113234440"/>
        <c:crosses val="autoZero"/>
        <c:crossBetween val="between"/>
        <c:majorUnit val="0.1"/>
        <c:minorUnit val="0.05"/>
      </c:valAx>
      <c:spPr>
        <a:solidFill>
          <a:srgbClr val="000080"/>
        </a:solidFill>
        <a:ln w="15875">
          <a:solidFill>
            <a:schemeClr val="tx1">
              <a:tint val="75000"/>
              <a:shade val="95000"/>
              <a:satMod val="10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5665680473372781E-2"/>
          <c:y val="3.5822098584458652E-2"/>
          <c:w val="0.91403485351421543"/>
          <c:h val="0.9449569133673593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14000">
                  <a:srgbClr val="F18000">
                    <a:lumMod val="25000"/>
                    <a:lumOff val="75000"/>
                  </a:srgbClr>
                </a:gs>
                <a:gs pos="100000">
                  <a:srgbClr val="FF8000"/>
                </a:gs>
              </a:gsLst>
              <a:path path="circle">
                <a:fillToRect l="50000" t="130000" r="50000" b="-30000"/>
              </a:path>
              <a:tileRect/>
            </a:gradFill>
            <a:ln w="15875" cap="flat" cmpd="sng" algn="ctr">
              <a:solidFill>
                <a:schemeClr val="tx1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14000">
                    <a:srgbClr val="FF0000">
                      <a:lumMod val="25000"/>
                      <a:lumOff val="75000"/>
                    </a:srgbClr>
                  </a:gs>
                  <a:gs pos="100000">
                    <a:srgbClr val="FF0000"/>
                  </a:gs>
                </a:gsLst>
                <a:path path="circle">
                  <a:fillToRect l="50000" t="130000" r="50000" b="-30000"/>
                </a:path>
                <a:tileRect/>
              </a:gradFill>
              <a:ln w="15875" cap="flat" cmpd="sng" algn="ctr">
                <a:solidFill>
                  <a:schemeClr val="tx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FC9-FA42-805E-B1443FC6207D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14000">
                    <a:srgbClr val="FF0000">
                      <a:lumMod val="25000"/>
                      <a:lumOff val="75000"/>
                    </a:srgbClr>
                  </a:gs>
                  <a:gs pos="100000">
                    <a:srgbClr val="FF0000"/>
                  </a:gs>
                </a:gsLst>
                <a:path path="circle">
                  <a:fillToRect l="50000" t="130000" r="50000" b="-30000"/>
                </a:path>
                <a:tileRect/>
              </a:gradFill>
              <a:ln w="15875" cap="flat" cmpd="sng" algn="ctr">
                <a:solidFill>
                  <a:schemeClr val="tx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FC9-FA42-805E-B1443FC6207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FC9-FA42-805E-B1443FC6207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FC9-FA42-805E-B1443FC6207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FC9-FA42-805E-B1443FC6207D}"/>
              </c:ext>
            </c:extLst>
          </c:dPt>
          <c:dLbls>
            <c:dLbl>
              <c:idx val="0"/>
              <c:layout>
                <c:manualLayout>
                  <c:x val="1.7638924166737224E-7"/>
                  <c:y val="6.83672097365170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-94.8%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15570231140457"/>
                      <c:h val="0.105247727939020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0FC9-FA42-805E-B1443FC6207D}"/>
                </c:ext>
              </c:extLst>
            </c:dLbl>
            <c:dLbl>
              <c:idx val="1"/>
              <c:layout>
                <c:manualLayout>
                  <c:x val="0"/>
                  <c:y val="7.20783145038593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-95.0%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2444472666723"/>
                      <c:h val="0.1015831134564643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0FC9-FA42-805E-B1443FC620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60-180</c:v>
                </c:pt>
                <c:pt idx="1">
                  <c:v>30-180</c:v>
                </c:pt>
                <c:pt idx="2">
                  <c:v>30-360</c:v>
                </c:pt>
                <c:pt idx="3">
                  <c:v>240-360</c:v>
                </c:pt>
                <c:pt idx="4">
                  <c:v>30-3602</c:v>
                </c:pt>
                <c:pt idx="5">
                  <c:v>240-3602</c:v>
                </c:pt>
              </c:strCache>
            </c:strRef>
          </c:cat>
          <c:val>
            <c:numRef>
              <c:f>Sheet1!$D$2:$E$2</c:f>
              <c:numCache>
                <c:formatCode>0.0%</c:formatCode>
                <c:ptCount val="2"/>
                <c:pt idx="0">
                  <c:v>-0.88500000000000001</c:v>
                </c:pt>
                <c:pt idx="1">
                  <c:v>-0.88500000000000001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FC9-FA42-805E-B1443FC620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5"/>
        <c:axId val="-2113234440"/>
        <c:axId val="-2113219288"/>
      </c:barChart>
      <c:catAx>
        <c:axId val="-2113234440"/>
        <c:scaling>
          <c:orientation val="minMax"/>
        </c:scaling>
        <c:delete val="1"/>
        <c:axPos val="b"/>
        <c:numFmt formatCode="@" sourceLinked="0"/>
        <c:majorTickMark val="none"/>
        <c:minorTickMark val="none"/>
        <c:tickLblPos val="high"/>
        <c:crossAx val="-2113219288"/>
        <c:crosses val="autoZero"/>
        <c:auto val="0"/>
        <c:lblAlgn val="ctr"/>
        <c:lblOffset val="100"/>
        <c:tickMarkSkip val="2"/>
        <c:noMultiLvlLbl val="0"/>
      </c:catAx>
      <c:valAx>
        <c:axId val="-2113219288"/>
        <c:scaling>
          <c:orientation val="minMax"/>
          <c:max val="0"/>
          <c:min val="-0.94"/>
        </c:scaling>
        <c:delete val="1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  <a:alpha val="52000"/>
                </a:schemeClr>
              </a:solidFill>
              <a:prstDash val="sysDot"/>
              <a:round/>
            </a:ln>
            <a:effectLst/>
          </c:spPr>
        </c:majorGridlines>
        <c:numFmt formatCode="0.0%" sourceLinked="1"/>
        <c:majorTickMark val="out"/>
        <c:minorTickMark val="out"/>
        <c:tickLblPos val="nextTo"/>
        <c:crossAx val="-2113234440"/>
        <c:crosses val="autoZero"/>
        <c:crossBetween val="between"/>
        <c:majorUnit val="0.1"/>
        <c:minorUnit val="0.05"/>
      </c:valAx>
      <c:spPr>
        <a:solidFill>
          <a:srgbClr val="000080"/>
        </a:solidFill>
        <a:ln w="15875">
          <a:solidFill>
            <a:schemeClr val="tx1">
              <a:tint val="75000"/>
              <a:shade val="95000"/>
              <a:satMod val="10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bg1"/>
                </a:solidFill>
              </a:rPr>
              <a:t>Dose group receiving 400 mg at</a:t>
            </a:r>
            <a:r>
              <a:rPr lang="en-US" sz="1800" baseline="0" dirty="0">
                <a:solidFill>
                  <a:schemeClr val="bg1"/>
                </a:solidFill>
              </a:rPr>
              <a:t> baseline and again at day 180</a:t>
            </a:r>
            <a:endParaRPr lang="en-US" sz="18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6098853013664255"/>
          <c:y val="2.778725324357787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174898546131509"/>
          <c:y val="0.15677634938129406"/>
          <c:w val="0.8718348330442639"/>
          <c:h val="0.816430331757647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180</c:v>
                </c:pt>
              </c:strCache>
            </c:strRef>
          </c:tx>
          <c:spPr>
            <a:gradFill flip="none" rotWithShape="1">
              <a:gsLst>
                <a:gs pos="15000">
                  <a:srgbClr val="FF0000">
                    <a:lumMod val="40000"/>
                    <a:lumOff val="60000"/>
                  </a:srgbClr>
                </a:gs>
                <a:gs pos="100000">
                  <a:srgbClr val="FF0000"/>
                </a:gs>
              </a:gsLst>
              <a:lin ang="5400000" scaled="1"/>
              <a:tileRect/>
            </a:gradFill>
            <a:ln w="15875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5.8758518105546725E-3"/>
                  <c:y val="0.1015808533010111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24-854E-BE24-CA1A9BE6C7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8288" rIns="38100" bIns="19050" anchor="ctr" anchorCtr="1">
                <a:spAutoFit/>
              </a:bodyPr>
              <a:lstStyle/>
              <a:p>
                <a:pPr>
                  <a:defRPr sz="1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-242.8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24-854E-BE24-CA1A9BE6C7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240</c:v>
                </c:pt>
              </c:strCache>
            </c:strRef>
          </c:tx>
          <c:spPr>
            <a:gradFill flip="none" rotWithShape="1">
              <a:gsLst>
                <a:gs pos="15000">
                  <a:srgbClr val="FF0000">
                    <a:lumMod val="40000"/>
                    <a:lumOff val="60000"/>
                  </a:srgbClr>
                </a:gs>
                <a:gs pos="100000">
                  <a:srgbClr val="FF0000"/>
                </a:gs>
              </a:gsLst>
              <a:lin ang="5400000" scaled="1"/>
              <a:tileRect/>
            </a:gradFill>
            <a:ln w="15875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5.8758518105546725E-3"/>
                  <c:y val="0.1054419729186253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24-854E-BE24-CA1A9BE6C7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-251.6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24-854E-BE24-CA1A9BE6C7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300</c:v>
                </c:pt>
              </c:strCache>
            </c:strRef>
          </c:tx>
          <c:spPr>
            <a:gradFill flip="none" rotWithShape="1">
              <a:gsLst>
                <a:gs pos="15000">
                  <a:srgbClr val="FF0000">
                    <a:lumMod val="40000"/>
                    <a:lumOff val="60000"/>
                  </a:srgbClr>
                </a:gs>
                <a:gs pos="100000">
                  <a:srgbClr val="FF0000"/>
                </a:gs>
              </a:gsLst>
              <a:lin ang="5400000" scaled="1"/>
              <a:tileRect/>
            </a:gradFill>
            <a:ln w="15875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4689629526386681E-3"/>
                  <c:y val="0.1073717296659478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72302472195251"/>
                      <c:h val="7.27180204855631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A24-854E-BE24-CA1A9BE6C7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-252.3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24-854E-BE24-CA1A9BE6C7C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360</c:v>
                </c:pt>
              </c:strCache>
            </c:strRef>
          </c:tx>
          <c:spPr>
            <a:gradFill flip="none" rotWithShape="1">
              <a:gsLst>
                <a:gs pos="15000">
                  <a:srgbClr val="FF0000">
                    <a:lumMod val="40000"/>
                    <a:lumOff val="60000"/>
                  </a:srgbClr>
                </a:gs>
                <a:gs pos="100000">
                  <a:srgbClr val="FF0000"/>
                </a:gs>
              </a:gsLst>
              <a:lin ang="5400000" scaled="1"/>
              <a:tileRect/>
            </a:gradFill>
            <a:ln w="15875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4689629526386681E-3"/>
                  <c:y val="0.1040604394780742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72302472195251"/>
                      <c:h val="7.27180204855631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4A24-854E-BE24-CA1A9BE6C7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-236.3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24-854E-BE24-CA1A9BE6C7C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540</c:v>
                </c:pt>
              </c:strCache>
            </c:strRef>
          </c:tx>
          <c:spPr>
            <a:gradFill flip="none" rotWithShape="1">
              <a:gsLst>
                <a:gs pos="15000">
                  <a:srgbClr val="FF0000">
                    <a:lumMod val="40000"/>
                    <a:lumOff val="60000"/>
                  </a:srgbClr>
                </a:gs>
                <a:gs pos="100000">
                  <a:srgbClr val="FF0000"/>
                </a:gs>
              </a:gsLst>
              <a:lin ang="5400000" scaled="1"/>
              <a:tileRect/>
            </a:gradFill>
            <a:ln w="15875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1127115586247643E-3"/>
                  <c:y val="9.91227577779481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7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2541161849747"/>
                      <c:h val="7.61454128970205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A24-854E-BE24-CA1A9BE6C7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-196.9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24-854E-BE24-CA1A9BE6C7C4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87"/>
        <c:overlap val="-48"/>
        <c:axId val="1863453376"/>
        <c:axId val="1895249280"/>
      </c:barChart>
      <c:catAx>
        <c:axId val="1863453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95249280"/>
        <c:crosses val="autoZero"/>
        <c:auto val="1"/>
        <c:lblAlgn val="ctr"/>
        <c:lblOffset val="100"/>
        <c:noMultiLvlLbl val="0"/>
      </c:catAx>
      <c:valAx>
        <c:axId val="189524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68108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bg1"/>
                    </a:solidFill>
                  </a:rPr>
                  <a:t>Change in Lp(a) [nmol/L]</a:t>
                </a:r>
              </a:p>
            </c:rich>
          </c:tx>
          <c:layout>
            <c:manualLayout>
              <c:xMode val="edge"/>
              <c:yMode val="edge"/>
              <c:x val="5.9695003187454649E-3"/>
              <c:y val="0.1972399114173228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3453376"/>
        <c:crosses val="autoZero"/>
        <c:crossBetween val="between"/>
      </c:valAx>
      <c:spPr>
        <a:solidFill>
          <a:srgbClr val="000090"/>
        </a:solidFill>
        <a:ln w="15875">
          <a:solidFill>
            <a:schemeClr val="bg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4488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800" y="3549651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2825" y="495300"/>
            <a:ext cx="5010150" cy="2819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818786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" pitchFamily="-112" charset="0"/>
        <a:ea typeface="ＭＳ Ｐゴシック" pitchFamily="-112" charset="-128"/>
        <a:cs typeface="ＭＳ Ｐゴシック" pitchFamily="-112" charset="-128"/>
      </a:defRPr>
    </a:lvl1pPr>
    <a:lvl2pPr marL="38027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2pPr>
    <a:lvl3pPr marL="760547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14081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521092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1901363" algn="l" defTabSz="3802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1635" algn="l" defTabSz="3802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1905" algn="l" defTabSz="3802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2181" algn="l" defTabSz="3802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42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4F1CE-031E-95A9-BD20-8E7DFA141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177AC1-5BED-032D-533E-79BE661C6D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FF8507-711F-0088-96E1-68F335FDCD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40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344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EDB55-C4E6-FB8C-7F51-197A85A6C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F73CEC-5289-D8B7-1D8F-00F55CB4B4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0A152C-3B64-96F6-0218-327AD33E66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175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109CE-2549-D72C-DDA5-43B93A3B2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1A9333-65C7-9007-E6A2-85E13FFCF5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94E4C8-5DD7-3980-54BE-1D287DF659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22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40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87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56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62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065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61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20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69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50BD3-EED2-DB4A-B643-80DF59E81B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76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0BB2C-6AF6-4FCF-8141-760AEBCEA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3DE8B3-2F97-369E-835E-29AB28E1D4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542AB1-441C-3651-49E2-EB60D1598E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8B562-0545-3F00-7C27-4F3DC13D18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50BD3-EED2-DB4A-B643-80DF59E81B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18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6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7"/>
            <a:ext cx="6400800" cy="461457"/>
          </a:xfrm>
        </p:spPr>
        <p:txBody>
          <a:bodyPr/>
          <a:lstStyle>
            <a:lvl1pPr marL="0" indent="0" algn="ctr">
              <a:buNone/>
              <a:defRPr/>
            </a:lvl1pPr>
            <a:lvl2pPr marL="342140" indent="0" algn="ctr">
              <a:buNone/>
              <a:defRPr/>
            </a:lvl2pPr>
            <a:lvl3pPr marL="684278" indent="0" algn="ctr">
              <a:buNone/>
              <a:defRPr/>
            </a:lvl3pPr>
            <a:lvl4pPr marL="1026417" indent="0" algn="ctr">
              <a:buNone/>
              <a:defRPr/>
            </a:lvl4pPr>
            <a:lvl5pPr marL="1368557" indent="0" algn="ctr">
              <a:buNone/>
              <a:defRPr/>
            </a:lvl5pPr>
            <a:lvl6pPr marL="1710696" indent="0" algn="ctr">
              <a:buNone/>
              <a:defRPr/>
            </a:lvl6pPr>
            <a:lvl7pPr marL="2052834" indent="0" algn="ctr">
              <a:buNone/>
              <a:defRPr/>
            </a:lvl7pPr>
            <a:lvl8pPr marL="2394973" indent="0" algn="ctr">
              <a:buNone/>
              <a:defRPr/>
            </a:lvl8pPr>
            <a:lvl9pPr marL="273711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ADEAC-3141-4F44-BCE4-0814C73E06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05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3126" y="1441848"/>
            <a:ext cx="6075099" cy="1712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18284-B56E-3845-84C4-5C463532F1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4510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6753"/>
            <a:ext cx="1943100" cy="2670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96263" y="466753"/>
            <a:ext cx="2566447" cy="2670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22AED-5862-0640-A61D-7A58B0A99E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142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46" y="263129"/>
            <a:ext cx="7780337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6446" y="1073950"/>
            <a:ext cx="7780337" cy="461457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579921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ecision_point_tit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9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370" y="2498080"/>
            <a:ext cx="7773293" cy="11025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824" y="3657547"/>
            <a:ext cx="6400354" cy="131433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3"/>
            <a:ext cx="7772176" cy="1021333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827" indent="0">
              <a:buNone/>
              <a:defRPr sz="1050"/>
            </a:lvl2pPr>
            <a:lvl3pPr marL="515648" indent="0">
              <a:buNone/>
              <a:defRPr sz="900"/>
            </a:lvl3pPr>
            <a:lvl4pPr marL="773480" indent="0">
              <a:buNone/>
              <a:defRPr sz="900"/>
            </a:lvl4pPr>
            <a:lvl5pPr marL="1031296" indent="0">
              <a:buNone/>
              <a:defRPr sz="900"/>
            </a:lvl5pPr>
            <a:lvl6pPr marL="1289117" indent="0">
              <a:buNone/>
              <a:defRPr sz="900"/>
            </a:lvl6pPr>
            <a:lvl7pPr marL="1546943" indent="0">
              <a:buNone/>
              <a:defRPr sz="900"/>
            </a:lvl7pPr>
            <a:lvl8pPr marL="1804766" indent="0">
              <a:buNone/>
              <a:defRPr sz="900"/>
            </a:lvl8pPr>
            <a:lvl9pPr marL="206258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34971"/>
            <a:ext cx="4060775" cy="339384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81" y="1634971"/>
            <a:ext cx="4060775" cy="339384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3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108"/>
            <a:ext cx="4039568" cy="47969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827" indent="0">
              <a:buNone/>
              <a:defRPr sz="1125" b="1"/>
            </a:lvl2pPr>
            <a:lvl3pPr marL="515648" indent="0">
              <a:buNone/>
              <a:defRPr sz="1050" b="1"/>
            </a:lvl3pPr>
            <a:lvl4pPr marL="773480" indent="0">
              <a:buNone/>
              <a:defRPr sz="900" b="1"/>
            </a:lvl4pPr>
            <a:lvl5pPr marL="1031296" indent="0">
              <a:buNone/>
              <a:defRPr sz="900" b="1"/>
            </a:lvl5pPr>
            <a:lvl6pPr marL="1289117" indent="0">
              <a:buNone/>
              <a:defRPr sz="900" b="1"/>
            </a:lvl6pPr>
            <a:lvl7pPr marL="1546943" indent="0">
              <a:buNone/>
              <a:defRPr sz="900" b="1"/>
            </a:lvl7pPr>
            <a:lvl8pPr marL="1804766" indent="0">
              <a:buNone/>
              <a:defRPr sz="900" b="1"/>
            </a:lvl8pPr>
            <a:lvl9pPr marL="206258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6"/>
            <a:ext cx="4039568" cy="2963541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7" y="1151108"/>
            <a:ext cx="4041799" cy="47969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827" indent="0">
              <a:buNone/>
              <a:defRPr sz="1125" b="1"/>
            </a:lvl2pPr>
            <a:lvl3pPr marL="515648" indent="0">
              <a:buNone/>
              <a:defRPr sz="1050" b="1"/>
            </a:lvl3pPr>
            <a:lvl4pPr marL="773480" indent="0">
              <a:buNone/>
              <a:defRPr sz="900" b="1"/>
            </a:lvl4pPr>
            <a:lvl5pPr marL="1031296" indent="0">
              <a:buNone/>
              <a:defRPr sz="900" b="1"/>
            </a:lvl5pPr>
            <a:lvl6pPr marL="1289117" indent="0">
              <a:buNone/>
              <a:defRPr sz="900" b="1"/>
            </a:lvl6pPr>
            <a:lvl7pPr marL="1546943" indent="0">
              <a:buNone/>
              <a:defRPr sz="900" b="1"/>
            </a:lvl7pPr>
            <a:lvl8pPr marL="1804766" indent="0">
              <a:buNone/>
              <a:defRPr sz="900" b="1"/>
            </a:lvl8pPr>
            <a:lvl9pPr marL="206258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7" y="1630786"/>
            <a:ext cx="4041799" cy="2963541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36502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8" cy="871482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8" cy="3517739"/>
          </a:xfrm>
        </p:spPr>
        <p:txBody>
          <a:bodyPr/>
          <a:lstStyle>
            <a:lvl1pPr marL="0" indent="0">
              <a:buNone/>
              <a:defRPr sz="900"/>
            </a:lvl1pPr>
            <a:lvl2pPr marL="257827" indent="0">
              <a:buNone/>
              <a:defRPr sz="675"/>
            </a:lvl2pPr>
            <a:lvl3pPr marL="515648" indent="0">
              <a:buNone/>
              <a:defRPr sz="600"/>
            </a:lvl3pPr>
            <a:lvl4pPr marL="773480" indent="0">
              <a:buNone/>
              <a:defRPr sz="525"/>
            </a:lvl4pPr>
            <a:lvl5pPr marL="1031296" indent="0">
              <a:buNone/>
              <a:defRPr sz="525"/>
            </a:lvl5pPr>
            <a:lvl6pPr marL="1289117" indent="0">
              <a:buNone/>
              <a:defRPr sz="525"/>
            </a:lvl6pPr>
            <a:lvl7pPr marL="1546943" indent="0">
              <a:buNone/>
              <a:defRPr sz="525"/>
            </a:lvl7pPr>
            <a:lvl8pPr marL="1804766" indent="0">
              <a:buNone/>
              <a:defRPr sz="525"/>
            </a:lvl8pPr>
            <a:lvl9pPr marL="2062589" indent="0">
              <a:buNone/>
              <a:defRPr sz="5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2" y="3600633"/>
            <a:ext cx="5486177" cy="425276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2" y="459600"/>
            <a:ext cx="5486177" cy="3085766"/>
          </a:xfrm>
        </p:spPr>
        <p:txBody>
          <a:bodyPr/>
          <a:lstStyle>
            <a:lvl1pPr marL="0" indent="0">
              <a:buNone/>
              <a:defRPr sz="1800"/>
            </a:lvl1pPr>
            <a:lvl2pPr marL="257827" indent="0">
              <a:buNone/>
              <a:defRPr sz="1575"/>
            </a:lvl2pPr>
            <a:lvl3pPr marL="515648" indent="0">
              <a:buNone/>
              <a:defRPr sz="1350"/>
            </a:lvl3pPr>
            <a:lvl4pPr marL="773480" indent="0">
              <a:buNone/>
              <a:defRPr sz="1125"/>
            </a:lvl4pPr>
            <a:lvl5pPr marL="1031296" indent="0">
              <a:buNone/>
              <a:defRPr sz="1125"/>
            </a:lvl5pPr>
            <a:lvl6pPr marL="1289117" indent="0">
              <a:buNone/>
              <a:defRPr sz="1125"/>
            </a:lvl6pPr>
            <a:lvl7pPr marL="1546943" indent="0">
              <a:buNone/>
              <a:defRPr sz="1125"/>
            </a:lvl7pPr>
            <a:lvl8pPr marL="1804766" indent="0">
              <a:buNone/>
              <a:defRPr sz="1125"/>
            </a:lvl8pPr>
            <a:lvl9pPr marL="2062589" indent="0">
              <a:buNone/>
              <a:defRPr sz="1125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2" y="4025896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57827" indent="0">
              <a:buNone/>
              <a:defRPr sz="675"/>
            </a:lvl2pPr>
            <a:lvl3pPr marL="515648" indent="0">
              <a:buNone/>
              <a:defRPr sz="600"/>
            </a:lvl3pPr>
            <a:lvl4pPr marL="773480" indent="0">
              <a:buNone/>
              <a:defRPr sz="525"/>
            </a:lvl4pPr>
            <a:lvl5pPr marL="1031296" indent="0">
              <a:buNone/>
              <a:defRPr sz="525"/>
            </a:lvl5pPr>
            <a:lvl6pPr marL="1289117" indent="0">
              <a:buNone/>
              <a:defRPr sz="525"/>
            </a:lvl6pPr>
            <a:lvl7pPr marL="1546943" indent="0">
              <a:buNone/>
              <a:defRPr sz="525"/>
            </a:lvl7pPr>
            <a:lvl8pPr marL="1804766" indent="0">
              <a:buNone/>
              <a:defRPr sz="525"/>
            </a:lvl8pPr>
            <a:lvl9pPr marL="2062589" indent="0">
              <a:buNone/>
              <a:defRPr sz="5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514015"/>
            <a:ext cx="2057176" cy="45147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9" y="514015"/>
            <a:ext cx="6064374" cy="45147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01"/>
            <a:ext cx="7772400" cy="1021557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57161"/>
            <a:ext cx="7772400" cy="32295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140" indent="0">
              <a:buNone/>
              <a:defRPr sz="1350"/>
            </a:lvl2pPr>
            <a:lvl3pPr marL="684278" indent="0">
              <a:buNone/>
              <a:defRPr sz="1200"/>
            </a:lvl3pPr>
            <a:lvl4pPr marL="1026417" indent="0">
              <a:buNone/>
              <a:defRPr sz="1050"/>
            </a:lvl4pPr>
            <a:lvl5pPr marL="1368557" indent="0">
              <a:buNone/>
              <a:defRPr sz="1050"/>
            </a:lvl5pPr>
            <a:lvl6pPr marL="1710696" indent="0">
              <a:buNone/>
              <a:defRPr sz="1050"/>
            </a:lvl6pPr>
            <a:lvl7pPr marL="2052834" indent="0">
              <a:buNone/>
              <a:defRPr sz="1050"/>
            </a:lvl7pPr>
            <a:lvl8pPr marL="2394973" indent="0">
              <a:buNone/>
              <a:defRPr sz="1050"/>
            </a:lvl8pPr>
            <a:lvl9pPr marL="2737112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F6D7-5EB0-014F-A3C6-A8485303A4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678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1879"/>
            <a:ext cx="3810000" cy="184645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1879"/>
            <a:ext cx="3810000" cy="184645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FB334-C4B0-9E4C-9029-000AA0739E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538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405471"/>
            <a:ext cx="4040188" cy="36912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140" indent="0">
              <a:buNone/>
              <a:defRPr sz="1500" b="1"/>
            </a:lvl2pPr>
            <a:lvl3pPr marL="684278" indent="0">
              <a:buNone/>
              <a:defRPr sz="1350" b="1"/>
            </a:lvl3pPr>
            <a:lvl4pPr marL="1026417" indent="0">
              <a:buNone/>
              <a:defRPr sz="1200" b="1"/>
            </a:lvl4pPr>
            <a:lvl5pPr marL="1368557" indent="0">
              <a:buNone/>
              <a:defRPr sz="1200" b="1"/>
            </a:lvl5pPr>
            <a:lvl6pPr marL="1710696" indent="0">
              <a:buNone/>
              <a:defRPr sz="1200" b="1"/>
            </a:lvl6pPr>
            <a:lvl7pPr marL="2052834" indent="0">
              <a:buNone/>
              <a:defRPr sz="1200" b="1"/>
            </a:lvl7pPr>
            <a:lvl8pPr marL="2394973" indent="0">
              <a:buNone/>
              <a:defRPr sz="1200" b="1"/>
            </a:lvl8pPr>
            <a:lvl9pPr marL="273711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64"/>
            <a:ext cx="4040188" cy="133862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0" y="1405484"/>
            <a:ext cx="4041775" cy="36912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140" indent="0">
              <a:buNone/>
              <a:defRPr sz="1500" b="1"/>
            </a:lvl2pPr>
            <a:lvl3pPr marL="684278" indent="0">
              <a:buNone/>
              <a:defRPr sz="1350" b="1"/>
            </a:lvl3pPr>
            <a:lvl4pPr marL="1026417" indent="0">
              <a:buNone/>
              <a:defRPr sz="1200" b="1"/>
            </a:lvl4pPr>
            <a:lvl5pPr marL="1368557" indent="0">
              <a:buNone/>
              <a:defRPr sz="1200" b="1"/>
            </a:lvl5pPr>
            <a:lvl6pPr marL="1710696" indent="0">
              <a:buNone/>
              <a:defRPr sz="1200" b="1"/>
            </a:lvl6pPr>
            <a:lvl7pPr marL="2052834" indent="0">
              <a:buNone/>
              <a:defRPr sz="1200" b="1"/>
            </a:lvl7pPr>
            <a:lvl8pPr marL="2394973" indent="0">
              <a:buNone/>
              <a:defRPr sz="1200" b="1"/>
            </a:lvl8pPr>
            <a:lvl9pPr marL="273711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0" y="1631164"/>
            <a:ext cx="4041775" cy="133862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9CFCD-FB4F-574A-96EB-CF3AA2FB02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340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21F75-EF8E-5347-9AA0-0D292A8B04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7587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4C565-BC12-E740-8F92-967521D65B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621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9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3"/>
            <a:ext cx="5111750" cy="173565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52"/>
            <a:ext cx="3008313" cy="253708"/>
          </a:xfrm>
        </p:spPr>
        <p:txBody>
          <a:bodyPr/>
          <a:lstStyle>
            <a:lvl1pPr marL="0" indent="0">
              <a:buNone/>
              <a:defRPr sz="1050"/>
            </a:lvl1pPr>
            <a:lvl2pPr marL="342140" indent="0">
              <a:buNone/>
              <a:defRPr sz="900"/>
            </a:lvl2pPr>
            <a:lvl3pPr marL="684278" indent="0">
              <a:buNone/>
              <a:defRPr sz="750"/>
            </a:lvl3pPr>
            <a:lvl4pPr marL="1026417" indent="0">
              <a:buNone/>
              <a:defRPr sz="675"/>
            </a:lvl4pPr>
            <a:lvl5pPr marL="1368557" indent="0">
              <a:buNone/>
              <a:defRPr sz="675"/>
            </a:lvl5pPr>
            <a:lvl6pPr marL="1710696" indent="0">
              <a:buNone/>
              <a:defRPr sz="675"/>
            </a:lvl6pPr>
            <a:lvl7pPr marL="2052834" indent="0">
              <a:buNone/>
              <a:defRPr sz="675"/>
            </a:lvl7pPr>
            <a:lvl8pPr marL="2394973" indent="0">
              <a:buNone/>
              <a:defRPr sz="675"/>
            </a:lvl8pPr>
            <a:lvl9pPr marL="273711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2BECF-F2B6-0D49-B39E-506876815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9956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7"/>
            <a:ext cx="5486400" cy="461457"/>
          </a:xfrm>
        </p:spPr>
        <p:txBody>
          <a:bodyPr/>
          <a:lstStyle>
            <a:lvl1pPr marL="0" indent="0">
              <a:buNone/>
              <a:defRPr sz="2400"/>
            </a:lvl1pPr>
            <a:lvl2pPr marL="342140" indent="0">
              <a:buNone/>
              <a:defRPr sz="2100"/>
            </a:lvl2pPr>
            <a:lvl3pPr marL="684278" indent="0">
              <a:buNone/>
              <a:defRPr sz="1800"/>
            </a:lvl3pPr>
            <a:lvl4pPr marL="1026417" indent="0">
              <a:buNone/>
              <a:defRPr sz="1500"/>
            </a:lvl4pPr>
            <a:lvl5pPr marL="1368557" indent="0">
              <a:buNone/>
              <a:defRPr sz="1500"/>
            </a:lvl5pPr>
            <a:lvl6pPr marL="1710696" indent="0">
              <a:buNone/>
              <a:defRPr sz="1500"/>
            </a:lvl6pPr>
            <a:lvl7pPr marL="2052834" indent="0">
              <a:buNone/>
              <a:defRPr sz="1500"/>
            </a:lvl7pPr>
            <a:lvl8pPr marL="2394973" indent="0">
              <a:buNone/>
              <a:defRPr sz="1500"/>
            </a:lvl8pPr>
            <a:lvl9pPr marL="2737112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6"/>
            <a:ext cx="5486400" cy="253708"/>
          </a:xfrm>
        </p:spPr>
        <p:txBody>
          <a:bodyPr/>
          <a:lstStyle>
            <a:lvl1pPr marL="0" indent="0">
              <a:buNone/>
              <a:defRPr sz="1050"/>
            </a:lvl1pPr>
            <a:lvl2pPr marL="342140" indent="0">
              <a:buNone/>
              <a:defRPr sz="900"/>
            </a:lvl2pPr>
            <a:lvl3pPr marL="684278" indent="0">
              <a:buNone/>
              <a:defRPr sz="750"/>
            </a:lvl3pPr>
            <a:lvl4pPr marL="1026417" indent="0">
              <a:buNone/>
              <a:defRPr sz="675"/>
            </a:lvl4pPr>
            <a:lvl5pPr marL="1368557" indent="0">
              <a:buNone/>
              <a:defRPr sz="675"/>
            </a:lvl5pPr>
            <a:lvl6pPr marL="1710696" indent="0">
              <a:buNone/>
              <a:defRPr sz="675"/>
            </a:lvl6pPr>
            <a:lvl7pPr marL="2052834" indent="0">
              <a:buNone/>
              <a:defRPr sz="675"/>
            </a:lvl7pPr>
            <a:lvl8pPr marL="2394973" indent="0">
              <a:buNone/>
              <a:defRPr sz="675"/>
            </a:lvl8pPr>
            <a:lvl9pPr marL="273711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6E27-34B5-A14B-A2CD-DEBE274FDB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510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6725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237" tIns="45617" rIns="91237" bIns="456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1850"/>
            <a:ext cx="7772400" cy="177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7" tIns="45617" rIns="91237" bIns="4561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7" tIns="45617" rIns="91237" bIns="4561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7" tIns="45617" rIns="91237" bIns="4561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7" tIns="45617" rIns="91237" bIns="456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9590477-C12D-7A42-B05E-EF0987E345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9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342140" algn="ctr" rtl="0" fontAlgn="base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4278" algn="ctr" rtl="0" fontAlgn="base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6417" algn="ctr" rtl="0" fontAlgn="base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68557" algn="ctr" rtl="0" fontAlgn="base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6604" indent="-256604" algn="l" rtl="0" eaLnBrk="0" fontAlgn="base" hangingPunct="0">
        <a:spcBef>
          <a:spcPct val="20000"/>
        </a:spcBef>
        <a:spcAft>
          <a:spcPct val="0"/>
        </a:spcAft>
        <a:buClr>
          <a:srgbClr val="FFC850"/>
        </a:buClr>
        <a:buSzPct val="120000"/>
        <a:buFont typeface="Times" pitchFamily="-112" charset="0"/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555977" indent="-213837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855346" indent="-171071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197486" indent="-171071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1539626" indent="-171071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1881767" indent="-171071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223903" indent="-171071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2566042" indent="-171071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2908182" indent="-171071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140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4278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6417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68557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0696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2834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4973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37112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cision_point_interio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663" y="514016"/>
            <a:ext cx="822870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773" tIns="48888" rIns="97773" bIns="488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663" y="1634971"/>
            <a:ext cx="8228707" cy="339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773" tIns="48888" rIns="97773" bIns="488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hf hdr="0" ftr="0" dt="0"/>
  <p:txStyles>
    <p:titleStyle>
      <a:lvl1pPr algn="l" defTabSz="733187" rtl="0" eaLnBrk="0" fontAlgn="base" hangingPunct="0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+mj-lt"/>
          <a:ea typeface="+mj-ea"/>
          <a:cs typeface="+mj-cs"/>
        </a:defRPr>
      </a:lvl1pPr>
      <a:lvl2pPr algn="l" defTabSz="733187" rtl="0" eaLnBrk="0" fontAlgn="base" hangingPunct="0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Arial Black" pitchFamily="34" charset="0"/>
        </a:defRPr>
      </a:lvl2pPr>
      <a:lvl3pPr algn="l" defTabSz="733187" rtl="0" eaLnBrk="0" fontAlgn="base" hangingPunct="0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Arial Black" pitchFamily="34" charset="0"/>
        </a:defRPr>
      </a:lvl3pPr>
      <a:lvl4pPr algn="l" defTabSz="733187" rtl="0" eaLnBrk="0" fontAlgn="base" hangingPunct="0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Arial Black" pitchFamily="34" charset="0"/>
        </a:defRPr>
      </a:lvl4pPr>
      <a:lvl5pPr algn="l" defTabSz="733187" rtl="0" eaLnBrk="0" fontAlgn="base" hangingPunct="0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Arial Black" pitchFamily="34" charset="0"/>
        </a:defRPr>
      </a:lvl5pPr>
      <a:lvl6pPr marL="257827" algn="l" defTabSz="733187" rtl="0" fontAlgn="base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Arial Black" pitchFamily="34" charset="0"/>
        </a:defRPr>
      </a:lvl6pPr>
      <a:lvl7pPr marL="515648" algn="l" defTabSz="733187" rtl="0" fontAlgn="base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Arial Black" pitchFamily="34" charset="0"/>
        </a:defRPr>
      </a:lvl7pPr>
      <a:lvl8pPr marL="773480" algn="l" defTabSz="733187" rtl="0" fontAlgn="base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Arial Black" pitchFamily="34" charset="0"/>
        </a:defRPr>
      </a:lvl8pPr>
      <a:lvl9pPr marL="1031296" algn="l" defTabSz="733187" rtl="0" fontAlgn="base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Arial Black" pitchFamily="34" charset="0"/>
        </a:defRPr>
      </a:lvl9pPr>
    </p:titleStyle>
    <p:bodyStyle>
      <a:lvl1pPr marL="274834" indent="-274834" algn="l" defTabSz="733187" rtl="0" eaLnBrk="0" fontAlgn="base" hangingPunct="0">
        <a:spcBef>
          <a:spcPct val="20000"/>
        </a:spcBef>
        <a:spcAft>
          <a:spcPct val="0"/>
        </a:spcAft>
        <a:buClr>
          <a:srgbClr val="F5CD4E"/>
        </a:buClr>
        <a:buChar char="•"/>
        <a:defRPr sz="2625">
          <a:solidFill>
            <a:schemeClr val="bg1"/>
          </a:solidFill>
          <a:latin typeface="+mn-lt"/>
          <a:ea typeface="+mn-ea"/>
          <a:cs typeface="+mn-cs"/>
        </a:defRPr>
      </a:lvl1pPr>
      <a:lvl2pPr marL="596217" indent="-229177" algn="l" defTabSz="733187" rtl="0" eaLnBrk="0" fontAlgn="base" hangingPunct="0">
        <a:spcBef>
          <a:spcPct val="20000"/>
        </a:spcBef>
        <a:spcAft>
          <a:spcPct val="0"/>
        </a:spcAft>
        <a:buClr>
          <a:srgbClr val="F5CD4E"/>
        </a:buClr>
        <a:buChar char="–"/>
        <a:defRPr sz="2250">
          <a:solidFill>
            <a:schemeClr val="bg1"/>
          </a:solidFill>
          <a:latin typeface="+mn-lt"/>
          <a:ea typeface="ＭＳ Ｐゴシック" charset="-128"/>
        </a:defRPr>
      </a:lvl2pPr>
      <a:lvl3pPr marL="916706" indent="-183520" algn="l" defTabSz="733187" rtl="0" eaLnBrk="0" fontAlgn="base" hangingPunct="0">
        <a:spcBef>
          <a:spcPct val="20000"/>
        </a:spcBef>
        <a:spcAft>
          <a:spcPct val="0"/>
        </a:spcAft>
        <a:buClr>
          <a:srgbClr val="F5CD4E"/>
        </a:buClr>
        <a:buChar char="•"/>
        <a:defRPr sz="2025">
          <a:solidFill>
            <a:schemeClr val="bg1"/>
          </a:solidFill>
          <a:latin typeface="+mn-lt"/>
          <a:ea typeface="ＭＳ Ｐゴシック" charset="-128"/>
        </a:defRPr>
      </a:lvl3pPr>
      <a:lvl4pPr marL="1283747" indent="-183520" algn="l" defTabSz="733187" rtl="0" eaLnBrk="0" fontAlgn="base" hangingPunct="0">
        <a:spcBef>
          <a:spcPct val="20000"/>
        </a:spcBef>
        <a:spcAft>
          <a:spcPct val="0"/>
        </a:spcAft>
        <a:buClr>
          <a:srgbClr val="F5CD4E"/>
        </a:buClr>
        <a:buChar char="–"/>
        <a:defRPr sz="1575">
          <a:solidFill>
            <a:schemeClr val="bg1"/>
          </a:solidFill>
          <a:latin typeface="+mn-lt"/>
          <a:ea typeface="ＭＳ Ｐゴシック" charset="-128"/>
        </a:defRPr>
      </a:lvl4pPr>
      <a:lvl5pPr marL="1649893" indent="-183520" algn="l" defTabSz="733187" rtl="0" eaLnBrk="0" fontAlgn="base" hangingPunct="0">
        <a:spcBef>
          <a:spcPct val="20000"/>
        </a:spcBef>
        <a:spcAft>
          <a:spcPct val="0"/>
        </a:spcAft>
        <a:buClr>
          <a:srgbClr val="F5CD4E"/>
        </a:buClr>
        <a:buChar char="»"/>
        <a:defRPr sz="1575">
          <a:solidFill>
            <a:schemeClr val="bg1"/>
          </a:solidFill>
          <a:latin typeface="+mn-lt"/>
          <a:ea typeface="ＭＳ Ｐゴシック" charset="-128"/>
        </a:defRPr>
      </a:lvl5pPr>
      <a:lvl6pPr marL="1907718" indent="-183520" algn="l" defTabSz="733187" rtl="0" fontAlgn="base">
        <a:spcBef>
          <a:spcPct val="20000"/>
        </a:spcBef>
        <a:spcAft>
          <a:spcPct val="0"/>
        </a:spcAft>
        <a:buClr>
          <a:srgbClr val="F5CD4E"/>
        </a:buClr>
        <a:buChar char="»"/>
        <a:defRPr sz="1575">
          <a:solidFill>
            <a:schemeClr val="bg1"/>
          </a:solidFill>
          <a:latin typeface="+mn-lt"/>
        </a:defRPr>
      </a:lvl6pPr>
      <a:lvl7pPr marL="2165540" indent="-183520" algn="l" defTabSz="733187" rtl="0" fontAlgn="base">
        <a:spcBef>
          <a:spcPct val="20000"/>
        </a:spcBef>
        <a:spcAft>
          <a:spcPct val="0"/>
        </a:spcAft>
        <a:buClr>
          <a:srgbClr val="F5CD4E"/>
        </a:buClr>
        <a:buChar char="»"/>
        <a:defRPr sz="1575">
          <a:solidFill>
            <a:schemeClr val="bg1"/>
          </a:solidFill>
          <a:latin typeface="+mn-lt"/>
        </a:defRPr>
      </a:lvl7pPr>
      <a:lvl8pPr marL="2423364" indent="-183520" algn="l" defTabSz="733187" rtl="0" fontAlgn="base">
        <a:spcBef>
          <a:spcPct val="20000"/>
        </a:spcBef>
        <a:spcAft>
          <a:spcPct val="0"/>
        </a:spcAft>
        <a:buClr>
          <a:srgbClr val="F5CD4E"/>
        </a:buClr>
        <a:buChar char="»"/>
        <a:defRPr sz="1575">
          <a:solidFill>
            <a:schemeClr val="bg1"/>
          </a:solidFill>
          <a:latin typeface="+mn-lt"/>
        </a:defRPr>
      </a:lvl8pPr>
      <a:lvl9pPr marL="2681186" indent="-183520" algn="l" defTabSz="733187" rtl="0" fontAlgn="base">
        <a:spcBef>
          <a:spcPct val="20000"/>
        </a:spcBef>
        <a:spcAft>
          <a:spcPct val="0"/>
        </a:spcAft>
        <a:buClr>
          <a:srgbClr val="F5CD4E"/>
        </a:buClr>
        <a:buChar char="»"/>
        <a:defRPr sz="1575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827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15648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73480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31296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89117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46943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04766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062589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61782"/>
            <a:ext cx="9143999" cy="79891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700" dirty="0" err="1">
                <a:effectLst/>
              </a:rPr>
              <a:t>Lepodisiran</a:t>
            </a:r>
            <a:r>
              <a:rPr lang="en-US" sz="2700" dirty="0">
                <a:effectLst/>
              </a:rPr>
              <a:t>: An Extended-Duration</a:t>
            </a:r>
            <a:br>
              <a:rPr lang="en-US" sz="2700" dirty="0">
                <a:effectLst/>
              </a:rPr>
            </a:br>
            <a:r>
              <a:rPr lang="en-US" sz="2700" dirty="0">
                <a:effectLst/>
              </a:rPr>
              <a:t>Small-interfering RNA Targeting Lipoprotein(a)</a:t>
            </a:r>
            <a:endParaRPr lang="en-US" sz="2700" dirty="0">
              <a:solidFill>
                <a:schemeClr val="tx1"/>
              </a:solidFill>
              <a:effectLst/>
            </a:endParaRPr>
          </a:p>
        </p:txBody>
      </p:sp>
      <p:sp>
        <p:nvSpPr>
          <p:cNvPr id="2570244" name="Text Box 4"/>
          <p:cNvSpPr txBox="1">
            <a:spLocks noChangeArrowheads="1"/>
          </p:cNvSpPr>
          <p:nvPr/>
        </p:nvSpPr>
        <p:spPr bwMode="auto">
          <a:xfrm>
            <a:off x="714372" y="1502404"/>
            <a:ext cx="77152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7F">
                <a:alpha val="74998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Steven E. Nissen MD MACC</a:t>
            </a:r>
          </a:p>
        </p:txBody>
      </p:sp>
      <p:sp>
        <p:nvSpPr>
          <p:cNvPr id="2570245" name="Text Box 5"/>
          <p:cNvSpPr txBox="1">
            <a:spLocks noChangeArrowheads="1"/>
          </p:cNvSpPr>
          <p:nvPr/>
        </p:nvSpPr>
        <p:spPr bwMode="auto">
          <a:xfrm>
            <a:off x="41583" y="4120319"/>
            <a:ext cx="8866682" cy="91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100" b="1" dirty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</a:rPr>
              <a:t>Disclosure</a:t>
            </a:r>
            <a:endParaRPr lang="en-US" sz="1100" dirty="0">
              <a:solidFill>
                <a:schemeClr val="bg1"/>
              </a:solidFill>
              <a:effectLst>
                <a:outerShdw sx="1000" sy="1000" algn="ctr" rotWithShape="0">
                  <a:schemeClr val="tx1"/>
                </a:outerShdw>
              </a:effectLst>
            </a:endParaRPr>
          </a:p>
          <a:p>
            <a:pPr>
              <a:spcBef>
                <a:spcPts val="375"/>
              </a:spcBef>
              <a:spcAft>
                <a:spcPts val="0"/>
              </a:spcAft>
            </a:pPr>
            <a:r>
              <a:rPr lang="en-US" sz="1100" b="1" i="1" dirty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</a:rPr>
              <a:t>Clinical Trials:</a:t>
            </a:r>
            <a:r>
              <a:rPr lang="en-US" sz="1100" b="1" dirty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</a:rPr>
              <a:t> </a:t>
            </a:r>
            <a:r>
              <a:rPr lang="en-US" sz="1100" dirty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</a:rPr>
              <a:t>AbbVie, Arrowhead, AstraZeneca, Bristol Myers Squibb, Crispr Therapeutics, Eli Lilly, Esperion, </a:t>
            </a:r>
            <a:r>
              <a:rPr lang="en-US" sz="1100" dirty="0" err="1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</a:rPr>
              <a:t>Kardigan</a:t>
            </a:r>
            <a:r>
              <a:rPr lang="en-US" sz="1100" dirty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</a:rPr>
              <a:t>, Medtronic, New Amsterdam Pharma, Novartis, and Silence Therapeutics. </a:t>
            </a:r>
          </a:p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en-US" sz="1100" dirty="0">
                <a:solidFill>
                  <a:schemeClr val="folHlink"/>
                </a:solidFill>
                <a:effectLst>
                  <a:outerShdw sx="1000" sy="1000" algn="ctr" rotWithShape="0">
                    <a:schemeClr val="tx1"/>
                  </a:outerShdw>
                </a:effectLst>
              </a:rPr>
              <a:t>Companies are directed to pay any honoraria, speaking or consulting fees directly to charity</a:t>
            </a:r>
            <a:endParaRPr lang="en-US" sz="1100" i="1" dirty="0">
              <a:solidFill>
                <a:schemeClr val="folHlink"/>
              </a:solidFill>
              <a:effectLst>
                <a:outerShdw sx="1000" sy="1000" algn="ctr" rotWithShape="0">
                  <a:schemeClr val="tx1"/>
                </a:outerShdw>
              </a:effectLst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9D0E4FF-34DB-E647-6035-CD9FDC57E150}"/>
              </a:ext>
            </a:extLst>
          </p:cNvPr>
          <p:cNvSpPr txBox="1">
            <a:spLocks/>
          </p:cNvSpPr>
          <p:nvPr/>
        </p:nvSpPr>
        <p:spPr bwMode="auto">
          <a:xfrm>
            <a:off x="261001" y="1924385"/>
            <a:ext cx="8621989" cy="60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7" tIns="45617" rIns="91237" bIns="45617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34214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684278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3pPr>
            <a:lvl4pPr marL="1026417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4pPr>
            <a:lvl5pPr marL="1368557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5pPr>
            <a:lvl6pPr marL="1710696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052834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2394973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2737112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1500" kern="0" dirty="0">
                <a:effectLst/>
                <a:latin typeface="+mj-lt"/>
                <a:ea typeface="Times New Roman" panose="02020603050405020304" pitchFamily="18" charset="0"/>
              </a:rPr>
              <a:t>Wei Ni PhD, Xi Shen PhD, Qiuqing Wang MS; Ann Marie </a:t>
            </a:r>
            <a:r>
              <a:rPr lang="en-US" sz="1500" kern="0" dirty="0" err="1">
                <a:effectLst/>
                <a:latin typeface="+mj-lt"/>
                <a:ea typeface="Times New Roman" panose="02020603050405020304" pitchFamily="18" charset="0"/>
              </a:rPr>
              <a:t>Navar</a:t>
            </a:r>
            <a:r>
              <a:rPr lang="en-US" sz="1500" kern="0" dirty="0">
                <a:effectLst/>
                <a:latin typeface="+mj-lt"/>
                <a:ea typeface="Times New Roman" panose="02020603050405020304" pitchFamily="18" charset="0"/>
              </a:rPr>
              <a:t> MD PhD, Stephen J. Nicholls MBBS PhD, Kathy Wolski MPH, Laura Michael PhD, Axel Haupt MD, </a:t>
            </a:r>
            <a:r>
              <a:rPr lang="en-US" sz="1800" kern="0" dirty="0">
                <a:solidFill>
                  <a:srgbClr val="FFC850"/>
                </a:solidFill>
                <a:effectLst/>
                <a:latin typeface="+mj-lt"/>
                <a:ea typeface="Times New Roman" panose="02020603050405020304" pitchFamily="18" charset="0"/>
              </a:rPr>
              <a:t>John H. </a:t>
            </a:r>
            <a:r>
              <a:rPr lang="en-US" sz="1800" kern="0" dirty="0" err="1">
                <a:solidFill>
                  <a:srgbClr val="FFC850"/>
                </a:solidFill>
                <a:effectLst/>
                <a:latin typeface="+mj-lt"/>
                <a:ea typeface="Times New Roman" panose="02020603050405020304" pitchFamily="18" charset="0"/>
              </a:rPr>
              <a:t>Krege</a:t>
            </a:r>
            <a:r>
              <a:rPr lang="en-US" sz="1800" kern="0" dirty="0">
                <a:solidFill>
                  <a:srgbClr val="FFC850"/>
                </a:solidFill>
                <a:effectLst/>
                <a:latin typeface="+mj-lt"/>
                <a:ea typeface="Times New Roman" panose="02020603050405020304" pitchFamily="18" charset="0"/>
              </a:rPr>
              <a:t>, MD</a:t>
            </a:r>
            <a:endParaRPr lang="en-US" sz="1800" kern="0" dirty="0">
              <a:solidFill>
                <a:srgbClr val="FFC850"/>
              </a:solidFill>
              <a:latin typeface="+mj-lt"/>
            </a:endParaRPr>
          </a:p>
        </p:txBody>
      </p:sp>
      <p:pic>
        <p:nvPicPr>
          <p:cNvPr id="5" name="Picture 4" descr="A logo with a circle and a letter&#10;&#10;AI-generated content may be incorrect.">
            <a:extLst>
              <a:ext uri="{FF2B5EF4-FFF2-40B4-BE49-F238E27FC236}">
                <a16:creationId xmlns:a16="http://schemas.microsoft.com/office/drawing/2014/main" id="{27DA9506-6B8B-37E4-C7F9-587781477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024" y="3497951"/>
            <a:ext cx="1581150" cy="41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7394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4A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04DF1D-919F-D72B-F212-0D1790AAD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graph on a blue background&#10;&#10;AI-generated content may be incorrect.">
            <a:extLst>
              <a:ext uri="{FF2B5EF4-FFF2-40B4-BE49-F238E27FC236}">
                <a16:creationId xmlns:a16="http://schemas.microsoft.com/office/drawing/2014/main" id="{8A09E766-8164-B8C4-C88D-B12934700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691146"/>
            <a:ext cx="8480836" cy="40416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0BAF29-393F-09AF-979E-9A553D4D58FE}"/>
              </a:ext>
            </a:extLst>
          </p:cNvPr>
          <p:cNvSpPr txBox="1"/>
          <p:nvPr/>
        </p:nvSpPr>
        <p:spPr>
          <a:xfrm rot="16200000">
            <a:off x="-1328031" y="2446261"/>
            <a:ext cx="31940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Mean </a:t>
            </a:r>
            <a:r>
              <a:rPr lang="en-US" sz="15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Percent</a:t>
            </a:r>
            <a:r>
              <a:rPr 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Change (95% CI)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1EC9EF-56F7-ECA1-271D-A1D8228CA04A}"/>
              </a:ext>
            </a:extLst>
          </p:cNvPr>
          <p:cNvSpPr txBox="1"/>
          <p:nvPr/>
        </p:nvSpPr>
        <p:spPr>
          <a:xfrm>
            <a:off x="4188883" y="4681247"/>
            <a:ext cx="988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Visit 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6EF219-2E68-88B0-F84B-12FF4EA135B6}"/>
              </a:ext>
            </a:extLst>
          </p:cNvPr>
          <p:cNvSpPr txBox="1"/>
          <p:nvPr/>
        </p:nvSpPr>
        <p:spPr>
          <a:xfrm>
            <a:off x="3124138" y="3764888"/>
            <a:ext cx="7136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+mj-lt"/>
              </a:rPr>
              <a:t>-90.7%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44D473-8BA5-89F8-B07A-E0E9FE1A095C}"/>
              </a:ext>
            </a:extLst>
          </p:cNvPr>
          <p:cNvSpPr txBox="1"/>
          <p:nvPr/>
        </p:nvSpPr>
        <p:spPr>
          <a:xfrm>
            <a:off x="4022491" y="3981456"/>
            <a:ext cx="7136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+mj-lt"/>
              </a:rPr>
              <a:t>-96.8%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800F8A-25C3-2236-42D1-F3CE45C2FCFE}"/>
              </a:ext>
            </a:extLst>
          </p:cNvPr>
          <p:cNvSpPr txBox="1"/>
          <p:nvPr/>
        </p:nvSpPr>
        <p:spPr>
          <a:xfrm>
            <a:off x="8161354" y="3745654"/>
            <a:ext cx="7136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+mj-lt"/>
              </a:rPr>
              <a:t>-74.2%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0F5D5D-2C4F-7456-63E9-4104A3079851}"/>
              </a:ext>
            </a:extLst>
          </p:cNvPr>
          <p:cNvSpPr txBox="1"/>
          <p:nvPr/>
        </p:nvSpPr>
        <p:spPr>
          <a:xfrm>
            <a:off x="8224473" y="2562133"/>
            <a:ext cx="7136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+mj-lt"/>
              </a:rPr>
              <a:t>-53.4%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5755B9-07D1-598F-9C37-8BEEBE9C7EF9}"/>
              </a:ext>
            </a:extLst>
          </p:cNvPr>
          <p:cNvSpPr txBox="1"/>
          <p:nvPr/>
        </p:nvSpPr>
        <p:spPr>
          <a:xfrm>
            <a:off x="5924280" y="4087383"/>
            <a:ext cx="7136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+mj-lt"/>
              </a:rPr>
              <a:t>-91.0%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12ECFC7-499D-B193-1D42-0BB5E2489F2B}"/>
              </a:ext>
            </a:extLst>
          </p:cNvPr>
          <p:cNvGrpSpPr/>
          <p:nvPr/>
        </p:nvGrpSpPr>
        <p:grpSpPr>
          <a:xfrm>
            <a:off x="1657095" y="2363361"/>
            <a:ext cx="1909440" cy="982320"/>
            <a:chOff x="1740139" y="2482624"/>
            <a:chExt cx="1909440" cy="9823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8AFFAB1-5758-D3FE-13F4-93B71FE3CD04}"/>
                </a:ext>
              </a:extLst>
            </p:cNvPr>
            <p:cNvSpPr txBox="1"/>
            <p:nvPr/>
          </p:nvSpPr>
          <p:spPr>
            <a:xfrm>
              <a:off x="1740139" y="2482624"/>
              <a:ext cx="1909440" cy="982320"/>
            </a:xfrm>
            <a:prstGeom prst="rect">
              <a:avLst/>
            </a:prstGeom>
            <a:solidFill>
              <a:srgbClr val="000080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234950">
                <a:spcAft>
                  <a:spcPts val="200"/>
                </a:spcAft>
              </a:pPr>
              <a:r>
                <a:rPr lang="en-US" sz="1300" dirty="0">
                  <a:solidFill>
                    <a:schemeClr val="bg1"/>
                  </a:solidFill>
                  <a:latin typeface="+mn-lt"/>
                </a:rPr>
                <a:t>Placebo</a:t>
              </a:r>
            </a:p>
            <a:p>
              <a:pPr marL="234950">
                <a:spcAft>
                  <a:spcPts val="200"/>
                </a:spcAft>
              </a:pPr>
              <a:r>
                <a:rPr lang="en-US" sz="1300" dirty="0">
                  <a:solidFill>
                    <a:schemeClr val="bg1"/>
                  </a:solidFill>
                  <a:latin typeface="+mn-lt"/>
                </a:rPr>
                <a:t>400 mg pooled</a:t>
              </a:r>
            </a:p>
            <a:p>
              <a:pPr marL="234950">
                <a:spcAft>
                  <a:spcPts val="200"/>
                </a:spcAft>
              </a:pPr>
              <a:r>
                <a:rPr lang="en-US" sz="1300" dirty="0">
                  <a:solidFill>
                    <a:schemeClr val="bg1"/>
                  </a:solidFill>
                  <a:latin typeface="+mn-lt"/>
                </a:rPr>
                <a:t>Single 400 mg dose</a:t>
              </a:r>
            </a:p>
            <a:p>
              <a:pPr marL="234950">
                <a:spcAft>
                  <a:spcPts val="200"/>
                </a:spcAft>
              </a:pPr>
              <a:r>
                <a:rPr lang="en-US" sz="1300" dirty="0">
                  <a:solidFill>
                    <a:schemeClr val="bg1"/>
                  </a:solidFill>
                  <a:latin typeface="+mn-lt"/>
                </a:rPr>
                <a:t>Two 400 mg doses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1A9791B-B5D9-C5E8-40A0-6F6A9539E2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52728" y="2570881"/>
              <a:ext cx="116749" cy="118872"/>
            </a:xfrm>
            <a:prstGeom prst="rect">
              <a:avLst/>
            </a:prstGeom>
            <a:solidFill>
              <a:srgbClr val="FF800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3604067-B0D4-DA88-4327-C8D6AC3B55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52728" y="2796757"/>
              <a:ext cx="116749" cy="118872"/>
            </a:xfrm>
            <a:prstGeom prst="rect">
              <a:avLst/>
            </a:prstGeom>
            <a:solidFill>
              <a:srgbClr val="FFC85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8CD9262-F1AA-948E-6CCB-320F7CDFE3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52728" y="3022633"/>
              <a:ext cx="116749" cy="118872"/>
            </a:xfrm>
            <a:prstGeom prst="rect">
              <a:avLst/>
            </a:prstGeom>
            <a:solidFill>
              <a:srgbClr val="DCDCFF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6E981DA-C447-FEC8-4FEB-730598E34D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52728" y="3247222"/>
              <a:ext cx="116749" cy="118872"/>
            </a:xfrm>
            <a:prstGeom prst="rect">
              <a:avLst/>
            </a:prstGeom>
            <a:solidFill>
              <a:srgbClr val="FF3232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6" name="Picture 5" descr="A syringe with a yellow needle&#10;&#10;AI-generated content may be incorrect.">
            <a:extLst>
              <a:ext uri="{FF2B5EF4-FFF2-40B4-BE49-F238E27FC236}">
                <a16:creationId xmlns:a16="http://schemas.microsoft.com/office/drawing/2014/main" id="{E26EC57F-5359-90C7-9EC8-7339EDDD2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13206" flipH="1" flipV="1">
            <a:off x="3276993" y="4659791"/>
            <a:ext cx="365760" cy="365760"/>
          </a:xfrm>
          <a:prstGeom prst="rect">
            <a:avLst/>
          </a:prstGeom>
        </p:spPr>
      </p:pic>
      <p:pic>
        <p:nvPicPr>
          <p:cNvPr id="17" name="Picture 16" descr="A syringe with a yellow needle&#10;&#10;AI-generated content may be incorrect.">
            <a:extLst>
              <a:ext uri="{FF2B5EF4-FFF2-40B4-BE49-F238E27FC236}">
                <a16:creationId xmlns:a16="http://schemas.microsoft.com/office/drawing/2014/main" id="{A534DC73-1CD9-D935-1977-5809E0F19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13206" flipH="1" flipV="1">
            <a:off x="753209" y="4654249"/>
            <a:ext cx="365760" cy="36576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DC2F9158-521F-A6B1-E729-E53DAEBAF3B0}"/>
              </a:ext>
            </a:extLst>
          </p:cNvPr>
          <p:cNvSpPr txBox="1">
            <a:spLocks/>
          </p:cNvSpPr>
          <p:nvPr/>
        </p:nvSpPr>
        <p:spPr bwMode="auto">
          <a:xfrm>
            <a:off x="8467" y="29854"/>
            <a:ext cx="9144000" cy="56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237" tIns="45617" rIns="91237" bIns="4561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34214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4278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6417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68557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2800" kern="0" dirty="0">
                <a:effectLst>
                  <a:outerShdw dist="12700" sx="1000" sy="1000" algn="ctr" rotWithShape="0">
                    <a:schemeClr val="tx1"/>
                  </a:outerShdw>
                </a:effectLst>
              </a:rPr>
              <a:t>Lipoprotein</a:t>
            </a:r>
            <a:r>
              <a:rPr lang="en-US" sz="2700" kern="0" dirty="0">
                <a:effectLst>
                  <a:outerShdw dist="12700" sx="1000" sy="1000" algn="ctr" rotWithShape="0">
                    <a:schemeClr val="tx1"/>
                  </a:outerShdw>
                </a:effectLst>
              </a:rPr>
              <a:t>(a): Placebo, 400 mg x 1, 400 mg x 2 Doses</a:t>
            </a:r>
            <a:endParaRPr lang="en-US" sz="2700" kern="0" dirty="0"/>
          </a:p>
        </p:txBody>
      </p:sp>
    </p:spTree>
    <p:extLst>
      <p:ext uri="{BB962C8B-B14F-4D97-AF65-F5344CB8AC3E}">
        <p14:creationId xmlns:p14="http://schemas.microsoft.com/office/powerpoint/2010/main" val="23675043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aph on a blue background&#10;&#10;AI-generated content may be incorrect.">
            <a:extLst>
              <a:ext uri="{FF2B5EF4-FFF2-40B4-BE49-F238E27FC236}">
                <a16:creationId xmlns:a16="http://schemas.microsoft.com/office/drawing/2014/main" id="{5864130F-480D-07E4-DDCE-EDB258A68DD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02886" y="213341"/>
            <a:ext cx="8332597" cy="4526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2FDF00-A02F-EE1A-D461-AE1EFD3E4DF0}"/>
              </a:ext>
            </a:extLst>
          </p:cNvPr>
          <p:cNvSpPr txBox="1"/>
          <p:nvPr/>
        </p:nvSpPr>
        <p:spPr>
          <a:xfrm rot="16200000">
            <a:off x="-1282612" y="2518347"/>
            <a:ext cx="31940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Mean </a:t>
            </a:r>
            <a:r>
              <a:rPr lang="en-US" sz="15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Percent</a:t>
            </a:r>
            <a:r>
              <a:rPr 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Change (95% CI)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BC094A-39BD-DD45-A60D-83390FA6F383}"/>
              </a:ext>
            </a:extLst>
          </p:cNvPr>
          <p:cNvSpPr txBox="1"/>
          <p:nvPr/>
        </p:nvSpPr>
        <p:spPr>
          <a:xfrm>
            <a:off x="4188883" y="4767411"/>
            <a:ext cx="988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Visit Day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DE7D41-08E0-9619-F451-72942C3572CE}"/>
              </a:ext>
            </a:extLst>
          </p:cNvPr>
          <p:cNvGrpSpPr/>
          <p:nvPr/>
        </p:nvGrpSpPr>
        <p:grpSpPr>
          <a:xfrm>
            <a:off x="6343435" y="3369008"/>
            <a:ext cx="1831769" cy="907941"/>
            <a:chOff x="6582315" y="3357997"/>
            <a:chExt cx="1831769" cy="90794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4426CE2-E3FF-2FC9-FB34-14D8599B6D4F}"/>
                </a:ext>
              </a:extLst>
            </p:cNvPr>
            <p:cNvSpPr txBox="1"/>
            <p:nvPr/>
          </p:nvSpPr>
          <p:spPr>
            <a:xfrm>
              <a:off x="6582315" y="3357997"/>
              <a:ext cx="1831769" cy="907941"/>
            </a:xfrm>
            <a:prstGeom prst="rect">
              <a:avLst/>
            </a:prstGeom>
            <a:solidFill>
              <a:srgbClr val="000080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234950">
                <a:spcAft>
                  <a:spcPts val="2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Placebo</a:t>
              </a:r>
            </a:p>
            <a:p>
              <a:pPr marL="234950">
                <a:spcAft>
                  <a:spcPts val="2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400 mg pooled</a:t>
              </a:r>
            </a:p>
            <a:p>
              <a:pPr marL="234950">
                <a:spcAft>
                  <a:spcPts val="2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Single 400 mg dose</a:t>
              </a:r>
            </a:p>
            <a:p>
              <a:pPr marL="234950">
                <a:spcAft>
                  <a:spcPts val="2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Two 400 mg doses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05DF9A-B0EE-8B56-22C5-2A30AB4A808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2630" y="3430186"/>
              <a:ext cx="116749" cy="118872"/>
            </a:xfrm>
            <a:prstGeom prst="rect">
              <a:avLst/>
            </a:prstGeom>
            <a:solidFill>
              <a:srgbClr val="FF800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144E940-7597-5F47-44EF-EF619976FDD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2630" y="3640020"/>
              <a:ext cx="116749" cy="118872"/>
            </a:xfrm>
            <a:prstGeom prst="rect">
              <a:avLst/>
            </a:prstGeom>
            <a:solidFill>
              <a:srgbClr val="FFC85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A9CCB2-7473-936D-3BD2-A8BB409A74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2630" y="3849854"/>
              <a:ext cx="116749" cy="118872"/>
            </a:xfrm>
            <a:prstGeom prst="rect">
              <a:avLst/>
            </a:prstGeom>
            <a:solidFill>
              <a:srgbClr val="DCDCFF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2A5C40-0D23-F511-3999-29D97F9DAB8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2630" y="4058401"/>
              <a:ext cx="116749" cy="118872"/>
            </a:xfrm>
            <a:prstGeom prst="rect">
              <a:avLst/>
            </a:prstGeom>
            <a:solidFill>
              <a:srgbClr val="FF3232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B4B3CDF-6806-1D1A-1688-E62AA390894E}"/>
              </a:ext>
            </a:extLst>
          </p:cNvPr>
          <p:cNvSpPr txBox="1"/>
          <p:nvPr/>
        </p:nvSpPr>
        <p:spPr>
          <a:xfrm>
            <a:off x="4025613" y="3435039"/>
            <a:ext cx="7136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+mj-lt"/>
              </a:rPr>
              <a:t>-15.5%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98F591-39A7-8E69-2DB1-EA4D09CAA737}"/>
              </a:ext>
            </a:extLst>
          </p:cNvPr>
          <p:cNvSpPr txBox="1"/>
          <p:nvPr/>
        </p:nvSpPr>
        <p:spPr>
          <a:xfrm>
            <a:off x="8175204" y="2982814"/>
            <a:ext cx="7136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+mj-lt"/>
              </a:rPr>
              <a:t>-12.9%</a:t>
            </a:r>
          </a:p>
        </p:txBody>
      </p:sp>
      <p:pic>
        <p:nvPicPr>
          <p:cNvPr id="2" name="Picture 1" descr="A syringe with a yellow needle&#10;&#10;AI-generated content may be incorrect.">
            <a:extLst>
              <a:ext uri="{FF2B5EF4-FFF2-40B4-BE49-F238E27FC236}">
                <a16:creationId xmlns:a16="http://schemas.microsoft.com/office/drawing/2014/main" id="{46180890-A9EE-1F76-A6B6-8378CACA7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13206" flipH="1" flipV="1">
            <a:off x="3240501" y="4732056"/>
            <a:ext cx="365760" cy="365760"/>
          </a:xfrm>
          <a:prstGeom prst="rect">
            <a:avLst/>
          </a:prstGeom>
        </p:spPr>
      </p:pic>
      <p:pic>
        <p:nvPicPr>
          <p:cNvPr id="3" name="Picture 2" descr="A syringe with a yellow needle&#10;&#10;AI-generated content may be incorrect.">
            <a:extLst>
              <a:ext uri="{FF2B5EF4-FFF2-40B4-BE49-F238E27FC236}">
                <a16:creationId xmlns:a16="http://schemas.microsoft.com/office/drawing/2014/main" id="{E16C0966-CC22-9190-3EBE-5BD55745C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13206" flipH="1" flipV="1">
            <a:off x="743115" y="4732056"/>
            <a:ext cx="365760" cy="36576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4912C556-4FF1-D923-DA67-81CE0F25444A}"/>
              </a:ext>
            </a:extLst>
          </p:cNvPr>
          <p:cNvSpPr txBox="1">
            <a:spLocks/>
          </p:cNvSpPr>
          <p:nvPr/>
        </p:nvSpPr>
        <p:spPr bwMode="auto">
          <a:xfrm>
            <a:off x="8467" y="12920"/>
            <a:ext cx="9144000" cy="51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237" tIns="45617" rIns="91237" bIns="4561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34214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4278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6417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68557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2700" kern="0" dirty="0">
                <a:effectLst>
                  <a:outerShdw dist="12700" sx="1000" sy="1000" algn="ctr" rotWithShape="0">
                    <a:schemeClr val="tx1"/>
                  </a:outerShdw>
                </a:effectLst>
              </a:rPr>
              <a:t>Apolipoprotein B: Placebo, 400 mg x 1, 400 mg x 2 Doses</a:t>
            </a:r>
            <a:endParaRPr lang="en-US" sz="2700" kern="0" dirty="0"/>
          </a:p>
        </p:txBody>
      </p:sp>
    </p:spTree>
    <p:extLst>
      <p:ext uri="{BB962C8B-B14F-4D97-AF65-F5344CB8AC3E}">
        <p14:creationId xmlns:p14="http://schemas.microsoft.com/office/powerpoint/2010/main" val="350884177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with lines and dots&#10;&#10;AI-generated content may be incorrect.">
            <a:extLst>
              <a:ext uri="{FF2B5EF4-FFF2-40B4-BE49-F238E27FC236}">
                <a16:creationId xmlns:a16="http://schemas.microsoft.com/office/drawing/2014/main" id="{35BC87A1-34E9-118B-9DA5-BEDE3C841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99" y="644825"/>
            <a:ext cx="8447057" cy="40398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6E24CB-90F8-F9B0-C76C-83E302B96C13}"/>
              </a:ext>
            </a:extLst>
          </p:cNvPr>
          <p:cNvSpPr txBox="1"/>
          <p:nvPr/>
        </p:nvSpPr>
        <p:spPr>
          <a:xfrm rot="16200000">
            <a:off x="-1304621" y="2370822"/>
            <a:ext cx="31940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Mean </a:t>
            </a:r>
            <a:r>
              <a:rPr lang="en-US" sz="15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Percent</a:t>
            </a:r>
            <a:r>
              <a:rPr 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Change (95% CI)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272C49-20A2-B503-737F-F7172E3D0866}"/>
              </a:ext>
            </a:extLst>
          </p:cNvPr>
          <p:cNvSpPr txBox="1"/>
          <p:nvPr/>
        </p:nvSpPr>
        <p:spPr>
          <a:xfrm>
            <a:off x="4188883" y="4675096"/>
            <a:ext cx="988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Visit Day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9D1651-6998-7747-37C6-85E13956A03E}"/>
              </a:ext>
            </a:extLst>
          </p:cNvPr>
          <p:cNvGrpSpPr/>
          <p:nvPr/>
        </p:nvGrpSpPr>
        <p:grpSpPr>
          <a:xfrm>
            <a:off x="6373769" y="3292491"/>
            <a:ext cx="1831769" cy="907941"/>
            <a:chOff x="6582315" y="3357997"/>
            <a:chExt cx="1831769" cy="90794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3A27AA-FCAF-24C0-12FC-987B4A5BFC96}"/>
                </a:ext>
              </a:extLst>
            </p:cNvPr>
            <p:cNvSpPr txBox="1"/>
            <p:nvPr/>
          </p:nvSpPr>
          <p:spPr>
            <a:xfrm>
              <a:off x="6582315" y="3357997"/>
              <a:ext cx="1831769" cy="907941"/>
            </a:xfrm>
            <a:prstGeom prst="rect">
              <a:avLst/>
            </a:prstGeom>
            <a:solidFill>
              <a:srgbClr val="000080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234950">
                <a:spcAft>
                  <a:spcPts val="2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Placebo</a:t>
              </a:r>
            </a:p>
            <a:p>
              <a:pPr marL="234950">
                <a:spcAft>
                  <a:spcPts val="2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400 mg pooled</a:t>
              </a:r>
            </a:p>
            <a:p>
              <a:pPr marL="234950">
                <a:spcAft>
                  <a:spcPts val="2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Single 400 mg dose</a:t>
              </a:r>
            </a:p>
            <a:p>
              <a:pPr marL="234950">
                <a:spcAft>
                  <a:spcPts val="2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Two 400 mg doses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906992-A1B6-DDCA-07DA-C3D12CD071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2630" y="3430186"/>
              <a:ext cx="116749" cy="118872"/>
            </a:xfrm>
            <a:prstGeom prst="rect">
              <a:avLst/>
            </a:prstGeom>
            <a:solidFill>
              <a:srgbClr val="FF800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8870C32-1D80-12AA-957E-7CB7AC8A71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2630" y="3640020"/>
              <a:ext cx="116749" cy="118872"/>
            </a:xfrm>
            <a:prstGeom prst="rect">
              <a:avLst/>
            </a:prstGeom>
            <a:solidFill>
              <a:srgbClr val="FFC85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940E08E-7444-5DB0-53AB-8FF4C7758D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2630" y="3849854"/>
              <a:ext cx="116749" cy="118872"/>
            </a:xfrm>
            <a:prstGeom prst="rect">
              <a:avLst/>
            </a:prstGeom>
            <a:solidFill>
              <a:srgbClr val="DCDCFF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5E5CC5B-CFD4-CAD6-63F7-5B5FA51509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2630" y="4058401"/>
              <a:ext cx="116749" cy="118872"/>
            </a:xfrm>
            <a:prstGeom prst="rect">
              <a:avLst/>
            </a:prstGeom>
            <a:solidFill>
              <a:srgbClr val="FF3232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08899E6-D806-B37F-86B4-EAB2635DD188}"/>
              </a:ext>
            </a:extLst>
          </p:cNvPr>
          <p:cNvSpPr txBox="1"/>
          <p:nvPr/>
        </p:nvSpPr>
        <p:spPr>
          <a:xfrm>
            <a:off x="4326484" y="3277922"/>
            <a:ext cx="7136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+mj-lt"/>
              </a:rPr>
              <a:t>-16.8%</a:t>
            </a:r>
          </a:p>
        </p:txBody>
      </p:sp>
      <p:pic>
        <p:nvPicPr>
          <p:cNvPr id="2" name="Picture 1" descr="A syringe with a yellow needle&#10;&#10;AI-generated content may be incorrect.">
            <a:extLst>
              <a:ext uri="{FF2B5EF4-FFF2-40B4-BE49-F238E27FC236}">
                <a16:creationId xmlns:a16="http://schemas.microsoft.com/office/drawing/2014/main" id="{F6C52E80-F6A4-A9A0-3587-8113CC5AF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13206" flipH="1" flipV="1">
            <a:off x="3249285" y="4694950"/>
            <a:ext cx="365760" cy="365760"/>
          </a:xfrm>
          <a:prstGeom prst="rect">
            <a:avLst/>
          </a:prstGeom>
        </p:spPr>
      </p:pic>
      <p:pic>
        <p:nvPicPr>
          <p:cNvPr id="3" name="Picture 2" descr="A syringe with a yellow needle&#10;&#10;AI-generated content may be incorrect.">
            <a:extLst>
              <a:ext uri="{FF2B5EF4-FFF2-40B4-BE49-F238E27FC236}">
                <a16:creationId xmlns:a16="http://schemas.microsoft.com/office/drawing/2014/main" id="{79944A2D-78A3-4048-59BF-C5E9A79B7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13206" flipH="1" flipV="1">
            <a:off x="729814" y="4694950"/>
            <a:ext cx="365760" cy="36576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562CF10F-FBFD-204B-105C-D03F2C2A7FD0}"/>
              </a:ext>
            </a:extLst>
          </p:cNvPr>
          <p:cNvSpPr txBox="1">
            <a:spLocks/>
          </p:cNvSpPr>
          <p:nvPr/>
        </p:nvSpPr>
        <p:spPr bwMode="auto">
          <a:xfrm>
            <a:off x="0" y="70558"/>
            <a:ext cx="9144000" cy="51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237" tIns="45617" rIns="91237" bIns="4561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34214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4278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6417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68557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2700" kern="0" dirty="0">
                <a:effectLst>
                  <a:outerShdw dist="12700" sx="1000" sy="1000" algn="ctr" rotWithShape="0">
                    <a:schemeClr val="tx1"/>
                  </a:outerShdw>
                </a:effectLst>
              </a:rPr>
              <a:t>LDL Cholesterol: Placebo, 400 mg x 1, 400 mg x 2 Doses</a:t>
            </a:r>
            <a:endParaRPr lang="en-US" sz="2700" kern="0" dirty="0"/>
          </a:p>
        </p:txBody>
      </p:sp>
    </p:spTree>
    <p:extLst>
      <p:ext uri="{BB962C8B-B14F-4D97-AF65-F5344CB8AC3E}">
        <p14:creationId xmlns:p14="http://schemas.microsoft.com/office/powerpoint/2010/main" val="351582409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4A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E7ADE3-C974-6BB9-0144-24897D81D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yellow and blue striped background&#10;&#10;AI-generated content may be incorrect.">
            <a:extLst>
              <a:ext uri="{FF2B5EF4-FFF2-40B4-BE49-F238E27FC236}">
                <a16:creationId xmlns:a16="http://schemas.microsoft.com/office/drawing/2014/main" id="{A185BFDA-A143-3DAD-24AA-D53DC0288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58" y="505935"/>
            <a:ext cx="8491176" cy="43930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25386F-9ECD-A753-4582-A482B276843C}"/>
              </a:ext>
            </a:extLst>
          </p:cNvPr>
          <p:cNvSpPr txBox="1"/>
          <p:nvPr/>
        </p:nvSpPr>
        <p:spPr>
          <a:xfrm rot="16200000">
            <a:off x="-1317445" y="2342433"/>
            <a:ext cx="31940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Mean Percent Change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1E86B7-6B21-C1BB-BA72-B9612AD9185D}"/>
              </a:ext>
            </a:extLst>
          </p:cNvPr>
          <p:cNvSpPr txBox="1"/>
          <p:nvPr/>
        </p:nvSpPr>
        <p:spPr>
          <a:xfrm>
            <a:off x="4004733" y="4762160"/>
            <a:ext cx="1846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Individual Patients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212C0F-EA68-EA0C-FA42-75A9B51836E9}"/>
              </a:ext>
            </a:extLst>
          </p:cNvPr>
          <p:cNvSpPr txBox="1">
            <a:spLocks/>
          </p:cNvSpPr>
          <p:nvPr/>
        </p:nvSpPr>
        <p:spPr bwMode="auto">
          <a:xfrm>
            <a:off x="8467" y="12920"/>
            <a:ext cx="9144000" cy="51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237" tIns="45617" rIns="91237" bIns="4561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34214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4278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6417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68557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2700" kern="0" dirty="0">
                <a:effectLst>
                  <a:outerShdw dist="12700" sx="1000" sy="1000" algn="ctr" rotWithShape="0">
                    <a:schemeClr val="tx1"/>
                  </a:outerShdw>
                </a:effectLst>
              </a:rPr>
              <a:t>Primary End Point (Days 60 to 180): Pooled 400 mg Dose</a:t>
            </a:r>
            <a:endParaRPr lang="en-US" sz="2700" kern="0" dirty="0"/>
          </a:p>
        </p:txBody>
      </p:sp>
    </p:spTree>
    <p:extLst>
      <p:ext uri="{BB962C8B-B14F-4D97-AF65-F5344CB8AC3E}">
        <p14:creationId xmlns:p14="http://schemas.microsoft.com/office/powerpoint/2010/main" val="233030340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A8E8912-BE3F-91FC-2B79-4BF48C48D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16822-A60F-C7F8-BB8E-BEC2A3DE3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7" y="0"/>
            <a:ext cx="9144000" cy="630936"/>
          </a:xfrm>
        </p:spPr>
        <p:txBody>
          <a:bodyPr/>
          <a:lstStyle/>
          <a:p>
            <a:r>
              <a:rPr lang="en-US" sz="2600" dirty="0">
                <a:effectLst>
                  <a:outerShdw sx="1000" sy="1000" algn="tl">
                    <a:schemeClr val="bg1"/>
                  </a:outerShdw>
                </a:effectLst>
              </a:rPr>
              <a:t>Adverse Events and Laboratory-Related Safety Findings (%)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7B880E-88ED-449F-6EB5-E1242A8FCE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853419"/>
              </p:ext>
            </p:extLst>
          </p:nvPr>
        </p:nvGraphicFramePr>
        <p:xfrm>
          <a:off x="157592" y="630936"/>
          <a:ext cx="8847668" cy="4374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2408">
                  <a:extLst>
                    <a:ext uri="{9D8B030D-6E8A-4147-A177-3AD203B41FA5}">
                      <a16:colId xmlns:a16="http://schemas.microsoft.com/office/drawing/2014/main" val="3996771125"/>
                    </a:ext>
                  </a:extLst>
                </a:gridCol>
                <a:gridCol w="1039052">
                  <a:extLst>
                    <a:ext uri="{9D8B030D-6E8A-4147-A177-3AD203B41FA5}">
                      <a16:colId xmlns:a16="http://schemas.microsoft.com/office/drawing/2014/main" val="1961172994"/>
                    </a:ext>
                  </a:extLst>
                </a:gridCol>
                <a:gridCol w="1039052">
                  <a:extLst>
                    <a:ext uri="{9D8B030D-6E8A-4147-A177-3AD203B41FA5}">
                      <a16:colId xmlns:a16="http://schemas.microsoft.com/office/drawing/2014/main" val="1832716746"/>
                    </a:ext>
                  </a:extLst>
                </a:gridCol>
                <a:gridCol w="1039052">
                  <a:extLst>
                    <a:ext uri="{9D8B030D-6E8A-4147-A177-3AD203B41FA5}">
                      <a16:colId xmlns:a16="http://schemas.microsoft.com/office/drawing/2014/main" val="465182683"/>
                    </a:ext>
                  </a:extLst>
                </a:gridCol>
                <a:gridCol w="1039052">
                  <a:extLst>
                    <a:ext uri="{9D8B030D-6E8A-4147-A177-3AD203B41FA5}">
                      <a16:colId xmlns:a16="http://schemas.microsoft.com/office/drawing/2014/main" val="2254266095"/>
                    </a:ext>
                  </a:extLst>
                </a:gridCol>
                <a:gridCol w="1039052">
                  <a:extLst>
                    <a:ext uri="{9D8B030D-6E8A-4147-A177-3AD203B41FA5}">
                      <a16:colId xmlns:a16="http://schemas.microsoft.com/office/drawing/2014/main" val="325274607"/>
                    </a:ext>
                  </a:extLst>
                </a:gridCol>
              </a:tblGrid>
              <a:tr h="52679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Placebo</a:t>
                      </a:r>
                    </a:p>
                  </a:txBody>
                  <a:tcPr marL="68580" marR="68580" marT="0" marB="0" anchor="ctr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16/</a:t>
                      </a:r>
                      <a:b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mg</a:t>
                      </a:r>
                    </a:p>
                  </a:txBody>
                  <a:tcPr marL="68580" marR="68580" marT="0" marB="0" anchor="ctr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96/</a:t>
                      </a:r>
                      <a:b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 mg</a:t>
                      </a:r>
                    </a:p>
                  </a:txBody>
                  <a:tcPr marL="68580" marR="68580" marT="0" marB="0" anchor="ctr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 mg/</a:t>
                      </a:r>
                      <a:b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placebo</a:t>
                      </a:r>
                    </a:p>
                  </a:txBody>
                  <a:tcPr marL="68580" marR="68580" marT="0" marB="0" anchor="ctr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400/</a:t>
                      </a:r>
                      <a:b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 mg</a:t>
                      </a:r>
                    </a:p>
                  </a:txBody>
                  <a:tcPr marL="68580" marR="68580" marT="0" marB="0" anchor="ctr"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515926"/>
                  </a:ext>
                </a:extLst>
              </a:tr>
              <a:tr h="554430">
                <a:tc>
                  <a:txBody>
                    <a:bodyPr/>
                    <a:lstStyle/>
                    <a:p>
                      <a:pPr marL="27940" marR="0"/>
                      <a:r>
                        <a:rPr lang="en-US" sz="17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Treatment emergent adverse events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84.1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52.8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67.6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76.4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78.3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459361"/>
                  </a:ext>
                </a:extLst>
              </a:tr>
              <a:tr h="420023">
                <a:tc>
                  <a:txBody>
                    <a:bodyPr/>
                    <a:lstStyle/>
                    <a:p>
                      <a:pPr marL="33655" marR="0"/>
                      <a:r>
                        <a:rPr lang="en-US" sz="17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Study drug related TEAE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12.2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11.1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17.4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76264"/>
                  </a:ext>
                </a:extLst>
              </a:tr>
              <a:tr h="386421">
                <a:tc>
                  <a:txBody>
                    <a:bodyPr/>
                    <a:lstStyle/>
                    <a:p>
                      <a:pPr marL="58738" marR="0" indent="0">
                        <a:tabLst/>
                      </a:pPr>
                      <a:r>
                        <a:rPr lang="en-US" sz="1800" b="0" i="0" dirty="0">
                          <a:solidFill>
                            <a:srgbClr val="FFC85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AE leading to withdrawal from treatment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C8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C8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C8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C8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C8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237842"/>
                  </a:ext>
                </a:extLst>
              </a:tr>
              <a:tr h="386421">
                <a:tc>
                  <a:txBody>
                    <a:bodyPr/>
                    <a:lstStyle/>
                    <a:p>
                      <a:pPr marL="7938" marR="0" indent="0">
                        <a:tabLst/>
                      </a:pPr>
                      <a:r>
                        <a:rPr lang="en-US" sz="1800" b="0" i="0" dirty="0">
                          <a:solidFill>
                            <a:srgbClr val="FFC85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 AE leading to withdrawal from study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C8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C8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C8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C8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C8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66602"/>
                  </a:ext>
                </a:extLst>
              </a:tr>
              <a:tr h="420023"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Serious adverse event</a:t>
                      </a:r>
                      <a:r>
                        <a:rPr lang="en-US" sz="170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700" b="0" i="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8.7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12.2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11.1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15.9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76795"/>
                  </a:ext>
                </a:extLst>
              </a:tr>
              <a:tr h="420023">
                <a:tc>
                  <a:txBody>
                    <a:bodyPr/>
                    <a:lstStyle/>
                    <a:p>
                      <a:pPr marL="63500" marR="0" indent="0">
                        <a:tabLst/>
                      </a:pPr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Death 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527023"/>
                  </a:ext>
                </a:extLst>
              </a:tr>
              <a:tr h="420023">
                <a:tc>
                  <a:txBody>
                    <a:bodyPr/>
                    <a:lstStyle/>
                    <a:p>
                      <a:pPr marL="63500" marR="0" indent="0">
                        <a:tabLst/>
                      </a:pPr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Injection Site Reactions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8.3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11.6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292774"/>
                  </a:ext>
                </a:extLst>
              </a:tr>
              <a:tr h="420023">
                <a:tc>
                  <a:txBody>
                    <a:bodyPr/>
                    <a:lstStyle/>
                    <a:p>
                      <a:pPr marL="63500" marR="0" indent="0">
                        <a:tabLst/>
                      </a:pPr>
                      <a:r>
                        <a:rPr lang="en-US" sz="17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 &gt; 3x ULN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5.8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792242"/>
                  </a:ext>
                </a:extLst>
              </a:tr>
              <a:tr h="420023">
                <a:tc>
                  <a:txBody>
                    <a:bodyPr/>
                    <a:lstStyle/>
                    <a:p>
                      <a:pPr marL="63500" marR="0" indent="0">
                        <a:tabLst/>
                      </a:pPr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AST &gt;3 x ULN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8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27698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2FFE9-CB6F-2249-A5FE-764CF220D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490"/>
            <a:ext cx="7772400" cy="734545"/>
          </a:xfrm>
        </p:spPr>
        <p:txBody>
          <a:bodyPr/>
          <a:lstStyle/>
          <a:p>
            <a:r>
              <a:rPr lang="en-US" dirty="0">
                <a:effectLst>
                  <a:outerShdw sx="1000" sy="1000" algn="tl">
                    <a:srgbClr val="000000"/>
                  </a:outerShdw>
                </a:effectLst>
              </a:rPr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36F40-CC36-7641-9EE7-DFD077303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1" y="817204"/>
            <a:ext cx="8967535" cy="409322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500" dirty="0"/>
              <a:t>Although generally representative of the affected population, there were few Black participants.</a:t>
            </a:r>
          </a:p>
          <a:p>
            <a:pPr lvl="1">
              <a:spcBef>
                <a:spcPts val="0"/>
              </a:spcBef>
              <a:spcAft>
                <a:spcPts val="3500"/>
              </a:spcAft>
            </a:pPr>
            <a:r>
              <a:rPr lang="en-US" dirty="0"/>
              <a:t>Because elevated lipoprotein(a) is more common in Black individuals,</a:t>
            </a:r>
            <a:br>
              <a:rPr lang="en-US" dirty="0"/>
            </a:br>
            <a:r>
              <a:rPr lang="en-US" dirty="0"/>
              <a:t>further study in this population will be important.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500" dirty="0"/>
              <a:t>The prolonged duration of effect of </a:t>
            </a:r>
            <a:r>
              <a:rPr lang="en-US" sz="2500" dirty="0" err="1"/>
              <a:t>lepodisiran</a:t>
            </a:r>
            <a:r>
              <a:rPr lang="en-US" sz="2500" dirty="0"/>
              <a:t> only allowed 2 doses to be studied in this Phase 2 study.</a:t>
            </a:r>
          </a:p>
          <a:p>
            <a:pPr lvl="1">
              <a:spcBef>
                <a:spcPts val="0"/>
              </a:spcBef>
              <a:spcAft>
                <a:spcPts val="3200"/>
              </a:spcAft>
            </a:pPr>
            <a:r>
              <a:rPr lang="en-US" dirty="0"/>
              <a:t>Effects over a longer observation period will be determined</a:t>
            </a:r>
            <a:br>
              <a:rPr lang="en-US" dirty="0"/>
            </a:br>
            <a:r>
              <a:rPr lang="en-US" dirty="0"/>
              <a:t>in an ongoing Phase 3 cardiovascular outcome trial.</a:t>
            </a:r>
          </a:p>
        </p:txBody>
      </p:sp>
    </p:spTree>
    <p:extLst>
      <p:ext uri="{BB962C8B-B14F-4D97-AF65-F5344CB8AC3E}">
        <p14:creationId xmlns:p14="http://schemas.microsoft.com/office/powerpoint/2010/main" val="264511768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356B-830E-9244-9EF7-F504C321A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0708"/>
            <a:ext cx="7772400" cy="479480"/>
          </a:xfrm>
        </p:spPr>
        <p:txBody>
          <a:bodyPr/>
          <a:lstStyle/>
          <a:p>
            <a:r>
              <a:rPr lang="en-US" dirty="0">
                <a:effectLst>
                  <a:outerShdw sx="1000" sy="1000" algn="tl">
                    <a:srgbClr val="000000"/>
                  </a:outerShdw>
                </a:effectLst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DA8E1-ACE8-E644-B7D7-0AEE1EDC7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13298"/>
            <a:ext cx="9098280" cy="427788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600"/>
              </a:spcAft>
            </a:pPr>
            <a:r>
              <a:rPr lang="en-US" sz="2300" dirty="0" err="1"/>
              <a:t>Lepodisiran</a:t>
            </a:r>
            <a:r>
              <a:rPr lang="en-US" sz="2300" dirty="0"/>
              <a:t> reduced time-averaged lipoprotein(a) by </a:t>
            </a:r>
            <a:r>
              <a:rPr lang="en-US" sz="2300" dirty="0">
                <a:solidFill>
                  <a:srgbClr val="FFC850"/>
                </a:solidFill>
              </a:rPr>
              <a:t>93.9% from day 60 to 180 </a:t>
            </a:r>
            <a:r>
              <a:rPr lang="en-US" sz="2300" dirty="0"/>
              <a:t>following a single dose of 400 mg with no major safety concerns</a:t>
            </a:r>
          </a:p>
          <a:p>
            <a:pPr>
              <a:spcBef>
                <a:spcPts val="0"/>
              </a:spcBef>
              <a:spcAft>
                <a:spcPts val="2600"/>
              </a:spcAft>
            </a:pPr>
            <a:r>
              <a:rPr lang="en-US" sz="2300" dirty="0"/>
              <a:t>Lipoprotein(a) reduction from </a:t>
            </a:r>
            <a:r>
              <a:rPr lang="en-US" sz="2300" dirty="0">
                <a:solidFill>
                  <a:srgbClr val="FFC850"/>
                </a:solidFill>
              </a:rPr>
              <a:t>days 30 to 360 was 88.5% after a single dose and 94.8% after 2 doses </a:t>
            </a:r>
            <a:r>
              <a:rPr lang="en-US" sz="2300" dirty="0"/>
              <a:t>(at baseline and day 180). </a:t>
            </a:r>
          </a:p>
          <a:p>
            <a:pPr>
              <a:spcBef>
                <a:spcPts val="0"/>
              </a:spcBef>
              <a:spcAft>
                <a:spcPts val="2600"/>
              </a:spcAft>
            </a:pPr>
            <a:r>
              <a:rPr lang="en-US" sz="2300" dirty="0"/>
              <a:t>Lipoprotein(a) levels remained 53.4% below baseline 540 days after a single dose and 74.2% at 360 days after a second dose.  </a:t>
            </a:r>
          </a:p>
          <a:p>
            <a:pPr>
              <a:spcBef>
                <a:spcPts val="0"/>
              </a:spcBef>
              <a:spcAft>
                <a:spcPts val="2600"/>
              </a:spcAft>
            </a:pPr>
            <a:r>
              <a:rPr lang="en-US" sz="2300" dirty="0"/>
              <a:t>The extended duration of action of </a:t>
            </a:r>
            <a:r>
              <a:rPr lang="en-US" sz="2300" dirty="0" err="1"/>
              <a:t>lepodisiran</a:t>
            </a:r>
            <a:r>
              <a:rPr lang="en-US" sz="2300" dirty="0"/>
              <a:t> will allow infrequent dosing in the ongoing cardiovascular outcome trial.</a:t>
            </a:r>
          </a:p>
        </p:txBody>
      </p:sp>
    </p:spTree>
    <p:extLst>
      <p:ext uri="{BB962C8B-B14F-4D97-AF65-F5344CB8AC3E}">
        <p14:creationId xmlns:p14="http://schemas.microsoft.com/office/powerpoint/2010/main" val="220336961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0C635-5A31-6B48-8DBC-9DE1FB99B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7076"/>
          </a:xfrm>
        </p:spPr>
        <p:txBody>
          <a:bodyPr/>
          <a:lstStyle/>
          <a:p>
            <a:r>
              <a:rPr lang="en-US" sz="3000" dirty="0">
                <a:effectLst>
                  <a:outerShdw sx="1000" sy="1000" algn="tl">
                    <a:srgbClr val="000000"/>
                  </a:outerShdw>
                </a:effectLst>
              </a:rPr>
              <a:t>Manuscript Now Accessible via </a:t>
            </a:r>
            <a:r>
              <a:rPr lang="en-US" sz="3000" dirty="0" err="1">
                <a:effectLst>
                  <a:outerShdw sx="1000" sy="1000" algn="tl">
                    <a:srgbClr val="000000"/>
                  </a:outerShdw>
                </a:effectLst>
              </a:rPr>
              <a:t>NEJM.org</a:t>
            </a:r>
            <a:endParaRPr lang="en-US" sz="3000" dirty="0">
              <a:effectLst>
                <a:outerShdw sx="1000" sy="1000" algn="tl">
                  <a:srgbClr val="000000"/>
                </a:outerShdw>
              </a:effectLst>
            </a:endParaRPr>
          </a:p>
        </p:txBody>
      </p:sp>
      <p:pic>
        <p:nvPicPr>
          <p:cNvPr id="6" name="Picture 5" descr="A close-up of a medical article&#10;&#10;AI-generated content may be incorrect.">
            <a:extLst>
              <a:ext uri="{FF2B5EF4-FFF2-40B4-BE49-F238E27FC236}">
                <a16:creationId xmlns:a16="http://schemas.microsoft.com/office/drawing/2014/main" id="{A9DA723B-59A6-251D-0D81-A5EDCDBD6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51" y="628276"/>
            <a:ext cx="8769097" cy="442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1305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BBA6-490B-0C4C-88E5-D7DDA2790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57250"/>
          </a:xfrm>
        </p:spPr>
        <p:txBody>
          <a:bodyPr/>
          <a:lstStyle/>
          <a:p>
            <a:r>
              <a:rPr lang="en-US" dirty="0">
                <a:effectLst>
                  <a:outerShdw sx="1000" sy="1000" algn="tl">
                    <a:srgbClr val="000000"/>
                  </a:outerShdw>
                </a:effectLst>
              </a:rPr>
              <a:t>A Final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18E63-55EB-774E-837B-572527B23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91" y="888780"/>
            <a:ext cx="8536830" cy="4020104"/>
          </a:xfrm>
        </p:spPr>
        <p:txBody>
          <a:bodyPr/>
          <a:lstStyle/>
          <a:p>
            <a:pPr marL="0" indent="288925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dirty="0"/>
              <a:t>Six decades after the discovery of lipoprotein(a), advances in therapeutics have made possible the development of highly effective and durable therapies for reducing lipoprotein(a) serum concentrations. Completion of ongoing Phase 3 cardiovascular outcome trials is now a critical research priority to determine whether these therapies can reduce cardiovascular morbidity and mortality. Patients are waiting. </a:t>
            </a:r>
          </a:p>
        </p:txBody>
      </p:sp>
    </p:spTree>
    <p:extLst>
      <p:ext uri="{BB962C8B-B14F-4D97-AF65-F5344CB8AC3E}">
        <p14:creationId xmlns:p14="http://schemas.microsoft.com/office/powerpoint/2010/main" val="73505791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20661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8DE7A-8399-674F-88BF-6B3782EE5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15361"/>
          </a:xfrm>
        </p:spPr>
        <p:txBody>
          <a:bodyPr/>
          <a:lstStyle/>
          <a:p>
            <a:r>
              <a:rPr lang="en-US" dirty="0">
                <a:effectLst>
                  <a:outerShdw sx="1000" sy="1000" algn="tl">
                    <a:srgbClr val="000000"/>
                  </a:outerShdw>
                </a:effectLst>
              </a:rPr>
              <a:t>Background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A4CCE5-4286-4240-A147-7B19B735D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96" y="761855"/>
            <a:ext cx="8958608" cy="413938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600"/>
              </a:spcAft>
            </a:pPr>
            <a:r>
              <a:rPr lang="en-US" sz="2200" dirty="0">
                <a:effectLst/>
              </a:rPr>
              <a:t>Lipoprotein(a) is an important genetically-determined risk factor</a:t>
            </a:r>
            <a:br>
              <a:rPr lang="en-US" sz="2200" dirty="0">
                <a:effectLst/>
              </a:rPr>
            </a:br>
            <a:r>
              <a:rPr lang="en-US" sz="2200" dirty="0">
                <a:effectLst/>
              </a:rPr>
              <a:t>for ACSVD and AS with no approved pharmacological treatments.</a:t>
            </a:r>
          </a:p>
          <a:p>
            <a:pPr>
              <a:spcBef>
                <a:spcPts val="0"/>
              </a:spcBef>
              <a:spcAft>
                <a:spcPts val="2600"/>
              </a:spcAft>
            </a:pPr>
            <a:r>
              <a:rPr lang="en-US" sz="2200" dirty="0">
                <a:effectLst/>
              </a:rPr>
              <a:t>The </a:t>
            </a:r>
            <a:r>
              <a:rPr lang="en-US" sz="2200" i="1" dirty="0">
                <a:effectLst/>
              </a:rPr>
              <a:t>LPA</a:t>
            </a:r>
            <a:r>
              <a:rPr lang="en-US" sz="2200" dirty="0">
                <a:effectLst/>
              </a:rPr>
              <a:t> gene encodes apolipoprotein(a), an essential component required for production of lipoprotein(a).</a:t>
            </a:r>
          </a:p>
          <a:p>
            <a:pPr>
              <a:spcBef>
                <a:spcPts val="0"/>
              </a:spcBef>
              <a:spcAft>
                <a:spcPts val="2600"/>
              </a:spcAft>
            </a:pPr>
            <a:r>
              <a:rPr lang="en-US" sz="2200" dirty="0">
                <a:effectLst/>
              </a:rPr>
              <a:t>Lepodisiran is a noncanonical, tetraloop, dicer-substrate, extended-duration siRNA designed to degrade the hepatic mRNA coding for apolipoprotein(a).</a:t>
            </a:r>
          </a:p>
          <a:p>
            <a:pPr>
              <a:spcBef>
                <a:spcPts val="0"/>
              </a:spcBef>
              <a:spcAft>
                <a:spcPts val="2600"/>
              </a:spcAft>
            </a:pPr>
            <a:r>
              <a:rPr lang="en-US" sz="2200" dirty="0">
                <a:effectLst/>
              </a:rPr>
              <a:t>The current study is a phase 2 trial examining the safety and efficacy of this siRNA in participants followed for up to 540 days.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5513307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E665D1-9816-32E5-CF03-03077293D895}"/>
              </a:ext>
            </a:extLst>
          </p:cNvPr>
          <p:cNvSpPr txBox="1"/>
          <p:nvPr/>
        </p:nvSpPr>
        <p:spPr>
          <a:xfrm>
            <a:off x="0" y="475056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</a:rPr>
              <a:t>Some nucleotides chemically modified for resistance to degradation by ribonucleases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6BD91C2-DAF0-4E39-1653-B6085C870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714"/>
            <a:ext cx="9144000" cy="430823"/>
          </a:xfrm>
        </p:spPr>
        <p:txBody>
          <a:bodyPr/>
          <a:lstStyle/>
          <a:p>
            <a:r>
              <a:rPr lang="en-US" sz="2500" dirty="0" err="1">
                <a:effectLst>
                  <a:outerShdw sx="1000" sy="1000" algn="tl">
                    <a:srgbClr val="000000"/>
                  </a:outerShdw>
                </a:effectLst>
              </a:rPr>
              <a:t>Lepodisiran</a:t>
            </a:r>
            <a:r>
              <a:rPr lang="en-US" sz="2500" dirty="0">
                <a:effectLst>
                  <a:outerShdw sx="1000" sy="1000" algn="tl">
                    <a:srgbClr val="000000"/>
                  </a:outerShdw>
                </a:effectLst>
              </a:rPr>
              <a:t>: A Noncanonical Dicer-Substrate Tetraloop siRNA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B5A99B82-948C-C998-B911-28ADA154FC3A}"/>
              </a:ext>
            </a:extLst>
          </p:cNvPr>
          <p:cNvSpPr/>
          <p:nvPr/>
        </p:nvSpPr>
        <p:spPr bwMode="auto">
          <a:xfrm>
            <a:off x="3787767" y="2980274"/>
            <a:ext cx="389467" cy="618067"/>
          </a:xfrm>
          <a:prstGeom prst="downArrow">
            <a:avLst/>
          </a:prstGeom>
          <a:solidFill>
            <a:srgbClr val="FFC000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 descr="A diagram of a strand&#10;&#10;AI-generated content may be incorrect.">
            <a:extLst>
              <a:ext uri="{FF2B5EF4-FFF2-40B4-BE49-F238E27FC236}">
                <a16:creationId xmlns:a16="http://schemas.microsoft.com/office/drawing/2014/main" id="{A60B478F-E2F2-8F8E-7E0C-EB63B7306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5" y="563033"/>
            <a:ext cx="8851107" cy="40174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7A6AC9-4894-14F2-0B26-350DD9C704F3}"/>
              </a:ext>
            </a:extLst>
          </p:cNvPr>
          <p:cNvSpPr txBox="1"/>
          <p:nvPr/>
        </p:nvSpPr>
        <p:spPr>
          <a:xfrm>
            <a:off x="7964658" y="76397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+mj-lt"/>
              </a:rPr>
              <a:t>GalNAc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BE74EA-878D-D6E6-C218-BD0D4B932944}"/>
              </a:ext>
            </a:extLst>
          </p:cNvPr>
          <p:cNvCxnSpPr>
            <a:cxnSpLocks/>
          </p:cNvCxnSpPr>
          <p:nvPr/>
        </p:nvCxnSpPr>
        <p:spPr bwMode="auto">
          <a:xfrm flipH="1">
            <a:off x="8204199" y="1110271"/>
            <a:ext cx="244172" cy="2450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43889580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0888F-0AA5-0F41-8934-D301F7C75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3378"/>
            <a:ext cx="7772400" cy="591207"/>
          </a:xfrm>
        </p:spPr>
        <p:txBody>
          <a:bodyPr/>
          <a:lstStyle/>
          <a:p>
            <a:r>
              <a:rPr lang="en-US" sz="3200" dirty="0">
                <a:effectLst>
                  <a:outerShdw sx="1000" sy="1000" algn="tl">
                    <a:srgbClr val="000000"/>
                  </a:outerShdw>
                </a:effectLst>
              </a:rPr>
              <a:t>Study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3BFBA-7061-3645-98AF-E18E20475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88" y="755681"/>
            <a:ext cx="8889023" cy="424197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000"/>
              </a:spcAft>
            </a:pPr>
            <a:r>
              <a:rPr lang="en-US" sz="2200" dirty="0">
                <a:effectLst/>
              </a:rPr>
              <a:t>320 participants, age ≥40 years, with lipoprotein(a) serum concentration ≥175 nmol/L.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>
                <a:effectLst/>
              </a:rPr>
              <a:t>Randomized 1:2:2:2:2 to receive at baseline and day 180:</a:t>
            </a:r>
          </a:p>
          <a:p>
            <a:pPr marL="685800" lvl="1" indent="-271463">
              <a:spcBef>
                <a:spcPts val="0"/>
              </a:spcBef>
              <a:spcAft>
                <a:spcPts val="900"/>
              </a:spcAft>
            </a:pPr>
            <a:r>
              <a:rPr lang="en-US" sz="2000" dirty="0" err="1">
                <a:effectLst/>
              </a:rPr>
              <a:t>Lepodisiran</a:t>
            </a:r>
            <a:r>
              <a:rPr lang="en-US" sz="2000" dirty="0">
                <a:effectLst/>
              </a:rPr>
              <a:t> 16 mg + 16 mg</a:t>
            </a:r>
          </a:p>
          <a:p>
            <a:pPr marL="685800" lvl="1" indent="-271463">
              <a:spcBef>
                <a:spcPts val="0"/>
              </a:spcBef>
              <a:spcAft>
                <a:spcPts val="900"/>
              </a:spcAft>
            </a:pPr>
            <a:r>
              <a:rPr lang="en-US" sz="2000" dirty="0" err="1">
                <a:effectLst/>
              </a:rPr>
              <a:t>Lepodisiran</a:t>
            </a:r>
            <a:r>
              <a:rPr lang="en-US" sz="2000" dirty="0">
                <a:effectLst/>
              </a:rPr>
              <a:t> 96 mg + 96 mg</a:t>
            </a:r>
          </a:p>
          <a:p>
            <a:pPr marL="685800" lvl="1" indent="-271463">
              <a:spcBef>
                <a:spcPts val="0"/>
              </a:spcBef>
              <a:spcAft>
                <a:spcPts val="900"/>
              </a:spcAft>
            </a:pPr>
            <a:r>
              <a:rPr lang="en-US" sz="2000" dirty="0" err="1">
                <a:effectLst/>
              </a:rPr>
              <a:t>Lepodisiran</a:t>
            </a:r>
            <a:r>
              <a:rPr lang="en-US" sz="2000" dirty="0">
                <a:effectLst/>
              </a:rPr>
              <a:t> 400 mg + 400 mg</a:t>
            </a:r>
          </a:p>
          <a:p>
            <a:pPr marL="685800" lvl="1" indent="-271463">
              <a:spcBef>
                <a:spcPts val="0"/>
              </a:spcBef>
              <a:spcAft>
                <a:spcPts val="900"/>
              </a:spcAft>
            </a:pPr>
            <a:r>
              <a:rPr lang="en-US" sz="2000" dirty="0" err="1">
                <a:effectLst/>
              </a:rPr>
              <a:t>Lepodisiran</a:t>
            </a:r>
            <a:r>
              <a:rPr lang="en-US" sz="2000" dirty="0">
                <a:effectLst/>
              </a:rPr>
              <a:t> 400 mg + placebo</a:t>
            </a:r>
          </a:p>
          <a:p>
            <a:pPr marL="685800" lvl="1" indent="-271463">
              <a:spcBef>
                <a:spcPts val="0"/>
              </a:spcBef>
              <a:spcAft>
                <a:spcPts val="1800"/>
              </a:spcAft>
            </a:pPr>
            <a:r>
              <a:rPr lang="en-US" sz="2000" dirty="0">
                <a:effectLst/>
              </a:rPr>
              <a:t>Placebo + placebo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effectLst/>
              </a:rPr>
              <a:t>Efficacy and safety data collected during 540 days of follow up.</a:t>
            </a:r>
          </a:p>
        </p:txBody>
      </p:sp>
    </p:spTree>
    <p:extLst>
      <p:ext uri="{BB962C8B-B14F-4D97-AF65-F5344CB8AC3E}">
        <p14:creationId xmlns:p14="http://schemas.microsoft.com/office/powerpoint/2010/main" val="155507157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6CF03-277C-FC4B-9721-F66084A74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722" y="0"/>
            <a:ext cx="7772400" cy="613930"/>
          </a:xfrm>
        </p:spPr>
        <p:txBody>
          <a:bodyPr/>
          <a:lstStyle/>
          <a:p>
            <a:pPr>
              <a:tabLst>
                <a:tab pos="1484313" algn="l"/>
                <a:tab pos="2227263" algn="l"/>
              </a:tabLst>
            </a:pPr>
            <a:r>
              <a:rPr lang="en-US" sz="3000" dirty="0">
                <a:effectLst>
                  <a:outerShdw sx="1000" sy="1000" algn="tl">
                    <a:srgbClr val="000000"/>
                  </a:outerShdw>
                </a:effectLst>
              </a:rPr>
              <a:t>Primary Efficacy and Safety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E7EF8-A5D2-5944-A2B9-1474A7D72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42" y="744795"/>
            <a:ext cx="8897159" cy="431558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>
                <a:effectLst/>
              </a:rPr>
              <a:t>Efficacy assessed as placebo-adjusted time-averaged reductions</a:t>
            </a:r>
            <a:br>
              <a:rPr lang="en-US" sz="2200" dirty="0">
                <a:effectLst/>
              </a:rPr>
            </a:br>
            <a:r>
              <a:rPr lang="en-US" sz="2200" dirty="0">
                <a:effectLst/>
              </a:rPr>
              <a:t>in lipoprotein(a) over time intervals:</a:t>
            </a:r>
          </a:p>
          <a:p>
            <a:pPr marL="806450" indent="-344488"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2100" dirty="0">
                <a:effectLst/>
              </a:rPr>
              <a:t>Primary end point, day 60 to 180</a:t>
            </a:r>
          </a:p>
          <a:p>
            <a:pPr marL="806450" indent="-344488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2100" dirty="0">
                <a:effectLst/>
              </a:rPr>
              <a:t>Selected secondary end points, days:</a:t>
            </a:r>
          </a:p>
          <a:p>
            <a:pPr marL="1428750" lvl="2" indent="-176213">
              <a:lnSpc>
                <a:spcPct val="95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Font typeface="System Font Regular"/>
              <a:buChar char="–"/>
            </a:pPr>
            <a:r>
              <a:rPr lang="en-US" sz="2000" dirty="0">
                <a:effectLst/>
              </a:rPr>
              <a:t>30 to 180</a:t>
            </a:r>
          </a:p>
          <a:p>
            <a:pPr marL="1428750" lvl="2" indent="-176213">
              <a:spcBef>
                <a:spcPts val="0"/>
              </a:spcBef>
              <a:spcAft>
                <a:spcPts val="900"/>
              </a:spcAft>
              <a:buFont typeface="System Font Regular"/>
              <a:buChar char="–"/>
            </a:pPr>
            <a:r>
              <a:rPr lang="en-US" sz="2000" dirty="0">
                <a:effectLst/>
              </a:rPr>
              <a:t>30 to 360</a:t>
            </a:r>
          </a:p>
          <a:p>
            <a:pPr marL="1428750" lvl="2" indent="-176213"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</a:pPr>
            <a:r>
              <a:rPr lang="en-US" sz="2000" dirty="0">
                <a:effectLst/>
              </a:rPr>
              <a:t>240 to 360</a:t>
            </a:r>
          </a:p>
          <a:p>
            <a:pPr marL="806450" lvl="1" indent="-344488"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SzPct val="120000"/>
              <a:buFont typeface="Wingdings" pitchFamily="2" charset="2"/>
              <a:buChar char="ü"/>
            </a:pPr>
            <a:r>
              <a:rPr lang="en-US" dirty="0">
                <a:effectLst/>
              </a:rPr>
              <a:t>Effect of treatment regimens on apolipoprotein B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300" dirty="0">
                <a:effectLst/>
              </a:rPr>
              <a:t>Safety: Investigator reported adverse events, lab evaluations</a:t>
            </a:r>
          </a:p>
        </p:txBody>
      </p:sp>
    </p:spTree>
    <p:extLst>
      <p:ext uri="{BB962C8B-B14F-4D97-AF65-F5344CB8AC3E}">
        <p14:creationId xmlns:p14="http://schemas.microsoft.com/office/powerpoint/2010/main" val="39708362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8567-94BA-E845-9279-AC75AB335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7" y="0"/>
            <a:ext cx="9144000" cy="630936"/>
          </a:xfrm>
        </p:spPr>
        <p:txBody>
          <a:bodyPr/>
          <a:lstStyle/>
          <a:p>
            <a:r>
              <a:rPr lang="en-US" sz="3000" dirty="0">
                <a:effectLst>
                  <a:outerShdw sx="1000" sy="1000" algn="tl">
                    <a:schemeClr val="bg1"/>
                  </a:outerShdw>
                </a:effectLst>
              </a:rPr>
              <a:t>Selected Baseline Characteristics of Participants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4134070-9143-C44B-B12C-BF193922C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712810"/>
              </p:ext>
            </p:extLst>
          </p:nvPr>
        </p:nvGraphicFramePr>
        <p:xfrm>
          <a:off x="152400" y="745068"/>
          <a:ext cx="8847667" cy="4231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217">
                  <a:extLst>
                    <a:ext uri="{9D8B030D-6E8A-4147-A177-3AD203B41FA5}">
                      <a16:colId xmlns:a16="http://schemas.microsoft.com/office/drawing/2014/main" val="3996771125"/>
                    </a:ext>
                  </a:extLst>
                </a:gridCol>
                <a:gridCol w="1247319">
                  <a:extLst>
                    <a:ext uri="{9D8B030D-6E8A-4147-A177-3AD203B41FA5}">
                      <a16:colId xmlns:a16="http://schemas.microsoft.com/office/drawing/2014/main" val="1961172994"/>
                    </a:ext>
                  </a:extLst>
                </a:gridCol>
                <a:gridCol w="1238718">
                  <a:extLst>
                    <a:ext uri="{9D8B030D-6E8A-4147-A177-3AD203B41FA5}">
                      <a16:colId xmlns:a16="http://schemas.microsoft.com/office/drawing/2014/main" val="1832716746"/>
                    </a:ext>
                  </a:extLst>
                </a:gridCol>
                <a:gridCol w="1238718">
                  <a:extLst>
                    <a:ext uri="{9D8B030D-6E8A-4147-A177-3AD203B41FA5}">
                      <a16:colId xmlns:a16="http://schemas.microsoft.com/office/drawing/2014/main" val="465182683"/>
                    </a:ext>
                  </a:extLst>
                </a:gridCol>
                <a:gridCol w="1438760">
                  <a:extLst>
                    <a:ext uri="{9D8B030D-6E8A-4147-A177-3AD203B41FA5}">
                      <a16:colId xmlns:a16="http://schemas.microsoft.com/office/drawing/2014/main" val="2254266095"/>
                    </a:ext>
                  </a:extLst>
                </a:gridCol>
                <a:gridCol w="1270935">
                  <a:extLst>
                    <a:ext uri="{9D8B030D-6E8A-4147-A177-3AD203B41FA5}">
                      <a16:colId xmlns:a16="http://schemas.microsoft.com/office/drawing/2014/main" val="325274607"/>
                    </a:ext>
                  </a:extLst>
                </a:gridCol>
              </a:tblGrid>
              <a:tr h="939799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endParaRPr 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Placebo</a:t>
                      </a:r>
                    </a:p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(n=69)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16/16 </a:t>
                      </a:r>
                    </a:p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b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(n=36)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96/96</a:t>
                      </a:r>
                    </a:p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b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(n=74)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 mg/</a:t>
                      </a:r>
                      <a:b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placebo</a:t>
                      </a:r>
                      <a:b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(n=72)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400/400 mg</a:t>
                      </a:r>
                      <a:b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(n=69)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51592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 Narrow" panose="020B0604020202020204" pitchFamily="34" charset="0"/>
                        </a:rPr>
                        <a:t>Age (years)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64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63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64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62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45936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Male (%)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54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75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53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63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49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7626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White (%)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86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83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78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83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77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23784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baseline="0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Median</a:t>
                      </a:r>
                      <a:r>
                        <a:rPr lang="en-US" sz="1800" b="1" i="0" baseline="30000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800" b="1" i="0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Lp(a), nmol/L</a:t>
                      </a:r>
                    </a:p>
                  </a:txBody>
                  <a:tcPr marL="68580" marR="68580" marT="0" marB="0" anchor="ctr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242</a:t>
                      </a:r>
                    </a:p>
                  </a:txBody>
                  <a:tcPr marL="68580" marR="68580" marT="0" marB="0" anchor="ctr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243 </a:t>
                      </a:r>
                    </a:p>
                  </a:txBody>
                  <a:tcPr marL="68580" marR="68580" marT="0" marB="0" anchor="ctr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262 </a:t>
                      </a:r>
                    </a:p>
                  </a:txBody>
                  <a:tcPr marL="68580" marR="68580" marT="0" marB="0" anchor="ctr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264 </a:t>
                      </a:r>
                    </a:p>
                  </a:txBody>
                  <a:tcPr marL="68580" marR="68580" marT="0" marB="0" anchor="ctr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242 </a:t>
                      </a:r>
                    </a:p>
                  </a:txBody>
                  <a:tcPr marL="68580" marR="68580" marT="0" marB="0" anchor="ctr"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666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Median LDL-C, mg/dL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76</a:t>
                      </a:r>
                    </a:p>
                  </a:txBody>
                  <a:tcPr marL="45720" marR="4572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3427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79 </a:t>
                      </a:r>
                    </a:p>
                  </a:txBody>
                  <a:tcPr marL="45720" marR="4572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3427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79</a:t>
                      </a:r>
                    </a:p>
                  </a:txBody>
                  <a:tcPr marL="45720" marR="4572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3427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79</a:t>
                      </a:r>
                    </a:p>
                  </a:txBody>
                  <a:tcPr marL="45720" marR="4572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3427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82</a:t>
                      </a:r>
                    </a:p>
                  </a:txBody>
                  <a:tcPr marL="45720" marR="4572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7679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Median Apo B, mg/dL 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75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83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83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79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79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527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38861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36697"/>
            <a:ext cx="9143999" cy="542003"/>
          </a:xfrm>
          <a:noFill/>
          <a:ln/>
        </p:spPr>
        <p:txBody>
          <a:bodyPr/>
          <a:lstStyle/>
          <a:p>
            <a:r>
              <a:rPr lang="en-US" sz="2800" dirty="0">
                <a:effectLst>
                  <a:outerShdw sx="1000" sy="1000" algn="ctr" rotWithShape="0">
                    <a:schemeClr val="bg2"/>
                  </a:outerShdw>
                </a:effectLst>
                <a:latin typeface="+mn-lt"/>
              </a:rPr>
              <a:t>End Points: Time-Averaged Change in Lipoprotein(a)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DED7A48-A8D6-B042-8DA2-0687748236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5099999"/>
              </p:ext>
            </p:extLst>
          </p:nvPr>
        </p:nvGraphicFramePr>
        <p:xfrm>
          <a:off x="107958" y="969803"/>
          <a:ext cx="3405263" cy="3465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DA4D311-DA44-ADA5-2AD3-B1665DDF1C74}"/>
              </a:ext>
            </a:extLst>
          </p:cNvPr>
          <p:cNvSpPr txBox="1"/>
          <p:nvPr/>
        </p:nvSpPr>
        <p:spPr>
          <a:xfrm>
            <a:off x="628369" y="655965"/>
            <a:ext cx="291693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Pooled 400 mg dose groups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9603CDBD-F13D-8CAF-39AE-F43E6CE5BA6E}"/>
              </a:ext>
            </a:extLst>
          </p:cNvPr>
          <p:cNvSpPr txBox="1"/>
          <p:nvPr/>
        </p:nvSpPr>
        <p:spPr>
          <a:xfrm>
            <a:off x="903856" y="4397868"/>
            <a:ext cx="1083899" cy="2453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700" kern="1200" dirty="0">
                <a:solidFill>
                  <a:srgbClr val="FFFFFF"/>
                </a:solidFill>
              </a:rPr>
              <a:t>60-180 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D4E8EFD8-2CD7-A22C-23E4-E859AD9BE43F}"/>
              </a:ext>
            </a:extLst>
          </p:cNvPr>
          <p:cNvSpPr txBox="1"/>
          <p:nvPr/>
        </p:nvSpPr>
        <p:spPr>
          <a:xfrm>
            <a:off x="2129272" y="4397867"/>
            <a:ext cx="1157248" cy="24539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700" kern="1200" dirty="0">
                <a:solidFill>
                  <a:srgbClr val="FFFFFF"/>
                </a:solidFill>
              </a:rPr>
              <a:t>30-180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42B7FB-7423-0028-4E19-A11CED55A877}"/>
              </a:ext>
            </a:extLst>
          </p:cNvPr>
          <p:cNvSpPr txBox="1"/>
          <p:nvPr/>
        </p:nvSpPr>
        <p:spPr>
          <a:xfrm>
            <a:off x="1007824" y="4700161"/>
            <a:ext cx="7327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effectLst>
                  <a:outerShdw sx="1000" sy="1000" algn="ctr" rotWithShape="0">
                    <a:schemeClr val="bg2"/>
                  </a:outerShdw>
                </a:effectLst>
                <a:latin typeface="+mn-lt"/>
              </a:rPr>
              <a:t>Time Intervals (Days) Following Initial Dose</a:t>
            </a:r>
            <a:endParaRPr lang="en-US" sz="1800" dirty="0">
              <a:solidFill>
                <a:srgbClr val="FFFFFF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79E8215-17DB-A5A6-B82E-5FB3EAA7D9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6376617"/>
              </p:ext>
            </p:extLst>
          </p:nvPr>
        </p:nvGraphicFramePr>
        <p:xfrm>
          <a:off x="3473993" y="974454"/>
          <a:ext cx="2834640" cy="3465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9C796C88-EED0-1C8A-D199-A37FF0C057E3}"/>
              </a:ext>
            </a:extLst>
          </p:cNvPr>
          <p:cNvSpPr txBox="1"/>
          <p:nvPr/>
        </p:nvSpPr>
        <p:spPr>
          <a:xfrm>
            <a:off x="3826139" y="4383417"/>
            <a:ext cx="758755" cy="27429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700" kern="1200" dirty="0">
                <a:solidFill>
                  <a:srgbClr val="FFFFFF"/>
                </a:solidFill>
              </a:rPr>
              <a:t>30-360 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CFE36246-F559-76A3-54AB-C1B9AE8D04E2}"/>
              </a:ext>
            </a:extLst>
          </p:cNvPr>
          <p:cNvSpPr txBox="1"/>
          <p:nvPr/>
        </p:nvSpPr>
        <p:spPr>
          <a:xfrm>
            <a:off x="4988469" y="4383417"/>
            <a:ext cx="1022685" cy="27429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700" kern="1200" dirty="0">
                <a:solidFill>
                  <a:srgbClr val="FFFFFF"/>
                </a:solidFill>
              </a:rPr>
              <a:t>240-360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6FFD8C93-6AAA-3066-0422-8205CD008C91}"/>
              </a:ext>
            </a:extLst>
          </p:cNvPr>
          <p:cNvSpPr txBox="1"/>
          <p:nvPr/>
        </p:nvSpPr>
        <p:spPr>
          <a:xfrm>
            <a:off x="6642261" y="4383417"/>
            <a:ext cx="758755" cy="27429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700" kern="1200" dirty="0">
                <a:solidFill>
                  <a:srgbClr val="FFFFFF"/>
                </a:solidFill>
              </a:rPr>
              <a:t>30-360 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CBA92E95-A3D5-05A9-0858-8489FB9A6788}"/>
              </a:ext>
            </a:extLst>
          </p:cNvPr>
          <p:cNvSpPr txBox="1"/>
          <p:nvPr/>
        </p:nvSpPr>
        <p:spPr>
          <a:xfrm>
            <a:off x="7843003" y="4383417"/>
            <a:ext cx="1022685" cy="27429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700" kern="1200" dirty="0">
                <a:solidFill>
                  <a:srgbClr val="FFFFFF"/>
                </a:solidFill>
              </a:rPr>
              <a:t>240-360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D0E874-62C6-A6C8-8439-6C97A09B5386}"/>
              </a:ext>
            </a:extLst>
          </p:cNvPr>
          <p:cNvSpPr txBox="1"/>
          <p:nvPr/>
        </p:nvSpPr>
        <p:spPr>
          <a:xfrm>
            <a:off x="6705478" y="668285"/>
            <a:ext cx="201939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Two 400 mg doses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157D28-FC9C-AD92-9F0A-66CE82AAF526}"/>
              </a:ext>
            </a:extLst>
          </p:cNvPr>
          <p:cNvSpPr txBox="1"/>
          <p:nvPr/>
        </p:nvSpPr>
        <p:spPr>
          <a:xfrm>
            <a:off x="3866141" y="646158"/>
            <a:ext cx="211788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Single 400 mg dose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E9C7106-8B5E-1758-FD95-FCD473D917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407419"/>
              </p:ext>
            </p:extLst>
          </p:nvPr>
        </p:nvGraphicFramePr>
        <p:xfrm>
          <a:off x="6232558" y="982122"/>
          <a:ext cx="2834640" cy="3443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2274191-F5EF-B8EB-41E0-057890A84DA3}"/>
              </a:ext>
            </a:extLst>
          </p:cNvPr>
          <p:cNvSpPr txBox="1"/>
          <p:nvPr/>
        </p:nvSpPr>
        <p:spPr>
          <a:xfrm>
            <a:off x="1085849" y="3088630"/>
            <a:ext cx="868680" cy="415498"/>
          </a:xfrm>
          <a:prstGeom prst="rect">
            <a:avLst/>
          </a:prstGeom>
          <a:solidFill>
            <a:schemeClr val="tx1">
              <a:alpha val="19918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50" dirty="0">
                <a:latin typeface="+mj-lt"/>
              </a:rPr>
              <a:t>Primary</a:t>
            </a:r>
          </a:p>
          <a:p>
            <a:pPr algn="ctr"/>
            <a:r>
              <a:rPr lang="en-US" sz="1350" dirty="0">
                <a:latin typeface="+mj-lt"/>
              </a:rPr>
              <a:t>End Point</a:t>
            </a:r>
          </a:p>
        </p:txBody>
      </p:sp>
    </p:spTree>
    <p:extLst>
      <p:ext uri="{BB962C8B-B14F-4D97-AF65-F5344CB8AC3E}">
        <p14:creationId xmlns:p14="http://schemas.microsoft.com/office/powerpoint/2010/main" val="120246322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1901221-B645-FA9E-E2F3-AD0309FD3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5FCE0E31-CC23-B1AB-C284-93513FA0B4DE}"/>
              </a:ext>
            </a:extLst>
          </p:cNvPr>
          <p:cNvSpPr txBox="1"/>
          <p:nvPr/>
        </p:nvSpPr>
        <p:spPr>
          <a:xfrm>
            <a:off x="1414169" y="4341210"/>
            <a:ext cx="1083899" cy="245393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kern="1200" dirty="0">
                <a:solidFill>
                  <a:srgbClr val="FFFFFF"/>
                </a:solidFill>
              </a:rPr>
              <a:t>180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93488C9C-7443-60F8-7778-3B889C442230}"/>
              </a:ext>
            </a:extLst>
          </p:cNvPr>
          <p:cNvSpPr txBox="1"/>
          <p:nvPr/>
        </p:nvSpPr>
        <p:spPr>
          <a:xfrm>
            <a:off x="2859905" y="4341210"/>
            <a:ext cx="1157248" cy="245394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kern="1200" dirty="0">
                <a:solidFill>
                  <a:srgbClr val="FFFFFF"/>
                </a:solidFill>
              </a:rPr>
              <a:t>240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F7D547-799A-2B2E-CC83-A9369883C29B}"/>
              </a:ext>
            </a:extLst>
          </p:cNvPr>
          <p:cNvSpPr txBox="1"/>
          <p:nvPr/>
        </p:nvSpPr>
        <p:spPr>
          <a:xfrm>
            <a:off x="1236426" y="4671793"/>
            <a:ext cx="7327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effectLst>
                  <a:outerShdw sx="1000" sy="1000" algn="ctr" rotWithShape="0">
                    <a:schemeClr val="bg2"/>
                  </a:outerShdw>
                </a:effectLst>
                <a:latin typeface="+mn-lt"/>
              </a:rPr>
              <a:t>Days Following Initial Dose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209F2717-12C6-D032-F821-A7288041ADE0}"/>
              </a:ext>
            </a:extLst>
          </p:cNvPr>
          <p:cNvSpPr txBox="1"/>
          <p:nvPr/>
        </p:nvSpPr>
        <p:spPr>
          <a:xfrm>
            <a:off x="4578668" y="4341210"/>
            <a:ext cx="758755" cy="274294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kern="1200" dirty="0">
                <a:solidFill>
                  <a:srgbClr val="FFFFFF"/>
                </a:solidFill>
              </a:rPr>
              <a:t>300 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3DCAF0EE-C8AE-9059-2E42-A1A97F1E691B}"/>
              </a:ext>
            </a:extLst>
          </p:cNvPr>
          <p:cNvSpPr txBox="1"/>
          <p:nvPr/>
        </p:nvSpPr>
        <p:spPr>
          <a:xfrm>
            <a:off x="5867721" y="4341210"/>
            <a:ext cx="1022685" cy="274294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kern="1200" dirty="0">
                <a:solidFill>
                  <a:srgbClr val="FFFFFF"/>
                </a:solidFill>
              </a:rPr>
              <a:t>360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5F8051E7-4E9F-5CAD-EFEB-6F0FAD69E5A7}"/>
              </a:ext>
            </a:extLst>
          </p:cNvPr>
          <p:cNvSpPr txBox="1"/>
          <p:nvPr/>
        </p:nvSpPr>
        <p:spPr>
          <a:xfrm>
            <a:off x="7506790" y="4341210"/>
            <a:ext cx="758755" cy="274294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kern="1200" dirty="0">
                <a:solidFill>
                  <a:srgbClr val="FFFFFF"/>
                </a:solidFill>
              </a:rPr>
              <a:t>540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6CA20CB-B995-C3CC-89F0-5401D5BF9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75"/>
            <a:ext cx="9144000" cy="555390"/>
          </a:xfrm>
        </p:spPr>
        <p:txBody>
          <a:bodyPr/>
          <a:lstStyle/>
          <a:p>
            <a:r>
              <a:rPr lang="en-US" sz="2800" dirty="0">
                <a:effectLst>
                  <a:outerShdw sx="1000" sy="1000" algn="tl">
                    <a:srgbClr val="000000"/>
                  </a:outerShdw>
                </a:effectLst>
              </a:rPr>
              <a:t>Placebo-adjusted Absolute Change in Lipoprotein(a)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0DCCCAFA-BCC1-9707-15FB-8D0BB72D96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6776733"/>
              </p:ext>
            </p:extLst>
          </p:nvPr>
        </p:nvGraphicFramePr>
        <p:xfrm>
          <a:off x="147622" y="624632"/>
          <a:ext cx="8827045" cy="3705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121351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1DD48F1-725F-B8D4-3B71-A0711656C74F}"/>
              </a:ext>
            </a:extLst>
          </p:cNvPr>
          <p:cNvGrpSpPr/>
          <p:nvPr/>
        </p:nvGrpSpPr>
        <p:grpSpPr>
          <a:xfrm>
            <a:off x="1762990" y="2292444"/>
            <a:ext cx="5749994" cy="282457"/>
            <a:chOff x="3183467" y="4633902"/>
            <a:chExt cx="5749994" cy="28245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7561AD-4BD4-7A19-4D1F-5EBF9AA357B7}"/>
                </a:ext>
              </a:extLst>
            </p:cNvPr>
            <p:cNvSpPr txBox="1"/>
            <p:nvPr/>
          </p:nvSpPr>
          <p:spPr>
            <a:xfrm>
              <a:off x="3183467" y="4639360"/>
              <a:ext cx="5749994" cy="276999"/>
            </a:xfrm>
            <a:prstGeom prst="rect">
              <a:avLst/>
            </a:prstGeom>
            <a:solidFill>
              <a:srgbClr val="0000B5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75"/>
                </a:spcBef>
                <a:spcAft>
                  <a:spcPts val="75"/>
                </a:spcAft>
                <a:tabLst>
                  <a:tab pos="260260" algn="l"/>
                </a:tabLst>
              </a:pPr>
              <a:r>
                <a:rPr lang="en-US" sz="1200" dirty="0">
                  <a:solidFill>
                    <a:srgbClr val="FFFFFF"/>
                  </a:solidFill>
                  <a:latin typeface="Arial"/>
                </a:rPr>
                <a:t>	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508946-0465-AFC6-0CD6-91855780BEF0}"/>
                </a:ext>
              </a:extLst>
            </p:cNvPr>
            <p:cNvSpPr txBox="1"/>
            <p:nvPr/>
          </p:nvSpPr>
          <p:spPr>
            <a:xfrm>
              <a:off x="3363823" y="4633902"/>
              <a:ext cx="6014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Narrow" panose="020B0604020202020204" pitchFamily="34" charset="0"/>
                  <a:cs typeface="Arial Narrow" panose="020B0604020202020204" pitchFamily="34" charset="0"/>
                </a:rPr>
                <a:t>Placebo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A78524-170B-F90B-5B38-585BA49D5AA2}"/>
                </a:ext>
              </a:extLst>
            </p:cNvPr>
            <p:cNvSpPr/>
            <p:nvPr/>
          </p:nvSpPr>
          <p:spPr bwMode="auto">
            <a:xfrm>
              <a:off x="3307660" y="4716237"/>
              <a:ext cx="112327" cy="112327"/>
            </a:xfrm>
            <a:prstGeom prst="rect">
              <a:avLst/>
            </a:prstGeom>
            <a:solidFill>
              <a:srgbClr val="EC97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65E7F3-6129-91CF-E3EE-C991273183B6}"/>
                </a:ext>
              </a:extLst>
            </p:cNvPr>
            <p:cNvSpPr txBox="1"/>
            <p:nvPr/>
          </p:nvSpPr>
          <p:spPr>
            <a:xfrm>
              <a:off x="4061674" y="4633902"/>
              <a:ext cx="16145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Narrow" panose="020B0604020202020204" pitchFamily="34" charset="0"/>
                  <a:cs typeface="Arial Narrow" panose="020B0604020202020204" pitchFamily="34" charset="0"/>
                </a:rPr>
                <a:t>Lepodisiran</a:t>
              </a:r>
              <a:r>
                <a:rPr lang="en-US" sz="11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Narrow" panose="020B0604020202020204" pitchFamily="34" charset="0"/>
                  <a:cs typeface="Arial Narrow" panose="020B0604020202020204" pitchFamily="34" charset="0"/>
                </a:rPr>
                <a:t> 400mg/Placebo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7004CC7-93BF-F5BD-9C3A-65E2798C893E}"/>
                </a:ext>
              </a:extLst>
            </p:cNvPr>
            <p:cNvSpPr/>
            <p:nvPr/>
          </p:nvSpPr>
          <p:spPr bwMode="auto">
            <a:xfrm>
              <a:off x="4005511" y="4716237"/>
              <a:ext cx="112327" cy="112327"/>
            </a:xfrm>
            <a:prstGeom prst="rect">
              <a:avLst/>
            </a:prstGeom>
            <a:solidFill>
              <a:srgbClr val="DBD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262F6B-D276-9C22-BA6C-70A4C392101F}"/>
                </a:ext>
              </a:extLst>
            </p:cNvPr>
            <p:cNvSpPr txBox="1"/>
            <p:nvPr/>
          </p:nvSpPr>
          <p:spPr>
            <a:xfrm>
              <a:off x="5756700" y="4633902"/>
              <a:ext cx="1550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Narrow" panose="020B0604020202020204" pitchFamily="34" charset="0"/>
                  <a:cs typeface="Arial Narrow" panose="020B0604020202020204" pitchFamily="34" charset="0"/>
                </a:rPr>
                <a:t>Lepodisiran</a:t>
              </a:r>
              <a:r>
                <a:rPr lang="en-US" sz="11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Narrow" panose="020B0604020202020204" pitchFamily="34" charset="0"/>
                  <a:cs typeface="Arial Narrow" panose="020B0604020202020204" pitchFamily="34" charset="0"/>
                </a:rPr>
                <a:t> 400mg/400mg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44F9512-8D8E-5901-F88A-3A2EBFCD0E72}"/>
                </a:ext>
              </a:extLst>
            </p:cNvPr>
            <p:cNvSpPr/>
            <p:nvPr/>
          </p:nvSpPr>
          <p:spPr bwMode="auto">
            <a:xfrm>
              <a:off x="5700537" y="4716237"/>
              <a:ext cx="112327" cy="112327"/>
            </a:xfrm>
            <a:prstGeom prst="rect">
              <a:avLst/>
            </a:prstGeom>
            <a:solidFill>
              <a:srgbClr val="6494EB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9D2F03-A081-8C96-15B1-4956D9612768}"/>
                </a:ext>
              </a:extLst>
            </p:cNvPr>
            <p:cNvSpPr txBox="1"/>
            <p:nvPr/>
          </p:nvSpPr>
          <p:spPr>
            <a:xfrm>
              <a:off x="7376625" y="4633902"/>
              <a:ext cx="15568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Narrow" panose="020B0604020202020204" pitchFamily="34" charset="0"/>
                  <a:cs typeface="Arial Narrow" panose="020B0604020202020204" pitchFamily="34" charset="0"/>
                </a:rPr>
                <a:t>Lepodisiran</a:t>
              </a:r>
              <a:r>
                <a:rPr lang="en-US" sz="11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Narrow" panose="020B0604020202020204" pitchFamily="34" charset="0"/>
                  <a:cs typeface="Arial Narrow" panose="020B0604020202020204" pitchFamily="34" charset="0"/>
                </a:rPr>
                <a:t> 400mg Pooled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A66CBF4-7AE0-8363-2CEE-2F18D70A2FD5}"/>
                </a:ext>
              </a:extLst>
            </p:cNvPr>
            <p:cNvSpPr/>
            <p:nvPr/>
          </p:nvSpPr>
          <p:spPr bwMode="auto">
            <a:xfrm>
              <a:off x="7320462" y="4716237"/>
              <a:ext cx="112327" cy="112327"/>
            </a:xfrm>
            <a:prstGeom prst="rect">
              <a:avLst/>
            </a:prstGeom>
            <a:solidFill>
              <a:srgbClr val="AD7FE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ACEE15D-4FE7-6760-A851-8394D35A8F01}"/>
              </a:ext>
            </a:extLst>
          </p:cNvPr>
          <p:cNvSpPr txBox="1"/>
          <p:nvPr/>
        </p:nvSpPr>
        <p:spPr>
          <a:xfrm rot="16200000">
            <a:off x="-1295018" y="2436328"/>
            <a:ext cx="31940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Mean </a:t>
            </a:r>
            <a:r>
              <a:rPr lang="en-US" sz="15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Percent</a:t>
            </a:r>
            <a:r>
              <a:rPr 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Change (95% CI)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E52C9D-FCF1-E8A8-ABF6-F9AE425C43FF}"/>
              </a:ext>
            </a:extLst>
          </p:cNvPr>
          <p:cNvSpPr txBox="1"/>
          <p:nvPr/>
        </p:nvSpPr>
        <p:spPr>
          <a:xfrm>
            <a:off x="4188883" y="4681247"/>
            <a:ext cx="988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Visit Day</a:t>
            </a:r>
          </a:p>
        </p:txBody>
      </p:sp>
      <p:pic>
        <p:nvPicPr>
          <p:cNvPr id="18" name="Picture 17" descr="A graph on a blue background&#10;&#10;AI-generated content may be incorrect.">
            <a:extLst>
              <a:ext uri="{FF2B5EF4-FFF2-40B4-BE49-F238E27FC236}">
                <a16:creationId xmlns:a16="http://schemas.microsoft.com/office/drawing/2014/main" id="{778FE9E5-4867-E77C-5A7C-FF755F158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7" y="647700"/>
            <a:ext cx="8470901" cy="410391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8C9A109-9ADB-EF0F-38E7-D9B20EB43FAC}"/>
              </a:ext>
            </a:extLst>
          </p:cNvPr>
          <p:cNvGrpSpPr/>
          <p:nvPr/>
        </p:nvGrpSpPr>
        <p:grpSpPr>
          <a:xfrm>
            <a:off x="7290708" y="3306536"/>
            <a:ext cx="1085850" cy="743793"/>
            <a:chOff x="7290708" y="3306536"/>
            <a:chExt cx="1085850" cy="74379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178DE5A-C925-4A9B-4130-D9A65EA25197}"/>
                </a:ext>
              </a:extLst>
            </p:cNvPr>
            <p:cNvSpPr txBox="1"/>
            <p:nvPr/>
          </p:nvSpPr>
          <p:spPr>
            <a:xfrm>
              <a:off x="7290708" y="3306536"/>
              <a:ext cx="1085850" cy="743793"/>
            </a:xfrm>
            <a:prstGeom prst="rect">
              <a:avLst/>
            </a:prstGeom>
            <a:solidFill>
              <a:srgbClr val="000080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234950">
                <a:spcAft>
                  <a:spcPts val="200"/>
                </a:spcAft>
              </a:pPr>
              <a:r>
                <a:rPr lang="en-US" sz="1300" dirty="0">
                  <a:solidFill>
                    <a:schemeClr val="bg1"/>
                  </a:solidFill>
                  <a:latin typeface="+mn-lt"/>
                </a:rPr>
                <a:t>Placebo</a:t>
              </a:r>
            </a:p>
            <a:p>
              <a:pPr marL="234950">
                <a:spcAft>
                  <a:spcPts val="200"/>
                </a:spcAft>
              </a:pPr>
              <a:r>
                <a:rPr lang="en-US" sz="1300" dirty="0">
                  <a:solidFill>
                    <a:schemeClr val="bg1"/>
                  </a:solidFill>
                  <a:latin typeface="+mn-lt"/>
                </a:rPr>
                <a:t>16 mg</a:t>
              </a:r>
            </a:p>
            <a:p>
              <a:pPr marL="234950">
                <a:spcAft>
                  <a:spcPts val="200"/>
                </a:spcAft>
              </a:pPr>
              <a:r>
                <a:rPr lang="en-US" sz="1300" dirty="0">
                  <a:solidFill>
                    <a:schemeClr val="bg1"/>
                  </a:solidFill>
                  <a:latin typeface="+mn-lt"/>
                </a:rPr>
                <a:t>96 mg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0BE0C8A-E8B4-8F8C-6D12-19235CD1CD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87255" y="3394793"/>
              <a:ext cx="116749" cy="118872"/>
            </a:xfrm>
            <a:prstGeom prst="rect">
              <a:avLst/>
            </a:prstGeom>
            <a:solidFill>
              <a:srgbClr val="FF800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5AB8C9C-FFA6-2612-C66C-0D6F6FD5D9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92698" y="3620669"/>
              <a:ext cx="116749" cy="118872"/>
            </a:xfrm>
            <a:prstGeom prst="rect">
              <a:avLst/>
            </a:prstGeom>
            <a:solidFill>
              <a:srgbClr val="DCDCFF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F79046E-2C44-048E-B30A-60F74EF729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98141" y="3846545"/>
              <a:ext cx="116749" cy="118872"/>
            </a:xfrm>
            <a:prstGeom prst="rect">
              <a:avLst/>
            </a:prstGeom>
            <a:solidFill>
              <a:srgbClr val="FFC85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E963941-5E47-9B06-6B52-1A7451851E78}"/>
              </a:ext>
            </a:extLst>
          </p:cNvPr>
          <p:cNvSpPr txBox="1"/>
          <p:nvPr/>
        </p:nvSpPr>
        <p:spPr>
          <a:xfrm>
            <a:off x="3947625" y="3995577"/>
            <a:ext cx="7136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+mj-lt"/>
              </a:rPr>
              <a:t>-84.7%</a:t>
            </a:r>
          </a:p>
        </p:txBody>
      </p:sp>
      <p:pic>
        <p:nvPicPr>
          <p:cNvPr id="31" name="Picture 30" descr="A syringe with a yellow needle&#10;&#10;AI-generated content may be incorrect.">
            <a:extLst>
              <a:ext uri="{FF2B5EF4-FFF2-40B4-BE49-F238E27FC236}">
                <a16:creationId xmlns:a16="http://schemas.microsoft.com/office/drawing/2014/main" id="{653F7250-D436-A5F6-5D25-3D583DDCC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13206" flipH="1" flipV="1">
            <a:off x="3260369" y="4650931"/>
            <a:ext cx="365760" cy="365760"/>
          </a:xfrm>
          <a:prstGeom prst="rect">
            <a:avLst/>
          </a:prstGeom>
        </p:spPr>
      </p:pic>
      <p:pic>
        <p:nvPicPr>
          <p:cNvPr id="32" name="Picture 31" descr="A syringe with a yellow needle&#10;&#10;AI-generated content may be incorrect.">
            <a:extLst>
              <a:ext uri="{FF2B5EF4-FFF2-40B4-BE49-F238E27FC236}">
                <a16:creationId xmlns:a16="http://schemas.microsoft.com/office/drawing/2014/main" id="{EDDB5A8B-1BEE-B58A-3AFD-6B9AB0DE9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13206" flipH="1" flipV="1">
            <a:off x="751980" y="4650931"/>
            <a:ext cx="365760" cy="36576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D5D8AB3-CCFB-0875-B52C-788EBB471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854"/>
            <a:ext cx="9144000" cy="569932"/>
          </a:xfrm>
        </p:spPr>
        <p:txBody>
          <a:bodyPr/>
          <a:lstStyle/>
          <a:p>
            <a:r>
              <a:rPr lang="en-US" sz="2700" dirty="0">
                <a:effectLst>
                  <a:outerShdw dist="12700" sx="1000" sy="1000" algn="ctr" rotWithShape="0">
                    <a:schemeClr val="tx1"/>
                  </a:outerShdw>
                </a:effectLst>
              </a:rPr>
              <a:t>Lipoprotein(a) Changes for Placebo, 16 and 96 mg Doses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648965902"/>
      </p:ext>
    </p:extLst>
  </p:cSld>
  <p:clrMapOvr>
    <a:masterClrMapping/>
  </p:clrMapOvr>
  <p:transition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CISION_REVISED_TEMPLATE">
  <a:themeElements>
    <a:clrScheme name="PRECISION_REVISED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CISION_REVISED_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PRECISION_REVISED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CISION_REVISED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CISION_REVISED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CISION_REVISED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CISION_REVISED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CISION_REVISED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CISION_REVISED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CISION_REVISED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CISION_REVISED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CISION_REVISED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CISION_REVISED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CISION_REVISED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63DE8"/>
    </a:dk2>
    <a:lt2>
      <a:srgbClr val="FAFD00"/>
    </a:lt2>
    <a:accent1>
      <a:srgbClr val="E3BEFF"/>
    </a:accent1>
    <a:accent2>
      <a:srgbClr val="FE9B03"/>
    </a:accent2>
    <a:accent3>
      <a:srgbClr val="AAAFF2"/>
    </a:accent3>
    <a:accent4>
      <a:srgbClr val="DADADA"/>
    </a:accent4>
    <a:accent5>
      <a:srgbClr val="EFDBFF"/>
    </a:accent5>
    <a:accent6>
      <a:srgbClr val="E68C02"/>
    </a:accent6>
    <a:hlink>
      <a:srgbClr val="00DFCA"/>
    </a:hlink>
    <a:folHlink>
      <a:srgbClr val="FCFEB9"/>
    </a:folHlink>
  </a:clrScheme>
  <a:fontScheme name="1105 set 1">
    <a:majorFont>
      <a:latin typeface="Garamond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63DE8"/>
    </a:dk2>
    <a:lt2>
      <a:srgbClr val="FAFD00"/>
    </a:lt2>
    <a:accent1>
      <a:srgbClr val="E3BEFF"/>
    </a:accent1>
    <a:accent2>
      <a:srgbClr val="FE9B03"/>
    </a:accent2>
    <a:accent3>
      <a:srgbClr val="AAAFF2"/>
    </a:accent3>
    <a:accent4>
      <a:srgbClr val="DADADA"/>
    </a:accent4>
    <a:accent5>
      <a:srgbClr val="EFDBFF"/>
    </a:accent5>
    <a:accent6>
      <a:srgbClr val="E68C02"/>
    </a:accent6>
    <a:hlink>
      <a:srgbClr val="00DFCA"/>
    </a:hlink>
    <a:folHlink>
      <a:srgbClr val="FCFEB9"/>
    </a:folHlink>
  </a:clrScheme>
  <a:fontScheme name="1105 set 1">
    <a:majorFont>
      <a:latin typeface="Garamond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63DE8"/>
    </a:dk2>
    <a:lt2>
      <a:srgbClr val="FAFD00"/>
    </a:lt2>
    <a:accent1>
      <a:srgbClr val="E3BEFF"/>
    </a:accent1>
    <a:accent2>
      <a:srgbClr val="FE9B03"/>
    </a:accent2>
    <a:accent3>
      <a:srgbClr val="AAAFF2"/>
    </a:accent3>
    <a:accent4>
      <a:srgbClr val="DADADA"/>
    </a:accent4>
    <a:accent5>
      <a:srgbClr val="EFDBFF"/>
    </a:accent5>
    <a:accent6>
      <a:srgbClr val="E68C02"/>
    </a:accent6>
    <a:hlink>
      <a:srgbClr val="00DFCA"/>
    </a:hlink>
    <a:folHlink>
      <a:srgbClr val="FCFEB9"/>
    </a:folHlink>
  </a:clrScheme>
  <a:fontScheme name="1105 set 1">
    <a:majorFont>
      <a:latin typeface="Garamond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Metadata/LabelInfo.xml><?xml version="1.0" encoding="utf-8"?>
<clbl:labelList xmlns:clbl="http://schemas.microsoft.com/office/2020/mipLabelMetadata">
  <clbl:label id="{cf7ff65a-ced6-400c-9856-fcac58ff39e8}" enabled="0" method="" siteId="{cf7ff65a-ced6-400c-9856-fcac58ff39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System 2 GB:Apps:Microsoft Office 98:Templates:Presentation Designs:•FIN Template (best)</Template>
  <TotalTime>43315</TotalTime>
  <Pages>1</Pages>
  <Words>1113</Words>
  <Application>Microsoft Macintosh PowerPoint</Application>
  <PresentationFormat>On-screen Show (16:9)</PresentationFormat>
  <Paragraphs>226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Black</vt:lpstr>
      <vt:lpstr>Arial Narrow</vt:lpstr>
      <vt:lpstr>Helvetica</vt:lpstr>
      <vt:lpstr>System Font Regular</vt:lpstr>
      <vt:lpstr>Times</vt:lpstr>
      <vt:lpstr>Times New Roman</vt:lpstr>
      <vt:lpstr>Wingdings</vt:lpstr>
      <vt:lpstr>8_Blank Presentation</vt:lpstr>
      <vt:lpstr>1_PRECISION_REVISED_TEMPLATE</vt:lpstr>
      <vt:lpstr>Lepodisiran: An Extended-Duration Small-interfering RNA Targeting Lipoprotein(a)</vt:lpstr>
      <vt:lpstr>Background</vt:lpstr>
      <vt:lpstr>Lepodisiran: A Noncanonical Dicer-Substrate Tetraloop siRNA</vt:lpstr>
      <vt:lpstr>Study Design</vt:lpstr>
      <vt:lpstr>Primary Efficacy and Safety Outcomes</vt:lpstr>
      <vt:lpstr>Selected Baseline Characteristics of Participants</vt:lpstr>
      <vt:lpstr>End Points: Time-Averaged Change in Lipoprotein(a)</vt:lpstr>
      <vt:lpstr>Placebo-adjusted Absolute Change in Lipoprotein(a)</vt:lpstr>
      <vt:lpstr>Lipoprotein(a) Changes for Placebo, 16 and 96 mg Doses</vt:lpstr>
      <vt:lpstr>PowerPoint Presentation</vt:lpstr>
      <vt:lpstr>PowerPoint Presentation</vt:lpstr>
      <vt:lpstr>PowerPoint Presentation</vt:lpstr>
      <vt:lpstr>PowerPoint Presentation</vt:lpstr>
      <vt:lpstr>Adverse Events and Laboratory-Related Safety Findings (%)</vt:lpstr>
      <vt:lpstr>Limitations</vt:lpstr>
      <vt:lpstr>Conclusions</vt:lpstr>
      <vt:lpstr>Manuscript Now Accessible via NEJM.org</vt:lpstr>
      <vt:lpstr>A Final Thought</vt:lpstr>
      <vt:lpstr>PowerPoint Presentation</vt:lpstr>
    </vt:vector>
  </TitlesOfParts>
  <Manager/>
  <Company>Cleveland Clinic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>Steven E. Nissen MD</dc:creator>
  <cp:keywords/>
  <dc:description/>
  <cp:lastModifiedBy>Nissen, M.D., Steven</cp:lastModifiedBy>
  <cp:revision>2114</cp:revision>
  <cp:lastPrinted>2023-11-08T12:57:25Z</cp:lastPrinted>
  <dcterms:created xsi:type="dcterms:W3CDTF">2010-05-14T19:32:20Z</dcterms:created>
  <dcterms:modified xsi:type="dcterms:W3CDTF">2025-03-20T12:57:47Z</dcterms:modified>
  <cp:category/>
</cp:coreProperties>
</file>