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0" r:id="rId3"/>
  </p:sldMasterIdLst>
  <p:sldIdLst>
    <p:sldId id="257" r:id="rId4"/>
    <p:sldId id="4283" r:id="rId5"/>
    <p:sldId id="258" r:id="rId6"/>
    <p:sldId id="4276" r:id="rId7"/>
    <p:sldId id="4280" r:id="rId8"/>
    <p:sldId id="1585" r:id="rId9"/>
    <p:sldId id="310" r:id="rId10"/>
    <p:sldId id="4285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73" r:id="rId20"/>
    <p:sldId id="270" r:id="rId21"/>
    <p:sldId id="4286" r:id="rId22"/>
    <p:sldId id="4281" r:id="rId23"/>
    <p:sldId id="4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00" d="100"/>
          <a:sy n="100" d="100"/>
        </p:scale>
        <p:origin x="2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09807457273947"/>
          <c:y val="3.9803948063434347E-2"/>
          <c:w val="0.79910039870970329"/>
          <c:h val="0.8406426965740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Colchicine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Total Non-Calcified </c:v>
                </c:pt>
                <c:pt idx="1">
                  <c:v>Fibro-Fatty </c:v>
                </c:pt>
                <c:pt idx="2">
                  <c:v>Fibrous PV </c:v>
                </c:pt>
                <c:pt idx="3">
                  <c:v>Dense Calcified</c:v>
                </c:pt>
              </c:strCache>
            </c:strRef>
          </c:cat>
          <c:val>
            <c:numRef>
              <c:f>Sheet1!$B$2:$B$5</c:f>
              <c:numCache>
                <c:formatCode>_(* #,##0.00_);_(* \(#,##0.00\);_(* "-"??_);_(@_)</c:formatCode>
                <c:ptCount val="4"/>
                <c:pt idx="0">
                  <c:v>-0.12</c:v>
                </c:pt>
                <c:pt idx="1">
                  <c:v>-7.0000000000000007E-2</c:v>
                </c:pt>
                <c:pt idx="2">
                  <c:v>-0.12</c:v>
                </c:pt>
                <c:pt idx="3" formatCode="General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C3-419F-9D11-7C9024D3F1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Total Non-Calcified </c:v>
                </c:pt>
                <c:pt idx="1">
                  <c:v>Fibro-Fatty </c:v>
                </c:pt>
                <c:pt idx="2">
                  <c:v>Fibrous PV </c:v>
                </c:pt>
                <c:pt idx="3">
                  <c:v>Dense Calcified</c:v>
                </c:pt>
              </c:strCache>
            </c:strRef>
          </c:cat>
          <c:val>
            <c:numRef>
              <c:f>Sheet1!$C$2:$C$5</c:f>
              <c:numCache>
                <c:formatCode>_(* #,##0.00_);_(* \(#,##0.00\);_(* "-"??_);_(@_)</c:formatCode>
                <c:ptCount val="4"/>
                <c:pt idx="0">
                  <c:v>-0.03</c:v>
                </c:pt>
                <c:pt idx="1">
                  <c:v>-0.05</c:v>
                </c:pt>
                <c:pt idx="2">
                  <c:v>0.23</c:v>
                </c:pt>
                <c:pt idx="3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C3-419F-9D11-7C9024D3F1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3"/>
        <c:axId val="535584992"/>
        <c:axId val="535578432"/>
      </c:barChart>
      <c:catAx>
        <c:axId val="53558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578432"/>
        <c:crosses val="autoZero"/>
        <c:auto val="1"/>
        <c:lblAlgn val="ctr"/>
        <c:lblOffset val="100"/>
        <c:noMultiLvlLbl val="0"/>
      </c:catAx>
      <c:valAx>
        <c:axId val="53557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PAV%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58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080142653923988"/>
          <c:y val="3.7441497659906398E-2"/>
          <c:w val="0.34857526396986643"/>
          <c:h val="6.3850037466065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64260383482598"/>
          <c:y val="4.4633508174972671E-2"/>
          <c:w val="0.79910039870970329"/>
          <c:h val="0.8406426965740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Colchicine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(0.0)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E8-44E3-A1A3-421B3C8740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Low Attenuation Plaque</c:v>
                </c:pt>
                <c:pt idx="1">
                  <c:v>Total Plaque</c:v>
                </c:pt>
              </c:strCache>
            </c:strRef>
          </c:cat>
          <c:val>
            <c:numRef>
              <c:f>Sheet1!$B$2:$B$3</c:f>
              <c:numCache>
                <c:formatCode>_(* #,##0.00_);_(* \(#,##0.00\);_(* "-"??_);_(@_)</c:formatCode>
                <c:ptCount val="2"/>
                <c:pt idx="0">
                  <c:v>-0.01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6-42AA-A6EF-660F523752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BE8-44E3-A1A3-421B3C8740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Low Attenuation Plaque</c:v>
                </c:pt>
                <c:pt idx="1">
                  <c:v>Total Plaque</c:v>
                </c:pt>
              </c:strCache>
            </c:strRef>
          </c:cat>
          <c:val>
            <c:numRef>
              <c:f>Sheet1!$C$2:$C$3</c:f>
              <c:numCache>
                <c:formatCode>_(* #,##0.00_);_(* \(#,##0.00\);_(* "-"??_);_(@_)</c:formatCode>
                <c:ptCount val="2"/>
                <c:pt idx="0">
                  <c:v>0.01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86-42AA-A6EF-660F523752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3"/>
        <c:axId val="535584992"/>
        <c:axId val="535578432"/>
      </c:barChart>
      <c:catAx>
        <c:axId val="53558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578432"/>
        <c:crosses val="autoZero"/>
        <c:auto val="1"/>
        <c:lblAlgn val="ctr"/>
        <c:lblOffset val="100"/>
        <c:noMultiLvlLbl val="0"/>
      </c:catAx>
      <c:valAx>
        <c:axId val="53557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PAV%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58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080142653923988"/>
          <c:y val="2.8081123244929798E-2"/>
          <c:w val="0.34857526396986638"/>
          <c:h val="6.3850037466065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Colchicine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154589371980675E-3"/>
                  <c:y val="0.12842026981126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9C-4432-9C12-453B27930623}"/>
                </c:ext>
              </c:extLst>
            </c:dLbl>
            <c:dLbl>
              <c:idx val="1"/>
              <c:layout>
                <c:manualLayout>
                  <c:x val="-3.6231884057971015E-3"/>
                  <c:y val="0.10798977234128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9C-4432-9C12-453B27930623}"/>
                </c:ext>
              </c:extLst>
            </c:dLbl>
            <c:dLbl>
              <c:idx val="2"/>
              <c:layout>
                <c:manualLayout>
                  <c:x val="-8.856580457753038E-17"/>
                  <c:y val="9.9233844854157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9C-4432-9C12-453B27930623}"/>
                </c:ext>
              </c:extLst>
            </c:dLbl>
            <c:dLbl>
              <c:idx val="3"/>
              <c:layout>
                <c:manualLayout>
                  <c:x val="0"/>
                  <c:y val="9.047791736702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9C-4432-9C12-453B27930623}"/>
                </c:ext>
              </c:extLst>
            </c:dLbl>
            <c:spPr>
              <a:solidFill>
                <a:schemeClr val="bg1">
                  <a:alpha val="67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chemeClr val="accent1">
                    <a:shade val="76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  <c:pt idx="3">
                  <c:v>1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0.9</c:v>
                </c:pt>
                <c:pt idx="1">
                  <c:v>0.75</c:v>
                </c:pt>
                <c:pt idx="2">
                  <c:v>0.5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C-4432-9C12-453B279306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077294685990338E-3"/>
                  <c:y val="0.10215248734986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9C-4432-9C12-453B27930623}"/>
                </c:ext>
              </c:extLst>
            </c:dLbl>
            <c:dLbl>
              <c:idx val="1"/>
              <c:layout>
                <c:manualLayout>
                  <c:x val="0"/>
                  <c:y val="0.10507112984557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9C-4432-9C12-453B27930623}"/>
                </c:ext>
              </c:extLst>
            </c:dLbl>
            <c:dLbl>
              <c:idx val="2"/>
              <c:layout>
                <c:manualLayout>
                  <c:x val="1.2077294685989453E-3"/>
                  <c:y val="0.10507112984557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9C-4432-9C12-453B27930623}"/>
                </c:ext>
              </c:extLst>
            </c:dLbl>
            <c:dLbl>
              <c:idx val="3"/>
              <c:layout>
                <c:manualLayout>
                  <c:x val="-1.7713160915506076E-16"/>
                  <c:y val="8.7559274871315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9C-4432-9C12-453B27930623}"/>
                </c:ext>
              </c:extLst>
            </c:dLbl>
            <c:spPr>
              <a:solidFill>
                <a:schemeClr val="bg1">
                  <a:alpha val="63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accent1">
                    <a:tint val="77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  <c:pt idx="3">
                  <c:v>1 year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0.8</c:v>
                </c:pt>
                <c:pt idx="1">
                  <c:v>0.7</c:v>
                </c:pt>
                <c:pt idx="2">
                  <c:v>1.05</c:v>
                </c:pt>
                <c:pt idx="3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C-4432-9C12-453B27930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838291064"/>
        <c:axId val="838293360"/>
      </c:barChart>
      <c:catAx>
        <c:axId val="83829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293360"/>
        <c:crosses val="autoZero"/>
        <c:auto val="1"/>
        <c:lblAlgn val="ctr"/>
        <c:lblOffset val="100"/>
        <c:noMultiLvlLbl val="0"/>
      </c:catAx>
      <c:valAx>
        <c:axId val="838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291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0.60206</cdr:x>
      <cdr:y>0.45122</cdr:y>
    </cdr:from>
    <cdr:to>
      <cdr:x>0.8024</cdr:x>
      <cdr:y>0.52683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3004941" y="1836607"/>
          <a:ext cx="999917" cy="3077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p=0.658</a:t>
          </a:r>
        </a:p>
      </cdr:txBody>
    </cdr:sp>
  </cdr:relSizeAnchor>
  <cdr:relSizeAnchor xmlns:cdr="http://schemas.openxmlformats.org/drawingml/2006/chartDrawing">
    <cdr:from>
      <cdr:x>0.1824</cdr:x>
      <cdr:y>0.51466</cdr:y>
    </cdr:from>
    <cdr:to>
      <cdr:x>0.38274</cdr:x>
      <cdr:y>0.59027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910358" y="2094858"/>
          <a:ext cx="999917" cy="3077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p=0.566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6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75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04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67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3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0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78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87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6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colorful border&#10;&#10;Description automatically generated">
            <a:extLst>
              <a:ext uri="{FF2B5EF4-FFF2-40B4-BE49-F238E27FC236}">
                <a16:creationId xmlns:a16="http://schemas.microsoft.com/office/drawing/2014/main" id="{327DA9BA-2D0D-6F3E-110C-2B21F2A66B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c of a heart&#10;&#10;AI-generated content may be incorrect.">
            <a:extLst>
              <a:ext uri="{FF2B5EF4-FFF2-40B4-BE49-F238E27FC236}">
                <a16:creationId xmlns:a16="http://schemas.microsoft.com/office/drawing/2014/main" id="{3D361E35-6A7E-4E98-3F68-8BAB696CEC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-up of a colorful border&#10;&#10;Description automatically generated">
            <a:extLst>
              <a:ext uri="{FF2B5EF4-FFF2-40B4-BE49-F238E27FC236}">
                <a16:creationId xmlns:a16="http://schemas.microsoft.com/office/drawing/2014/main" id="{327DA9BA-2D0D-6F3E-110C-2B21F2A66B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340750" y="2053726"/>
            <a:ext cx="6736325" cy="238760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rgbClr val="002856"/>
                </a:solidFill>
              </a:rPr>
              <a:t>Effect of Colchicine on Progression of Known Coronary Atherosclerosis in Patients with </a:t>
            </a:r>
            <a:r>
              <a:rPr lang="en-US" sz="4800" dirty="0" err="1">
                <a:solidFill>
                  <a:srgbClr val="002856"/>
                </a:solidFill>
              </a:rPr>
              <a:t>STable</a:t>
            </a:r>
            <a:r>
              <a:rPr lang="en-US" sz="4800" dirty="0">
                <a:solidFill>
                  <a:srgbClr val="002856"/>
                </a:solidFill>
              </a:rPr>
              <a:t> </a:t>
            </a:r>
            <a:r>
              <a:rPr lang="en-US" sz="4800" dirty="0" err="1">
                <a:solidFill>
                  <a:srgbClr val="002856"/>
                </a:solidFill>
              </a:rPr>
              <a:t>CoROnary</a:t>
            </a:r>
            <a:r>
              <a:rPr lang="en-US" sz="4800" dirty="0">
                <a:solidFill>
                  <a:srgbClr val="002856"/>
                </a:solidFill>
              </a:rPr>
              <a:t> Artery Disease </a:t>
            </a:r>
            <a:r>
              <a:rPr lang="en-US" sz="4800" dirty="0" err="1">
                <a:solidFill>
                  <a:srgbClr val="002856"/>
                </a:solidFill>
              </a:rPr>
              <a:t>CoMpared</a:t>
            </a:r>
            <a:r>
              <a:rPr lang="en-US" sz="4800" dirty="0">
                <a:solidFill>
                  <a:srgbClr val="002856"/>
                </a:solidFill>
              </a:rPr>
              <a:t> to Placebo - EKSTROM Trial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340750" y="4581844"/>
            <a:ext cx="5526650" cy="1799905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856"/>
                </a:solidFill>
              </a:rPr>
              <a:t>Matthew J. Budoff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Professor of Medicine, UCLA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Endowed Chair of Preventive Cardiology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Los Angeles, California, USA</a:t>
            </a:r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AND EXCLUSION CRITERIA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214438"/>
            <a:ext cx="5157787" cy="823912"/>
          </a:xfrm>
        </p:spPr>
        <p:txBody>
          <a:bodyPr/>
          <a:lstStyle/>
          <a:p>
            <a:r>
              <a:rPr lang="en-US" dirty="0"/>
              <a:t>Inclusion Criteria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038350"/>
            <a:ext cx="5157787" cy="36845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Age 30-85</a:t>
            </a:r>
          </a:p>
          <a:p>
            <a:r>
              <a:rPr lang="en-US" dirty="0"/>
              <a:t>Proven coronary artery disease; as evidenced by coronary angiography, CT coronary angiography or a Coronary Artery Calcium Score (</a:t>
            </a:r>
            <a:r>
              <a:rPr lang="en-US" dirty="0" err="1"/>
              <a:t>Agatston</a:t>
            </a:r>
            <a:r>
              <a:rPr lang="en-US" dirty="0"/>
              <a:t> score &gt;400)</a:t>
            </a:r>
          </a:p>
          <a:p>
            <a:r>
              <a:rPr lang="en-US" dirty="0"/>
              <a:t>Clinically stable for at least six months</a:t>
            </a:r>
          </a:p>
          <a:p>
            <a:r>
              <a:rPr lang="en-US" dirty="0"/>
              <a:t>No major competing co-morbidities or contra-indication to colchicine therapy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214438"/>
            <a:ext cx="5183188" cy="823912"/>
          </a:xfrm>
        </p:spPr>
        <p:txBody>
          <a:bodyPr/>
          <a:lstStyle/>
          <a:p>
            <a:r>
              <a:rPr lang="en-US" dirty="0"/>
              <a:t>Exclusion Criteria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038350"/>
            <a:ext cx="5183188" cy="36845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Women who are pregnant, breastfeeding or may be considering pregnancy during the study period</a:t>
            </a:r>
          </a:p>
          <a:p>
            <a:r>
              <a:rPr lang="en-US" dirty="0"/>
              <a:t>Renal impairment as evidenced by a serum creatinine &gt;150 </a:t>
            </a:r>
            <a:r>
              <a:rPr lang="en-US" dirty="0" err="1"/>
              <a:t>μmol</a:t>
            </a:r>
            <a:r>
              <a:rPr lang="en-US" dirty="0"/>
              <a:t>/l or estimated glomerular filtration rate (</a:t>
            </a:r>
            <a:r>
              <a:rPr lang="en-US" dirty="0" err="1"/>
              <a:t>eGFR</a:t>
            </a:r>
            <a:r>
              <a:rPr lang="en-US" dirty="0"/>
              <a:t>) &lt;50 mL/min/1.73 m2</a:t>
            </a:r>
          </a:p>
          <a:p>
            <a:r>
              <a:rPr lang="en-US" dirty="0"/>
              <a:t>Severe heart failure - systolic or diastolic New York Heart Association Functional classification 3 or 4</a:t>
            </a:r>
          </a:p>
          <a:p>
            <a:r>
              <a:rPr lang="en-US" dirty="0"/>
              <a:t>Moderate or severe </a:t>
            </a:r>
            <a:r>
              <a:rPr lang="en-US" dirty="0" err="1"/>
              <a:t>valvular</a:t>
            </a:r>
            <a:r>
              <a:rPr lang="en-US" dirty="0"/>
              <a:t> heart disease considered likely to require intervention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13866" y="184149"/>
            <a:ext cx="2813062" cy="361951"/>
            <a:chOff x="4303741" y="300708"/>
            <a:chExt cx="2813062" cy="36195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529296" y="-924847"/>
              <a:ext cx="361951" cy="281306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72049" y="327796"/>
              <a:ext cx="14763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EKSTROM Trial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97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12AA17A-F3D3-1A48-AF5F-56A7E43C3F5B}"/>
              </a:ext>
            </a:extLst>
          </p:cNvPr>
          <p:cNvSpPr/>
          <p:nvPr/>
        </p:nvSpPr>
        <p:spPr>
          <a:xfrm>
            <a:off x="1777900" y="1754869"/>
            <a:ext cx="629920" cy="3875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987C6-2D3C-F34C-BC39-00C628769C45}"/>
              </a:ext>
            </a:extLst>
          </p:cNvPr>
          <p:cNvSpPr txBox="1"/>
          <p:nvPr/>
        </p:nvSpPr>
        <p:spPr>
          <a:xfrm>
            <a:off x="2416231" y="1723828"/>
            <a:ext cx="165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1:1 RANDOMIZATION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12607-78FF-594D-97BC-9FBCC127A5FD}"/>
              </a:ext>
            </a:extLst>
          </p:cNvPr>
          <p:cNvSpPr txBox="1"/>
          <p:nvPr/>
        </p:nvSpPr>
        <p:spPr>
          <a:xfrm>
            <a:off x="2312825" y="3126313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Colchicine (0.5mg)</a:t>
            </a:r>
          </a:p>
          <a:p>
            <a:r>
              <a:rPr lang="en-US" sz="1600" dirty="0"/>
              <a:t> or Placebo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8AF2EB-8F3D-094B-8E0A-02245073DDE1}"/>
              </a:ext>
            </a:extLst>
          </p:cNvPr>
          <p:cNvSpPr txBox="1"/>
          <p:nvPr/>
        </p:nvSpPr>
        <p:spPr>
          <a:xfrm>
            <a:off x="4626017" y="1691955"/>
            <a:ext cx="124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BASELINE CCTA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33F636-1F83-E04D-A146-B83920A11978}"/>
              </a:ext>
            </a:extLst>
          </p:cNvPr>
          <p:cNvSpPr txBox="1"/>
          <p:nvPr/>
        </p:nvSpPr>
        <p:spPr>
          <a:xfrm>
            <a:off x="6675427" y="1671621"/>
            <a:ext cx="129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FOLLOW UP CCTA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5F68DBF-EA7B-2846-ACB2-C501AB0D960A}"/>
              </a:ext>
            </a:extLst>
          </p:cNvPr>
          <p:cNvSpPr/>
          <p:nvPr/>
        </p:nvSpPr>
        <p:spPr>
          <a:xfrm>
            <a:off x="4021662" y="1672609"/>
            <a:ext cx="604355" cy="37943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2F8D2B4-4E9B-CF4F-B6E3-837E28921296}"/>
              </a:ext>
            </a:extLst>
          </p:cNvPr>
          <p:cNvSpPr/>
          <p:nvPr/>
        </p:nvSpPr>
        <p:spPr>
          <a:xfrm>
            <a:off x="5997067" y="1669492"/>
            <a:ext cx="603361" cy="40011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149B02-4616-574D-9907-3FBC49F2A75D}"/>
              </a:ext>
            </a:extLst>
          </p:cNvPr>
          <p:cNvSpPr txBox="1"/>
          <p:nvPr/>
        </p:nvSpPr>
        <p:spPr>
          <a:xfrm>
            <a:off x="5804339" y="2142371"/>
            <a:ext cx="941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52 Weeks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Follow up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91B643F1-6750-0942-9E3F-A4A440389AE0}"/>
              </a:ext>
            </a:extLst>
          </p:cNvPr>
          <p:cNvSpPr/>
          <p:nvPr/>
        </p:nvSpPr>
        <p:spPr>
          <a:xfrm>
            <a:off x="8002526" y="1660596"/>
            <a:ext cx="568387" cy="3914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9AAA04-D22D-9744-B052-2D4ECFDB914C}"/>
              </a:ext>
            </a:extLst>
          </p:cNvPr>
          <p:cNvSpPr txBox="1"/>
          <p:nvPr/>
        </p:nvSpPr>
        <p:spPr>
          <a:xfrm>
            <a:off x="8473696" y="1689258"/>
            <a:ext cx="1781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POST –Trial PERIOD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3B5288-2BA6-7A4A-8561-C25BCF601BF8}"/>
              </a:ext>
            </a:extLst>
          </p:cNvPr>
          <p:cNvSpPr txBox="1"/>
          <p:nvPr/>
        </p:nvSpPr>
        <p:spPr>
          <a:xfrm>
            <a:off x="8676513" y="2142371"/>
            <a:ext cx="13754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Blood tests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Quantitative plaque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30 days phone follow up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F1F5AF-0F8B-8045-8BA0-F6950130E6C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529604" y="2352551"/>
            <a:ext cx="1276575" cy="730412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864FBE-7D02-4C4A-BA9D-FD61E4CA75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52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l="2473" r="5809"/>
          <a:stretch/>
        </p:blipFill>
        <p:spPr bwMode="auto">
          <a:xfrm>
            <a:off x="4568995" y="2290465"/>
            <a:ext cx="1216326" cy="83584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2E6930-6B34-7B40-B128-78997EFA64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52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l="2473" r="5809"/>
          <a:stretch/>
        </p:blipFill>
        <p:spPr bwMode="auto">
          <a:xfrm>
            <a:off x="6656766" y="2290464"/>
            <a:ext cx="1216326" cy="83584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6DD8B06-0FED-0A4B-BEF4-46D7978BD9C1}"/>
              </a:ext>
            </a:extLst>
          </p:cNvPr>
          <p:cNvSpPr txBox="1"/>
          <p:nvPr/>
        </p:nvSpPr>
        <p:spPr>
          <a:xfrm>
            <a:off x="661830" y="1654131"/>
            <a:ext cx="133603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SUBJECT ENROLLMENT</a:t>
            </a:r>
          </a:p>
          <a:p>
            <a:endParaRPr lang="en-US" sz="1400" dirty="0"/>
          </a:p>
          <a:p>
            <a:r>
              <a:rPr lang="en-US" sz="1400" dirty="0"/>
              <a:t>Endocrinology &amp; Cardiology Clinics</a:t>
            </a:r>
          </a:p>
          <a:p>
            <a:endParaRPr lang="en-US" sz="1400" dirty="0"/>
          </a:p>
          <a:p>
            <a:r>
              <a:rPr lang="en-US" sz="1400" dirty="0"/>
              <a:t>Patients with type 2 diabetes with at least 1 CV risk factor or prior ASCVD</a:t>
            </a:r>
          </a:p>
          <a:p>
            <a:endParaRPr lang="en-US" sz="1400" dirty="0"/>
          </a:p>
          <a:p>
            <a:r>
              <a:rPr lang="en-US" sz="1400" u="sng" dirty="0"/>
              <a:t>Visit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Consent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Screening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H&amp;P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Baseline blood tests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848257" y="253633"/>
            <a:ext cx="2813062" cy="361951"/>
            <a:chOff x="4303741" y="300708"/>
            <a:chExt cx="2813062" cy="36195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5529296" y="-924847"/>
              <a:ext cx="361951" cy="2813062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4972049" y="327796"/>
              <a:ext cx="14763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EKSTROM Trial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37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AND SECONDARY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The primary endpoint is the rate of change in the volume of low attenuation plaque compared to placebo as evaluated by CCTA.</a:t>
            </a:r>
          </a:p>
          <a:p>
            <a:r>
              <a:rPr lang="en-US" sz="3200" dirty="0"/>
              <a:t>The secondary objectives:</a:t>
            </a:r>
          </a:p>
          <a:p>
            <a:pPr lvl="1"/>
            <a:r>
              <a:rPr lang="en-US" sz="2800" dirty="0"/>
              <a:t>Rate of change in total plaque volume</a:t>
            </a:r>
          </a:p>
          <a:p>
            <a:pPr lvl="1"/>
            <a:r>
              <a:rPr lang="en-US" sz="2800" dirty="0"/>
              <a:t>Rate of change in total non-calcified plaque, fibro-fatty, fibrous and dense calcified plaques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237691" y="184149"/>
            <a:ext cx="2813062" cy="361951"/>
            <a:chOff x="4303741" y="300708"/>
            <a:chExt cx="2813062" cy="3619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529296" y="-924847"/>
              <a:ext cx="361951" cy="281306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972049" y="327796"/>
              <a:ext cx="14763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EKSTROM Trial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07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52719"/>
            <a:ext cx="10515600" cy="1325563"/>
          </a:xfrm>
        </p:spPr>
        <p:txBody>
          <a:bodyPr/>
          <a:lstStyle/>
          <a:p>
            <a:r>
              <a:rPr lang="en-US" dirty="0"/>
              <a:t>TRIAL PROFILE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75741" y="184149"/>
            <a:ext cx="2813062" cy="361951"/>
            <a:chOff x="4303741" y="300708"/>
            <a:chExt cx="2813062" cy="3619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529296" y="-924847"/>
              <a:ext cx="361951" cy="281306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972049" y="327796"/>
              <a:ext cx="14763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EKSTROM Trial</a:t>
              </a:r>
            </a:p>
          </p:txBody>
        </p:sp>
      </p:grpSp>
      <p:sp>
        <p:nvSpPr>
          <p:cNvPr id="7" name="Alternate Process 2">
            <a:extLst>
              <a:ext uri="{FF2B5EF4-FFF2-40B4-BE49-F238E27FC236}">
                <a16:creationId xmlns:a16="http://schemas.microsoft.com/office/drawing/2014/main" id="{B2664F39-E239-054D-9D07-61AD619A298E}"/>
              </a:ext>
            </a:extLst>
          </p:cNvPr>
          <p:cNvSpPr/>
          <p:nvPr/>
        </p:nvSpPr>
        <p:spPr>
          <a:xfrm>
            <a:off x="3747148" y="1274596"/>
            <a:ext cx="2500840" cy="60411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EKSTROM Trial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Subjects Screened: n=98</a:t>
            </a:r>
          </a:p>
        </p:txBody>
      </p:sp>
      <p:sp>
        <p:nvSpPr>
          <p:cNvPr id="8" name="Alternate Process 16">
            <a:extLst>
              <a:ext uri="{FF2B5EF4-FFF2-40B4-BE49-F238E27FC236}">
                <a16:creationId xmlns:a16="http://schemas.microsoft.com/office/drawing/2014/main" id="{B18FF0D5-F556-4A4C-9838-9199D7D261EC}"/>
              </a:ext>
            </a:extLst>
          </p:cNvPr>
          <p:cNvSpPr/>
          <p:nvPr/>
        </p:nvSpPr>
        <p:spPr>
          <a:xfrm>
            <a:off x="4262336" y="2028441"/>
            <a:ext cx="1370149" cy="61584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Randomized Subjects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n=84</a:t>
            </a:r>
          </a:p>
        </p:txBody>
      </p:sp>
      <p:sp>
        <p:nvSpPr>
          <p:cNvPr id="9" name="Alternate Process 18">
            <a:extLst>
              <a:ext uri="{FF2B5EF4-FFF2-40B4-BE49-F238E27FC236}">
                <a16:creationId xmlns:a16="http://schemas.microsoft.com/office/drawing/2014/main" id="{829F5828-A8AF-5240-922F-272A02F0B640}"/>
              </a:ext>
            </a:extLst>
          </p:cNvPr>
          <p:cNvSpPr/>
          <p:nvPr/>
        </p:nvSpPr>
        <p:spPr>
          <a:xfrm>
            <a:off x="7532610" y="1211494"/>
            <a:ext cx="1470464" cy="76235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Screen Failed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n=14</a:t>
            </a:r>
          </a:p>
        </p:txBody>
      </p:sp>
      <p:sp>
        <p:nvSpPr>
          <p:cNvPr id="10" name="Alternate Process 20">
            <a:extLst>
              <a:ext uri="{FF2B5EF4-FFF2-40B4-BE49-F238E27FC236}">
                <a16:creationId xmlns:a16="http://schemas.microsoft.com/office/drawing/2014/main" id="{29CAE439-4278-4C40-AE01-158351F374F9}"/>
              </a:ext>
            </a:extLst>
          </p:cNvPr>
          <p:cNvSpPr/>
          <p:nvPr/>
        </p:nvSpPr>
        <p:spPr>
          <a:xfrm>
            <a:off x="2562764" y="2472928"/>
            <a:ext cx="1070967" cy="56111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Colchicine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n=42</a:t>
            </a:r>
          </a:p>
        </p:txBody>
      </p:sp>
      <p:sp>
        <p:nvSpPr>
          <p:cNvPr id="11" name="Alternate Process 26">
            <a:extLst>
              <a:ext uri="{FF2B5EF4-FFF2-40B4-BE49-F238E27FC236}">
                <a16:creationId xmlns:a16="http://schemas.microsoft.com/office/drawing/2014/main" id="{4840DBD4-E0C1-4B4B-83CE-293EE27CF10D}"/>
              </a:ext>
            </a:extLst>
          </p:cNvPr>
          <p:cNvSpPr/>
          <p:nvPr/>
        </p:nvSpPr>
        <p:spPr>
          <a:xfrm>
            <a:off x="6317994" y="2369417"/>
            <a:ext cx="1058214" cy="54973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Placebo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n=42</a:t>
            </a:r>
          </a:p>
        </p:txBody>
      </p:sp>
      <p:sp>
        <p:nvSpPr>
          <p:cNvPr id="12" name="Alternate Process 27">
            <a:extLst>
              <a:ext uri="{FF2B5EF4-FFF2-40B4-BE49-F238E27FC236}">
                <a16:creationId xmlns:a16="http://schemas.microsoft.com/office/drawing/2014/main" id="{B913F9F4-98A3-4540-8D7C-7925D5529999}"/>
              </a:ext>
            </a:extLst>
          </p:cNvPr>
          <p:cNvSpPr/>
          <p:nvPr/>
        </p:nvSpPr>
        <p:spPr>
          <a:xfrm>
            <a:off x="6214483" y="3212378"/>
            <a:ext cx="1293949" cy="53526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Lost to follow up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n=6</a:t>
            </a:r>
          </a:p>
        </p:txBody>
      </p:sp>
      <p:sp>
        <p:nvSpPr>
          <p:cNvPr id="13" name="Alternate Process 34">
            <a:extLst>
              <a:ext uri="{FF2B5EF4-FFF2-40B4-BE49-F238E27FC236}">
                <a16:creationId xmlns:a16="http://schemas.microsoft.com/office/drawing/2014/main" id="{12A9855D-9CEF-0446-B8A1-1557B0A4B7D9}"/>
              </a:ext>
            </a:extLst>
          </p:cNvPr>
          <p:cNvSpPr/>
          <p:nvPr/>
        </p:nvSpPr>
        <p:spPr>
          <a:xfrm>
            <a:off x="2363015" y="4142592"/>
            <a:ext cx="1470464" cy="75028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Drug Subjects Completed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n=36</a:t>
            </a:r>
          </a:p>
        </p:txBody>
      </p:sp>
      <p:sp>
        <p:nvSpPr>
          <p:cNvPr id="14" name="Alternate Process 35">
            <a:extLst>
              <a:ext uri="{FF2B5EF4-FFF2-40B4-BE49-F238E27FC236}">
                <a16:creationId xmlns:a16="http://schemas.microsoft.com/office/drawing/2014/main" id="{8FC4D156-73BF-C54D-A13C-BF5109B25078}"/>
              </a:ext>
            </a:extLst>
          </p:cNvPr>
          <p:cNvSpPr/>
          <p:nvPr/>
        </p:nvSpPr>
        <p:spPr>
          <a:xfrm>
            <a:off x="6181745" y="4113234"/>
            <a:ext cx="1523980" cy="75028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Placebo Subjects Completed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n=36</a:t>
            </a:r>
          </a:p>
        </p:txBody>
      </p:sp>
      <p:sp>
        <p:nvSpPr>
          <p:cNvPr id="15" name="Alternate Process 36">
            <a:extLst>
              <a:ext uri="{FF2B5EF4-FFF2-40B4-BE49-F238E27FC236}">
                <a16:creationId xmlns:a16="http://schemas.microsoft.com/office/drawing/2014/main" id="{A32D5A95-5440-7441-8FCC-24A975C4E6EB}"/>
              </a:ext>
            </a:extLst>
          </p:cNvPr>
          <p:cNvSpPr/>
          <p:nvPr/>
        </p:nvSpPr>
        <p:spPr>
          <a:xfrm>
            <a:off x="4336837" y="4775431"/>
            <a:ext cx="1341549" cy="758594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Total Subjects Completed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n=72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B90C5F-9FE6-DB42-8DE2-C8A19A6C4929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947410" y="1791445"/>
            <a:ext cx="1" cy="236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540FE5-AFBF-9F4E-8F65-EC9D45DADBB5}"/>
              </a:ext>
            </a:extLst>
          </p:cNvPr>
          <p:cNvCxnSpPr/>
          <p:nvPr/>
        </p:nvCxnSpPr>
        <p:spPr>
          <a:xfrm>
            <a:off x="6317994" y="1544267"/>
            <a:ext cx="1214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68A6DF-D23B-0043-B5AB-FD7C0B7163A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614703" y="2245009"/>
            <a:ext cx="703291" cy="399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3178E8-4624-B44B-9381-929554532C75}"/>
              </a:ext>
            </a:extLst>
          </p:cNvPr>
          <p:cNvCxnSpPr/>
          <p:nvPr/>
        </p:nvCxnSpPr>
        <p:spPr>
          <a:xfrm flipH="1">
            <a:off x="3633731" y="2278334"/>
            <a:ext cx="646387" cy="429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E8F89C-9921-864B-A5A9-116688B84253}"/>
              </a:ext>
            </a:extLst>
          </p:cNvPr>
          <p:cNvCxnSpPr/>
          <p:nvPr/>
        </p:nvCxnSpPr>
        <p:spPr>
          <a:xfrm>
            <a:off x="3189136" y="3686325"/>
            <a:ext cx="0" cy="30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9026DB-51C3-0845-B074-CB25389268D0}"/>
              </a:ext>
            </a:extLst>
          </p:cNvPr>
          <p:cNvCxnSpPr>
            <a:cxnSpLocks/>
            <a:stCxn id="13" idx="2"/>
            <a:endCxn id="15" idx="1"/>
          </p:cNvCxnSpPr>
          <p:nvPr/>
        </p:nvCxnSpPr>
        <p:spPr>
          <a:xfrm>
            <a:off x="3098247" y="4892872"/>
            <a:ext cx="1238590" cy="261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A5A5CE-B4E5-7446-9F19-2961BFFCD87E}"/>
              </a:ext>
            </a:extLst>
          </p:cNvPr>
          <p:cNvCxnSpPr/>
          <p:nvPr/>
        </p:nvCxnSpPr>
        <p:spPr>
          <a:xfrm>
            <a:off x="6861457" y="2921306"/>
            <a:ext cx="0" cy="225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A87A0F-C44B-824E-A207-D14425A77DEE}"/>
              </a:ext>
            </a:extLst>
          </p:cNvPr>
          <p:cNvCxnSpPr/>
          <p:nvPr/>
        </p:nvCxnSpPr>
        <p:spPr>
          <a:xfrm flipH="1">
            <a:off x="6875977" y="3769258"/>
            <a:ext cx="594" cy="230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Alternate Process 27">
            <a:extLst>
              <a:ext uri="{FF2B5EF4-FFF2-40B4-BE49-F238E27FC236}">
                <a16:creationId xmlns:a16="http://schemas.microsoft.com/office/drawing/2014/main" id="{B913F9F4-98A3-4540-8D7C-7925D5529999}"/>
              </a:ext>
            </a:extLst>
          </p:cNvPr>
          <p:cNvSpPr/>
          <p:nvPr/>
        </p:nvSpPr>
        <p:spPr>
          <a:xfrm>
            <a:off x="2424292" y="3296535"/>
            <a:ext cx="1293949" cy="53526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Lost to follow up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n=6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7A5A5CE-B4E5-7446-9F19-2961BFFCD87E}"/>
              </a:ext>
            </a:extLst>
          </p:cNvPr>
          <p:cNvCxnSpPr/>
          <p:nvPr/>
        </p:nvCxnSpPr>
        <p:spPr>
          <a:xfrm>
            <a:off x="3081813" y="3049940"/>
            <a:ext cx="0" cy="225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A87A0F-C44B-824E-A207-D14425A77DEE}"/>
              </a:ext>
            </a:extLst>
          </p:cNvPr>
          <p:cNvCxnSpPr/>
          <p:nvPr/>
        </p:nvCxnSpPr>
        <p:spPr>
          <a:xfrm flipH="1">
            <a:off x="3124813" y="3851919"/>
            <a:ext cx="594" cy="230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9026DB-51C3-0845-B074-CB25389268D0}"/>
              </a:ext>
            </a:extLst>
          </p:cNvPr>
          <p:cNvCxnSpPr>
            <a:cxnSpLocks/>
            <a:stCxn id="14" idx="2"/>
            <a:endCxn id="15" idx="3"/>
          </p:cNvCxnSpPr>
          <p:nvPr/>
        </p:nvCxnSpPr>
        <p:spPr>
          <a:xfrm flipH="1">
            <a:off x="5678386" y="4863514"/>
            <a:ext cx="1265349" cy="29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56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75741" y="184149"/>
            <a:ext cx="2813062" cy="361951"/>
            <a:chOff x="4303741" y="300708"/>
            <a:chExt cx="2813062" cy="3619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529296" y="-924847"/>
              <a:ext cx="361951" cy="281306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972049" y="327796"/>
              <a:ext cx="14763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EKSTROM Trial</a:t>
              </a: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6E82301-D01A-704B-B7F0-BBA5EFA11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996081"/>
              </p:ext>
            </p:extLst>
          </p:nvPr>
        </p:nvGraphicFramePr>
        <p:xfrm>
          <a:off x="1495425" y="1690688"/>
          <a:ext cx="6896100" cy="370318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44738">
                  <a:extLst>
                    <a:ext uri="{9D8B030D-6E8A-4147-A177-3AD203B41FA5}">
                      <a16:colId xmlns:a16="http://schemas.microsoft.com/office/drawing/2014/main" val="1606720059"/>
                    </a:ext>
                  </a:extLst>
                </a:gridCol>
                <a:gridCol w="1404098">
                  <a:extLst>
                    <a:ext uri="{9D8B030D-6E8A-4147-A177-3AD203B41FA5}">
                      <a16:colId xmlns:a16="http://schemas.microsoft.com/office/drawing/2014/main" val="956444892"/>
                    </a:ext>
                  </a:extLst>
                </a:gridCol>
                <a:gridCol w="1473727">
                  <a:extLst>
                    <a:ext uri="{9D8B030D-6E8A-4147-A177-3AD203B41FA5}">
                      <a16:colId xmlns:a16="http://schemas.microsoft.com/office/drawing/2014/main" val="3314491422"/>
                    </a:ext>
                  </a:extLst>
                </a:gridCol>
                <a:gridCol w="873537">
                  <a:extLst>
                    <a:ext uri="{9D8B030D-6E8A-4147-A177-3AD203B41FA5}">
                      <a16:colId xmlns:a16="http://schemas.microsoft.com/office/drawing/2014/main" val="221131273"/>
                    </a:ext>
                  </a:extLst>
                </a:gridCol>
              </a:tblGrid>
              <a:tr h="470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11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/>
                        <a:t>Colchicine </a:t>
                      </a:r>
                      <a:r>
                        <a:rPr lang="en-US" sz="1600" dirty="0">
                          <a:effectLst/>
                        </a:rPr>
                        <a:t>	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/>
                        <a:t>Placebo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/>
                        <a:t>	P- value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0350845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       Demographics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n=36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n=36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8664040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Age (years)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65.4 ± 6.8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63.8 ± 7.8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0.360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992942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Body Mass Index (kg/m</a:t>
                      </a:r>
                      <a:r>
                        <a:rPr lang="en-US" sz="1600" baseline="30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26.8  ± 4.6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28.3  ± 5.9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0.244</a:t>
                      </a:r>
                      <a:r>
                        <a:rPr lang="en-US" sz="1600" baseline="30000" dirty="0"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5575222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Male (%)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39 (94)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29 (81)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0.075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9844477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Hispanic / Latino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25 (69)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24 (67)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0.593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088718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Race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0.290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1122630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White (%)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19 (53)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22 (61)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938749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Asian (%)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7 (19)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 (8)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82373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Black or African American (%)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 (6)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 (11)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1980496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Other (%)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8 (22)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7 (19)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421227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Follow-up Time (years)+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1.1 ± 0.5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1.1 ± 0.5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0.848</a:t>
                      </a:r>
                      <a:r>
                        <a:rPr lang="en-US" sz="1600" baseline="30000" dirty="0"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0977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70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75741" y="184149"/>
            <a:ext cx="2813062" cy="361951"/>
            <a:chOff x="4303741" y="300708"/>
            <a:chExt cx="2813062" cy="3619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529296" y="-924847"/>
              <a:ext cx="361951" cy="281306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972049" y="327796"/>
              <a:ext cx="14763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EKSTROM Trial</a:t>
              </a: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6E82301-D01A-704B-B7F0-BBA5EFA11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418824"/>
              </p:ext>
            </p:extLst>
          </p:nvPr>
        </p:nvGraphicFramePr>
        <p:xfrm>
          <a:off x="1476375" y="1347788"/>
          <a:ext cx="6896100" cy="454142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44738">
                  <a:extLst>
                    <a:ext uri="{9D8B030D-6E8A-4147-A177-3AD203B41FA5}">
                      <a16:colId xmlns:a16="http://schemas.microsoft.com/office/drawing/2014/main" val="1606720059"/>
                    </a:ext>
                  </a:extLst>
                </a:gridCol>
                <a:gridCol w="1404098">
                  <a:extLst>
                    <a:ext uri="{9D8B030D-6E8A-4147-A177-3AD203B41FA5}">
                      <a16:colId xmlns:a16="http://schemas.microsoft.com/office/drawing/2014/main" val="956444892"/>
                    </a:ext>
                  </a:extLst>
                </a:gridCol>
                <a:gridCol w="1473727">
                  <a:extLst>
                    <a:ext uri="{9D8B030D-6E8A-4147-A177-3AD203B41FA5}">
                      <a16:colId xmlns:a16="http://schemas.microsoft.com/office/drawing/2014/main" val="3314491422"/>
                    </a:ext>
                  </a:extLst>
                </a:gridCol>
                <a:gridCol w="873537">
                  <a:extLst>
                    <a:ext uri="{9D8B030D-6E8A-4147-A177-3AD203B41FA5}">
                      <a16:colId xmlns:a16="http://schemas.microsoft.com/office/drawing/2014/main" val="221131273"/>
                    </a:ext>
                  </a:extLst>
                </a:gridCol>
              </a:tblGrid>
              <a:tr h="470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11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/>
                        <a:t>Colchicine </a:t>
                      </a:r>
                      <a:r>
                        <a:rPr lang="en-US" sz="1600" dirty="0">
                          <a:effectLst/>
                        </a:rPr>
                        <a:t>	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/>
                        <a:t>Placebo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/>
                        <a:t>	P- value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0350845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       Risk Factors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n=36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n=36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8664040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Diabetes Mellitus (%)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 (8)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 (14)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0.453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992942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Hypertension (%)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26 (72)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19 (53)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0.088</a:t>
                      </a:r>
                      <a:r>
                        <a:rPr lang="en-US" sz="1600" baseline="30000" dirty="0"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5575222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Hyperlipidemia (%)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28 (78)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26 (72)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0.406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9844477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Family History of CAD (%)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20 (56)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25 (69)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0.224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088718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Current Smoker (%)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1 (3)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2 (6)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0.590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1122630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Past Smoker (%)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 (14)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 (17)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0.782 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938749"/>
                  </a:ext>
                </a:extLst>
              </a:tr>
              <a:tr h="2245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77229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Atorvastatin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17 (47)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13 (36)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0.322 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07214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Rosuvastatin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9 (25)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13 (36)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0.306 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359790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 Inhibitors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8 (22)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 (11)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0.343 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3229100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7 (19)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11 (31)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0.276 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721152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 Blockers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20 (56)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14 (39)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0.157 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4667497"/>
                  </a:ext>
                </a:extLst>
              </a:tr>
              <a:tr h="287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CaCh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Blockers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7 (19)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 (17)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0.759 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82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682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55" y="33280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Results: Plaque Volume Changes at 1 year </a:t>
            </a:r>
            <a:r>
              <a:rPr lang="en-US" sz="2800" dirty="0"/>
              <a:t>(Percent Atheroma Volume PAV%)</a:t>
            </a:r>
            <a:endParaRPr lang="en-US" baseline="30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506837"/>
              </p:ext>
            </p:extLst>
          </p:nvPr>
        </p:nvGraphicFramePr>
        <p:xfrm>
          <a:off x="6128993" y="1530776"/>
          <a:ext cx="4991100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875741" y="184149"/>
            <a:ext cx="2813062" cy="361951"/>
            <a:chOff x="4303741" y="300708"/>
            <a:chExt cx="2813062" cy="3619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529296" y="-924847"/>
              <a:ext cx="361951" cy="281306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972049" y="327796"/>
              <a:ext cx="14763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EKSTROM Trial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70E9E5-C711-E109-885A-0579ED9EBD08}"/>
              </a:ext>
            </a:extLst>
          </p:cNvPr>
          <p:cNvGrpSpPr/>
          <p:nvPr/>
        </p:nvGrpSpPr>
        <p:grpSpPr>
          <a:xfrm>
            <a:off x="8119945" y="3338741"/>
            <a:ext cx="2848207" cy="614332"/>
            <a:chOff x="8078716" y="4496237"/>
            <a:chExt cx="2848207" cy="614332"/>
          </a:xfrm>
        </p:grpSpPr>
        <p:sp>
          <p:nvSpPr>
            <p:cNvPr id="12" name="TextBox 11"/>
            <p:cNvSpPr txBox="1"/>
            <p:nvPr/>
          </p:nvSpPr>
          <p:spPr>
            <a:xfrm>
              <a:off x="8078716" y="4802792"/>
              <a:ext cx="8891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p=0.509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37778" y="4496237"/>
              <a:ext cx="8891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p= 0.009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2F0324-C0EE-F7A1-5652-287C5E82CB75}"/>
              </a:ext>
            </a:extLst>
          </p:cNvPr>
          <p:cNvGrpSpPr/>
          <p:nvPr/>
        </p:nvGrpSpPr>
        <p:grpSpPr>
          <a:xfrm>
            <a:off x="825347" y="1469019"/>
            <a:ext cx="4991100" cy="4070350"/>
            <a:chOff x="5513569" y="1784631"/>
            <a:chExt cx="4991100" cy="4070350"/>
          </a:xfrm>
        </p:grpSpPr>
        <p:graphicFrame>
          <p:nvGraphicFramePr>
            <p:cNvPr id="10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89939432"/>
                </p:ext>
              </p:extLst>
            </p:nvPr>
          </p:nvGraphicFramePr>
          <p:xfrm>
            <a:off x="5513569" y="1784631"/>
            <a:ext cx="4991100" cy="407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46685F-BF49-B022-4567-C18AB131935C}"/>
                </a:ext>
              </a:extLst>
            </p:cNvPr>
            <p:cNvGrpSpPr/>
            <p:nvPr/>
          </p:nvGrpSpPr>
          <p:grpSpPr>
            <a:xfrm>
              <a:off x="6932335" y="3512029"/>
              <a:ext cx="2477730" cy="615554"/>
              <a:chOff x="6932335" y="3512029"/>
              <a:chExt cx="2477730" cy="61555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932335" y="3819806"/>
                <a:ext cx="8891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p=0.344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520920" y="3512029"/>
                <a:ext cx="8891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p=0.015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55555" y="5788689"/>
            <a:ext cx="1036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*p reported adjusted for Age, Gender, BMI, Hypertension, Hyperlipidemia, and Baseline Plaque from multivariable linear regression.</a:t>
            </a:r>
          </a:p>
        </p:txBody>
      </p:sp>
    </p:spTree>
    <p:extLst>
      <p:ext uri="{BB962C8B-B14F-4D97-AF65-F5344CB8AC3E}">
        <p14:creationId xmlns:p14="http://schemas.microsoft.com/office/powerpoint/2010/main" val="309197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hs</a:t>
            </a:r>
            <a:r>
              <a:rPr lang="en-US" dirty="0"/>
              <a:t>-CRP levels by treatment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363553"/>
              </p:ext>
            </p:extLst>
          </p:nvPr>
        </p:nvGraphicFramePr>
        <p:xfrm>
          <a:off x="838200" y="1540618"/>
          <a:ext cx="10515600" cy="437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875741" y="184149"/>
            <a:ext cx="2813062" cy="361951"/>
            <a:chOff x="4303741" y="300708"/>
            <a:chExt cx="2813062" cy="3619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529296" y="-924847"/>
              <a:ext cx="361951" cy="281306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972049" y="327796"/>
              <a:ext cx="14763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EKSTROM Trial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529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hs</a:t>
            </a:r>
            <a:r>
              <a:rPr lang="en-US" dirty="0"/>
              <a:t>-CRP level and PAV changes</a:t>
            </a:r>
          </a:p>
        </p:txBody>
      </p:sp>
      <p:pic>
        <p:nvPicPr>
          <p:cNvPr id="1026" name="Picture 2" descr="The SGPlot Proced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1504991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GPlot Proced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96" y="1512929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4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EE00-6254-C1BE-195B-2AC8B642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97085-2D98-DA6E-604F-8668D0BBF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pilot study funded by a Foundation grant, so we were limited in enrollment size to only 84 pts </a:t>
            </a:r>
          </a:p>
          <a:p>
            <a:r>
              <a:rPr lang="en-US" dirty="0"/>
              <a:t>The individual components showing plaque regression seen with NCP, Fibrofatty and Fibrous plaque with colchicine were not individually statistically significant, likely a power issue</a:t>
            </a:r>
          </a:p>
          <a:p>
            <a:r>
              <a:rPr lang="en-US" dirty="0"/>
              <a:t>The stable CAD population we enrolled had lower levels of both LAP and C-reactive protein than prior ACS imaging trials done with this therapy</a:t>
            </a:r>
          </a:p>
        </p:txBody>
      </p:sp>
    </p:spTree>
    <p:extLst>
      <p:ext uri="{BB962C8B-B14F-4D97-AF65-F5344CB8AC3E}">
        <p14:creationId xmlns:p14="http://schemas.microsoft.com/office/powerpoint/2010/main" val="103660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1E1A-D694-8C87-325D-05F0234C7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363" y="-147272"/>
            <a:ext cx="9144000" cy="23876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3D7FA-6B95-9D5B-816E-315712D97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This study was funded by the Stanley W. Ekstrom Foundation</a:t>
            </a:r>
          </a:p>
          <a:p>
            <a:endParaRPr lang="en-US" dirty="0"/>
          </a:p>
          <a:p>
            <a:r>
              <a:rPr lang="en-US" dirty="0"/>
              <a:t>Matthew Budoff discloses: Grant Support – General Electric, Lilly, Novartis; Speakers bureau  Amgen, Amarin, Boehringer Ingelheim, Novo Nordisk, Lilly</a:t>
            </a:r>
          </a:p>
          <a:p>
            <a:r>
              <a:rPr lang="en-US" dirty="0"/>
              <a:t>No other author has any disclosures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E182C5A-8A8D-46C0-E964-FC4D86E61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663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41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B637-81DE-3BB9-A0C8-F56133EF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306C-F9C5-DC51-5609-44AA6A2D0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146639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Low attenuation plaque (LAP) was not significantly reduced, however colchicine reduced total plaque volume significantly compared to placebo at 1 year</a:t>
            </a:r>
          </a:p>
          <a:p>
            <a:r>
              <a:rPr lang="en-US" sz="3200" dirty="0"/>
              <a:t>Further, colchicine treatment demonstrated trends toward regression of non-calcified plaque, fibrous and fibro-fatty plaque. </a:t>
            </a:r>
          </a:p>
          <a:p>
            <a:r>
              <a:rPr lang="en-US" sz="3200" dirty="0"/>
              <a:t>Colchicine significantly slowed dense calcium progression as well</a:t>
            </a:r>
          </a:p>
          <a:p>
            <a:r>
              <a:rPr lang="en-US" sz="3200" dirty="0"/>
              <a:t>C-Reactive protein was significantly reduced by Colchicine 0.5 mg</a:t>
            </a:r>
          </a:p>
          <a:p>
            <a:r>
              <a:rPr lang="en-US" sz="3200" dirty="0"/>
              <a:t>The plaque effects are independent of baseline c-reactive protein</a:t>
            </a:r>
          </a:p>
        </p:txBody>
      </p:sp>
    </p:spTree>
    <p:extLst>
      <p:ext uri="{BB962C8B-B14F-4D97-AF65-F5344CB8AC3E}">
        <p14:creationId xmlns:p14="http://schemas.microsoft.com/office/powerpoint/2010/main" val="3291954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7CBB-2116-930A-68D1-ACE7871B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Prespecified Analysis to be reported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DAEC5-E9AF-DA75-31D8-20B7F2E10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526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Effects of colchicine on detailed markers of inflammation (</a:t>
            </a:r>
            <a:r>
              <a:rPr lang="en-US" sz="2800" dirty="0" err="1"/>
              <a:t>HsCRP</a:t>
            </a:r>
            <a:r>
              <a:rPr lang="en-US" sz="2800" dirty="0"/>
              <a:t>, IL-18, BDNF, Eotaxin-1, ICAM1, MMP-3, MCP-1, VEGF). </a:t>
            </a:r>
          </a:p>
          <a:p>
            <a:pPr lvl="1"/>
            <a:r>
              <a:rPr lang="en-US" sz="2800" dirty="0"/>
              <a:t>Effects of colchicine on </a:t>
            </a:r>
            <a:r>
              <a:rPr lang="en-US" sz="2800" dirty="0" err="1"/>
              <a:t>pericoronary</a:t>
            </a:r>
            <a:r>
              <a:rPr lang="en-US" sz="2800" dirty="0"/>
              <a:t> adipose tissue (PCAT) volume and attenuation. </a:t>
            </a:r>
          </a:p>
          <a:p>
            <a:pPr lvl="1"/>
            <a:r>
              <a:rPr lang="en-US" sz="2800" dirty="0"/>
              <a:t>Effects of colchicine on epicardial adipose tissue (EAT) volume and density. </a:t>
            </a:r>
          </a:p>
          <a:p>
            <a:pPr lvl="1"/>
            <a:r>
              <a:rPr lang="en-US" sz="2800" dirty="0"/>
              <a:t>Effect of colchicine on endothelial function by Brachial Flow Mediated Dilation (FMD)</a:t>
            </a:r>
          </a:p>
          <a:p>
            <a:pPr lvl="1"/>
            <a:r>
              <a:rPr lang="en-US" sz="2800" dirty="0"/>
              <a:t>Effects of colchicine on hepatic fat (MAFLD)</a:t>
            </a:r>
          </a:p>
          <a:p>
            <a:pPr lvl="1"/>
            <a:r>
              <a:rPr lang="en-US" sz="2800" dirty="0"/>
              <a:t>Effects of colchicine on bone mineral density</a:t>
            </a:r>
          </a:p>
        </p:txBody>
      </p:sp>
    </p:spTree>
    <p:extLst>
      <p:ext uri="{BB962C8B-B14F-4D97-AF65-F5344CB8AC3E}">
        <p14:creationId xmlns:p14="http://schemas.microsoft.com/office/powerpoint/2010/main" val="250929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A8E4-E557-2FD9-BE32-7486F44E1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15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Inflammation plays a pivotal role in all stages of atherosclerotic plaque development.</a:t>
            </a:r>
          </a:p>
          <a:p>
            <a:r>
              <a:rPr lang="en-US" dirty="0"/>
              <a:t>The </a:t>
            </a:r>
            <a:r>
              <a:rPr lang="en-US" dirty="0" err="1"/>
              <a:t>Canakinumab</a:t>
            </a:r>
            <a:r>
              <a:rPr lang="en-US" dirty="0"/>
              <a:t> Anti-inflammatory Thrombosis Outcomes Study (CANTOS) provided the evidence that targeted anti-inflammatory therapy could improve cardiovascular outcomes.</a:t>
            </a:r>
          </a:p>
          <a:p>
            <a:r>
              <a:rPr lang="en-US" dirty="0"/>
              <a:t>Search for alternative anti-inflammatory agents that reduce atherosclerotic events in patients with coronary artery disease.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64898" y="-3244407"/>
            <a:ext cx="986578" cy="7667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DD107-6691-317B-D473-445F28E6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2049" y="327796"/>
            <a:ext cx="7581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Effect of Colchicine on Progression of Known Coronary Atherosclerosis in Patients with </a:t>
            </a:r>
            <a:r>
              <a:rPr lang="en-US" sz="1400" b="1" dirty="0" err="1">
                <a:solidFill>
                  <a:schemeClr val="bg1"/>
                </a:solidFill>
              </a:rPr>
              <a:t>STable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CoROnary</a:t>
            </a:r>
            <a:r>
              <a:rPr lang="en-US" sz="1400" b="1" dirty="0">
                <a:solidFill>
                  <a:schemeClr val="bg1"/>
                </a:solidFill>
              </a:rPr>
              <a:t> Artery Disease </a:t>
            </a:r>
            <a:r>
              <a:rPr lang="en-US" sz="1400" b="1" dirty="0" err="1">
                <a:solidFill>
                  <a:schemeClr val="bg1"/>
                </a:solidFill>
              </a:rPr>
              <a:t>CoMpared</a:t>
            </a:r>
            <a:r>
              <a:rPr lang="en-US" sz="1400" b="1" dirty="0">
                <a:solidFill>
                  <a:schemeClr val="bg1"/>
                </a:solidFill>
              </a:rPr>
              <a:t> to Placebo - EKSTROM Trial</a:t>
            </a:r>
          </a:p>
        </p:txBody>
      </p:sp>
    </p:spTree>
    <p:extLst>
      <p:ext uri="{BB962C8B-B14F-4D97-AF65-F5344CB8AC3E}">
        <p14:creationId xmlns:p14="http://schemas.microsoft.com/office/powerpoint/2010/main" val="416954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84C71E4A-5730-1F48-A71D-8E563F422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62601" y="228600"/>
            <a:ext cx="4905375" cy="1143000"/>
          </a:xfrm>
        </p:spPr>
        <p:txBody>
          <a:bodyPr/>
          <a:lstStyle/>
          <a:p>
            <a:r>
              <a:rPr lang="en-US" altLang="en-US" sz="3200"/>
              <a:t>Budoff et al. EHJ 2020</a:t>
            </a:r>
            <a:endParaRPr lang="en-US" altLang="en-US"/>
          </a:p>
        </p:txBody>
      </p:sp>
      <p:pic>
        <p:nvPicPr>
          <p:cNvPr id="43011" name="Content Placeholder 3">
            <a:extLst>
              <a:ext uri="{FF2B5EF4-FFF2-40B4-BE49-F238E27FC236}">
                <a16:creationId xmlns:a16="http://schemas.microsoft.com/office/drawing/2014/main" id="{3F75D7A9-DB06-53A6-34AA-8E73C7198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11636" r="7233" b="3947"/>
          <a:stretch>
            <a:fillRect/>
          </a:stretch>
        </p:blipFill>
        <p:spPr>
          <a:xfrm>
            <a:off x="1196975" y="1371601"/>
            <a:ext cx="9347200" cy="5502275"/>
          </a:xfrm>
        </p:spPr>
      </p:pic>
      <p:pic>
        <p:nvPicPr>
          <p:cNvPr id="4301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60675C-4C49-D1A7-A0FF-D3CA69361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7" t="-2666" r="33907" b="77269"/>
          <a:stretch>
            <a:fillRect/>
          </a:stretch>
        </p:blipFill>
        <p:spPr bwMode="auto">
          <a:xfrm>
            <a:off x="1804988" y="-47625"/>
            <a:ext cx="30988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ECCEC6DF-421C-B25D-A421-21C8D421D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5-Lipoxygenase Inhibitor VIA-2291</a:t>
            </a:r>
            <a:br>
              <a:rPr lang="en-US" altLang="en-US" b="1"/>
            </a:br>
            <a:r>
              <a:rPr lang="en-US" altLang="en-US" b="1"/>
              <a:t>Budoff Et al 2012</a:t>
            </a:r>
            <a:endParaRPr lang="en-US" altLang="en-US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F1383EBC-B368-A1A7-FBEE-A24F0C70E6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8E8D7F81-8AE1-4A41-419A-7F822C20A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9594" t="24405" r="8526" b="6250"/>
          <a:stretch/>
        </p:blipFill>
        <p:spPr bwMode="auto">
          <a:xfrm>
            <a:off x="1617663" y="1905001"/>
            <a:ext cx="9042400" cy="4843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99B5145C-523C-8763-5B9C-F9F7C9250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Changes of CCTA-measured plaque volumes (in mm</a:t>
            </a:r>
            <a:r>
              <a:rPr lang="en-US" altLang="en-US" sz="3600" baseline="30000"/>
              <a:t>3</a:t>
            </a:r>
            <a:r>
              <a:rPr lang="en-US" altLang="en-US" sz="3600"/>
              <a:t>) over 6 months.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307CEA-8F3E-C5E5-3CBB-94C310F0EBBB}"/>
              </a:ext>
            </a:extLst>
          </p:cNvPr>
          <p:cNvGraphicFramePr>
            <a:graphicFrameLocks noGrp="1"/>
          </p:cNvGraphicFramePr>
          <p:nvPr/>
        </p:nvGraphicFramePr>
        <p:xfrm>
          <a:off x="1123950" y="2057400"/>
          <a:ext cx="9601200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3830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Plaque Measures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Placebo (n=17)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VIA 2291 (n=39)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P Value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  <a:latin typeface="Arial"/>
                          <a:ea typeface="Cambria"/>
                          <a:cs typeface="Times New Roman"/>
                        </a:rPr>
                        <a:t>Necrotic Core Plaque Volume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Cambria"/>
                          <a:cs typeface="Times New Roman"/>
                        </a:rPr>
                        <a:t>5.9±20.7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Cambria"/>
                          <a:cs typeface="Times New Roman"/>
                        </a:rPr>
                        <a:t>-9.7±33.3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Cambria"/>
                          <a:cs typeface="Times New Roman"/>
                        </a:rPr>
                        <a:t>0.0001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Arial"/>
                          <a:ea typeface="Cambria"/>
                          <a:cs typeface="Times New Roman"/>
                        </a:rPr>
                        <a:t>Fibrofatty</a:t>
                      </a:r>
                      <a:r>
                        <a:rPr lang="en-US" sz="2000" b="1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 Plaque Volume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Cambria"/>
                          <a:cs typeface="Times New Roman"/>
                        </a:rPr>
                        <a:t>11.1±13.3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Cambria"/>
                          <a:cs typeface="Times New Roman"/>
                        </a:rPr>
                        <a:t>-0.9±2.7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Cambria"/>
                          <a:cs typeface="Times New Roman"/>
                        </a:rPr>
                        <a:t>0.01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Cambria"/>
                          <a:cs typeface="Times New Roman"/>
                        </a:rPr>
                        <a:t>Fibro-calcified Plaque Volume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Cambria"/>
                          <a:cs typeface="Times New Roman"/>
                        </a:rPr>
                        <a:t>-0.1±6.22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Cambria"/>
                          <a:cs typeface="Times New Roman"/>
                        </a:rPr>
                        <a:t>-14.3±6.2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Cambria"/>
                          <a:cs typeface="Times New Roman"/>
                        </a:rPr>
                        <a:t>0.001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Cambria"/>
                          <a:cs typeface="Times New Roman"/>
                        </a:rPr>
                        <a:t>Calcified Plaque Volume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Cambria"/>
                          <a:cs typeface="Times New Roman"/>
                        </a:rPr>
                        <a:t>3.9±3.2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Cambria"/>
                          <a:cs typeface="Times New Roman"/>
                        </a:rPr>
                        <a:t>0.2±0.4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0.01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77153" marR="7715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088" name="TextBox 1">
            <a:extLst>
              <a:ext uri="{FF2B5EF4-FFF2-40B4-BE49-F238E27FC236}">
                <a16:creationId xmlns:a16="http://schemas.microsoft.com/office/drawing/2014/main" id="{8AD69B2E-61D6-174F-63F4-363291308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624512"/>
            <a:ext cx="62755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l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Monotype Sorts" pitchFamily="2" charset="2"/>
              <a:buChar char="n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Monotype Sorts" pitchFamily="2" charset="2"/>
              <a:buChar char="n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Monotype Sorts" pitchFamily="2" charset="2"/>
              <a:buChar char="n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Monotype Sorts" pitchFamily="2" charset="2"/>
              <a:buChar char="n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Monotype Sorts" pitchFamily="2" charset="2"/>
              <a:buChar char="n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</a:rPr>
              <a:t>Matsumoto et al </a:t>
            </a:r>
            <a:r>
              <a:rPr lang="en-US" altLang="en-US" sz="1600" b="1" dirty="0"/>
              <a:t>5-Lipoxygenase Inhibitor  Clin Card </a:t>
            </a:r>
            <a:r>
              <a:rPr lang="en-US" altLang="en-US" sz="1600" b="1" dirty="0">
                <a:solidFill>
                  <a:schemeClr val="tx2"/>
                </a:solidFill>
              </a:rPr>
              <a:t>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B784E4-80A0-657C-6DC6-B3BBE63AD830}"/>
              </a:ext>
            </a:extLst>
          </p:cNvPr>
          <p:cNvSpPr txBox="1"/>
          <p:nvPr/>
        </p:nvSpPr>
        <p:spPr>
          <a:xfrm>
            <a:off x="10007754" y="5715150"/>
            <a:ext cx="2220544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50" b="1" dirty="0"/>
              <a:t>Vaidya K, et al.  JACC CI 2017</a:t>
            </a:r>
          </a:p>
        </p:txBody>
      </p:sp>
      <p:sp>
        <p:nvSpPr>
          <p:cNvPr id="47107" name="Title 3">
            <a:extLst>
              <a:ext uri="{FF2B5EF4-FFF2-40B4-BE49-F238E27FC236}">
                <a16:creationId xmlns:a16="http://schemas.microsoft.com/office/drawing/2014/main" id="{3F5EA79C-354A-07D3-F9CA-92E1449C1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1164" y="-381000"/>
            <a:ext cx="8829675" cy="11430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7ABC5-6B14-2B2B-53D8-DC042D563121}"/>
              </a:ext>
            </a:extLst>
          </p:cNvPr>
          <p:cNvSpPr/>
          <p:nvPr/>
        </p:nvSpPr>
        <p:spPr>
          <a:xfrm>
            <a:off x="4354513" y="4217988"/>
            <a:ext cx="1028700" cy="1028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25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AF6E82A-5826-292C-D869-B7DCE1923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7" b="64052"/>
          <a:stretch/>
        </p:blipFill>
        <p:spPr bwMode="auto">
          <a:xfrm>
            <a:off x="-309287" y="857679"/>
            <a:ext cx="11636080" cy="476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D761F-DC70-6100-71E2-441D4738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0712" cy="5689987"/>
          </a:xfrm>
        </p:spPr>
        <p:txBody>
          <a:bodyPr>
            <a:normAutofit fontScale="90000"/>
          </a:bodyPr>
          <a:lstStyle/>
          <a:p>
            <a:r>
              <a:rPr lang="en-US" dirty="0"/>
              <a:t>Yu et al demonstrated in COLCOT randomized study (128 ACS pts undergoing serial OCT) significant improvement in fibrous cap thickness (p=0.006) and minimal lumen arc (p=0.004) with Colchicine 0.5 as compared to placebo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54D1A-0CE7-08A8-8045-C03222EE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804" t="4881" r="35244" b="24763"/>
          <a:stretch/>
        </p:blipFill>
        <p:spPr>
          <a:xfrm>
            <a:off x="6679581" y="0"/>
            <a:ext cx="5140712" cy="68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7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D107-6691-317B-D473-445F28E6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A8E4-E557-2FD9-BE32-7486F44E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Dose Colchicine (0.5 mg/day) will reduce progression of plaque as measured by serial coronary CTA as compared to placebo in persons with stable CAD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64898" y="-3244407"/>
            <a:ext cx="986578" cy="7667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72049" y="327796"/>
            <a:ext cx="7581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Effect of Colchicine on Progression of Known Coronary Atherosclerosis in Patients with </a:t>
            </a:r>
            <a:r>
              <a:rPr lang="en-US" sz="1400" b="1" dirty="0" err="1">
                <a:solidFill>
                  <a:schemeClr val="bg1"/>
                </a:solidFill>
              </a:rPr>
              <a:t>STable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CoROnary</a:t>
            </a:r>
            <a:r>
              <a:rPr lang="en-US" sz="1400" b="1" dirty="0">
                <a:solidFill>
                  <a:schemeClr val="bg1"/>
                </a:solidFill>
              </a:rPr>
              <a:t> Artery Disease </a:t>
            </a:r>
            <a:r>
              <a:rPr lang="en-US" sz="1400" b="1" dirty="0" err="1">
                <a:solidFill>
                  <a:schemeClr val="bg1"/>
                </a:solidFill>
              </a:rPr>
              <a:t>CoMpared</a:t>
            </a:r>
            <a:r>
              <a:rPr lang="en-US" sz="1400" b="1" dirty="0">
                <a:solidFill>
                  <a:schemeClr val="bg1"/>
                </a:solidFill>
              </a:rPr>
              <a:t> to Placebo - EKSTROM Trial</a:t>
            </a:r>
          </a:p>
        </p:txBody>
      </p:sp>
    </p:spTree>
    <p:extLst>
      <p:ext uri="{BB962C8B-B14F-4D97-AF65-F5344CB8AC3E}">
        <p14:creationId xmlns:p14="http://schemas.microsoft.com/office/powerpoint/2010/main" val="24108658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1255</Words>
  <Application>Microsoft Office PowerPoint</Application>
  <PresentationFormat>Widescreen</PresentationFormat>
  <Paragraphs>259</Paragraphs>
  <Slides>21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Cambria</vt:lpstr>
      <vt:lpstr>Custom Design</vt:lpstr>
      <vt:lpstr>1_Custom Design</vt:lpstr>
      <vt:lpstr>Office Theme</vt:lpstr>
      <vt:lpstr>PowerPoint Presentation</vt:lpstr>
      <vt:lpstr>DISCLOSURES</vt:lpstr>
      <vt:lpstr>BACKGROUND</vt:lpstr>
      <vt:lpstr>Budoff et al. EHJ 2020</vt:lpstr>
      <vt:lpstr>5-Lipoxygenase Inhibitor VIA-2291 Budoff Et al 2012</vt:lpstr>
      <vt:lpstr>Changes of CCTA-measured plaque volumes (in mm3) over 6 months.</vt:lpstr>
      <vt:lpstr>PowerPoint Presentation</vt:lpstr>
      <vt:lpstr>Yu et al demonstrated in COLCOT randomized study (128 ACS pts undergoing serial OCT) significant improvement in fibrous cap thickness (p=0.006) and minimal lumen arc (p=0.004) with Colchicine 0.5 as compared to placebo</vt:lpstr>
      <vt:lpstr>HYPOTHESIS</vt:lpstr>
      <vt:lpstr>INCLUSION AND EXCLUSION CRITERIA</vt:lpstr>
      <vt:lpstr>STUDY DESIGN</vt:lpstr>
      <vt:lpstr>PRIMARY AND SECONDARY ENDPOINTS</vt:lpstr>
      <vt:lpstr>TRIAL PROFILE</vt:lpstr>
      <vt:lpstr>BASELINE CHARACTERISTICS</vt:lpstr>
      <vt:lpstr>BASELINE CHARACTERISTICS</vt:lpstr>
      <vt:lpstr>Results: Plaque Volume Changes at 1 year (Percent Atheroma Volume PAV%)</vt:lpstr>
      <vt:lpstr>hs-CRP levels by treatment </vt:lpstr>
      <vt:lpstr>hs-CRP level and PAV changes</vt:lpstr>
      <vt:lpstr>LIMITATIONS</vt:lpstr>
      <vt:lpstr>CONCLUSIONS</vt:lpstr>
      <vt:lpstr>Prespecified Analysis to be reported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Wong</dc:creator>
  <cp:lastModifiedBy>Budoff, Matt</cp:lastModifiedBy>
  <cp:revision>72</cp:revision>
  <dcterms:created xsi:type="dcterms:W3CDTF">2024-06-12T15:54:01Z</dcterms:created>
  <dcterms:modified xsi:type="dcterms:W3CDTF">2025-03-26T04:48:35Z</dcterms:modified>
</cp:coreProperties>
</file>