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27"/>
  </p:notesMasterIdLst>
  <p:sldIdLst>
    <p:sldId id="279" r:id="rId2"/>
    <p:sldId id="628" r:id="rId3"/>
    <p:sldId id="629" r:id="rId4"/>
    <p:sldId id="777" r:id="rId5"/>
    <p:sldId id="790" r:id="rId6"/>
    <p:sldId id="789" r:id="rId7"/>
    <p:sldId id="787" r:id="rId8"/>
    <p:sldId id="754" r:id="rId9"/>
    <p:sldId id="723" r:id="rId10"/>
    <p:sldId id="772" r:id="rId11"/>
    <p:sldId id="767" r:id="rId12"/>
    <p:sldId id="682" r:id="rId13"/>
    <p:sldId id="784" r:id="rId14"/>
    <p:sldId id="780" r:id="rId15"/>
    <p:sldId id="722" r:id="rId16"/>
    <p:sldId id="779" r:id="rId17"/>
    <p:sldId id="782" r:id="rId18"/>
    <p:sldId id="755" r:id="rId19"/>
    <p:sldId id="747" r:id="rId20"/>
    <p:sldId id="743" r:id="rId21"/>
    <p:sldId id="744" r:id="rId22"/>
    <p:sldId id="748" r:id="rId23"/>
    <p:sldId id="750" r:id="rId24"/>
    <p:sldId id="751" r:id="rId25"/>
    <p:sldId id="75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656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5854EEA-0115-2761-894F-2A0B215ECBB1}" name="Nissen, M.D., Steven" initials="NMS" userId="S::nissens@ccf.org::cb4b5e9b-ad7a-41a6-bb81-3c7df59fbe3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ffin, M.D., Luke" initials="LM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7D6"/>
    <a:srgbClr val="FFD932"/>
    <a:srgbClr val="00517F"/>
    <a:srgbClr val="20325C"/>
    <a:srgbClr val="9F5FCF"/>
    <a:srgbClr val="509F83"/>
    <a:srgbClr val="C49718"/>
    <a:srgbClr val="63E792"/>
    <a:srgbClr val="12516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C6C433-C9E8-4A0C-9040-A86147FED130}" v="28" dt="2025-03-25T17:43:48.4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94" autoAdjust="0"/>
  </p:normalViewPr>
  <p:slideViewPr>
    <p:cSldViewPr>
      <p:cViewPr varScale="1">
        <p:scale>
          <a:sx n="100" d="100"/>
          <a:sy n="100" d="100"/>
        </p:scale>
        <p:origin x="570" y="72"/>
      </p:cViewPr>
      <p:guideLst>
        <p:guide orient="horz" pos="2160"/>
        <p:guide pos="3840"/>
        <p:guide orient="horz" pos="36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35" Type="http://schemas.microsoft.com/office/2018/10/relationships/authors" Target="author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ffin, M.D., Luke" userId="4468a558-82ea-47d4-9cfc-93822e04d10c" providerId="ADAL" clId="{4FC6C433-C9E8-4A0C-9040-A86147FED130}"/>
    <pc:docChg chg="undo custSel addSld delSld modSld">
      <pc:chgData name="Laffin, M.D., Luke" userId="4468a558-82ea-47d4-9cfc-93822e04d10c" providerId="ADAL" clId="{4FC6C433-C9E8-4A0C-9040-A86147FED130}" dt="2025-03-25T20:40:20.914" v="2164" actId="122"/>
      <pc:docMkLst>
        <pc:docMk/>
      </pc:docMkLst>
      <pc:sldChg chg="modSp mod">
        <pc:chgData name="Laffin, M.D., Luke" userId="4468a558-82ea-47d4-9cfc-93822e04d10c" providerId="ADAL" clId="{4FC6C433-C9E8-4A0C-9040-A86147FED130}" dt="2025-03-10T18:32:49.007" v="273" actId="20577"/>
        <pc:sldMkLst>
          <pc:docMk/>
          <pc:sldMk cId="744984886" sldId="628"/>
        </pc:sldMkLst>
        <pc:spChg chg="mod">
          <ac:chgData name="Laffin, M.D., Luke" userId="4468a558-82ea-47d4-9cfc-93822e04d10c" providerId="ADAL" clId="{4FC6C433-C9E8-4A0C-9040-A86147FED130}" dt="2025-03-04T21:54:07.196" v="231" actId="20577"/>
          <ac:spMkLst>
            <pc:docMk/>
            <pc:sldMk cId="744984886" sldId="628"/>
            <ac:spMk id="2" creationId="{00000000-0000-0000-0000-000000000000}"/>
          </ac:spMkLst>
        </pc:spChg>
        <pc:spChg chg="mod">
          <ac:chgData name="Laffin, M.D., Luke" userId="4468a558-82ea-47d4-9cfc-93822e04d10c" providerId="ADAL" clId="{4FC6C433-C9E8-4A0C-9040-A86147FED130}" dt="2025-03-10T18:32:49.007" v="273" actId="20577"/>
          <ac:spMkLst>
            <pc:docMk/>
            <pc:sldMk cId="744984886" sldId="628"/>
            <ac:spMk id="3" creationId="{00000000-0000-0000-0000-000000000000}"/>
          </ac:spMkLst>
        </pc:spChg>
      </pc:sldChg>
      <pc:sldChg chg="modSp mod">
        <pc:chgData name="Laffin, M.D., Luke" userId="4468a558-82ea-47d4-9cfc-93822e04d10c" providerId="ADAL" clId="{4FC6C433-C9E8-4A0C-9040-A86147FED130}" dt="2025-03-25T15:47:31.587" v="1653" actId="20577"/>
        <pc:sldMkLst>
          <pc:docMk/>
          <pc:sldMk cId="504175729" sldId="682"/>
        </pc:sldMkLst>
        <pc:graphicFrameChg chg="modGraphic">
          <ac:chgData name="Laffin, M.D., Luke" userId="4468a558-82ea-47d4-9cfc-93822e04d10c" providerId="ADAL" clId="{4FC6C433-C9E8-4A0C-9040-A86147FED130}" dt="2025-03-25T15:47:31.587" v="1653" actId="20577"/>
          <ac:graphicFrameMkLst>
            <pc:docMk/>
            <pc:sldMk cId="504175729" sldId="682"/>
            <ac:graphicFrameMk id="3" creationId="{4BB99A39-A28A-FF23-2299-8F1624430CB1}"/>
          </ac:graphicFrameMkLst>
        </pc:graphicFrameChg>
      </pc:sldChg>
      <pc:sldChg chg="delSp modSp mod">
        <pc:chgData name="Laffin, M.D., Luke" userId="4468a558-82ea-47d4-9cfc-93822e04d10c" providerId="ADAL" clId="{4FC6C433-C9E8-4A0C-9040-A86147FED130}" dt="2025-03-13T14:34:42" v="836" actId="20577"/>
        <pc:sldMkLst>
          <pc:docMk/>
          <pc:sldMk cId="2506150108" sldId="743"/>
        </pc:sldMkLst>
        <pc:spChg chg="mod">
          <ac:chgData name="Laffin, M.D., Luke" userId="4468a558-82ea-47d4-9cfc-93822e04d10c" providerId="ADAL" clId="{4FC6C433-C9E8-4A0C-9040-A86147FED130}" dt="2025-03-13T13:16:31.287" v="764" actId="20577"/>
          <ac:spMkLst>
            <pc:docMk/>
            <pc:sldMk cId="2506150108" sldId="743"/>
            <ac:spMk id="7" creationId="{31EE8CB2-2854-2952-61B8-5F9B3F97BC05}"/>
          </ac:spMkLst>
        </pc:spChg>
        <pc:spChg chg="mod">
          <ac:chgData name="Laffin, M.D., Luke" userId="4468a558-82ea-47d4-9cfc-93822e04d10c" providerId="ADAL" clId="{4FC6C433-C9E8-4A0C-9040-A86147FED130}" dt="2025-03-13T14:34:42" v="836" actId="20577"/>
          <ac:spMkLst>
            <pc:docMk/>
            <pc:sldMk cId="2506150108" sldId="743"/>
            <ac:spMk id="8" creationId="{185E9672-7BC8-650E-ED88-04E43A0D3154}"/>
          </ac:spMkLst>
        </pc:spChg>
        <pc:spChg chg="mod">
          <ac:chgData name="Laffin, M.D., Luke" userId="4468a558-82ea-47d4-9cfc-93822e04d10c" providerId="ADAL" clId="{4FC6C433-C9E8-4A0C-9040-A86147FED130}" dt="2025-03-13T13:16:33.844" v="765" actId="20577"/>
          <ac:spMkLst>
            <pc:docMk/>
            <pc:sldMk cId="2506150108" sldId="743"/>
            <ac:spMk id="9" creationId="{C83EAE8C-056A-ADAD-03EF-D25DDB2340ED}"/>
          </ac:spMkLst>
        </pc:spChg>
      </pc:sldChg>
      <pc:sldChg chg="addSp delSp modSp mod">
        <pc:chgData name="Laffin, M.D., Luke" userId="4468a558-82ea-47d4-9cfc-93822e04d10c" providerId="ADAL" clId="{4FC6C433-C9E8-4A0C-9040-A86147FED130}" dt="2025-03-25T20:40:20.914" v="2164" actId="122"/>
        <pc:sldMkLst>
          <pc:docMk/>
          <pc:sldMk cId="2932702680" sldId="744"/>
        </pc:sldMkLst>
        <pc:spChg chg="add del mod">
          <ac:chgData name="Laffin, M.D., Luke" userId="4468a558-82ea-47d4-9cfc-93822e04d10c" providerId="ADAL" clId="{4FC6C433-C9E8-4A0C-9040-A86147FED130}" dt="2025-03-25T15:28:09.785" v="1551" actId="478"/>
          <ac:spMkLst>
            <pc:docMk/>
            <pc:sldMk cId="2932702680" sldId="744"/>
            <ac:spMk id="2" creationId="{353B6CD4-6BD8-F693-FDA0-E249336832F3}"/>
          </ac:spMkLst>
        </pc:spChg>
        <pc:spChg chg="add del mod">
          <ac:chgData name="Laffin, M.D., Luke" userId="4468a558-82ea-47d4-9cfc-93822e04d10c" providerId="ADAL" clId="{4FC6C433-C9E8-4A0C-9040-A86147FED130}" dt="2025-03-25T15:28:13.841" v="1553" actId="478"/>
          <ac:spMkLst>
            <pc:docMk/>
            <pc:sldMk cId="2932702680" sldId="744"/>
            <ac:spMk id="4" creationId="{3C2E7C19-D755-3F76-F20D-573F3C867AC9}"/>
          </ac:spMkLst>
        </pc:spChg>
        <pc:spChg chg="add del mod">
          <ac:chgData name="Laffin, M.D., Luke" userId="4468a558-82ea-47d4-9cfc-93822e04d10c" providerId="ADAL" clId="{4FC6C433-C9E8-4A0C-9040-A86147FED130}" dt="2025-03-25T15:28:15.760" v="1554" actId="478"/>
          <ac:spMkLst>
            <pc:docMk/>
            <pc:sldMk cId="2932702680" sldId="744"/>
            <ac:spMk id="6" creationId="{429F99DD-2CD4-EFD2-72DC-7F4554E761B0}"/>
          </ac:spMkLst>
        </pc:spChg>
        <pc:spChg chg="add del mod">
          <ac:chgData name="Laffin, M.D., Luke" userId="4468a558-82ea-47d4-9cfc-93822e04d10c" providerId="ADAL" clId="{4FC6C433-C9E8-4A0C-9040-A86147FED130}" dt="2025-03-24T13:54:45.891" v="1136" actId="478"/>
          <ac:spMkLst>
            <pc:docMk/>
            <pc:sldMk cId="2932702680" sldId="744"/>
            <ac:spMk id="7" creationId="{BF202D07-A1E2-8798-6DE8-34EC976FB3DB}"/>
          </ac:spMkLst>
        </pc:spChg>
        <pc:spChg chg="add del mod">
          <ac:chgData name="Laffin, M.D., Luke" userId="4468a558-82ea-47d4-9cfc-93822e04d10c" providerId="ADAL" clId="{4FC6C433-C9E8-4A0C-9040-A86147FED130}" dt="2025-03-25T15:28:11.885" v="1552" actId="478"/>
          <ac:spMkLst>
            <pc:docMk/>
            <pc:sldMk cId="2932702680" sldId="744"/>
            <ac:spMk id="8" creationId="{2FDDAF65-0F9A-2C44-243F-397F1EC086AB}"/>
          </ac:spMkLst>
        </pc:spChg>
        <pc:spChg chg="add del mod">
          <ac:chgData name="Laffin, M.D., Luke" userId="4468a558-82ea-47d4-9cfc-93822e04d10c" providerId="ADAL" clId="{4FC6C433-C9E8-4A0C-9040-A86147FED130}" dt="2025-03-25T15:28:23.362" v="1555" actId="478"/>
          <ac:spMkLst>
            <pc:docMk/>
            <pc:sldMk cId="2932702680" sldId="744"/>
            <ac:spMk id="9" creationId="{C3CBD17A-A544-6DE9-074F-2CD2C4F8F4FC}"/>
          </ac:spMkLst>
        </pc:spChg>
        <pc:graphicFrameChg chg="mod modGraphic">
          <ac:chgData name="Laffin, M.D., Luke" userId="4468a558-82ea-47d4-9cfc-93822e04d10c" providerId="ADAL" clId="{4FC6C433-C9E8-4A0C-9040-A86147FED130}" dt="2025-03-25T20:40:20.914" v="2164" actId="122"/>
          <ac:graphicFrameMkLst>
            <pc:docMk/>
            <pc:sldMk cId="2932702680" sldId="744"/>
            <ac:graphicFrameMk id="5" creationId="{B45037DB-F57D-D803-4011-E6304F918711}"/>
          </ac:graphicFrameMkLst>
        </pc:graphicFrameChg>
      </pc:sldChg>
      <pc:sldChg chg="addSp delSp modSp del mod">
        <pc:chgData name="Laffin, M.D., Luke" userId="4468a558-82ea-47d4-9cfc-93822e04d10c" providerId="ADAL" clId="{4FC6C433-C9E8-4A0C-9040-A86147FED130}" dt="2025-03-24T13:57:00.813" v="1286" actId="47"/>
        <pc:sldMkLst>
          <pc:docMk/>
          <pc:sldMk cId="1577612127" sldId="746"/>
        </pc:sldMkLst>
      </pc:sldChg>
      <pc:sldChg chg="modSp mod">
        <pc:chgData name="Laffin, M.D., Luke" userId="4468a558-82ea-47d4-9cfc-93822e04d10c" providerId="ADAL" clId="{4FC6C433-C9E8-4A0C-9040-A86147FED130}" dt="2025-03-13T14:34:33.968" v="834" actId="20577"/>
        <pc:sldMkLst>
          <pc:docMk/>
          <pc:sldMk cId="932083410" sldId="747"/>
        </pc:sldMkLst>
        <pc:spChg chg="mod">
          <ac:chgData name="Laffin, M.D., Luke" userId="4468a558-82ea-47d4-9cfc-93822e04d10c" providerId="ADAL" clId="{4FC6C433-C9E8-4A0C-9040-A86147FED130}" dt="2025-03-13T14:34:31.610" v="832" actId="20577"/>
          <ac:spMkLst>
            <pc:docMk/>
            <pc:sldMk cId="932083410" sldId="747"/>
            <ac:spMk id="20" creationId="{760BEB29-6C12-6831-570E-D049DBFB11BE}"/>
          </ac:spMkLst>
        </pc:spChg>
        <pc:spChg chg="mod">
          <ac:chgData name="Laffin, M.D., Luke" userId="4468a558-82ea-47d4-9cfc-93822e04d10c" providerId="ADAL" clId="{4FC6C433-C9E8-4A0C-9040-A86147FED130}" dt="2025-03-13T14:34:33.968" v="834" actId="20577"/>
          <ac:spMkLst>
            <pc:docMk/>
            <pc:sldMk cId="932083410" sldId="747"/>
            <ac:spMk id="21" creationId="{1D31C147-BFB6-56C1-0D41-79C7753FB4A9}"/>
          </ac:spMkLst>
        </pc:spChg>
      </pc:sldChg>
      <pc:sldChg chg="modSp mod">
        <pc:chgData name="Laffin, M.D., Luke" userId="4468a558-82ea-47d4-9cfc-93822e04d10c" providerId="ADAL" clId="{4FC6C433-C9E8-4A0C-9040-A86147FED130}" dt="2025-03-13T13:26:05.937" v="816" actId="20577"/>
        <pc:sldMkLst>
          <pc:docMk/>
          <pc:sldMk cId="3681521315" sldId="748"/>
        </pc:sldMkLst>
        <pc:spChg chg="mod">
          <ac:chgData name="Laffin, M.D., Luke" userId="4468a558-82ea-47d4-9cfc-93822e04d10c" providerId="ADAL" clId="{4FC6C433-C9E8-4A0C-9040-A86147FED130}" dt="2025-03-13T13:26:05.937" v="816" actId="20577"/>
          <ac:spMkLst>
            <pc:docMk/>
            <pc:sldMk cId="3681521315" sldId="748"/>
            <ac:spMk id="3" creationId="{00000000-0000-0000-0000-000000000000}"/>
          </ac:spMkLst>
        </pc:spChg>
      </pc:sldChg>
      <pc:sldChg chg="modSp mod">
        <pc:chgData name="Laffin, M.D., Luke" userId="4468a558-82ea-47d4-9cfc-93822e04d10c" providerId="ADAL" clId="{4FC6C433-C9E8-4A0C-9040-A86147FED130}" dt="2025-03-13T14:45:56.743" v="1101" actId="207"/>
        <pc:sldMkLst>
          <pc:docMk/>
          <pc:sldMk cId="3085466903" sldId="750"/>
        </pc:sldMkLst>
        <pc:spChg chg="mod">
          <ac:chgData name="Laffin, M.D., Luke" userId="4468a558-82ea-47d4-9cfc-93822e04d10c" providerId="ADAL" clId="{4FC6C433-C9E8-4A0C-9040-A86147FED130}" dt="2025-03-13T14:45:56.743" v="1101" actId="207"/>
          <ac:spMkLst>
            <pc:docMk/>
            <pc:sldMk cId="3085466903" sldId="750"/>
            <ac:spMk id="3" creationId="{00000000-0000-0000-0000-000000000000}"/>
          </ac:spMkLst>
        </pc:spChg>
      </pc:sldChg>
      <pc:sldChg chg="addSp modSp mod">
        <pc:chgData name="Laffin, M.D., Luke" userId="4468a558-82ea-47d4-9cfc-93822e04d10c" providerId="ADAL" clId="{4FC6C433-C9E8-4A0C-9040-A86147FED130}" dt="2025-03-13T14:46:27.857" v="1106" actId="1076"/>
        <pc:sldMkLst>
          <pc:docMk/>
          <pc:sldMk cId="617212723" sldId="751"/>
        </pc:sldMkLst>
        <pc:spChg chg="mod">
          <ac:chgData name="Laffin, M.D., Luke" userId="4468a558-82ea-47d4-9cfc-93822e04d10c" providerId="ADAL" clId="{4FC6C433-C9E8-4A0C-9040-A86147FED130}" dt="2025-03-13T14:46:23.795" v="1105" actId="1076"/>
          <ac:spMkLst>
            <pc:docMk/>
            <pc:sldMk cId="617212723" sldId="751"/>
            <ac:spMk id="3" creationId="{00000000-0000-0000-0000-000000000000}"/>
          </ac:spMkLst>
        </pc:spChg>
        <pc:spChg chg="mod">
          <ac:chgData name="Laffin, M.D., Luke" userId="4468a558-82ea-47d4-9cfc-93822e04d10c" providerId="ADAL" clId="{4FC6C433-C9E8-4A0C-9040-A86147FED130}" dt="2025-03-13T14:36:49.508" v="852" actId="1076"/>
          <ac:spMkLst>
            <pc:docMk/>
            <pc:sldMk cId="617212723" sldId="751"/>
            <ac:spMk id="4" creationId="{74CFB7E1-1457-272E-FFFE-4FA9F81BB3CB}"/>
          </ac:spMkLst>
        </pc:spChg>
        <pc:spChg chg="mod">
          <ac:chgData name="Laffin, M.D., Luke" userId="4468a558-82ea-47d4-9cfc-93822e04d10c" providerId="ADAL" clId="{4FC6C433-C9E8-4A0C-9040-A86147FED130}" dt="2025-03-13T14:37:34.059" v="863" actId="1076"/>
          <ac:spMkLst>
            <pc:docMk/>
            <pc:sldMk cId="617212723" sldId="751"/>
            <ac:spMk id="5" creationId="{D01E6B3D-FB03-1B20-E5FE-68C491B26A81}"/>
          </ac:spMkLst>
        </pc:spChg>
        <pc:spChg chg="mod">
          <ac:chgData name="Laffin, M.D., Luke" userId="4468a558-82ea-47d4-9cfc-93822e04d10c" providerId="ADAL" clId="{4FC6C433-C9E8-4A0C-9040-A86147FED130}" dt="2025-03-13T14:41:04.259" v="864" actId="1076"/>
          <ac:spMkLst>
            <pc:docMk/>
            <pc:sldMk cId="617212723" sldId="751"/>
            <ac:spMk id="6" creationId="{61318643-9725-02DA-A7DA-00AA0C8DA33E}"/>
          </ac:spMkLst>
        </pc:spChg>
        <pc:spChg chg="mod">
          <ac:chgData name="Laffin, M.D., Luke" userId="4468a558-82ea-47d4-9cfc-93822e04d10c" providerId="ADAL" clId="{4FC6C433-C9E8-4A0C-9040-A86147FED130}" dt="2025-03-13T14:44:54.998" v="1100" actId="1076"/>
          <ac:spMkLst>
            <pc:docMk/>
            <pc:sldMk cId="617212723" sldId="751"/>
            <ac:spMk id="7" creationId="{3328DD31-B2DE-1044-F6DB-745C6AC17AF2}"/>
          </ac:spMkLst>
        </pc:spChg>
        <pc:spChg chg="mod">
          <ac:chgData name="Laffin, M.D., Luke" userId="4468a558-82ea-47d4-9cfc-93822e04d10c" providerId="ADAL" clId="{4FC6C433-C9E8-4A0C-9040-A86147FED130}" dt="2025-03-13T14:46:27.857" v="1106" actId="1076"/>
          <ac:spMkLst>
            <pc:docMk/>
            <pc:sldMk cId="617212723" sldId="751"/>
            <ac:spMk id="8" creationId="{7AD73F4F-5725-4B7F-1D00-A4AB31D4A161}"/>
          </ac:spMkLst>
        </pc:spChg>
        <pc:spChg chg="mod">
          <ac:chgData name="Laffin, M.D., Luke" userId="4468a558-82ea-47d4-9cfc-93822e04d10c" providerId="ADAL" clId="{4FC6C433-C9E8-4A0C-9040-A86147FED130}" dt="2025-03-13T14:46:21.235" v="1104" actId="1076"/>
          <ac:spMkLst>
            <pc:docMk/>
            <pc:sldMk cId="617212723" sldId="751"/>
            <ac:spMk id="9" creationId="{DFDBCD63-DF62-9F66-72ED-5FFBC91CB287}"/>
          </ac:spMkLst>
        </pc:spChg>
        <pc:spChg chg="mod">
          <ac:chgData name="Laffin, M.D., Luke" userId="4468a558-82ea-47d4-9cfc-93822e04d10c" providerId="ADAL" clId="{4FC6C433-C9E8-4A0C-9040-A86147FED130}" dt="2025-03-13T14:46:16.087" v="1103" actId="1076"/>
          <ac:spMkLst>
            <pc:docMk/>
            <pc:sldMk cId="617212723" sldId="751"/>
            <ac:spMk id="10" creationId="{0F91C014-BA7E-322C-729B-A20306AC8607}"/>
          </ac:spMkLst>
        </pc:spChg>
        <pc:spChg chg="add mod">
          <ac:chgData name="Laffin, M.D., Luke" userId="4468a558-82ea-47d4-9cfc-93822e04d10c" providerId="ADAL" clId="{4FC6C433-C9E8-4A0C-9040-A86147FED130}" dt="2025-03-13T14:44:45.042" v="1099" actId="404"/>
          <ac:spMkLst>
            <pc:docMk/>
            <pc:sldMk cId="617212723" sldId="751"/>
            <ac:spMk id="11" creationId="{440AFBE7-E776-CF69-0F45-C83DFBA15A21}"/>
          </ac:spMkLst>
        </pc:spChg>
        <pc:spChg chg="add mod">
          <ac:chgData name="Laffin, M.D., Luke" userId="4468a558-82ea-47d4-9cfc-93822e04d10c" providerId="ADAL" clId="{4FC6C433-C9E8-4A0C-9040-A86147FED130}" dt="2025-03-13T14:42:52.695" v="1032" actId="14100"/>
          <ac:spMkLst>
            <pc:docMk/>
            <pc:sldMk cId="617212723" sldId="751"/>
            <ac:spMk id="12" creationId="{DA4B8C8A-9F0D-B405-03E4-F8982A5E8CAB}"/>
          </ac:spMkLst>
        </pc:spChg>
      </pc:sldChg>
      <pc:sldChg chg="modSp mod">
        <pc:chgData name="Laffin, M.D., Luke" userId="4468a558-82ea-47d4-9cfc-93822e04d10c" providerId="ADAL" clId="{4FC6C433-C9E8-4A0C-9040-A86147FED130}" dt="2025-03-25T14:15:25.985" v="1531" actId="20577"/>
        <pc:sldMkLst>
          <pc:docMk/>
          <pc:sldMk cId="3552616107" sldId="752"/>
        </pc:sldMkLst>
        <pc:spChg chg="mod">
          <ac:chgData name="Laffin, M.D., Luke" userId="4468a558-82ea-47d4-9cfc-93822e04d10c" providerId="ADAL" clId="{4FC6C433-C9E8-4A0C-9040-A86147FED130}" dt="2025-03-25T14:15:25.985" v="1531" actId="20577"/>
          <ac:spMkLst>
            <pc:docMk/>
            <pc:sldMk cId="3552616107" sldId="752"/>
            <ac:spMk id="3" creationId="{00000000-0000-0000-0000-000000000000}"/>
          </ac:spMkLst>
        </pc:spChg>
      </pc:sldChg>
      <pc:sldChg chg="del">
        <pc:chgData name="Laffin, M.D., Luke" userId="4468a558-82ea-47d4-9cfc-93822e04d10c" providerId="ADAL" clId="{4FC6C433-C9E8-4A0C-9040-A86147FED130}" dt="2025-03-24T13:52:00.511" v="1110" actId="47"/>
        <pc:sldMkLst>
          <pc:docMk/>
          <pc:sldMk cId="3325367213" sldId="753"/>
        </pc:sldMkLst>
      </pc:sldChg>
      <pc:sldChg chg="addSp modSp mod">
        <pc:chgData name="Laffin, M.D., Luke" userId="4468a558-82ea-47d4-9cfc-93822e04d10c" providerId="ADAL" clId="{4FC6C433-C9E8-4A0C-9040-A86147FED130}" dt="2025-03-25T15:46:38.639" v="1649" actId="20577"/>
        <pc:sldMkLst>
          <pc:docMk/>
          <pc:sldMk cId="1749395185" sldId="754"/>
        </pc:sldMkLst>
        <pc:spChg chg="add mod">
          <ac:chgData name="Laffin, M.D., Luke" userId="4468a558-82ea-47d4-9cfc-93822e04d10c" providerId="ADAL" clId="{4FC6C433-C9E8-4A0C-9040-A86147FED130}" dt="2025-03-04T19:27:58.382" v="33"/>
          <ac:spMkLst>
            <pc:docMk/>
            <pc:sldMk cId="1749395185" sldId="754"/>
            <ac:spMk id="2" creationId="{0F2B7721-EE7D-3451-C2CC-DF1ED2B2C557}"/>
          </ac:spMkLst>
        </pc:spChg>
        <pc:spChg chg="mod">
          <ac:chgData name="Laffin, M.D., Luke" userId="4468a558-82ea-47d4-9cfc-93822e04d10c" providerId="ADAL" clId="{4FC6C433-C9E8-4A0C-9040-A86147FED130}" dt="2025-03-25T15:46:38.639" v="1649" actId="20577"/>
          <ac:spMkLst>
            <pc:docMk/>
            <pc:sldMk cId="1749395185" sldId="754"/>
            <ac:spMk id="38" creationId="{36A37D18-9525-F1A3-B4CE-B407920912FC}"/>
          </ac:spMkLst>
        </pc:spChg>
      </pc:sldChg>
      <pc:sldChg chg="modSp mod">
        <pc:chgData name="Laffin, M.D., Luke" userId="4468a558-82ea-47d4-9cfc-93822e04d10c" providerId="ADAL" clId="{4FC6C433-C9E8-4A0C-9040-A86147FED130}" dt="2025-03-13T14:34:49.690" v="839" actId="20577"/>
        <pc:sldMkLst>
          <pc:docMk/>
          <pc:sldMk cId="192453049" sldId="755"/>
        </pc:sldMkLst>
        <pc:spChg chg="mod">
          <ac:chgData name="Laffin, M.D., Luke" userId="4468a558-82ea-47d4-9cfc-93822e04d10c" providerId="ADAL" clId="{4FC6C433-C9E8-4A0C-9040-A86147FED130}" dt="2025-03-13T14:34:49.690" v="839" actId="20577"/>
          <ac:spMkLst>
            <pc:docMk/>
            <pc:sldMk cId="192453049" sldId="755"/>
            <ac:spMk id="8" creationId="{3F6EC8D3-6723-BA3F-8BB6-89EAF53C0E11}"/>
          </ac:spMkLst>
        </pc:spChg>
      </pc:sldChg>
      <pc:sldChg chg="del">
        <pc:chgData name="Laffin, M.D., Luke" userId="4468a558-82ea-47d4-9cfc-93822e04d10c" providerId="ADAL" clId="{4FC6C433-C9E8-4A0C-9040-A86147FED130}" dt="2025-03-04T18:24:54.426" v="8" actId="47"/>
        <pc:sldMkLst>
          <pc:docMk/>
          <pc:sldMk cId="153480359" sldId="760"/>
        </pc:sldMkLst>
      </pc:sldChg>
      <pc:sldChg chg="del">
        <pc:chgData name="Laffin, M.D., Luke" userId="4468a558-82ea-47d4-9cfc-93822e04d10c" providerId="ADAL" clId="{4FC6C433-C9E8-4A0C-9040-A86147FED130}" dt="2025-03-04T18:25:59.981" v="18" actId="47"/>
        <pc:sldMkLst>
          <pc:docMk/>
          <pc:sldMk cId="987720231" sldId="761"/>
        </pc:sldMkLst>
      </pc:sldChg>
      <pc:sldChg chg="del">
        <pc:chgData name="Laffin, M.D., Luke" userId="4468a558-82ea-47d4-9cfc-93822e04d10c" providerId="ADAL" clId="{4FC6C433-C9E8-4A0C-9040-A86147FED130}" dt="2025-03-04T19:26:39.627" v="29" actId="47"/>
        <pc:sldMkLst>
          <pc:docMk/>
          <pc:sldMk cId="3088427430" sldId="762"/>
        </pc:sldMkLst>
      </pc:sldChg>
      <pc:sldChg chg="del">
        <pc:chgData name="Laffin, M.D., Luke" userId="4468a558-82ea-47d4-9cfc-93822e04d10c" providerId="ADAL" clId="{4FC6C433-C9E8-4A0C-9040-A86147FED130}" dt="2025-03-04T19:26:38.179" v="28" actId="47"/>
        <pc:sldMkLst>
          <pc:docMk/>
          <pc:sldMk cId="1497166248" sldId="763"/>
        </pc:sldMkLst>
      </pc:sldChg>
      <pc:sldChg chg="del">
        <pc:chgData name="Laffin, M.D., Luke" userId="4468a558-82ea-47d4-9cfc-93822e04d10c" providerId="ADAL" clId="{4FC6C433-C9E8-4A0C-9040-A86147FED130}" dt="2025-03-04T18:25:43.641" v="16" actId="47"/>
        <pc:sldMkLst>
          <pc:docMk/>
          <pc:sldMk cId="3250755351" sldId="764"/>
        </pc:sldMkLst>
      </pc:sldChg>
      <pc:sldChg chg="del">
        <pc:chgData name="Laffin, M.D., Luke" userId="4468a558-82ea-47d4-9cfc-93822e04d10c" providerId="ADAL" clId="{4FC6C433-C9E8-4A0C-9040-A86147FED130}" dt="2025-03-04T18:11:18.072" v="0" actId="47"/>
        <pc:sldMkLst>
          <pc:docMk/>
          <pc:sldMk cId="2346627481" sldId="765"/>
        </pc:sldMkLst>
      </pc:sldChg>
      <pc:sldChg chg="modSp mod">
        <pc:chgData name="Laffin, M.D., Luke" userId="4468a558-82ea-47d4-9cfc-93822e04d10c" providerId="ADAL" clId="{4FC6C433-C9E8-4A0C-9040-A86147FED130}" dt="2025-03-13T13:09:39.350" v="735" actId="20577"/>
        <pc:sldMkLst>
          <pc:docMk/>
          <pc:sldMk cId="1625704682" sldId="767"/>
        </pc:sldMkLst>
        <pc:spChg chg="mod">
          <ac:chgData name="Laffin, M.D., Luke" userId="4468a558-82ea-47d4-9cfc-93822e04d10c" providerId="ADAL" clId="{4FC6C433-C9E8-4A0C-9040-A86147FED130}" dt="2025-03-10T18:35:18.169" v="276" actId="20577"/>
          <ac:spMkLst>
            <pc:docMk/>
            <pc:sldMk cId="1625704682" sldId="767"/>
            <ac:spMk id="5" creationId="{0556BFEF-85C9-6D8A-4696-BCF56578975B}"/>
          </ac:spMkLst>
        </pc:spChg>
        <pc:spChg chg="mod">
          <ac:chgData name="Laffin, M.D., Luke" userId="4468a558-82ea-47d4-9cfc-93822e04d10c" providerId="ADAL" clId="{4FC6C433-C9E8-4A0C-9040-A86147FED130}" dt="2025-03-10T18:35:34.205" v="279" actId="20577"/>
          <ac:spMkLst>
            <pc:docMk/>
            <pc:sldMk cId="1625704682" sldId="767"/>
            <ac:spMk id="13" creationId="{8B519564-D01B-1B18-684E-4D630BACEB18}"/>
          </ac:spMkLst>
        </pc:spChg>
        <pc:spChg chg="mod">
          <ac:chgData name="Laffin, M.D., Luke" userId="4468a558-82ea-47d4-9cfc-93822e04d10c" providerId="ADAL" clId="{4FC6C433-C9E8-4A0C-9040-A86147FED130}" dt="2025-03-13T13:09:39.350" v="735" actId="20577"/>
          <ac:spMkLst>
            <pc:docMk/>
            <pc:sldMk cId="1625704682" sldId="767"/>
            <ac:spMk id="22" creationId="{C099CAF8-0077-17BD-BD88-C8D1B956C29F}"/>
          </ac:spMkLst>
        </pc:spChg>
      </pc:sldChg>
      <pc:sldChg chg="del">
        <pc:chgData name="Laffin, M.D., Luke" userId="4468a558-82ea-47d4-9cfc-93822e04d10c" providerId="ADAL" clId="{4FC6C433-C9E8-4A0C-9040-A86147FED130}" dt="2025-03-04T18:11:50.306" v="6" actId="47"/>
        <pc:sldMkLst>
          <pc:docMk/>
          <pc:sldMk cId="85576831" sldId="771"/>
        </pc:sldMkLst>
      </pc:sldChg>
      <pc:sldChg chg="modSp mod">
        <pc:chgData name="Laffin, M.D., Luke" userId="4468a558-82ea-47d4-9cfc-93822e04d10c" providerId="ADAL" clId="{4FC6C433-C9E8-4A0C-9040-A86147FED130}" dt="2025-03-13T14:34:59.580" v="845" actId="20577"/>
        <pc:sldMkLst>
          <pc:docMk/>
          <pc:sldMk cId="3227306080" sldId="779"/>
        </pc:sldMkLst>
        <pc:spChg chg="mod">
          <ac:chgData name="Laffin, M.D., Luke" userId="4468a558-82ea-47d4-9cfc-93822e04d10c" providerId="ADAL" clId="{4FC6C433-C9E8-4A0C-9040-A86147FED130}" dt="2025-03-13T14:34:57.299" v="843" actId="20577"/>
          <ac:spMkLst>
            <pc:docMk/>
            <pc:sldMk cId="3227306080" sldId="779"/>
            <ac:spMk id="3" creationId="{7D28F0D7-6CF0-330B-B0F9-26913F4D8A46}"/>
          </ac:spMkLst>
        </pc:spChg>
        <pc:spChg chg="mod">
          <ac:chgData name="Laffin, M.D., Luke" userId="4468a558-82ea-47d4-9cfc-93822e04d10c" providerId="ADAL" clId="{4FC6C433-C9E8-4A0C-9040-A86147FED130}" dt="2025-03-13T14:34:59.580" v="845" actId="20577"/>
          <ac:spMkLst>
            <pc:docMk/>
            <pc:sldMk cId="3227306080" sldId="779"/>
            <ac:spMk id="5" creationId="{5CD16A6D-805D-C30D-02AD-25337232AE76}"/>
          </ac:spMkLst>
        </pc:spChg>
      </pc:sldChg>
      <pc:sldChg chg="add del">
        <pc:chgData name="Laffin, M.D., Luke" userId="4468a558-82ea-47d4-9cfc-93822e04d10c" providerId="ADAL" clId="{4FC6C433-C9E8-4A0C-9040-A86147FED130}" dt="2025-03-25T20:36:29.582" v="2100" actId="47"/>
        <pc:sldMkLst>
          <pc:docMk/>
          <pc:sldMk cId="1345756180" sldId="781"/>
        </pc:sldMkLst>
      </pc:sldChg>
      <pc:sldChg chg="modSp mod">
        <pc:chgData name="Laffin, M.D., Luke" userId="4468a558-82ea-47d4-9cfc-93822e04d10c" providerId="ADAL" clId="{4FC6C433-C9E8-4A0C-9040-A86147FED130}" dt="2025-03-13T14:34:54.332" v="841" actId="20577"/>
        <pc:sldMkLst>
          <pc:docMk/>
          <pc:sldMk cId="1209097534" sldId="782"/>
        </pc:sldMkLst>
        <pc:spChg chg="mod">
          <ac:chgData name="Laffin, M.D., Luke" userId="4468a558-82ea-47d4-9cfc-93822e04d10c" providerId="ADAL" clId="{4FC6C433-C9E8-4A0C-9040-A86147FED130}" dt="2025-03-13T14:34:54.332" v="841" actId="20577"/>
          <ac:spMkLst>
            <pc:docMk/>
            <pc:sldMk cId="1209097534" sldId="782"/>
            <ac:spMk id="9" creationId="{29A4E5D7-AA0A-F682-7D31-E1B922E9934F}"/>
          </ac:spMkLst>
        </pc:spChg>
      </pc:sldChg>
      <pc:sldChg chg="del mod">
        <pc:chgData name="Laffin, M.D., Luke" userId="4468a558-82ea-47d4-9cfc-93822e04d10c" providerId="ADAL" clId="{4FC6C433-C9E8-4A0C-9040-A86147FED130}" dt="2025-03-24T13:52:09.499" v="1111" actId="47"/>
        <pc:sldMkLst>
          <pc:docMk/>
          <pc:sldMk cId="2035767062" sldId="783"/>
        </pc:sldMkLst>
      </pc:sldChg>
      <pc:sldChg chg="del">
        <pc:chgData name="Laffin, M.D., Luke" userId="4468a558-82ea-47d4-9cfc-93822e04d10c" providerId="ADAL" clId="{4FC6C433-C9E8-4A0C-9040-A86147FED130}" dt="2025-03-04T19:30:37.148" v="52" actId="47"/>
        <pc:sldMkLst>
          <pc:docMk/>
          <pc:sldMk cId="3582129629" sldId="785"/>
        </pc:sldMkLst>
      </pc:sldChg>
      <pc:sldChg chg="addSp modSp del">
        <pc:chgData name="Laffin, M.D., Luke" userId="4468a558-82ea-47d4-9cfc-93822e04d10c" providerId="ADAL" clId="{4FC6C433-C9E8-4A0C-9040-A86147FED130}" dt="2025-03-25T14:00:38.215" v="1514" actId="47"/>
        <pc:sldMkLst>
          <pc:docMk/>
          <pc:sldMk cId="3594643074" sldId="786"/>
        </pc:sldMkLst>
      </pc:sldChg>
      <pc:sldChg chg="addSp delSp modSp add mod">
        <pc:chgData name="Laffin, M.D., Luke" userId="4468a558-82ea-47d4-9cfc-93822e04d10c" providerId="ADAL" clId="{4FC6C433-C9E8-4A0C-9040-A86147FED130}" dt="2025-03-25T15:46:35.191" v="1648" actId="20577"/>
        <pc:sldMkLst>
          <pc:docMk/>
          <pc:sldMk cId="1960122102" sldId="787"/>
        </pc:sldMkLst>
        <pc:spChg chg="add mod">
          <ac:chgData name="Laffin, M.D., Luke" userId="4468a558-82ea-47d4-9cfc-93822e04d10c" providerId="ADAL" clId="{4FC6C433-C9E8-4A0C-9040-A86147FED130}" dt="2025-03-04T18:11:37.716" v="4"/>
          <ac:spMkLst>
            <pc:docMk/>
            <pc:sldMk cId="1960122102" sldId="787"/>
            <ac:spMk id="2" creationId="{A1762A59-EFC2-0623-9F5F-BBC0B4249A14}"/>
          </ac:spMkLst>
        </pc:spChg>
        <pc:spChg chg="add mod">
          <ac:chgData name="Laffin, M.D., Luke" userId="4468a558-82ea-47d4-9cfc-93822e04d10c" providerId="ADAL" clId="{4FC6C433-C9E8-4A0C-9040-A86147FED130}" dt="2025-03-04T18:11:37.716" v="4"/>
          <ac:spMkLst>
            <pc:docMk/>
            <pc:sldMk cId="1960122102" sldId="787"/>
            <ac:spMk id="8" creationId="{B4CA2AFD-07FB-98E9-BE45-3D09CD4C5C29}"/>
          </ac:spMkLst>
        </pc:spChg>
        <pc:spChg chg="add mod">
          <ac:chgData name="Laffin, M.D., Luke" userId="4468a558-82ea-47d4-9cfc-93822e04d10c" providerId="ADAL" clId="{4FC6C433-C9E8-4A0C-9040-A86147FED130}" dt="2025-03-04T19:27:54.615" v="31"/>
          <ac:spMkLst>
            <pc:docMk/>
            <pc:sldMk cId="1960122102" sldId="787"/>
            <ac:spMk id="9" creationId="{B1DE1D55-DF73-B579-F82A-B0B47822B10F}"/>
          </ac:spMkLst>
        </pc:spChg>
        <pc:spChg chg="mod">
          <ac:chgData name="Laffin, M.D., Luke" userId="4468a558-82ea-47d4-9cfc-93822e04d10c" providerId="ADAL" clId="{4FC6C433-C9E8-4A0C-9040-A86147FED130}" dt="2025-03-25T15:46:35.191" v="1648" actId="20577"/>
          <ac:spMkLst>
            <pc:docMk/>
            <pc:sldMk cId="1960122102" sldId="787"/>
            <ac:spMk id="38" creationId="{1A149EEE-D4FD-2467-4207-5A6B8821CAAC}"/>
          </ac:spMkLst>
        </pc:spChg>
      </pc:sldChg>
      <pc:sldChg chg="delSp add del mod">
        <pc:chgData name="Laffin, M.D., Luke" userId="4468a558-82ea-47d4-9cfc-93822e04d10c" providerId="ADAL" clId="{4FC6C433-C9E8-4A0C-9040-A86147FED130}" dt="2025-03-04T18:25:35.791" v="15" actId="47"/>
        <pc:sldMkLst>
          <pc:docMk/>
          <pc:sldMk cId="570820367" sldId="788"/>
        </pc:sldMkLst>
      </pc:sldChg>
      <pc:sldChg chg="addSp delSp modSp add mod">
        <pc:chgData name="Laffin, M.D., Luke" userId="4468a558-82ea-47d4-9cfc-93822e04d10c" providerId="ADAL" clId="{4FC6C433-C9E8-4A0C-9040-A86147FED130}" dt="2025-03-25T15:46:28.898" v="1647" actId="20577"/>
        <pc:sldMkLst>
          <pc:docMk/>
          <pc:sldMk cId="3795424352" sldId="789"/>
        </pc:sldMkLst>
        <pc:spChg chg="add mod">
          <ac:chgData name="Laffin, M.D., Luke" userId="4468a558-82ea-47d4-9cfc-93822e04d10c" providerId="ADAL" clId="{4FC6C433-C9E8-4A0C-9040-A86147FED130}" dt="2025-03-04T19:27:52.948" v="30"/>
          <ac:spMkLst>
            <pc:docMk/>
            <pc:sldMk cId="3795424352" sldId="789"/>
            <ac:spMk id="2" creationId="{7DEC3B8D-F419-0BEC-402A-365D9DB8605E}"/>
          </ac:spMkLst>
        </pc:spChg>
        <pc:spChg chg="mod">
          <ac:chgData name="Laffin, M.D., Luke" userId="4468a558-82ea-47d4-9cfc-93822e04d10c" providerId="ADAL" clId="{4FC6C433-C9E8-4A0C-9040-A86147FED130}" dt="2025-03-25T15:46:28.898" v="1647" actId="20577"/>
          <ac:spMkLst>
            <pc:docMk/>
            <pc:sldMk cId="3795424352" sldId="789"/>
            <ac:spMk id="38" creationId="{A6B8C4D4-5861-6127-6419-2844795126E5}"/>
          </ac:spMkLst>
        </pc:spChg>
      </pc:sldChg>
      <pc:sldChg chg="addSp delSp modSp add mod">
        <pc:chgData name="Laffin, M.D., Luke" userId="4468a558-82ea-47d4-9cfc-93822e04d10c" providerId="ADAL" clId="{4FC6C433-C9E8-4A0C-9040-A86147FED130}" dt="2025-03-04T19:26:15.466" v="27"/>
        <pc:sldMkLst>
          <pc:docMk/>
          <pc:sldMk cId="2349389518" sldId="790"/>
        </pc:sldMkLst>
        <pc:spChg chg="add mod">
          <ac:chgData name="Laffin, M.D., Luke" userId="4468a558-82ea-47d4-9cfc-93822e04d10c" providerId="ADAL" clId="{4FC6C433-C9E8-4A0C-9040-A86147FED130}" dt="2025-03-04T19:26:15.466" v="27"/>
          <ac:spMkLst>
            <pc:docMk/>
            <pc:sldMk cId="2349389518" sldId="790"/>
            <ac:spMk id="2" creationId="{06503AD3-8B89-265D-8C39-6A3E21001174}"/>
          </ac:spMkLst>
        </pc:spChg>
      </pc:sldChg>
      <pc:sldChg chg="delSp add del mod">
        <pc:chgData name="Laffin, M.D., Luke" userId="4468a558-82ea-47d4-9cfc-93822e04d10c" providerId="ADAL" clId="{4FC6C433-C9E8-4A0C-9040-A86147FED130}" dt="2025-03-25T15:34:46.846" v="1642" actId="47"/>
        <pc:sldMkLst>
          <pc:docMk/>
          <pc:sldMk cId="341481562" sldId="791"/>
        </pc:sldMkLst>
        <pc:spChg chg="del">
          <ac:chgData name="Laffin, M.D., Luke" userId="4468a558-82ea-47d4-9cfc-93822e04d10c" providerId="ADAL" clId="{4FC6C433-C9E8-4A0C-9040-A86147FED130}" dt="2025-03-24T13:56:53.361" v="1283" actId="478"/>
          <ac:spMkLst>
            <pc:docMk/>
            <pc:sldMk cId="341481562" sldId="791"/>
            <ac:spMk id="2" creationId="{E91049B0-3C88-17FB-A06A-750E2BAFC8E3}"/>
          </ac:spMkLst>
        </pc:spChg>
        <pc:spChg chg="del">
          <ac:chgData name="Laffin, M.D., Luke" userId="4468a558-82ea-47d4-9cfc-93822e04d10c" providerId="ADAL" clId="{4FC6C433-C9E8-4A0C-9040-A86147FED130}" dt="2025-03-24T13:56:54.592" v="1284" actId="478"/>
          <ac:spMkLst>
            <pc:docMk/>
            <pc:sldMk cId="341481562" sldId="791"/>
            <ac:spMk id="4" creationId="{8E5E824B-6F0B-8BF2-940E-64B424B8117A}"/>
          </ac:spMkLst>
        </pc:spChg>
        <pc:spChg chg="del">
          <ac:chgData name="Laffin, M.D., Luke" userId="4468a558-82ea-47d4-9cfc-93822e04d10c" providerId="ADAL" clId="{4FC6C433-C9E8-4A0C-9040-A86147FED130}" dt="2025-03-24T13:56:55.494" v="1285" actId="478"/>
          <ac:spMkLst>
            <pc:docMk/>
            <pc:sldMk cId="341481562" sldId="791"/>
            <ac:spMk id="6" creationId="{DF38BFA2-D6D3-EAC0-1017-7116455FFCD5}"/>
          </ac:spMkLst>
        </pc:spChg>
        <pc:spChg chg="del">
          <ac:chgData name="Laffin, M.D., Luke" userId="4468a558-82ea-47d4-9cfc-93822e04d10c" providerId="ADAL" clId="{4FC6C433-C9E8-4A0C-9040-A86147FED130}" dt="2025-03-24T13:56:52.648" v="1282" actId="478"/>
          <ac:spMkLst>
            <pc:docMk/>
            <pc:sldMk cId="341481562" sldId="791"/>
            <ac:spMk id="8" creationId="{9952BC48-9452-7380-4EBE-9433D7E26BEE}"/>
          </ac:spMkLst>
        </pc:spChg>
        <pc:spChg chg="del">
          <ac:chgData name="Laffin, M.D., Luke" userId="4468a558-82ea-47d4-9cfc-93822e04d10c" providerId="ADAL" clId="{4FC6C433-C9E8-4A0C-9040-A86147FED130}" dt="2025-03-24T13:56:51.777" v="1281" actId="478"/>
          <ac:spMkLst>
            <pc:docMk/>
            <pc:sldMk cId="341481562" sldId="791"/>
            <ac:spMk id="9" creationId="{F5273FA6-6F06-0132-F2AE-46BD6DD212DD}"/>
          </ac:spMkLst>
        </pc:spChg>
      </pc:sldChg>
      <pc:sldChg chg="add del">
        <pc:chgData name="Laffin, M.D., Luke" userId="4468a558-82ea-47d4-9cfc-93822e04d10c" providerId="ADAL" clId="{4FC6C433-C9E8-4A0C-9040-A86147FED130}" dt="2025-03-04T19:25:48.378" v="20" actId="47"/>
        <pc:sldMkLst>
          <pc:docMk/>
          <pc:sldMk cId="3724781383" sldId="791"/>
        </pc:sldMkLst>
      </pc:sldChg>
      <pc:sldChg chg="addSp modSp add del mod">
        <pc:chgData name="Laffin, M.D., Luke" userId="4468a558-82ea-47d4-9cfc-93822e04d10c" providerId="ADAL" clId="{4FC6C433-C9E8-4A0C-9040-A86147FED130}" dt="2025-03-24T13:56:44.874" v="1279" actId="47"/>
        <pc:sldMkLst>
          <pc:docMk/>
          <pc:sldMk cId="3889065278" sldId="791"/>
        </pc:sldMkLst>
      </pc:sldChg>
      <pc:sldChg chg="modSp new del mod">
        <pc:chgData name="Laffin, M.D., Luke" userId="4468a558-82ea-47d4-9cfc-93822e04d10c" providerId="ADAL" clId="{4FC6C433-C9E8-4A0C-9040-A86147FED130}" dt="2025-03-24T14:40:59.571" v="1358" actId="47"/>
        <pc:sldMkLst>
          <pc:docMk/>
          <pc:sldMk cId="3807342464" sldId="792"/>
        </pc:sldMkLst>
        <pc:spChg chg="mod">
          <ac:chgData name="Laffin, M.D., Luke" userId="4468a558-82ea-47d4-9cfc-93822e04d10c" providerId="ADAL" clId="{4FC6C433-C9E8-4A0C-9040-A86147FED130}" dt="2025-03-24T14:40:35.078" v="1328" actId="2711"/>
          <ac:spMkLst>
            <pc:docMk/>
            <pc:sldMk cId="3807342464" sldId="792"/>
            <ac:spMk id="2" creationId="{27E863E3-3A63-2FCD-238C-EAF8E98EEB6E}"/>
          </ac:spMkLst>
        </pc:spChg>
        <pc:spChg chg="mod">
          <ac:chgData name="Laffin, M.D., Luke" userId="4468a558-82ea-47d4-9cfc-93822e04d10c" providerId="ADAL" clId="{4FC6C433-C9E8-4A0C-9040-A86147FED130}" dt="2025-03-24T14:40:49.943" v="1357" actId="122"/>
          <ac:spMkLst>
            <pc:docMk/>
            <pc:sldMk cId="3807342464" sldId="792"/>
            <ac:spMk id="3" creationId="{FFDE2E87-2978-D771-8C6D-A18D044B1445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clevelandclinic-my.sharepoint.com/personal/laffinl_ccf_org/Documents/Desktop/Industry/Mineralys/ADVANCE%20HTN%20Manuscript/Figures/ADVANCE_Figures_NEJM_19FEB20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clevelandclinic-my.sharepoint.com/personal/laffinl_ccf_org/Documents/Desktop/Industry/Mineralys/ADVANCE%20HTN%20Manuscript/Figures/ADVANCE_Figures_NEJM_19FEB202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clevelandclinic-my.sharepoint.com/personal/laffinl_ccf_org/Documents/Desktop/Industry/Mineralys/ADVANCE%20HTN%20Manuscript/Figures/ADVANCE_Figures_NEJM_19FEB202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clevelandclinic-my.sharepoint.com/personal/laffinl_ccf_org/Documents/Desktop/Industry/Mineralys/ADVANCE%20HTN%20Manuscript/Figures/ADVANCE_Figures_NEJM_19FEB202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clevelandclinic-my.sharepoint.com/personal/laffinl_ccf_org/Documents/Desktop/Industry/Mineralys/ADVANCE%20HTN%20Manuscript/Figures/ADVANCE_Figures_NEJM_19FEB2025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clevelandclinic-my.sharepoint.com/personal/laffinl_ccf_org/Documents/Desktop/Industry/Mineralys/ADVANCE%20HTN%20Manuscript/Figures/ADVANCE_Figures_NEJM_19FEB2025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clevelandclinic-my.sharepoint.com/personal/laffinl_ccf_org/Documents/Desktop/Industry/Mineralys/ADVANCE%20HTN%20Manuscript/Figures/ADVANCE_Figures_NEJM_19FEB2025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'Figure 1 Panel A'!$B$4</c:f>
              <c:strCache>
                <c:ptCount val="1"/>
                <c:pt idx="0">
                  <c:v>Placebo</c:v>
                </c:pt>
              </c:strCache>
            </c:strRef>
          </c:tx>
          <c:spPr>
            <a:solidFill>
              <a:srgbClr val="509F83"/>
            </a:solidFill>
            <a:ln>
              <a:solidFill>
                <a:srgbClr val="509F83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2.1097046413502108E-3"/>
                  <c:y val="-0.1796436057696909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rgbClr val="FFF7D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898-4162-8D07-EE61DCD8C6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F7D6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'Figure 1 Panel A'!$G$4</c:f>
                <c:numCache>
                  <c:formatCode>General</c:formatCode>
                  <c:ptCount val="1"/>
                  <c:pt idx="0">
                    <c:v>-3.9998999999999998</c:v>
                  </c:pt>
                </c:numCache>
              </c:numRef>
            </c:plus>
            <c:minus>
              <c:numRef>
                <c:f>'Figure 1 Panel A'!$F$4</c:f>
                <c:numCache>
                  <c:formatCode>General</c:formatCode>
                  <c:ptCount val="1"/>
                  <c:pt idx="0">
                    <c:v>-3.9998999999999998</c:v>
                  </c:pt>
                </c:numCache>
              </c:numRef>
            </c:minus>
            <c:spPr>
              <a:noFill/>
              <a:ln w="25400" cap="flat" cmpd="sng" algn="ctr">
                <a:solidFill>
                  <a:srgbClr val="FFF7D6"/>
                </a:solidFill>
                <a:miter lim="800000"/>
              </a:ln>
              <a:effectLst/>
            </c:spPr>
          </c:errBars>
          <c:cat>
            <c:strRef>
              <c:f>'Figure 1 Panel A'!$E$3</c:f>
              <c:strCache>
                <c:ptCount val="1"/>
                <c:pt idx="0">
                  <c:v>     Change from Randomization to Week 12 (EOT)</c:v>
                </c:pt>
              </c:strCache>
            </c:strRef>
          </c:cat>
          <c:val>
            <c:numRef>
              <c:f>'Figure 1 Panel A'!$E$4</c:f>
              <c:numCache>
                <c:formatCode>0.0</c:formatCode>
                <c:ptCount val="1"/>
                <c:pt idx="0">
                  <c:v>-7.41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98-4162-8D07-EE61DCD8C681}"/>
            </c:ext>
          </c:extLst>
        </c:ser>
        <c:ser>
          <c:idx val="1"/>
          <c:order val="1"/>
          <c:tx>
            <c:strRef>
              <c:f>'Figure 1 Panel A'!$B$5</c:f>
              <c:strCache>
                <c:ptCount val="1"/>
                <c:pt idx="0">
                  <c:v>Lorundrostat 50 mg</c:v>
                </c:pt>
              </c:strCache>
            </c:strRef>
          </c:tx>
          <c:spPr>
            <a:solidFill>
              <a:srgbClr val="FFD932"/>
            </a:solidFill>
            <a:ln>
              <a:solidFill>
                <a:srgbClr val="FFD932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1363326516700748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rgbClr val="FFF7D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898-4162-8D07-EE61DCD8C6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F7D6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'Figure 1 Panel A'!$G$5</c:f>
                <c:numCache>
                  <c:formatCode>General</c:formatCode>
                  <c:ptCount val="1"/>
                  <c:pt idx="0">
                    <c:v>-3.558189</c:v>
                  </c:pt>
                </c:numCache>
              </c:numRef>
            </c:plus>
            <c:minus>
              <c:numRef>
                <c:f>'Figure 1 Panel A'!$F$5</c:f>
                <c:numCache>
                  <c:formatCode>General</c:formatCode>
                  <c:ptCount val="1"/>
                  <c:pt idx="0">
                    <c:v>-3.5882109999999998</c:v>
                  </c:pt>
                </c:numCache>
              </c:numRef>
            </c:minus>
            <c:spPr>
              <a:noFill/>
              <a:ln w="25400" cap="flat" cmpd="sng" algn="ctr">
                <a:solidFill>
                  <a:srgbClr val="FFF7D6"/>
                </a:solidFill>
                <a:miter lim="800000"/>
              </a:ln>
              <a:effectLst/>
            </c:spPr>
          </c:errBars>
          <c:cat>
            <c:strRef>
              <c:f>'Figure 1 Panel A'!$E$3</c:f>
              <c:strCache>
                <c:ptCount val="1"/>
                <c:pt idx="0">
                  <c:v>     Change from Randomization to Week 12 (EOT)</c:v>
                </c:pt>
              </c:strCache>
            </c:strRef>
          </c:cat>
          <c:val>
            <c:numRef>
              <c:f>'Figure 1 Panel A'!$E$5</c:f>
              <c:numCache>
                <c:formatCode>0.0</c:formatCode>
                <c:ptCount val="1"/>
                <c:pt idx="0">
                  <c:v>-15.364189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98-4162-8D07-EE61DCD8C681}"/>
            </c:ext>
          </c:extLst>
        </c:ser>
        <c:ser>
          <c:idx val="2"/>
          <c:order val="2"/>
          <c:tx>
            <c:strRef>
              <c:f>'Figure 1 Panel A'!$B$6</c:f>
              <c:strCache>
                <c:ptCount val="1"/>
                <c:pt idx="0">
                  <c:v>Lorundrostat 50 to 100 mg</c:v>
                </c:pt>
              </c:strCache>
            </c:strRef>
          </c:tx>
          <c:spPr>
            <a:solidFill>
              <a:srgbClr val="9F5FCF"/>
            </a:solidFill>
            <a:ln>
              <a:solidFill>
                <a:srgbClr val="9F5FCF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F5FCF"/>
              </a:solidFill>
              <a:ln>
                <a:solidFill>
                  <a:srgbClr val="9F5FC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898-4162-8D07-EE61DCD8C681}"/>
              </c:ext>
            </c:extLst>
          </c:dPt>
          <c:dLbls>
            <c:dLbl>
              <c:idx val="0"/>
              <c:layout>
                <c:manualLayout>
                  <c:x val="0"/>
                  <c:y val="-0.131788229947739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rgbClr val="FFF7D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98-4162-8D07-EE61DCD8C6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rgbClr val="FFD93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'Figure 1 Panel A'!$G$6</c:f>
                <c:numCache>
                  <c:formatCode>General</c:formatCode>
                  <c:ptCount val="1"/>
                  <c:pt idx="0">
                    <c:v>-3.672866</c:v>
                  </c:pt>
                </c:numCache>
              </c:numRef>
            </c:plus>
            <c:minus>
              <c:numRef>
                <c:f>'Figure 1 Panel A'!$F$6</c:f>
                <c:numCache>
                  <c:formatCode>General</c:formatCode>
                  <c:ptCount val="1"/>
                  <c:pt idx="0">
                    <c:v>-3.6728339999999999</c:v>
                  </c:pt>
                </c:numCache>
              </c:numRef>
            </c:minus>
            <c:spPr>
              <a:noFill/>
              <a:ln w="25400" cap="flat" cmpd="sng" algn="ctr">
                <a:solidFill>
                  <a:srgbClr val="FFF7D6"/>
                </a:solidFill>
                <a:miter lim="800000"/>
              </a:ln>
              <a:effectLst/>
            </c:spPr>
          </c:errBars>
          <c:cat>
            <c:strRef>
              <c:f>'Figure 1 Panel A'!$E$3</c:f>
              <c:strCache>
                <c:ptCount val="1"/>
                <c:pt idx="0">
                  <c:v>     Change from Randomization to Week 12 (EOT)</c:v>
                </c:pt>
              </c:strCache>
            </c:strRef>
          </c:cat>
          <c:val>
            <c:numRef>
              <c:f>'Figure 1 Panel A'!$E$6</c:f>
              <c:numCache>
                <c:formatCode>0.0</c:formatCode>
                <c:ptCount val="1"/>
                <c:pt idx="0">
                  <c:v>-13.89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898-4162-8D07-EE61DCD8C6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100"/>
        <c:axId val="262924895"/>
        <c:axId val="262934975"/>
      </c:barChart>
      <c:catAx>
        <c:axId val="26292489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62934975"/>
        <c:crosses val="autoZero"/>
        <c:auto val="1"/>
        <c:lblAlgn val="ctr"/>
        <c:lblOffset val="100"/>
        <c:noMultiLvlLbl val="0"/>
      </c:catAx>
      <c:valAx>
        <c:axId val="262934975"/>
        <c:scaling>
          <c:orientation val="minMax"/>
          <c:min val="-25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FFD93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2400" b="1" dirty="0">
                    <a:solidFill>
                      <a:srgbClr val="FFD93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LSM change</a:t>
                </a:r>
                <a:r>
                  <a:rPr lang="en-US" sz="2400" b="1" baseline="0" dirty="0">
                    <a:solidFill>
                      <a:srgbClr val="FFD93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>
                    <a:solidFill>
                      <a:srgbClr val="FFD93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(mm Hg)</a:t>
                </a:r>
              </a:p>
            </c:rich>
          </c:tx>
          <c:layout>
            <c:manualLayout>
              <c:xMode val="edge"/>
              <c:yMode val="edge"/>
              <c:x val="2.836057676334762E-3"/>
              <c:y val="0.1978160948616168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rgbClr val="FFD932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.0" sourceLinked="1"/>
        <c:majorTickMark val="out"/>
        <c:minorTickMark val="none"/>
        <c:tickLblPos val="nextTo"/>
        <c:spPr>
          <a:noFill/>
          <a:ln>
            <a:solidFill>
              <a:srgbClr val="FFF7D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FFF7D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62924895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'Figure 1 Panel A'!$B$4</c:f>
              <c:strCache>
                <c:ptCount val="1"/>
                <c:pt idx="0">
                  <c:v>Placebo</c:v>
                </c:pt>
              </c:strCache>
            </c:strRef>
          </c:tx>
          <c:spPr>
            <a:solidFill>
              <a:srgbClr val="509F83"/>
            </a:solidFill>
            <a:ln>
              <a:solidFill>
                <a:srgbClr val="509F83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2.1097046413502108E-3"/>
                  <c:y val="-0.1796436057696909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rgbClr val="FFF7D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898-4162-8D07-EE61DCD8C6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F7D6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'Figure 1 Panel A'!$G$4</c:f>
                <c:numCache>
                  <c:formatCode>General</c:formatCode>
                  <c:ptCount val="1"/>
                  <c:pt idx="0">
                    <c:v>-3.9998999999999998</c:v>
                  </c:pt>
                </c:numCache>
              </c:numRef>
            </c:plus>
            <c:minus>
              <c:numRef>
                <c:f>'Figure 1 Panel A'!$F$4</c:f>
                <c:numCache>
                  <c:formatCode>General</c:formatCode>
                  <c:ptCount val="1"/>
                  <c:pt idx="0">
                    <c:v>-3.9998999999999998</c:v>
                  </c:pt>
                </c:numCache>
              </c:numRef>
            </c:minus>
            <c:spPr>
              <a:noFill/>
              <a:ln w="25400" cap="flat" cmpd="sng" algn="ctr">
                <a:solidFill>
                  <a:srgbClr val="FFF7D6"/>
                </a:solidFill>
                <a:miter lim="800000"/>
              </a:ln>
              <a:effectLst/>
            </c:spPr>
          </c:errBars>
          <c:cat>
            <c:strRef>
              <c:f>'Figure 1 Panel A'!$E$3</c:f>
              <c:strCache>
                <c:ptCount val="1"/>
                <c:pt idx="0">
                  <c:v>     Change from Randomization to Week 12 (EOT)</c:v>
                </c:pt>
              </c:strCache>
            </c:strRef>
          </c:cat>
          <c:val>
            <c:numRef>
              <c:f>'Figure 1 Panel A'!$E$4</c:f>
              <c:numCache>
                <c:formatCode>0.0</c:formatCode>
                <c:ptCount val="1"/>
                <c:pt idx="0">
                  <c:v>-7.41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98-4162-8D07-EE61DCD8C681}"/>
            </c:ext>
          </c:extLst>
        </c:ser>
        <c:ser>
          <c:idx val="1"/>
          <c:order val="1"/>
          <c:tx>
            <c:strRef>
              <c:f>'Figure 1 Panel A'!$B$5</c:f>
              <c:strCache>
                <c:ptCount val="1"/>
                <c:pt idx="0">
                  <c:v>Lorundrostat 50 mg</c:v>
                </c:pt>
              </c:strCache>
            </c:strRef>
          </c:tx>
          <c:spPr>
            <a:solidFill>
              <a:srgbClr val="FFD932"/>
            </a:solidFill>
            <a:ln>
              <a:solidFill>
                <a:srgbClr val="FFD932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1363326516700748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rgbClr val="FFF7D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898-4162-8D07-EE61DCD8C6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F7D6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'Figure 1 Panel A'!$G$5</c:f>
                <c:numCache>
                  <c:formatCode>General</c:formatCode>
                  <c:ptCount val="1"/>
                  <c:pt idx="0">
                    <c:v>-3.558189</c:v>
                  </c:pt>
                </c:numCache>
              </c:numRef>
            </c:plus>
            <c:minus>
              <c:numRef>
                <c:f>'Figure 1 Panel A'!$F$5</c:f>
                <c:numCache>
                  <c:formatCode>General</c:formatCode>
                  <c:ptCount val="1"/>
                  <c:pt idx="0">
                    <c:v>-3.5882109999999998</c:v>
                  </c:pt>
                </c:numCache>
              </c:numRef>
            </c:minus>
            <c:spPr>
              <a:noFill/>
              <a:ln w="25400" cap="flat" cmpd="sng" algn="ctr">
                <a:solidFill>
                  <a:srgbClr val="FFF7D6"/>
                </a:solidFill>
                <a:miter lim="800000"/>
              </a:ln>
              <a:effectLst/>
            </c:spPr>
          </c:errBars>
          <c:cat>
            <c:strRef>
              <c:f>'Figure 1 Panel A'!$E$3</c:f>
              <c:strCache>
                <c:ptCount val="1"/>
                <c:pt idx="0">
                  <c:v>     Change from Randomization to Week 12 (EOT)</c:v>
                </c:pt>
              </c:strCache>
            </c:strRef>
          </c:cat>
          <c:val>
            <c:numRef>
              <c:f>'Figure 1 Panel A'!$E$5</c:f>
              <c:numCache>
                <c:formatCode>0.0</c:formatCode>
                <c:ptCount val="1"/>
                <c:pt idx="0">
                  <c:v>-15.364189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98-4162-8D07-EE61DCD8C681}"/>
            </c:ext>
          </c:extLst>
        </c:ser>
        <c:ser>
          <c:idx val="2"/>
          <c:order val="2"/>
          <c:tx>
            <c:strRef>
              <c:f>'Figure 1 Panel A'!$B$6</c:f>
              <c:strCache>
                <c:ptCount val="1"/>
                <c:pt idx="0">
                  <c:v>Lorundrostat 50 to 100 mg</c:v>
                </c:pt>
              </c:strCache>
            </c:strRef>
          </c:tx>
          <c:spPr>
            <a:solidFill>
              <a:srgbClr val="9F5FCF"/>
            </a:solidFill>
            <a:ln>
              <a:solidFill>
                <a:srgbClr val="9F5FCF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F5FCF"/>
              </a:solidFill>
              <a:ln>
                <a:solidFill>
                  <a:srgbClr val="9F5FC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898-4162-8D07-EE61DCD8C681}"/>
              </c:ext>
            </c:extLst>
          </c:dPt>
          <c:dLbls>
            <c:dLbl>
              <c:idx val="0"/>
              <c:layout>
                <c:manualLayout>
                  <c:x val="0"/>
                  <c:y val="-0.131788229947739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rgbClr val="FFF7D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98-4162-8D07-EE61DCD8C6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rgbClr val="FFD93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'Figure 1 Panel A'!$G$6</c:f>
                <c:numCache>
                  <c:formatCode>General</c:formatCode>
                  <c:ptCount val="1"/>
                  <c:pt idx="0">
                    <c:v>-3.672866</c:v>
                  </c:pt>
                </c:numCache>
              </c:numRef>
            </c:plus>
            <c:minus>
              <c:numRef>
                <c:f>'Figure 1 Panel A'!$F$6</c:f>
                <c:numCache>
                  <c:formatCode>General</c:formatCode>
                  <c:ptCount val="1"/>
                  <c:pt idx="0">
                    <c:v>-3.6728339999999999</c:v>
                  </c:pt>
                </c:numCache>
              </c:numRef>
            </c:minus>
            <c:spPr>
              <a:noFill/>
              <a:ln w="25400" cap="flat" cmpd="sng" algn="ctr">
                <a:solidFill>
                  <a:srgbClr val="FFF7D6"/>
                </a:solidFill>
                <a:miter lim="800000"/>
              </a:ln>
              <a:effectLst/>
            </c:spPr>
          </c:errBars>
          <c:cat>
            <c:strRef>
              <c:f>'Figure 1 Panel A'!$E$3</c:f>
              <c:strCache>
                <c:ptCount val="1"/>
                <c:pt idx="0">
                  <c:v>     Change from Randomization to Week 12 (EOT)</c:v>
                </c:pt>
              </c:strCache>
            </c:strRef>
          </c:cat>
          <c:val>
            <c:numRef>
              <c:f>'Figure 1 Panel A'!$E$6</c:f>
              <c:numCache>
                <c:formatCode>0.0</c:formatCode>
                <c:ptCount val="1"/>
                <c:pt idx="0">
                  <c:v>-13.89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898-4162-8D07-EE61DCD8C6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100"/>
        <c:axId val="262924895"/>
        <c:axId val="262934975"/>
      </c:barChart>
      <c:catAx>
        <c:axId val="26292489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62934975"/>
        <c:crosses val="autoZero"/>
        <c:auto val="1"/>
        <c:lblAlgn val="ctr"/>
        <c:lblOffset val="100"/>
        <c:noMultiLvlLbl val="0"/>
      </c:catAx>
      <c:valAx>
        <c:axId val="262934975"/>
        <c:scaling>
          <c:orientation val="minMax"/>
          <c:min val="-25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FFD93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2400" b="1" dirty="0">
                    <a:solidFill>
                      <a:srgbClr val="FFD93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LSM change</a:t>
                </a:r>
                <a:r>
                  <a:rPr lang="en-US" sz="2400" b="1" baseline="0" dirty="0">
                    <a:solidFill>
                      <a:srgbClr val="FFD93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>
                    <a:solidFill>
                      <a:srgbClr val="FFD93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(mm Hg)</a:t>
                </a:r>
              </a:p>
            </c:rich>
          </c:tx>
          <c:layout>
            <c:manualLayout>
              <c:xMode val="edge"/>
              <c:yMode val="edge"/>
              <c:x val="2.836057676334762E-3"/>
              <c:y val="0.1978160948616168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rgbClr val="FFD932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.0" sourceLinked="1"/>
        <c:majorTickMark val="out"/>
        <c:minorTickMark val="none"/>
        <c:tickLblPos val="nextTo"/>
        <c:spPr>
          <a:noFill/>
          <a:ln>
            <a:solidFill>
              <a:srgbClr val="FFF7D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FFF7D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62924895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'Figure 1 Panel A'!$B$4</c:f>
              <c:strCache>
                <c:ptCount val="1"/>
                <c:pt idx="0">
                  <c:v>Placebo</c:v>
                </c:pt>
              </c:strCache>
            </c:strRef>
          </c:tx>
          <c:spPr>
            <a:solidFill>
              <a:srgbClr val="509F83"/>
            </a:solidFill>
            <a:ln>
              <a:solidFill>
                <a:srgbClr val="509F83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2.1097046413502108E-3"/>
                  <c:y val="-0.1796436057696909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rgbClr val="FFF7D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898-4162-8D07-EE61DCD8C6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F7D6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'Figure 1 Panel A'!$G$4</c:f>
                <c:numCache>
                  <c:formatCode>General</c:formatCode>
                  <c:ptCount val="1"/>
                  <c:pt idx="0">
                    <c:v>-3.9998999999999998</c:v>
                  </c:pt>
                </c:numCache>
              </c:numRef>
            </c:plus>
            <c:minus>
              <c:numRef>
                <c:f>'Figure 1 Panel A'!$F$4</c:f>
                <c:numCache>
                  <c:formatCode>General</c:formatCode>
                  <c:ptCount val="1"/>
                  <c:pt idx="0">
                    <c:v>-3.9998999999999998</c:v>
                  </c:pt>
                </c:numCache>
              </c:numRef>
            </c:minus>
            <c:spPr>
              <a:noFill/>
              <a:ln w="25400" cap="flat" cmpd="sng" algn="ctr">
                <a:solidFill>
                  <a:srgbClr val="FFF7D6"/>
                </a:solidFill>
                <a:miter lim="800000"/>
              </a:ln>
              <a:effectLst/>
            </c:spPr>
          </c:errBars>
          <c:cat>
            <c:strRef>
              <c:f>'Figure 1 Panel A'!$E$3</c:f>
              <c:strCache>
                <c:ptCount val="1"/>
                <c:pt idx="0">
                  <c:v>     Change from Randomization to Week 12 (EOT)</c:v>
                </c:pt>
              </c:strCache>
            </c:strRef>
          </c:cat>
          <c:val>
            <c:numRef>
              <c:f>'Figure 1 Panel A'!$E$4</c:f>
              <c:numCache>
                <c:formatCode>0.0</c:formatCode>
                <c:ptCount val="1"/>
                <c:pt idx="0">
                  <c:v>-7.41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98-4162-8D07-EE61DCD8C681}"/>
            </c:ext>
          </c:extLst>
        </c:ser>
        <c:ser>
          <c:idx val="1"/>
          <c:order val="1"/>
          <c:tx>
            <c:strRef>
              <c:f>'Figure 1 Panel A'!$B$5</c:f>
              <c:strCache>
                <c:ptCount val="1"/>
                <c:pt idx="0">
                  <c:v>Lorundrostat 50 mg</c:v>
                </c:pt>
              </c:strCache>
            </c:strRef>
          </c:tx>
          <c:spPr>
            <a:solidFill>
              <a:srgbClr val="FFD932"/>
            </a:solidFill>
            <a:ln>
              <a:solidFill>
                <a:srgbClr val="FFD932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1363326516700748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rgbClr val="FFF7D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898-4162-8D07-EE61DCD8C6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F7D6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'Figure 1 Panel A'!$G$5</c:f>
                <c:numCache>
                  <c:formatCode>General</c:formatCode>
                  <c:ptCount val="1"/>
                  <c:pt idx="0">
                    <c:v>-3.558189</c:v>
                  </c:pt>
                </c:numCache>
              </c:numRef>
            </c:plus>
            <c:minus>
              <c:numRef>
                <c:f>'Figure 1 Panel A'!$F$5</c:f>
                <c:numCache>
                  <c:formatCode>General</c:formatCode>
                  <c:ptCount val="1"/>
                  <c:pt idx="0">
                    <c:v>-3.5882109999999998</c:v>
                  </c:pt>
                </c:numCache>
              </c:numRef>
            </c:minus>
            <c:spPr>
              <a:noFill/>
              <a:ln w="25400" cap="flat" cmpd="sng" algn="ctr">
                <a:solidFill>
                  <a:srgbClr val="FFF7D6"/>
                </a:solidFill>
                <a:miter lim="800000"/>
              </a:ln>
              <a:effectLst/>
            </c:spPr>
          </c:errBars>
          <c:cat>
            <c:strRef>
              <c:f>'Figure 1 Panel A'!$E$3</c:f>
              <c:strCache>
                <c:ptCount val="1"/>
                <c:pt idx="0">
                  <c:v>     Change from Randomization to Week 12 (EOT)</c:v>
                </c:pt>
              </c:strCache>
            </c:strRef>
          </c:cat>
          <c:val>
            <c:numRef>
              <c:f>'Figure 1 Panel A'!$E$5</c:f>
              <c:numCache>
                <c:formatCode>0.0</c:formatCode>
                <c:ptCount val="1"/>
                <c:pt idx="0">
                  <c:v>-15.364189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98-4162-8D07-EE61DCD8C681}"/>
            </c:ext>
          </c:extLst>
        </c:ser>
        <c:ser>
          <c:idx val="2"/>
          <c:order val="2"/>
          <c:tx>
            <c:strRef>
              <c:f>'Figure 1 Panel A'!$B$6</c:f>
              <c:strCache>
                <c:ptCount val="1"/>
                <c:pt idx="0">
                  <c:v>Lorundrostat 50 to 100 mg</c:v>
                </c:pt>
              </c:strCache>
            </c:strRef>
          </c:tx>
          <c:spPr>
            <a:solidFill>
              <a:srgbClr val="9F5FCF"/>
            </a:solidFill>
            <a:ln>
              <a:solidFill>
                <a:srgbClr val="9F5FCF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F5FCF"/>
              </a:solidFill>
              <a:ln>
                <a:solidFill>
                  <a:srgbClr val="9F5FC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898-4162-8D07-EE61DCD8C681}"/>
              </c:ext>
            </c:extLst>
          </c:dPt>
          <c:dLbls>
            <c:dLbl>
              <c:idx val="0"/>
              <c:layout>
                <c:manualLayout>
                  <c:x val="0"/>
                  <c:y val="-0.131788229947739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rgbClr val="FFF7D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98-4162-8D07-EE61DCD8C6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rgbClr val="FFD93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'Figure 1 Panel A'!$G$6</c:f>
                <c:numCache>
                  <c:formatCode>General</c:formatCode>
                  <c:ptCount val="1"/>
                  <c:pt idx="0">
                    <c:v>-3.672866</c:v>
                  </c:pt>
                </c:numCache>
              </c:numRef>
            </c:plus>
            <c:minus>
              <c:numRef>
                <c:f>'Figure 1 Panel A'!$F$6</c:f>
                <c:numCache>
                  <c:formatCode>General</c:formatCode>
                  <c:ptCount val="1"/>
                  <c:pt idx="0">
                    <c:v>-3.6728339999999999</c:v>
                  </c:pt>
                </c:numCache>
              </c:numRef>
            </c:minus>
            <c:spPr>
              <a:noFill/>
              <a:ln w="25400" cap="flat" cmpd="sng" algn="ctr">
                <a:solidFill>
                  <a:srgbClr val="FFF7D6"/>
                </a:solidFill>
                <a:miter lim="800000"/>
              </a:ln>
              <a:effectLst/>
            </c:spPr>
          </c:errBars>
          <c:cat>
            <c:strRef>
              <c:f>'Figure 1 Panel A'!$E$3</c:f>
              <c:strCache>
                <c:ptCount val="1"/>
                <c:pt idx="0">
                  <c:v>     Change from Randomization to Week 12 (EOT)</c:v>
                </c:pt>
              </c:strCache>
            </c:strRef>
          </c:cat>
          <c:val>
            <c:numRef>
              <c:f>'Figure 1 Panel A'!$E$6</c:f>
              <c:numCache>
                <c:formatCode>0.0</c:formatCode>
                <c:ptCount val="1"/>
                <c:pt idx="0">
                  <c:v>-13.89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898-4162-8D07-EE61DCD8C6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100"/>
        <c:axId val="262924895"/>
        <c:axId val="262934975"/>
      </c:barChart>
      <c:catAx>
        <c:axId val="26292489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62934975"/>
        <c:crosses val="autoZero"/>
        <c:auto val="1"/>
        <c:lblAlgn val="ctr"/>
        <c:lblOffset val="100"/>
        <c:noMultiLvlLbl val="0"/>
      </c:catAx>
      <c:valAx>
        <c:axId val="262934975"/>
        <c:scaling>
          <c:orientation val="minMax"/>
          <c:min val="-25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FFD93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2400" b="1" dirty="0">
                    <a:solidFill>
                      <a:srgbClr val="FFD93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LSM change</a:t>
                </a:r>
                <a:r>
                  <a:rPr lang="en-US" sz="2400" b="1" baseline="0" dirty="0">
                    <a:solidFill>
                      <a:srgbClr val="FFD93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>
                    <a:solidFill>
                      <a:srgbClr val="FFD93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(mm Hg)</a:t>
                </a:r>
              </a:p>
            </c:rich>
          </c:tx>
          <c:layout>
            <c:manualLayout>
              <c:xMode val="edge"/>
              <c:yMode val="edge"/>
              <c:x val="2.836057676334762E-3"/>
              <c:y val="0.1978160948616168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rgbClr val="FFD932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.0" sourceLinked="1"/>
        <c:majorTickMark val="out"/>
        <c:minorTickMark val="none"/>
        <c:tickLblPos val="nextTo"/>
        <c:spPr>
          <a:noFill/>
          <a:ln>
            <a:solidFill>
              <a:srgbClr val="FFF7D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FFF7D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62924895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'Figure 1 Panel A'!$B$4</c:f>
              <c:strCache>
                <c:ptCount val="1"/>
                <c:pt idx="0">
                  <c:v>Placebo</c:v>
                </c:pt>
              </c:strCache>
            </c:strRef>
          </c:tx>
          <c:spPr>
            <a:solidFill>
              <a:srgbClr val="509F83"/>
            </a:solidFill>
            <a:ln>
              <a:solidFill>
                <a:srgbClr val="509F83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2.1097046413502108E-3"/>
                  <c:y val="-0.1796436057696909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rgbClr val="FFF7D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898-4162-8D07-EE61DCD8C6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F7D6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'Figure 1 Panel A'!$G$4</c:f>
                <c:numCache>
                  <c:formatCode>General</c:formatCode>
                  <c:ptCount val="1"/>
                  <c:pt idx="0">
                    <c:v>-3.9998999999999998</c:v>
                  </c:pt>
                </c:numCache>
              </c:numRef>
            </c:plus>
            <c:minus>
              <c:numRef>
                <c:f>'Figure 1 Panel A'!$F$4</c:f>
                <c:numCache>
                  <c:formatCode>General</c:formatCode>
                  <c:ptCount val="1"/>
                  <c:pt idx="0">
                    <c:v>-3.9998999999999998</c:v>
                  </c:pt>
                </c:numCache>
              </c:numRef>
            </c:minus>
            <c:spPr>
              <a:noFill/>
              <a:ln w="25400" cap="flat" cmpd="sng" algn="ctr">
                <a:solidFill>
                  <a:srgbClr val="FFF7D6"/>
                </a:solidFill>
                <a:miter lim="800000"/>
              </a:ln>
              <a:effectLst/>
            </c:spPr>
          </c:errBars>
          <c:cat>
            <c:strRef>
              <c:f>'Figure 1 Panel A'!$E$3</c:f>
              <c:strCache>
                <c:ptCount val="1"/>
                <c:pt idx="0">
                  <c:v>     Change from Randomization to Week 12 (EOT)</c:v>
                </c:pt>
              </c:strCache>
            </c:strRef>
          </c:cat>
          <c:val>
            <c:numRef>
              <c:f>'Figure 1 Panel A'!$E$4</c:f>
              <c:numCache>
                <c:formatCode>0.0</c:formatCode>
                <c:ptCount val="1"/>
                <c:pt idx="0">
                  <c:v>-7.41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98-4162-8D07-EE61DCD8C681}"/>
            </c:ext>
          </c:extLst>
        </c:ser>
        <c:ser>
          <c:idx val="1"/>
          <c:order val="1"/>
          <c:tx>
            <c:strRef>
              <c:f>'Figure 1 Panel A'!$B$5</c:f>
              <c:strCache>
                <c:ptCount val="1"/>
                <c:pt idx="0">
                  <c:v>Lorundrostat 50 mg</c:v>
                </c:pt>
              </c:strCache>
            </c:strRef>
          </c:tx>
          <c:spPr>
            <a:solidFill>
              <a:srgbClr val="FFD932"/>
            </a:solidFill>
            <a:ln>
              <a:solidFill>
                <a:srgbClr val="FFD932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1363326516700748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rgbClr val="FFF7D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898-4162-8D07-EE61DCD8C6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rgbClr val="FFF7D6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'Figure 1 Panel A'!$G$5</c:f>
                <c:numCache>
                  <c:formatCode>General</c:formatCode>
                  <c:ptCount val="1"/>
                  <c:pt idx="0">
                    <c:v>-3.558189</c:v>
                  </c:pt>
                </c:numCache>
              </c:numRef>
            </c:plus>
            <c:minus>
              <c:numRef>
                <c:f>'Figure 1 Panel A'!$F$5</c:f>
                <c:numCache>
                  <c:formatCode>General</c:formatCode>
                  <c:ptCount val="1"/>
                  <c:pt idx="0">
                    <c:v>-3.5882109999999998</c:v>
                  </c:pt>
                </c:numCache>
              </c:numRef>
            </c:minus>
            <c:spPr>
              <a:noFill/>
              <a:ln w="25400" cap="flat" cmpd="sng" algn="ctr">
                <a:solidFill>
                  <a:srgbClr val="FFF7D6"/>
                </a:solidFill>
                <a:miter lim="800000"/>
              </a:ln>
              <a:effectLst/>
            </c:spPr>
          </c:errBars>
          <c:cat>
            <c:strRef>
              <c:f>'Figure 1 Panel A'!$E$3</c:f>
              <c:strCache>
                <c:ptCount val="1"/>
                <c:pt idx="0">
                  <c:v>     Change from Randomization to Week 12 (EOT)</c:v>
                </c:pt>
              </c:strCache>
            </c:strRef>
          </c:cat>
          <c:val>
            <c:numRef>
              <c:f>'Figure 1 Panel A'!$E$5</c:f>
              <c:numCache>
                <c:formatCode>0.0</c:formatCode>
                <c:ptCount val="1"/>
                <c:pt idx="0">
                  <c:v>-15.364189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98-4162-8D07-EE61DCD8C681}"/>
            </c:ext>
          </c:extLst>
        </c:ser>
        <c:ser>
          <c:idx val="2"/>
          <c:order val="2"/>
          <c:tx>
            <c:strRef>
              <c:f>'Figure 1 Panel A'!$B$6</c:f>
              <c:strCache>
                <c:ptCount val="1"/>
                <c:pt idx="0">
                  <c:v>Lorundrostat 50 to 100 mg</c:v>
                </c:pt>
              </c:strCache>
            </c:strRef>
          </c:tx>
          <c:spPr>
            <a:solidFill>
              <a:srgbClr val="9F5FCF"/>
            </a:solidFill>
            <a:ln>
              <a:solidFill>
                <a:srgbClr val="9F5FCF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F5FCF"/>
              </a:solidFill>
              <a:ln>
                <a:solidFill>
                  <a:srgbClr val="9F5FC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898-4162-8D07-EE61DCD8C681}"/>
              </c:ext>
            </c:extLst>
          </c:dPt>
          <c:dLbls>
            <c:dLbl>
              <c:idx val="0"/>
              <c:layout>
                <c:manualLayout>
                  <c:x val="0"/>
                  <c:y val="-0.131788229947739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rgbClr val="FFF7D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98-4162-8D07-EE61DCD8C6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rgbClr val="FFD93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'Figure 1 Panel A'!$G$6</c:f>
                <c:numCache>
                  <c:formatCode>General</c:formatCode>
                  <c:ptCount val="1"/>
                  <c:pt idx="0">
                    <c:v>-3.672866</c:v>
                  </c:pt>
                </c:numCache>
              </c:numRef>
            </c:plus>
            <c:minus>
              <c:numRef>
                <c:f>'Figure 1 Panel A'!$F$6</c:f>
                <c:numCache>
                  <c:formatCode>General</c:formatCode>
                  <c:ptCount val="1"/>
                  <c:pt idx="0">
                    <c:v>-3.6728339999999999</c:v>
                  </c:pt>
                </c:numCache>
              </c:numRef>
            </c:minus>
            <c:spPr>
              <a:noFill/>
              <a:ln w="25400" cap="flat" cmpd="sng" algn="ctr">
                <a:solidFill>
                  <a:srgbClr val="FFF7D6"/>
                </a:solidFill>
                <a:miter lim="800000"/>
              </a:ln>
              <a:effectLst/>
            </c:spPr>
          </c:errBars>
          <c:cat>
            <c:strRef>
              <c:f>'Figure 1 Panel A'!$E$3</c:f>
              <c:strCache>
                <c:ptCount val="1"/>
                <c:pt idx="0">
                  <c:v>     Change from Randomization to Week 12 (EOT)</c:v>
                </c:pt>
              </c:strCache>
            </c:strRef>
          </c:cat>
          <c:val>
            <c:numRef>
              <c:f>'Figure 1 Panel A'!$E$6</c:f>
              <c:numCache>
                <c:formatCode>0.0</c:formatCode>
                <c:ptCount val="1"/>
                <c:pt idx="0">
                  <c:v>-13.89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898-4162-8D07-EE61DCD8C6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100"/>
        <c:axId val="262924895"/>
        <c:axId val="262934975"/>
      </c:barChart>
      <c:catAx>
        <c:axId val="26292489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62934975"/>
        <c:crosses val="autoZero"/>
        <c:auto val="1"/>
        <c:lblAlgn val="ctr"/>
        <c:lblOffset val="100"/>
        <c:noMultiLvlLbl val="0"/>
      </c:catAx>
      <c:valAx>
        <c:axId val="262934975"/>
        <c:scaling>
          <c:orientation val="minMax"/>
          <c:min val="-25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FFD93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2400" b="1" dirty="0">
                    <a:solidFill>
                      <a:srgbClr val="FFD93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LSM change</a:t>
                </a:r>
                <a:r>
                  <a:rPr lang="en-US" sz="2400" b="1" baseline="0" dirty="0">
                    <a:solidFill>
                      <a:srgbClr val="FFD93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>
                    <a:solidFill>
                      <a:srgbClr val="FFD93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(mm Hg)</a:t>
                </a:r>
              </a:p>
            </c:rich>
          </c:tx>
          <c:layout>
            <c:manualLayout>
              <c:xMode val="edge"/>
              <c:yMode val="edge"/>
              <c:x val="2.836057676334762E-3"/>
              <c:y val="0.1978160948616168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rgbClr val="FFD932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.0" sourceLinked="1"/>
        <c:majorTickMark val="out"/>
        <c:minorTickMark val="none"/>
        <c:tickLblPos val="nextTo"/>
        <c:spPr>
          <a:noFill/>
          <a:ln>
            <a:solidFill>
              <a:srgbClr val="FFF7D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FFF7D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62924895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'Figure 1 Panel B'!$B$4</c:f>
              <c:strCache>
                <c:ptCount val="1"/>
                <c:pt idx="0">
                  <c:v>Placebo</c:v>
                </c:pt>
              </c:strCache>
            </c:strRef>
          </c:tx>
          <c:spPr>
            <a:solidFill>
              <a:srgbClr val="509F83"/>
            </a:solidFill>
            <a:ln>
              <a:solidFill>
                <a:srgbClr val="509F83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4.3848734987651083E-3"/>
                  <c:y val="-0.1296339154371721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rgbClr val="FFF7D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D4A-4B51-85A9-607D7955C6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rgbClr val="FFF7D6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'Figure 1 Panel B'!$G$4</c:f>
                <c:numCache>
                  <c:formatCode>General</c:formatCode>
                  <c:ptCount val="1"/>
                  <c:pt idx="0">
                    <c:v>-2.479174</c:v>
                  </c:pt>
                </c:numCache>
              </c:numRef>
            </c:plus>
            <c:minus>
              <c:numRef>
                <c:f>'Figure 1 Panel B'!$F$4</c:f>
                <c:numCache>
                  <c:formatCode>General</c:formatCode>
                  <c:ptCount val="1"/>
                  <c:pt idx="0">
                    <c:v>-2.4791259999999999</c:v>
                  </c:pt>
                </c:numCache>
              </c:numRef>
            </c:minus>
            <c:spPr>
              <a:noFill/>
              <a:ln w="25400" cap="flat" cmpd="sng" algn="ctr">
                <a:solidFill>
                  <a:srgbClr val="FFF7D6"/>
                </a:solidFill>
                <a:miter lim="800000"/>
              </a:ln>
              <a:effectLst/>
            </c:spPr>
          </c:errBars>
          <c:cat>
            <c:strRef>
              <c:f>'Figure 1 Panel B'!$E$3</c:f>
              <c:strCache>
                <c:ptCount val="1"/>
                <c:pt idx="0">
                  <c:v>     Change from Randomization to Week 12 (EOT)</c:v>
                </c:pt>
              </c:strCache>
            </c:strRef>
          </c:cat>
          <c:val>
            <c:numRef>
              <c:f>'Figure 1 Panel B'!$E$4</c:f>
              <c:numCache>
                <c:formatCode>0.0</c:formatCode>
                <c:ptCount val="1"/>
                <c:pt idx="0">
                  <c:v>-6.1554739999999999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49-453E-B3D7-E5B504FA5794}"/>
            </c:ext>
          </c:extLst>
        </c:ser>
        <c:ser>
          <c:idx val="1"/>
          <c:order val="1"/>
          <c:tx>
            <c:strRef>
              <c:f>'Figure 1 Panel B'!$B$5</c:f>
              <c:strCache>
                <c:ptCount val="1"/>
                <c:pt idx="0">
                  <c:v>Lorundrostat 50 mg (pooled)</c:v>
                </c:pt>
              </c:strCache>
            </c:strRef>
          </c:tx>
          <c:spPr>
            <a:solidFill>
              <a:srgbClr val="FFD932"/>
            </a:solidFill>
            <a:ln>
              <a:solidFill>
                <a:srgbClr val="FFD932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111338153282986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D4A-4B51-85A9-607D7955C6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rgbClr val="FFF7D6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'Figure 1 Panel B'!$G$5</c:f>
                <c:numCache>
                  <c:formatCode>General</c:formatCode>
                  <c:ptCount val="1"/>
                  <c:pt idx="0">
                    <c:v>-1.77</c:v>
                  </c:pt>
                </c:numCache>
              </c:numRef>
            </c:plus>
            <c:minus>
              <c:numRef>
                <c:f>'Figure 1 Panel B'!$F$5</c:f>
                <c:numCache>
                  <c:formatCode>General</c:formatCode>
                  <c:ptCount val="1"/>
                  <c:pt idx="0">
                    <c:v>-1.77</c:v>
                  </c:pt>
                </c:numCache>
              </c:numRef>
            </c:minus>
            <c:spPr>
              <a:noFill/>
              <a:ln w="25400" cap="flat" cmpd="sng" algn="ctr">
                <a:solidFill>
                  <a:srgbClr val="FFF7D6"/>
                </a:solidFill>
                <a:miter lim="800000"/>
              </a:ln>
              <a:effectLst/>
            </c:spPr>
          </c:errBars>
          <c:cat>
            <c:strRef>
              <c:f>'Figure 1 Panel B'!$E$3</c:f>
              <c:strCache>
                <c:ptCount val="1"/>
                <c:pt idx="0">
                  <c:v>     Change from Randomization to Week 12 (EOT)</c:v>
                </c:pt>
              </c:strCache>
            </c:strRef>
          </c:cat>
          <c:val>
            <c:numRef>
              <c:f>'Figure 1 Panel B'!$E$5</c:f>
              <c:numCache>
                <c:formatCode>0.0</c:formatCode>
                <c:ptCount val="1"/>
                <c:pt idx="0">
                  <c:v>-11.5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49-453E-B3D7-E5B504FA57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100"/>
        <c:axId val="262924895"/>
        <c:axId val="262934975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'Figure 1 Panel B'!$B$6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rgbClr val="C00000"/>
                    </a:solidFill>
                    <a:ln>
                      <a:solidFill>
                        <a:srgbClr val="C00000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3-ED4A-4B51-85A9-607D7955C626}"/>
                    </c:ext>
                  </c:extLst>
                </c:dPt>
                <c:errBars>
                  <c:errBarType val="both"/>
                  <c:errValType val="cust"/>
                  <c:noEndCap val="0"/>
                  <c:plus>
                    <c:numRef>
                      <c:extLst>
                        <c:ext uri="{02D57815-91ED-43cb-92C2-25804820EDAC}">
                          <c15:formulaRef>
                            <c15:sqref>'Figure 1 Panel B'!$G$6</c15:sqref>
                          </c15:formulaRef>
                        </c:ext>
                      </c:extLst>
                      <c:numCache>
                        <c:formatCode>General</c:formatCode>
                        <c:ptCount val="1"/>
                      </c:numCache>
                    </c:numRef>
                  </c:plus>
                  <c:minus>
                    <c:numRef>
                      <c:extLst>
                        <c:ext uri="{02D57815-91ED-43cb-92C2-25804820EDAC}">
                          <c15:formulaRef>
                            <c15:sqref>'Figure 1 Panel B'!$F$6</c15:sqref>
                          </c15:formulaRef>
                        </c:ext>
                      </c:extLst>
                      <c:numCache>
                        <c:formatCode>General</c:formatCode>
                        <c:ptCount val="1"/>
                      </c:numCache>
                    </c:numRef>
                  </c:minus>
                  <c:spPr>
                    <a:noFill/>
                    <a:ln w="25400" cap="flat" cmpd="sng" algn="ctr">
                      <a:solidFill>
                        <a:schemeClr val="tx1"/>
                      </a:solidFill>
                      <a:miter lim="800000"/>
                    </a:ln>
                    <a:effectLst/>
                  </c:spPr>
                </c:errBars>
                <c:cat>
                  <c:strRef>
                    <c:extLst>
                      <c:ext uri="{02D57815-91ED-43cb-92C2-25804820EDAC}">
                        <c15:formulaRef>
                          <c15:sqref>'Figure 1 Panel B'!$E$3</c15:sqref>
                        </c15:formulaRef>
                      </c:ext>
                    </c:extLst>
                    <c:strCache>
                      <c:ptCount val="1"/>
                      <c:pt idx="0">
                        <c:v>     Change from Randomization to Week 12 (EOT)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'Figure 1 Panel B'!$E$6</c15:sqref>
                        </c15:formulaRef>
                      </c:ext>
                    </c:extLst>
                    <c:numCache>
                      <c:formatCode>General</c:formatCode>
                      <c:ptCount val="1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4149-453E-B3D7-E5B504FA5794}"/>
                  </c:ext>
                </c:extLst>
              </c15:ser>
            </c15:filteredBarSeries>
          </c:ext>
        </c:extLst>
      </c:barChart>
      <c:catAx>
        <c:axId val="26292489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62934975"/>
        <c:crosses val="autoZero"/>
        <c:auto val="1"/>
        <c:lblAlgn val="ctr"/>
        <c:lblOffset val="100"/>
        <c:noMultiLvlLbl val="0"/>
      </c:catAx>
      <c:valAx>
        <c:axId val="262934975"/>
        <c:scaling>
          <c:orientation val="minMax"/>
          <c:max val="0"/>
          <c:min val="-2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FFD93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2400" b="1" dirty="0">
                    <a:solidFill>
                      <a:srgbClr val="FFD93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LSM change (mm Hg)</a:t>
                </a:r>
              </a:p>
            </c:rich>
          </c:tx>
          <c:layout>
            <c:manualLayout>
              <c:xMode val="edge"/>
              <c:yMode val="edge"/>
              <c:x val="2.8159216597353882E-3"/>
              <c:y val="0.2299724498453897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rgbClr val="FFD932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.0" sourceLinked="1"/>
        <c:majorTickMark val="out"/>
        <c:minorTickMark val="none"/>
        <c:tickLblPos val="nextTo"/>
        <c:spPr>
          <a:noFill/>
          <a:ln>
            <a:solidFill>
              <a:srgbClr val="FFF7D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FFF7D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62924895"/>
        <c:crosses val="autoZero"/>
        <c:crossBetween val="between"/>
        <c:majorUnit val="5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09F83"/>
              </a:solidFill>
              <a:ln>
                <a:solidFill>
                  <a:srgbClr val="509F8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207-4772-9DD1-160A0BA2C40B}"/>
              </c:ext>
            </c:extLst>
          </c:dPt>
          <c:dPt>
            <c:idx val="1"/>
            <c:invertIfNegative val="0"/>
            <c:bubble3D val="0"/>
            <c:spPr>
              <a:solidFill>
                <a:srgbClr val="FFD932"/>
              </a:solidFill>
              <a:ln>
                <a:solidFill>
                  <a:srgbClr val="FFD93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207-4772-9DD1-160A0BA2C40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800" b="1" i="0" u="none" strike="noStrike" kern="1200" baseline="0">
                      <a:solidFill>
                        <a:srgbClr val="FFF7D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207-4772-9DD1-160A0BA2C40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800" b="1" i="0" u="none" strike="noStrike" kern="1200" baseline="0">
                      <a:solidFill>
                        <a:srgbClr val="FFF7D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A207-4772-9DD1-160A0BA2C4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rgbClr val="FFF7D6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Placebo</c:v>
                </c:pt>
                <c:pt idx="1">
                  <c:v>Lorundrostat 50 mg (pooled)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0.18</c:v>
                </c:pt>
                <c:pt idx="1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07-4772-9DD1-160A0BA2C4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29237408"/>
        <c:axId val="1629239808"/>
      </c:barChart>
      <c:catAx>
        <c:axId val="16292374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29239808"/>
        <c:crosses val="autoZero"/>
        <c:auto val="1"/>
        <c:lblAlgn val="ctr"/>
        <c:lblOffset val="100"/>
        <c:noMultiLvlLbl val="0"/>
      </c:catAx>
      <c:valAx>
        <c:axId val="1629239808"/>
        <c:scaling>
          <c:orientation val="minMax"/>
          <c:max val="0.5"/>
        </c:scaling>
        <c:delete val="0"/>
        <c:axPos val="l"/>
        <c:numFmt formatCode="0%" sourceLinked="1"/>
        <c:majorTickMark val="out"/>
        <c:minorTickMark val="none"/>
        <c:tickLblPos val="nextTo"/>
        <c:spPr>
          <a:noFill/>
          <a:ln>
            <a:solidFill>
              <a:srgbClr val="FFF7D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FFF7D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29237408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53903784178877"/>
          <c:y val="6.4285384119521019E-2"/>
          <c:w val="0.84231502707731154"/>
          <c:h val="0.904937596086407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'Figure S6'!$B$4</c:f>
              <c:strCache>
                <c:ptCount val="1"/>
                <c:pt idx="0">
                  <c:v>Placebo (2 background medications)</c:v>
                </c:pt>
              </c:strCache>
            </c:strRef>
          </c:tx>
          <c:spPr>
            <a:solidFill>
              <a:srgbClr val="509F83"/>
            </a:solidFill>
            <a:ln>
              <a:solidFill>
                <a:srgbClr val="509F83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09F83"/>
              </a:solidFill>
              <a:ln>
                <a:solidFill>
                  <a:srgbClr val="509F8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FDF-470E-BD00-6D8546178A5A}"/>
              </c:ext>
            </c:extLst>
          </c:dPt>
          <c:dLbls>
            <c:dLbl>
              <c:idx val="0"/>
              <c:layout>
                <c:manualLayout>
                  <c:x val="-9.7004883883185483E-4"/>
                  <c:y val="-0.1411401594585903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rgbClr val="FFF7D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DF-470E-BD00-6D8546178A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'Figure S6'!$F$4</c:f>
                <c:numCache>
                  <c:formatCode>General</c:formatCode>
                  <c:ptCount val="1"/>
                  <c:pt idx="0">
                    <c:v>-3.03</c:v>
                  </c:pt>
                </c:numCache>
              </c:numRef>
            </c:plus>
            <c:minus>
              <c:numRef>
                <c:f>'Figure S6'!$G$4</c:f>
                <c:numCache>
                  <c:formatCode>General</c:formatCode>
                  <c:ptCount val="1"/>
                  <c:pt idx="0">
                    <c:v>-3.03</c:v>
                  </c:pt>
                </c:numCache>
              </c:numRef>
            </c:minus>
            <c:spPr>
              <a:noFill/>
              <a:ln w="25400" cap="flat" cmpd="sng" algn="ctr">
                <a:solidFill>
                  <a:srgbClr val="FFF7D6"/>
                </a:solidFill>
                <a:round/>
              </a:ln>
              <a:effectLst/>
            </c:spPr>
          </c:errBars>
          <c:cat>
            <c:strRef>
              <c:f>'Figure S6'!$E$3</c:f>
              <c:strCache>
                <c:ptCount val="1"/>
                <c:pt idx="0">
                  <c:v>     Change from Randomization to Week 12 (EOT)</c:v>
                </c:pt>
              </c:strCache>
            </c:strRef>
          </c:cat>
          <c:val>
            <c:numRef>
              <c:f>'Figure S6'!$E$4</c:f>
              <c:numCache>
                <c:formatCode>0.0</c:formatCode>
                <c:ptCount val="1"/>
                <c:pt idx="0">
                  <c:v>-5.13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DF-470E-BD00-6D8546178A5A}"/>
            </c:ext>
          </c:extLst>
        </c:ser>
        <c:ser>
          <c:idx val="1"/>
          <c:order val="1"/>
          <c:tx>
            <c:strRef>
              <c:f>'Figure S6'!$B$5</c:f>
              <c:strCache>
                <c:ptCount val="1"/>
                <c:pt idx="0">
                  <c:v>Lorundrostat 50 mg (2 background medications)</c:v>
                </c:pt>
              </c:strCache>
            </c:strRef>
          </c:tx>
          <c:spPr>
            <a:solidFill>
              <a:srgbClr val="FFD932"/>
            </a:solidFill>
            <a:ln>
              <a:solidFill>
                <a:srgbClr val="FFD932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D932"/>
              </a:solidFill>
              <a:ln>
                <a:solidFill>
                  <a:srgbClr val="FFD93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3FDF-470E-BD00-6D8546178A5A}"/>
              </c:ext>
            </c:extLst>
          </c:dPt>
          <c:dLbls>
            <c:dLbl>
              <c:idx val="0"/>
              <c:layout>
                <c:manualLayout>
                  <c:x val="0"/>
                  <c:y val="-0.102055823778339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rgbClr val="FFF7D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DF-470E-BD00-6D8546178A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rgbClr val="FFF7D6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'Figure S6'!$F$5</c:f>
                <c:numCache>
                  <c:formatCode>General</c:formatCode>
                  <c:ptCount val="1"/>
                  <c:pt idx="0">
                    <c:v>-2.15</c:v>
                  </c:pt>
                </c:numCache>
              </c:numRef>
            </c:plus>
            <c:minus>
              <c:numRef>
                <c:f>'Figure S6'!$G$5</c:f>
                <c:numCache>
                  <c:formatCode>General</c:formatCode>
                  <c:ptCount val="1"/>
                  <c:pt idx="0">
                    <c:v>-2.15</c:v>
                  </c:pt>
                </c:numCache>
              </c:numRef>
            </c:minus>
            <c:spPr>
              <a:noFill/>
              <a:ln w="25400" cap="flat" cmpd="sng" algn="ctr">
                <a:solidFill>
                  <a:srgbClr val="FFF7D6"/>
                </a:solidFill>
                <a:round/>
              </a:ln>
              <a:effectLst/>
            </c:spPr>
          </c:errBars>
          <c:cat>
            <c:strRef>
              <c:f>'Figure S6'!$E$3</c:f>
              <c:strCache>
                <c:ptCount val="1"/>
                <c:pt idx="0">
                  <c:v>     Change from Randomization to Week 12 (EOT)</c:v>
                </c:pt>
              </c:strCache>
            </c:strRef>
          </c:cat>
          <c:val>
            <c:numRef>
              <c:f>'Figure S6'!$E$5</c:f>
              <c:numCache>
                <c:formatCode>0.0</c:formatCode>
                <c:ptCount val="1"/>
                <c:pt idx="0">
                  <c:v>-11.2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FDF-470E-BD00-6D8546178A5A}"/>
            </c:ext>
          </c:extLst>
        </c:ser>
        <c:ser>
          <c:idx val="3"/>
          <c:order val="2"/>
          <c:tx>
            <c:strRef>
              <c:f>'Figure S6'!$B$6</c:f>
              <c:strCache>
                <c:ptCount val="1"/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FDF-470E-BD00-6D8546178A5A}"/>
              </c:ext>
            </c:extLst>
          </c:dPt>
          <c:cat>
            <c:strRef>
              <c:f>'Figure S6'!$E$3</c:f>
              <c:strCache>
                <c:ptCount val="1"/>
                <c:pt idx="0">
                  <c:v>     Change from Randomization to Week 12 (EOT)</c:v>
                </c:pt>
              </c:strCache>
            </c:strRef>
          </c:cat>
          <c:val>
            <c:numRef>
              <c:f>'Figure S6'!$E$6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8-3FDF-470E-BD00-6D8546178A5A}"/>
            </c:ext>
          </c:extLst>
        </c:ser>
        <c:ser>
          <c:idx val="4"/>
          <c:order val="3"/>
          <c:tx>
            <c:strRef>
              <c:f>'Figure S6'!$B$7</c:f>
              <c:strCache>
                <c:ptCount val="1"/>
                <c:pt idx="0">
                  <c:v>Placebo (3 background medications)</c:v>
                </c:pt>
              </c:strCache>
            </c:strRef>
          </c:tx>
          <c:spPr>
            <a:solidFill>
              <a:srgbClr val="509F83"/>
            </a:solidFill>
            <a:ln>
              <a:solidFill>
                <a:srgbClr val="509F83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1680924640908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rgbClr val="FFF7D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FDF-470E-BD00-6D8546178A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rgbClr val="FFF7D6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'Figure S6'!$F$7</c:f>
                <c:numCache>
                  <c:formatCode>General</c:formatCode>
                  <c:ptCount val="1"/>
                  <c:pt idx="0">
                    <c:v>-3.91</c:v>
                  </c:pt>
                </c:numCache>
              </c:numRef>
            </c:plus>
            <c:minus>
              <c:numRef>
                <c:f>'Figure S6'!$G$7</c:f>
                <c:numCache>
                  <c:formatCode>General</c:formatCode>
                  <c:ptCount val="1"/>
                  <c:pt idx="0">
                    <c:v>-3.91</c:v>
                  </c:pt>
                </c:numCache>
              </c:numRef>
            </c:minus>
            <c:spPr>
              <a:noFill/>
              <a:ln w="25400" cap="flat" cmpd="sng" algn="ctr">
                <a:solidFill>
                  <a:srgbClr val="FFF7D6"/>
                </a:solidFill>
                <a:round/>
              </a:ln>
              <a:effectLst/>
            </c:spPr>
          </c:errBars>
          <c:cat>
            <c:strRef>
              <c:f>'Figure S6'!$E$3</c:f>
              <c:strCache>
                <c:ptCount val="1"/>
                <c:pt idx="0">
                  <c:v>     Change from Randomization to Week 12 (EOT)</c:v>
                </c:pt>
              </c:strCache>
            </c:strRef>
          </c:cat>
          <c:val>
            <c:numRef>
              <c:f>'Figure S6'!$E$7</c:f>
              <c:numCache>
                <c:formatCode>0.0</c:formatCode>
                <c:ptCount val="1"/>
                <c:pt idx="0">
                  <c:v>-7.22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FDF-470E-BD00-6D8546178A5A}"/>
            </c:ext>
          </c:extLst>
        </c:ser>
        <c:ser>
          <c:idx val="5"/>
          <c:order val="4"/>
          <c:tx>
            <c:strRef>
              <c:f>'Figure S6'!$B$8</c:f>
              <c:strCache>
                <c:ptCount val="1"/>
                <c:pt idx="0">
                  <c:v>Lorundrostat 50 mg (3 background medications)</c:v>
                </c:pt>
              </c:strCache>
            </c:strRef>
          </c:tx>
          <c:spPr>
            <a:solidFill>
              <a:srgbClr val="FFD932"/>
            </a:solidFill>
            <a:ln>
              <a:solidFill>
                <a:srgbClr val="FFD932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D932"/>
              </a:solidFill>
              <a:ln>
                <a:solidFill>
                  <a:srgbClr val="FFD93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3FDF-470E-BD00-6D8546178A5A}"/>
              </c:ext>
            </c:extLst>
          </c:dPt>
          <c:dLbls>
            <c:dLbl>
              <c:idx val="0"/>
              <c:layout>
                <c:manualLayout>
                  <c:x val="0"/>
                  <c:y val="-0.120066045779197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rgbClr val="FFF7D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FDF-470E-BD00-6D8546178A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rgbClr val="FFF7D6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'Figure S6'!$F$8</c:f>
                <c:numCache>
                  <c:formatCode>General</c:formatCode>
                  <c:ptCount val="1"/>
                  <c:pt idx="0">
                    <c:v>-2.74</c:v>
                  </c:pt>
                </c:numCache>
              </c:numRef>
            </c:plus>
            <c:minus>
              <c:numRef>
                <c:f>'Figure S6'!$G$8</c:f>
                <c:numCache>
                  <c:formatCode>General</c:formatCode>
                  <c:ptCount val="1"/>
                  <c:pt idx="0">
                    <c:v>-2.74</c:v>
                  </c:pt>
                </c:numCache>
              </c:numRef>
            </c:minus>
            <c:spPr>
              <a:noFill/>
              <a:ln w="25400" cap="flat" cmpd="sng" algn="ctr">
                <a:solidFill>
                  <a:srgbClr val="FFF7D6"/>
                </a:solidFill>
                <a:round/>
              </a:ln>
              <a:effectLst/>
            </c:spPr>
          </c:errBars>
          <c:cat>
            <c:strRef>
              <c:f>'Figure S6'!$E$3</c:f>
              <c:strCache>
                <c:ptCount val="1"/>
                <c:pt idx="0">
                  <c:v>     Change from Randomization to Week 12 (EOT)</c:v>
                </c:pt>
              </c:strCache>
            </c:strRef>
          </c:cat>
          <c:val>
            <c:numRef>
              <c:f>'Figure S6'!$E$8</c:f>
              <c:numCache>
                <c:formatCode>0.0</c:formatCode>
                <c:ptCount val="1"/>
                <c:pt idx="0">
                  <c:v>-11.8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FDF-470E-BD00-6D8546178A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100"/>
        <c:axId val="262924895"/>
        <c:axId val="262934975"/>
      </c:barChart>
      <c:catAx>
        <c:axId val="26292489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62934975"/>
        <c:crosses val="autoZero"/>
        <c:auto val="1"/>
        <c:lblAlgn val="ctr"/>
        <c:lblOffset val="100"/>
        <c:noMultiLvlLbl val="0"/>
      </c:catAx>
      <c:valAx>
        <c:axId val="262934975"/>
        <c:scaling>
          <c:orientation val="minMax"/>
          <c:max val="0"/>
          <c:min val="-2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FFD93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2400" b="1" dirty="0">
                    <a:solidFill>
                      <a:srgbClr val="FFD93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LSM change ( mm Hg)</a:t>
                </a:r>
              </a:p>
            </c:rich>
          </c:tx>
          <c:layout>
            <c:manualLayout>
              <c:xMode val="edge"/>
              <c:yMode val="edge"/>
              <c:x val="1.1301372138609257E-2"/>
              <c:y val="0.180068326999744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rgbClr val="FFD932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>
            <a:solidFill>
              <a:srgbClr val="FFF7D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FFF7D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62924895"/>
        <c:crosses val="autoZero"/>
        <c:crossBetween val="between"/>
        <c:majorUnit val="5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99CD5-D962-4CE6-B084-B7B9F527C809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2B2DFA-04F6-4713-86A1-47E953577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15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6A5A92-7CE6-A681-26D6-4E3FC4FB8D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A5A3B67-E68E-9558-8DE0-AF0BA60F7E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634DD7-013D-82BC-D7D6-8685679288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07CCB-1824-05C7-2692-60A81E938C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2B2DFA-04F6-4713-86A1-47E953577B2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23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226C45-0E18-A95C-C97C-AFF8B5848B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9F4A23C-DB25-4A7D-365B-AD9FCDBAC0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DDE7776-658D-390D-E0AD-B1FD7C310E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A24E3B-58B5-9A3C-9D93-6EF1E0E8C2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2B2DFA-04F6-4713-86A1-47E953577B2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70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2B2DFA-04F6-4713-86A1-47E953577B2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57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C45250-36D5-A00A-EA35-E927ED3313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4D8601-28D9-818E-99BF-E89D2B2875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C9E4FCF-8F30-732F-E989-433B1B35F5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E1C41-9292-6103-E3B1-0C4ED45D85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2B2DFA-04F6-4713-86A1-47E953577B2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9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rgbClr val="2032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14924" y="1567537"/>
            <a:ext cx="11085097" cy="2387600"/>
          </a:xfrm>
        </p:spPr>
        <p:txBody>
          <a:bodyPr anchor="t"/>
          <a:lstStyle>
            <a:lvl1pPr algn="l">
              <a:defRPr sz="5400" cap="none" baseline="0">
                <a:solidFill>
                  <a:srgbClr val="FFD932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6958" y="2610852"/>
            <a:ext cx="9144000" cy="1311440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rgbClr val="FFF7D6"/>
                </a:solidFill>
                <a:latin typeface="Arial Narrow" panose="020B0606020202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05895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1525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rgbClr val="2032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rgbClr val="FFD932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defRPr sz="4000" baseline="0">
                <a:solidFill>
                  <a:srgbClr val="FFF7D6"/>
                </a:solidFill>
                <a:latin typeface="Arial Narrow" panose="020B0606020202030204" pitchFamily="34" charset="0"/>
              </a:defRPr>
            </a:lvl1pPr>
            <a:lvl2pPr marL="914400" indent="-457200">
              <a:defRPr sz="3600" baseline="0">
                <a:solidFill>
                  <a:srgbClr val="FFF7D6"/>
                </a:solidFill>
                <a:latin typeface="Arial Narrow" panose="020B0606020202030204" pitchFamily="34" charset="0"/>
              </a:defRPr>
            </a:lvl2pPr>
            <a:lvl3pPr marL="1371600" indent="-457200">
              <a:defRPr sz="3200" baseline="0">
                <a:solidFill>
                  <a:srgbClr val="FFF7D6"/>
                </a:solidFill>
                <a:latin typeface="Arial Narrow" panose="020B0606020202030204" pitchFamily="34" charset="0"/>
              </a:defRPr>
            </a:lvl3pPr>
            <a:lvl4pPr marL="1828800" indent="-457200">
              <a:defRPr sz="2800" baseline="0">
                <a:solidFill>
                  <a:srgbClr val="FFF7D6"/>
                </a:solidFill>
                <a:latin typeface="Arial Narrow" panose="020B0606020202030204" pitchFamily="34" charset="0"/>
              </a:defRPr>
            </a:lvl4pPr>
            <a:lvl5pPr marL="2286000" indent="-457200">
              <a:defRPr sz="2800" baseline="0">
                <a:solidFill>
                  <a:srgbClr val="FFF7D6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356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defRPr sz="4000"/>
            </a:lvl1pPr>
            <a:lvl2pPr marL="914400" indent="-457200">
              <a:defRPr sz="3600"/>
            </a:lvl2pPr>
            <a:lvl3pPr marL="1371600" indent="-457200">
              <a:defRPr sz="3200"/>
            </a:lvl3pPr>
            <a:lvl4pPr marL="1828800" indent="-457200">
              <a:defRPr sz="2800"/>
            </a:lvl4pPr>
            <a:lvl5pPr marL="2286000" indent="-457200"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324600"/>
            <a:ext cx="1905001" cy="298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57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3486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76" y="365125"/>
            <a:ext cx="1218882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3803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05517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788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436" y="2438400"/>
            <a:ext cx="6016764" cy="1652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4807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9534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032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2860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13437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697" r:id="rId2"/>
    <p:sldLayoutId id="214748370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6000" b="1" kern="1200" cap="none" baseline="0">
          <a:solidFill>
            <a:srgbClr val="FFD932"/>
          </a:solidFill>
          <a:latin typeface="Arial Narrow" panose="020B060602020203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5400" kern="1200" baseline="0">
          <a:solidFill>
            <a:srgbClr val="FFF7D6"/>
          </a:solidFill>
          <a:latin typeface="Arial Narrow" panose="020B0606020202030204" pitchFamily="34" charset="0"/>
          <a:ea typeface="+mn-ea"/>
          <a:cs typeface="Arial" panose="020B0604020202020204" pitchFamily="34" charset="0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-"/>
        <a:defRPr sz="4800" kern="1200" baseline="0">
          <a:solidFill>
            <a:srgbClr val="FFF7D6"/>
          </a:solidFill>
          <a:latin typeface="Arial Narrow" panose="020B0606020202030204" pitchFamily="34" charset="0"/>
          <a:ea typeface="+mn-ea"/>
          <a:cs typeface="Arial" panose="020B0604020202020204" pitchFamily="34" charset="0"/>
        </a:defRPr>
      </a:lvl2pPr>
      <a:lvl3pPr marL="1371600" indent="-4572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400" kern="1200" baseline="0">
          <a:solidFill>
            <a:srgbClr val="FFF7D6"/>
          </a:solidFill>
          <a:latin typeface="Arial Narrow" panose="020B0606020202030204" pitchFamily="34" charset="0"/>
          <a:ea typeface="+mn-ea"/>
          <a:cs typeface="Arial" panose="020B0604020202020204" pitchFamily="34" charset="0"/>
        </a:defRPr>
      </a:lvl3pPr>
      <a:lvl4pPr marL="1828800" indent="-4572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kern="1200" baseline="0">
          <a:solidFill>
            <a:srgbClr val="FFF7D6"/>
          </a:solidFill>
          <a:latin typeface="Arial Narrow" panose="020B0606020202030204" pitchFamily="34" charset="0"/>
          <a:ea typeface="+mn-ea"/>
          <a:cs typeface="Arial" panose="020B0604020202020204" pitchFamily="34" charset="0"/>
        </a:defRPr>
      </a:lvl4pPr>
      <a:lvl5pPr marL="2286000" indent="-4572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kern="1200" baseline="0">
          <a:solidFill>
            <a:srgbClr val="FFF7D6"/>
          </a:solidFill>
          <a:latin typeface="Arial Narrow" panose="020B060602020203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67" y="762000"/>
            <a:ext cx="7010399" cy="1371600"/>
          </a:xfrm>
        </p:spPr>
        <p:txBody>
          <a:bodyPr/>
          <a:lstStyle/>
          <a:p>
            <a:pPr algn="ctr"/>
            <a:r>
              <a:rPr lang="en-US" sz="7200" dirty="0">
                <a:latin typeface="Arial" panose="020B0604020202020204" pitchFamily="34" charset="0"/>
              </a:rPr>
              <a:t>Advance-HTN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2338" y="858346"/>
            <a:ext cx="5113866" cy="13716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</a:rPr>
              <a:t>Luke J. Laffin MD</a:t>
            </a:r>
          </a:p>
          <a:p>
            <a:pPr algn="ctr"/>
            <a:r>
              <a:rPr lang="en-US" sz="4000" dirty="0">
                <a:latin typeface="Arial" panose="020B0604020202020204" pitchFamily="34" charset="0"/>
              </a:rPr>
              <a:t>Cleveland Clinic</a:t>
            </a:r>
          </a:p>
          <a:p>
            <a:pPr algn="ctr"/>
            <a:r>
              <a:rPr lang="en-US" sz="4000" dirty="0">
                <a:latin typeface="Arial" panose="020B0604020202020204" pitchFamily="34" charset="0"/>
              </a:rPr>
              <a:t>C5 Research</a:t>
            </a:r>
          </a:p>
        </p:txBody>
      </p:sp>
      <p:sp>
        <p:nvSpPr>
          <p:cNvPr id="5" name="Rectangle 4"/>
          <p:cNvSpPr/>
          <p:nvPr/>
        </p:nvSpPr>
        <p:spPr>
          <a:xfrm>
            <a:off x="33867" y="6073170"/>
            <a:ext cx="1215813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Disclosures: </a:t>
            </a:r>
            <a:r>
              <a:rPr lang="en-US" sz="15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Laffin serves/served as a consultant or on steering committees for Arrowhead, AstraZeneca, Crispr Therapeutics, Eli Lilly, Idorsia, Medtronic, Mineralys, Novo Nordisk, Novartis, </a:t>
            </a:r>
            <a:r>
              <a:rPr lang="en-US" sz="1500" dirty="0" err="1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</a:t>
            </a:r>
            <a:r>
              <a:rPr lang="en-US" sz="15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Ripple Medical. He has received research funding from AstraZeneca for studies of rosuvastatin. He receives royalties from Belvoir Media Group, Elsevier, and Springer Nature.</a:t>
            </a:r>
          </a:p>
        </p:txBody>
      </p:sp>
      <p:sp>
        <p:nvSpPr>
          <p:cNvPr id="4" name="I'm baby poke vape fashion axe readymade raw denim skateboard adaptogen locavore affogato. Unicorn selfies la croix, shabby chic hella intelligentsia narwhal. Yr flexitarian raw denim bushwick blog everyday carry vice.">
            <a:extLst>
              <a:ext uri="{FF2B5EF4-FFF2-40B4-BE49-F238E27FC236}">
                <a16:creationId xmlns:a16="http://schemas.microsoft.com/office/drawing/2014/main" id="{E3A0C99F-DC86-8F86-DCC5-0C50D574CFDD}"/>
              </a:ext>
            </a:extLst>
          </p:cNvPr>
          <p:cNvSpPr txBox="1"/>
          <p:nvPr/>
        </p:nvSpPr>
        <p:spPr>
          <a:xfrm>
            <a:off x="6754952" y="3285602"/>
            <a:ext cx="5147733" cy="1760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71437" tIns="71437" rIns="71437" bIns="71437" anchor="ctr">
            <a:spAutoFit/>
          </a:bodyPr>
          <a:lstStyle>
            <a:lvl1pPr>
              <a:defRPr sz="1800">
                <a:solidFill>
                  <a:schemeClr val="accent6">
                    <a:hueOff val="11384370"/>
                    <a:satOff val="-71264"/>
                    <a:lumOff val="2871"/>
                  </a:schemeClr>
                </a:solidFill>
              </a:defRPr>
            </a:lvl1pPr>
          </a:lstStyle>
          <a:p>
            <a:pPr algn="ctr">
              <a:lnSpc>
                <a:spcPct val="135000"/>
              </a:lnSpc>
            </a:pP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American College of Cardiology</a:t>
            </a:r>
          </a:p>
          <a:p>
            <a:pPr algn="ctr">
              <a:lnSpc>
                <a:spcPct val="135000"/>
              </a:lnSpc>
            </a:pP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Scientific Sessions</a:t>
            </a:r>
          </a:p>
          <a:p>
            <a:pPr algn="ctr">
              <a:lnSpc>
                <a:spcPct val="135000"/>
              </a:lnSpc>
            </a:pP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Late-Breaking Clinical Trial</a:t>
            </a:r>
          </a:p>
          <a:p>
            <a:pPr algn="ctr">
              <a:lnSpc>
                <a:spcPct val="135000"/>
              </a:lnSpc>
            </a:pPr>
            <a:r>
              <a:rPr lang="en-US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29, 2025</a:t>
            </a:r>
            <a:endParaRPr sz="2000" dirty="0">
              <a:solidFill>
                <a:schemeClr val="accent4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9142E7-E837-7327-D9D0-7BCCC403B984}"/>
              </a:ext>
            </a:extLst>
          </p:cNvPr>
          <p:cNvCxnSpPr/>
          <p:nvPr/>
        </p:nvCxnSpPr>
        <p:spPr>
          <a:xfrm>
            <a:off x="7196667" y="3057517"/>
            <a:ext cx="4264305" cy="0"/>
          </a:xfrm>
          <a:prstGeom prst="line">
            <a:avLst/>
          </a:prstGeom>
          <a:ln w="19050"/>
          <a:effectLst>
            <a:glow rad="101600">
              <a:srgbClr val="FFD932">
                <a:alpha val="60000"/>
              </a:srgbClr>
            </a:glow>
          </a:effec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C04BA59-8504-BF3E-84DC-B330A8A1CBF8}"/>
              </a:ext>
            </a:extLst>
          </p:cNvPr>
          <p:cNvSpPr txBox="1"/>
          <p:nvPr/>
        </p:nvSpPr>
        <p:spPr>
          <a:xfrm>
            <a:off x="311104" y="1938047"/>
            <a:ext cx="640080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 err="1">
                <a:solidFill>
                  <a:srgbClr val="FFD932"/>
                </a:solidFill>
                <a:latin typeface="Arial" panose="020B0604020202020204" pitchFamily="34" charset="0"/>
              </a:rPr>
              <a:t>Lorundrostat</a:t>
            </a:r>
            <a:r>
              <a:rPr lang="en-US" sz="3600" dirty="0">
                <a:solidFill>
                  <a:srgbClr val="FFD932"/>
                </a:solidFill>
                <a:latin typeface="Arial" panose="020B0604020202020204" pitchFamily="34" charset="0"/>
              </a:rPr>
              <a:t> Efficacy and Safety in Patients with Uncontrolled Hypertension</a:t>
            </a:r>
          </a:p>
          <a:p>
            <a:pPr algn="ctr"/>
            <a:endParaRPr lang="en-US" sz="3600" dirty="0">
              <a:solidFill>
                <a:srgbClr val="FFD932"/>
              </a:solidFill>
              <a:latin typeface="Arial" panose="020B0604020202020204" pitchFamily="34" charset="0"/>
            </a:endParaRPr>
          </a:p>
          <a:p>
            <a:pPr algn="ctr"/>
            <a:br>
              <a:rPr lang="en-US" sz="6000" dirty="0">
                <a:solidFill>
                  <a:srgbClr val="FFF7D6"/>
                </a:solidFill>
                <a:latin typeface="Arial" panose="020B0604020202020204" pitchFamily="34" charset="0"/>
              </a:rPr>
            </a:br>
            <a:endParaRPr lang="en-US" dirty="0">
              <a:solidFill>
                <a:srgbClr val="FFF7D6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8ECC579-F759-3FC0-410C-1A23CC241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04" y="4271026"/>
            <a:ext cx="2123863" cy="772314"/>
          </a:xfrm>
          <a:prstGeom prst="rect">
            <a:avLst/>
          </a:prstGeom>
          <a:solidFill>
            <a:srgbClr val="FFD932"/>
          </a:solidFill>
          <a:ln w="25400">
            <a:noFill/>
          </a:ln>
          <a:effectLst>
            <a:glow rad="101600">
              <a:srgbClr val="FFD932">
                <a:alpha val="60000"/>
              </a:srgbClr>
            </a:glow>
          </a:effec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7B27F567-D0EC-5B74-CCAF-4960D4E6CF3F}"/>
              </a:ext>
            </a:extLst>
          </p:cNvPr>
          <p:cNvGrpSpPr/>
          <p:nvPr/>
        </p:nvGrpSpPr>
        <p:grpSpPr>
          <a:xfrm>
            <a:off x="3598416" y="4281342"/>
            <a:ext cx="2607652" cy="753516"/>
            <a:chOff x="3792209" y="4597873"/>
            <a:chExt cx="2946348" cy="851387"/>
          </a:xfrm>
          <a:effectLst>
            <a:glow rad="101600">
              <a:srgbClr val="FFD932">
                <a:alpha val="60000"/>
              </a:srgbClr>
            </a:glow>
          </a:effectLst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A78A49C-88A9-716C-CA76-7A005D40E780}"/>
                </a:ext>
              </a:extLst>
            </p:cNvPr>
            <p:cNvSpPr/>
            <p:nvPr/>
          </p:nvSpPr>
          <p:spPr>
            <a:xfrm>
              <a:off x="3792209" y="4600789"/>
              <a:ext cx="2881725" cy="848471"/>
            </a:xfrm>
            <a:prstGeom prst="rect">
              <a:avLst/>
            </a:prstGeom>
            <a:solidFill>
              <a:schemeClr val="tx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71437" tIns="71437" rIns="71437" bIns="71437" numCol="1" spcCol="38100" rtlCol="0" anchor="ctr">
              <a:spAutoFit/>
            </a:bodyPr>
            <a:lstStyle/>
            <a:p>
              <a:pPr marL="0" marR="0" indent="0" algn="ctr" defTabSz="821531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Montserrat Regular"/>
                <a:ea typeface="Montserrat Regular"/>
                <a:cs typeface="Montserrat Regular"/>
                <a:sym typeface="Montserrat Regular"/>
              </a:endParaRPr>
            </a:p>
          </p:txBody>
        </p:sp>
        <p:pic>
          <p:nvPicPr>
            <p:cNvPr id="1026" name="Picture 2" descr="Mineralys Therapeutics — Boulder Ventures Ltd.">
              <a:extLst>
                <a:ext uri="{FF2B5EF4-FFF2-40B4-BE49-F238E27FC236}">
                  <a16:creationId xmlns:a16="http://schemas.microsoft.com/office/drawing/2014/main" id="{E0578594-E0E7-A8A1-C806-AA17807E23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6833" y="4597873"/>
              <a:ext cx="2881724" cy="8317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21864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7A3C27-6B9D-72A9-8E0D-57D232FA28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C7245-34C2-4A5D-71C3-3A01DDC0C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44" y="2322438"/>
            <a:ext cx="3476461" cy="1325563"/>
          </a:xfrm>
        </p:spPr>
        <p:txBody>
          <a:bodyPr/>
          <a:lstStyle/>
          <a:p>
            <a:r>
              <a:rPr lang="en-US" sz="4400" dirty="0">
                <a:latin typeface="Arial" panose="020B0604020202020204" pitchFamily="34" charset="0"/>
              </a:rPr>
              <a:t>Key Secondary End Points*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5F484C8-3A36-0643-BA40-9CFD624EAA0C}"/>
              </a:ext>
            </a:extLst>
          </p:cNvPr>
          <p:cNvSpPr txBox="1">
            <a:spLocks/>
          </p:cNvSpPr>
          <p:nvPr/>
        </p:nvSpPr>
        <p:spPr>
          <a:xfrm>
            <a:off x="3582211" y="459959"/>
            <a:ext cx="8428649" cy="88423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-"/>
              <a:defRPr sz="36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2pPr>
            <a:lvl3pPr marL="13716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3pPr>
            <a:lvl4pPr marL="18288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4pPr>
            <a:lvl5pPr marL="22860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600" dirty="0">
                <a:latin typeface="Arial" panose="020B0604020202020204" pitchFamily="34" charset="0"/>
              </a:rPr>
              <a:t>Change in 24-hour average systolic blood pressure from baseline to week 4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3BFEC8D-4BA3-3E9D-C44B-38EAC88D3D77}"/>
              </a:ext>
            </a:extLst>
          </p:cNvPr>
          <p:cNvSpPr txBox="1">
            <a:spLocks/>
          </p:cNvSpPr>
          <p:nvPr/>
        </p:nvSpPr>
        <p:spPr>
          <a:xfrm>
            <a:off x="-1621" y="6367618"/>
            <a:ext cx="12192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-"/>
              <a:defRPr sz="36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2pPr>
            <a:lvl3pPr marL="13716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3pPr>
            <a:lvl4pPr marL="18288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4pPr>
            <a:lvl5pPr marL="22860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FFD932"/>
                </a:solidFill>
                <a:latin typeface="Arial" panose="020B0604020202020204" pitchFamily="34" charset="0"/>
              </a:rPr>
              <a:t>*Controlled for multiplicity with a graphical testing approach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E377B54-7AB2-1DBB-B20A-78FDAE3CC19C}"/>
              </a:ext>
            </a:extLst>
          </p:cNvPr>
          <p:cNvSpPr txBox="1">
            <a:spLocks/>
          </p:cNvSpPr>
          <p:nvPr/>
        </p:nvSpPr>
        <p:spPr>
          <a:xfrm>
            <a:off x="3581400" y="1604794"/>
            <a:ext cx="3964023" cy="204320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-"/>
              <a:defRPr sz="36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2pPr>
            <a:lvl3pPr marL="13716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3pPr>
            <a:lvl4pPr marL="18288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4pPr>
            <a:lvl5pPr marL="22860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600" dirty="0">
                <a:solidFill>
                  <a:srgbClr val="FFD932"/>
                </a:solidFill>
                <a:latin typeface="Arial" panose="020B0604020202020204" pitchFamily="34" charset="0"/>
              </a:rPr>
              <a:t>Change in office systolic blood pressure from baseline to week 12 among participants escalated to 100 mg daily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482D2C-AB10-A390-1CCA-5583ABF015F5}"/>
              </a:ext>
            </a:extLst>
          </p:cNvPr>
          <p:cNvSpPr txBox="1">
            <a:spLocks/>
          </p:cNvSpPr>
          <p:nvPr/>
        </p:nvSpPr>
        <p:spPr>
          <a:xfrm>
            <a:off x="7746555" y="1604794"/>
            <a:ext cx="4264305" cy="2043207"/>
          </a:xfrm>
          <a:prstGeom prst="rect">
            <a:avLst/>
          </a:prstGeom>
          <a:solidFill>
            <a:schemeClr val="accent1"/>
          </a:solidFill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-"/>
              <a:defRPr sz="36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2pPr>
            <a:lvl3pPr marL="13716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3pPr>
            <a:lvl4pPr marL="18288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4pPr>
            <a:lvl5pPr marL="22860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600" dirty="0">
                <a:solidFill>
                  <a:srgbClr val="FFD932"/>
                </a:solidFill>
                <a:latin typeface="Arial" panose="020B0604020202020204" pitchFamily="34" charset="0"/>
              </a:rPr>
              <a:t>Proportion of participants with 24-hour average systolic blood pressure &lt;125 mm Hg at week 4 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C9A762E-2E96-AA4B-3F63-4985E5CA777E}"/>
              </a:ext>
            </a:extLst>
          </p:cNvPr>
          <p:cNvSpPr txBox="1">
            <a:spLocks/>
          </p:cNvSpPr>
          <p:nvPr/>
        </p:nvSpPr>
        <p:spPr>
          <a:xfrm>
            <a:off x="3581400" y="3886201"/>
            <a:ext cx="3964023" cy="2020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-"/>
              <a:defRPr sz="36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2pPr>
            <a:lvl3pPr marL="13716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3pPr>
            <a:lvl4pPr marL="18288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4pPr>
            <a:lvl5pPr marL="22860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600" dirty="0">
                <a:latin typeface="Arial" panose="020B0604020202020204" pitchFamily="34" charset="0"/>
              </a:rPr>
              <a:t>Change in 24-hour average systolic blood pressure from baseline to week 4 by obesity status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DD76C11-B653-D51D-E9C7-D881CA62B6E6}"/>
              </a:ext>
            </a:extLst>
          </p:cNvPr>
          <p:cNvSpPr txBox="1">
            <a:spLocks/>
          </p:cNvSpPr>
          <p:nvPr/>
        </p:nvSpPr>
        <p:spPr>
          <a:xfrm>
            <a:off x="7775295" y="3886200"/>
            <a:ext cx="4264305" cy="2020475"/>
          </a:xfrm>
          <a:prstGeom prst="rect">
            <a:avLst/>
          </a:prstGeom>
          <a:solidFill>
            <a:schemeClr val="accent1"/>
          </a:solidFill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-"/>
              <a:defRPr sz="36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2pPr>
            <a:lvl3pPr marL="13716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3pPr>
            <a:lvl4pPr marL="18288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4pPr>
            <a:lvl5pPr marL="22860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600" dirty="0">
                <a:latin typeface="Arial" panose="020B0604020202020204" pitchFamily="34" charset="0"/>
              </a:rPr>
              <a:t>Change in 24-hour average systolic blood pressure from baseline to week 4 by number of BP medications in standardized regimen</a:t>
            </a:r>
          </a:p>
        </p:txBody>
      </p:sp>
    </p:spTree>
    <p:extLst>
      <p:ext uri="{BB962C8B-B14F-4D97-AF65-F5344CB8AC3E}">
        <p14:creationId xmlns:p14="http://schemas.microsoft.com/office/powerpoint/2010/main" val="403833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3391778-5C52-33E9-FD41-6F4789D33FA7}"/>
              </a:ext>
            </a:extLst>
          </p:cNvPr>
          <p:cNvSpPr txBox="1"/>
          <p:nvPr/>
        </p:nvSpPr>
        <p:spPr>
          <a:xfrm>
            <a:off x="2715831" y="80990"/>
            <a:ext cx="6225060" cy="492443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D93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2617 patients assessed for eligibility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56BFEF-85C9-6D8A-4696-BCF56578975B}"/>
              </a:ext>
            </a:extLst>
          </p:cNvPr>
          <p:cNvSpPr txBox="1"/>
          <p:nvPr/>
        </p:nvSpPr>
        <p:spPr>
          <a:xfrm>
            <a:off x="1980265" y="1869757"/>
            <a:ext cx="7696186" cy="492443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D93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926 enrolled &amp; started standardized regimen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3E98C7-E5F9-CC72-44E8-70BDBC2D312F}"/>
              </a:ext>
            </a:extLst>
          </p:cNvPr>
          <p:cNvSpPr txBox="1"/>
          <p:nvPr/>
        </p:nvSpPr>
        <p:spPr>
          <a:xfrm>
            <a:off x="4409035" y="3286233"/>
            <a:ext cx="2838646" cy="492443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D93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285 randomized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E51983A-20D8-1FD9-4761-5EDC3F281AA8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5828358" y="3778676"/>
            <a:ext cx="0" cy="974455"/>
          </a:xfrm>
          <a:prstGeom prst="line">
            <a:avLst/>
          </a:prstGeom>
          <a:ln w="38100">
            <a:solidFill>
              <a:srgbClr val="FFD932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32965B9-1EAB-1927-7370-C8D9566DB9F3}"/>
              </a:ext>
            </a:extLst>
          </p:cNvPr>
          <p:cNvCxnSpPr>
            <a:cxnSpLocks/>
          </p:cNvCxnSpPr>
          <p:nvPr/>
        </p:nvCxnSpPr>
        <p:spPr>
          <a:xfrm flipH="1" flipV="1">
            <a:off x="1690991" y="4022595"/>
            <a:ext cx="8686800" cy="9296"/>
          </a:xfrm>
          <a:prstGeom prst="line">
            <a:avLst/>
          </a:prstGeom>
          <a:ln w="38100">
            <a:solidFill>
              <a:srgbClr val="FFD9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652D1C5-3EB3-BB87-9A6D-857818D5CC5D}"/>
              </a:ext>
            </a:extLst>
          </p:cNvPr>
          <p:cNvCxnSpPr>
            <a:cxnSpLocks/>
          </p:cNvCxnSpPr>
          <p:nvPr/>
        </p:nvCxnSpPr>
        <p:spPr>
          <a:xfrm>
            <a:off x="1703961" y="4022595"/>
            <a:ext cx="0" cy="730536"/>
          </a:xfrm>
          <a:prstGeom prst="line">
            <a:avLst/>
          </a:prstGeom>
          <a:ln w="38100">
            <a:solidFill>
              <a:srgbClr val="FFD9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B519564-D01B-1B18-684E-4D630BACEB18}"/>
              </a:ext>
            </a:extLst>
          </p:cNvPr>
          <p:cNvSpPr txBox="1"/>
          <p:nvPr/>
        </p:nvSpPr>
        <p:spPr>
          <a:xfrm>
            <a:off x="7724754" y="805316"/>
            <a:ext cx="2486043" cy="492443"/>
          </a:xfrm>
          <a:prstGeom prst="rect">
            <a:avLst/>
          </a:prstGeom>
          <a:solidFill>
            <a:srgbClr val="FFD932"/>
          </a:solidFill>
          <a:ln w="38100">
            <a:solidFill>
              <a:srgbClr val="FFF7D6"/>
            </a:solidFill>
          </a:ln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2032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1691 ineligible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52DB401-3F55-F50C-8192-A4E138D70569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5828358" y="2362200"/>
            <a:ext cx="0" cy="924033"/>
          </a:xfrm>
          <a:prstGeom prst="line">
            <a:avLst/>
          </a:prstGeom>
          <a:ln w="38100">
            <a:solidFill>
              <a:srgbClr val="FFD9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DEBF8B3-DBE1-E018-1504-28015E52E063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 flipH="1">
            <a:off x="5828358" y="573433"/>
            <a:ext cx="3" cy="1296324"/>
          </a:xfrm>
          <a:prstGeom prst="line">
            <a:avLst/>
          </a:prstGeom>
          <a:ln w="38100">
            <a:solidFill>
              <a:srgbClr val="FFD9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6BD06E3-694A-D759-0F1A-04834B2C1877}"/>
              </a:ext>
            </a:extLst>
          </p:cNvPr>
          <p:cNvCxnSpPr/>
          <p:nvPr/>
        </p:nvCxnSpPr>
        <p:spPr>
          <a:xfrm flipH="1" flipV="1">
            <a:off x="5828358" y="1038085"/>
            <a:ext cx="1804986" cy="57"/>
          </a:xfrm>
          <a:prstGeom prst="line">
            <a:avLst/>
          </a:prstGeom>
          <a:ln w="38100">
            <a:solidFill>
              <a:srgbClr val="FFD932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302662-0D51-D00F-C4B6-C988B4845660}"/>
              </a:ext>
            </a:extLst>
          </p:cNvPr>
          <p:cNvCxnSpPr>
            <a:cxnSpLocks/>
          </p:cNvCxnSpPr>
          <p:nvPr/>
        </p:nvCxnSpPr>
        <p:spPr>
          <a:xfrm>
            <a:off x="1762469" y="7109498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7E3F2A3-CEB4-91B6-11B0-16AED0F30030}"/>
              </a:ext>
            </a:extLst>
          </p:cNvPr>
          <p:cNvCxnSpPr>
            <a:cxnSpLocks/>
          </p:cNvCxnSpPr>
          <p:nvPr/>
        </p:nvCxnSpPr>
        <p:spPr>
          <a:xfrm>
            <a:off x="10377791" y="4031891"/>
            <a:ext cx="0" cy="721240"/>
          </a:xfrm>
          <a:prstGeom prst="line">
            <a:avLst/>
          </a:prstGeom>
          <a:ln w="38100">
            <a:solidFill>
              <a:srgbClr val="FFD9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4F4FB3E-4E7D-B8D1-FEAE-3FF0EBE34CC3}"/>
              </a:ext>
            </a:extLst>
          </p:cNvPr>
          <p:cNvCxnSpPr>
            <a:cxnSpLocks/>
          </p:cNvCxnSpPr>
          <p:nvPr/>
        </p:nvCxnSpPr>
        <p:spPr>
          <a:xfrm>
            <a:off x="8855339" y="7109498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06E7BF5-687E-38EC-1F5C-B2C057CC9BC0}"/>
              </a:ext>
            </a:extLst>
          </p:cNvPr>
          <p:cNvCxnSpPr/>
          <p:nvPr/>
        </p:nvCxnSpPr>
        <p:spPr>
          <a:xfrm flipH="1" flipV="1">
            <a:off x="5828358" y="2737686"/>
            <a:ext cx="1804986" cy="57"/>
          </a:xfrm>
          <a:prstGeom prst="line">
            <a:avLst/>
          </a:prstGeom>
          <a:ln w="38100">
            <a:solidFill>
              <a:srgbClr val="FFD932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099CAF8-0077-17BD-BD88-C8D1B956C29F}"/>
              </a:ext>
            </a:extLst>
          </p:cNvPr>
          <p:cNvSpPr txBox="1"/>
          <p:nvPr/>
        </p:nvSpPr>
        <p:spPr>
          <a:xfrm>
            <a:off x="7724754" y="2573353"/>
            <a:ext cx="3412794" cy="892552"/>
          </a:xfrm>
          <a:prstGeom prst="rect">
            <a:avLst/>
          </a:prstGeom>
          <a:solidFill>
            <a:srgbClr val="FFD932"/>
          </a:solidFill>
          <a:ln w="38100">
            <a:solidFill>
              <a:srgbClr val="FFF7D6"/>
            </a:solidFill>
          </a:ln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2032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641 ineligible</a:t>
            </a:r>
          </a:p>
          <a:p>
            <a:pPr algn="r"/>
            <a:r>
              <a:rPr lang="en-US" sz="2600" b="1" dirty="0">
                <a:solidFill>
                  <a:srgbClr val="2032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53% due to ABPM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CC20F4E-89C1-3624-51CA-8DA9F5711622}"/>
              </a:ext>
            </a:extLst>
          </p:cNvPr>
          <p:cNvSpPr txBox="1"/>
          <p:nvPr/>
        </p:nvSpPr>
        <p:spPr>
          <a:xfrm>
            <a:off x="38309" y="5355848"/>
            <a:ext cx="3973745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solidFill>
                  <a:srgbClr val="FFD9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94 included in the efficacy analysis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BC423CD8-EB12-35CF-D77B-A91F698169B3}"/>
              </a:ext>
            </a:extLst>
          </p:cNvPr>
          <p:cNvSpPr txBox="1"/>
          <p:nvPr/>
        </p:nvSpPr>
        <p:spPr>
          <a:xfrm>
            <a:off x="8139549" y="5355848"/>
            <a:ext cx="3973745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solidFill>
                  <a:srgbClr val="FFD9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94 included in the efficacy analysis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957C31DF-3374-E0F6-D4A4-25218ED851FC}"/>
              </a:ext>
            </a:extLst>
          </p:cNvPr>
          <p:cNvSpPr txBox="1"/>
          <p:nvPr/>
        </p:nvSpPr>
        <p:spPr>
          <a:xfrm>
            <a:off x="4088929" y="5355848"/>
            <a:ext cx="3973745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solidFill>
                  <a:srgbClr val="FFD9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94 included in the efficacy analysis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E01D7B8-64FB-70DA-C113-814DDC68AF5A}"/>
              </a:ext>
            </a:extLst>
          </p:cNvPr>
          <p:cNvSpPr txBox="1"/>
          <p:nvPr/>
        </p:nvSpPr>
        <p:spPr>
          <a:xfrm>
            <a:off x="65871" y="4831817"/>
            <a:ext cx="3946182" cy="430887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D932"/>
            </a:solidFill>
          </a:ln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2200" b="1" dirty="0">
                <a:solidFill>
                  <a:srgbClr val="FFF7D6"/>
                </a:solidFill>
                <a:latin typeface="Arial" panose="020B0604020202020204" pitchFamily="34" charset="0"/>
              </a:rPr>
              <a:t>Placebo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1718324-3BC3-6DF1-764D-A304D52AA46C}"/>
              </a:ext>
            </a:extLst>
          </p:cNvPr>
          <p:cNvSpPr txBox="1"/>
          <p:nvPr/>
        </p:nvSpPr>
        <p:spPr>
          <a:xfrm>
            <a:off x="4112011" y="4831817"/>
            <a:ext cx="3965189" cy="430887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D932"/>
            </a:solidFill>
          </a:ln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2200" b="1" dirty="0">
                <a:solidFill>
                  <a:srgbClr val="FFF7D6"/>
                </a:solidFill>
                <a:latin typeface="Arial" panose="020B0604020202020204" pitchFamily="34" charset="0"/>
              </a:rPr>
              <a:t>Lorundrostat 50 mg daily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3A575DE-CA53-6501-7248-FF530A515B20}"/>
              </a:ext>
            </a:extLst>
          </p:cNvPr>
          <p:cNvSpPr txBox="1"/>
          <p:nvPr/>
        </p:nvSpPr>
        <p:spPr>
          <a:xfrm>
            <a:off x="8158560" y="4842302"/>
            <a:ext cx="3954738" cy="415498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D932"/>
            </a:solidFill>
          </a:ln>
        </p:spPr>
        <p:txBody>
          <a:bodyPr wrap="square">
            <a:spAutoFit/>
          </a:bodyPr>
          <a:lstStyle/>
          <a:p>
            <a:pPr marL="0" indent="0">
              <a:buClr>
                <a:srgbClr val="FFD932"/>
              </a:buClr>
              <a:buNone/>
            </a:pPr>
            <a:r>
              <a:rPr lang="en-US" sz="2100" b="1" dirty="0">
                <a:solidFill>
                  <a:srgbClr val="FFF7D6"/>
                </a:solidFill>
                <a:latin typeface="Arial" panose="020B0604020202020204" pitchFamily="34" charset="0"/>
              </a:rPr>
              <a:t>Lorundrostat 50-100 mg daily</a:t>
            </a:r>
          </a:p>
        </p:txBody>
      </p:sp>
    </p:spTree>
    <p:extLst>
      <p:ext uri="{BB962C8B-B14F-4D97-AF65-F5344CB8AC3E}">
        <p14:creationId xmlns:p14="http://schemas.microsoft.com/office/powerpoint/2010/main" val="1625704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BB99A39-A28A-FF23-2299-8F1624430C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278128"/>
              </p:ext>
            </p:extLst>
          </p:nvPr>
        </p:nvGraphicFramePr>
        <p:xfrm>
          <a:off x="76201" y="0"/>
          <a:ext cx="12039600" cy="68580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65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8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6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47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7255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kumimoji="0" lang="en-US" sz="4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D932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Participant Characteristics</a:t>
                      </a:r>
                      <a:endParaRPr lang="en-US" sz="1600" b="1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Placebo</a:t>
                      </a:r>
                    </a:p>
                  </a:txBody>
                  <a:tcPr marL="20512" marR="20512" marT="0" marB="0" anchor="ctr">
                    <a:lnL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Lorundrostat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mg</a:t>
                      </a: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1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Lorundrostat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to 100 mg</a:t>
                      </a: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73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1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 (years)</a:t>
                      </a:r>
                      <a:endParaRPr lang="en-US" sz="3200" b="1" dirty="0">
                        <a:solidFill>
                          <a:srgbClr val="FFF7D6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59</a:t>
                      </a:r>
                    </a:p>
                  </a:txBody>
                  <a:tcPr marL="20512" marR="20512" marT="0" marB="0" anchor="ctr">
                    <a:lnL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6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61</a:t>
                      </a: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1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6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61</a:t>
                      </a: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9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1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Women (%)</a:t>
                      </a:r>
                      <a:endParaRPr lang="en-US" sz="3200" b="1" dirty="0">
                        <a:solidFill>
                          <a:srgbClr val="FFF7D6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35%</a:t>
                      </a:r>
                    </a:p>
                  </a:txBody>
                  <a:tcPr marL="20512" marR="20512" marT="0" marB="0" anchor="ctr">
                    <a:lnL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6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40%</a:t>
                      </a: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1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6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44%</a:t>
                      </a: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17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000" b="1" dirty="0">
                          <a:solidFill>
                            <a:srgbClr val="FFD9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 or African-American (%)</a:t>
                      </a:r>
                      <a:endParaRPr lang="en-US" sz="3000" b="1" baseline="0" dirty="0">
                        <a:solidFill>
                          <a:srgbClr val="FFD93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FFD93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46%</a:t>
                      </a:r>
                    </a:p>
                  </a:txBody>
                  <a:tcPr marL="20512" marR="20512" marT="0" marB="0" anchor="ctr">
                    <a:lnL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600" dirty="0">
                          <a:solidFill>
                            <a:srgbClr val="FFD93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53%</a:t>
                      </a: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1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600" dirty="0">
                          <a:solidFill>
                            <a:srgbClr val="FFD93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58%</a:t>
                      </a: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90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1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BMI </a:t>
                      </a:r>
                      <a:r>
                        <a:rPr lang="en-US" sz="3200" b="1" baseline="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(kg/m</a:t>
                      </a:r>
                      <a:r>
                        <a:rPr lang="en-US" sz="3200" b="1" baseline="300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3200" b="1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3200" b="1" dirty="0">
                        <a:solidFill>
                          <a:srgbClr val="FFF7D6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marL="20512" marR="20512" marT="0" marB="0" anchor="ctr">
                    <a:lnL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6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1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6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43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1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eGFR (Randomization)</a:t>
                      </a: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74</a:t>
                      </a:r>
                    </a:p>
                  </a:txBody>
                  <a:tcPr marL="20512" marR="20512" marT="0" marB="0" anchor="ctr">
                    <a:lnL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6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77</a:t>
                      </a: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1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76</a:t>
                      </a:r>
                      <a:endParaRPr lang="en-US" sz="3600" dirty="0">
                        <a:solidFill>
                          <a:srgbClr val="FFF7D6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817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1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Office BP (Screening)</a:t>
                      </a:r>
                      <a:endParaRPr lang="en-US" sz="3200" b="1" dirty="0">
                        <a:solidFill>
                          <a:srgbClr val="FFF7D6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155/91</a:t>
                      </a:r>
                    </a:p>
                  </a:txBody>
                  <a:tcPr marL="20512" marR="20512" marT="0" marB="0" anchor="ctr">
                    <a:lnL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6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153/88</a:t>
                      </a: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1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6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152/89</a:t>
                      </a: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890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1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24h ABPM (Randomization)</a:t>
                      </a: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141/87</a:t>
                      </a:r>
                    </a:p>
                  </a:txBody>
                  <a:tcPr marL="20512" marR="20512" marT="0" marB="0" anchor="ctr">
                    <a:lnL w="12700" cap="flat" cmpd="sng" algn="ctr">
                      <a:solidFill>
                        <a:srgbClr val="FFD932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6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141/86</a:t>
                      </a: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1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6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141/87</a:t>
                      </a:r>
                    </a:p>
                  </a:txBody>
                  <a:tcPr marL="20512" marR="2051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2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175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075593-1680-909B-E55E-3726139779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44505-3C40-3307-D7D7-B135BE49A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271"/>
            <a:ext cx="12192000" cy="583329"/>
          </a:xfrm>
        </p:spPr>
        <p:txBody>
          <a:bodyPr/>
          <a:lstStyle/>
          <a:p>
            <a:r>
              <a:rPr lang="en-US" sz="3300" dirty="0">
                <a:latin typeface="Arial" panose="020B0604020202020204" pitchFamily="34" charset="0"/>
              </a:rPr>
              <a:t>Primary End Point: </a:t>
            </a:r>
            <a:r>
              <a:rPr lang="en-US" sz="3300" dirty="0">
                <a:solidFill>
                  <a:srgbClr val="FFF7D6"/>
                </a:solidFill>
                <a:latin typeface="Arial" panose="020B0604020202020204" pitchFamily="34" charset="0"/>
              </a:rPr>
              <a:t>Change in 24hr average SBP at Week 12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0D78931-7282-82E2-DC81-72856CBB00DD}"/>
              </a:ext>
            </a:extLst>
          </p:cNvPr>
          <p:cNvGrpSpPr/>
          <p:nvPr/>
        </p:nvGrpSpPr>
        <p:grpSpPr>
          <a:xfrm>
            <a:off x="76200" y="838200"/>
            <a:ext cx="12039600" cy="5945623"/>
            <a:chOff x="0" y="0"/>
            <a:chExt cx="10582274" cy="5679940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F8DFFE6D-F10A-1FC2-5693-A10F98F1C908}"/>
                </a:ext>
              </a:extLst>
            </p:cNvPr>
            <p:cNvGraphicFramePr/>
            <p:nvPr/>
          </p:nvGraphicFramePr>
          <p:xfrm>
            <a:off x="0" y="0"/>
            <a:ext cx="10582274" cy="558927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7" name="TextBox 6">
              <a:extLst>
                <a:ext uri="{FF2B5EF4-FFF2-40B4-BE49-F238E27FC236}">
                  <a16:creationId xmlns:a16="http://schemas.microsoft.com/office/drawing/2014/main" id="{12730ED2-99C8-91CC-E027-EBC643CDE03A}"/>
                </a:ext>
              </a:extLst>
            </p:cNvPr>
            <p:cNvSpPr txBox="1"/>
            <p:nvPr/>
          </p:nvSpPr>
          <p:spPr>
            <a:xfrm>
              <a:off x="2277198" y="5268307"/>
              <a:ext cx="1114776" cy="41163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200" b="1" kern="1200" dirty="0">
                  <a:solidFill>
                    <a:srgbClr val="FFF7D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Placebo</a:t>
              </a:r>
            </a:p>
          </p:txBody>
        </p:sp>
        <p:sp>
          <p:nvSpPr>
            <p:cNvPr id="18" name="TextBox 7">
              <a:extLst>
                <a:ext uri="{FF2B5EF4-FFF2-40B4-BE49-F238E27FC236}">
                  <a16:creationId xmlns:a16="http://schemas.microsoft.com/office/drawing/2014/main" id="{C9370331-53FA-32C9-0947-F5B4482F6B09}"/>
                </a:ext>
              </a:extLst>
            </p:cNvPr>
            <p:cNvSpPr txBox="1"/>
            <p:nvPr/>
          </p:nvSpPr>
          <p:spPr>
            <a:xfrm>
              <a:off x="4554396" y="5268307"/>
              <a:ext cx="2495565" cy="41163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200" b="1" kern="1200" dirty="0">
                  <a:solidFill>
                    <a:srgbClr val="FFF7D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Lorundrostat 50 mg</a:t>
              </a:r>
            </a:p>
          </p:txBody>
        </p:sp>
        <p:sp>
          <p:nvSpPr>
            <p:cNvPr id="19" name="TextBox 8">
              <a:extLst>
                <a:ext uri="{FF2B5EF4-FFF2-40B4-BE49-F238E27FC236}">
                  <a16:creationId xmlns:a16="http://schemas.microsoft.com/office/drawing/2014/main" id="{27F5F12A-71F7-C537-26EF-96FD89C004BD}"/>
                </a:ext>
              </a:extLst>
            </p:cNvPr>
            <p:cNvSpPr txBox="1"/>
            <p:nvPr/>
          </p:nvSpPr>
          <p:spPr>
            <a:xfrm>
              <a:off x="7287571" y="5268307"/>
              <a:ext cx="3283179" cy="41163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200" b="1" kern="1200" dirty="0">
                  <a:solidFill>
                    <a:srgbClr val="FFF7D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Lorundrostat 50 to 100 mg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F2508D69-8E73-74AE-D248-18F0107972A8}"/>
              </a:ext>
            </a:extLst>
          </p:cNvPr>
          <p:cNvSpPr/>
          <p:nvPr/>
        </p:nvSpPr>
        <p:spPr>
          <a:xfrm>
            <a:off x="1752600" y="838200"/>
            <a:ext cx="9829800" cy="5419825"/>
          </a:xfrm>
          <a:prstGeom prst="rect">
            <a:avLst/>
          </a:prstGeom>
          <a:solidFill>
            <a:srgbClr val="20325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46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C92F63-5CA7-2BE7-A239-AAA351C81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2CCEC-EA9F-CADA-38DE-852537463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271"/>
            <a:ext cx="12192000" cy="583329"/>
          </a:xfrm>
        </p:spPr>
        <p:txBody>
          <a:bodyPr/>
          <a:lstStyle/>
          <a:p>
            <a:r>
              <a:rPr lang="en-US" sz="3300" dirty="0">
                <a:latin typeface="Arial" panose="020B0604020202020204" pitchFamily="34" charset="0"/>
              </a:rPr>
              <a:t>Primary End Point: </a:t>
            </a:r>
            <a:r>
              <a:rPr lang="en-US" sz="3300" dirty="0">
                <a:solidFill>
                  <a:srgbClr val="FFF7D6"/>
                </a:solidFill>
                <a:latin typeface="Arial" panose="020B0604020202020204" pitchFamily="34" charset="0"/>
              </a:rPr>
              <a:t>Change in 24hr average SBP at Week 12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7504927-C220-3BF9-D0EB-3A616A092A2C}"/>
              </a:ext>
            </a:extLst>
          </p:cNvPr>
          <p:cNvGrpSpPr/>
          <p:nvPr/>
        </p:nvGrpSpPr>
        <p:grpSpPr>
          <a:xfrm>
            <a:off x="76200" y="838200"/>
            <a:ext cx="12039600" cy="5945623"/>
            <a:chOff x="0" y="0"/>
            <a:chExt cx="10582274" cy="5679940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CF025A93-76A0-9BC1-BD6D-2D2F7EC4A8FB}"/>
                </a:ext>
              </a:extLst>
            </p:cNvPr>
            <p:cNvGraphicFramePr/>
            <p:nvPr/>
          </p:nvGraphicFramePr>
          <p:xfrm>
            <a:off x="0" y="0"/>
            <a:ext cx="10582274" cy="558927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7" name="TextBox 6">
              <a:extLst>
                <a:ext uri="{FF2B5EF4-FFF2-40B4-BE49-F238E27FC236}">
                  <a16:creationId xmlns:a16="http://schemas.microsoft.com/office/drawing/2014/main" id="{FFC43AB3-5429-22E4-1683-AFEB7CC6AEFC}"/>
                </a:ext>
              </a:extLst>
            </p:cNvPr>
            <p:cNvSpPr txBox="1"/>
            <p:nvPr/>
          </p:nvSpPr>
          <p:spPr>
            <a:xfrm>
              <a:off x="2277198" y="5268307"/>
              <a:ext cx="1114776" cy="41163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200" b="1" kern="1200" dirty="0">
                  <a:solidFill>
                    <a:srgbClr val="FFF7D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Placebo</a:t>
              </a:r>
            </a:p>
          </p:txBody>
        </p:sp>
        <p:sp>
          <p:nvSpPr>
            <p:cNvPr id="18" name="TextBox 7">
              <a:extLst>
                <a:ext uri="{FF2B5EF4-FFF2-40B4-BE49-F238E27FC236}">
                  <a16:creationId xmlns:a16="http://schemas.microsoft.com/office/drawing/2014/main" id="{1AA51DBC-B9D9-931A-4D0B-421A0AE4A62E}"/>
                </a:ext>
              </a:extLst>
            </p:cNvPr>
            <p:cNvSpPr txBox="1"/>
            <p:nvPr/>
          </p:nvSpPr>
          <p:spPr>
            <a:xfrm>
              <a:off x="4554396" y="5268307"/>
              <a:ext cx="2495565" cy="41163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200" b="1" kern="1200" dirty="0">
                  <a:solidFill>
                    <a:srgbClr val="FFF7D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Lorundrostat 50 mg</a:t>
              </a:r>
            </a:p>
          </p:txBody>
        </p:sp>
        <p:sp>
          <p:nvSpPr>
            <p:cNvPr id="19" name="TextBox 8">
              <a:extLst>
                <a:ext uri="{FF2B5EF4-FFF2-40B4-BE49-F238E27FC236}">
                  <a16:creationId xmlns:a16="http://schemas.microsoft.com/office/drawing/2014/main" id="{EFDD1416-321B-47D1-4EAB-2C53BFD8973B}"/>
                </a:ext>
              </a:extLst>
            </p:cNvPr>
            <p:cNvSpPr txBox="1"/>
            <p:nvPr/>
          </p:nvSpPr>
          <p:spPr>
            <a:xfrm>
              <a:off x="7287571" y="5268307"/>
              <a:ext cx="3283179" cy="41163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200" b="1" kern="1200" dirty="0">
                  <a:solidFill>
                    <a:srgbClr val="FFF7D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Lorundrostat 50 to 100 mg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94194256-7F2D-21B5-F68E-47267AA7D421}"/>
              </a:ext>
            </a:extLst>
          </p:cNvPr>
          <p:cNvSpPr/>
          <p:nvPr/>
        </p:nvSpPr>
        <p:spPr>
          <a:xfrm>
            <a:off x="5181600" y="838200"/>
            <a:ext cx="6400800" cy="5419825"/>
          </a:xfrm>
          <a:prstGeom prst="rect">
            <a:avLst/>
          </a:prstGeom>
          <a:solidFill>
            <a:srgbClr val="20325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352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8F262-8C4B-36A6-80F7-9A1C72407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271"/>
            <a:ext cx="12192000" cy="583329"/>
          </a:xfrm>
        </p:spPr>
        <p:txBody>
          <a:bodyPr/>
          <a:lstStyle/>
          <a:p>
            <a:r>
              <a:rPr lang="en-US" sz="3300" dirty="0">
                <a:latin typeface="Arial" panose="020B0604020202020204" pitchFamily="34" charset="0"/>
              </a:rPr>
              <a:t>Primary End Point: </a:t>
            </a:r>
            <a:r>
              <a:rPr lang="en-US" sz="3300" dirty="0">
                <a:solidFill>
                  <a:srgbClr val="FFF7D6"/>
                </a:solidFill>
                <a:latin typeface="Arial" panose="020B0604020202020204" pitchFamily="34" charset="0"/>
              </a:rPr>
              <a:t>Change in 24hr average SBP at Week 12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64DDEE4-CBEE-F7F6-CADE-926439413475}"/>
              </a:ext>
            </a:extLst>
          </p:cNvPr>
          <p:cNvGrpSpPr/>
          <p:nvPr/>
        </p:nvGrpSpPr>
        <p:grpSpPr>
          <a:xfrm>
            <a:off x="76200" y="838200"/>
            <a:ext cx="12039600" cy="5945623"/>
            <a:chOff x="0" y="0"/>
            <a:chExt cx="10582274" cy="5679940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AAA249A7-B7E0-944F-CDC1-D662228FF9A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690757832"/>
                </p:ext>
              </p:extLst>
            </p:nvPr>
          </p:nvGraphicFramePr>
          <p:xfrm>
            <a:off x="0" y="0"/>
            <a:ext cx="10582274" cy="558927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7" name="TextBox 6">
              <a:extLst>
                <a:ext uri="{FF2B5EF4-FFF2-40B4-BE49-F238E27FC236}">
                  <a16:creationId xmlns:a16="http://schemas.microsoft.com/office/drawing/2014/main" id="{EB73AA6C-1594-482F-814C-690D224A2DE6}"/>
                </a:ext>
              </a:extLst>
            </p:cNvPr>
            <p:cNvSpPr txBox="1"/>
            <p:nvPr/>
          </p:nvSpPr>
          <p:spPr>
            <a:xfrm>
              <a:off x="2277198" y="5268307"/>
              <a:ext cx="1114776" cy="41163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200" b="1" kern="1200" dirty="0">
                  <a:solidFill>
                    <a:srgbClr val="FFF7D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Placebo</a:t>
              </a:r>
            </a:p>
          </p:txBody>
        </p:sp>
        <p:sp>
          <p:nvSpPr>
            <p:cNvPr id="18" name="TextBox 7">
              <a:extLst>
                <a:ext uri="{FF2B5EF4-FFF2-40B4-BE49-F238E27FC236}">
                  <a16:creationId xmlns:a16="http://schemas.microsoft.com/office/drawing/2014/main" id="{FD00540A-6B95-4652-BA55-2045B3B04D13}"/>
                </a:ext>
              </a:extLst>
            </p:cNvPr>
            <p:cNvSpPr txBox="1"/>
            <p:nvPr/>
          </p:nvSpPr>
          <p:spPr>
            <a:xfrm>
              <a:off x="4554396" y="5268307"/>
              <a:ext cx="2495565" cy="41163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200" b="1" kern="1200" dirty="0">
                  <a:solidFill>
                    <a:srgbClr val="FFF7D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Lorundrostat 50 mg</a:t>
              </a:r>
            </a:p>
          </p:txBody>
        </p:sp>
        <p:sp>
          <p:nvSpPr>
            <p:cNvPr id="19" name="TextBox 8">
              <a:extLst>
                <a:ext uri="{FF2B5EF4-FFF2-40B4-BE49-F238E27FC236}">
                  <a16:creationId xmlns:a16="http://schemas.microsoft.com/office/drawing/2014/main" id="{DD33EF9E-3532-4A06-A830-69D735AEFFB0}"/>
                </a:ext>
              </a:extLst>
            </p:cNvPr>
            <p:cNvSpPr txBox="1"/>
            <p:nvPr/>
          </p:nvSpPr>
          <p:spPr>
            <a:xfrm>
              <a:off x="7287571" y="5268307"/>
              <a:ext cx="3283179" cy="41163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200" b="1" kern="1200" dirty="0">
                  <a:solidFill>
                    <a:srgbClr val="FFF7D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Lorundrostat 50 to 100 mg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60314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3BD73E-53D5-1436-6203-DB178E4758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7394C-B08F-C9B8-A8B0-938020222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271"/>
            <a:ext cx="12192000" cy="583329"/>
          </a:xfrm>
        </p:spPr>
        <p:txBody>
          <a:bodyPr/>
          <a:lstStyle/>
          <a:p>
            <a:r>
              <a:rPr lang="en-US" sz="3300" dirty="0">
                <a:latin typeface="Arial" panose="020B0604020202020204" pitchFamily="34" charset="0"/>
              </a:rPr>
              <a:t>Primary End Point: </a:t>
            </a:r>
            <a:r>
              <a:rPr lang="en-US" sz="3300" dirty="0">
                <a:solidFill>
                  <a:srgbClr val="FFF7D6"/>
                </a:solidFill>
                <a:latin typeface="Arial" panose="020B0604020202020204" pitchFamily="34" charset="0"/>
              </a:rPr>
              <a:t>Change in 24hr average SBP at Week 12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59789A5-5B4E-7CAA-1F81-9A893A431B38}"/>
              </a:ext>
            </a:extLst>
          </p:cNvPr>
          <p:cNvGrpSpPr/>
          <p:nvPr/>
        </p:nvGrpSpPr>
        <p:grpSpPr>
          <a:xfrm>
            <a:off x="76200" y="838200"/>
            <a:ext cx="12039600" cy="5945623"/>
            <a:chOff x="0" y="0"/>
            <a:chExt cx="10582274" cy="5679940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959DFA61-2E47-E97E-E839-FB68D5A6BE28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320110364"/>
                </p:ext>
              </p:extLst>
            </p:nvPr>
          </p:nvGraphicFramePr>
          <p:xfrm>
            <a:off x="0" y="0"/>
            <a:ext cx="10582274" cy="558927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7" name="TextBox 6">
              <a:extLst>
                <a:ext uri="{FF2B5EF4-FFF2-40B4-BE49-F238E27FC236}">
                  <a16:creationId xmlns:a16="http://schemas.microsoft.com/office/drawing/2014/main" id="{D45D8596-7FF5-ABB4-FEDF-001565280B89}"/>
                </a:ext>
              </a:extLst>
            </p:cNvPr>
            <p:cNvSpPr txBox="1"/>
            <p:nvPr/>
          </p:nvSpPr>
          <p:spPr>
            <a:xfrm>
              <a:off x="2277198" y="5268307"/>
              <a:ext cx="1114776" cy="41163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200" b="1" kern="1200" dirty="0">
                  <a:solidFill>
                    <a:srgbClr val="FFF7D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Placebo</a:t>
              </a:r>
            </a:p>
          </p:txBody>
        </p:sp>
        <p:sp>
          <p:nvSpPr>
            <p:cNvPr id="18" name="TextBox 7">
              <a:extLst>
                <a:ext uri="{FF2B5EF4-FFF2-40B4-BE49-F238E27FC236}">
                  <a16:creationId xmlns:a16="http://schemas.microsoft.com/office/drawing/2014/main" id="{D449BF9E-FD4D-D3A9-A492-2C7D42B65C08}"/>
                </a:ext>
              </a:extLst>
            </p:cNvPr>
            <p:cNvSpPr txBox="1"/>
            <p:nvPr/>
          </p:nvSpPr>
          <p:spPr>
            <a:xfrm>
              <a:off x="4554396" y="5268307"/>
              <a:ext cx="2495565" cy="41163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200" b="1" kern="1200" dirty="0">
                  <a:solidFill>
                    <a:srgbClr val="FFF7D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Lorundrostat 50 mg</a:t>
              </a:r>
            </a:p>
          </p:txBody>
        </p:sp>
        <p:sp>
          <p:nvSpPr>
            <p:cNvPr id="19" name="TextBox 8">
              <a:extLst>
                <a:ext uri="{FF2B5EF4-FFF2-40B4-BE49-F238E27FC236}">
                  <a16:creationId xmlns:a16="http://schemas.microsoft.com/office/drawing/2014/main" id="{470AF99E-F21E-C7A2-A548-3BD2DE7E1E36}"/>
                </a:ext>
              </a:extLst>
            </p:cNvPr>
            <p:cNvSpPr txBox="1"/>
            <p:nvPr/>
          </p:nvSpPr>
          <p:spPr>
            <a:xfrm>
              <a:off x="7287571" y="5268307"/>
              <a:ext cx="3283179" cy="41163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200" b="1" kern="1200" dirty="0">
                  <a:solidFill>
                    <a:srgbClr val="FFF7D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Lorundrostat 50 to 100 mg</a:t>
              </a:r>
            </a:p>
          </p:txBody>
        </p:sp>
      </p:grpSp>
      <p:sp>
        <p:nvSpPr>
          <p:cNvPr id="3" name="TextBox 3">
            <a:extLst>
              <a:ext uri="{FF2B5EF4-FFF2-40B4-BE49-F238E27FC236}">
                <a16:creationId xmlns:a16="http://schemas.microsoft.com/office/drawing/2014/main" id="{7D28F0D7-6CF0-330B-B0F9-26913F4D8A46}"/>
              </a:ext>
            </a:extLst>
          </p:cNvPr>
          <p:cNvSpPr txBox="1"/>
          <p:nvPr/>
        </p:nvSpPr>
        <p:spPr>
          <a:xfrm>
            <a:off x="5104872" y="1905000"/>
            <a:ext cx="3145093" cy="1384995"/>
          </a:xfrm>
          <a:prstGeom prst="rect">
            <a:avLst/>
          </a:prstGeom>
          <a:solidFill>
            <a:srgbClr val="00517F"/>
          </a:solidFill>
          <a:ln w="76200">
            <a:solidFill>
              <a:srgbClr val="FFF7D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u="sng" kern="12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Placebo-adjusted: </a:t>
            </a:r>
          </a:p>
          <a:p>
            <a:pPr algn="ctr"/>
            <a:r>
              <a:rPr lang="en-US" sz="2800" b="1" kern="1200" dirty="0">
                <a:solidFill>
                  <a:srgbClr val="FFD9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-7.9 (-13.3 to -2.6)</a:t>
            </a:r>
          </a:p>
          <a:p>
            <a:pPr algn="ctr"/>
            <a:r>
              <a:rPr lang="en-US" sz="2800" b="1" kern="12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 = 0.001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5CD16A6D-805D-C30D-02AD-25337232AE76}"/>
              </a:ext>
            </a:extLst>
          </p:cNvPr>
          <p:cNvSpPr txBox="1"/>
          <p:nvPr/>
        </p:nvSpPr>
        <p:spPr>
          <a:xfrm>
            <a:off x="8839200" y="1905000"/>
            <a:ext cx="3145093" cy="1384995"/>
          </a:xfrm>
          <a:prstGeom prst="rect">
            <a:avLst/>
          </a:prstGeom>
          <a:solidFill>
            <a:srgbClr val="00517F"/>
          </a:solidFill>
          <a:ln w="76200">
            <a:solidFill>
              <a:srgbClr val="FFF7D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u="sng" kern="12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Placebo-adjusted: </a:t>
            </a:r>
          </a:p>
          <a:p>
            <a:pPr algn="ctr"/>
            <a:r>
              <a:rPr lang="en-US" sz="2800" b="1" kern="1200" dirty="0">
                <a:solidFill>
                  <a:srgbClr val="FFD9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-6.5 (-11.8 to -1.2) </a:t>
            </a:r>
            <a:r>
              <a:rPr lang="en-US" sz="2800" b="1" kern="12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 0.006</a:t>
            </a:r>
          </a:p>
        </p:txBody>
      </p:sp>
    </p:spTree>
    <p:extLst>
      <p:ext uri="{BB962C8B-B14F-4D97-AF65-F5344CB8AC3E}">
        <p14:creationId xmlns:p14="http://schemas.microsoft.com/office/powerpoint/2010/main" val="32273060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73D062-E012-8646-97E7-32C26D34B9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FA3DA81-725D-A29E-050C-C7CF2E93A7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3216452"/>
              </p:ext>
            </p:extLst>
          </p:nvPr>
        </p:nvGraphicFramePr>
        <p:xfrm>
          <a:off x="76199" y="607242"/>
          <a:ext cx="11963401" cy="6174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7">
            <a:extLst>
              <a:ext uri="{FF2B5EF4-FFF2-40B4-BE49-F238E27FC236}">
                <a16:creationId xmlns:a16="http://schemas.microsoft.com/office/drawing/2014/main" id="{60DAC2F6-3B6A-FC1A-22F7-1DE328F06552}"/>
              </a:ext>
            </a:extLst>
          </p:cNvPr>
          <p:cNvSpPr txBox="1"/>
          <p:nvPr/>
        </p:nvSpPr>
        <p:spPr>
          <a:xfrm>
            <a:off x="7206625" y="6287776"/>
            <a:ext cx="4299575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12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Lorundrostat 50 mg (all)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DA707C-E114-010A-7C96-5252ADE9F008}"/>
              </a:ext>
            </a:extLst>
          </p:cNvPr>
          <p:cNvSpPr txBox="1"/>
          <p:nvPr/>
        </p:nvSpPr>
        <p:spPr>
          <a:xfrm>
            <a:off x="3084953" y="6287776"/>
            <a:ext cx="1563248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12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Placebo</a:t>
            </a: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id="{29A4E5D7-AA0A-F682-7D31-E1B922E9934F}"/>
              </a:ext>
            </a:extLst>
          </p:cNvPr>
          <p:cNvSpPr txBox="1"/>
          <p:nvPr/>
        </p:nvSpPr>
        <p:spPr>
          <a:xfrm>
            <a:off x="7467600" y="1676400"/>
            <a:ext cx="3581400" cy="1569660"/>
          </a:xfrm>
          <a:prstGeom prst="rect">
            <a:avLst/>
          </a:prstGeom>
          <a:solidFill>
            <a:srgbClr val="00517F"/>
          </a:solidFill>
          <a:ln w="76200">
            <a:solidFill>
              <a:srgbClr val="FFF7D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u="sng" kern="12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Placebo-adjusted: </a:t>
            </a:r>
          </a:p>
          <a:p>
            <a:pPr algn="ctr"/>
            <a:r>
              <a:rPr lang="en-US" sz="3200" b="1" kern="1200" dirty="0">
                <a:solidFill>
                  <a:srgbClr val="FFD9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-5.3 (-8.4 to -2.3) </a:t>
            </a:r>
            <a:r>
              <a:rPr lang="en-US" sz="3200" b="1" kern="12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&lt; 0.001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155BC4C-C4E8-F75E-86C2-2ADD394CC2C5}"/>
              </a:ext>
            </a:extLst>
          </p:cNvPr>
          <p:cNvSpPr txBox="1">
            <a:spLocks/>
          </p:cNvSpPr>
          <p:nvPr/>
        </p:nvSpPr>
        <p:spPr>
          <a:xfrm>
            <a:off x="0" y="26271"/>
            <a:ext cx="12192000" cy="5833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 cap="none" baseline="0">
                <a:solidFill>
                  <a:srgbClr val="FFD932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100" dirty="0">
                <a:latin typeface="Arial" panose="020B0604020202020204" pitchFamily="34" charset="0"/>
              </a:rPr>
              <a:t>Secondary End Point: </a:t>
            </a:r>
            <a:r>
              <a:rPr lang="en-US" sz="3100" dirty="0">
                <a:solidFill>
                  <a:srgbClr val="FFF7D6"/>
                </a:solidFill>
                <a:latin typeface="Arial" panose="020B0604020202020204" pitchFamily="34" charset="0"/>
              </a:rPr>
              <a:t>Change in 24h average SBP at Week 4</a:t>
            </a:r>
          </a:p>
        </p:txBody>
      </p:sp>
    </p:spTree>
    <p:extLst>
      <p:ext uri="{BB962C8B-B14F-4D97-AF65-F5344CB8AC3E}">
        <p14:creationId xmlns:p14="http://schemas.microsoft.com/office/powerpoint/2010/main" val="1209097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8F262-8C4B-36A6-80F7-9A1C72407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271"/>
            <a:ext cx="12192000" cy="583329"/>
          </a:xfrm>
        </p:spPr>
        <p:txBody>
          <a:bodyPr/>
          <a:lstStyle/>
          <a:p>
            <a:r>
              <a:rPr lang="en-US" sz="2500" dirty="0">
                <a:latin typeface="Arial" panose="020B0604020202020204" pitchFamily="34" charset="0"/>
              </a:rPr>
              <a:t>Secondary Endpoint: </a:t>
            </a:r>
            <a:r>
              <a:rPr lang="en-US" sz="2500" dirty="0">
                <a:solidFill>
                  <a:srgbClr val="FFF7D6"/>
                </a:solidFill>
                <a:latin typeface="Arial" panose="020B0604020202020204" pitchFamily="34" charset="0"/>
              </a:rPr>
              <a:t>Proportion with 24h average SBP &lt; 125 mm Hg at Week 4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FA38240-19AE-75E1-DC43-D41B4CDAA3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0177486"/>
              </p:ext>
            </p:extLst>
          </p:nvPr>
        </p:nvGraphicFramePr>
        <p:xfrm>
          <a:off x="76200" y="733425"/>
          <a:ext cx="7391400" cy="5514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441299D-04A6-B616-C0E5-5CE487D91081}"/>
              </a:ext>
            </a:extLst>
          </p:cNvPr>
          <p:cNvSpPr txBox="1"/>
          <p:nvPr/>
        </p:nvSpPr>
        <p:spPr>
          <a:xfrm>
            <a:off x="1676400" y="6233162"/>
            <a:ext cx="1563248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12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Placebo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623E88B6-083D-20AC-4A01-778A01519B0D}"/>
              </a:ext>
            </a:extLst>
          </p:cNvPr>
          <p:cNvSpPr txBox="1"/>
          <p:nvPr/>
        </p:nvSpPr>
        <p:spPr>
          <a:xfrm>
            <a:off x="3756660" y="6233162"/>
            <a:ext cx="4299575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kern="12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Lorundrostat 50 mg (all)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3F6EC8D3-6723-BA3F-8BB6-89EAF53C0E11}"/>
              </a:ext>
            </a:extLst>
          </p:cNvPr>
          <p:cNvSpPr txBox="1"/>
          <p:nvPr/>
        </p:nvSpPr>
        <p:spPr>
          <a:xfrm>
            <a:off x="6934200" y="2743200"/>
            <a:ext cx="4962644" cy="1938992"/>
          </a:xfrm>
          <a:prstGeom prst="rect">
            <a:avLst/>
          </a:prstGeom>
          <a:solidFill>
            <a:srgbClr val="00517F"/>
          </a:solidFill>
          <a:ln w="76200">
            <a:solidFill>
              <a:srgbClr val="FFF7D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u="sng" kern="12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Odds ratio (95% CI)</a:t>
            </a:r>
          </a:p>
          <a:p>
            <a:pPr algn="ctr"/>
            <a:r>
              <a:rPr lang="en-US" sz="4000" b="1" kern="1200" dirty="0">
                <a:solidFill>
                  <a:srgbClr val="FFD9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 (1.4 to 7.8) </a:t>
            </a:r>
          </a:p>
          <a:p>
            <a:pPr algn="ctr"/>
            <a:r>
              <a:rPr lang="en-US" sz="4000" b="1" kern="12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&lt; 0.001</a:t>
            </a:r>
          </a:p>
        </p:txBody>
      </p:sp>
    </p:spTree>
    <p:extLst>
      <p:ext uri="{BB962C8B-B14F-4D97-AF65-F5344CB8AC3E}">
        <p14:creationId xmlns:p14="http://schemas.microsoft.com/office/powerpoint/2010/main" val="192453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968166C-97EB-F837-825C-EBE41D041DA2}"/>
              </a:ext>
            </a:extLst>
          </p:cNvPr>
          <p:cNvGrpSpPr/>
          <p:nvPr/>
        </p:nvGrpSpPr>
        <p:grpSpPr>
          <a:xfrm>
            <a:off x="76200" y="838201"/>
            <a:ext cx="12039600" cy="5981802"/>
            <a:chOff x="0" y="1"/>
            <a:chExt cx="11209553" cy="5941518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F1B39E2E-7ACD-37FF-BC66-099644838BD8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304235181"/>
                </p:ext>
              </p:extLst>
            </p:nvPr>
          </p:nvGraphicFramePr>
          <p:xfrm>
            <a:off x="0" y="1"/>
            <a:ext cx="11209553" cy="546767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TextBox 8">
              <a:extLst>
                <a:ext uri="{FF2B5EF4-FFF2-40B4-BE49-F238E27FC236}">
                  <a16:creationId xmlns:a16="http://schemas.microsoft.com/office/drawing/2014/main" id="{4B2DD4B0-3F94-9C1C-9F17-9C55AB3F3DF4}"/>
                </a:ext>
              </a:extLst>
            </p:cNvPr>
            <p:cNvSpPr txBox="1"/>
            <p:nvPr/>
          </p:nvSpPr>
          <p:spPr>
            <a:xfrm>
              <a:off x="1560824" y="4993837"/>
              <a:ext cx="2497230" cy="94768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800" b="1" kern="1200" dirty="0">
                  <a:solidFill>
                    <a:srgbClr val="FFF7D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2800" b="1" kern="1200" baseline="0" dirty="0">
                  <a:solidFill>
                    <a:srgbClr val="FFF7D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Background </a:t>
              </a:r>
            </a:p>
            <a:p>
              <a:pPr algn="ctr"/>
              <a:r>
                <a:rPr lang="en-US" sz="2800" b="1" kern="1200" baseline="0" dirty="0">
                  <a:solidFill>
                    <a:srgbClr val="FFF7D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Medications</a:t>
              </a:r>
              <a:endParaRPr lang="en-US" sz="2800" b="1" kern="12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EF43BA98-C474-7A3A-252D-843D595C6B7B}"/>
              </a:ext>
            </a:extLst>
          </p:cNvPr>
          <p:cNvSpPr txBox="1">
            <a:spLocks/>
          </p:cNvSpPr>
          <p:nvPr/>
        </p:nvSpPr>
        <p:spPr>
          <a:xfrm>
            <a:off x="0" y="26271"/>
            <a:ext cx="12192000" cy="5833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 cap="none" baseline="0">
                <a:solidFill>
                  <a:srgbClr val="FFD932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100" dirty="0">
                <a:latin typeface="Arial" panose="020B0604020202020204" pitchFamily="34" charset="0"/>
              </a:rPr>
              <a:t>Secondary End Point: </a:t>
            </a:r>
            <a:r>
              <a:rPr lang="en-US" sz="3100" dirty="0">
                <a:solidFill>
                  <a:srgbClr val="FFF7D6"/>
                </a:solidFill>
                <a:latin typeface="Arial" panose="020B0604020202020204" pitchFamily="34" charset="0"/>
              </a:rPr>
              <a:t>Change in 24h average SBP at Week 4</a:t>
            </a:r>
          </a:p>
        </p:txBody>
      </p:sp>
      <p:sp>
        <p:nvSpPr>
          <p:cNvPr id="12" name="TextBox 8">
            <a:extLst>
              <a:ext uri="{FF2B5EF4-FFF2-40B4-BE49-F238E27FC236}">
                <a16:creationId xmlns:a16="http://schemas.microsoft.com/office/drawing/2014/main" id="{FDD61CBE-E1CD-1165-4CBD-2A69E3491D25}"/>
              </a:ext>
            </a:extLst>
          </p:cNvPr>
          <p:cNvSpPr txBox="1"/>
          <p:nvPr/>
        </p:nvSpPr>
        <p:spPr>
          <a:xfrm>
            <a:off x="8229600" y="5865895"/>
            <a:ext cx="2582758" cy="95410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kern="12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="1" kern="1200" baseline="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Background</a:t>
            </a:r>
          </a:p>
          <a:p>
            <a:pPr algn="ctr"/>
            <a:r>
              <a:rPr lang="en-US" sz="2800" b="1" kern="1200" baseline="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Medications</a:t>
            </a:r>
            <a:endParaRPr lang="en-US" sz="2800" b="1" kern="1200" dirty="0">
              <a:solidFill>
                <a:srgbClr val="FFF7D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1B1E2A3-D180-E22F-B0A9-B5F1910A0E9C}"/>
              </a:ext>
            </a:extLst>
          </p:cNvPr>
          <p:cNvGrpSpPr/>
          <p:nvPr/>
        </p:nvGrpSpPr>
        <p:grpSpPr>
          <a:xfrm>
            <a:off x="5258203" y="5821297"/>
            <a:ext cx="2214995" cy="907747"/>
            <a:chOff x="5100205" y="3987618"/>
            <a:chExt cx="2214995" cy="81977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C96C947-B0E8-7C9F-1892-8F9DC0D5E06F}"/>
                </a:ext>
              </a:extLst>
            </p:cNvPr>
            <p:cNvSpPr/>
            <p:nvPr/>
          </p:nvSpPr>
          <p:spPr>
            <a:xfrm>
              <a:off x="5100205" y="4413508"/>
              <a:ext cx="2209800" cy="393889"/>
            </a:xfrm>
            <a:prstGeom prst="rect">
              <a:avLst/>
            </a:prstGeom>
            <a:solidFill>
              <a:srgbClr val="FFD932"/>
            </a:solidFill>
            <a:ln>
              <a:solidFill>
                <a:srgbClr val="20325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b="1" kern="1200" dirty="0">
                  <a:solidFill>
                    <a:srgbClr val="20325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Lorundrostat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E572890-C354-20A4-680D-253BB43206B6}"/>
                </a:ext>
              </a:extLst>
            </p:cNvPr>
            <p:cNvSpPr/>
            <p:nvPr/>
          </p:nvSpPr>
          <p:spPr>
            <a:xfrm>
              <a:off x="5105400" y="3987618"/>
              <a:ext cx="2209800" cy="393889"/>
            </a:xfrm>
            <a:prstGeom prst="rect">
              <a:avLst/>
            </a:prstGeom>
            <a:solidFill>
              <a:srgbClr val="509F83"/>
            </a:solidFill>
            <a:ln>
              <a:solidFill>
                <a:srgbClr val="509F8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b="1" kern="1200" dirty="0">
                  <a:solidFill>
                    <a:srgbClr val="FFF7D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Placebo</a:t>
              </a:r>
            </a:p>
          </p:txBody>
        </p:sp>
      </p:grpSp>
      <p:sp>
        <p:nvSpPr>
          <p:cNvPr id="16" name="TextBox 8">
            <a:extLst>
              <a:ext uri="{FF2B5EF4-FFF2-40B4-BE49-F238E27FC236}">
                <a16:creationId xmlns:a16="http://schemas.microsoft.com/office/drawing/2014/main" id="{3D6A5F58-CADE-7DBF-D1F5-9635E6DB54A1}"/>
              </a:ext>
            </a:extLst>
          </p:cNvPr>
          <p:cNvSpPr txBox="1"/>
          <p:nvPr/>
        </p:nvSpPr>
        <p:spPr>
          <a:xfrm>
            <a:off x="3750615" y="685800"/>
            <a:ext cx="136826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kern="12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117</a:t>
            </a:r>
          </a:p>
        </p:txBody>
      </p:sp>
      <p:sp>
        <p:nvSpPr>
          <p:cNvPr id="17" name="TextBox 8">
            <a:extLst>
              <a:ext uri="{FF2B5EF4-FFF2-40B4-BE49-F238E27FC236}">
                <a16:creationId xmlns:a16="http://schemas.microsoft.com/office/drawing/2014/main" id="{B542C1E8-63A3-CCFC-EBE8-A5A049CFBC10}"/>
              </a:ext>
            </a:extLst>
          </p:cNvPr>
          <p:cNvSpPr txBox="1"/>
          <p:nvPr/>
        </p:nvSpPr>
        <p:spPr>
          <a:xfrm>
            <a:off x="1760623" y="685800"/>
            <a:ext cx="1194559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kern="12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60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AFE40C9C-C55E-67CF-17F3-8CEE728CB5AB}"/>
              </a:ext>
            </a:extLst>
          </p:cNvPr>
          <p:cNvSpPr txBox="1"/>
          <p:nvPr/>
        </p:nvSpPr>
        <p:spPr>
          <a:xfrm>
            <a:off x="9916650" y="684765"/>
            <a:ext cx="1194559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kern="12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71</a:t>
            </a:r>
          </a:p>
        </p:txBody>
      </p:sp>
      <p:sp>
        <p:nvSpPr>
          <p:cNvPr id="19" name="TextBox 8">
            <a:extLst>
              <a:ext uri="{FF2B5EF4-FFF2-40B4-BE49-F238E27FC236}">
                <a16:creationId xmlns:a16="http://schemas.microsoft.com/office/drawing/2014/main" id="{9954BB91-2F42-E43A-77D6-D9ADF4960F1D}"/>
              </a:ext>
            </a:extLst>
          </p:cNvPr>
          <p:cNvSpPr txBox="1"/>
          <p:nvPr/>
        </p:nvSpPr>
        <p:spPr>
          <a:xfrm>
            <a:off x="7924800" y="684765"/>
            <a:ext cx="1194559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kern="12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34</a:t>
            </a:r>
          </a:p>
        </p:txBody>
      </p:sp>
      <p:sp>
        <p:nvSpPr>
          <p:cNvPr id="20" name="TextBox 3">
            <a:extLst>
              <a:ext uri="{FF2B5EF4-FFF2-40B4-BE49-F238E27FC236}">
                <a16:creationId xmlns:a16="http://schemas.microsoft.com/office/drawing/2014/main" id="{760BEB29-6C12-6831-570E-D049DBFB11BE}"/>
              </a:ext>
            </a:extLst>
          </p:cNvPr>
          <p:cNvSpPr txBox="1"/>
          <p:nvPr/>
        </p:nvSpPr>
        <p:spPr>
          <a:xfrm>
            <a:off x="3093672" y="1984635"/>
            <a:ext cx="2682145" cy="1200329"/>
          </a:xfrm>
          <a:prstGeom prst="rect">
            <a:avLst/>
          </a:prstGeom>
          <a:solidFill>
            <a:srgbClr val="00517F"/>
          </a:solidFill>
          <a:ln w="76200">
            <a:solidFill>
              <a:srgbClr val="FFF7D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u="sng" kern="12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Placebo-adjusted: </a:t>
            </a:r>
          </a:p>
          <a:p>
            <a:pPr algn="ctr"/>
            <a:r>
              <a:rPr lang="en-US" sz="2400" b="1" kern="1200" dirty="0">
                <a:solidFill>
                  <a:srgbClr val="FFD9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-6.1 (-10.8 to -1.4) </a:t>
            </a:r>
            <a:r>
              <a:rPr lang="en-US" sz="2400" b="1" kern="12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 0.001</a:t>
            </a:r>
          </a:p>
        </p:txBody>
      </p:sp>
      <p:sp>
        <p:nvSpPr>
          <p:cNvPr id="21" name="TextBox 3">
            <a:extLst>
              <a:ext uri="{FF2B5EF4-FFF2-40B4-BE49-F238E27FC236}">
                <a16:creationId xmlns:a16="http://schemas.microsoft.com/office/drawing/2014/main" id="{1D31C147-BFB6-56C1-0D41-79C7753FB4A9}"/>
              </a:ext>
            </a:extLst>
          </p:cNvPr>
          <p:cNvSpPr txBox="1"/>
          <p:nvPr/>
        </p:nvSpPr>
        <p:spPr>
          <a:xfrm>
            <a:off x="9172856" y="1955377"/>
            <a:ext cx="2682145" cy="1200329"/>
          </a:xfrm>
          <a:prstGeom prst="rect">
            <a:avLst/>
          </a:prstGeom>
          <a:solidFill>
            <a:srgbClr val="00517F"/>
          </a:solidFill>
          <a:ln w="76200">
            <a:solidFill>
              <a:srgbClr val="FFF7D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u="sng" kern="12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Placebo-adjusted: </a:t>
            </a:r>
          </a:p>
          <a:p>
            <a:pPr algn="ctr"/>
            <a:r>
              <a:rPr lang="en-US" sz="2400" b="1" kern="1200" dirty="0">
                <a:solidFill>
                  <a:srgbClr val="FFD9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-4.6 (-10.6 to 1.5) </a:t>
            </a:r>
            <a:r>
              <a:rPr lang="en-US" sz="2400" b="1" kern="1200" dirty="0">
                <a:solidFill>
                  <a:srgbClr val="FFF7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 0.060</a:t>
            </a:r>
          </a:p>
        </p:txBody>
      </p:sp>
    </p:spTree>
    <p:extLst>
      <p:ext uri="{BB962C8B-B14F-4D97-AF65-F5344CB8AC3E}">
        <p14:creationId xmlns:p14="http://schemas.microsoft.com/office/powerpoint/2010/main" val="932083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54163"/>
            <a:ext cx="117348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>
                <a:latin typeface="Arial" panose="020B0604020202020204" pitchFamily="34" charset="0"/>
              </a:rPr>
              <a:t>Lorundrostat is an aldosterone synthase inhibitor which is a novel class of blood pressure lowering medication</a:t>
            </a:r>
          </a:p>
          <a:p>
            <a:pPr marL="0" indent="0" algn="ctr">
              <a:buNone/>
            </a:pPr>
            <a:endParaRPr lang="en-US" sz="3600" dirty="0"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600" dirty="0">
                <a:latin typeface="Arial" panose="020B0604020202020204" pitchFamily="34" charset="0"/>
              </a:rPr>
              <a:t>Rather than blocking the mineralocorticoid receptor, aldosterone synthase inhibitors disrupt aldosterone biosynthesis</a:t>
            </a:r>
          </a:p>
          <a:p>
            <a:pPr marL="0" indent="0" algn="ctr">
              <a:buNone/>
            </a:pPr>
            <a:endParaRPr lang="en-US" sz="3600" dirty="0"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600" dirty="0">
                <a:latin typeface="Arial" panose="020B0604020202020204" pitchFamily="34" charset="0"/>
              </a:rPr>
              <a:t>Data from a lorundrostat dose-finding trial suggested safe and effective blood pressure control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004164-8DE1-D478-70FE-7E91C8CB18AB}"/>
              </a:ext>
            </a:extLst>
          </p:cNvPr>
          <p:cNvSpPr txBox="1"/>
          <p:nvPr/>
        </p:nvSpPr>
        <p:spPr>
          <a:xfrm>
            <a:off x="5184942" y="2527968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984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8F262-8C4B-36A6-80F7-9A1C72407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200"/>
            <a:ext cx="12115800" cy="583329"/>
          </a:xfrm>
        </p:spPr>
        <p:txBody>
          <a:bodyPr/>
          <a:lstStyle/>
          <a:p>
            <a:pPr algn="l"/>
            <a:r>
              <a:rPr lang="en-US" sz="4800" dirty="0">
                <a:latin typeface="Arial" panose="020B0604020202020204" pitchFamily="34" charset="0"/>
              </a:rPr>
              <a:t>Additional Key Secondary End Points</a:t>
            </a:r>
            <a:endParaRPr lang="en-US" sz="4800" dirty="0">
              <a:solidFill>
                <a:srgbClr val="FFF7D6"/>
              </a:solidFill>
              <a:latin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BF4C1F3-2C18-AD44-64B0-F36AE5435048}"/>
              </a:ext>
            </a:extLst>
          </p:cNvPr>
          <p:cNvSpPr txBox="1">
            <a:spLocks/>
          </p:cNvSpPr>
          <p:nvPr/>
        </p:nvSpPr>
        <p:spPr>
          <a:xfrm>
            <a:off x="152400" y="1295400"/>
            <a:ext cx="6096000" cy="204320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-"/>
              <a:defRPr sz="36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2pPr>
            <a:lvl3pPr marL="13716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3pPr>
            <a:lvl4pPr marL="18288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4pPr>
            <a:lvl5pPr marL="22860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3200" dirty="0">
                <a:solidFill>
                  <a:srgbClr val="FFD932"/>
                </a:solidFill>
                <a:latin typeface="Arial" panose="020B0604020202020204" pitchFamily="34" charset="0"/>
              </a:rPr>
              <a:t>Change in </a:t>
            </a:r>
            <a:r>
              <a:rPr lang="en-US" sz="3200" b="1" dirty="0">
                <a:solidFill>
                  <a:srgbClr val="FFD932"/>
                </a:solidFill>
                <a:latin typeface="Arial" panose="020B0604020202020204" pitchFamily="34" charset="0"/>
              </a:rPr>
              <a:t>office</a:t>
            </a:r>
            <a:r>
              <a:rPr lang="en-US" sz="3200" dirty="0">
                <a:solidFill>
                  <a:srgbClr val="FFD932"/>
                </a:solidFill>
                <a:latin typeface="Arial" panose="020B0604020202020204" pitchFamily="34" charset="0"/>
              </a:rPr>
              <a:t> systolic blood pressure from baseline to week 12 in participants escalated to 100 mg (n=19)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1EE8CB2-2854-2952-61B8-5F9B3F97BC05}"/>
              </a:ext>
            </a:extLst>
          </p:cNvPr>
          <p:cNvSpPr txBox="1">
            <a:spLocks/>
          </p:cNvSpPr>
          <p:nvPr/>
        </p:nvSpPr>
        <p:spPr>
          <a:xfrm>
            <a:off x="176784" y="3764900"/>
            <a:ext cx="6001512" cy="2020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-"/>
              <a:defRPr sz="36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2pPr>
            <a:lvl3pPr marL="13716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3pPr>
            <a:lvl4pPr marL="18288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4pPr>
            <a:lvl5pPr marL="22860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3200" dirty="0">
                <a:latin typeface="Arial" panose="020B0604020202020204" pitchFamily="34" charset="0"/>
              </a:rPr>
              <a:t>Relationship of BMI to blood pressure reduction at 4 weeks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85E9672-7BC8-650E-ED88-04E43A0D3154}"/>
              </a:ext>
            </a:extLst>
          </p:cNvPr>
          <p:cNvSpPr txBox="1">
            <a:spLocks/>
          </p:cNvSpPr>
          <p:nvPr/>
        </p:nvSpPr>
        <p:spPr>
          <a:xfrm>
            <a:off x="6553200" y="1295400"/>
            <a:ext cx="5334000" cy="204320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-"/>
              <a:defRPr sz="36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2pPr>
            <a:lvl3pPr marL="13716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3pPr>
            <a:lvl4pPr marL="18288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4pPr>
            <a:lvl5pPr marL="22860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3200" b="1" dirty="0">
                <a:solidFill>
                  <a:srgbClr val="FFD932"/>
                </a:solidFill>
                <a:latin typeface="Arial" panose="020B0604020202020204" pitchFamily="34" charset="0"/>
              </a:rPr>
              <a:t>-17.5 mm Hg (-30.3 to -4.7)</a:t>
            </a:r>
          </a:p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3200" b="1" dirty="0">
                <a:solidFill>
                  <a:srgbClr val="FFD932"/>
                </a:solidFill>
                <a:latin typeface="Arial" panose="020B0604020202020204" pitchFamily="34" charset="0"/>
              </a:rPr>
              <a:t> P &lt; 0.001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83EAE8C-056A-ADAD-03EF-D25DDB2340ED}"/>
              </a:ext>
            </a:extLst>
          </p:cNvPr>
          <p:cNvSpPr txBox="1">
            <a:spLocks/>
          </p:cNvSpPr>
          <p:nvPr/>
        </p:nvSpPr>
        <p:spPr>
          <a:xfrm>
            <a:off x="6553200" y="3764900"/>
            <a:ext cx="5334000" cy="2020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-"/>
              <a:defRPr sz="36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2pPr>
            <a:lvl3pPr marL="13716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3pPr>
            <a:lvl4pPr marL="18288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4pPr>
            <a:lvl5pPr marL="22860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3200" dirty="0">
                <a:latin typeface="Arial" panose="020B0604020202020204" pitchFamily="34" charset="0"/>
              </a:rPr>
              <a:t>No clear relationship</a:t>
            </a:r>
          </a:p>
        </p:txBody>
      </p:sp>
    </p:spTree>
    <p:extLst>
      <p:ext uri="{BB962C8B-B14F-4D97-AF65-F5344CB8AC3E}">
        <p14:creationId xmlns:p14="http://schemas.microsoft.com/office/powerpoint/2010/main" val="25061501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56B1F-8033-B87A-240D-4CC2FB3CFF1D}"/>
              </a:ext>
            </a:extLst>
          </p:cNvPr>
          <p:cNvSpPr txBox="1">
            <a:spLocks/>
          </p:cNvSpPr>
          <p:nvPr/>
        </p:nvSpPr>
        <p:spPr>
          <a:xfrm>
            <a:off x="2819400" y="1447800"/>
            <a:ext cx="5829300" cy="8842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-"/>
              <a:defRPr sz="36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2pPr>
            <a:lvl3pPr marL="13716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3pPr>
            <a:lvl4pPr marL="18288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4pPr>
            <a:lvl5pPr marL="22860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endParaRPr lang="en-US" sz="36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45037DB-F57D-D803-4011-E6304F9187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985010"/>
              </p:ext>
            </p:extLst>
          </p:nvPr>
        </p:nvGraphicFramePr>
        <p:xfrm>
          <a:off x="0" y="0"/>
          <a:ext cx="12192000" cy="686248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953000">
                  <a:extLst>
                    <a:ext uri="{9D8B030D-6E8A-4147-A177-3AD203B41FA5}">
                      <a16:colId xmlns:a16="http://schemas.microsoft.com/office/drawing/2014/main" val="191608373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9411762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77602559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779947813"/>
                    </a:ext>
                  </a:extLst>
                </a:gridCol>
              </a:tblGrid>
              <a:tr h="11300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en-US" sz="4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D932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Adverse Events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883" marR="90883" marT="0" marB="0" anchor="ctr">
                    <a:lnR w="12700" cap="flat" cmpd="sng" algn="ctr">
                      <a:solidFill>
                        <a:srgbClr val="FFF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F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1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Placebo</a:t>
                      </a:r>
                    </a:p>
                  </a:txBody>
                  <a:tcPr marL="90883" marR="90883" marT="0" marB="0" anchor="ctr">
                    <a:lnL w="12700" cap="flat" cmpd="sng" algn="ctr">
                      <a:solidFill>
                        <a:srgbClr val="FFF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F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Lorundrostat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mg</a:t>
                      </a:r>
                    </a:p>
                  </a:txBody>
                  <a:tcPr marL="90883" marR="90883" marT="0" marB="0" anchor="ctr">
                    <a:lnB w="12700" cap="flat" cmpd="sng" algn="ctr">
                      <a:solidFill>
                        <a:srgbClr val="FFF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Lorundrostat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to 100 mg</a:t>
                      </a:r>
                    </a:p>
                  </a:txBody>
                  <a:tcPr marL="90883" marR="90883" marT="0" marB="0" anchor="ctr">
                    <a:lnB w="12700" cap="flat" cmpd="sng" algn="ctr">
                      <a:solidFill>
                        <a:srgbClr val="FFF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2329346"/>
                  </a:ext>
                </a:extLst>
              </a:tr>
              <a:tr h="82540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900" b="1" kern="1200" dirty="0">
                          <a:solidFill>
                            <a:srgbClr val="FFD9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 serious AE</a:t>
                      </a:r>
                      <a:endParaRPr lang="en-US" sz="2900" b="1" dirty="0">
                        <a:solidFill>
                          <a:srgbClr val="FFD93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883" marR="90883" marT="0" marB="0" anchor="ctr">
                    <a:lnR w="12700" cap="flat" cmpd="sng" algn="ctr">
                      <a:solidFill>
                        <a:srgbClr val="FFF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8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2%</a:t>
                      </a:r>
                    </a:p>
                  </a:txBody>
                  <a:tcPr marL="90883" marR="90883" marT="0" marB="0" anchor="ctr">
                    <a:lnL w="12700" cap="flat" cmpd="sng" algn="ctr">
                      <a:solidFill>
                        <a:srgbClr val="FFF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6%</a:t>
                      </a:r>
                    </a:p>
                  </a:txBody>
                  <a:tcPr marL="90883" marR="90883" marT="0" marB="0" anchor="ctr">
                    <a:lnT w="12700" cap="flat" cmpd="sng" algn="ctr">
                      <a:solidFill>
                        <a:srgbClr val="FFF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51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8%</a:t>
                      </a:r>
                    </a:p>
                  </a:txBody>
                  <a:tcPr marL="90883" marR="90883" marT="0" marB="0" anchor="ctr">
                    <a:lnT w="12700" cap="flat" cmpd="sng" algn="ctr">
                      <a:solidFill>
                        <a:srgbClr val="FFF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09136706"/>
                  </a:ext>
                </a:extLst>
              </a:tr>
              <a:tr h="93354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900" b="1" kern="1200" dirty="0">
                          <a:solidFill>
                            <a:srgbClr val="FFD9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 study-drug related serious AE</a:t>
                      </a:r>
                      <a:endParaRPr lang="en-US" sz="2900" b="1" dirty="0">
                        <a:solidFill>
                          <a:srgbClr val="FFD93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883" marR="90883" marT="0" marB="0" anchor="ctr">
                    <a:lnR w="12700" cap="flat" cmpd="sng" algn="ctr">
                      <a:solidFill>
                        <a:srgbClr val="FFF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8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0883" marR="90883" marT="0" marB="0" anchor="ctr">
                    <a:lnL w="12700" cap="flat" cmpd="sng" algn="ctr">
                      <a:solidFill>
                        <a:srgbClr val="FFF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2%</a:t>
                      </a:r>
                    </a:p>
                  </a:txBody>
                  <a:tcPr marL="90883" marR="90883" marT="0" marB="0" anchor="ctr">
                    <a:solidFill>
                      <a:srgbClr val="0051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1%</a:t>
                      </a:r>
                    </a:p>
                  </a:txBody>
                  <a:tcPr marL="90883" marR="90883" marT="0" marB="0" anchor="ctr"/>
                </a:tc>
                <a:extLst>
                  <a:ext uri="{0D108BD9-81ED-4DB2-BD59-A6C34878D82A}">
                    <a16:rowId xmlns:a16="http://schemas.microsoft.com/office/drawing/2014/main" val="952737107"/>
                  </a:ext>
                </a:extLst>
              </a:tr>
              <a:tr h="78337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900" b="1" kern="1200" dirty="0">
                          <a:solidFill>
                            <a:srgbClr val="FFD9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Hypotension</a:t>
                      </a:r>
                      <a:endParaRPr lang="en-US" sz="2900" b="1" dirty="0">
                        <a:solidFill>
                          <a:srgbClr val="FFD93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883" marR="90883" marT="0" marB="0" anchor="ctr">
                    <a:lnR w="12700" cap="flat" cmpd="sng" algn="ctr">
                      <a:solidFill>
                        <a:srgbClr val="FFF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8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90883" marR="90883" marT="0" marB="0" anchor="ctr">
                    <a:lnL w="12700" cap="flat" cmpd="sng" algn="ctr">
                      <a:solidFill>
                        <a:srgbClr val="FFF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90883" marR="90883" marT="0" marB="0" anchor="ctr">
                    <a:solidFill>
                      <a:srgbClr val="0051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8%</a:t>
                      </a:r>
                    </a:p>
                  </a:txBody>
                  <a:tcPr marL="90883" marR="90883" marT="0" marB="0" anchor="ctr"/>
                </a:tc>
                <a:extLst>
                  <a:ext uri="{0D108BD9-81ED-4DB2-BD59-A6C34878D82A}">
                    <a16:rowId xmlns:a16="http://schemas.microsoft.com/office/drawing/2014/main" val="2612408331"/>
                  </a:ext>
                </a:extLst>
              </a:tr>
              <a:tr h="7821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900" b="1" dirty="0">
                          <a:solidFill>
                            <a:srgbClr val="FFD93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Hyponatremia</a:t>
                      </a:r>
                    </a:p>
                  </a:txBody>
                  <a:tcPr marL="90883" marR="90883" marT="0" marB="0" anchor="ctr">
                    <a:lnR w="12700" cap="flat" cmpd="sng" algn="ctr">
                      <a:solidFill>
                        <a:srgbClr val="FFF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8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6%</a:t>
                      </a:r>
                    </a:p>
                  </a:txBody>
                  <a:tcPr marL="90883" marR="90883" marT="0" marB="0" anchor="ctr">
                    <a:lnL w="12700" cap="flat" cmpd="sng" algn="ctr">
                      <a:solidFill>
                        <a:srgbClr val="FFF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90883" marR="90883" marT="0" marB="0" anchor="ctr">
                    <a:solidFill>
                      <a:srgbClr val="0051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11%</a:t>
                      </a:r>
                    </a:p>
                  </a:txBody>
                  <a:tcPr marL="90883" marR="90883" marT="0" marB="0" anchor="ctr"/>
                </a:tc>
                <a:extLst>
                  <a:ext uri="{0D108BD9-81ED-4DB2-BD59-A6C34878D82A}">
                    <a16:rowId xmlns:a16="http://schemas.microsoft.com/office/drawing/2014/main" val="1588816387"/>
                  </a:ext>
                </a:extLst>
              </a:tr>
              <a:tr h="86039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900" b="1" dirty="0">
                          <a:solidFill>
                            <a:srgbClr val="FFD93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Hyperkalemia</a:t>
                      </a:r>
                      <a:r>
                        <a:rPr lang="en-US" sz="2400" b="1" dirty="0">
                          <a:solidFill>
                            <a:srgbClr val="FFD93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FFD93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(&gt;6.0 mmol / L) </a:t>
                      </a:r>
                    </a:p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Single value</a:t>
                      </a:r>
                    </a:p>
                  </a:txBody>
                  <a:tcPr marL="90883" marR="90883" marT="0" marB="0" anchor="ctr">
                    <a:lnR w="12700" cap="flat" cmpd="sng" algn="ctr">
                      <a:solidFill>
                        <a:srgbClr val="FFF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8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0883" marR="90883" marT="0" marB="0" anchor="ctr">
                    <a:lnL w="12700" cap="flat" cmpd="sng" algn="ctr">
                      <a:solidFill>
                        <a:srgbClr val="FFF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90883" marR="90883" marT="0" marB="0" anchor="ctr">
                    <a:solidFill>
                      <a:srgbClr val="0051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7%</a:t>
                      </a:r>
                    </a:p>
                  </a:txBody>
                  <a:tcPr marL="90883" marR="90883" marT="0" marB="0" anchor="ctr"/>
                </a:tc>
                <a:extLst>
                  <a:ext uri="{0D108BD9-81ED-4DB2-BD59-A6C34878D82A}">
                    <a16:rowId xmlns:a16="http://schemas.microsoft.com/office/drawing/2014/main" val="647281990"/>
                  </a:ext>
                </a:extLst>
              </a:tr>
              <a:tr h="154307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900" b="1" dirty="0">
                          <a:solidFill>
                            <a:srgbClr val="FFD93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Hyperkalemia </a:t>
                      </a:r>
                      <a:r>
                        <a:rPr lang="en-US" sz="1600" b="1" dirty="0">
                          <a:solidFill>
                            <a:srgbClr val="FFD93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(&gt;6.0 mmol / L) </a:t>
                      </a:r>
                    </a:p>
                    <a:p>
                      <a:pPr marL="0" marR="0" indent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700" b="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Confirmed via per protocol repeat testing</a:t>
                      </a:r>
                    </a:p>
                    <a:p>
                      <a:pPr marL="0" marR="0" indent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700" b="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Spurious values (including suspected hemolysis) and values obtained following double-blind treatment period are excluded</a:t>
                      </a:r>
                    </a:p>
                  </a:txBody>
                  <a:tcPr marL="90883" marR="90883" marT="0" marB="0" anchor="ctr">
                    <a:lnR w="12700" cap="flat" cmpd="sng" algn="ctr">
                      <a:solidFill>
                        <a:srgbClr val="FFF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8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0883" marR="90883" marT="0" marB="0" anchor="ctr">
                    <a:lnL w="12700" cap="flat" cmpd="sng" algn="ctr">
                      <a:solidFill>
                        <a:srgbClr val="FFF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2%</a:t>
                      </a:r>
                    </a:p>
                  </a:txBody>
                  <a:tcPr marL="90883" marR="90883" marT="0" marB="0" anchor="ctr">
                    <a:solidFill>
                      <a:srgbClr val="0051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800" dirty="0">
                          <a:solidFill>
                            <a:srgbClr val="FFF7D6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90883" marR="90883" marT="0" marB="0" anchor="ctr"/>
                </a:tc>
                <a:extLst>
                  <a:ext uri="{0D108BD9-81ED-4DB2-BD59-A6C34878D82A}">
                    <a16:rowId xmlns:a16="http://schemas.microsoft.com/office/drawing/2014/main" val="1245395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2702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12192000" cy="6096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Limitations</a:t>
            </a:r>
            <a:endParaRPr lang="en-US" dirty="0">
              <a:solidFill>
                <a:srgbClr val="FFF7D6"/>
              </a:solidFill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74945"/>
            <a:ext cx="10668000" cy="4351338"/>
          </a:xfrm>
        </p:spPr>
        <p:txBody>
          <a:bodyPr/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dirty="0">
                <a:latin typeface="Arial" panose="020B0604020202020204" pitchFamily="34" charset="0"/>
              </a:rPr>
              <a:t>Phase 2b trial, additional data using office blood pressure on top of usual care is anticipated from phase 3 trial (Launch-HTN) </a:t>
            </a:r>
          </a:p>
          <a:p>
            <a:pPr marL="0" indent="0" algn="ctr">
              <a:buClr>
                <a:srgbClr val="FFD932"/>
              </a:buClr>
              <a:buNone/>
            </a:pPr>
            <a:endParaRPr lang="en-US" dirty="0">
              <a:latin typeface="Arial" panose="020B0604020202020204" pitchFamily="34" charset="0"/>
            </a:endParaRPr>
          </a:p>
          <a:p>
            <a:pPr marL="0" indent="0" algn="ctr">
              <a:buClr>
                <a:srgbClr val="FFD932"/>
              </a:buClr>
              <a:buNone/>
            </a:pPr>
            <a:r>
              <a:rPr lang="en-US" dirty="0">
                <a:latin typeface="Arial" panose="020B0604020202020204" pitchFamily="34" charset="0"/>
              </a:rPr>
              <a:t>Not head-to-head with other classes of antihypertensive medications</a:t>
            </a:r>
          </a:p>
          <a:p>
            <a:pPr marL="0" indent="0" algn="ctr">
              <a:buClr>
                <a:srgbClr val="FFD932"/>
              </a:buClr>
              <a:buNone/>
            </a:pPr>
            <a:endParaRPr lang="en-US" dirty="0">
              <a:latin typeface="Arial" panose="020B0604020202020204" pitchFamily="34" charset="0"/>
            </a:endParaRPr>
          </a:p>
          <a:p>
            <a:pPr marL="0" indent="0" algn="ctr">
              <a:buClr>
                <a:srgbClr val="FFD932"/>
              </a:buClr>
              <a:buNone/>
            </a:pPr>
            <a:r>
              <a:rPr lang="en-US" dirty="0">
                <a:latin typeface="Arial" panose="020B0604020202020204" pitchFamily="34" charset="0"/>
              </a:rPr>
              <a:t>Not a cardiovascular or kidney outcome trial</a:t>
            </a:r>
          </a:p>
        </p:txBody>
      </p:sp>
    </p:spTree>
    <p:extLst>
      <p:ext uri="{BB962C8B-B14F-4D97-AF65-F5344CB8AC3E}">
        <p14:creationId xmlns:p14="http://schemas.microsoft.com/office/powerpoint/2010/main" val="3681521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12192000" cy="6096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Conclusions</a:t>
            </a:r>
            <a:endParaRPr lang="en-US" dirty="0">
              <a:solidFill>
                <a:srgbClr val="FFF7D6"/>
              </a:solidFill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12192000" cy="4351338"/>
          </a:xfrm>
        </p:spPr>
        <p:txBody>
          <a:bodyPr/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dirty="0">
                <a:latin typeface="Arial" panose="020B0604020202020204" pitchFamily="34" charset="0"/>
              </a:rPr>
              <a:t>Lorundrostat </a:t>
            </a:r>
            <a:r>
              <a:rPr lang="en-US" dirty="0">
                <a:solidFill>
                  <a:srgbClr val="FFD932"/>
                </a:solidFill>
                <a:latin typeface="Arial" panose="020B0604020202020204" pitchFamily="34" charset="0"/>
              </a:rPr>
              <a:t>effectively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FFD932"/>
                </a:solidFill>
                <a:latin typeface="Arial" panose="020B0604020202020204" pitchFamily="34" charset="0"/>
              </a:rPr>
              <a:t>lowered 24-hour blood pressure</a:t>
            </a:r>
            <a:r>
              <a:rPr lang="en-US" dirty="0">
                <a:latin typeface="Arial" panose="020B0604020202020204" pitchFamily="34" charset="0"/>
              </a:rPr>
              <a:t> among patients with well-treated uncontrolled and true resistant hypertension</a:t>
            </a:r>
          </a:p>
          <a:p>
            <a:pPr marL="0" indent="0" algn="ctr">
              <a:buClr>
                <a:srgbClr val="FFD932"/>
              </a:buClr>
              <a:buNone/>
            </a:pPr>
            <a:endParaRPr lang="en-US" dirty="0">
              <a:latin typeface="Arial" panose="020B0604020202020204" pitchFamily="34" charset="0"/>
            </a:endParaRPr>
          </a:p>
          <a:p>
            <a:pPr marL="0" indent="0" algn="ctr">
              <a:buClr>
                <a:srgbClr val="FFD932"/>
              </a:buClr>
              <a:buNone/>
            </a:pPr>
            <a:r>
              <a:rPr lang="en-US" dirty="0">
                <a:latin typeface="Arial" panose="020B0604020202020204" pitchFamily="34" charset="0"/>
              </a:rPr>
              <a:t>A dose escalation strategy from </a:t>
            </a:r>
            <a:r>
              <a:rPr lang="en-US" dirty="0">
                <a:solidFill>
                  <a:srgbClr val="FFD932"/>
                </a:solidFill>
                <a:latin typeface="Arial" panose="020B0604020202020204" pitchFamily="34" charset="0"/>
              </a:rPr>
              <a:t>50 to 100 mg did not lower blood pressure more than 50 mg </a:t>
            </a:r>
            <a:r>
              <a:rPr lang="en-US" dirty="0">
                <a:latin typeface="Arial" panose="020B0604020202020204" pitchFamily="34" charset="0"/>
              </a:rPr>
              <a:t>and was associated with numerically more adverse events</a:t>
            </a:r>
          </a:p>
          <a:p>
            <a:pPr marL="0" indent="0" algn="ctr">
              <a:buClr>
                <a:srgbClr val="FFD932"/>
              </a:buClr>
              <a:buNone/>
            </a:pPr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4669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12192000" cy="6096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Acknowledgements</a:t>
            </a:r>
            <a:endParaRPr lang="en-US" dirty="0">
              <a:solidFill>
                <a:srgbClr val="FFF7D6"/>
              </a:solidFill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7632" y="2388706"/>
            <a:ext cx="6553200" cy="656191"/>
          </a:xfrm>
        </p:spPr>
        <p:txBody>
          <a:bodyPr/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2200" dirty="0">
                <a:latin typeface="Arial" panose="020B0604020202020204" pitchFamily="34" charset="0"/>
              </a:rPr>
              <a:t>Jon Congleton, David Rodman, Tiffany Burt, Jessica Ibbitson, among others</a:t>
            </a:r>
          </a:p>
        </p:txBody>
      </p:sp>
      <p:sp>
        <p:nvSpPr>
          <p:cNvPr id="4" name="Flowchart: Delay 3">
            <a:extLst>
              <a:ext uri="{FF2B5EF4-FFF2-40B4-BE49-F238E27FC236}">
                <a16:creationId xmlns:a16="http://schemas.microsoft.com/office/drawing/2014/main" id="{74CFB7E1-1457-272E-FFFE-4FA9F81BB3CB}"/>
              </a:ext>
            </a:extLst>
          </p:cNvPr>
          <p:cNvSpPr/>
          <p:nvPr/>
        </p:nvSpPr>
        <p:spPr>
          <a:xfrm>
            <a:off x="207264" y="1108275"/>
            <a:ext cx="5181600" cy="859536"/>
          </a:xfrm>
          <a:prstGeom prst="flowChartDelay">
            <a:avLst/>
          </a:prstGeom>
          <a:solidFill>
            <a:srgbClr val="FFD932"/>
          </a:solidFill>
          <a:ln w="38100"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rgbClr val="2032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Participants, Investigators, </a:t>
            </a:r>
          </a:p>
          <a:p>
            <a:pPr algn="ctr"/>
            <a:r>
              <a:rPr lang="en-US" sz="2200" b="1" dirty="0">
                <a:solidFill>
                  <a:srgbClr val="2032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Site Staff</a:t>
            </a:r>
          </a:p>
        </p:txBody>
      </p:sp>
      <p:sp>
        <p:nvSpPr>
          <p:cNvPr id="5" name="Flowchart: Delay 4">
            <a:extLst>
              <a:ext uri="{FF2B5EF4-FFF2-40B4-BE49-F238E27FC236}">
                <a16:creationId xmlns:a16="http://schemas.microsoft.com/office/drawing/2014/main" id="{D01E6B3D-FB03-1B20-E5FE-68C491B26A81}"/>
              </a:ext>
            </a:extLst>
          </p:cNvPr>
          <p:cNvSpPr/>
          <p:nvPr/>
        </p:nvSpPr>
        <p:spPr>
          <a:xfrm>
            <a:off x="234696" y="2287034"/>
            <a:ext cx="5181600" cy="859536"/>
          </a:xfrm>
          <a:prstGeom prst="flowChartDelay">
            <a:avLst/>
          </a:prstGeom>
          <a:solidFill>
            <a:srgbClr val="FFD932"/>
          </a:solidFill>
          <a:ln w="38100"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rgbClr val="2032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Mineralys Therapeutics</a:t>
            </a:r>
          </a:p>
        </p:txBody>
      </p:sp>
      <p:sp>
        <p:nvSpPr>
          <p:cNvPr id="6" name="Flowchart: Delay 5">
            <a:extLst>
              <a:ext uri="{FF2B5EF4-FFF2-40B4-BE49-F238E27FC236}">
                <a16:creationId xmlns:a16="http://schemas.microsoft.com/office/drawing/2014/main" id="{61318643-9725-02DA-A7DA-00AA0C8DA33E}"/>
              </a:ext>
            </a:extLst>
          </p:cNvPr>
          <p:cNvSpPr/>
          <p:nvPr/>
        </p:nvSpPr>
        <p:spPr>
          <a:xfrm>
            <a:off x="262128" y="3492845"/>
            <a:ext cx="5181600" cy="859536"/>
          </a:xfrm>
          <a:prstGeom prst="flowChartDelay">
            <a:avLst/>
          </a:prstGeom>
          <a:solidFill>
            <a:srgbClr val="FFD932"/>
          </a:solidFill>
          <a:ln w="38100"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rgbClr val="2032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 Research Team</a:t>
            </a:r>
          </a:p>
        </p:txBody>
      </p:sp>
      <p:sp>
        <p:nvSpPr>
          <p:cNvPr id="7" name="Flowchart: Delay 6">
            <a:extLst>
              <a:ext uri="{FF2B5EF4-FFF2-40B4-BE49-F238E27FC236}">
                <a16:creationId xmlns:a16="http://schemas.microsoft.com/office/drawing/2014/main" id="{3328DD31-B2DE-1044-F6DB-745C6AC17AF2}"/>
              </a:ext>
            </a:extLst>
          </p:cNvPr>
          <p:cNvSpPr/>
          <p:nvPr/>
        </p:nvSpPr>
        <p:spPr>
          <a:xfrm>
            <a:off x="262128" y="4692810"/>
            <a:ext cx="5181600" cy="859536"/>
          </a:xfrm>
          <a:prstGeom prst="flowChartDelay">
            <a:avLst/>
          </a:prstGeom>
          <a:solidFill>
            <a:srgbClr val="FFD932"/>
          </a:solidFill>
          <a:ln w="38100"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rgbClr val="2032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Executive Committee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AD73F4F-5725-4B7F-1D00-A4AB31D4A161}"/>
              </a:ext>
            </a:extLst>
          </p:cNvPr>
          <p:cNvSpPr txBox="1">
            <a:spLocks/>
          </p:cNvSpPr>
          <p:nvPr/>
        </p:nvSpPr>
        <p:spPr>
          <a:xfrm>
            <a:off x="5391912" y="1362456"/>
            <a:ext cx="6553200" cy="3511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-"/>
              <a:defRPr sz="36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2pPr>
            <a:lvl3pPr marL="13716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3pPr>
            <a:lvl4pPr marL="18288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4pPr>
            <a:lvl5pPr marL="22860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</a:rPr>
              <a:t>103 Sites throughout the United States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FDBCD63-DF62-9F66-72ED-5FFBC91CB287}"/>
              </a:ext>
            </a:extLst>
          </p:cNvPr>
          <p:cNvSpPr txBox="1">
            <a:spLocks/>
          </p:cNvSpPr>
          <p:nvPr/>
        </p:nvSpPr>
        <p:spPr>
          <a:xfrm>
            <a:off x="5672328" y="3594517"/>
            <a:ext cx="6324600" cy="6561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-"/>
              <a:defRPr sz="36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2pPr>
            <a:lvl3pPr marL="13716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3pPr>
            <a:lvl4pPr marL="18288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4pPr>
            <a:lvl5pPr marL="22860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</a:rPr>
              <a:t>Carrie Melgaard, Kathy Wolski, Michelle Garcia, Tina Sewell, Ruth Cannata, among others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F91C014-BA7E-322C-729B-A20306AC8607}"/>
              </a:ext>
            </a:extLst>
          </p:cNvPr>
          <p:cNvSpPr txBox="1">
            <a:spLocks/>
          </p:cNvSpPr>
          <p:nvPr/>
        </p:nvSpPr>
        <p:spPr>
          <a:xfrm>
            <a:off x="5506212" y="4794482"/>
            <a:ext cx="6324600" cy="6561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-"/>
              <a:defRPr sz="36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2pPr>
            <a:lvl3pPr marL="13716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3pPr>
            <a:lvl4pPr marL="18288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4pPr>
            <a:lvl5pPr marL="22860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</a:rPr>
              <a:t>Steven Nissen (Chair), Elizabeth Ofili, Reena Mehra, Matthew Weir, David Rodman</a:t>
            </a:r>
          </a:p>
        </p:txBody>
      </p:sp>
      <p:sp>
        <p:nvSpPr>
          <p:cNvPr id="11" name="Flowchart: Delay 10">
            <a:extLst>
              <a:ext uri="{FF2B5EF4-FFF2-40B4-BE49-F238E27FC236}">
                <a16:creationId xmlns:a16="http://schemas.microsoft.com/office/drawing/2014/main" id="{440AFBE7-E776-CF69-0F45-C83DFBA15A21}"/>
              </a:ext>
            </a:extLst>
          </p:cNvPr>
          <p:cNvSpPr/>
          <p:nvPr/>
        </p:nvSpPr>
        <p:spPr>
          <a:xfrm>
            <a:off x="249936" y="5920304"/>
            <a:ext cx="5181600" cy="859536"/>
          </a:xfrm>
          <a:prstGeom prst="flowChartDelay">
            <a:avLst/>
          </a:prstGeom>
          <a:solidFill>
            <a:srgbClr val="FFD932"/>
          </a:solidFill>
          <a:ln w="38100"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2032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Manuscript Co-Authors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A4B8C8A-9F0D-B405-03E4-F8982A5E8CAB}"/>
              </a:ext>
            </a:extLst>
          </p:cNvPr>
          <p:cNvSpPr txBox="1">
            <a:spLocks/>
          </p:cNvSpPr>
          <p:nvPr/>
        </p:nvSpPr>
        <p:spPr>
          <a:xfrm>
            <a:off x="5506212" y="5873605"/>
            <a:ext cx="6553200" cy="6561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-"/>
              <a:defRPr sz="36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2pPr>
            <a:lvl3pPr marL="13716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3pPr>
            <a:lvl4pPr marL="18288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4pPr>
            <a:lvl5pPr marL="22860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</a:rPr>
              <a:t>Branko </a:t>
            </a:r>
            <a:r>
              <a:rPr lang="en-US" sz="2200" dirty="0" err="1">
                <a:latin typeface="Arial" panose="020B0604020202020204" pitchFamily="34" charset="0"/>
              </a:rPr>
              <a:t>Kopjar</a:t>
            </a:r>
            <a:r>
              <a:rPr lang="en-US" sz="2200" dirty="0">
                <a:latin typeface="Arial" panose="020B0604020202020204" pitchFamily="34" charset="0"/>
              </a:rPr>
              <a:t>, Kathy Wolski, Shivani </a:t>
            </a:r>
            <a:r>
              <a:rPr lang="en-US" sz="2200" dirty="0" err="1">
                <a:latin typeface="Arial" panose="020B0604020202020204" pitchFamily="34" charset="0"/>
              </a:rPr>
              <a:t>Bhikam</a:t>
            </a:r>
            <a:r>
              <a:rPr lang="en-US" sz="2200" dirty="0">
                <a:latin typeface="Arial" panose="020B0604020202020204" pitchFamily="34" charset="0"/>
              </a:rPr>
              <a:t>, Matt Luther, Debbie Cohen, Ashish </a:t>
            </a:r>
            <a:r>
              <a:rPr lang="en-US" sz="2200" dirty="0" err="1">
                <a:latin typeface="Arial" panose="020B0604020202020204" pitchFamily="34" charset="0"/>
              </a:rPr>
              <a:t>Sarraju</a:t>
            </a:r>
            <a:r>
              <a:rPr lang="en-US" sz="2200" dirty="0">
                <a:latin typeface="Arial" panose="020B0604020202020204" pitchFamily="34" charset="0"/>
              </a:rPr>
              <a:t>, Mike Wilkinson, John Flack</a:t>
            </a:r>
          </a:p>
        </p:txBody>
      </p:sp>
    </p:spTree>
    <p:extLst>
      <p:ext uri="{BB962C8B-B14F-4D97-AF65-F5344CB8AC3E}">
        <p14:creationId xmlns:p14="http://schemas.microsoft.com/office/powerpoint/2010/main" val="6172127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12192000" cy="6096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Final Thoughts</a:t>
            </a:r>
            <a:endParaRPr lang="en-US" dirty="0">
              <a:solidFill>
                <a:srgbClr val="FFF7D6"/>
              </a:solidFill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11887200" cy="4351338"/>
          </a:xfrm>
        </p:spPr>
        <p:txBody>
          <a:bodyPr/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3800" dirty="0">
                <a:latin typeface="Arial" panose="020B0604020202020204" pitchFamily="34" charset="0"/>
              </a:rPr>
              <a:t>New therapies for hypertension treatment </a:t>
            </a:r>
            <a:r>
              <a:rPr lang="en-US" sz="3800" dirty="0">
                <a:solidFill>
                  <a:srgbClr val="FFD932"/>
                </a:solidFill>
                <a:latin typeface="Arial" panose="020B0604020202020204" pitchFamily="34" charset="0"/>
              </a:rPr>
              <a:t>are needed</a:t>
            </a:r>
          </a:p>
          <a:p>
            <a:pPr marL="0" indent="0" algn="ctr">
              <a:buClr>
                <a:srgbClr val="FFD932"/>
              </a:buClr>
              <a:buNone/>
            </a:pPr>
            <a:endParaRPr lang="en-US" sz="3800" dirty="0">
              <a:latin typeface="Arial" panose="020B0604020202020204" pitchFamily="34" charset="0"/>
            </a:endParaRPr>
          </a:p>
          <a:p>
            <a:pPr marL="0" indent="0" algn="ctr">
              <a:buClr>
                <a:srgbClr val="FFD932"/>
              </a:buClr>
              <a:buNone/>
            </a:pPr>
            <a:r>
              <a:rPr lang="en-US" sz="3800" dirty="0">
                <a:latin typeface="Arial" panose="020B0604020202020204" pitchFamily="34" charset="0"/>
              </a:rPr>
              <a:t>Drugs that </a:t>
            </a:r>
            <a:r>
              <a:rPr lang="en-US" sz="3800" dirty="0">
                <a:solidFill>
                  <a:srgbClr val="FFD932"/>
                </a:solidFill>
                <a:latin typeface="Arial" panose="020B0604020202020204" pitchFamily="34" charset="0"/>
              </a:rPr>
              <a:t>target aldosterone production </a:t>
            </a:r>
            <a:r>
              <a:rPr lang="en-US" sz="3800" dirty="0">
                <a:latin typeface="Arial" panose="020B0604020202020204" pitchFamily="34" charset="0"/>
              </a:rPr>
              <a:t>have great potential for blood pressure reduction and reduction of cardiovascular risk</a:t>
            </a:r>
          </a:p>
          <a:p>
            <a:pPr marL="0" indent="0" algn="ctr">
              <a:buClr>
                <a:srgbClr val="FFD932"/>
              </a:buClr>
              <a:buNone/>
            </a:pPr>
            <a:endParaRPr lang="en-US" sz="3800" dirty="0">
              <a:latin typeface="Arial" panose="020B0604020202020204" pitchFamily="34" charset="0"/>
            </a:endParaRPr>
          </a:p>
          <a:p>
            <a:pPr marL="0" indent="0" algn="ctr">
              <a:buClr>
                <a:srgbClr val="FFD932"/>
              </a:buClr>
              <a:buNone/>
            </a:pPr>
            <a:r>
              <a:rPr lang="en-US" sz="3800" dirty="0">
                <a:latin typeface="Arial" panose="020B0604020202020204" pitchFamily="34" charset="0"/>
              </a:rPr>
              <a:t>Clinical trials need to test new therapies in the </a:t>
            </a:r>
            <a:r>
              <a:rPr lang="en-US" sz="3800" dirty="0">
                <a:solidFill>
                  <a:srgbClr val="FFD932"/>
                </a:solidFill>
                <a:latin typeface="Arial" panose="020B0604020202020204" pitchFamily="34" charset="0"/>
              </a:rPr>
              <a:t>populations that are at highest risk and will derive the </a:t>
            </a:r>
            <a:r>
              <a:rPr lang="en-US" sz="3800">
                <a:solidFill>
                  <a:srgbClr val="FFD932"/>
                </a:solidFill>
                <a:latin typeface="Arial" panose="020B0604020202020204" pitchFamily="34" charset="0"/>
              </a:rPr>
              <a:t>most benefit</a:t>
            </a:r>
            <a:endParaRPr lang="en-US" sz="3800" dirty="0">
              <a:solidFill>
                <a:srgbClr val="FFD93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616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2057400"/>
            <a:ext cx="11658600" cy="2255837"/>
          </a:xfrm>
        </p:spPr>
        <p:txBody>
          <a:bodyPr/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4400" dirty="0">
                <a:latin typeface="Arial" panose="020B0604020202020204" pitchFamily="34" charset="0"/>
              </a:rPr>
              <a:t>Assess the 24-hour blood pressure lowering effect of lorundrostat taken once daily in participants with uncontrolled and treatment-resistant hypertension on a standardized antihypertensive regimen</a:t>
            </a:r>
          </a:p>
        </p:txBody>
      </p:sp>
    </p:spTree>
    <p:extLst>
      <p:ext uri="{BB962C8B-B14F-4D97-AF65-F5344CB8AC3E}">
        <p14:creationId xmlns:p14="http://schemas.microsoft.com/office/powerpoint/2010/main" val="942668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0D0BDB-8EFE-19EC-0AF5-B99D222459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EED34ED-1CAE-ADFE-11E8-FCE0B386F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54163"/>
            <a:ext cx="11734800" cy="4351338"/>
          </a:xfrm>
        </p:spPr>
        <p:txBody>
          <a:bodyPr/>
          <a:lstStyle/>
          <a:p>
            <a:pPr>
              <a:lnSpc>
                <a:spcPct val="100000"/>
              </a:lnSpc>
              <a:buClr>
                <a:srgbClr val="FFD932"/>
              </a:buClr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</a:rPr>
              <a:t>Multicenter (103 sites in the United States)</a:t>
            </a:r>
          </a:p>
          <a:p>
            <a:pPr>
              <a:lnSpc>
                <a:spcPct val="100000"/>
              </a:lnSpc>
              <a:buClr>
                <a:srgbClr val="FFD932"/>
              </a:buClr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</a:rPr>
              <a:t>Prospective</a:t>
            </a:r>
          </a:p>
          <a:p>
            <a:pPr>
              <a:lnSpc>
                <a:spcPct val="100000"/>
              </a:lnSpc>
              <a:buClr>
                <a:srgbClr val="FFD932"/>
              </a:buClr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</a:rPr>
              <a:t>Randomized</a:t>
            </a:r>
          </a:p>
          <a:p>
            <a:pPr>
              <a:lnSpc>
                <a:spcPct val="100000"/>
              </a:lnSpc>
              <a:buClr>
                <a:srgbClr val="FFD932"/>
              </a:buClr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</a:rPr>
              <a:t>Double-blind</a:t>
            </a:r>
          </a:p>
          <a:p>
            <a:pPr>
              <a:lnSpc>
                <a:spcPct val="100000"/>
              </a:lnSpc>
              <a:buClr>
                <a:srgbClr val="FFD932"/>
              </a:buClr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</a:rPr>
              <a:t>Placebo-controlled</a:t>
            </a:r>
          </a:p>
          <a:p>
            <a:pPr>
              <a:lnSpc>
                <a:spcPct val="100000"/>
              </a:lnSpc>
              <a:buClr>
                <a:srgbClr val="FFD932"/>
              </a:buClr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</a:rPr>
              <a:t>Parallel group</a:t>
            </a:r>
          </a:p>
          <a:p>
            <a:pPr>
              <a:lnSpc>
                <a:spcPct val="100000"/>
              </a:lnSpc>
              <a:buClr>
                <a:srgbClr val="FFD932"/>
              </a:buClr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</a:rPr>
              <a:t>Phase 2b trial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9ED6AF9-5E25-B37C-3077-AF36E8C8D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121920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</a:rPr>
              <a:t>Trial Design</a:t>
            </a:r>
          </a:p>
        </p:txBody>
      </p:sp>
    </p:spTree>
    <p:extLst>
      <p:ext uri="{BB962C8B-B14F-4D97-AF65-F5344CB8AC3E}">
        <p14:creationId xmlns:p14="http://schemas.microsoft.com/office/powerpoint/2010/main" val="3778602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CCD700-79FB-5259-2021-BBE6477831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DEAC4B3-0A82-14FD-9A1D-3BEAF8EB8712}"/>
              </a:ext>
            </a:extLst>
          </p:cNvPr>
          <p:cNvSpPr/>
          <p:nvPr/>
        </p:nvSpPr>
        <p:spPr>
          <a:xfrm>
            <a:off x="76200" y="1476154"/>
            <a:ext cx="1600199" cy="6858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F7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718AF8-B781-61FF-C2D1-26A0AE552932}"/>
              </a:ext>
            </a:extLst>
          </p:cNvPr>
          <p:cNvSpPr txBox="1"/>
          <p:nvPr/>
        </p:nvSpPr>
        <p:spPr>
          <a:xfrm>
            <a:off x="79443" y="889453"/>
            <a:ext cx="160019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2200" dirty="0">
                <a:latin typeface="Arial" panose="020B0604020202020204" pitchFamily="34" charset="0"/>
              </a:rPr>
              <a:t>2 weeks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F2A0784-57F4-0162-D4B7-25B991E4FCF1}"/>
              </a:ext>
            </a:extLst>
          </p:cNvPr>
          <p:cNvSpPr txBox="1"/>
          <p:nvPr/>
        </p:nvSpPr>
        <p:spPr>
          <a:xfrm>
            <a:off x="76202" y="2297887"/>
            <a:ext cx="1600198" cy="738664"/>
          </a:xfrm>
          <a:prstGeom prst="rect">
            <a:avLst/>
          </a:prstGeom>
          <a:noFill/>
          <a:ln w="38100">
            <a:solidFill>
              <a:srgbClr val="FFF7D6"/>
            </a:solidFill>
          </a:ln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2200" dirty="0">
                <a:latin typeface="Arial" panose="020B0604020202020204" pitchFamily="34" charset="0"/>
              </a:rPr>
              <a:t>2 - 5 BP </a:t>
            </a:r>
            <a:r>
              <a:rPr lang="en-US" sz="2000" dirty="0">
                <a:latin typeface="Arial" panose="020B0604020202020204" pitchFamily="34" charset="0"/>
              </a:rPr>
              <a:t>medications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ED9CE09-EBE8-FC84-7C0C-E4B0759725B4}"/>
              </a:ext>
            </a:extLst>
          </p:cNvPr>
          <p:cNvCxnSpPr>
            <a:cxnSpLocks/>
          </p:cNvCxnSpPr>
          <p:nvPr/>
        </p:nvCxnSpPr>
        <p:spPr>
          <a:xfrm>
            <a:off x="1795510" y="921032"/>
            <a:ext cx="0" cy="464156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2F55C5F9-4F49-69F6-51AB-3EFF1FAF322A}"/>
              </a:ext>
            </a:extLst>
          </p:cNvPr>
          <p:cNvSpPr txBox="1"/>
          <p:nvPr/>
        </p:nvSpPr>
        <p:spPr>
          <a:xfrm>
            <a:off x="76200" y="5725685"/>
            <a:ext cx="356872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b="1" dirty="0">
                <a:latin typeface="Arial" panose="020B0604020202020204" pitchFamily="34" charset="0"/>
              </a:rPr>
              <a:t>Office</a:t>
            </a:r>
            <a:r>
              <a:rPr lang="en-US" sz="2200" dirty="0">
                <a:latin typeface="Arial" panose="020B0604020202020204" pitchFamily="34" charset="0"/>
              </a:rPr>
              <a:t> </a:t>
            </a:r>
          </a:p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</a:rPr>
              <a:t>SBP 140 to 180 mm Hg, or </a:t>
            </a:r>
          </a:p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</a:rPr>
              <a:t>DBP 90 to 110 mm Hg 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29DAFEC-7C0D-16F1-45EB-84CDB7B6C55C}"/>
              </a:ext>
            </a:extLst>
          </p:cNvPr>
          <p:cNvSpPr txBox="1">
            <a:spLocks/>
          </p:cNvSpPr>
          <p:nvPr/>
        </p:nvSpPr>
        <p:spPr>
          <a:xfrm>
            <a:off x="0" y="53673"/>
            <a:ext cx="12192000" cy="5559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 cap="none" baseline="0">
                <a:solidFill>
                  <a:srgbClr val="FFD932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en-US" sz="4800">
                <a:latin typeface="Arial" panose="020B0604020202020204" pitchFamily="34" charset="0"/>
              </a:rPr>
              <a:t>Trial Design</a:t>
            </a:r>
            <a:endParaRPr lang="en-US" sz="4800" dirty="0"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503AD3-8B89-265D-8C39-6A3E21001174}"/>
              </a:ext>
            </a:extLst>
          </p:cNvPr>
          <p:cNvSpPr txBox="1"/>
          <p:nvPr/>
        </p:nvSpPr>
        <p:spPr>
          <a:xfrm>
            <a:off x="3243" y="3228945"/>
            <a:ext cx="1600198" cy="1015663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2000" dirty="0">
                <a:latin typeface="Arial" panose="020B0604020202020204" pitchFamily="34" charset="0"/>
              </a:rPr>
              <a:t>Na</a:t>
            </a:r>
            <a:r>
              <a:rPr lang="en-US" sz="2000" baseline="30000" dirty="0">
                <a:latin typeface="Arial" panose="020B0604020202020204" pitchFamily="34" charset="0"/>
              </a:rPr>
              <a:t>+</a:t>
            </a:r>
            <a:r>
              <a:rPr lang="en-US" sz="2000" dirty="0">
                <a:latin typeface="Arial" panose="020B0604020202020204" pitchFamily="34" charset="0"/>
              </a:rPr>
              <a:t> ≥ 135</a:t>
            </a:r>
          </a:p>
          <a:p>
            <a:pPr marL="0" indent="0" algn="ctr">
              <a:buClr>
                <a:srgbClr val="FFD932"/>
              </a:buClr>
              <a:buNone/>
            </a:pPr>
            <a:r>
              <a:rPr lang="en-US" sz="2000" dirty="0">
                <a:latin typeface="Arial" panose="020B0604020202020204" pitchFamily="34" charset="0"/>
              </a:rPr>
              <a:t>K</a:t>
            </a:r>
            <a:r>
              <a:rPr lang="en-US" sz="2000" baseline="30000" dirty="0">
                <a:latin typeface="Arial" panose="020B0604020202020204" pitchFamily="34" charset="0"/>
              </a:rPr>
              <a:t> +</a:t>
            </a:r>
            <a:r>
              <a:rPr lang="en-US" sz="2000" dirty="0">
                <a:latin typeface="Arial" panose="020B0604020202020204" pitchFamily="34" charset="0"/>
              </a:rPr>
              <a:t>  ≤ 5.0</a:t>
            </a:r>
          </a:p>
          <a:p>
            <a:pPr marL="0" indent="0" algn="ctr">
              <a:buClr>
                <a:srgbClr val="FFD932"/>
              </a:buClr>
              <a:buNone/>
            </a:pPr>
            <a:r>
              <a:rPr lang="en-US" sz="2000" dirty="0">
                <a:latin typeface="Arial" panose="020B0604020202020204" pitchFamily="34" charset="0"/>
              </a:rPr>
              <a:t>eGFR ≥ 45 </a:t>
            </a:r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389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53DA89-B7AC-57FA-F719-7A619CC21D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3F179AE-5A12-C2E4-4222-9485D5630CEC}"/>
              </a:ext>
            </a:extLst>
          </p:cNvPr>
          <p:cNvCxnSpPr>
            <a:cxnSpLocks/>
          </p:cNvCxnSpPr>
          <p:nvPr/>
        </p:nvCxnSpPr>
        <p:spPr>
          <a:xfrm>
            <a:off x="4963078" y="957193"/>
            <a:ext cx="0" cy="4681607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7F6F3CBB-BFD3-2746-926D-753CFF013417}"/>
              </a:ext>
            </a:extLst>
          </p:cNvPr>
          <p:cNvSpPr/>
          <p:nvPr/>
        </p:nvSpPr>
        <p:spPr>
          <a:xfrm>
            <a:off x="76200" y="1476154"/>
            <a:ext cx="1600199" cy="6858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F7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2322673-2D32-FED8-9E1C-884D6ED8284B}"/>
              </a:ext>
            </a:extLst>
          </p:cNvPr>
          <p:cNvSpPr txBox="1"/>
          <p:nvPr/>
        </p:nvSpPr>
        <p:spPr>
          <a:xfrm>
            <a:off x="1930844" y="2293468"/>
            <a:ext cx="7645828" cy="1446550"/>
          </a:xfrm>
          <a:prstGeom prst="rect">
            <a:avLst/>
          </a:prstGeom>
          <a:solidFill>
            <a:schemeClr val="bg1"/>
          </a:solidFill>
          <a:ln w="38100">
            <a:solidFill>
              <a:srgbClr val="FFF7D6"/>
            </a:solidFill>
          </a:ln>
        </p:spPr>
        <p:txBody>
          <a:bodyPr wrap="square">
            <a:spAutoFit/>
          </a:bodyPr>
          <a:lstStyle/>
          <a:p>
            <a:pPr>
              <a:buClr>
                <a:srgbClr val="FFD932"/>
              </a:buClr>
            </a:pPr>
            <a:r>
              <a:rPr lang="en-US" sz="2200" u="sng" dirty="0">
                <a:latin typeface="Arial" panose="020B0604020202020204" pitchFamily="34" charset="0"/>
              </a:rPr>
              <a:t>Switch to standardized regimen:</a:t>
            </a:r>
          </a:p>
          <a:p>
            <a:pPr>
              <a:buClr>
                <a:srgbClr val="FFD932"/>
              </a:buClr>
            </a:pPr>
            <a:r>
              <a:rPr lang="en-US" sz="2200" dirty="0">
                <a:solidFill>
                  <a:srgbClr val="FFD932"/>
                </a:solidFill>
                <a:latin typeface="Arial" panose="020B0604020202020204" pitchFamily="34" charset="0"/>
              </a:rPr>
              <a:t>Indapamide</a:t>
            </a:r>
            <a:r>
              <a:rPr lang="en-US" sz="2200" dirty="0">
                <a:latin typeface="Arial" panose="020B0604020202020204" pitchFamily="34" charset="0"/>
              </a:rPr>
              <a:t> 2.5 mg daily or HCTZ 25 mg daily</a:t>
            </a:r>
          </a:p>
          <a:p>
            <a:pPr>
              <a:buClr>
                <a:srgbClr val="FFD932"/>
              </a:buClr>
            </a:pPr>
            <a:r>
              <a:rPr lang="en-US" sz="2200" dirty="0">
                <a:solidFill>
                  <a:srgbClr val="FFD932"/>
                </a:solidFill>
                <a:latin typeface="Arial" panose="020B0604020202020204" pitchFamily="34" charset="0"/>
              </a:rPr>
              <a:t>Olmesartan</a:t>
            </a:r>
            <a:r>
              <a:rPr lang="en-US" sz="2200" dirty="0">
                <a:latin typeface="Arial" panose="020B0604020202020204" pitchFamily="34" charset="0"/>
              </a:rPr>
              <a:t> 40 mg daily</a:t>
            </a:r>
          </a:p>
          <a:p>
            <a:pPr>
              <a:buClr>
                <a:srgbClr val="FFD932"/>
              </a:buClr>
            </a:pPr>
            <a:r>
              <a:rPr lang="en-US" sz="2200" dirty="0">
                <a:solidFill>
                  <a:srgbClr val="FFD932"/>
                </a:solidFill>
                <a:latin typeface="Arial" panose="020B0604020202020204" pitchFamily="34" charset="0"/>
              </a:rPr>
              <a:t>+/- Amlodipine </a:t>
            </a:r>
            <a:r>
              <a:rPr lang="en-US" sz="2200" dirty="0">
                <a:latin typeface="Arial" panose="020B0604020202020204" pitchFamily="34" charset="0"/>
              </a:rPr>
              <a:t>10 mg daily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65DEA2-14D5-3556-8E66-476B8CCD0A46}"/>
              </a:ext>
            </a:extLst>
          </p:cNvPr>
          <p:cNvSpPr/>
          <p:nvPr/>
        </p:nvSpPr>
        <p:spPr>
          <a:xfrm>
            <a:off x="1930838" y="1473799"/>
            <a:ext cx="2895601" cy="6858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F7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Single-blind run-in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8E84B8-FD5C-62AB-D063-12612D6706FA}"/>
              </a:ext>
            </a:extLst>
          </p:cNvPr>
          <p:cNvSpPr txBox="1"/>
          <p:nvPr/>
        </p:nvSpPr>
        <p:spPr>
          <a:xfrm>
            <a:off x="79443" y="889453"/>
            <a:ext cx="160019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2200" dirty="0">
                <a:latin typeface="Arial" panose="020B0604020202020204" pitchFamily="34" charset="0"/>
              </a:rPr>
              <a:t>2 weeks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97D426-8295-4C48-1500-21370CA9825F}"/>
              </a:ext>
            </a:extLst>
          </p:cNvPr>
          <p:cNvSpPr txBox="1"/>
          <p:nvPr/>
        </p:nvSpPr>
        <p:spPr>
          <a:xfrm>
            <a:off x="1930838" y="908931"/>
            <a:ext cx="289560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2200" dirty="0">
                <a:latin typeface="Arial" panose="020B0604020202020204" pitchFamily="34" charset="0"/>
              </a:rPr>
              <a:t>3 weeks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E1C009-CD22-0428-F62B-0D49CEE18448}"/>
              </a:ext>
            </a:extLst>
          </p:cNvPr>
          <p:cNvSpPr txBox="1"/>
          <p:nvPr/>
        </p:nvSpPr>
        <p:spPr>
          <a:xfrm>
            <a:off x="76202" y="2297887"/>
            <a:ext cx="1600198" cy="738664"/>
          </a:xfrm>
          <a:prstGeom prst="rect">
            <a:avLst/>
          </a:prstGeom>
          <a:noFill/>
          <a:ln w="38100">
            <a:solidFill>
              <a:srgbClr val="FFF7D6"/>
            </a:solidFill>
          </a:ln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2200" dirty="0">
                <a:latin typeface="Arial" panose="020B0604020202020204" pitchFamily="34" charset="0"/>
              </a:rPr>
              <a:t>2 - 5 BP </a:t>
            </a:r>
            <a:r>
              <a:rPr lang="en-US" sz="2000" dirty="0">
                <a:latin typeface="Arial" panose="020B0604020202020204" pitchFamily="34" charset="0"/>
              </a:rPr>
              <a:t>medications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8FE9484-35F3-852E-4F78-19301675BD44}"/>
              </a:ext>
            </a:extLst>
          </p:cNvPr>
          <p:cNvCxnSpPr>
            <a:cxnSpLocks/>
          </p:cNvCxnSpPr>
          <p:nvPr/>
        </p:nvCxnSpPr>
        <p:spPr>
          <a:xfrm>
            <a:off x="1795510" y="921032"/>
            <a:ext cx="0" cy="464156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A6B8C4D4-5861-6127-6419-2844795126E5}"/>
              </a:ext>
            </a:extLst>
          </p:cNvPr>
          <p:cNvSpPr txBox="1"/>
          <p:nvPr/>
        </p:nvSpPr>
        <p:spPr>
          <a:xfrm>
            <a:off x="4114800" y="5757361"/>
            <a:ext cx="356872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b="1" dirty="0">
                <a:latin typeface="Arial" panose="020B0604020202020204" pitchFamily="34" charset="0"/>
              </a:rPr>
              <a:t>24-hour ABPM</a:t>
            </a:r>
            <a:r>
              <a:rPr lang="en-US" sz="2200" dirty="0">
                <a:latin typeface="Arial" panose="020B0604020202020204" pitchFamily="34" charset="0"/>
              </a:rPr>
              <a:t> </a:t>
            </a:r>
          </a:p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</a:rPr>
              <a:t>SBP 130 to 180 mm Hg, or </a:t>
            </a:r>
          </a:p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</a:rPr>
              <a:t>DBP &gt; 80 mm Hg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09E9EC1-69C3-60BB-814E-17590FD547A4}"/>
              </a:ext>
            </a:extLst>
          </p:cNvPr>
          <p:cNvSpPr txBox="1"/>
          <p:nvPr/>
        </p:nvSpPr>
        <p:spPr>
          <a:xfrm>
            <a:off x="1930838" y="4439521"/>
            <a:ext cx="2895600" cy="430887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D932"/>
            </a:solidFill>
          </a:ln>
        </p:spPr>
        <p:txBody>
          <a:bodyPr wrap="square">
            <a:spAutoFit/>
          </a:bodyPr>
          <a:lstStyle/>
          <a:p>
            <a:pPr marL="0" indent="0">
              <a:buClr>
                <a:srgbClr val="FFD932"/>
              </a:buClr>
              <a:buNone/>
            </a:pPr>
            <a:r>
              <a:rPr lang="en-US" sz="2200" b="1" dirty="0">
                <a:latin typeface="Arial" panose="020B0604020202020204" pitchFamily="34" charset="0"/>
              </a:rPr>
              <a:t>Placebo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A14BBA-F8D0-8FC1-927B-E5971825A858}"/>
              </a:ext>
            </a:extLst>
          </p:cNvPr>
          <p:cNvSpPr txBox="1"/>
          <p:nvPr/>
        </p:nvSpPr>
        <p:spPr>
          <a:xfrm>
            <a:off x="76200" y="5725685"/>
            <a:ext cx="356872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b="1" dirty="0">
                <a:latin typeface="Arial" panose="020B0604020202020204" pitchFamily="34" charset="0"/>
              </a:rPr>
              <a:t>Office</a:t>
            </a:r>
            <a:r>
              <a:rPr lang="en-US" sz="2200" dirty="0">
                <a:latin typeface="Arial" panose="020B0604020202020204" pitchFamily="34" charset="0"/>
              </a:rPr>
              <a:t> </a:t>
            </a:r>
          </a:p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</a:rPr>
              <a:t>SBP 140 to 180 mm Hg, or </a:t>
            </a:r>
          </a:p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</a:rPr>
              <a:t>DBP 90 to 110 mm Hg 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FFAD023-D92A-D27D-DEC4-E3AE73699AD1}"/>
              </a:ext>
            </a:extLst>
          </p:cNvPr>
          <p:cNvSpPr txBox="1">
            <a:spLocks/>
          </p:cNvSpPr>
          <p:nvPr/>
        </p:nvSpPr>
        <p:spPr>
          <a:xfrm>
            <a:off x="0" y="53673"/>
            <a:ext cx="12192000" cy="5559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 cap="none" baseline="0">
                <a:solidFill>
                  <a:srgbClr val="FFD932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en-US" sz="4800">
                <a:latin typeface="Arial" panose="020B0604020202020204" pitchFamily="34" charset="0"/>
              </a:rPr>
              <a:t>Trial Design</a:t>
            </a:r>
            <a:endParaRPr lang="en-US" sz="4800" dirty="0"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EC3B8D-F419-0BEC-402A-365D9DB8605E}"/>
              </a:ext>
            </a:extLst>
          </p:cNvPr>
          <p:cNvSpPr txBox="1"/>
          <p:nvPr/>
        </p:nvSpPr>
        <p:spPr>
          <a:xfrm>
            <a:off x="3243" y="3228945"/>
            <a:ext cx="1600198" cy="1015663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2000" dirty="0">
                <a:latin typeface="Arial" panose="020B0604020202020204" pitchFamily="34" charset="0"/>
              </a:rPr>
              <a:t>Na</a:t>
            </a:r>
            <a:r>
              <a:rPr lang="en-US" sz="2000" baseline="30000" dirty="0">
                <a:latin typeface="Arial" panose="020B0604020202020204" pitchFamily="34" charset="0"/>
              </a:rPr>
              <a:t>+</a:t>
            </a:r>
            <a:r>
              <a:rPr lang="en-US" sz="2000" dirty="0">
                <a:latin typeface="Arial" panose="020B0604020202020204" pitchFamily="34" charset="0"/>
              </a:rPr>
              <a:t> ≥ 135</a:t>
            </a:r>
          </a:p>
          <a:p>
            <a:pPr marL="0" indent="0" algn="ctr">
              <a:buClr>
                <a:srgbClr val="FFD932"/>
              </a:buClr>
              <a:buNone/>
            </a:pPr>
            <a:r>
              <a:rPr lang="en-US" sz="2000" dirty="0">
                <a:latin typeface="Arial" panose="020B0604020202020204" pitchFamily="34" charset="0"/>
              </a:rPr>
              <a:t>K</a:t>
            </a:r>
            <a:r>
              <a:rPr lang="en-US" sz="2000" baseline="30000" dirty="0">
                <a:latin typeface="Arial" panose="020B0604020202020204" pitchFamily="34" charset="0"/>
              </a:rPr>
              <a:t> +</a:t>
            </a:r>
            <a:r>
              <a:rPr lang="en-US" sz="2000" dirty="0">
                <a:latin typeface="Arial" panose="020B0604020202020204" pitchFamily="34" charset="0"/>
              </a:rPr>
              <a:t>  ≤ 5.0</a:t>
            </a:r>
          </a:p>
          <a:p>
            <a:pPr marL="0" indent="0" algn="ctr">
              <a:buClr>
                <a:srgbClr val="FFD932"/>
              </a:buClr>
              <a:buNone/>
            </a:pPr>
            <a:r>
              <a:rPr lang="en-US" sz="2000" dirty="0">
                <a:latin typeface="Arial" panose="020B0604020202020204" pitchFamily="34" charset="0"/>
              </a:rPr>
              <a:t>eGFR ≥ 45 </a:t>
            </a:r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424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FDCB98-1802-7DF5-FFBC-3AF401E998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C411644-19C6-0A5C-B82F-2FAE5CE4D9D2}"/>
              </a:ext>
            </a:extLst>
          </p:cNvPr>
          <p:cNvCxnSpPr>
            <a:cxnSpLocks/>
          </p:cNvCxnSpPr>
          <p:nvPr/>
        </p:nvCxnSpPr>
        <p:spPr>
          <a:xfrm>
            <a:off x="4963078" y="957193"/>
            <a:ext cx="0" cy="4681607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9F290F14-514A-F21C-1D8A-F113A8B900A6}"/>
              </a:ext>
            </a:extLst>
          </p:cNvPr>
          <p:cNvSpPr/>
          <p:nvPr/>
        </p:nvSpPr>
        <p:spPr>
          <a:xfrm>
            <a:off x="76200" y="1476154"/>
            <a:ext cx="1600199" cy="6858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F7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7B2EB59-F9CA-D9B6-AABA-C6C2D5B7E5A5}"/>
              </a:ext>
            </a:extLst>
          </p:cNvPr>
          <p:cNvSpPr txBox="1"/>
          <p:nvPr/>
        </p:nvSpPr>
        <p:spPr>
          <a:xfrm>
            <a:off x="1930844" y="2293468"/>
            <a:ext cx="7645828" cy="1446550"/>
          </a:xfrm>
          <a:prstGeom prst="rect">
            <a:avLst/>
          </a:prstGeom>
          <a:solidFill>
            <a:schemeClr val="bg1"/>
          </a:solidFill>
          <a:ln w="38100">
            <a:solidFill>
              <a:srgbClr val="FFF7D6"/>
            </a:solidFill>
          </a:ln>
        </p:spPr>
        <p:txBody>
          <a:bodyPr wrap="square">
            <a:spAutoFit/>
          </a:bodyPr>
          <a:lstStyle/>
          <a:p>
            <a:pPr>
              <a:buClr>
                <a:srgbClr val="FFD932"/>
              </a:buClr>
            </a:pPr>
            <a:r>
              <a:rPr lang="en-US" sz="2200" u="sng" dirty="0">
                <a:latin typeface="Arial" panose="020B0604020202020204" pitchFamily="34" charset="0"/>
              </a:rPr>
              <a:t>Switch to standardized regimen:</a:t>
            </a:r>
          </a:p>
          <a:p>
            <a:pPr>
              <a:buClr>
                <a:srgbClr val="FFD932"/>
              </a:buClr>
            </a:pPr>
            <a:r>
              <a:rPr lang="en-US" sz="2200" dirty="0">
                <a:solidFill>
                  <a:srgbClr val="FFD932"/>
                </a:solidFill>
                <a:latin typeface="Arial" panose="020B0604020202020204" pitchFamily="34" charset="0"/>
              </a:rPr>
              <a:t>Indapamide</a:t>
            </a:r>
            <a:r>
              <a:rPr lang="en-US" sz="2200" dirty="0">
                <a:latin typeface="Arial" panose="020B0604020202020204" pitchFamily="34" charset="0"/>
              </a:rPr>
              <a:t> 2.5 mg daily or HCTZ 25 mg daily</a:t>
            </a:r>
          </a:p>
          <a:p>
            <a:pPr>
              <a:buClr>
                <a:srgbClr val="FFD932"/>
              </a:buClr>
            </a:pPr>
            <a:r>
              <a:rPr lang="en-US" sz="2200" dirty="0">
                <a:solidFill>
                  <a:srgbClr val="FFD932"/>
                </a:solidFill>
                <a:latin typeface="Arial" panose="020B0604020202020204" pitchFamily="34" charset="0"/>
              </a:rPr>
              <a:t>Olmesartan</a:t>
            </a:r>
            <a:r>
              <a:rPr lang="en-US" sz="2200" dirty="0">
                <a:latin typeface="Arial" panose="020B0604020202020204" pitchFamily="34" charset="0"/>
              </a:rPr>
              <a:t> 40 mg daily</a:t>
            </a:r>
          </a:p>
          <a:p>
            <a:pPr>
              <a:buClr>
                <a:srgbClr val="FFD932"/>
              </a:buClr>
            </a:pPr>
            <a:r>
              <a:rPr lang="en-US" sz="2200" dirty="0">
                <a:solidFill>
                  <a:srgbClr val="FFD932"/>
                </a:solidFill>
                <a:latin typeface="Arial" panose="020B0604020202020204" pitchFamily="34" charset="0"/>
              </a:rPr>
              <a:t>+/- Amlodipine </a:t>
            </a:r>
            <a:r>
              <a:rPr lang="en-US" sz="2200" dirty="0">
                <a:latin typeface="Arial" panose="020B0604020202020204" pitchFamily="34" charset="0"/>
              </a:rPr>
              <a:t>10 mg daily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34F3525-E713-F352-A196-2DFC080EC54F}"/>
              </a:ext>
            </a:extLst>
          </p:cNvPr>
          <p:cNvSpPr txBox="1"/>
          <p:nvPr/>
        </p:nvSpPr>
        <p:spPr>
          <a:xfrm>
            <a:off x="5105401" y="3958941"/>
            <a:ext cx="4471272" cy="430887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D932"/>
            </a:solidFill>
          </a:ln>
        </p:spPr>
        <p:txBody>
          <a:bodyPr wrap="square">
            <a:spAutoFit/>
          </a:bodyPr>
          <a:lstStyle/>
          <a:p>
            <a:pPr marL="0" indent="0">
              <a:buClr>
                <a:srgbClr val="FFD932"/>
              </a:buClr>
              <a:buNone/>
            </a:pPr>
            <a:r>
              <a:rPr lang="en-US" sz="2200" b="1" dirty="0">
                <a:latin typeface="Arial" panose="020B0604020202020204" pitchFamily="34" charset="0"/>
              </a:rPr>
              <a:t>Placebo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D6FB140-75F9-CDC0-4755-D3351E616C77}"/>
              </a:ext>
            </a:extLst>
          </p:cNvPr>
          <p:cNvSpPr txBox="1"/>
          <p:nvPr/>
        </p:nvSpPr>
        <p:spPr>
          <a:xfrm>
            <a:off x="5105401" y="4476247"/>
            <a:ext cx="4471270" cy="430887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D932"/>
            </a:solidFill>
          </a:ln>
        </p:spPr>
        <p:txBody>
          <a:bodyPr wrap="square">
            <a:spAutoFit/>
          </a:bodyPr>
          <a:lstStyle/>
          <a:p>
            <a:pPr marL="0" indent="0">
              <a:buClr>
                <a:srgbClr val="FFD932"/>
              </a:buClr>
              <a:buNone/>
            </a:pPr>
            <a:r>
              <a:rPr lang="en-US" sz="2200" b="1" dirty="0">
                <a:latin typeface="Arial" panose="020B0604020202020204" pitchFamily="34" charset="0"/>
              </a:rPr>
              <a:t>Lorundrostat 50 mg daily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C32091E-EA33-7107-6D5F-9DB5848ABBD1}"/>
              </a:ext>
            </a:extLst>
          </p:cNvPr>
          <p:cNvSpPr txBox="1"/>
          <p:nvPr/>
        </p:nvSpPr>
        <p:spPr>
          <a:xfrm>
            <a:off x="5105402" y="4990630"/>
            <a:ext cx="4471268" cy="430887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D932"/>
            </a:solidFill>
          </a:ln>
        </p:spPr>
        <p:txBody>
          <a:bodyPr wrap="square">
            <a:spAutoFit/>
          </a:bodyPr>
          <a:lstStyle/>
          <a:p>
            <a:pPr marL="0" indent="0">
              <a:buClr>
                <a:srgbClr val="FFD932"/>
              </a:buClr>
              <a:buNone/>
            </a:pPr>
            <a:r>
              <a:rPr lang="en-US" sz="2200" b="1" dirty="0">
                <a:latin typeface="Arial" panose="020B0604020202020204" pitchFamily="34" charset="0"/>
              </a:rPr>
              <a:t>Lorundrostat 50 to 100 mg daily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5C4CD3-4703-C0AA-D8A6-287C3F9F836B}"/>
              </a:ext>
            </a:extLst>
          </p:cNvPr>
          <p:cNvSpPr/>
          <p:nvPr/>
        </p:nvSpPr>
        <p:spPr>
          <a:xfrm>
            <a:off x="1930838" y="1473799"/>
            <a:ext cx="2895601" cy="6858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F7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Single-blind run-in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7BAA98-33E8-FAD6-3C71-F99B2C6D4125}"/>
              </a:ext>
            </a:extLst>
          </p:cNvPr>
          <p:cNvSpPr/>
          <p:nvPr/>
        </p:nvSpPr>
        <p:spPr>
          <a:xfrm>
            <a:off x="5080878" y="1471763"/>
            <a:ext cx="4495796" cy="6858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F7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Randomized</a:t>
            </a:r>
          </a:p>
          <a:p>
            <a:pPr algn="ctr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double-blind treatment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E5B11E-6BD0-8C44-C740-7949D5F2CE17}"/>
              </a:ext>
            </a:extLst>
          </p:cNvPr>
          <p:cNvSpPr txBox="1"/>
          <p:nvPr/>
        </p:nvSpPr>
        <p:spPr>
          <a:xfrm>
            <a:off x="79443" y="889453"/>
            <a:ext cx="160019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2200" dirty="0">
                <a:latin typeface="Arial" panose="020B0604020202020204" pitchFamily="34" charset="0"/>
              </a:rPr>
              <a:t>2 weeks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19B222-7DA0-977D-4728-13F965949FDF}"/>
              </a:ext>
            </a:extLst>
          </p:cNvPr>
          <p:cNvSpPr txBox="1"/>
          <p:nvPr/>
        </p:nvSpPr>
        <p:spPr>
          <a:xfrm>
            <a:off x="1930838" y="908931"/>
            <a:ext cx="289560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2200" dirty="0">
                <a:latin typeface="Arial" panose="020B0604020202020204" pitchFamily="34" charset="0"/>
              </a:rPr>
              <a:t>3 weeks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00CCDF-6CAF-C6CA-3CC0-A1BBB3152661}"/>
              </a:ext>
            </a:extLst>
          </p:cNvPr>
          <p:cNvSpPr txBox="1"/>
          <p:nvPr/>
        </p:nvSpPr>
        <p:spPr>
          <a:xfrm>
            <a:off x="5077635" y="908931"/>
            <a:ext cx="439844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2200" dirty="0">
                <a:latin typeface="Arial" panose="020B0604020202020204" pitchFamily="34" charset="0"/>
              </a:rPr>
              <a:t>12 weeks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DB4352-7572-0F44-57F6-5EC2608120C3}"/>
              </a:ext>
            </a:extLst>
          </p:cNvPr>
          <p:cNvSpPr txBox="1"/>
          <p:nvPr/>
        </p:nvSpPr>
        <p:spPr>
          <a:xfrm>
            <a:off x="76202" y="2297887"/>
            <a:ext cx="1600198" cy="738664"/>
          </a:xfrm>
          <a:prstGeom prst="rect">
            <a:avLst/>
          </a:prstGeom>
          <a:noFill/>
          <a:ln w="38100">
            <a:solidFill>
              <a:srgbClr val="FFF7D6"/>
            </a:solidFill>
          </a:ln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2200" dirty="0">
                <a:latin typeface="Arial" panose="020B0604020202020204" pitchFamily="34" charset="0"/>
              </a:rPr>
              <a:t>2 - 5 BP </a:t>
            </a:r>
            <a:r>
              <a:rPr lang="en-US" sz="2000" dirty="0">
                <a:latin typeface="Arial" panose="020B0604020202020204" pitchFamily="34" charset="0"/>
              </a:rPr>
              <a:t>medications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3245D1A-E424-48A9-0563-37C0DBB12EB9}"/>
              </a:ext>
            </a:extLst>
          </p:cNvPr>
          <p:cNvCxnSpPr>
            <a:cxnSpLocks/>
          </p:cNvCxnSpPr>
          <p:nvPr/>
        </p:nvCxnSpPr>
        <p:spPr>
          <a:xfrm>
            <a:off x="1795510" y="921032"/>
            <a:ext cx="0" cy="464156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1A149EEE-D4FD-2467-4207-5A6B8821CAAC}"/>
              </a:ext>
            </a:extLst>
          </p:cNvPr>
          <p:cNvSpPr txBox="1"/>
          <p:nvPr/>
        </p:nvSpPr>
        <p:spPr>
          <a:xfrm>
            <a:off x="4114800" y="5757361"/>
            <a:ext cx="356872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b="1" dirty="0">
                <a:latin typeface="Arial" panose="020B0604020202020204" pitchFamily="34" charset="0"/>
              </a:rPr>
              <a:t>24-hour ABPM</a:t>
            </a:r>
            <a:r>
              <a:rPr lang="en-US" sz="2200" dirty="0">
                <a:latin typeface="Arial" panose="020B0604020202020204" pitchFamily="34" charset="0"/>
              </a:rPr>
              <a:t> </a:t>
            </a:r>
          </a:p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</a:rPr>
              <a:t>SBP 130 to 180 mm Hg, or </a:t>
            </a:r>
          </a:p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</a:rPr>
              <a:t>DBP &gt; 80 mm Hg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140B1D3-23BC-ACD7-4D50-742FD51CAA42}"/>
              </a:ext>
            </a:extLst>
          </p:cNvPr>
          <p:cNvSpPr txBox="1"/>
          <p:nvPr/>
        </p:nvSpPr>
        <p:spPr>
          <a:xfrm>
            <a:off x="1930838" y="4439521"/>
            <a:ext cx="2895600" cy="430887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D932"/>
            </a:solidFill>
          </a:ln>
        </p:spPr>
        <p:txBody>
          <a:bodyPr wrap="square">
            <a:spAutoFit/>
          </a:bodyPr>
          <a:lstStyle/>
          <a:p>
            <a:pPr marL="0" indent="0">
              <a:buClr>
                <a:srgbClr val="FFD932"/>
              </a:buClr>
              <a:buNone/>
            </a:pPr>
            <a:r>
              <a:rPr lang="en-US" sz="2200" b="1" dirty="0">
                <a:latin typeface="Arial" panose="020B0604020202020204" pitchFamily="34" charset="0"/>
              </a:rPr>
              <a:t>Placebo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BC4215-4AA7-8320-ACDE-01E493F41526}"/>
              </a:ext>
            </a:extLst>
          </p:cNvPr>
          <p:cNvSpPr txBox="1"/>
          <p:nvPr/>
        </p:nvSpPr>
        <p:spPr>
          <a:xfrm>
            <a:off x="76200" y="5725685"/>
            <a:ext cx="356872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b="1" dirty="0">
                <a:latin typeface="Arial" panose="020B0604020202020204" pitchFamily="34" charset="0"/>
              </a:rPr>
              <a:t>Office</a:t>
            </a:r>
            <a:r>
              <a:rPr lang="en-US" sz="2200" dirty="0">
                <a:latin typeface="Arial" panose="020B0604020202020204" pitchFamily="34" charset="0"/>
              </a:rPr>
              <a:t> </a:t>
            </a:r>
          </a:p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</a:rPr>
              <a:t>SBP 140 to 180 mm Hg, or </a:t>
            </a:r>
          </a:p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</a:rPr>
              <a:t>DBP 90 to 110 mm Hg 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BED8786-889C-4F66-BC65-D9AB0B32ED8C}"/>
              </a:ext>
            </a:extLst>
          </p:cNvPr>
          <p:cNvSpPr txBox="1">
            <a:spLocks/>
          </p:cNvSpPr>
          <p:nvPr/>
        </p:nvSpPr>
        <p:spPr>
          <a:xfrm>
            <a:off x="0" y="53673"/>
            <a:ext cx="12192000" cy="5559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 cap="none" baseline="0">
                <a:solidFill>
                  <a:srgbClr val="FFD932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en-US" sz="4800">
                <a:latin typeface="Arial" panose="020B0604020202020204" pitchFamily="34" charset="0"/>
              </a:rPr>
              <a:t>Trial Design</a:t>
            </a:r>
            <a:endParaRPr lang="en-US" sz="4800" dirty="0"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762A59-EFC2-0623-9F5F-BBC0B4249A14}"/>
              </a:ext>
            </a:extLst>
          </p:cNvPr>
          <p:cNvSpPr txBox="1"/>
          <p:nvPr/>
        </p:nvSpPr>
        <p:spPr>
          <a:xfrm>
            <a:off x="9576670" y="4990630"/>
            <a:ext cx="2598441" cy="1569660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1600" u="sng" dirty="0">
                <a:latin typeface="Arial" panose="020B0604020202020204" pitchFamily="34" charset="0"/>
              </a:rPr>
              <a:t>After 4 weeks if:</a:t>
            </a:r>
          </a:p>
          <a:p>
            <a:pPr marL="0" indent="0" algn="ctr">
              <a:buClr>
                <a:srgbClr val="FFD932"/>
              </a:buClr>
              <a:buNone/>
            </a:pPr>
            <a:endParaRPr lang="en-US" sz="1600" dirty="0">
              <a:latin typeface="Arial" panose="020B0604020202020204" pitchFamily="34" charset="0"/>
            </a:endParaRPr>
          </a:p>
          <a:p>
            <a:pPr marL="0" indent="0" algn="ctr">
              <a:buClr>
                <a:srgbClr val="FFD932"/>
              </a:buClr>
              <a:buNone/>
            </a:pPr>
            <a:r>
              <a:rPr lang="en-US" sz="1600" dirty="0">
                <a:latin typeface="Arial" panose="020B0604020202020204" pitchFamily="34" charset="0"/>
              </a:rPr>
              <a:t>Office SBP ≥ 130 mmHg</a:t>
            </a:r>
          </a:p>
          <a:p>
            <a:pPr marL="0" indent="0" algn="ctr">
              <a:buClr>
                <a:srgbClr val="FFD932"/>
              </a:buClr>
              <a:buNone/>
            </a:pPr>
            <a:r>
              <a:rPr lang="en-US" sz="1600" dirty="0">
                <a:latin typeface="Arial" panose="020B0604020202020204" pitchFamily="34" charset="0"/>
              </a:rPr>
              <a:t>Na</a:t>
            </a:r>
            <a:r>
              <a:rPr lang="en-US" sz="1600" baseline="30000" dirty="0">
                <a:latin typeface="Arial" panose="020B0604020202020204" pitchFamily="34" charset="0"/>
              </a:rPr>
              <a:t>+</a:t>
            </a:r>
            <a:r>
              <a:rPr lang="en-US" sz="1600" dirty="0">
                <a:latin typeface="Arial" panose="020B0604020202020204" pitchFamily="34" charset="0"/>
              </a:rPr>
              <a:t> &gt; 135</a:t>
            </a:r>
          </a:p>
          <a:p>
            <a:pPr marL="0" indent="0" algn="ctr">
              <a:buClr>
                <a:srgbClr val="FFD932"/>
              </a:buClr>
              <a:buNone/>
            </a:pPr>
            <a:r>
              <a:rPr lang="en-US" sz="1600" dirty="0">
                <a:latin typeface="Arial" panose="020B0604020202020204" pitchFamily="34" charset="0"/>
              </a:rPr>
              <a:t>K</a:t>
            </a:r>
            <a:r>
              <a:rPr lang="en-US" sz="1600" baseline="30000" dirty="0">
                <a:latin typeface="Arial" panose="020B0604020202020204" pitchFamily="34" charset="0"/>
              </a:rPr>
              <a:t> +</a:t>
            </a:r>
            <a:r>
              <a:rPr lang="en-US" sz="1600" dirty="0">
                <a:latin typeface="Arial" panose="020B0604020202020204" pitchFamily="34" charset="0"/>
              </a:rPr>
              <a:t>  ≤ 4.8</a:t>
            </a:r>
          </a:p>
          <a:p>
            <a:pPr marL="0" indent="0" algn="ctr">
              <a:buClr>
                <a:srgbClr val="FFD932"/>
              </a:buClr>
              <a:buNone/>
            </a:pPr>
            <a:r>
              <a:rPr lang="en-US" sz="1600" dirty="0">
                <a:latin typeface="Arial" panose="020B0604020202020204" pitchFamily="34" charset="0"/>
              </a:rPr>
              <a:t>eGFR ≥ 45 </a:t>
            </a:r>
            <a:endParaRPr lang="en-US" sz="1400" dirty="0">
              <a:latin typeface="Arial" panose="020B0604020202020204" pitchFamily="34" charset="0"/>
            </a:endParaRP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B4CA2AFD-07FB-98E9-BE45-3D09CD4C5C29}"/>
              </a:ext>
            </a:extLst>
          </p:cNvPr>
          <p:cNvSpPr/>
          <p:nvPr/>
        </p:nvSpPr>
        <p:spPr>
          <a:xfrm rot="16200000">
            <a:off x="9807161" y="5053674"/>
            <a:ext cx="122366" cy="304798"/>
          </a:xfrm>
          <a:prstGeom prst="downArrow">
            <a:avLst/>
          </a:prstGeom>
          <a:solidFill>
            <a:srgbClr val="FFD932"/>
          </a:solidFill>
          <a:ln w="19050">
            <a:solidFill>
              <a:srgbClr val="FFF7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DE1D55-DF73-B579-F82A-B0B47822B10F}"/>
              </a:ext>
            </a:extLst>
          </p:cNvPr>
          <p:cNvSpPr txBox="1"/>
          <p:nvPr/>
        </p:nvSpPr>
        <p:spPr>
          <a:xfrm>
            <a:off x="3243" y="3228945"/>
            <a:ext cx="1600198" cy="1015663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2000" dirty="0">
                <a:latin typeface="Arial" panose="020B0604020202020204" pitchFamily="34" charset="0"/>
              </a:rPr>
              <a:t>Na</a:t>
            </a:r>
            <a:r>
              <a:rPr lang="en-US" sz="2000" baseline="30000" dirty="0">
                <a:latin typeface="Arial" panose="020B0604020202020204" pitchFamily="34" charset="0"/>
              </a:rPr>
              <a:t>+</a:t>
            </a:r>
            <a:r>
              <a:rPr lang="en-US" sz="2000" dirty="0">
                <a:latin typeface="Arial" panose="020B0604020202020204" pitchFamily="34" charset="0"/>
              </a:rPr>
              <a:t> ≥ 135</a:t>
            </a:r>
          </a:p>
          <a:p>
            <a:pPr marL="0" indent="0" algn="ctr">
              <a:buClr>
                <a:srgbClr val="FFD932"/>
              </a:buClr>
              <a:buNone/>
            </a:pPr>
            <a:r>
              <a:rPr lang="en-US" sz="2000" dirty="0">
                <a:latin typeface="Arial" panose="020B0604020202020204" pitchFamily="34" charset="0"/>
              </a:rPr>
              <a:t>K</a:t>
            </a:r>
            <a:r>
              <a:rPr lang="en-US" sz="2000" baseline="30000" dirty="0">
                <a:latin typeface="Arial" panose="020B0604020202020204" pitchFamily="34" charset="0"/>
              </a:rPr>
              <a:t> +</a:t>
            </a:r>
            <a:r>
              <a:rPr lang="en-US" sz="2000" dirty="0">
                <a:latin typeface="Arial" panose="020B0604020202020204" pitchFamily="34" charset="0"/>
              </a:rPr>
              <a:t>  ≤ 5.0</a:t>
            </a:r>
          </a:p>
          <a:p>
            <a:pPr marL="0" indent="0" algn="ctr">
              <a:buClr>
                <a:srgbClr val="FFD932"/>
              </a:buClr>
              <a:buNone/>
            </a:pPr>
            <a:r>
              <a:rPr lang="en-US" sz="2000" dirty="0">
                <a:latin typeface="Arial" panose="020B0604020202020204" pitchFamily="34" charset="0"/>
              </a:rPr>
              <a:t>eGFR ≥ 45 </a:t>
            </a:r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122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EFBB789-EE3E-F6D7-0C8F-03553135DDEB}"/>
              </a:ext>
            </a:extLst>
          </p:cNvPr>
          <p:cNvCxnSpPr>
            <a:cxnSpLocks/>
          </p:cNvCxnSpPr>
          <p:nvPr/>
        </p:nvCxnSpPr>
        <p:spPr>
          <a:xfrm>
            <a:off x="9799347" y="984106"/>
            <a:ext cx="0" cy="474157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22752C1-7859-1A70-06A8-0F4FE3A72852}"/>
              </a:ext>
            </a:extLst>
          </p:cNvPr>
          <p:cNvCxnSpPr>
            <a:cxnSpLocks/>
          </p:cNvCxnSpPr>
          <p:nvPr/>
        </p:nvCxnSpPr>
        <p:spPr>
          <a:xfrm>
            <a:off x="4963078" y="957193"/>
            <a:ext cx="0" cy="4681607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321EFF48-6956-5A9B-8FB3-1F14E81EA223}"/>
              </a:ext>
            </a:extLst>
          </p:cNvPr>
          <p:cNvSpPr/>
          <p:nvPr/>
        </p:nvSpPr>
        <p:spPr>
          <a:xfrm>
            <a:off x="76200" y="1476154"/>
            <a:ext cx="1600199" cy="6858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F7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81627E9-85AC-0B4A-B4A3-09B378377151}"/>
              </a:ext>
            </a:extLst>
          </p:cNvPr>
          <p:cNvSpPr txBox="1"/>
          <p:nvPr/>
        </p:nvSpPr>
        <p:spPr>
          <a:xfrm>
            <a:off x="1930844" y="2293468"/>
            <a:ext cx="7645828" cy="1446550"/>
          </a:xfrm>
          <a:prstGeom prst="rect">
            <a:avLst/>
          </a:prstGeom>
          <a:solidFill>
            <a:schemeClr val="bg1"/>
          </a:solidFill>
          <a:ln w="38100">
            <a:solidFill>
              <a:srgbClr val="FFF7D6"/>
            </a:solidFill>
          </a:ln>
        </p:spPr>
        <p:txBody>
          <a:bodyPr wrap="square">
            <a:spAutoFit/>
          </a:bodyPr>
          <a:lstStyle/>
          <a:p>
            <a:pPr>
              <a:buClr>
                <a:srgbClr val="FFD932"/>
              </a:buClr>
            </a:pPr>
            <a:r>
              <a:rPr lang="en-US" sz="2200" u="sng" dirty="0">
                <a:latin typeface="Arial" panose="020B0604020202020204" pitchFamily="34" charset="0"/>
              </a:rPr>
              <a:t>Switch to standardized regimen:</a:t>
            </a:r>
          </a:p>
          <a:p>
            <a:pPr>
              <a:buClr>
                <a:srgbClr val="FFD932"/>
              </a:buClr>
            </a:pPr>
            <a:r>
              <a:rPr lang="en-US" sz="2200" dirty="0">
                <a:solidFill>
                  <a:srgbClr val="FFD932"/>
                </a:solidFill>
                <a:latin typeface="Arial" panose="020B0604020202020204" pitchFamily="34" charset="0"/>
              </a:rPr>
              <a:t>Indapamide</a:t>
            </a:r>
            <a:r>
              <a:rPr lang="en-US" sz="2200" dirty="0">
                <a:latin typeface="Arial" panose="020B0604020202020204" pitchFamily="34" charset="0"/>
              </a:rPr>
              <a:t> 2.5 mg daily or HCTZ 25 mg daily</a:t>
            </a:r>
          </a:p>
          <a:p>
            <a:pPr>
              <a:buClr>
                <a:srgbClr val="FFD932"/>
              </a:buClr>
            </a:pPr>
            <a:r>
              <a:rPr lang="en-US" sz="2200" dirty="0">
                <a:solidFill>
                  <a:srgbClr val="FFD932"/>
                </a:solidFill>
                <a:latin typeface="Arial" panose="020B0604020202020204" pitchFamily="34" charset="0"/>
              </a:rPr>
              <a:t>Olmesartan</a:t>
            </a:r>
            <a:r>
              <a:rPr lang="en-US" sz="2200" dirty="0">
                <a:latin typeface="Arial" panose="020B0604020202020204" pitchFamily="34" charset="0"/>
              </a:rPr>
              <a:t> 40 mg daily</a:t>
            </a:r>
          </a:p>
          <a:p>
            <a:pPr>
              <a:buClr>
                <a:srgbClr val="FFD932"/>
              </a:buClr>
            </a:pPr>
            <a:r>
              <a:rPr lang="en-US" sz="2200" dirty="0">
                <a:solidFill>
                  <a:srgbClr val="FFD932"/>
                </a:solidFill>
                <a:latin typeface="Arial" panose="020B0604020202020204" pitchFamily="34" charset="0"/>
              </a:rPr>
              <a:t>+/- Amlodipine </a:t>
            </a:r>
            <a:r>
              <a:rPr lang="en-US" sz="2200" dirty="0">
                <a:latin typeface="Arial" panose="020B0604020202020204" pitchFamily="34" charset="0"/>
              </a:rPr>
              <a:t>10 mg daily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47ADAACA-EE36-DCCE-F1AB-1DB029AE6FCD}"/>
              </a:ext>
            </a:extLst>
          </p:cNvPr>
          <p:cNvSpPr/>
          <p:nvPr/>
        </p:nvSpPr>
        <p:spPr>
          <a:xfrm rot="16200000">
            <a:off x="9768618" y="1647248"/>
            <a:ext cx="122366" cy="304798"/>
          </a:xfrm>
          <a:prstGeom prst="downArrow">
            <a:avLst/>
          </a:prstGeom>
          <a:solidFill>
            <a:srgbClr val="FFD932"/>
          </a:solidFill>
          <a:ln w="19050">
            <a:solidFill>
              <a:srgbClr val="FFF7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84DC9A7-AD21-3F10-7DE8-33E647211D98}"/>
              </a:ext>
            </a:extLst>
          </p:cNvPr>
          <p:cNvSpPr/>
          <p:nvPr/>
        </p:nvSpPr>
        <p:spPr>
          <a:xfrm>
            <a:off x="10058400" y="533400"/>
            <a:ext cx="1861784" cy="6858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F7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Open-label extension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EDC454-16ED-27B5-EF9E-F639A6DC396E}"/>
              </a:ext>
            </a:extLst>
          </p:cNvPr>
          <p:cNvSpPr txBox="1"/>
          <p:nvPr/>
        </p:nvSpPr>
        <p:spPr>
          <a:xfrm>
            <a:off x="5105401" y="3958941"/>
            <a:ext cx="4471272" cy="430887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D932"/>
            </a:solidFill>
          </a:ln>
        </p:spPr>
        <p:txBody>
          <a:bodyPr wrap="square">
            <a:spAutoFit/>
          </a:bodyPr>
          <a:lstStyle/>
          <a:p>
            <a:pPr marL="0" indent="0">
              <a:buClr>
                <a:srgbClr val="FFD932"/>
              </a:buClr>
              <a:buNone/>
            </a:pPr>
            <a:r>
              <a:rPr lang="en-US" sz="2200" b="1" dirty="0">
                <a:latin typeface="Arial" panose="020B0604020202020204" pitchFamily="34" charset="0"/>
              </a:rPr>
              <a:t>Placebo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3CADB13-9B06-0CDC-EA7B-9F6C6FE9A264}"/>
              </a:ext>
            </a:extLst>
          </p:cNvPr>
          <p:cNvSpPr txBox="1"/>
          <p:nvPr/>
        </p:nvSpPr>
        <p:spPr>
          <a:xfrm>
            <a:off x="5105401" y="4476247"/>
            <a:ext cx="4471270" cy="430887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D932"/>
            </a:solidFill>
          </a:ln>
        </p:spPr>
        <p:txBody>
          <a:bodyPr wrap="square">
            <a:spAutoFit/>
          </a:bodyPr>
          <a:lstStyle/>
          <a:p>
            <a:pPr marL="0" indent="0">
              <a:buClr>
                <a:srgbClr val="FFD932"/>
              </a:buClr>
              <a:buNone/>
            </a:pPr>
            <a:r>
              <a:rPr lang="en-US" sz="2200" b="1" dirty="0">
                <a:latin typeface="Arial" panose="020B0604020202020204" pitchFamily="34" charset="0"/>
              </a:rPr>
              <a:t>Lorundrostat 50 mg daily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85CAABD-9619-FAEB-51BB-1444A757D1CC}"/>
              </a:ext>
            </a:extLst>
          </p:cNvPr>
          <p:cNvSpPr txBox="1"/>
          <p:nvPr/>
        </p:nvSpPr>
        <p:spPr>
          <a:xfrm>
            <a:off x="5105402" y="4990630"/>
            <a:ext cx="4471268" cy="430887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D932"/>
            </a:solidFill>
          </a:ln>
        </p:spPr>
        <p:txBody>
          <a:bodyPr wrap="square">
            <a:spAutoFit/>
          </a:bodyPr>
          <a:lstStyle/>
          <a:p>
            <a:pPr marL="0" indent="0">
              <a:buClr>
                <a:srgbClr val="FFD932"/>
              </a:buClr>
              <a:buNone/>
            </a:pPr>
            <a:r>
              <a:rPr lang="en-US" sz="2200" b="1" dirty="0">
                <a:latin typeface="Arial" panose="020B0604020202020204" pitchFamily="34" charset="0"/>
              </a:rPr>
              <a:t>Lorundrostat 50 to 100 mg daily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A25C72-33B1-B6B0-1EEB-C08E064F26FD}"/>
              </a:ext>
            </a:extLst>
          </p:cNvPr>
          <p:cNvSpPr/>
          <p:nvPr/>
        </p:nvSpPr>
        <p:spPr>
          <a:xfrm>
            <a:off x="1930838" y="1473799"/>
            <a:ext cx="2895601" cy="6858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F7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Single-blind run-in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68EFD5-9989-7254-0AB7-5D834784D35A}"/>
              </a:ext>
            </a:extLst>
          </p:cNvPr>
          <p:cNvSpPr/>
          <p:nvPr/>
        </p:nvSpPr>
        <p:spPr>
          <a:xfrm>
            <a:off x="5080878" y="1471763"/>
            <a:ext cx="4495796" cy="6858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F7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Randomized</a:t>
            </a:r>
          </a:p>
          <a:p>
            <a:pPr algn="ctr"/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double-blind treatment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C06340-08DC-34C2-ED2A-42AFF088CC54}"/>
              </a:ext>
            </a:extLst>
          </p:cNvPr>
          <p:cNvSpPr txBox="1"/>
          <p:nvPr/>
        </p:nvSpPr>
        <p:spPr>
          <a:xfrm>
            <a:off x="79443" y="889453"/>
            <a:ext cx="160019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2200" dirty="0">
                <a:latin typeface="Arial" panose="020B0604020202020204" pitchFamily="34" charset="0"/>
              </a:rPr>
              <a:t>2 weeks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E37523-2E11-D3A9-AD9C-3BFDDE3EC224}"/>
              </a:ext>
            </a:extLst>
          </p:cNvPr>
          <p:cNvSpPr txBox="1"/>
          <p:nvPr/>
        </p:nvSpPr>
        <p:spPr>
          <a:xfrm>
            <a:off x="1930838" y="908931"/>
            <a:ext cx="289560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2200" dirty="0">
                <a:latin typeface="Arial" panose="020B0604020202020204" pitchFamily="34" charset="0"/>
              </a:rPr>
              <a:t>3 weeks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CF484E-7A94-66E6-A556-D89DDA0FF907}"/>
              </a:ext>
            </a:extLst>
          </p:cNvPr>
          <p:cNvSpPr txBox="1"/>
          <p:nvPr/>
        </p:nvSpPr>
        <p:spPr>
          <a:xfrm>
            <a:off x="5077635" y="908931"/>
            <a:ext cx="439844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2200" dirty="0">
                <a:latin typeface="Arial" panose="020B0604020202020204" pitchFamily="34" charset="0"/>
              </a:rPr>
              <a:t>12 weeks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3F091F-2215-09D3-A7BE-2CC0F441E3C4}"/>
              </a:ext>
            </a:extLst>
          </p:cNvPr>
          <p:cNvSpPr txBox="1"/>
          <p:nvPr/>
        </p:nvSpPr>
        <p:spPr>
          <a:xfrm>
            <a:off x="76202" y="2297887"/>
            <a:ext cx="1600198" cy="738664"/>
          </a:xfrm>
          <a:prstGeom prst="rect">
            <a:avLst/>
          </a:prstGeom>
          <a:noFill/>
          <a:ln w="38100">
            <a:solidFill>
              <a:srgbClr val="FFF7D6"/>
            </a:solidFill>
          </a:ln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2200" dirty="0">
                <a:latin typeface="Arial" panose="020B0604020202020204" pitchFamily="34" charset="0"/>
              </a:rPr>
              <a:t>2 - 5 BP </a:t>
            </a:r>
            <a:r>
              <a:rPr lang="en-US" sz="2000" dirty="0">
                <a:latin typeface="Arial" panose="020B0604020202020204" pitchFamily="34" charset="0"/>
              </a:rPr>
              <a:t>medications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A9F28E6-7E8B-66A6-713A-B653D1A014D7}"/>
              </a:ext>
            </a:extLst>
          </p:cNvPr>
          <p:cNvSpPr/>
          <p:nvPr/>
        </p:nvSpPr>
        <p:spPr>
          <a:xfrm>
            <a:off x="10058400" y="1622143"/>
            <a:ext cx="1861784" cy="6858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F7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2-week end of study visit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810D424-6686-1E2C-A818-E55F26219858}"/>
              </a:ext>
            </a:extLst>
          </p:cNvPr>
          <p:cNvSpPr/>
          <p:nvPr/>
        </p:nvSpPr>
        <p:spPr>
          <a:xfrm>
            <a:off x="10058399" y="2671207"/>
            <a:ext cx="1861784" cy="624522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F7D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4-week washout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9B515F8-21CE-6CD4-0A05-E1890D17506B}"/>
              </a:ext>
            </a:extLst>
          </p:cNvPr>
          <p:cNvSpPr txBox="1"/>
          <p:nvPr/>
        </p:nvSpPr>
        <p:spPr>
          <a:xfrm>
            <a:off x="10675539" y="1230868"/>
            <a:ext cx="5333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1800" dirty="0">
                <a:latin typeface="Arial" panose="020B0604020202020204" pitchFamily="34" charset="0"/>
              </a:rPr>
              <a:t>or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4D37DC0-D85A-9E5C-E33A-EBC2ECF23D19}"/>
              </a:ext>
            </a:extLst>
          </p:cNvPr>
          <p:cNvSpPr txBox="1"/>
          <p:nvPr/>
        </p:nvSpPr>
        <p:spPr>
          <a:xfrm>
            <a:off x="10693615" y="2297668"/>
            <a:ext cx="5333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1800" dirty="0">
                <a:latin typeface="Arial" panose="020B0604020202020204" pitchFamily="34" charset="0"/>
              </a:rPr>
              <a:t>or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0CDF150-8642-EBE1-B1B9-C87FB2281543}"/>
              </a:ext>
            </a:extLst>
          </p:cNvPr>
          <p:cNvCxnSpPr>
            <a:cxnSpLocks/>
          </p:cNvCxnSpPr>
          <p:nvPr/>
        </p:nvCxnSpPr>
        <p:spPr>
          <a:xfrm>
            <a:off x="1795510" y="921032"/>
            <a:ext cx="0" cy="464156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36A37D18-9525-F1A3-B4CE-B407920912FC}"/>
              </a:ext>
            </a:extLst>
          </p:cNvPr>
          <p:cNvSpPr txBox="1"/>
          <p:nvPr/>
        </p:nvSpPr>
        <p:spPr>
          <a:xfrm>
            <a:off x="4114800" y="5757361"/>
            <a:ext cx="356872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b="1" dirty="0">
                <a:latin typeface="Arial" panose="020B0604020202020204" pitchFamily="34" charset="0"/>
              </a:rPr>
              <a:t>24-hour ABPM</a:t>
            </a:r>
            <a:r>
              <a:rPr lang="en-US" sz="2200" dirty="0">
                <a:latin typeface="Arial" panose="020B0604020202020204" pitchFamily="34" charset="0"/>
              </a:rPr>
              <a:t> </a:t>
            </a:r>
          </a:p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</a:rPr>
              <a:t>SBP 130 to 180 mm Hg, or </a:t>
            </a:r>
          </a:p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</a:rPr>
              <a:t>DBP &gt; 80 mm Hg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D5EBF80-029B-B95F-70D7-FDBF48016775}"/>
              </a:ext>
            </a:extLst>
          </p:cNvPr>
          <p:cNvSpPr txBox="1"/>
          <p:nvPr/>
        </p:nvSpPr>
        <p:spPr>
          <a:xfrm>
            <a:off x="8014983" y="5874573"/>
            <a:ext cx="356872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b="1" dirty="0">
                <a:latin typeface="Arial" panose="020B0604020202020204" pitchFamily="34" charset="0"/>
              </a:rPr>
              <a:t>End of treatment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ED74C4A-4C11-BA84-DA58-FF32C6B5370E}"/>
              </a:ext>
            </a:extLst>
          </p:cNvPr>
          <p:cNvSpPr txBox="1"/>
          <p:nvPr/>
        </p:nvSpPr>
        <p:spPr>
          <a:xfrm>
            <a:off x="1930838" y="4439521"/>
            <a:ext cx="2895600" cy="430887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D932"/>
            </a:solidFill>
          </a:ln>
        </p:spPr>
        <p:txBody>
          <a:bodyPr wrap="square">
            <a:spAutoFit/>
          </a:bodyPr>
          <a:lstStyle/>
          <a:p>
            <a:pPr marL="0" indent="0">
              <a:buClr>
                <a:srgbClr val="FFD932"/>
              </a:buClr>
              <a:buNone/>
            </a:pPr>
            <a:r>
              <a:rPr lang="en-US" sz="2200" b="1" dirty="0">
                <a:latin typeface="Arial" panose="020B0604020202020204" pitchFamily="34" charset="0"/>
              </a:rPr>
              <a:t>Placebo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5DBE99-D137-4FAF-19ED-CC0D43FA9EFE}"/>
              </a:ext>
            </a:extLst>
          </p:cNvPr>
          <p:cNvSpPr txBox="1"/>
          <p:nvPr/>
        </p:nvSpPr>
        <p:spPr>
          <a:xfrm>
            <a:off x="76200" y="5725685"/>
            <a:ext cx="356872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b="1" dirty="0">
                <a:latin typeface="Arial" panose="020B0604020202020204" pitchFamily="34" charset="0"/>
              </a:rPr>
              <a:t>Office</a:t>
            </a:r>
            <a:r>
              <a:rPr lang="en-US" sz="2200" dirty="0">
                <a:latin typeface="Arial" panose="020B0604020202020204" pitchFamily="34" charset="0"/>
              </a:rPr>
              <a:t> </a:t>
            </a:r>
          </a:p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</a:rPr>
              <a:t>SBP 140 to 180 mm Hg, or </a:t>
            </a:r>
          </a:p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2200" dirty="0">
                <a:latin typeface="Arial" panose="020B0604020202020204" pitchFamily="34" charset="0"/>
              </a:rPr>
              <a:t>DBP 90 to 110 mm Hg 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E1FFAF12-AC57-9DBF-3D89-0BA674C9B412}"/>
              </a:ext>
            </a:extLst>
          </p:cNvPr>
          <p:cNvSpPr txBox="1">
            <a:spLocks/>
          </p:cNvSpPr>
          <p:nvPr/>
        </p:nvSpPr>
        <p:spPr>
          <a:xfrm>
            <a:off x="0" y="53673"/>
            <a:ext cx="12192000" cy="5559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 cap="none" baseline="0">
                <a:solidFill>
                  <a:srgbClr val="FFD932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en-US" sz="4800">
                <a:latin typeface="Arial" panose="020B0604020202020204" pitchFamily="34" charset="0"/>
              </a:rPr>
              <a:t>Trial Design</a:t>
            </a:r>
            <a:endParaRPr lang="en-US" sz="4800" dirty="0"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2B7721-EE7D-3451-C2CC-DF1ED2B2C557}"/>
              </a:ext>
            </a:extLst>
          </p:cNvPr>
          <p:cNvSpPr txBox="1"/>
          <p:nvPr/>
        </p:nvSpPr>
        <p:spPr>
          <a:xfrm>
            <a:off x="3243" y="3228945"/>
            <a:ext cx="1600198" cy="1015663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marL="0" indent="0" algn="ctr">
              <a:buClr>
                <a:srgbClr val="FFD932"/>
              </a:buClr>
              <a:buNone/>
            </a:pPr>
            <a:r>
              <a:rPr lang="en-US" sz="2000" dirty="0">
                <a:latin typeface="Arial" panose="020B0604020202020204" pitchFamily="34" charset="0"/>
              </a:rPr>
              <a:t>Na</a:t>
            </a:r>
            <a:r>
              <a:rPr lang="en-US" sz="2000" baseline="30000" dirty="0">
                <a:latin typeface="Arial" panose="020B0604020202020204" pitchFamily="34" charset="0"/>
              </a:rPr>
              <a:t>+</a:t>
            </a:r>
            <a:r>
              <a:rPr lang="en-US" sz="2000" dirty="0">
                <a:latin typeface="Arial" panose="020B0604020202020204" pitchFamily="34" charset="0"/>
              </a:rPr>
              <a:t> ≥ 135</a:t>
            </a:r>
          </a:p>
          <a:p>
            <a:pPr marL="0" indent="0" algn="ctr">
              <a:buClr>
                <a:srgbClr val="FFD932"/>
              </a:buClr>
              <a:buNone/>
            </a:pPr>
            <a:r>
              <a:rPr lang="en-US" sz="2000" dirty="0">
                <a:latin typeface="Arial" panose="020B0604020202020204" pitchFamily="34" charset="0"/>
              </a:rPr>
              <a:t>K</a:t>
            </a:r>
            <a:r>
              <a:rPr lang="en-US" sz="2000" baseline="30000" dirty="0">
                <a:latin typeface="Arial" panose="020B0604020202020204" pitchFamily="34" charset="0"/>
              </a:rPr>
              <a:t> +</a:t>
            </a:r>
            <a:r>
              <a:rPr lang="en-US" sz="2000" dirty="0">
                <a:latin typeface="Arial" panose="020B0604020202020204" pitchFamily="34" charset="0"/>
              </a:rPr>
              <a:t>  ≤ 5.0</a:t>
            </a:r>
          </a:p>
          <a:p>
            <a:pPr marL="0" indent="0" algn="ctr">
              <a:buClr>
                <a:srgbClr val="FFD932"/>
              </a:buClr>
              <a:buNone/>
            </a:pPr>
            <a:r>
              <a:rPr lang="en-US" sz="2000" dirty="0">
                <a:latin typeface="Arial" panose="020B0604020202020204" pitchFamily="34" charset="0"/>
              </a:rPr>
              <a:t>eGFR ≥ 45 </a:t>
            </a:r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395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8F262-8C4B-36A6-80F7-9A1C72407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514600"/>
            <a:ext cx="4495800" cy="1325563"/>
          </a:xfrm>
        </p:spPr>
        <p:txBody>
          <a:bodyPr/>
          <a:lstStyle/>
          <a:p>
            <a:r>
              <a:rPr lang="en-US" sz="6600" dirty="0">
                <a:latin typeface="Arial" panose="020B0604020202020204" pitchFamily="34" charset="0"/>
              </a:rPr>
              <a:t>Primary End Point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BC7C7AF-44FF-0F6C-32C0-1992756B2C79}"/>
              </a:ext>
            </a:extLst>
          </p:cNvPr>
          <p:cNvSpPr txBox="1">
            <a:spLocks/>
          </p:cNvSpPr>
          <p:nvPr/>
        </p:nvSpPr>
        <p:spPr>
          <a:xfrm>
            <a:off x="4904232" y="1883792"/>
            <a:ext cx="7239000" cy="39127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-"/>
              <a:defRPr sz="36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2pPr>
            <a:lvl3pPr marL="13716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2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3pPr>
            <a:lvl4pPr marL="18288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4pPr>
            <a:lvl5pPr marL="22860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FFF7D6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FD932"/>
              </a:buClr>
              <a:buFont typeface="Arial" panose="020B0604020202020204" pitchFamily="34" charset="0"/>
              <a:buNone/>
            </a:pPr>
            <a:r>
              <a:rPr lang="en-US" sz="4400" dirty="0">
                <a:latin typeface="Arial" panose="020B0604020202020204" pitchFamily="34" charset="0"/>
              </a:rPr>
              <a:t>Change in 24-hour average systolic blood pressure from baseline (randomization) to week 12 compared with placebo</a:t>
            </a:r>
          </a:p>
        </p:txBody>
      </p:sp>
    </p:spTree>
    <p:extLst>
      <p:ext uri="{BB962C8B-B14F-4D97-AF65-F5344CB8AC3E}">
        <p14:creationId xmlns:p14="http://schemas.microsoft.com/office/powerpoint/2010/main" val="36452067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877BC"/>
      </a:accent1>
      <a:accent2>
        <a:srgbClr val="7AD0E7"/>
      </a:accent2>
      <a:accent3>
        <a:srgbClr val="F79647"/>
      </a:accent3>
      <a:accent4>
        <a:srgbClr val="F8C946"/>
      </a:accent4>
      <a:accent5>
        <a:srgbClr val="DBDBDB"/>
      </a:accent5>
      <a:accent6>
        <a:srgbClr val="1EC85A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solidFill>
              <a:schemeClr val="bg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cf7ff65a-ced6-400c-9856-fcac58ff39e8}" enabled="0" method="" siteId="{cf7ff65a-ced6-400c-9856-fcac58ff39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23583</TotalTime>
  <Words>1435</Words>
  <Application>Microsoft Office PowerPoint</Application>
  <PresentationFormat>Widescreen</PresentationFormat>
  <Paragraphs>321</Paragraphs>
  <Slides>25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Arial Narrow</vt:lpstr>
      <vt:lpstr>Calibri</vt:lpstr>
      <vt:lpstr>Montserrat Regular</vt:lpstr>
      <vt:lpstr>Wingdings</vt:lpstr>
      <vt:lpstr>1_Office Theme</vt:lpstr>
      <vt:lpstr>Advance-HTN</vt:lpstr>
      <vt:lpstr>Background</vt:lpstr>
      <vt:lpstr>Objective</vt:lpstr>
      <vt:lpstr>Trial Design</vt:lpstr>
      <vt:lpstr>PowerPoint Presentation</vt:lpstr>
      <vt:lpstr>PowerPoint Presentation</vt:lpstr>
      <vt:lpstr>PowerPoint Presentation</vt:lpstr>
      <vt:lpstr>PowerPoint Presentation</vt:lpstr>
      <vt:lpstr>Primary End Point</vt:lpstr>
      <vt:lpstr>Key Secondary End Points*</vt:lpstr>
      <vt:lpstr>PowerPoint Presentation</vt:lpstr>
      <vt:lpstr>PowerPoint Presentation</vt:lpstr>
      <vt:lpstr>Primary End Point: Change in 24hr average SBP at Week 12</vt:lpstr>
      <vt:lpstr>Primary End Point: Change in 24hr average SBP at Week 12</vt:lpstr>
      <vt:lpstr>Primary End Point: Change in 24hr average SBP at Week 12</vt:lpstr>
      <vt:lpstr>Primary End Point: Change in 24hr average SBP at Week 12</vt:lpstr>
      <vt:lpstr>PowerPoint Presentation</vt:lpstr>
      <vt:lpstr>Secondary Endpoint: Proportion with 24h average SBP &lt; 125 mm Hg at Week 4</vt:lpstr>
      <vt:lpstr>PowerPoint Presentation</vt:lpstr>
      <vt:lpstr>Additional Key Secondary End Points</vt:lpstr>
      <vt:lpstr>PowerPoint Presentation</vt:lpstr>
      <vt:lpstr>Limitations</vt:lpstr>
      <vt:lpstr>Conclusions</vt:lpstr>
      <vt:lpstr>Acknowledgements</vt:lpstr>
      <vt:lpstr>Final Thoughts</vt:lpstr>
    </vt:vector>
  </TitlesOfParts>
  <Company>Cleveland Clinic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 Graph</dc:title>
  <dc:creator>Laffin, M.D., Luke</dc:creator>
  <cp:lastModifiedBy>Laffin, M.D., Luke</cp:lastModifiedBy>
  <cp:revision>567</cp:revision>
  <dcterms:created xsi:type="dcterms:W3CDTF">2014-11-21T19:31:52Z</dcterms:created>
  <dcterms:modified xsi:type="dcterms:W3CDTF">2025-03-25T20:40:27Z</dcterms:modified>
</cp:coreProperties>
</file>