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9"/>
  </p:notesMasterIdLst>
  <p:sldIdLst>
    <p:sldId id="257" r:id="rId3"/>
    <p:sldId id="489" r:id="rId4"/>
    <p:sldId id="259" r:id="rId5"/>
    <p:sldId id="418" r:id="rId6"/>
    <p:sldId id="419" r:id="rId7"/>
    <p:sldId id="488" r:id="rId8"/>
    <p:sldId id="268" r:id="rId9"/>
    <p:sldId id="270" r:id="rId10"/>
    <p:sldId id="272" r:id="rId11"/>
    <p:sldId id="479" r:id="rId12"/>
    <p:sldId id="267" r:id="rId13"/>
    <p:sldId id="486" r:id="rId14"/>
    <p:sldId id="275" r:id="rId15"/>
    <p:sldId id="487" r:id="rId16"/>
    <p:sldId id="288" r:id="rId17"/>
    <p:sldId id="480" r:id="rId18"/>
    <p:sldId id="481" r:id="rId19"/>
    <p:sldId id="482" r:id="rId20"/>
    <p:sldId id="483" r:id="rId21"/>
    <p:sldId id="484" r:id="rId22"/>
    <p:sldId id="485" r:id="rId23"/>
    <p:sldId id="290" r:id="rId24"/>
    <p:sldId id="291" r:id="rId25"/>
    <p:sldId id="416" r:id="rId26"/>
    <p:sldId id="417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gjoon Park" initials="SP" lastIdx="1" clrIdx="0">
    <p:extLst>
      <p:ext uri="{19B8F6BF-5375-455C-9EA6-DF929625EA0E}">
        <p15:presenceInfo xmlns:p15="http://schemas.microsoft.com/office/powerpoint/2012/main" userId="bc5745dd25fc51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FFFF"/>
    <a:srgbClr val="000066"/>
    <a:srgbClr val="800000"/>
    <a:srgbClr val="99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935" autoAdjust="0"/>
  </p:normalViewPr>
  <p:slideViewPr>
    <p:cSldViewPr snapToGrid="0">
      <p:cViewPr varScale="1">
        <p:scale>
          <a:sx n="98" d="100"/>
          <a:sy n="98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580E4-F5D2-48BD-8E5E-A41931FE4E5C}" type="datetimeFigureOut">
              <a:rPr lang="ko-KR" altLang="en-US" smtClean="0"/>
              <a:t>2025-03-30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D7164-9F73-4268-B2EC-C54C45ABC4D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16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sz="1200" i="1" dirty="0">
                <a:solidFill>
                  <a:srgbClr val="FF0000"/>
                </a:solidFill>
              </a:rPr>
              <a:t>LBCT </a:t>
            </a:r>
            <a:r>
              <a:rPr lang="ko-KR" altLang="en-US" sz="1200" i="1" dirty="0" err="1">
                <a:solidFill>
                  <a:srgbClr val="FF0000"/>
                </a:solidFill>
              </a:rPr>
              <a:t>스케쥴표의</a:t>
            </a:r>
            <a:r>
              <a:rPr lang="ko-KR" altLang="en-US" sz="1200" i="1" dirty="0">
                <a:solidFill>
                  <a:srgbClr val="FF0000"/>
                </a:solidFill>
              </a:rPr>
              <a:t> 제목입니다</a:t>
            </a:r>
            <a:r>
              <a:rPr lang="en-US" altLang="ko-KR" sz="1200" i="1" dirty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US" altLang="ko-KR" sz="1200" i="1" dirty="0">
                <a:solidFill>
                  <a:srgbClr val="002060"/>
                </a:solidFill>
              </a:rPr>
              <a:t>Stratified Randomization Study to Compare Different Duration of Dual Antiplatelet Therapy After Coronary Stenting in Either High or Low Bleeding Risk Population</a:t>
            </a:r>
            <a:endParaRPr lang="en-US" altLang="ko-KR" sz="1200" i="1" dirty="0">
              <a:solidFill>
                <a:srgbClr val="002856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D7164-9F73-4268-B2EC-C54C45ABC4D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8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“investigator-initiated trial which included grant funding from medical device industry”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임을 명시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D7164-9F73-4268-B2EC-C54C45ABC4D1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1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3/30/2025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colorful border&#10;&#10;Description automatically generated">
            <a:extLst>
              <a:ext uri="{FF2B5EF4-FFF2-40B4-BE49-F238E27FC236}">
                <a16:creationId xmlns:a16="http://schemas.microsoft.com/office/drawing/2014/main" xmlns="" id="{327DA9BA-2D0D-6F3E-110C-2B21F2A66B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of a heart&#10;&#10;AI-generated content may be incorrect.">
            <a:extLst>
              <a:ext uri="{FF2B5EF4-FFF2-40B4-BE49-F238E27FC236}">
                <a16:creationId xmlns:a16="http://schemas.microsoft.com/office/drawing/2014/main" xmlns="" id="{3D361E35-6A7E-4E98-3F68-8BAB696CEC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6352888" y="4244210"/>
            <a:ext cx="6622025" cy="24611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sz="4800" i="1" dirty="0">
              <a:solidFill>
                <a:srgbClr val="002856"/>
              </a:solidFill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xmlns="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697366" y="4483166"/>
            <a:ext cx="5313680" cy="1826194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Hyo-Soo Kim, MD/PhD</a:t>
            </a:r>
          </a:p>
          <a:p>
            <a:pPr algn="ctr">
              <a:defRPr/>
            </a:pPr>
            <a:r>
              <a:rPr lang="en-US" altLang="ko-KR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Cardiovascular Center,</a:t>
            </a:r>
          </a:p>
          <a:p>
            <a:pPr algn="ctr">
              <a:defRPr/>
            </a:pPr>
            <a:r>
              <a:rPr lang="en-US" altLang="ko-KR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Seoul National University Hospital, Korea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9DC1D38-5826-4366-BFF6-BF8073CDF087}"/>
              </a:ext>
            </a:extLst>
          </p:cNvPr>
          <p:cNvSpPr txBox="1">
            <a:spLocks/>
          </p:cNvSpPr>
          <p:nvPr/>
        </p:nvSpPr>
        <p:spPr>
          <a:xfrm>
            <a:off x="340750" y="1938528"/>
            <a:ext cx="6622025" cy="2203704"/>
          </a:xfrm>
          <a:prstGeom prst="rect">
            <a:avLst/>
          </a:prstGeom>
        </p:spPr>
        <p:txBody>
          <a:bodyPr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2800" i="1" dirty="0">
                <a:solidFill>
                  <a:srgbClr val="002856"/>
                </a:solidFill>
              </a:rPr>
              <a:t>Dual Antiplatelet Therapy After PCI According To </a:t>
            </a:r>
            <a:r>
              <a:rPr lang="en-US" sz="2800" i="1">
                <a:solidFill>
                  <a:srgbClr val="002856"/>
                </a:solidFill>
              </a:rPr>
              <a:t>Bleeding Risk</a:t>
            </a:r>
          </a:p>
          <a:p>
            <a:pPr algn="ctr">
              <a:lnSpc>
                <a:spcPct val="170000"/>
              </a:lnSpc>
            </a:pPr>
            <a:r>
              <a:rPr lang="en-US" sz="2800" i="1">
                <a:solidFill>
                  <a:srgbClr val="C00000"/>
                </a:solidFill>
              </a:rPr>
              <a:t> “HOST-BR RCT” 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Design: stratified &amp; randomized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내용 개체 틀 5">
            <a:extLst>
              <a:ext uri="{FF2B5EF4-FFF2-40B4-BE49-F238E27FC236}">
                <a16:creationId xmlns:a16="http://schemas.microsoft.com/office/drawing/2014/main" xmlns="" id="{B5436DA6-22A8-46A8-90D0-F920D130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73" y="988751"/>
            <a:ext cx="11123926" cy="46344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ko-KR" sz="2400" b="1" i="1" kern="1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4,897</a:t>
            </a:r>
            <a:r>
              <a:rPr lang="en-US" altLang="ko-KR" sz="2400" b="1" i="1" kern="100" dirty="0">
                <a:ln>
                  <a:noFill/>
                </a:ln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b="1" i="1" kern="100">
                <a:ln>
                  <a:noFill/>
                </a:ln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eligible </a:t>
            </a:r>
            <a:r>
              <a:rPr lang="en-US" altLang="ko-KR" sz="2400" b="1" i="1" kern="100" smtClean="0">
                <a:ln>
                  <a:noFill/>
                </a:ln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receiving PCI </a:t>
            </a:r>
            <a:r>
              <a:rPr lang="en-US" altLang="ko-KR" sz="2400" b="1" i="1" kern="100">
                <a:ln>
                  <a:noFill/>
                </a:ln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ko-KR" sz="2400" b="1" i="1" kern="100" dirty="0">
                <a:ln>
                  <a:noFill/>
                </a:ln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 centers </a:t>
            </a:r>
            <a:r>
              <a:rPr lang="en-US" altLang="ko-KR" sz="2400" b="1" i="1" kern="100">
                <a:ln>
                  <a:noFill/>
                </a:ln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Korea</a:t>
            </a:r>
            <a:endParaRPr lang="en-US" altLang="ko-KR" sz="2400" b="1" i="1" kern="100" dirty="0">
              <a:ln>
                <a:noFill/>
              </a:ln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5" name="Table 5">
            <a:extLst>
              <a:ext uri="{FF2B5EF4-FFF2-40B4-BE49-F238E27FC236}">
                <a16:creationId xmlns:a16="http://schemas.microsoft.com/office/drawing/2014/main" xmlns="" id="{21567D25-4928-43D0-875E-6127B7E70AA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1393" y="1544048"/>
          <a:ext cx="3810607" cy="3657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10607">
                  <a:extLst>
                    <a:ext uri="{9D8B030D-6E8A-4147-A177-3AD203B41FA5}">
                      <a16:colId xmlns:a16="http://schemas.microsoft.com/office/drawing/2014/main" xmlns="" val="4076319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0">
                        <a:lnSpc>
                          <a:spcPct val="150000"/>
                        </a:lnSpc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Inclusion Criteria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938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Subject must be ≥ 19 years</a:t>
                      </a:r>
                    </a:p>
                    <a:p>
                      <a:pPr latinLnBrk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Undergone PCI with stents (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Xience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/Onyx)</a:t>
                      </a:r>
                    </a:p>
                    <a:p>
                      <a:pPr latinLnBrk="0">
                        <a:lnSpc>
                          <a:spcPct val="150000"/>
                        </a:lnSpc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Agreement of written informed consent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860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 Criteria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8060907"/>
                  </a:ext>
                </a:extLst>
              </a:tr>
              <a:tr h="362584">
                <a:tc>
                  <a:txBody>
                    <a:bodyPr/>
                    <a:lstStyle/>
                    <a:p>
                      <a:pPr marL="0" indent="0" latinLnBrk="0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Pregnant women</a:t>
                      </a:r>
                    </a:p>
                    <a:p>
                      <a:pPr marL="0" indent="0" latinLnBrk="0">
                        <a:lnSpc>
                          <a:spcPct val="150000"/>
                        </a:lnSpc>
                        <a:buNone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Patients with a history of allergic reactions or contraindications to the following medications: aspirin, clopidogrel, prasugrel, ticagrelor, heparin, cobalt chromium, sirolimus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0298062"/>
                  </a:ext>
                </a:extLst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85373" y="1492751"/>
            <a:ext cx="8684699" cy="4440271"/>
            <a:chOff x="85373" y="1492751"/>
            <a:chExt cx="8684699" cy="4440271"/>
          </a:xfrm>
        </p:grpSpPr>
        <p:sp>
          <p:nvSpPr>
            <p:cNvPr id="39" name="타원 38"/>
            <p:cNvSpPr/>
            <p:nvPr/>
          </p:nvSpPr>
          <p:spPr>
            <a:xfrm>
              <a:off x="1330190" y="4316824"/>
              <a:ext cx="377687" cy="347966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85373" y="1492751"/>
              <a:ext cx="8684699" cy="4440271"/>
              <a:chOff x="85373" y="1492751"/>
              <a:chExt cx="8684699" cy="4440271"/>
            </a:xfrm>
          </p:grpSpPr>
          <p:sp>
            <p:nvSpPr>
              <p:cNvPr id="2" name="타원 1"/>
              <p:cNvSpPr/>
              <p:nvPr/>
            </p:nvSpPr>
            <p:spPr>
              <a:xfrm>
                <a:off x="1346757" y="1992706"/>
                <a:ext cx="377687" cy="34796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6" name="그룹 95">
                <a:extLst>
                  <a:ext uri="{FF2B5EF4-FFF2-40B4-BE49-F238E27FC236}">
                    <a16:creationId xmlns:a16="http://schemas.microsoft.com/office/drawing/2014/main" xmlns="" id="{398AD71E-6F4B-419E-84C2-C8EC76E57B51}"/>
                  </a:ext>
                </a:extLst>
              </p:cNvPr>
              <p:cNvGrpSpPr/>
              <p:nvPr/>
            </p:nvGrpSpPr>
            <p:grpSpPr>
              <a:xfrm>
                <a:off x="85373" y="1492751"/>
                <a:ext cx="8684699" cy="4440271"/>
                <a:chOff x="294923" y="1488179"/>
                <a:chExt cx="8684699" cy="4440271"/>
              </a:xfrm>
            </p:grpSpPr>
            <p:grpSp>
              <p:nvGrpSpPr>
                <p:cNvPr id="88" name="그룹 87">
                  <a:extLst>
                    <a:ext uri="{FF2B5EF4-FFF2-40B4-BE49-F238E27FC236}">
                      <a16:creationId xmlns:a16="http://schemas.microsoft.com/office/drawing/2014/main" xmlns="" id="{B0907305-7C80-417A-A981-D019FEFD890F}"/>
                    </a:ext>
                  </a:extLst>
                </p:cNvPr>
                <p:cNvGrpSpPr/>
                <p:nvPr/>
              </p:nvGrpSpPr>
              <p:grpSpPr>
                <a:xfrm>
                  <a:off x="307888" y="1488179"/>
                  <a:ext cx="8231021" cy="1721360"/>
                  <a:chOff x="307888" y="1297679"/>
                  <a:chExt cx="8231021" cy="1721360"/>
                </a:xfrm>
              </p:grpSpPr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xmlns="" id="{65DD5CBE-B37E-4A1D-91F1-2CF721364192}"/>
                      </a:ext>
                    </a:extLst>
                  </p:cNvPr>
                  <p:cNvSpPr txBox="1"/>
                  <p:nvPr/>
                </p:nvSpPr>
                <p:spPr>
                  <a:xfrm>
                    <a:off x="307888" y="1581201"/>
                    <a:ext cx="1115487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2000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HBR</a:t>
                    </a:r>
                  </a:p>
                  <a:p>
                    <a:r>
                      <a:rPr lang="en-US" altLang="ko-KR" sz="2000" b="1" i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stratum</a:t>
                    </a:r>
                  </a:p>
                  <a:p>
                    <a:r>
                      <a:rPr lang="en-US" altLang="ko-KR" sz="1600" b="1" i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(N=1598)</a:t>
                    </a:r>
                    <a:r>
                      <a:rPr lang="en-US" altLang="ko-KR" sz="2000" b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ko-KR" altLang="en-US" sz="20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64" name="화살표: 오른쪽 11">
                    <a:extLst>
                      <a:ext uri="{FF2B5EF4-FFF2-40B4-BE49-F238E27FC236}">
                        <a16:creationId xmlns:a16="http://schemas.microsoft.com/office/drawing/2014/main" xmlns="" id="{05812CC4-6DDD-4F67-961B-F3DE0D1003CE}"/>
                      </a:ext>
                    </a:extLst>
                  </p:cNvPr>
                  <p:cNvSpPr/>
                  <p:nvPr/>
                </p:nvSpPr>
                <p:spPr>
                  <a:xfrm>
                    <a:off x="1713796" y="1297679"/>
                    <a:ext cx="1488555" cy="550360"/>
                  </a:xfrm>
                  <a:prstGeom prst="rightArrow">
                    <a:avLst>
                      <a:gd name="adj1" fmla="val 70925"/>
                      <a:gd name="adj2" fmla="val 50000"/>
                    </a:avLst>
                  </a:prstGeom>
                  <a:solidFill>
                    <a:srgbClr val="8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xmlns="" id="{65752DD4-39B1-4C21-BF4C-076497D3164A}"/>
                      </a:ext>
                    </a:extLst>
                  </p:cNvPr>
                  <p:cNvSpPr txBox="1"/>
                  <p:nvPr/>
                </p:nvSpPr>
                <p:spPr>
                  <a:xfrm>
                    <a:off x="1717792" y="1411662"/>
                    <a:ext cx="1488943" cy="30777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1400" b="1" kern="10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DAPT </a:t>
                    </a:r>
                    <a:r>
                      <a:rPr lang="en-US" altLang="ko-KR" sz="1400" b="1" i="1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1-month</a:t>
                    </a:r>
                    <a:r>
                      <a:rPr lang="en-US" altLang="ko-KR" sz="1400" b="1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ko-KR" altLang="en-US" sz="1400" b="1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7" name="화살표: 오른쪽 11">
                    <a:extLst>
                      <a:ext uri="{FF2B5EF4-FFF2-40B4-BE49-F238E27FC236}">
                        <a16:creationId xmlns:a16="http://schemas.microsoft.com/office/drawing/2014/main" xmlns="" id="{48EA50C4-CFDD-4B9B-8493-CA2C72371F02}"/>
                      </a:ext>
                    </a:extLst>
                  </p:cNvPr>
                  <p:cNvSpPr/>
                  <p:nvPr/>
                </p:nvSpPr>
                <p:spPr>
                  <a:xfrm>
                    <a:off x="1713795" y="2098202"/>
                    <a:ext cx="2411132" cy="550360"/>
                  </a:xfrm>
                  <a:prstGeom prst="rightArrow">
                    <a:avLst>
                      <a:gd name="adj1" fmla="val 70925"/>
                      <a:gd name="adj2" fmla="val 50000"/>
                    </a:avLst>
                  </a:prstGeom>
                  <a:solidFill>
                    <a:srgbClr val="8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xmlns="" id="{BA09C638-9F90-496C-83BF-BEC071E71801}"/>
                      </a:ext>
                    </a:extLst>
                  </p:cNvPr>
                  <p:cNvSpPr txBox="1"/>
                  <p:nvPr/>
                </p:nvSpPr>
                <p:spPr>
                  <a:xfrm>
                    <a:off x="1578427" y="1766968"/>
                    <a:ext cx="287832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2000" b="1" i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</a:t>
                    </a:r>
                    <a:endParaRPr lang="ko-KR" altLang="en-US" sz="20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xmlns="" id="{AA980DC3-EEC8-4ED5-8D9C-6557119519B6}"/>
                      </a:ext>
                    </a:extLst>
                  </p:cNvPr>
                  <p:cNvSpPr txBox="1"/>
                  <p:nvPr/>
                </p:nvSpPr>
                <p:spPr>
                  <a:xfrm>
                    <a:off x="1123950" y="2557374"/>
                    <a:ext cx="1298914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200" b="1" i="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Index PCI</a:t>
                    </a:r>
                    <a:r>
                      <a:rPr lang="ko-KR" altLang="en-US" sz="1200" b="1" i="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en-US" altLang="ko-KR" sz="1200" b="1" i="1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en-US" altLang="ko-KR" sz="1200" b="1" i="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Xience</a:t>
                    </a:r>
                    <a:endParaRPr lang="ko-KR" altLang="en-US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" name="화살표: 오른쪽 11">
                    <a:extLst>
                      <a:ext uri="{FF2B5EF4-FFF2-40B4-BE49-F238E27FC236}">
                        <a16:creationId xmlns:a16="http://schemas.microsoft.com/office/drawing/2014/main" xmlns="" id="{FEF7448D-496A-48EF-B175-D4F901CDEB80}"/>
                      </a:ext>
                    </a:extLst>
                  </p:cNvPr>
                  <p:cNvSpPr/>
                  <p:nvPr/>
                </p:nvSpPr>
                <p:spPr>
                  <a:xfrm>
                    <a:off x="3202351" y="1297679"/>
                    <a:ext cx="5331541" cy="550360"/>
                  </a:xfrm>
                  <a:prstGeom prst="rightArrow">
                    <a:avLst>
                      <a:gd name="adj1" fmla="val 70925"/>
                      <a:gd name="adj2" fmla="val 5000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6" name="화살표: 오른쪽 11">
                    <a:extLst>
                      <a:ext uri="{FF2B5EF4-FFF2-40B4-BE49-F238E27FC236}">
                        <a16:creationId xmlns:a16="http://schemas.microsoft.com/office/drawing/2014/main" xmlns="" id="{411B8C91-CEA9-4179-95FC-BCF1C5D35E9B}"/>
                      </a:ext>
                    </a:extLst>
                  </p:cNvPr>
                  <p:cNvSpPr/>
                  <p:nvPr/>
                </p:nvSpPr>
                <p:spPr>
                  <a:xfrm>
                    <a:off x="4124930" y="2087585"/>
                    <a:ext cx="4413979" cy="550360"/>
                  </a:xfrm>
                  <a:prstGeom prst="rightArrow">
                    <a:avLst>
                      <a:gd name="adj1" fmla="val 70925"/>
                      <a:gd name="adj2" fmla="val 50000"/>
                    </a:avLst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xmlns="" id="{E083C864-5AFC-47F2-B04D-46F885E785B0}"/>
                      </a:ext>
                    </a:extLst>
                  </p:cNvPr>
                  <p:cNvSpPr txBox="1"/>
                  <p:nvPr/>
                </p:nvSpPr>
                <p:spPr>
                  <a:xfrm>
                    <a:off x="4958625" y="2194403"/>
                    <a:ext cx="1933859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600" b="1" i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Single antiplatelet</a:t>
                    </a:r>
                    <a:endParaRPr lang="ko-KR" altLang="en-US" sz="1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xmlns="" id="{04B48405-FDC5-4C51-87ED-48EA37373105}"/>
                      </a:ext>
                    </a:extLst>
                  </p:cNvPr>
                  <p:cNvSpPr txBox="1"/>
                  <p:nvPr/>
                </p:nvSpPr>
                <p:spPr>
                  <a:xfrm>
                    <a:off x="4925995" y="1411662"/>
                    <a:ext cx="1933859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600" b="1" i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Single antiplatelet</a:t>
                    </a:r>
                    <a:endParaRPr lang="ko-KR" altLang="en-US" sz="1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87" name="그룹 86">
                  <a:extLst>
                    <a:ext uri="{FF2B5EF4-FFF2-40B4-BE49-F238E27FC236}">
                      <a16:creationId xmlns:a16="http://schemas.microsoft.com/office/drawing/2014/main" xmlns="" id="{E575B96D-9F9A-4CAE-BD26-23F996F180C5}"/>
                    </a:ext>
                  </a:extLst>
                </p:cNvPr>
                <p:cNvGrpSpPr/>
                <p:nvPr/>
              </p:nvGrpSpPr>
              <p:grpSpPr>
                <a:xfrm>
                  <a:off x="294923" y="3816179"/>
                  <a:ext cx="8684699" cy="2112271"/>
                  <a:chOff x="294923" y="3768554"/>
                  <a:chExt cx="8684699" cy="2112271"/>
                </a:xfrm>
              </p:grpSpPr>
              <p:sp>
                <p:nvSpPr>
                  <p:cNvPr id="57" name="화살표: 오른쪽 11">
                    <a:extLst>
                      <a:ext uri="{FF2B5EF4-FFF2-40B4-BE49-F238E27FC236}">
                        <a16:creationId xmlns:a16="http://schemas.microsoft.com/office/drawing/2014/main" xmlns="" id="{6D0D4502-44AF-4845-89A0-896C9F233C8A}"/>
                      </a:ext>
                    </a:extLst>
                  </p:cNvPr>
                  <p:cNvSpPr/>
                  <p:nvPr/>
                </p:nvSpPr>
                <p:spPr>
                  <a:xfrm>
                    <a:off x="1734057" y="4550812"/>
                    <a:ext cx="6804852" cy="550360"/>
                  </a:xfrm>
                  <a:prstGeom prst="rightArrow">
                    <a:avLst>
                      <a:gd name="adj1" fmla="val 70925"/>
                      <a:gd name="adj2" fmla="val 50000"/>
                    </a:avLst>
                  </a:prstGeom>
                  <a:solidFill>
                    <a:srgbClr val="00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xmlns="" id="{9FB5284E-268E-4200-A73F-D4B6E58D605A}"/>
                      </a:ext>
                    </a:extLst>
                  </p:cNvPr>
                  <p:cNvSpPr txBox="1"/>
                  <p:nvPr/>
                </p:nvSpPr>
                <p:spPr>
                  <a:xfrm>
                    <a:off x="1534548" y="4239499"/>
                    <a:ext cx="358493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2000" b="1" i="1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</a:t>
                    </a:r>
                    <a:endParaRPr lang="ko-KR" altLang="en-US" sz="2000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xmlns="" id="{1227E445-61B6-4BDB-9364-0231C1FAEEC6}"/>
                      </a:ext>
                    </a:extLst>
                  </p:cNvPr>
                  <p:cNvSpPr txBox="1"/>
                  <p:nvPr/>
                </p:nvSpPr>
                <p:spPr>
                  <a:xfrm>
                    <a:off x="1174241" y="5033614"/>
                    <a:ext cx="1136847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200" b="1" i="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Index PCI </a:t>
                    </a:r>
                  </a:p>
                  <a:p>
                    <a:pPr algn="ctr"/>
                    <a:r>
                      <a:rPr lang="en-US" altLang="ko-KR" sz="1200" b="1" i="1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Onyx</a:t>
                    </a:r>
                    <a:endParaRPr lang="ko-KR" altLang="en-US" sz="12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xmlns="" id="{0C3C7044-EA3F-4319-B228-71B7A56CA109}"/>
                      </a:ext>
                    </a:extLst>
                  </p:cNvPr>
                  <p:cNvSpPr txBox="1"/>
                  <p:nvPr/>
                </p:nvSpPr>
                <p:spPr>
                  <a:xfrm>
                    <a:off x="294923" y="4119859"/>
                    <a:ext cx="1120502" cy="1015663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sz="2000" b="1" i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LBR</a:t>
                    </a:r>
                  </a:p>
                  <a:p>
                    <a:r>
                      <a:rPr lang="en-US" altLang="ko-KR" sz="2000" b="1" i="1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stratum </a:t>
                    </a:r>
                    <a:r>
                      <a:rPr lang="en-US" altLang="ko-KR" sz="1600" b="1" i="1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(n=3299)</a:t>
                    </a:r>
                    <a:r>
                      <a:rPr lang="en-US" altLang="ko-KR" sz="2000" b="1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ko-KR" altLang="en-US" sz="2000" b="1" dirty="0">
                      <a:solidFill>
                        <a:srgbClr val="0000FF"/>
                      </a:solidFill>
                    </a:endParaRPr>
                  </a:p>
                </p:txBody>
              </p:sp>
              <p:sp>
                <p:nvSpPr>
                  <p:cNvPr id="69" name="화살표: 오른쪽 11">
                    <a:extLst>
                      <a:ext uri="{FF2B5EF4-FFF2-40B4-BE49-F238E27FC236}">
                        <a16:creationId xmlns:a16="http://schemas.microsoft.com/office/drawing/2014/main" xmlns="" id="{C8B308D2-24F8-4D5E-9304-C65A3BC7CEC1}"/>
                      </a:ext>
                    </a:extLst>
                  </p:cNvPr>
                  <p:cNvSpPr/>
                  <p:nvPr/>
                </p:nvSpPr>
                <p:spPr>
                  <a:xfrm>
                    <a:off x="1713795" y="3768554"/>
                    <a:ext cx="2401005" cy="550360"/>
                  </a:xfrm>
                  <a:prstGeom prst="rightArrow">
                    <a:avLst>
                      <a:gd name="adj1" fmla="val 70925"/>
                      <a:gd name="adj2" fmla="val 50000"/>
                    </a:avLst>
                  </a:prstGeom>
                  <a:solidFill>
                    <a:srgbClr val="00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7" name="화살표: 오른쪽 11">
                    <a:extLst>
                      <a:ext uri="{FF2B5EF4-FFF2-40B4-BE49-F238E27FC236}">
                        <a16:creationId xmlns:a16="http://schemas.microsoft.com/office/drawing/2014/main" xmlns="" id="{574DC210-0ED4-4AE7-8460-905E4A344971}"/>
                      </a:ext>
                    </a:extLst>
                  </p:cNvPr>
                  <p:cNvSpPr/>
                  <p:nvPr/>
                </p:nvSpPr>
                <p:spPr>
                  <a:xfrm>
                    <a:off x="4124929" y="3768554"/>
                    <a:ext cx="4413979" cy="550360"/>
                  </a:xfrm>
                  <a:prstGeom prst="rightArrow">
                    <a:avLst>
                      <a:gd name="adj1" fmla="val 70925"/>
                      <a:gd name="adj2" fmla="val 50000"/>
                    </a:avLst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xmlns="" id="{A097F228-7829-4063-95B9-525548DF77CF}"/>
                      </a:ext>
                    </a:extLst>
                  </p:cNvPr>
                  <p:cNvSpPr txBox="1"/>
                  <p:nvPr/>
                </p:nvSpPr>
                <p:spPr>
                  <a:xfrm>
                    <a:off x="4972050" y="3865192"/>
                    <a:ext cx="1933860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sz="1600" b="1" i="1" dirty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Single antiplatelet</a:t>
                    </a:r>
                    <a:endParaRPr lang="ko-KR" altLang="en-US" sz="1600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xmlns="" id="{49133E08-2051-473C-BA78-257B96B4018E}"/>
                      </a:ext>
                    </a:extLst>
                  </p:cNvPr>
                  <p:cNvSpPr txBox="1"/>
                  <p:nvPr/>
                </p:nvSpPr>
                <p:spPr>
                  <a:xfrm>
                    <a:off x="6449011" y="5234494"/>
                    <a:ext cx="2530611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ko-KR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 year</a:t>
                    </a:r>
                  </a:p>
                  <a:p>
                    <a:pPr algn="ctr"/>
                    <a:r>
                      <a:rPr lang="en-US" altLang="ko-KR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Primary end points</a:t>
                    </a:r>
                    <a:endParaRPr lang="ko-KR" altLang="en-US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  <p:cxnSp>
          <p:nvCxnSpPr>
            <p:cNvPr id="81" name="직선 연결선 41">
              <a:extLst>
                <a:ext uri="{FF2B5EF4-FFF2-40B4-BE49-F238E27FC236}">
                  <a16:creationId xmlns:a16="http://schemas.microsoft.com/office/drawing/2014/main" xmlns="" id="{032F758C-97D0-4D63-88BE-A9DDDC38BA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4767" y="1634286"/>
              <a:ext cx="1" cy="37114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5752DD4-39B1-4C21-BF4C-076497D3164A}"/>
                </a:ext>
              </a:extLst>
            </p:cNvPr>
            <p:cNvSpPr txBox="1"/>
            <p:nvPr/>
          </p:nvSpPr>
          <p:spPr>
            <a:xfrm>
              <a:off x="1528054" y="2431218"/>
              <a:ext cx="17479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400" b="1" kern="1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DAPT </a:t>
              </a:r>
              <a:r>
                <a:rPr lang="ko-KR" altLang="en-US" sz="1400" b="1" i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３</a:t>
              </a:r>
              <a:r>
                <a:rPr lang="en-US" altLang="ko-KR" sz="1400" b="1" i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-month</a:t>
              </a:r>
              <a:r>
                <a:rPr lang="en-US" altLang="ko-KR" sz="14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5752DD4-39B1-4C21-BF4C-076497D3164A}"/>
                </a:ext>
              </a:extLst>
            </p:cNvPr>
            <p:cNvSpPr txBox="1"/>
            <p:nvPr/>
          </p:nvSpPr>
          <p:spPr>
            <a:xfrm>
              <a:off x="1575298" y="3941502"/>
              <a:ext cx="17479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400" b="1" kern="1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DAPT </a:t>
              </a:r>
              <a:r>
                <a:rPr lang="ko-KR" altLang="en-US" sz="1400" b="1" i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３</a:t>
              </a:r>
              <a:r>
                <a:rPr lang="en-US" altLang="ko-KR" sz="1400" b="1" i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-month</a:t>
              </a:r>
              <a:r>
                <a:rPr lang="en-US" altLang="ko-KR" sz="14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5752DD4-39B1-4C21-BF4C-076497D3164A}"/>
                </a:ext>
              </a:extLst>
            </p:cNvPr>
            <p:cNvSpPr txBox="1"/>
            <p:nvPr/>
          </p:nvSpPr>
          <p:spPr>
            <a:xfrm>
              <a:off x="1563106" y="4743126"/>
              <a:ext cx="17479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400" b="1" kern="1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DAPT </a:t>
              </a:r>
              <a:r>
                <a:rPr lang="en-US" altLang="ko-KR" sz="1400" b="1" i="1" kern="1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en-US" altLang="ko-KR" sz="1400" b="1" i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-month</a:t>
              </a:r>
              <a:r>
                <a:rPr lang="en-US" altLang="ko-KR" sz="14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ko-KR" altLang="en-US" sz="1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6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Population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xmlns="" id="{795A2920-5DDE-4B87-8A7C-EF8F55F0807B}"/>
              </a:ext>
            </a:extLst>
          </p:cNvPr>
          <p:cNvGrpSpPr/>
          <p:nvPr/>
        </p:nvGrpSpPr>
        <p:grpSpPr>
          <a:xfrm>
            <a:off x="82546" y="982733"/>
            <a:ext cx="12026908" cy="5573515"/>
            <a:chOff x="16577" y="186978"/>
            <a:chExt cx="12128399" cy="6251106"/>
          </a:xfrm>
          <a:solidFill>
            <a:schemeClr val="bg1"/>
          </a:solidFill>
        </p:grpSpPr>
        <p:sp>
          <p:nvSpPr>
            <p:cNvPr id="18" name="직사각형 7">
              <a:extLst>
                <a:ext uri="{FF2B5EF4-FFF2-40B4-BE49-F238E27FC236}">
                  <a16:creationId xmlns:a16="http://schemas.microsoft.com/office/drawing/2014/main" xmlns="" id="{6F56BADB-9717-4052-BEE2-9FE609D2AC26}"/>
                </a:ext>
              </a:extLst>
            </p:cNvPr>
            <p:cNvSpPr/>
            <p:nvPr/>
          </p:nvSpPr>
          <p:spPr>
            <a:xfrm>
              <a:off x="3830955" y="763397"/>
              <a:ext cx="4530091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4897 patients</a:t>
              </a:r>
              <a:r>
                <a:rPr lang="ko-KR" alt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successfully randomized</a:t>
              </a:r>
              <a:endParaRPr lang="ko-KR" alt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직사각형 9">
              <a:extLst>
                <a:ext uri="{FF2B5EF4-FFF2-40B4-BE49-F238E27FC236}">
                  <a16:creationId xmlns:a16="http://schemas.microsoft.com/office/drawing/2014/main" xmlns="" id="{AFBA1DCB-234C-4561-9B85-3ED2B466DD7E}"/>
                </a:ext>
              </a:extLst>
            </p:cNvPr>
            <p:cNvSpPr/>
            <p:nvPr/>
          </p:nvSpPr>
          <p:spPr>
            <a:xfrm>
              <a:off x="7761240" y="1519816"/>
              <a:ext cx="288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bleeding risk </a:t>
              </a:r>
              <a:r>
                <a:rPr lang="en-US" altLang="ko-KR" sz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stratum (N=3299)</a:t>
              </a:r>
              <a:endParaRPr lang="ko-KR" altLang="en-US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직사각형 37">
              <a:extLst>
                <a:ext uri="{FF2B5EF4-FFF2-40B4-BE49-F238E27FC236}">
                  <a16:creationId xmlns:a16="http://schemas.microsoft.com/office/drawing/2014/main" xmlns="" id="{22D48A19-3AF1-46EF-876C-0697D9ABD6AA}"/>
                </a:ext>
              </a:extLst>
            </p:cNvPr>
            <p:cNvSpPr/>
            <p:nvPr/>
          </p:nvSpPr>
          <p:spPr>
            <a:xfrm>
              <a:off x="1538150" y="1519816"/>
              <a:ext cx="288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bleeding risk</a:t>
              </a:r>
              <a:r>
                <a:rPr lang="en-US" altLang="ko-KR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stratum (N=1598)</a:t>
              </a:r>
              <a:endParaRPr lang="ko-KR" alt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직사각형 39">
              <a:extLst>
                <a:ext uri="{FF2B5EF4-FFF2-40B4-BE49-F238E27FC236}">
                  <a16:creationId xmlns:a16="http://schemas.microsoft.com/office/drawing/2014/main" xmlns="" id="{44E36605-B391-4FAC-96A7-B59C77C792C2}"/>
                </a:ext>
              </a:extLst>
            </p:cNvPr>
            <p:cNvSpPr/>
            <p:nvPr/>
          </p:nvSpPr>
          <p:spPr>
            <a:xfrm>
              <a:off x="295138" y="3981210"/>
              <a:ext cx="2560320" cy="11070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790 completed </a:t>
              </a:r>
              <a:r>
                <a:rPr lang="en-US" altLang="ko-KR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</a:t>
              </a:r>
              <a:r>
                <a:rPr lang="en-US" altLang="ko-KR" sz="11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(99.0%)</a:t>
              </a:r>
              <a:endParaRPr lang="en-US" altLang="ko-K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702 Were alive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634 followed allocated regimen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68 didn’t follow allocated regimen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88 died</a:t>
              </a:r>
            </a:p>
          </p:txBody>
        </p:sp>
        <p:sp>
          <p:nvSpPr>
            <p:cNvPr id="22" name="직사각형 40">
              <a:extLst>
                <a:ext uri="{FF2B5EF4-FFF2-40B4-BE49-F238E27FC236}">
                  <a16:creationId xmlns:a16="http://schemas.microsoft.com/office/drawing/2014/main" xmlns="" id="{4248380C-A05E-478A-9581-0C2609F9FE72}"/>
                </a:ext>
              </a:extLst>
            </p:cNvPr>
            <p:cNvSpPr/>
            <p:nvPr/>
          </p:nvSpPr>
          <p:spPr>
            <a:xfrm>
              <a:off x="295138" y="5535305"/>
              <a:ext cx="2560320" cy="9027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798 were included 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intention-to-treat population</a:t>
              </a:r>
            </a:p>
            <a:p>
              <a:r>
                <a:rPr lang="en-US" altLang="ko-KR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722 </a:t>
              </a:r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were included </a:t>
              </a:r>
              <a:r>
                <a:rPr lang="en-US" altLang="ko-KR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ko-KR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90.5%</a:t>
              </a:r>
              <a:r>
                <a:rPr lang="en-US" altLang="ko-KR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altLang="ko-K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per-protocol population</a:t>
              </a:r>
            </a:p>
          </p:txBody>
        </p:sp>
        <p:sp>
          <p:nvSpPr>
            <p:cNvPr id="23" name="직사각형 37">
              <a:extLst>
                <a:ext uri="{FF2B5EF4-FFF2-40B4-BE49-F238E27FC236}">
                  <a16:creationId xmlns:a16="http://schemas.microsoft.com/office/drawing/2014/main" xmlns="" id="{D83039CA-E2D0-4CE0-ADCE-4C4044EABF07}"/>
                </a:ext>
              </a:extLst>
            </p:cNvPr>
            <p:cNvSpPr/>
            <p:nvPr/>
          </p:nvSpPr>
          <p:spPr>
            <a:xfrm>
              <a:off x="295138" y="2311051"/>
              <a:ext cx="2560320" cy="576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1-month</a:t>
              </a:r>
              <a:r>
                <a:rPr lang="en-US" altLang="ko-KR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DAPT group (N=798)</a:t>
              </a:r>
              <a:endParaRPr lang="ko-KR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직사각형 37">
              <a:extLst>
                <a:ext uri="{FF2B5EF4-FFF2-40B4-BE49-F238E27FC236}">
                  <a16:creationId xmlns:a16="http://schemas.microsoft.com/office/drawing/2014/main" xmlns="" id="{C2A893C1-36FF-4E93-9E1F-BAD277723C3D}"/>
                </a:ext>
              </a:extLst>
            </p:cNvPr>
            <p:cNvSpPr/>
            <p:nvPr/>
          </p:nvSpPr>
          <p:spPr>
            <a:xfrm>
              <a:off x="3075780" y="2311051"/>
              <a:ext cx="2560320" cy="576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3-month</a:t>
              </a:r>
              <a:r>
                <a:rPr lang="en-US" altLang="ko-KR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DAPT group (N=800)</a:t>
              </a:r>
              <a:endParaRPr lang="ko-KR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직사각형 37">
              <a:extLst>
                <a:ext uri="{FF2B5EF4-FFF2-40B4-BE49-F238E27FC236}">
                  <a16:creationId xmlns:a16="http://schemas.microsoft.com/office/drawing/2014/main" xmlns="" id="{04E3D642-4C13-4702-BE4B-288C5A74D041}"/>
                </a:ext>
              </a:extLst>
            </p:cNvPr>
            <p:cNvSpPr/>
            <p:nvPr/>
          </p:nvSpPr>
          <p:spPr>
            <a:xfrm>
              <a:off x="6472974" y="2311051"/>
              <a:ext cx="2651760" cy="576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3-month</a:t>
              </a:r>
              <a:r>
                <a:rPr lang="en-US" altLang="ko-KR" sz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DAPT group (N=1649)</a:t>
              </a:r>
              <a:endParaRPr lang="ko-KR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직사각형 37">
              <a:extLst>
                <a:ext uri="{FF2B5EF4-FFF2-40B4-BE49-F238E27FC236}">
                  <a16:creationId xmlns:a16="http://schemas.microsoft.com/office/drawing/2014/main" xmlns="" id="{EE77352C-241E-47CB-ABED-F42AC0CE54AD}"/>
                </a:ext>
              </a:extLst>
            </p:cNvPr>
            <p:cNvSpPr/>
            <p:nvPr/>
          </p:nvSpPr>
          <p:spPr>
            <a:xfrm>
              <a:off x="9301579" y="2311051"/>
              <a:ext cx="2651760" cy="576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12-month</a:t>
              </a:r>
              <a:r>
                <a:rPr lang="en-US" altLang="ko-KR" sz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DAPT group (N=1650)</a:t>
              </a:r>
              <a:endParaRPr lang="ko-KR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직사각형 39">
              <a:extLst>
                <a:ext uri="{FF2B5EF4-FFF2-40B4-BE49-F238E27FC236}">
                  <a16:creationId xmlns:a16="http://schemas.microsoft.com/office/drawing/2014/main" xmlns="" id="{BE763AD3-AB5B-4C54-914D-E295B638E0DF}"/>
                </a:ext>
              </a:extLst>
            </p:cNvPr>
            <p:cNvSpPr/>
            <p:nvPr/>
          </p:nvSpPr>
          <p:spPr>
            <a:xfrm>
              <a:off x="3075780" y="3981210"/>
              <a:ext cx="2560320" cy="11070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788 completed </a:t>
              </a:r>
              <a:r>
                <a:rPr lang="en-US" altLang="ko-KR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</a:t>
              </a:r>
              <a:r>
                <a:rPr lang="en-US" altLang="ko-KR" sz="11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(98.5%)</a:t>
              </a:r>
              <a:endParaRPr lang="en-US" altLang="ko-K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722 Were alive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656 followed allocated regimen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66 didn’t follow allocated regimen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66 died</a:t>
              </a:r>
            </a:p>
          </p:txBody>
        </p:sp>
        <p:sp>
          <p:nvSpPr>
            <p:cNvPr id="28" name="직사각형 39">
              <a:extLst>
                <a:ext uri="{FF2B5EF4-FFF2-40B4-BE49-F238E27FC236}">
                  <a16:creationId xmlns:a16="http://schemas.microsoft.com/office/drawing/2014/main" xmlns="" id="{FB0F100E-1FE7-4FCE-AA3F-EBBEEDF1C748}"/>
                </a:ext>
              </a:extLst>
            </p:cNvPr>
            <p:cNvSpPr/>
            <p:nvPr/>
          </p:nvSpPr>
          <p:spPr>
            <a:xfrm>
              <a:off x="6472974" y="3981210"/>
              <a:ext cx="2651760" cy="11070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1625 completed </a:t>
              </a:r>
              <a:r>
                <a:rPr lang="en-US" altLang="ko-KR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 </a:t>
              </a:r>
              <a:r>
                <a:rPr lang="en-US" altLang="ko-KR" sz="11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(98.5%)</a:t>
              </a:r>
              <a:endParaRPr lang="en-US" altLang="ko-KR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1607 Were alive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1538 followed allocated regimen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69 didn’t follow allocated regimen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18 died</a:t>
              </a:r>
            </a:p>
          </p:txBody>
        </p:sp>
        <p:sp>
          <p:nvSpPr>
            <p:cNvPr id="29" name="직사각형 39">
              <a:extLst>
                <a:ext uri="{FF2B5EF4-FFF2-40B4-BE49-F238E27FC236}">
                  <a16:creationId xmlns:a16="http://schemas.microsoft.com/office/drawing/2014/main" xmlns="" id="{E51EFA8E-346A-4CFD-A089-40774E094EFD}"/>
                </a:ext>
              </a:extLst>
            </p:cNvPr>
            <p:cNvSpPr/>
            <p:nvPr/>
          </p:nvSpPr>
          <p:spPr>
            <a:xfrm>
              <a:off x="9301579" y="3981210"/>
              <a:ext cx="2651760" cy="110704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1639 completed </a:t>
              </a:r>
              <a:r>
                <a:rPr lang="en-US" altLang="ko-KR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follow-up</a:t>
              </a:r>
              <a:r>
                <a:rPr lang="en-US" altLang="ko-KR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1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(99.3%)</a:t>
              </a:r>
              <a:endParaRPr lang="en-US" altLang="ko-KR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1626 Were alive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1563 followed allocated regimen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63 didn’t follow allocated regimen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14 died</a:t>
              </a:r>
            </a:p>
          </p:txBody>
        </p:sp>
        <p:sp>
          <p:nvSpPr>
            <p:cNvPr id="30" name="직사각형 37">
              <a:extLst>
                <a:ext uri="{FF2B5EF4-FFF2-40B4-BE49-F238E27FC236}">
                  <a16:creationId xmlns:a16="http://schemas.microsoft.com/office/drawing/2014/main" xmlns="" id="{D0CCDED1-97A1-4DDF-B009-E7054000C672}"/>
                </a:ext>
              </a:extLst>
            </p:cNvPr>
            <p:cNvSpPr/>
            <p:nvPr/>
          </p:nvSpPr>
          <p:spPr>
            <a:xfrm>
              <a:off x="16577" y="3068370"/>
              <a:ext cx="1463040" cy="7315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were lost to follow-up</a:t>
              </a:r>
            </a:p>
            <a:p>
              <a:r>
                <a:rPr lang="en-US" altLang="ko-KR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withdrew consent</a:t>
              </a:r>
            </a:p>
          </p:txBody>
        </p:sp>
        <p:sp>
          <p:nvSpPr>
            <p:cNvPr id="31" name="직사각형 37">
              <a:extLst>
                <a:ext uri="{FF2B5EF4-FFF2-40B4-BE49-F238E27FC236}">
                  <a16:creationId xmlns:a16="http://schemas.microsoft.com/office/drawing/2014/main" xmlns="" id="{65D286AB-A9DD-4D18-86CC-D2A6115AF2D8}"/>
                </a:ext>
              </a:extLst>
            </p:cNvPr>
            <p:cNvSpPr/>
            <p:nvPr/>
          </p:nvSpPr>
          <p:spPr>
            <a:xfrm>
              <a:off x="4474024" y="3062996"/>
              <a:ext cx="1463040" cy="7315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were lost to follow-up</a:t>
              </a:r>
            </a:p>
            <a:p>
              <a:r>
                <a:rPr lang="en-US" altLang="ko-KR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withdrew consent</a:t>
              </a:r>
            </a:p>
            <a:p>
              <a:r>
                <a:rPr lang="en-US" altLang="ko-KR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patients was not HBR patients</a:t>
              </a:r>
              <a:endParaRPr lang="ko-KR" altLang="en-US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Straight Arrow Connector 43">
              <a:extLst>
                <a:ext uri="{FF2B5EF4-FFF2-40B4-BE49-F238E27FC236}">
                  <a16:creationId xmlns:a16="http://schemas.microsoft.com/office/drawing/2014/main" xmlns="" id="{65332E2D-D141-40FE-A62B-CF2069B679EC}"/>
                </a:ext>
              </a:extLst>
            </p:cNvPr>
            <p:cNvCxnSpPr>
              <a:cxnSpLocks/>
              <a:stCxn id="23" idx="2"/>
              <a:endCxn id="21" idx="0"/>
            </p:cNvCxnSpPr>
            <p:nvPr/>
          </p:nvCxnSpPr>
          <p:spPr>
            <a:xfrm>
              <a:off x="1575298" y="2887051"/>
              <a:ext cx="0" cy="1094159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46">
              <a:extLst>
                <a:ext uri="{FF2B5EF4-FFF2-40B4-BE49-F238E27FC236}">
                  <a16:creationId xmlns:a16="http://schemas.microsoft.com/office/drawing/2014/main" xmlns="" id="{A9266E74-A275-41C4-9458-8819FBDA9250}"/>
                </a:ext>
              </a:extLst>
            </p:cNvPr>
            <p:cNvCxnSpPr>
              <a:cxnSpLocks/>
              <a:stCxn id="24" idx="2"/>
              <a:endCxn id="27" idx="0"/>
            </p:cNvCxnSpPr>
            <p:nvPr/>
          </p:nvCxnSpPr>
          <p:spPr>
            <a:xfrm>
              <a:off x="4355940" y="2887051"/>
              <a:ext cx="0" cy="1094159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7">
              <a:extLst>
                <a:ext uri="{FF2B5EF4-FFF2-40B4-BE49-F238E27FC236}">
                  <a16:creationId xmlns:a16="http://schemas.microsoft.com/office/drawing/2014/main" xmlns="" id="{7608854D-2538-460E-9F54-4680CFCC2F73}"/>
                </a:ext>
              </a:extLst>
            </p:cNvPr>
            <p:cNvSpPr/>
            <p:nvPr/>
          </p:nvSpPr>
          <p:spPr>
            <a:xfrm>
              <a:off x="6249353" y="3062996"/>
              <a:ext cx="1463040" cy="7315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were lost to follow-up</a:t>
              </a:r>
            </a:p>
            <a:p>
              <a:r>
                <a:rPr lang="en-US" altLang="ko-KR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withdrew consent</a:t>
              </a:r>
            </a:p>
            <a:p>
              <a:r>
                <a:rPr lang="en-US" altLang="ko-KR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patients were not LBR patients</a:t>
              </a:r>
              <a:endParaRPr lang="ko-KR" altLang="en-US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직사각형 37">
              <a:extLst>
                <a:ext uri="{FF2B5EF4-FFF2-40B4-BE49-F238E27FC236}">
                  <a16:creationId xmlns:a16="http://schemas.microsoft.com/office/drawing/2014/main" xmlns="" id="{2029DA15-F635-46F6-AC7C-E2B1554056AC}"/>
                </a:ext>
              </a:extLst>
            </p:cNvPr>
            <p:cNvSpPr/>
            <p:nvPr/>
          </p:nvSpPr>
          <p:spPr>
            <a:xfrm>
              <a:off x="10681936" y="3062996"/>
              <a:ext cx="1463040" cy="7315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were lost to follow-up</a:t>
              </a:r>
            </a:p>
            <a:p>
              <a:r>
                <a:rPr lang="en-US" altLang="ko-KR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withdrew consent</a:t>
              </a:r>
            </a:p>
            <a:p>
              <a:r>
                <a:rPr lang="en-US" altLang="ko-KR" sz="9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patients were not LBR patients</a:t>
              </a:r>
              <a:endParaRPr lang="ko-KR" altLang="en-US" sz="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Straight Arrow Connector 52">
              <a:extLst>
                <a:ext uri="{FF2B5EF4-FFF2-40B4-BE49-F238E27FC236}">
                  <a16:creationId xmlns:a16="http://schemas.microsoft.com/office/drawing/2014/main" xmlns="" id="{53D3C3A4-E919-40DB-A74A-E85B3582A5AD}"/>
                </a:ext>
              </a:extLst>
            </p:cNvPr>
            <p:cNvCxnSpPr>
              <a:cxnSpLocks/>
              <a:stCxn id="25" idx="2"/>
              <a:endCxn id="28" idx="0"/>
            </p:cNvCxnSpPr>
            <p:nvPr/>
          </p:nvCxnSpPr>
          <p:spPr>
            <a:xfrm>
              <a:off x="7798854" y="2887051"/>
              <a:ext cx="0" cy="1094159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53">
              <a:extLst>
                <a:ext uri="{FF2B5EF4-FFF2-40B4-BE49-F238E27FC236}">
                  <a16:creationId xmlns:a16="http://schemas.microsoft.com/office/drawing/2014/main" xmlns="" id="{7215A9F9-2C16-416F-A4D5-CF21A1C489D2}"/>
                </a:ext>
              </a:extLst>
            </p:cNvPr>
            <p:cNvCxnSpPr>
              <a:cxnSpLocks/>
              <a:stCxn id="26" idx="2"/>
              <a:endCxn id="29" idx="0"/>
            </p:cNvCxnSpPr>
            <p:nvPr/>
          </p:nvCxnSpPr>
          <p:spPr>
            <a:xfrm>
              <a:off x="10627459" y="2887051"/>
              <a:ext cx="0" cy="1094159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직사각형 40">
              <a:extLst>
                <a:ext uri="{FF2B5EF4-FFF2-40B4-BE49-F238E27FC236}">
                  <a16:creationId xmlns:a16="http://schemas.microsoft.com/office/drawing/2014/main" xmlns="" id="{E35CD70F-47D5-4E94-BDD4-AF69DF933FD8}"/>
                </a:ext>
              </a:extLst>
            </p:cNvPr>
            <p:cNvSpPr/>
            <p:nvPr/>
          </p:nvSpPr>
          <p:spPr>
            <a:xfrm>
              <a:off x="3075780" y="5535305"/>
              <a:ext cx="2560320" cy="9027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 were included 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intention-to-treat population</a:t>
              </a:r>
            </a:p>
            <a:p>
              <a:r>
                <a:rPr lang="en-US" altLang="ko-KR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722</a:t>
              </a:r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were included </a:t>
              </a:r>
              <a:r>
                <a:rPr lang="en-US" altLang="ko-KR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ko-KR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90.3%</a:t>
              </a:r>
              <a:r>
                <a:rPr lang="en-US" altLang="ko-KR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altLang="ko-K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per-protocol population</a:t>
              </a:r>
            </a:p>
          </p:txBody>
        </p:sp>
        <p:sp>
          <p:nvSpPr>
            <p:cNvPr id="39" name="직사각형 40">
              <a:extLst>
                <a:ext uri="{FF2B5EF4-FFF2-40B4-BE49-F238E27FC236}">
                  <a16:creationId xmlns:a16="http://schemas.microsoft.com/office/drawing/2014/main" xmlns="" id="{72535C6D-6C59-4497-8B6B-E2354BB18803}"/>
                </a:ext>
              </a:extLst>
            </p:cNvPr>
            <p:cNvSpPr/>
            <p:nvPr/>
          </p:nvSpPr>
          <p:spPr>
            <a:xfrm>
              <a:off x="6472974" y="5530951"/>
              <a:ext cx="2651760" cy="9027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1649 were included 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intention-to-treat population</a:t>
              </a:r>
            </a:p>
            <a:p>
              <a:r>
                <a:rPr lang="en-US" altLang="ko-KR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1556</a:t>
              </a:r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were included </a:t>
              </a:r>
              <a:r>
                <a:rPr lang="en-US" altLang="ko-KR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ko-KR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94.4%</a:t>
              </a:r>
              <a:r>
                <a:rPr lang="en-US" altLang="ko-KR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altLang="ko-K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per-protocol population</a:t>
              </a:r>
            </a:p>
          </p:txBody>
        </p:sp>
        <p:sp>
          <p:nvSpPr>
            <p:cNvPr id="40" name="직사각형 40">
              <a:extLst>
                <a:ext uri="{FF2B5EF4-FFF2-40B4-BE49-F238E27FC236}">
                  <a16:creationId xmlns:a16="http://schemas.microsoft.com/office/drawing/2014/main" xmlns="" id="{EB3666A4-550B-4B69-9DDF-20860E4AD899}"/>
                </a:ext>
              </a:extLst>
            </p:cNvPr>
            <p:cNvSpPr/>
            <p:nvPr/>
          </p:nvSpPr>
          <p:spPr>
            <a:xfrm>
              <a:off x="9301579" y="5530951"/>
              <a:ext cx="2651760" cy="90277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1650 were included </a:t>
              </a: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intention-to-treat population</a:t>
              </a:r>
            </a:p>
            <a:p>
              <a:r>
                <a:rPr lang="en-US" altLang="ko-KR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1576 </a:t>
              </a:r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were included </a:t>
              </a:r>
              <a:r>
                <a:rPr lang="en-US" altLang="ko-KR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ko-KR" sz="11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95.5%</a:t>
              </a:r>
              <a:r>
                <a:rPr lang="en-US" altLang="ko-KR" sz="11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altLang="ko-KR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11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per-protocol population</a:t>
              </a:r>
            </a:p>
          </p:txBody>
        </p:sp>
        <p:sp>
          <p:nvSpPr>
            <p:cNvPr id="41" name="직사각형 7">
              <a:extLst>
                <a:ext uri="{FF2B5EF4-FFF2-40B4-BE49-F238E27FC236}">
                  <a16:creationId xmlns:a16="http://schemas.microsoft.com/office/drawing/2014/main" xmlns="" id="{B949FF6B-7B22-4478-BA60-F2F44322B64C}"/>
                </a:ext>
              </a:extLst>
            </p:cNvPr>
            <p:cNvSpPr/>
            <p:nvPr/>
          </p:nvSpPr>
          <p:spPr>
            <a:xfrm>
              <a:off x="3830954" y="186978"/>
              <a:ext cx="4530091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4900 patients</a:t>
              </a:r>
              <a:r>
                <a:rPr lang="ko-KR" alt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enrolled</a:t>
              </a:r>
              <a:endParaRPr lang="ko-KR" alt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Arrow Connector 43">
              <a:extLst>
                <a:ext uri="{FF2B5EF4-FFF2-40B4-BE49-F238E27FC236}">
                  <a16:creationId xmlns:a16="http://schemas.microsoft.com/office/drawing/2014/main" xmlns="" id="{C686D0E9-4672-4C35-B47B-DA0F3ACB8535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>
            <a:xfrm>
              <a:off x="1575298" y="5088255"/>
              <a:ext cx="0" cy="4470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3">
              <a:extLst>
                <a:ext uri="{FF2B5EF4-FFF2-40B4-BE49-F238E27FC236}">
                  <a16:creationId xmlns:a16="http://schemas.microsoft.com/office/drawing/2014/main" xmlns="" id="{A79F7FEA-4C11-4D83-8458-755F684DDD32}"/>
                </a:ext>
              </a:extLst>
            </p:cNvPr>
            <p:cNvCxnSpPr>
              <a:cxnSpLocks/>
              <a:stCxn id="27" idx="2"/>
              <a:endCxn id="38" idx="0"/>
            </p:cNvCxnSpPr>
            <p:nvPr/>
          </p:nvCxnSpPr>
          <p:spPr>
            <a:xfrm>
              <a:off x="4355940" y="5088255"/>
              <a:ext cx="0" cy="447050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4FA2AB56-68F8-47C9-9C99-969359B37477}"/>
                </a:ext>
              </a:extLst>
            </p:cNvPr>
            <p:cNvCxnSpPr>
              <a:cxnSpLocks/>
              <a:stCxn id="28" idx="2"/>
              <a:endCxn id="39" idx="0"/>
            </p:cNvCxnSpPr>
            <p:nvPr/>
          </p:nvCxnSpPr>
          <p:spPr>
            <a:xfrm>
              <a:off x="7798854" y="5088255"/>
              <a:ext cx="0" cy="442696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3">
              <a:extLst>
                <a:ext uri="{FF2B5EF4-FFF2-40B4-BE49-F238E27FC236}">
                  <a16:creationId xmlns:a16="http://schemas.microsoft.com/office/drawing/2014/main" xmlns="" id="{46F8F151-E1B3-4A71-BE07-CA6A4EF48D6F}"/>
                </a:ext>
              </a:extLst>
            </p:cNvPr>
            <p:cNvCxnSpPr>
              <a:cxnSpLocks/>
              <a:stCxn id="29" idx="2"/>
              <a:endCxn id="40" idx="0"/>
            </p:cNvCxnSpPr>
            <p:nvPr/>
          </p:nvCxnSpPr>
          <p:spPr>
            <a:xfrm>
              <a:off x="10627459" y="5088255"/>
              <a:ext cx="0" cy="442696"/>
            </a:xfrm>
            <a:prstGeom prst="straightConnector1">
              <a:avLst/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연결선: 꺾임 45">
              <a:extLst>
                <a:ext uri="{FF2B5EF4-FFF2-40B4-BE49-F238E27FC236}">
                  <a16:creationId xmlns:a16="http://schemas.microsoft.com/office/drawing/2014/main" xmlns="" id="{0ECFBF3E-3F12-4BC2-B288-78A68F3F0122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>
            <a:xfrm rot="5400000">
              <a:off x="4338867" y="-237319"/>
              <a:ext cx="396419" cy="3117851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연결선: 꺾임 47">
              <a:extLst>
                <a:ext uri="{FF2B5EF4-FFF2-40B4-BE49-F238E27FC236}">
                  <a16:creationId xmlns:a16="http://schemas.microsoft.com/office/drawing/2014/main" xmlns="" id="{665E0992-D246-49E0-8FE6-C32511D279D7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 rot="16200000" flipH="1">
              <a:off x="7450411" y="-231014"/>
              <a:ext cx="396419" cy="3105239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연결선: 꺾임 48">
              <a:extLst>
                <a:ext uri="{FF2B5EF4-FFF2-40B4-BE49-F238E27FC236}">
                  <a16:creationId xmlns:a16="http://schemas.microsoft.com/office/drawing/2014/main" xmlns="" id="{CBE96B1B-7551-471E-A2F7-A76782071A61}"/>
                </a:ext>
              </a:extLst>
            </p:cNvPr>
            <p:cNvCxnSpPr>
              <a:cxnSpLocks/>
              <a:stCxn id="19" idx="2"/>
              <a:endCxn id="26" idx="0"/>
            </p:cNvCxnSpPr>
            <p:nvPr/>
          </p:nvCxnSpPr>
          <p:spPr>
            <a:xfrm rot="16200000" flipH="1">
              <a:off x="9698732" y="1382323"/>
              <a:ext cx="431235" cy="1426219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연결선: 꺾임 49">
              <a:extLst>
                <a:ext uri="{FF2B5EF4-FFF2-40B4-BE49-F238E27FC236}">
                  <a16:creationId xmlns:a16="http://schemas.microsoft.com/office/drawing/2014/main" xmlns="" id="{C1BF4E56-420B-46DC-B356-A5BA20CB039E}"/>
                </a:ext>
              </a:extLst>
            </p:cNvPr>
            <p:cNvCxnSpPr>
              <a:cxnSpLocks/>
              <a:stCxn id="19" idx="2"/>
              <a:endCxn id="25" idx="0"/>
            </p:cNvCxnSpPr>
            <p:nvPr/>
          </p:nvCxnSpPr>
          <p:spPr>
            <a:xfrm rot="5400000">
              <a:off x="8284430" y="1394240"/>
              <a:ext cx="431235" cy="1402386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연결선: 꺾임 50">
              <a:extLst>
                <a:ext uri="{FF2B5EF4-FFF2-40B4-BE49-F238E27FC236}">
                  <a16:creationId xmlns:a16="http://schemas.microsoft.com/office/drawing/2014/main" xmlns="" id="{4054CA90-39AA-4F50-AF70-898EB6016115}"/>
                </a:ext>
              </a:extLst>
            </p:cNvPr>
            <p:cNvCxnSpPr>
              <a:cxnSpLocks/>
              <a:stCxn id="20" idx="2"/>
              <a:endCxn id="23" idx="0"/>
            </p:cNvCxnSpPr>
            <p:nvPr/>
          </p:nvCxnSpPr>
          <p:spPr>
            <a:xfrm rot="5400000">
              <a:off x="2061107" y="1394007"/>
              <a:ext cx="431235" cy="1402852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연결선: 꺾임 51">
              <a:extLst>
                <a:ext uri="{FF2B5EF4-FFF2-40B4-BE49-F238E27FC236}">
                  <a16:creationId xmlns:a16="http://schemas.microsoft.com/office/drawing/2014/main" xmlns="" id="{671D67E6-F13C-4F05-87EC-610BE4F83DE9}"/>
                </a:ext>
              </a:extLst>
            </p:cNvPr>
            <p:cNvCxnSpPr>
              <a:cxnSpLocks/>
              <a:stCxn id="20" idx="2"/>
              <a:endCxn id="24" idx="0"/>
            </p:cNvCxnSpPr>
            <p:nvPr/>
          </p:nvCxnSpPr>
          <p:spPr>
            <a:xfrm rot="16200000" flipH="1">
              <a:off x="3451428" y="1406538"/>
              <a:ext cx="431235" cy="1377790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DD3039B-FF3C-42FF-9B92-139CED668EC2}"/>
                </a:ext>
              </a:extLst>
            </p:cNvPr>
            <p:cNvSpPr txBox="1"/>
            <p:nvPr/>
          </p:nvSpPr>
          <p:spPr>
            <a:xfrm>
              <a:off x="5732118" y="1201734"/>
              <a:ext cx="771408" cy="3106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stratified</a:t>
              </a:r>
              <a:endParaRPr lang="ko-KR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918263A-81EE-4C90-99B8-ADCF9B63A737}"/>
                </a:ext>
              </a:extLst>
            </p:cNvPr>
            <p:cNvSpPr txBox="1"/>
            <p:nvPr/>
          </p:nvSpPr>
          <p:spPr>
            <a:xfrm>
              <a:off x="2483827" y="1917897"/>
              <a:ext cx="992873" cy="3106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randomized</a:t>
              </a:r>
              <a:endParaRPr lang="ko-KR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DB421203-DDD9-4239-ADC8-E4D9F6D98559}"/>
                </a:ext>
              </a:extLst>
            </p:cNvPr>
            <p:cNvSpPr txBox="1"/>
            <p:nvPr/>
          </p:nvSpPr>
          <p:spPr>
            <a:xfrm>
              <a:off x="8718176" y="1911737"/>
              <a:ext cx="992873" cy="3106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randomized</a:t>
              </a:r>
              <a:endParaRPr lang="ko-KR" alt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0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Characteristics_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</a:p>
        </p:txBody>
      </p:sp>
      <p:graphicFrame>
        <p:nvGraphicFramePr>
          <p:cNvPr id="56" name="Table 3">
            <a:extLst>
              <a:ext uri="{FF2B5EF4-FFF2-40B4-BE49-F238E27FC236}">
                <a16:creationId xmlns="" xmlns:a16="http://schemas.microsoft.com/office/drawing/2014/main" id="{877BE25F-1FA8-46AD-8C97-1F1EAD01A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49669"/>
              </p:ext>
            </p:extLst>
          </p:nvPr>
        </p:nvGraphicFramePr>
        <p:xfrm>
          <a:off x="552027" y="942599"/>
          <a:ext cx="11108228" cy="5447915"/>
        </p:xfrm>
        <a:graphic>
          <a:graphicData uri="http://schemas.openxmlformats.org/drawingml/2006/table">
            <a:tbl>
              <a:tblPr firstRow="1" firstCol="1" bandRow="1" bandCol="1">
                <a:tableStyleId>{5A111915-BE36-4E01-A7E5-04B1672EAD32}</a:tableStyleId>
              </a:tblPr>
              <a:tblGrid>
                <a:gridCol w="1582908">
                  <a:extLst>
                    <a:ext uri="{9D8B030D-6E8A-4147-A177-3AD203B41FA5}">
                      <a16:colId xmlns="" xmlns:a16="http://schemas.microsoft.com/office/drawing/2014/main" val="3446003586"/>
                    </a:ext>
                  </a:extLst>
                </a:gridCol>
                <a:gridCol w="2487357">
                  <a:extLst>
                    <a:ext uri="{9D8B030D-6E8A-4147-A177-3AD203B41FA5}">
                      <a16:colId xmlns="" xmlns:a16="http://schemas.microsoft.com/office/drawing/2014/main" val="2046267986"/>
                    </a:ext>
                  </a:extLst>
                </a:gridCol>
                <a:gridCol w="2327148">
                  <a:extLst>
                    <a:ext uri="{9D8B030D-6E8A-4147-A177-3AD203B41FA5}">
                      <a16:colId xmlns="" xmlns:a16="http://schemas.microsoft.com/office/drawing/2014/main" val="2868009945"/>
                    </a:ext>
                  </a:extLst>
                </a:gridCol>
                <a:gridCol w="2267712">
                  <a:extLst>
                    <a:ext uri="{9D8B030D-6E8A-4147-A177-3AD203B41FA5}">
                      <a16:colId xmlns="" xmlns:a16="http://schemas.microsoft.com/office/drawing/2014/main" val="2498540741"/>
                    </a:ext>
                  </a:extLst>
                </a:gridCol>
                <a:gridCol w="2443103">
                  <a:extLst>
                    <a:ext uri="{9D8B030D-6E8A-4147-A177-3AD203B41FA5}">
                      <a16:colId xmlns="" xmlns:a16="http://schemas.microsoft.com/office/drawing/2014/main" val="1515627839"/>
                    </a:ext>
                  </a:extLst>
                </a:gridCol>
              </a:tblGrid>
              <a:tr h="407321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 (N=1598)</a:t>
                      </a:r>
                    </a:p>
                  </a:txBody>
                  <a:tcPr marL="25227" marR="25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1M DAPT (N=798)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3M DAPT (N = 800)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6993625"/>
                  </a:ext>
                </a:extLst>
              </a:tr>
              <a:tr h="280033">
                <a:tc rowSpan="2">
                  <a:txBody>
                    <a:bodyPr/>
                    <a:lstStyle/>
                    <a:p>
                      <a:pPr marL="0" indent="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i="1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Demographics</a:t>
                      </a: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i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</a:t>
                      </a:r>
                      <a:r>
                        <a:rPr lang="en-US" sz="1100" b="1" i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years</a:t>
                      </a:r>
                      <a:endParaRPr lang="en-US" sz="1100" b="1" i="1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73.8 ± 10.1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73.4 ± 10.3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74.1 ± 9.9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42750340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/>
                </a:tc>
                <a:tc>
                  <a:txBody>
                    <a:bodyPr/>
                    <a:lstStyle/>
                    <a:p>
                      <a:pPr indent="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i="1" kern="1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Female</a:t>
                      </a:r>
                      <a:r>
                        <a:rPr lang="en-US" sz="1100" b="1" i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1100" b="1" i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535 (33.5)</a:t>
                      </a:r>
                      <a:endParaRPr lang="ko-KR" sz="11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265 (33.2)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270 (33.8)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0966086"/>
                  </a:ext>
                </a:extLst>
              </a:tr>
              <a:tr h="280033"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Clinical diagnosis</a:t>
                      </a:r>
                      <a:endParaRPr lang="en-US" altLang="ko-KR" sz="1600" b="1" i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Stable CAD, n (%)</a:t>
                      </a:r>
                      <a:endParaRPr lang="ko-KR" sz="11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649 (40.6)</a:t>
                      </a:r>
                      <a:endParaRPr lang="ko-KR" sz="1000" b="1" i="0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328 (41.1)</a:t>
                      </a:r>
                      <a:endParaRPr lang="ko-KR" sz="1000" b="1" i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321 (40.2)</a:t>
                      </a:r>
                      <a:endParaRPr lang="ko-KR" sz="1000" b="1" i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2790751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Unstable angina, n (%) 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444 (27.8)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218 (27.3)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226 (28.2)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6998833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NSTEMI, n (%)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396 (24.8)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200 (25.1)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196 (24.5)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9578542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STEMI, n (%)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86 (5.4)</a:t>
                      </a:r>
                      <a:endParaRPr lang="ko-KR" sz="11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44 (5.5)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42 (5.3)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949176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Others, n (%) 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 (1.4)</a:t>
                      </a:r>
                      <a:endParaRPr lang="ko-KR" sz="1000" b="1" i="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 (1.0)</a:t>
                      </a:r>
                      <a:endParaRPr lang="ko-KR" sz="1000" b="1" i="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 (1.9)</a:t>
                      </a:r>
                      <a:endParaRPr lang="ko-KR" sz="1000" b="1" i="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4475704"/>
                  </a:ext>
                </a:extLst>
              </a:tr>
              <a:tr h="280033">
                <a:tc rowSpan="1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Clinical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 factor</a:t>
                      </a:r>
                      <a:endParaRPr lang="en-US" sz="1600" b="1" i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Hypertension, n (%)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1250 (78.3)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646 (81.0)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604 (75.6)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7351241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DM, n (%)</a:t>
                      </a:r>
                      <a:endParaRPr lang="ko-KR" sz="11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849 (53.2)</a:t>
                      </a:r>
                      <a:endParaRPr lang="ko-KR" sz="11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440 (55.1)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409 (51.2)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116172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Insulin dependent DM, n (%)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149 (9.3)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86 (10.8)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63 (7.9)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7706782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Dyslipidemia, n (%)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1138 (71.3)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583 (73.1)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555 (69.5)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7960251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Congestive heart failure, n (%)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97 (6.1)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52 (6.5)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45 (5.6)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9911690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Peripheral artery disease, n (%)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34 (2.1)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18 (2.3)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 (2.0)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1638873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Chronic kidney disease, n (%)</a:t>
                      </a:r>
                      <a:endParaRPr lang="ko-KR" sz="11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502 (31.4)</a:t>
                      </a:r>
                      <a:endParaRPr lang="ko-KR" sz="11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265 (33.2)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237 (29.7)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1425797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Previous MI, n (%)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126 (7.9)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66 (8.3)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60 (7.5)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7120946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Previous PCI, n (%)</a:t>
                      </a:r>
                      <a:endParaRPr lang="ko-KR" sz="11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327 (20.5)</a:t>
                      </a:r>
                      <a:endParaRPr lang="ko-KR" sz="11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160 (20.1)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167 (20.9)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0754842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Previous CABG, n (%)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26 (1.6)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 (1.8)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12 (1.5)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2018167"/>
                  </a:ext>
                </a:extLst>
              </a:tr>
              <a:tr h="280033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Previous CVA, n (%)</a:t>
                      </a:r>
                      <a:endParaRPr lang="ko-KR" sz="11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248 (15.5)</a:t>
                      </a:r>
                      <a:endParaRPr lang="ko-KR" sz="11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134 (16.8)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114 (14.3)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4090035"/>
                  </a:ext>
                </a:extLst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8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Characteristics</a:t>
            </a:r>
            <a:r>
              <a:rPr lang="en-US" altLang="ko-K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en-US" altLang="ko-KR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xmlns="" id="{359CB333-6E37-4412-A447-7428FBE3B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540737"/>
              </p:ext>
            </p:extLst>
          </p:nvPr>
        </p:nvGraphicFramePr>
        <p:xfrm>
          <a:off x="552027" y="928887"/>
          <a:ext cx="11108228" cy="5755376"/>
        </p:xfrm>
        <a:graphic>
          <a:graphicData uri="http://schemas.openxmlformats.org/drawingml/2006/table">
            <a:tbl>
              <a:tblPr firstRow="1" firstCol="1" bandRow="1" bandCol="1">
                <a:tableStyleId>{5A111915-BE36-4E01-A7E5-04B1672EAD32}</a:tableStyleId>
              </a:tblPr>
              <a:tblGrid>
                <a:gridCol w="1582908">
                  <a:extLst>
                    <a:ext uri="{9D8B030D-6E8A-4147-A177-3AD203B41FA5}">
                      <a16:colId xmlns:a16="http://schemas.microsoft.com/office/drawing/2014/main" xmlns="" val="3446003586"/>
                    </a:ext>
                  </a:extLst>
                </a:gridCol>
                <a:gridCol w="2199550">
                  <a:extLst>
                    <a:ext uri="{9D8B030D-6E8A-4147-A177-3AD203B41FA5}">
                      <a16:colId xmlns:a16="http://schemas.microsoft.com/office/drawing/2014/main" xmlns="" val="2046267986"/>
                    </a:ext>
                  </a:extLst>
                </a:gridCol>
                <a:gridCol w="2436121">
                  <a:extLst>
                    <a:ext uri="{9D8B030D-6E8A-4147-A177-3AD203B41FA5}">
                      <a16:colId xmlns:a16="http://schemas.microsoft.com/office/drawing/2014/main" xmlns="" val="2868009945"/>
                    </a:ext>
                  </a:extLst>
                </a:gridCol>
                <a:gridCol w="2436121">
                  <a:extLst>
                    <a:ext uri="{9D8B030D-6E8A-4147-A177-3AD203B41FA5}">
                      <a16:colId xmlns:a16="http://schemas.microsoft.com/office/drawing/2014/main" xmlns="" val="2498540741"/>
                    </a:ext>
                  </a:extLst>
                </a:gridCol>
                <a:gridCol w="2453528">
                  <a:extLst>
                    <a:ext uri="{9D8B030D-6E8A-4147-A177-3AD203B41FA5}">
                      <a16:colId xmlns:a16="http://schemas.microsoft.com/office/drawing/2014/main" xmlns="" val="1515627839"/>
                    </a:ext>
                  </a:extLst>
                </a:gridCol>
              </a:tblGrid>
              <a:tr h="390196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 (N=1598)</a:t>
                      </a:r>
                    </a:p>
                  </a:txBody>
                  <a:tcPr marL="25227" marR="25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1M DAPT (N=798)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3M DAPT (N = 800)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993625"/>
                  </a:ext>
                </a:extLst>
              </a:tr>
              <a:tr h="268259">
                <a:tc rowSpan="9">
                  <a:txBody>
                    <a:bodyPr/>
                    <a:lstStyle/>
                    <a:p>
                      <a:pPr marL="0" indent="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Laboratory data</a:t>
                      </a:r>
                      <a:endParaRPr lang="en-US" sz="1600" b="1" i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WBC (x 10</a:t>
                      </a:r>
                      <a:r>
                        <a:rPr lang="en-US" sz="1100" b="1" i="1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100" b="1" i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uL</a:t>
                      </a:r>
                      <a:r>
                        <a:rPr lang="en-US" sz="11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7.40 ± 2.96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7.34 ± 2.94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7.47 ± 2.98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2750340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Hemoglobin (g/dL)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11.6 ± 2.0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11.4 ± 2.0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11.7 ± 2.0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966086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Clinical diagnosis</a:t>
                      </a:r>
                      <a:endParaRPr lang="en-US" sz="1600" b="1" i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Platelet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212.5 ± 77.6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211.9 ± 77.1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213.1 ± 78.1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2790751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Creatinine (mg/dL)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1.98 ± 2.44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2.08 ± 2.56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1.87 ± 2.31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9364987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eGFR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60.6 ± 33.2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59.4 ± 33.6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61.9 ± 32.8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6998833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Total Cholesterol (mg/dL)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140.2 ± 49.1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140.0 ± 57.9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140.4 ± 38.7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9578542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Triglyceride (mg/dL)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112.2 ± 60.9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113.0 ± 63.6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111.4 ± 58.2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949176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HDL-cholesterol (mg/dL)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42.0 ± 13.5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41.7 ± 12.9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42.4 ± 14.2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4475704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LDL- cholesterol (mg/dL)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76.4 ± 45.0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76.4 ± 54.9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76.3 ± 32.4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2693921"/>
                  </a:ext>
                </a:extLst>
              </a:tr>
              <a:tr h="268259">
                <a:tc rowSpan="1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Discharge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Medication</a:t>
                      </a:r>
                      <a:endParaRPr lang="en-US" sz="1600" b="0" i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Aspirin,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1560 (97.7)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780 (97.6)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780 (97.7)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351241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P2Y12 inhibitor,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1577 (98.7)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789 (98.9)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788 (98.5)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116172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DAPT,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1553 (97.2)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777 (97.4)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776 (97.0)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7706782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A+C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1434 (89.7)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718 </a:t>
                      </a:r>
                      <a:r>
                        <a:rPr lang="en-US" sz="1100" b="1" kern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(89.9)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716 (89.5)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7960251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A+P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 (1.3)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 (1.4)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 (1.1)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9911690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A+T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99 (6.2)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48 (6.0)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51 (6.4)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1638873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OAC, n(%)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275 (17.2)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123 (15.4)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152 (19.0)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425797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RAASi,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961 (60.1)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474 (59.4)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487 (60.9)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120946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Beta blocker,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836 (52.3)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430 (53.9)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406 (50.8)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0754842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Statin,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1455 (91.1)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733 (91.9)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722 (91.9)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2018167"/>
                  </a:ext>
                </a:extLst>
              </a:tr>
              <a:tr h="268259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Calcium channel blocker,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518 (32.4)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259 (32.5)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259 (32.4)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090035"/>
                  </a:ext>
                </a:extLst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Characteristics_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LBR</a:t>
            </a:r>
          </a:p>
        </p:txBody>
      </p:sp>
      <p:graphicFrame>
        <p:nvGraphicFramePr>
          <p:cNvPr id="56" name="Table 3">
            <a:extLst>
              <a:ext uri="{FF2B5EF4-FFF2-40B4-BE49-F238E27FC236}">
                <a16:creationId xmlns="" xmlns:a16="http://schemas.microsoft.com/office/drawing/2014/main" id="{877BE25F-1FA8-46AD-8C97-1F1EAD01A1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2027" y="951740"/>
          <a:ext cx="11108228" cy="5413130"/>
        </p:xfrm>
        <a:graphic>
          <a:graphicData uri="http://schemas.openxmlformats.org/drawingml/2006/table">
            <a:tbl>
              <a:tblPr firstRow="1" firstCol="1" bandRow="1" bandCol="1">
                <a:tableStyleId>{5A111915-BE36-4E01-A7E5-04B1672EAD32}</a:tableStyleId>
              </a:tblPr>
              <a:tblGrid>
                <a:gridCol w="1582908">
                  <a:extLst>
                    <a:ext uri="{9D8B030D-6E8A-4147-A177-3AD203B41FA5}">
                      <a16:colId xmlns="" xmlns:a16="http://schemas.microsoft.com/office/drawing/2014/main" val="3446003586"/>
                    </a:ext>
                  </a:extLst>
                </a:gridCol>
                <a:gridCol w="2473641">
                  <a:extLst>
                    <a:ext uri="{9D8B030D-6E8A-4147-A177-3AD203B41FA5}">
                      <a16:colId xmlns="" xmlns:a16="http://schemas.microsoft.com/office/drawing/2014/main" val="2046267986"/>
                    </a:ext>
                  </a:extLst>
                </a:gridCol>
                <a:gridCol w="2267712">
                  <a:extLst>
                    <a:ext uri="{9D8B030D-6E8A-4147-A177-3AD203B41FA5}">
                      <a16:colId xmlns="" xmlns:a16="http://schemas.microsoft.com/office/drawing/2014/main" val="2868009945"/>
                    </a:ext>
                  </a:extLst>
                </a:gridCol>
                <a:gridCol w="2330439">
                  <a:extLst>
                    <a:ext uri="{9D8B030D-6E8A-4147-A177-3AD203B41FA5}">
                      <a16:colId xmlns="" xmlns:a16="http://schemas.microsoft.com/office/drawing/2014/main" val="2498540741"/>
                    </a:ext>
                  </a:extLst>
                </a:gridCol>
                <a:gridCol w="2453528">
                  <a:extLst>
                    <a:ext uri="{9D8B030D-6E8A-4147-A177-3AD203B41FA5}">
                      <a16:colId xmlns="" xmlns:a16="http://schemas.microsoft.com/office/drawing/2014/main" val="1515627839"/>
                    </a:ext>
                  </a:extLst>
                </a:gridCol>
              </a:tblGrid>
              <a:tr h="4047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 (N=3299)</a:t>
                      </a:r>
                    </a:p>
                  </a:txBody>
                  <a:tcPr marL="25227" marR="25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3M DAPT (N=1649)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12M DAPT (N = 1650)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6993625"/>
                  </a:ext>
                </a:extLst>
              </a:tr>
              <a:tr h="278245">
                <a:tc rowSpan="2">
                  <a:txBody>
                    <a:bodyPr/>
                    <a:lstStyle/>
                    <a:p>
                      <a:pPr marL="0" indent="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Demographics</a:t>
                      </a: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i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Age</a:t>
                      </a:r>
                      <a:r>
                        <a:rPr lang="en-US" sz="1100" b="1" i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years</a:t>
                      </a:r>
                      <a:endParaRPr lang="en-US" sz="1100" b="1" i="1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63.2 ± 9.9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63.5 ± 9.8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63.0 ± 10.0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2750340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/>
                </a:tc>
                <a:tc>
                  <a:txBody>
                    <a:bodyPr/>
                    <a:lstStyle/>
                    <a:p>
                      <a:pPr indent="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i="1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Female</a:t>
                      </a:r>
                      <a:r>
                        <a:rPr lang="en-US" sz="1100" b="1" i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1100" b="1" i="1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689 (20.9)</a:t>
                      </a:r>
                      <a:endParaRPr lang="ko-KR" sz="10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347 (21.0)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342 (20.7)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0966086"/>
                  </a:ext>
                </a:extLst>
              </a:tr>
              <a:tr h="278245"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Clinical diagnosis</a:t>
                      </a:r>
                      <a:endParaRPr lang="en-US" sz="1600" b="1" i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Stable CAD, n (%)</a:t>
                      </a:r>
                      <a:endParaRPr lang="ko-KR" sz="1100" b="1" i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1227 (37.2)</a:t>
                      </a:r>
                      <a:endParaRPr lang="ko-KR" sz="10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625 (37.9)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602 (36.5)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2790751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Unstable angina, n (%) 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1016 (30.8)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508 (30.8)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508 (30.8)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6998833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NSTEMI, n (%)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637 (19.3)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310 (18.8)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327 (19.8)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9578542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STEMI, n (%)</a:t>
                      </a:r>
                      <a:endParaRPr lang="ko-KR" sz="11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363 (11.0)</a:t>
                      </a:r>
                      <a:endParaRPr lang="ko-KR" sz="10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177 (10.7)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186 (11.3)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949176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Others, n (%) 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56 (1.7)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29 (1.8)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27 (1.6)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4475704"/>
                  </a:ext>
                </a:extLst>
              </a:tr>
              <a:tr h="278245">
                <a:tc rowSpan="1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Clinical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risk factor</a:t>
                      </a:r>
                      <a:endParaRPr lang="en-US" sz="1600" b="0" i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Hypertension, n (%)</a:t>
                      </a:r>
                      <a:endParaRPr lang="ko-KR" sz="11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2035 (61.7)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1010 (61.4)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1025 (62.1)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7351241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DM, n (%)</a:t>
                      </a:r>
                      <a:endParaRPr lang="ko-KR" sz="11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1066 (32.3)</a:t>
                      </a:r>
                      <a:endParaRPr lang="ko-KR" sz="10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531 (32.3)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535 (32.4)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116172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Insulin dependent DM, n (%)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86 (2.6)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43 (2.6)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43 (2.6)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7706782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Dyslipidemia, n (%)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2342 (71.1)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1187 (72.2)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1153 (69.9)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7960251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Congestive heart failure, n (%)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27 (0.8)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 (1.0)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 (0.7)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9911690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Peripheral artery disease, n (%)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22 (0.7)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 (0.5)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13 (0.8)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1638873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Chronic kidney disease, n (%)</a:t>
                      </a:r>
                      <a:endParaRPr lang="ko-KR" sz="11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58 (1.8)</a:t>
                      </a:r>
                      <a:endParaRPr lang="ko-KR" sz="10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27 (1.6)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 (1.9)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1425797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Previous MI, n (%)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165 (5.0)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87 (5.3)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78 (4.7)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7120946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Previous PCI, n (%)</a:t>
                      </a:r>
                      <a:endParaRPr lang="ko-KR" sz="11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425 (12.9)</a:t>
                      </a:r>
                      <a:endParaRPr lang="ko-KR" sz="10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221 (13.4)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204 (12.4)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0754842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Previous CABG, n (%)</a:t>
                      </a:r>
                      <a:endParaRPr lang="ko-KR" sz="11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 (0.7)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 (0.6)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13 (0.8)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2018167"/>
                  </a:ext>
                </a:extLst>
              </a:tr>
              <a:tr h="278245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Previous CVA, n (%)</a:t>
                      </a:r>
                      <a:endParaRPr lang="ko-KR" sz="11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87 (2.6)</a:t>
                      </a:r>
                      <a:endParaRPr lang="ko-KR" sz="10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41 (2.5)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46 (2.8)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4090035"/>
                  </a:ext>
                </a:extLst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4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Characteristics</a:t>
            </a:r>
            <a:r>
              <a:rPr lang="en-US" altLang="ko-K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en-US" altLang="ko-KR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LBR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xmlns="" id="{359CB333-6E37-4412-A447-7428FBE3B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01855"/>
              </p:ext>
            </p:extLst>
          </p:nvPr>
        </p:nvGraphicFramePr>
        <p:xfrm>
          <a:off x="552027" y="919725"/>
          <a:ext cx="11108228" cy="5714246"/>
        </p:xfrm>
        <a:graphic>
          <a:graphicData uri="http://schemas.openxmlformats.org/drawingml/2006/table">
            <a:tbl>
              <a:tblPr firstRow="1" firstCol="1" bandRow="1" bandCol="1">
                <a:tableStyleId>{5A111915-BE36-4E01-A7E5-04B1672EAD32}</a:tableStyleId>
              </a:tblPr>
              <a:tblGrid>
                <a:gridCol w="1582908">
                  <a:extLst>
                    <a:ext uri="{9D8B030D-6E8A-4147-A177-3AD203B41FA5}">
                      <a16:colId xmlns:a16="http://schemas.microsoft.com/office/drawing/2014/main" xmlns="" val="3446003586"/>
                    </a:ext>
                  </a:extLst>
                </a:gridCol>
                <a:gridCol w="2313621">
                  <a:extLst>
                    <a:ext uri="{9D8B030D-6E8A-4147-A177-3AD203B41FA5}">
                      <a16:colId xmlns:a16="http://schemas.microsoft.com/office/drawing/2014/main" xmlns="" val="2046267986"/>
                    </a:ext>
                  </a:extLst>
                </a:gridCol>
                <a:gridCol w="2322050">
                  <a:extLst>
                    <a:ext uri="{9D8B030D-6E8A-4147-A177-3AD203B41FA5}">
                      <a16:colId xmlns:a16="http://schemas.microsoft.com/office/drawing/2014/main" xmlns="" val="2868009945"/>
                    </a:ext>
                  </a:extLst>
                </a:gridCol>
                <a:gridCol w="2436121">
                  <a:extLst>
                    <a:ext uri="{9D8B030D-6E8A-4147-A177-3AD203B41FA5}">
                      <a16:colId xmlns:a16="http://schemas.microsoft.com/office/drawing/2014/main" xmlns="" val="2498540741"/>
                    </a:ext>
                  </a:extLst>
                </a:gridCol>
                <a:gridCol w="2453528">
                  <a:extLst>
                    <a:ext uri="{9D8B030D-6E8A-4147-A177-3AD203B41FA5}">
                      <a16:colId xmlns:a16="http://schemas.microsoft.com/office/drawing/2014/main" xmlns="" val="1515627839"/>
                    </a:ext>
                  </a:extLst>
                </a:gridCol>
              </a:tblGrid>
              <a:tr h="387406"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 (N=3299)</a:t>
                      </a:r>
                    </a:p>
                  </a:txBody>
                  <a:tcPr marL="25227" marR="25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3M DAPT (N=1649)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12M DAPT (N = 1650)</a:t>
                      </a:r>
                      <a:endParaRPr lang="en-US" sz="1600" b="1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993625"/>
                  </a:ext>
                </a:extLst>
              </a:tr>
              <a:tr h="266342">
                <a:tc rowSpan="9">
                  <a:txBody>
                    <a:bodyPr/>
                    <a:lstStyle/>
                    <a:p>
                      <a:pPr marL="0" indent="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Laboratory data</a:t>
                      </a:r>
                      <a:endParaRPr lang="en-US" sz="1600" b="1" i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WBC (x 10</a:t>
                      </a:r>
                      <a:r>
                        <a:rPr lang="en-US" sz="1100" b="1" i="1" kern="100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100" b="1" i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uL</a:t>
                      </a:r>
                      <a:r>
                        <a:rPr lang="en-US" sz="11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7.45 ± 2.64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7.42 ± 2.60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7.49 ± 2.67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2750340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Hemoglobin (g/dL)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14.2 ± 2.5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14.2 ± 3.2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14.1 ± 1.4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966086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Clinical diagnosis</a:t>
                      </a:r>
                      <a:endParaRPr lang="en-US" sz="1600" b="1" i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Platelet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229.2 ± 57.1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228.8 ± 56.2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229.7 ± 58.1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2790751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Creatinine (mg/dL)</a:t>
                      </a:r>
                      <a:endParaRPr lang="ko-KR" sz="10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0.89 ± 0.46</a:t>
                      </a:r>
                      <a:endParaRPr lang="ko-KR" sz="10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0.88 ± 0.44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0.89 ± 0.48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9364987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eGFR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87.8 ± 20.8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87.6 ± 20.5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87.9 ± 21.1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6998833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Total Cholesterol (mg/dL)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160.9 ± 47.0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160.0 ± 46.1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161.9 ± 47.9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9578542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Triglyceride (mg/dL)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144.5 ± 113.1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143.8 ± 106.7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145.2 ± 119.8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9949176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HDL-cholesterol (mg/dL)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44.9 ± 13.2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45.1 ± 14.9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44.8 ± 11.4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4475704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LDL- cholesterol (mg/dL)</a:t>
                      </a:r>
                      <a:endParaRPr lang="ko-KR" sz="10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88.1 ± 39.9</a:t>
                      </a:r>
                      <a:endParaRPr lang="ko-KR" sz="10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87.2 ± 39.8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89.1 ± 39.9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2693921"/>
                  </a:ext>
                </a:extLst>
              </a:tr>
              <a:tr h="266342">
                <a:tc rowSpan="1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Discharge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Medication</a:t>
                      </a:r>
                      <a:endParaRPr lang="en-US" sz="1600" b="0" i="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Aspirin,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3285 (99.7)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1641 (99.7)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1644 (99.6)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351241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P2Y12 inhibitor,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3290 (99.7)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1642 (99.6)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1648 (99.9)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116172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DAPT,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3284 (99.5)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1640 (99.5)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1644 (99.6)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7706782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A+C</a:t>
                      </a:r>
                      <a:endParaRPr lang="ko-KR" sz="10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2504 (75.9)</a:t>
                      </a:r>
                      <a:endParaRPr lang="ko-KR" sz="10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1236 (75.0)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1268 (76.8)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7960251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indent="152400" algn="just" latinLnBrk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1600" kern="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A+P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353 (10.7)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178 (10.8)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175 (10.6)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9911690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A+T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427 (12.9)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226 (13.7)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201 (12.2)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1638873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OAC, n(%)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1425797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RAASi,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1823 (55.3)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905 (54.9)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919 (55.7)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7120946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Beta blocker,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1529 (46.4)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753 (45.7)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776 (47.0)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0754842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Statin,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3139 (95.2)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1567 (95.2)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1572 (95.3)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2018167"/>
                  </a:ext>
                </a:extLst>
              </a:tr>
              <a:tr h="266342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5227" marR="25227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Calcium channel blocker, n (%)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923 (28.0)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493 (30.0)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430 (26.1)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090035"/>
                  </a:ext>
                </a:extLst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4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 Points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BD2913-C7D2-4C7D-8AB8-665F51489B8C}"/>
              </a:ext>
            </a:extLst>
          </p:cNvPr>
          <p:cNvSpPr txBox="1"/>
          <p:nvPr/>
        </p:nvSpPr>
        <p:spPr>
          <a:xfrm>
            <a:off x="7336700" y="4629396"/>
            <a:ext cx="2582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to randomization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EABF47-D731-4B4E-A455-F283313F7BBE}"/>
              </a:ext>
            </a:extLst>
          </p:cNvPr>
          <p:cNvSpPr txBox="1"/>
          <p:nvPr/>
        </p:nvSpPr>
        <p:spPr>
          <a:xfrm>
            <a:off x="2000278" y="1042718"/>
            <a:ext cx="5748577" cy="339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ko-K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BE40063B-1C92-4168-BD93-B4BC6AEB9979}"/>
              </a:ext>
            </a:extLst>
          </p:cNvPr>
          <p:cNvGrpSpPr/>
          <p:nvPr/>
        </p:nvGrpSpPr>
        <p:grpSpPr>
          <a:xfrm>
            <a:off x="1295139" y="1635793"/>
            <a:ext cx="6019200" cy="3240000"/>
            <a:chOff x="2371948" y="4819788"/>
            <a:chExt cx="6659718" cy="4057193"/>
          </a:xfrm>
        </p:grpSpPr>
        <p:sp>
          <p:nvSpPr>
            <p:cNvPr id="10" name="Line 207">
              <a:extLst>
                <a:ext uri="{FF2B5EF4-FFF2-40B4-BE49-F238E27FC236}">
                  <a16:creationId xmlns:a16="http://schemas.microsoft.com/office/drawing/2014/main" xmlns="" id="{FEB1EB4B-411F-4209-A6FC-80AFFE523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8801" y="4819788"/>
              <a:ext cx="0" cy="3775075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xmlns="" id="{24C3437A-7BA5-4CCD-8B72-DB3832788464}"/>
                </a:ext>
              </a:extLst>
            </p:cNvPr>
            <p:cNvGrpSpPr/>
            <p:nvPr/>
          </p:nvGrpSpPr>
          <p:grpSpPr>
            <a:xfrm>
              <a:off x="2371948" y="4950452"/>
              <a:ext cx="6659718" cy="3926529"/>
              <a:chOff x="1968115" y="5003589"/>
              <a:chExt cx="6453800" cy="3942894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xmlns="" id="{2C4D0CD5-4079-441F-B360-7BCB9693EDBF}"/>
                  </a:ext>
                </a:extLst>
              </p:cNvPr>
              <p:cNvSpPr/>
              <p:nvPr/>
            </p:nvSpPr>
            <p:spPr>
              <a:xfrm>
                <a:off x="5901354" y="7062600"/>
                <a:ext cx="2067992" cy="464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b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HBR 3M : 14.0%</a:t>
                </a:r>
                <a:endParaRPr lang="ko-KR" altLang="ko-KR" sz="2000" b="1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4F0B272B-410B-4230-9F8A-38F39FA4E44D}"/>
                  </a:ext>
                </a:extLst>
              </p:cNvPr>
              <p:cNvSpPr/>
              <p:nvPr/>
            </p:nvSpPr>
            <p:spPr>
              <a:xfrm>
                <a:off x="5922718" y="5743298"/>
                <a:ext cx="2067992" cy="464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ko-KR" b="1">
                    <a:solidFill>
                      <a:srgbClr val="996633"/>
                    </a:solidFill>
                    <a:latin typeface="Arial" panose="020B0604020202020204" pitchFamily="34" charset="0"/>
                  </a:rPr>
                  <a:t>HBR 1M : 18.4%</a:t>
                </a:r>
                <a:endParaRPr lang="ko-KR" altLang="ko-KR" sz="2000" b="1" dirty="0">
                  <a:solidFill>
                    <a:srgbClr val="99663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204">
                <a:extLst>
                  <a:ext uri="{FF2B5EF4-FFF2-40B4-BE49-F238E27FC236}">
                    <a16:creationId xmlns:a16="http://schemas.microsoft.com/office/drawing/2014/main" xmlns="" id="{6C9077E2-45D4-4C8F-9703-087F2B5A5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908" y="6014827"/>
                <a:ext cx="5689055" cy="2478088"/>
              </a:xfrm>
              <a:custGeom>
                <a:avLst/>
                <a:gdLst>
                  <a:gd name="T0" fmla="*/ 2 w 730"/>
                  <a:gd name="T1" fmla="*/ 248 h 260"/>
                  <a:gd name="T2" fmla="*/ 15 w 730"/>
                  <a:gd name="T3" fmla="*/ 242 h 260"/>
                  <a:gd name="T4" fmla="*/ 25 w 730"/>
                  <a:gd name="T5" fmla="*/ 237 h 260"/>
                  <a:gd name="T6" fmla="*/ 33 w 730"/>
                  <a:gd name="T7" fmla="*/ 230 h 260"/>
                  <a:gd name="T8" fmla="*/ 39 w 730"/>
                  <a:gd name="T9" fmla="*/ 226 h 260"/>
                  <a:gd name="T10" fmla="*/ 51 w 730"/>
                  <a:gd name="T11" fmla="*/ 222 h 260"/>
                  <a:gd name="T12" fmla="*/ 55 w 730"/>
                  <a:gd name="T13" fmla="*/ 215 h 260"/>
                  <a:gd name="T14" fmla="*/ 59 w 730"/>
                  <a:gd name="T15" fmla="*/ 202 h 260"/>
                  <a:gd name="T16" fmla="*/ 79 w 730"/>
                  <a:gd name="T17" fmla="*/ 199 h 260"/>
                  <a:gd name="T18" fmla="*/ 83 w 730"/>
                  <a:gd name="T19" fmla="*/ 195 h 260"/>
                  <a:gd name="T20" fmla="*/ 101 w 730"/>
                  <a:gd name="T21" fmla="*/ 192 h 260"/>
                  <a:gd name="T22" fmla="*/ 109 w 730"/>
                  <a:gd name="T23" fmla="*/ 188 h 260"/>
                  <a:gd name="T24" fmla="*/ 119 w 730"/>
                  <a:gd name="T25" fmla="*/ 184 h 260"/>
                  <a:gd name="T26" fmla="*/ 131 w 730"/>
                  <a:gd name="T27" fmla="*/ 181 h 260"/>
                  <a:gd name="T28" fmla="*/ 141 w 730"/>
                  <a:gd name="T29" fmla="*/ 175 h 260"/>
                  <a:gd name="T30" fmla="*/ 155 w 730"/>
                  <a:gd name="T31" fmla="*/ 172 h 260"/>
                  <a:gd name="T32" fmla="*/ 167 w 730"/>
                  <a:gd name="T33" fmla="*/ 166 h 260"/>
                  <a:gd name="T34" fmla="*/ 171 w 730"/>
                  <a:gd name="T35" fmla="*/ 163 h 260"/>
                  <a:gd name="T36" fmla="*/ 181 w 730"/>
                  <a:gd name="T37" fmla="*/ 159 h 260"/>
                  <a:gd name="T38" fmla="*/ 193 w 730"/>
                  <a:gd name="T39" fmla="*/ 148 h 260"/>
                  <a:gd name="T40" fmla="*/ 197 w 730"/>
                  <a:gd name="T41" fmla="*/ 145 h 260"/>
                  <a:gd name="T42" fmla="*/ 205 w 730"/>
                  <a:gd name="T43" fmla="*/ 141 h 260"/>
                  <a:gd name="T44" fmla="*/ 225 w 730"/>
                  <a:gd name="T45" fmla="*/ 134 h 260"/>
                  <a:gd name="T46" fmla="*/ 231 w 730"/>
                  <a:gd name="T47" fmla="*/ 129 h 260"/>
                  <a:gd name="T48" fmla="*/ 239 w 730"/>
                  <a:gd name="T49" fmla="*/ 125 h 260"/>
                  <a:gd name="T50" fmla="*/ 269 w 730"/>
                  <a:gd name="T51" fmla="*/ 121 h 260"/>
                  <a:gd name="T52" fmla="*/ 285 w 730"/>
                  <a:gd name="T53" fmla="*/ 116 h 260"/>
                  <a:gd name="T54" fmla="*/ 291 w 730"/>
                  <a:gd name="T55" fmla="*/ 112 h 260"/>
                  <a:gd name="T56" fmla="*/ 319 w 730"/>
                  <a:gd name="T57" fmla="*/ 109 h 260"/>
                  <a:gd name="T58" fmla="*/ 329 w 730"/>
                  <a:gd name="T59" fmla="*/ 105 h 260"/>
                  <a:gd name="T60" fmla="*/ 337 w 730"/>
                  <a:gd name="T61" fmla="*/ 101 h 260"/>
                  <a:gd name="T62" fmla="*/ 363 w 730"/>
                  <a:gd name="T63" fmla="*/ 98 h 260"/>
                  <a:gd name="T64" fmla="*/ 369 w 730"/>
                  <a:gd name="T65" fmla="*/ 94 h 260"/>
                  <a:gd name="T66" fmla="*/ 375 w 730"/>
                  <a:gd name="T67" fmla="*/ 91 h 260"/>
                  <a:gd name="T68" fmla="*/ 396 w 730"/>
                  <a:gd name="T69" fmla="*/ 85 h 260"/>
                  <a:gd name="T70" fmla="*/ 404 w 730"/>
                  <a:gd name="T71" fmla="*/ 82 h 260"/>
                  <a:gd name="T72" fmla="*/ 410 w 730"/>
                  <a:gd name="T73" fmla="*/ 76 h 260"/>
                  <a:gd name="T74" fmla="*/ 424 w 730"/>
                  <a:gd name="T75" fmla="*/ 73 h 260"/>
                  <a:gd name="T76" fmla="*/ 450 w 730"/>
                  <a:gd name="T77" fmla="*/ 69 h 260"/>
                  <a:gd name="T78" fmla="*/ 464 w 730"/>
                  <a:gd name="T79" fmla="*/ 65 h 260"/>
                  <a:gd name="T80" fmla="*/ 480 w 730"/>
                  <a:gd name="T81" fmla="*/ 62 h 260"/>
                  <a:gd name="T82" fmla="*/ 490 w 730"/>
                  <a:gd name="T83" fmla="*/ 58 h 260"/>
                  <a:gd name="T84" fmla="*/ 510 w 730"/>
                  <a:gd name="T85" fmla="*/ 53 h 260"/>
                  <a:gd name="T86" fmla="*/ 514 w 730"/>
                  <a:gd name="T87" fmla="*/ 47 h 260"/>
                  <a:gd name="T88" fmla="*/ 522 w 730"/>
                  <a:gd name="T89" fmla="*/ 44 h 260"/>
                  <a:gd name="T90" fmla="*/ 528 w 730"/>
                  <a:gd name="T91" fmla="*/ 40 h 260"/>
                  <a:gd name="T92" fmla="*/ 548 w 730"/>
                  <a:gd name="T93" fmla="*/ 37 h 260"/>
                  <a:gd name="T94" fmla="*/ 556 w 730"/>
                  <a:gd name="T95" fmla="*/ 33 h 260"/>
                  <a:gd name="T96" fmla="*/ 570 w 730"/>
                  <a:gd name="T97" fmla="*/ 29 h 260"/>
                  <a:gd name="T98" fmla="*/ 628 w 730"/>
                  <a:gd name="T99" fmla="*/ 22 h 260"/>
                  <a:gd name="T100" fmla="*/ 636 w 730"/>
                  <a:gd name="T101" fmla="*/ 19 h 260"/>
                  <a:gd name="T102" fmla="*/ 646 w 730"/>
                  <a:gd name="T103" fmla="*/ 15 h 260"/>
                  <a:gd name="T104" fmla="*/ 684 w 730"/>
                  <a:gd name="T105" fmla="*/ 11 h 260"/>
                  <a:gd name="T106" fmla="*/ 696 w 730"/>
                  <a:gd name="T107" fmla="*/ 8 h 260"/>
                  <a:gd name="T108" fmla="*/ 726 w 730"/>
                  <a:gd name="T109" fmla="*/ 4 h 260"/>
                  <a:gd name="T110" fmla="*/ 730 w 730"/>
                  <a:gd name="T111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0" h="260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48"/>
                    </a:lnTo>
                    <a:lnTo>
                      <a:pt x="2" y="248"/>
                    </a:lnTo>
                    <a:lnTo>
                      <a:pt x="2" y="246"/>
                    </a:lnTo>
                    <a:lnTo>
                      <a:pt x="4" y="246"/>
                    </a:lnTo>
                    <a:lnTo>
                      <a:pt x="4" y="242"/>
                    </a:lnTo>
                    <a:lnTo>
                      <a:pt x="15" y="242"/>
                    </a:lnTo>
                    <a:lnTo>
                      <a:pt x="15" y="239"/>
                    </a:lnTo>
                    <a:lnTo>
                      <a:pt x="21" y="239"/>
                    </a:lnTo>
                    <a:lnTo>
                      <a:pt x="21" y="237"/>
                    </a:lnTo>
                    <a:lnTo>
                      <a:pt x="25" y="237"/>
                    </a:lnTo>
                    <a:lnTo>
                      <a:pt x="25" y="233"/>
                    </a:lnTo>
                    <a:lnTo>
                      <a:pt x="27" y="233"/>
                    </a:lnTo>
                    <a:lnTo>
                      <a:pt x="27" y="230"/>
                    </a:lnTo>
                    <a:lnTo>
                      <a:pt x="33" y="230"/>
                    </a:lnTo>
                    <a:lnTo>
                      <a:pt x="33" y="228"/>
                    </a:lnTo>
                    <a:lnTo>
                      <a:pt x="35" y="228"/>
                    </a:lnTo>
                    <a:lnTo>
                      <a:pt x="35" y="226"/>
                    </a:lnTo>
                    <a:lnTo>
                      <a:pt x="39" y="226"/>
                    </a:lnTo>
                    <a:lnTo>
                      <a:pt x="39" y="224"/>
                    </a:lnTo>
                    <a:lnTo>
                      <a:pt x="49" y="224"/>
                    </a:lnTo>
                    <a:lnTo>
                      <a:pt x="49" y="222"/>
                    </a:lnTo>
                    <a:lnTo>
                      <a:pt x="51" y="222"/>
                    </a:lnTo>
                    <a:lnTo>
                      <a:pt x="51" y="217"/>
                    </a:lnTo>
                    <a:lnTo>
                      <a:pt x="53" y="217"/>
                    </a:lnTo>
                    <a:lnTo>
                      <a:pt x="53" y="215"/>
                    </a:lnTo>
                    <a:lnTo>
                      <a:pt x="55" y="215"/>
                    </a:lnTo>
                    <a:lnTo>
                      <a:pt x="55" y="213"/>
                    </a:lnTo>
                    <a:lnTo>
                      <a:pt x="57" y="213"/>
                    </a:lnTo>
                    <a:lnTo>
                      <a:pt x="57" y="202"/>
                    </a:lnTo>
                    <a:lnTo>
                      <a:pt x="59" y="202"/>
                    </a:lnTo>
                    <a:lnTo>
                      <a:pt x="59" y="201"/>
                    </a:lnTo>
                    <a:lnTo>
                      <a:pt x="61" y="201"/>
                    </a:lnTo>
                    <a:lnTo>
                      <a:pt x="61" y="199"/>
                    </a:lnTo>
                    <a:lnTo>
                      <a:pt x="79" y="199"/>
                    </a:lnTo>
                    <a:lnTo>
                      <a:pt x="79" y="197"/>
                    </a:lnTo>
                    <a:lnTo>
                      <a:pt x="81" y="197"/>
                    </a:lnTo>
                    <a:lnTo>
                      <a:pt x="81" y="195"/>
                    </a:lnTo>
                    <a:lnTo>
                      <a:pt x="83" y="195"/>
                    </a:lnTo>
                    <a:lnTo>
                      <a:pt x="83" y="193"/>
                    </a:lnTo>
                    <a:lnTo>
                      <a:pt x="99" y="193"/>
                    </a:lnTo>
                    <a:lnTo>
                      <a:pt x="99" y="192"/>
                    </a:lnTo>
                    <a:lnTo>
                      <a:pt x="101" y="192"/>
                    </a:lnTo>
                    <a:lnTo>
                      <a:pt x="101" y="190"/>
                    </a:lnTo>
                    <a:lnTo>
                      <a:pt x="105" y="190"/>
                    </a:lnTo>
                    <a:lnTo>
                      <a:pt x="105" y="188"/>
                    </a:lnTo>
                    <a:lnTo>
                      <a:pt x="109" y="188"/>
                    </a:lnTo>
                    <a:lnTo>
                      <a:pt x="109" y="186"/>
                    </a:lnTo>
                    <a:lnTo>
                      <a:pt x="113" y="186"/>
                    </a:lnTo>
                    <a:lnTo>
                      <a:pt x="113" y="184"/>
                    </a:lnTo>
                    <a:lnTo>
                      <a:pt x="119" y="184"/>
                    </a:lnTo>
                    <a:lnTo>
                      <a:pt x="119" y="183"/>
                    </a:lnTo>
                    <a:lnTo>
                      <a:pt x="123" y="183"/>
                    </a:lnTo>
                    <a:lnTo>
                      <a:pt x="123" y="181"/>
                    </a:lnTo>
                    <a:lnTo>
                      <a:pt x="131" y="181"/>
                    </a:lnTo>
                    <a:lnTo>
                      <a:pt x="131" y="177"/>
                    </a:lnTo>
                    <a:lnTo>
                      <a:pt x="139" y="177"/>
                    </a:lnTo>
                    <a:lnTo>
                      <a:pt x="139" y="175"/>
                    </a:lnTo>
                    <a:lnTo>
                      <a:pt x="141" y="175"/>
                    </a:lnTo>
                    <a:lnTo>
                      <a:pt x="141" y="174"/>
                    </a:lnTo>
                    <a:lnTo>
                      <a:pt x="145" y="174"/>
                    </a:lnTo>
                    <a:lnTo>
                      <a:pt x="145" y="172"/>
                    </a:lnTo>
                    <a:lnTo>
                      <a:pt x="155" y="172"/>
                    </a:lnTo>
                    <a:lnTo>
                      <a:pt x="155" y="170"/>
                    </a:lnTo>
                    <a:lnTo>
                      <a:pt x="165" y="170"/>
                    </a:lnTo>
                    <a:lnTo>
                      <a:pt x="165" y="166"/>
                    </a:lnTo>
                    <a:lnTo>
                      <a:pt x="167" y="166"/>
                    </a:lnTo>
                    <a:lnTo>
                      <a:pt x="167" y="165"/>
                    </a:lnTo>
                    <a:lnTo>
                      <a:pt x="169" y="165"/>
                    </a:lnTo>
                    <a:lnTo>
                      <a:pt x="169" y="163"/>
                    </a:lnTo>
                    <a:lnTo>
                      <a:pt x="171" y="163"/>
                    </a:lnTo>
                    <a:lnTo>
                      <a:pt x="171" y="161"/>
                    </a:lnTo>
                    <a:lnTo>
                      <a:pt x="177" y="161"/>
                    </a:lnTo>
                    <a:lnTo>
                      <a:pt x="177" y="159"/>
                    </a:lnTo>
                    <a:lnTo>
                      <a:pt x="181" y="159"/>
                    </a:lnTo>
                    <a:lnTo>
                      <a:pt x="181" y="152"/>
                    </a:lnTo>
                    <a:lnTo>
                      <a:pt x="189" y="152"/>
                    </a:lnTo>
                    <a:lnTo>
                      <a:pt x="189" y="148"/>
                    </a:lnTo>
                    <a:lnTo>
                      <a:pt x="193" y="148"/>
                    </a:lnTo>
                    <a:lnTo>
                      <a:pt x="193" y="147"/>
                    </a:lnTo>
                    <a:lnTo>
                      <a:pt x="195" y="147"/>
                    </a:lnTo>
                    <a:lnTo>
                      <a:pt x="195" y="145"/>
                    </a:lnTo>
                    <a:lnTo>
                      <a:pt x="197" y="145"/>
                    </a:lnTo>
                    <a:lnTo>
                      <a:pt x="197" y="143"/>
                    </a:lnTo>
                    <a:lnTo>
                      <a:pt x="199" y="143"/>
                    </a:lnTo>
                    <a:lnTo>
                      <a:pt x="199" y="141"/>
                    </a:lnTo>
                    <a:lnTo>
                      <a:pt x="205" y="141"/>
                    </a:lnTo>
                    <a:lnTo>
                      <a:pt x="205" y="138"/>
                    </a:lnTo>
                    <a:lnTo>
                      <a:pt x="223" y="138"/>
                    </a:lnTo>
                    <a:lnTo>
                      <a:pt x="223" y="134"/>
                    </a:lnTo>
                    <a:lnTo>
                      <a:pt x="225" y="134"/>
                    </a:lnTo>
                    <a:lnTo>
                      <a:pt x="225" y="130"/>
                    </a:lnTo>
                    <a:lnTo>
                      <a:pt x="229" y="130"/>
                    </a:lnTo>
                    <a:lnTo>
                      <a:pt x="229" y="129"/>
                    </a:lnTo>
                    <a:lnTo>
                      <a:pt x="231" y="129"/>
                    </a:lnTo>
                    <a:lnTo>
                      <a:pt x="231" y="127"/>
                    </a:lnTo>
                    <a:lnTo>
                      <a:pt x="233" y="127"/>
                    </a:lnTo>
                    <a:lnTo>
                      <a:pt x="233" y="125"/>
                    </a:lnTo>
                    <a:lnTo>
                      <a:pt x="239" y="125"/>
                    </a:lnTo>
                    <a:lnTo>
                      <a:pt x="239" y="123"/>
                    </a:lnTo>
                    <a:lnTo>
                      <a:pt x="259" y="123"/>
                    </a:lnTo>
                    <a:lnTo>
                      <a:pt x="259" y="121"/>
                    </a:lnTo>
                    <a:lnTo>
                      <a:pt x="269" y="121"/>
                    </a:lnTo>
                    <a:lnTo>
                      <a:pt x="269" y="120"/>
                    </a:lnTo>
                    <a:lnTo>
                      <a:pt x="275" y="120"/>
                    </a:lnTo>
                    <a:lnTo>
                      <a:pt x="275" y="116"/>
                    </a:lnTo>
                    <a:lnTo>
                      <a:pt x="285" y="116"/>
                    </a:lnTo>
                    <a:lnTo>
                      <a:pt x="285" y="114"/>
                    </a:lnTo>
                    <a:lnTo>
                      <a:pt x="287" y="114"/>
                    </a:lnTo>
                    <a:lnTo>
                      <a:pt x="287" y="112"/>
                    </a:lnTo>
                    <a:lnTo>
                      <a:pt x="291" y="112"/>
                    </a:lnTo>
                    <a:lnTo>
                      <a:pt x="291" y="110"/>
                    </a:lnTo>
                    <a:lnTo>
                      <a:pt x="313" y="110"/>
                    </a:lnTo>
                    <a:lnTo>
                      <a:pt x="313" y="109"/>
                    </a:lnTo>
                    <a:lnTo>
                      <a:pt x="319" y="109"/>
                    </a:lnTo>
                    <a:lnTo>
                      <a:pt x="319" y="107"/>
                    </a:lnTo>
                    <a:lnTo>
                      <a:pt x="323" y="107"/>
                    </a:lnTo>
                    <a:lnTo>
                      <a:pt x="323" y="105"/>
                    </a:lnTo>
                    <a:lnTo>
                      <a:pt x="329" y="105"/>
                    </a:lnTo>
                    <a:lnTo>
                      <a:pt x="329" y="103"/>
                    </a:lnTo>
                    <a:lnTo>
                      <a:pt x="335" y="103"/>
                    </a:lnTo>
                    <a:lnTo>
                      <a:pt x="335" y="101"/>
                    </a:lnTo>
                    <a:lnTo>
                      <a:pt x="337" y="101"/>
                    </a:lnTo>
                    <a:lnTo>
                      <a:pt x="337" y="100"/>
                    </a:lnTo>
                    <a:lnTo>
                      <a:pt x="351" y="100"/>
                    </a:lnTo>
                    <a:lnTo>
                      <a:pt x="351" y="98"/>
                    </a:lnTo>
                    <a:lnTo>
                      <a:pt x="363" y="98"/>
                    </a:lnTo>
                    <a:lnTo>
                      <a:pt x="363" y="96"/>
                    </a:lnTo>
                    <a:lnTo>
                      <a:pt x="367" y="96"/>
                    </a:lnTo>
                    <a:lnTo>
                      <a:pt x="367" y="94"/>
                    </a:lnTo>
                    <a:lnTo>
                      <a:pt x="369" y="94"/>
                    </a:lnTo>
                    <a:lnTo>
                      <a:pt x="369" y="92"/>
                    </a:lnTo>
                    <a:lnTo>
                      <a:pt x="373" y="92"/>
                    </a:lnTo>
                    <a:lnTo>
                      <a:pt x="373" y="91"/>
                    </a:lnTo>
                    <a:lnTo>
                      <a:pt x="375" y="91"/>
                    </a:lnTo>
                    <a:lnTo>
                      <a:pt x="375" y="89"/>
                    </a:lnTo>
                    <a:lnTo>
                      <a:pt x="377" y="89"/>
                    </a:lnTo>
                    <a:lnTo>
                      <a:pt x="377" y="85"/>
                    </a:lnTo>
                    <a:lnTo>
                      <a:pt x="396" y="85"/>
                    </a:lnTo>
                    <a:lnTo>
                      <a:pt x="396" y="83"/>
                    </a:lnTo>
                    <a:lnTo>
                      <a:pt x="398" y="83"/>
                    </a:lnTo>
                    <a:lnTo>
                      <a:pt x="398" y="82"/>
                    </a:lnTo>
                    <a:lnTo>
                      <a:pt x="404" y="82"/>
                    </a:lnTo>
                    <a:lnTo>
                      <a:pt x="404" y="78"/>
                    </a:lnTo>
                    <a:lnTo>
                      <a:pt x="408" y="78"/>
                    </a:lnTo>
                    <a:lnTo>
                      <a:pt x="408" y="76"/>
                    </a:lnTo>
                    <a:lnTo>
                      <a:pt x="410" y="76"/>
                    </a:lnTo>
                    <a:lnTo>
                      <a:pt x="410" y="74"/>
                    </a:lnTo>
                    <a:lnTo>
                      <a:pt x="418" y="74"/>
                    </a:lnTo>
                    <a:lnTo>
                      <a:pt x="418" y="73"/>
                    </a:lnTo>
                    <a:lnTo>
                      <a:pt x="424" y="73"/>
                    </a:lnTo>
                    <a:lnTo>
                      <a:pt x="424" y="71"/>
                    </a:lnTo>
                    <a:lnTo>
                      <a:pt x="428" y="71"/>
                    </a:lnTo>
                    <a:lnTo>
                      <a:pt x="428" y="69"/>
                    </a:lnTo>
                    <a:lnTo>
                      <a:pt x="450" y="69"/>
                    </a:lnTo>
                    <a:lnTo>
                      <a:pt x="450" y="67"/>
                    </a:lnTo>
                    <a:lnTo>
                      <a:pt x="458" y="67"/>
                    </a:lnTo>
                    <a:lnTo>
                      <a:pt x="458" y="65"/>
                    </a:lnTo>
                    <a:lnTo>
                      <a:pt x="464" y="65"/>
                    </a:lnTo>
                    <a:lnTo>
                      <a:pt x="464" y="64"/>
                    </a:lnTo>
                    <a:lnTo>
                      <a:pt x="472" y="64"/>
                    </a:lnTo>
                    <a:lnTo>
                      <a:pt x="472" y="62"/>
                    </a:lnTo>
                    <a:lnTo>
                      <a:pt x="480" y="62"/>
                    </a:lnTo>
                    <a:lnTo>
                      <a:pt x="480" y="60"/>
                    </a:lnTo>
                    <a:lnTo>
                      <a:pt x="482" y="60"/>
                    </a:lnTo>
                    <a:lnTo>
                      <a:pt x="482" y="58"/>
                    </a:lnTo>
                    <a:lnTo>
                      <a:pt x="490" y="58"/>
                    </a:lnTo>
                    <a:lnTo>
                      <a:pt x="490" y="56"/>
                    </a:lnTo>
                    <a:lnTo>
                      <a:pt x="506" y="56"/>
                    </a:lnTo>
                    <a:lnTo>
                      <a:pt x="506" y="53"/>
                    </a:lnTo>
                    <a:lnTo>
                      <a:pt x="510" y="53"/>
                    </a:lnTo>
                    <a:lnTo>
                      <a:pt x="510" y="51"/>
                    </a:lnTo>
                    <a:lnTo>
                      <a:pt x="512" y="51"/>
                    </a:lnTo>
                    <a:lnTo>
                      <a:pt x="512" y="47"/>
                    </a:lnTo>
                    <a:lnTo>
                      <a:pt x="514" y="47"/>
                    </a:lnTo>
                    <a:lnTo>
                      <a:pt x="514" y="46"/>
                    </a:lnTo>
                    <a:lnTo>
                      <a:pt x="520" y="46"/>
                    </a:lnTo>
                    <a:lnTo>
                      <a:pt x="520" y="44"/>
                    </a:lnTo>
                    <a:lnTo>
                      <a:pt x="522" y="44"/>
                    </a:lnTo>
                    <a:lnTo>
                      <a:pt x="522" y="42"/>
                    </a:lnTo>
                    <a:lnTo>
                      <a:pt x="526" y="42"/>
                    </a:lnTo>
                    <a:lnTo>
                      <a:pt x="526" y="40"/>
                    </a:lnTo>
                    <a:lnTo>
                      <a:pt x="528" y="40"/>
                    </a:lnTo>
                    <a:lnTo>
                      <a:pt x="528" y="38"/>
                    </a:lnTo>
                    <a:lnTo>
                      <a:pt x="534" y="38"/>
                    </a:lnTo>
                    <a:lnTo>
                      <a:pt x="534" y="37"/>
                    </a:lnTo>
                    <a:lnTo>
                      <a:pt x="548" y="37"/>
                    </a:lnTo>
                    <a:lnTo>
                      <a:pt x="548" y="35"/>
                    </a:lnTo>
                    <a:lnTo>
                      <a:pt x="550" y="35"/>
                    </a:lnTo>
                    <a:lnTo>
                      <a:pt x="550" y="33"/>
                    </a:lnTo>
                    <a:lnTo>
                      <a:pt x="556" y="33"/>
                    </a:lnTo>
                    <a:lnTo>
                      <a:pt x="556" y="31"/>
                    </a:lnTo>
                    <a:lnTo>
                      <a:pt x="558" y="31"/>
                    </a:lnTo>
                    <a:lnTo>
                      <a:pt x="558" y="29"/>
                    </a:lnTo>
                    <a:lnTo>
                      <a:pt x="570" y="29"/>
                    </a:lnTo>
                    <a:lnTo>
                      <a:pt x="570" y="28"/>
                    </a:lnTo>
                    <a:lnTo>
                      <a:pt x="602" y="28"/>
                    </a:lnTo>
                    <a:lnTo>
                      <a:pt x="602" y="22"/>
                    </a:lnTo>
                    <a:lnTo>
                      <a:pt x="628" y="22"/>
                    </a:lnTo>
                    <a:lnTo>
                      <a:pt x="628" y="20"/>
                    </a:lnTo>
                    <a:lnTo>
                      <a:pt x="632" y="20"/>
                    </a:lnTo>
                    <a:lnTo>
                      <a:pt x="632" y="19"/>
                    </a:lnTo>
                    <a:lnTo>
                      <a:pt x="636" y="19"/>
                    </a:lnTo>
                    <a:lnTo>
                      <a:pt x="636" y="17"/>
                    </a:lnTo>
                    <a:lnTo>
                      <a:pt x="644" y="17"/>
                    </a:lnTo>
                    <a:lnTo>
                      <a:pt x="644" y="15"/>
                    </a:lnTo>
                    <a:lnTo>
                      <a:pt x="646" y="15"/>
                    </a:lnTo>
                    <a:lnTo>
                      <a:pt x="646" y="13"/>
                    </a:lnTo>
                    <a:lnTo>
                      <a:pt x="680" y="13"/>
                    </a:lnTo>
                    <a:lnTo>
                      <a:pt x="680" y="11"/>
                    </a:lnTo>
                    <a:lnTo>
                      <a:pt x="684" y="11"/>
                    </a:lnTo>
                    <a:lnTo>
                      <a:pt x="684" y="9"/>
                    </a:lnTo>
                    <a:lnTo>
                      <a:pt x="690" y="9"/>
                    </a:lnTo>
                    <a:lnTo>
                      <a:pt x="690" y="8"/>
                    </a:lnTo>
                    <a:lnTo>
                      <a:pt x="696" y="8"/>
                    </a:lnTo>
                    <a:lnTo>
                      <a:pt x="696" y="6"/>
                    </a:lnTo>
                    <a:lnTo>
                      <a:pt x="724" y="6"/>
                    </a:lnTo>
                    <a:lnTo>
                      <a:pt x="724" y="4"/>
                    </a:lnTo>
                    <a:lnTo>
                      <a:pt x="726" y="4"/>
                    </a:lnTo>
                    <a:lnTo>
                      <a:pt x="726" y="2"/>
                    </a:lnTo>
                    <a:lnTo>
                      <a:pt x="728" y="2"/>
                    </a:lnTo>
                    <a:lnTo>
                      <a:pt x="728" y="0"/>
                    </a:lnTo>
                    <a:lnTo>
                      <a:pt x="730" y="0"/>
                    </a:lnTo>
                    <a:lnTo>
                      <a:pt x="730" y="0"/>
                    </a:lnTo>
                  </a:path>
                </a:pathLst>
              </a:custGeom>
              <a:noFill/>
              <a:ln w="28575" cap="flat">
                <a:solidFill>
                  <a:srgbClr val="CC863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205">
                <a:extLst>
                  <a:ext uri="{FF2B5EF4-FFF2-40B4-BE49-F238E27FC236}">
                    <a16:creationId xmlns:a16="http://schemas.microsoft.com/office/drawing/2014/main" xmlns="" id="{47D1BD1D-BD1C-4A09-B5EB-A37899529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5908" y="6605377"/>
                <a:ext cx="5689055" cy="1887538"/>
              </a:xfrm>
              <a:custGeom>
                <a:avLst/>
                <a:gdLst>
                  <a:gd name="T0" fmla="*/ 0 w 730"/>
                  <a:gd name="T1" fmla="*/ 191 h 198"/>
                  <a:gd name="T2" fmla="*/ 4 w 730"/>
                  <a:gd name="T3" fmla="*/ 187 h 198"/>
                  <a:gd name="T4" fmla="*/ 6 w 730"/>
                  <a:gd name="T5" fmla="*/ 171 h 198"/>
                  <a:gd name="T6" fmla="*/ 19 w 730"/>
                  <a:gd name="T7" fmla="*/ 168 h 198"/>
                  <a:gd name="T8" fmla="*/ 23 w 730"/>
                  <a:gd name="T9" fmla="*/ 164 h 198"/>
                  <a:gd name="T10" fmla="*/ 29 w 730"/>
                  <a:gd name="T11" fmla="*/ 162 h 198"/>
                  <a:gd name="T12" fmla="*/ 31 w 730"/>
                  <a:gd name="T13" fmla="*/ 157 h 198"/>
                  <a:gd name="T14" fmla="*/ 45 w 730"/>
                  <a:gd name="T15" fmla="*/ 155 h 198"/>
                  <a:gd name="T16" fmla="*/ 47 w 730"/>
                  <a:gd name="T17" fmla="*/ 151 h 198"/>
                  <a:gd name="T18" fmla="*/ 59 w 730"/>
                  <a:gd name="T19" fmla="*/ 150 h 198"/>
                  <a:gd name="T20" fmla="*/ 63 w 730"/>
                  <a:gd name="T21" fmla="*/ 146 h 198"/>
                  <a:gd name="T22" fmla="*/ 69 w 730"/>
                  <a:gd name="T23" fmla="*/ 142 h 198"/>
                  <a:gd name="T24" fmla="*/ 83 w 730"/>
                  <a:gd name="T25" fmla="*/ 139 h 198"/>
                  <a:gd name="T26" fmla="*/ 95 w 730"/>
                  <a:gd name="T27" fmla="*/ 137 h 198"/>
                  <a:gd name="T28" fmla="*/ 97 w 730"/>
                  <a:gd name="T29" fmla="*/ 133 h 198"/>
                  <a:gd name="T30" fmla="*/ 103 w 730"/>
                  <a:gd name="T31" fmla="*/ 132 h 198"/>
                  <a:gd name="T32" fmla="*/ 111 w 730"/>
                  <a:gd name="T33" fmla="*/ 126 h 198"/>
                  <a:gd name="T34" fmla="*/ 135 w 730"/>
                  <a:gd name="T35" fmla="*/ 124 h 198"/>
                  <a:gd name="T36" fmla="*/ 145 w 730"/>
                  <a:gd name="T37" fmla="*/ 121 h 198"/>
                  <a:gd name="T38" fmla="*/ 151 w 730"/>
                  <a:gd name="T39" fmla="*/ 119 h 198"/>
                  <a:gd name="T40" fmla="*/ 153 w 730"/>
                  <a:gd name="T41" fmla="*/ 115 h 198"/>
                  <a:gd name="T42" fmla="*/ 173 w 730"/>
                  <a:gd name="T43" fmla="*/ 110 h 198"/>
                  <a:gd name="T44" fmla="*/ 183 w 730"/>
                  <a:gd name="T45" fmla="*/ 106 h 198"/>
                  <a:gd name="T46" fmla="*/ 207 w 730"/>
                  <a:gd name="T47" fmla="*/ 103 h 198"/>
                  <a:gd name="T48" fmla="*/ 219 w 730"/>
                  <a:gd name="T49" fmla="*/ 99 h 198"/>
                  <a:gd name="T50" fmla="*/ 255 w 730"/>
                  <a:gd name="T51" fmla="*/ 97 h 198"/>
                  <a:gd name="T52" fmla="*/ 265 w 730"/>
                  <a:gd name="T53" fmla="*/ 94 h 198"/>
                  <a:gd name="T54" fmla="*/ 285 w 730"/>
                  <a:gd name="T55" fmla="*/ 88 h 198"/>
                  <a:gd name="T56" fmla="*/ 311 w 730"/>
                  <a:gd name="T57" fmla="*/ 85 h 198"/>
                  <a:gd name="T58" fmla="*/ 321 w 730"/>
                  <a:gd name="T59" fmla="*/ 83 h 198"/>
                  <a:gd name="T60" fmla="*/ 335 w 730"/>
                  <a:gd name="T61" fmla="*/ 78 h 198"/>
                  <a:gd name="T62" fmla="*/ 361 w 730"/>
                  <a:gd name="T63" fmla="*/ 76 h 198"/>
                  <a:gd name="T64" fmla="*/ 365 w 730"/>
                  <a:gd name="T65" fmla="*/ 70 h 198"/>
                  <a:gd name="T66" fmla="*/ 373 w 730"/>
                  <a:gd name="T67" fmla="*/ 69 h 198"/>
                  <a:gd name="T68" fmla="*/ 396 w 730"/>
                  <a:gd name="T69" fmla="*/ 65 h 198"/>
                  <a:gd name="T70" fmla="*/ 418 w 730"/>
                  <a:gd name="T71" fmla="*/ 63 h 198"/>
                  <a:gd name="T72" fmla="*/ 428 w 730"/>
                  <a:gd name="T73" fmla="*/ 60 h 198"/>
                  <a:gd name="T74" fmla="*/ 434 w 730"/>
                  <a:gd name="T75" fmla="*/ 58 h 198"/>
                  <a:gd name="T76" fmla="*/ 464 w 730"/>
                  <a:gd name="T77" fmla="*/ 54 h 198"/>
                  <a:gd name="T78" fmla="*/ 480 w 730"/>
                  <a:gd name="T79" fmla="*/ 52 h 198"/>
                  <a:gd name="T80" fmla="*/ 482 w 730"/>
                  <a:gd name="T81" fmla="*/ 49 h 198"/>
                  <a:gd name="T82" fmla="*/ 496 w 730"/>
                  <a:gd name="T83" fmla="*/ 47 h 198"/>
                  <a:gd name="T84" fmla="*/ 504 w 730"/>
                  <a:gd name="T85" fmla="*/ 43 h 198"/>
                  <a:gd name="T86" fmla="*/ 510 w 730"/>
                  <a:gd name="T87" fmla="*/ 42 h 198"/>
                  <a:gd name="T88" fmla="*/ 520 w 730"/>
                  <a:gd name="T89" fmla="*/ 38 h 198"/>
                  <a:gd name="T90" fmla="*/ 532 w 730"/>
                  <a:gd name="T91" fmla="*/ 36 h 198"/>
                  <a:gd name="T92" fmla="*/ 534 w 730"/>
                  <a:gd name="T93" fmla="*/ 33 h 198"/>
                  <a:gd name="T94" fmla="*/ 556 w 730"/>
                  <a:gd name="T95" fmla="*/ 29 h 198"/>
                  <a:gd name="T96" fmla="*/ 558 w 730"/>
                  <a:gd name="T97" fmla="*/ 25 h 198"/>
                  <a:gd name="T98" fmla="*/ 574 w 730"/>
                  <a:gd name="T99" fmla="*/ 22 h 198"/>
                  <a:gd name="T100" fmla="*/ 582 w 730"/>
                  <a:gd name="T101" fmla="*/ 18 h 198"/>
                  <a:gd name="T102" fmla="*/ 598 w 730"/>
                  <a:gd name="T103" fmla="*/ 15 h 198"/>
                  <a:gd name="T104" fmla="*/ 618 w 730"/>
                  <a:gd name="T105" fmla="*/ 11 h 198"/>
                  <a:gd name="T106" fmla="*/ 658 w 730"/>
                  <a:gd name="T107" fmla="*/ 9 h 198"/>
                  <a:gd name="T108" fmla="*/ 668 w 730"/>
                  <a:gd name="T109" fmla="*/ 6 h 198"/>
                  <a:gd name="T110" fmla="*/ 692 w 730"/>
                  <a:gd name="T111" fmla="*/ 4 h 198"/>
                  <a:gd name="T112" fmla="*/ 724 w 730"/>
                  <a:gd name="T1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30" h="198">
                    <a:moveTo>
                      <a:pt x="0" y="198"/>
                    </a:moveTo>
                    <a:lnTo>
                      <a:pt x="0" y="198"/>
                    </a:lnTo>
                    <a:lnTo>
                      <a:pt x="0" y="191"/>
                    </a:lnTo>
                    <a:lnTo>
                      <a:pt x="2" y="191"/>
                    </a:lnTo>
                    <a:lnTo>
                      <a:pt x="2" y="187"/>
                    </a:lnTo>
                    <a:lnTo>
                      <a:pt x="4" y="187"/>
                    </a:lnTo>
                    <a:lnTo>
                      <a:pt x="4" y="178"/>
                    </a:lnTo>
                    <a:lnTo>
                      <a:pt x="6" y="178"/>
                    </a:lnTo>
                    <a:lnTo>
                      <a:pt x="6" y="171"/>
                    </a:lnTo>
                    <a:lnTo>
                      <a:pt x="13" y="171"/>
                    </a:lnTo>
                    <a:lnTo>
                      <a:pt x="13" y="168"/>
                    </a:lnTo>
                    <a:lnTo>
                      <a:pt x="19" y="168"/>
                    </a:lnTo>
                    <a:lnTo>
                      <a:pt x="19" y="166"/>
                    </a:lnTo>
                    <a:lnTo>
                      <a:pt x="23" y="166"/>
                    </a:lnTo>
                    <a:lnTo>
                      <a:pt x="23" y="164"/>
                    </a:lnTo>
                    <a:lnTo>
                      <a:pt x="25" y="164"/>
                    </a:lnTo>
                    <a:lnTo>
                      <a:pt x="25" y="162"/>
                    </a:lnTo>
                    <a:lnTo>
                      <a:pt x="29" y="162"/>
                    </a:lnTo>
                    <a:lnTo>
                      <a:pt x="29" y="160"/>
                    </a:lnTo>
                    <a:lnTo>
                      <a:pt x="31" y="160"/>
                    </a:lnTo>
                    <a:lnTo>
                      <a:pt x="31" y="157"/>
                    </a:lnTo>
                    <a:lnTo>
                      <a:pt x="37" y="157"/>
                    </a:lnTo>
                    <a:lnTo>
                      <a:pt x="37" y="155"/>
                    </a:lnTo>
                    <a:lnTo>
                      <a:pt x="45" y="155"/>
                    </a:lnTo>
                    <a:lnTo>
                      <a:pt x="45" y="153"/>
                    </a:lnTo>
                    <a:lnTo>
                      <a:pt x="47" y="153"/>
                    </a:lnTo>
                    <a:lnTo>
                      <a:pt x="47" y="151"/>
                    </a:lnTo>
                    <a:lnTo>
                      <a:pt x="55" y="151"/>
                    </a:lnTo>
                    <a:lnTo>
                      <a:pt x="55" y="150"/>
                    </a:lnTo>
                    <a:lnTo>
                      <a:pt x="59" y="150"/>
                    </a:lnTo>
                    <a:lnTo>
                      <a:pt x="59" y="148"/>
                    </a:lnTo>
                    <a:lnTo>
                      <a:pt x="63" y="148"/>
                    </a:lnTo>
                    <a:lnTo>
                      <a:pt x="63" y="146"/>
                    </a:lnTo>
                    <a:lnTo>
                      <a:pt x="67" y="146"/>
                    </a:lnTo>
                    <a:lnTo>
                      <a:pt x="67" y="142"/>
                    </a:lnTo>
                    <a:lnTo>
                      <a:pt x="69" y="142"/>
                    </a:lnTo>
                    <a:lnTo>
                      <a:pt x="69" y="141"/>
                    </a:lnTo>
                    <a:lnTo>
                      <a:pt x="83" y="141"/>
                    </a:lnTo>
                    <a:lnTo>
                      <a:pt x="83" y="139"/>
                    </a:lnTo>
                    <a:lnTo>
                      <a:pt x="85" y="139"/>
                    </a:lnTo>
                    <a:lnTo>
                      <a:pt x="85" y="137"/>
                    </a:lnTo>
                    <a:lnTo>
                      <a:pt x="95" y="137"/>
                    </a:lnTo>
                    <a:lnTo>
                      <a:pt x="95" y="135"/>
                    </a:lnTo>
                    <a:lnTo>
                      <a:pt x="97" y="135"/>
                    </a:lnTo>
                    <a:lnTo>
                      <a:pt x="97" y="133"/>
                    </a:lnTo>
                    <a:lnTo>
                      <a:pt x="101" y="133"/>
                    </a:lnTo>
                    <a:lnTo>
                      <a:pt x="101" y="132"/>
                    </a:lnTo>
                    <a:lnTo>
                      <a:pt x="103" y="132"/>
                    </a:lnTo>
                    <a:lnTo>
                      <a:pt x="103" y="130"/>
                    </a:lnTo>
                    <a:lnTo>
                      <a:pt x="111" y="130"/>
                    </a:lnTo>
                    <a:lnTo>
                      <a:pt x="111" y="126"/>
                    </a:lnTo>
                    <a:lnTo>
                      <a:pt x="133" y="126"/>
                    </a:lnTo>
                    <a:lnTo>
                      <a:pt x="133" y="124"/>
                    </a:lnTo>
                    <a:lnTo>
                      <a:pt x="135" y="124"/>
                    </a:lnTo>
                    <a:lnTo>
                      <a:pt x="135" y="123"/>
                    </a:lnTo>
                    <a:lnTo>
                      <a:pt x="145" y="123"/>
                    </a:lnTo>
                    <a:lnTo>
                      <a:pt x="145" y="121"/>
                    </a:lnTo>
                    <a:lnTo>
                      <a:pt x="149" y="121"/>
                    </a:lnTo>
                    <a:lnTo>
                      <a:pt x="149" y="119"/>
                    </a:lnTo>
                    <a:lnTo>
                      <a:pt x="151" y="119"/>
                    </a:lnTo>
                    <a:lnTo>
                      <a:pt x="151" y="117"/>
                    </a:lnTo>
                    <a:lnTo>
                      <a:pt x="153" y="117"/>
                    </a:lnTo>
                    <a:lnTo>
                      <a:pt x="153" y="115"/>
                    </a:lnTo>
                    <a:lnTo>
                      <a:pt x="155" y="115"/>
                    </a:lnTo>
                    <a:lnTo>
                      <a:pt x="155" y="110"/>
                    </a:lnTo>
                    <a:lnTo>
                      <a:pt x="173" y="110"/>
                    </a:lnTo>
                    <a:lnTo>
                      <a:pt x="173" y="108"/>
                    </a:lnTo>
                    <a:lnTo>
                      <a:pt x="183" y="108"/>
                    </a:lnTo>
                    <a:lnTo>
                      <a:pt x="183" y="106"/>
                    </a:lnTo>
                    <a:lnTo>
                      <a:pt x="197" y="106"/>
                    </a:lnTo>
                    <a:lnTo>
                      <a:pt x="197" y="103"/>
                    </a:lnTo>
                    <a:lnTo>
                      <a:pt x="207" y="103"/>
                    </a:lnTo>
                    <a:lnTo>
                      <a:pt x="207" y="101"/>
                    </a:lnTo>
                    <a:lnTo>
                      <a:pt x="219" y="101"/>
                    </a:lnTo>
                    <a:lnTo>
                      <a:pt x="219" y="99"/>
                    </a:lnTo>
                    <a:lnTo>
                      <a:pt x="239" y="99"/>
                    </a:lnTo>
                    <a:lnTo>
                      <a:pt x="239" y="97"/>
                    </a:lnTo>
                    <a:lnTo>
                      <a:pt x="255" y="97"/>
                    </a:lnTo>
                    <a:lnTo>
                      <a:pt x="255" y="96"/>
                    </a:lnTo>
                    <a:lnTo>
                      <a:pt x="265" y="96"/>
                    </a:lnTo>
                    <a:lnTo>
                      <a:pt x="265" y="94"/>
                    </a:lnTo>
                    <a:lnTo>
                      <a:pt x="273" y="94"/>
                    </a:lnTo>
                    <a:lnTo>
                      <a:pt x="273" y="88"/>
                    </a:lnTo>
                    <a:lnTo>
                      <a:pt x="285" y="88"/>
                    </a:lnTo>
                    <a:lnTo>
                      <a:pt x="285" y="87"/>
                    </a:lnTo>
                    <a:lnTo>
                      <a:pt x="311" y="87"/>
                    </a:lnTo>
                    <a:lnTo>
                      <a:pt x="311" y="85"/>
                    </a:lnTo>
                    <a:lnTo>
                      <a:pt x="317" y="85"/>
                    </a:lnTo>
                    <a:lnTo>
                      <a:pt x="317" y="83"/>
                    </a:lnTo>
                    <a:lnTo>
                      <a:pt x="321" y="83"/>
                    </a:lnTo>
                    <a:lnTo>
                      <a:pt x="321" y="79"/>
                    </a:lnTo>
                    <a:lnTo>
                      <a:pt x="335" y="79"/>
                    </a:lnTo>
                    <a:lnTo>
                      <a:pt x="335" y="78"/>
                    </a:lnTo>
                    <a:lnTo>
                      <a:pt x="349" y="78"/>
                    </a:lnTo>
                    <a:lnTo>
                      <a:pt x="349" y="76"/>
                    </a:lnTo>
                    <a:lnTo>
                      <a:pt x="361" y="76"/>
                    </a:lnTo>
                    <a:lnTo>
                      <a:pt x="361" y="74"/>
                    </a:lnTo>
                    <a:lnTo>
                      <a:pt x="365" y="74"/>
                    </a:lnTo>
                    <a:lnTo>
                      <a:pt x="365" y="70"/>
                    </a:lnTo>
                    <a:lnTo>
                      <a:pt x="371" y="70"/>
                    </a:lnTo>
                    <a:lnTo>
                      <a:pt x="371" y="69"/>
                    </a:lnTo>
                    <a:lnTo>
                      <a:pt x="373" y="69"/>
                    </a:lnTo>
                    <a:lnTo>
                      <a:pt x="373" y="67"/>
                    </a:lnTo>
                    <a:lnTo>
                      <a:pt x="396" y="67"/>
                    </a:lnTo>
                    <a:lnTo>
                      <a:pt x="396" y="65"/>
                    </a:lnTo>
                    <a:lnTo>
                      <a:pt x="400" y="65"/>
                    </a:lnTo>
                    <a:lnTo>
                      <a:pt x="400" y="63"/>
                    </a:lnTo>
                    <a:lnTo>
                      <a:pt x="418" y="63"/>
                    </a:lnTo>
                    <a:lnTo>
                      <a:pt x="418" y="61"/>
                    </a:lnTo>
                    <a:lnTo>
                      <a:pt x="428" y="61"/>
                    </a:lnTo>
                    <a:lnTo>
                      <a:pt x="428" y="60"/>
                    </a:lnTo>
                    <a:lnTo>
                      <a:pt x="430" y="60"/>
                    </a:lnTo>
                    <a:lnTo>
                      <a:pt x="430" y="58"/>
                    </a:lnTo>
                    <a:lnTo>
                      <a:pt x="434" y="58"/>
                    </a:lnTo>
                    <a:lnTo>
                      <a:pt x="434" y="56"/>
                    </a:lnTo>
                    <a:lnTo>
                      <a:pt x="464" y="56"/>
                    </a:lnTo>
                    <a:lnTo>
                      <a:pt x="464" y="54"/>
                    </a:lnTo>
                    <a:lnTo>
                      <a:pt x="478" y="54"/>
                    </a:lnTo>
                    <a:lnTo>
                      <a:pt x="478" y="52"/>
                    </a:lnTo>
                    <a:lnTo>
                      <a:pt x="480" y="52"/>
                    </a:lnTo>
                    <a:lnTo>
                      <a:pt x="480" y="51"/>
                    </a:lnTo>
                    <a:lnTo>
                      <a:pt x="482" y="51"/>
                    </a:lnTo>
                    <a:lnTo>
                      <a:pt x="482" y="49"/>
                    </a:lnTo>
                    <a:lnTo>
                      <a:pt x="486" y="49"/>
                    </a:lnTo>
                    <a:lnTo>
                      <a:pt x="486" y="47"/>
                    </a:lnTo>
                    <a:lnTo>
                      <a:pt x="496" y="47"/>
                    </a:lnTo>
                    <a:lnTo>
                      <a:pt x="496" y="45"/>
                    </a:lnTo>
                    <a:lnTo>
                      <a:pt x="504" y="45"/>
                    </a:lnTo>
                    <a:lnTo>
                      <a:pt x="504" y="43"/>
                    </a:lnTo>
                    <a:lnTo>
                      <a:pt x="506" y="43"/>
                    </a:lnTo>
                    <a:lnTo>
                      <a:pt x="506" y="42"/>
                    </a:lnTo>
                    <a:lnTo>
                      <a:pt x="510" y="42"/>
                    </a:lnTo>
                    <a:lnTo>
                      <a:pt x="510" y="40"/>
                    </a:lnTo>
                    <a:lnTo>
                      <a:pt x="520" y="40"/>
                    </a:lnTo>
                    <a:lnTo>
                      <a:pt x="520" y="38"/>
                    </a:lnTo>
                    <a:lnTo>
                      <a:pt x="524" y="38"/>
                    </a:lnTo>
                    <a:lnTo>
                      <a:pt x="524" y="36"/>
                    </a:lnTo>
                    <a:lnTo>
                      <a:pt x="532" y="36"/>
                    </a:lnTo>
                    <a:lnTo>
                      <a:pt x="532" y="34"/>
                    </a:lnTo>
                    <a:lnTo>
                      <a:pt x="534" y="34"/>
                    </a:lnTo>
                    <a:lnTo>
                      <a:pt x="534" y="33"/>
                    </a:lnTo>
                    <a:lnTo>
                      <a:pt x="554" y="33"/>
                    </a:lnTo>
                    <a:lnTo>
                      <a:pt x="554" y="29"/>
                    </a:lnTo>
                    <a:lnTo>
                      <a:pt x="556" y="29"/>
                    </a:lnTo>
                    <a:lnTo>
                      <a:pt x="556" y="27"/>
                    </a:lnTo>
                    <a:lnTo>
                      <a:pt x="558" y="27"/>
                    </a:lnTo>
                    <a:lnTo>
                      <a:pt x="558" y="25"/>
                    </a:lnTo>
                    <a:lnTo>
                      <a:pt x="572" y="25"/>
                    </a:lnTo>
                    <a:lnTo>
                      <a:pt x="572" y="22"/>
                    </a:lnTo>
                    <a:lnTo>
                      <a:pt x="574" y="22"/>
                    </a:lnTo>
                    <a:lnTo>
                      <a:pt x="574" y="20"/>
                    </a:lnTo>
                    <a:lnTo>
                      <a:pt x="582" y="20"/>
                    </a:lnTo>
                    <a:lnTo>
                      <a:pt x="582" y="18"/>
                    </a:lnTo>
                    <a:lnTo>
                      <a:pt x="592" y="18"/>
                    </a:lnTo>
                    <a:lnTo>
                      <a:pt x="592" y="15"/>
                    </a:lnTo>
                    <a:lnTo>
                      <a:pt x="598" y="15"/>
                    </a:lnTo>
                    <a:lnTo>
                      <a:pt x="598" y="13"/>
                    </a:lnTo>
                    <a:lnTo>
                      <a:pt x="618" y="13"/>
                    </a:lnTo>
                    <a:lnTo>
                      <a:pt x="618" y="11"/>
                    </a:lnTo>
                    <a:lnTo>
                      <a:pt x="626" y="11"/>
                    </a:lnTo>
                    <a:lnTo>
                      <a:pt x="626" y="9"/>
                    </a:lnTo>
                    <a:lnTo>
                      <a:pt x="658" y="9"/>
                    </a:lnTo>
                    <a:lnTo>
                      <a:pt x="658" y="7"/>
                    </a:lnTo>
                    <a:lnTo>
                      <a:pt x="668" y="7"/>
                    </a:lnTo>
                    <a:lnTo>
                      <a:pt x="668" y="6"/>
                    </a:lnTo>
                    <a:lnTo>
                      <a:pt x="682" y="6"/>
                    </a:lnTo>
                    <a:lnTo>
                      <a:pt x="682" y="4"/>
                    </a:lnTo>
                    <a:lnTo>
                      <a:pt x="692" y="4"/>
                    </a:lnTo>
                    <a:lnTo>
                      <a:pt x="692" y="2"/>
                    </a:lnTo>
                    <a:lnTo>
                      <a:pt x="724" y="2"/>
                    </a:lnTo>
                    <a:lnTo>
                      <a:pt x="724" y="0"/>
                    </a:lnTo>
                    <a:lnTo>
                      <a:pt x="730" y="0"/>
                    </a:lnTo>
                    <a:lnTo>
                      <a:pt x="730" y="0"/>
                    </a:lnTo>
                  </a:path>
                </a:pathLst>
              </a:custGeom>
              <a:noFill/>
              <a:ln w="28575" cap="flat">
                <a:solidFill>
                  <a:srgbClr val="D700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Rectangle 208">
                <a:extLst>
                  <a:ext uri="{FF2B5EF4-FFF2-40B4-BE49-F238E27FC236}">
                    <a16:creationId xmlns:a16="http://schemas.microsoft.com/office/drawing/2014/main" xmlns="" id="{82BB0937-48BE-4E9B-9590-B731222A0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755" y="8435764"/>
                <a:ext cx="8127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0</a:t>
                </a:r>
                <a:endParaRPr lang="ko-KR" altLang="ko-KR" sz="1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209">
                <a:extLst>
                  <a:ext uri="{FF2B5EF4-FFF2-40B4-BE49-F238E27FC236}">
                    <a16:creationId xmlns:a16="http://schemas.microsoft.com/office/drawing/2014/main" xmlns="" id="{18AF9DF9-EECC-4C0F-9F34-8F3770E2C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8755" y="7748377"/>
                <a:ext cx="8127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5</a:t>
                </a:r>
                <a:endParaRPr lang="ko-KR" altLang="ko-KR" sz="1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210">
                <a:extLst>
                  <a:ext uri="{FF2B5EF4-FFF2-40B4-BE49-F238E27FC236}">
                    <a16:creationId xmlns:a16="http://schemas.microsoft.com/office/drawing/2014/main" xmlns="" id="{814FAEFC-8C75-4EA5-9EE3-9F902151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115" y="7062577"/>
                <a:ext cx="1625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10</a:t>
                </a:r>
                <a:endParaRPr lang="ko-KR" altLang="ko-KR" sz="1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211">
                <a:extLst>
                  <a:ext uri="{FF2B5EF4-FFF2-40B4-BE49-F238E27FC236}">
                    <a16:creationId xmlns:a16="http://schemas.microsoft.com/office/drawing/2014/main" xmlns="" id="{B26FAC27-6ACF-4033-B000-9984B5C2F9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115" y="6376777"/>
                <a:ext cx="1625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15</a:t>
                </a:r>
                <a:endParaRPr lang="ko-KR" altLang="ko-KR" sz="1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212">
                <a:extLst>
                  <a:ext uri="{FF2B5EF4-FFF2-40B4-BE49-F238E27FC236}">
                    <a16:creationId xmlns:a16="http://schemas.microsoft.com/office/drawing/2014/main" xmlns="" id="{144A0D14-A535-4D4C-8E27-F76535F72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115" y="5690977"/>
                <a:ext cx="1625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20</a:t>
                </a:r>
                <a:endParaRPr lang="ko-KR" altLang="ko-KR" sz="1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13">
                <a:extLst>
                  <a:ext uri="{FF2B5EF4-FFF2-40B4-BE49-F238E27FC236}">
                    <a16:creationId xmlns:a16="http://schemas.microsoft.com/office/drawing/2014/main" xmlns="" id="{9C61E3E4-D493-4772-AA8E-0CC57B645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115" y="5003589"/>
                <a:ext cx="1625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25</a:t>
                </a:r>
                <a:endParaRPr lang="ko-KR" altLang="ko-KR" sz="1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" name="Line 214">
                <a:extLst>
                  <a:ext uri="{FF2B5EF4-FFF2-40B4-BE49-F238E27FC236}">
                    <a16:creationId xmlns:a16="http://schemas.microsoft.com/office/drawing/2014/main" xmlns="" id="{C30B610E-91A0-4E4A-9F60-1EC11B48C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4321" y="8492914"/>
                <a:ext cx="31159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Line 215">
                <a:extLst>
                  <a:ext uri="{FF2B5EF4-FFF2-40B4-BE49-F238E27FC236}">
                    <a16:creationId xmlns:a16="http://schemas.microsoft.com/office/drawing/2014/main" xmlns="" id="{2EC3AAE0-08B3-40F7-89C0-8EA87138F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4321" y="7805527"/>
                <a:ext cx="31159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Line 216">
                <a:extLst>
                  <a:ext uri="{FF2B5EF4-FFF2-40B4-BE49-F238E27FC236}">
                    <a16:creationId xmlns:a16="http://schemas.microsoft.com/office/drawing/2014/main" xmlns="" id="{5F77A12D-1B51-436B-A90F-9B3854674E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4321" y="7119727"/>
                <a:ext cx="31159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Line 217">
                <a:extLst>
                  <a:ext uri="{FF2B5EF4-FFF2-40B4-BE49-F238E27FC236}">
                    <a16:creationId xmlns:a16="http://schemas.microsoft.com/office/drawing/2014/main" xmlns="" id="{C83960B4-5A4F-48B6-8274-73ECA738B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4321" y="6433927"/>
                <a:ext cx="31159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Line 218">
                <a:extLst>
                  <a:ext uri="{FF2B5EF4-FFF2-40B4-BE49-F238E27FC236}">
                    <a16:creationId xmlns:a16="http://schemas.microsoft.com/office/drawing/2014/main" xmlns="" id="{7C9655B3-D82A-4FF2-9599-C66259024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4321" y="5748127"/>
                <a:ext cx="31159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219">
                <a:extLst>
                  <a:ext uri="{FF2B5EF4-FFF2-40B4-BE49-F238E27FC236}">
                    <a16:creationId xmlns:a16="http://schemas.microsoft.com/office/drawing/2014/main" xmlns="" id="{282B22AB-84C8-44DC-9E4A-6C0127F49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4321" y="5060739"/>
                <a:ext cx="31159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Line 220">
                <a:extLst>
                  <a:ext uri="{FF2B5EF4-FFF2-40B4-BE49-F238E27FC236}">
                    <a16:creationId xmlns:a16="http://schemas.microsoft.com/office/drawing/2014/main" xmlns="" id="{D110C79A-0499-461E-B5A7-24780B6C1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5480" y="8664364"/>
                <a:ext cx="6156435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Line 221">
                <a:extLst>
                  <a:ext uri="{FF2B5EF4-FFF2-40B4-BE49-F238E27FC236}">
                    <a16:creationId xmlns:a16="http://schemas.microsoft.com/office/drawing/2014/main" xmlns="" id="{9F6BDB72-36BF-41AC-A177-D86FA4ACC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5908" y="8664364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222">
                <a:extLst>
                  <a:ext uri="{FF2B5EF4-FFF2-40B4-BE49-F238E27FC236}">
                    <a16:creationId xmlns:a16="http://schemas.microsoft.com/office/drawing/2014/main" xmlns="" id="{0719CAA4-33A1-49FD-B8BA-54918EE4B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4177" y="8664364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223">
                <a:extLst>
                  <a:ext uri="{FF2B5EF4-FFF2-40B4-BE49-F238E27FC236}">
                    <a16:creationId xmlns:a16="http://schemas.microsoft.com/office/drawing/2014/main" xmlns="" id="{830DEFC5-8EEE-4BEE-98B3-219F611D7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8938" y="8664364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224">
                <a:extLst>
                  <a:ext uri="{FF2B5EF4-FFF2-40B4-BE49-F238E27FC236}">
                    <a16:creationId xmlns:a16="http://schemas.microsoft.com/office/drawing/2014/main" xmlns="" id="{F61FFC21-0EE2-4C3E-A30B-E23F9B332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43698" y="8664364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225">
                <a:extLst>
                  <a:ext uri="{FF2B5EF4-FFF2-40B4-BE49-F238E27FC236}">
                    <a16:creationId xmlns:a16="http://schemas.microsoft.com/office/drawing/2014/main" xmlns="" id="{5BD85BFB-C48B-47BA-9518-10B590F38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71966" y="8664364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Line 226">
                <a:extLst>
                  <a:ext uri="{FF2B5EF4-FFF2-40B4-BE49-F238E27FC236}">
                    <a16:creationId xmlns:a16="http://schemas.microsoft.com/office/drawing/2014/main" xmlns="" id="{98FAFD47-1C6C-4837-9E6A-2BA308B80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06727" y="8664364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Line 227">
                <a:extLst>
                  <a:ext uri="{FF2B5EF4-FFF2-40B4-BE49-F238E27FC236}">
                    <a16:creationId xmlns:a16="http://schemas.microsoft.com/office/drawing/2014/main" xmlns="" id="{6AEFB3EC-7FA1-4005-A036-6DB28525D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41487" y="8664364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Rectangle 228">
                <a:extLst>
                  <a:ext uri="{FF2B5EF4-FFF2-40B4-BE49-F238E27FC236}">
                    <a16:creationId xmlns:a16="http://schemas.microsoft.com/office/drawing/2014/main" xmlns="" id="{752EE632-6013-424A-B572-A692E8A5B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3591" y="8731039"/>
                <a:ext cx="8127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0</a:t>
                </a:r>
                <a:endParaRPr lang="ko-KR" altLang="ko-KR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 229">
                <a:extLst>
                  <a:ext uri="{FF2B5EF4-FFF2-40B4-BE49-F238E27FC236}">
                    <a16:creationId xmlns:a16="http://schemas.microsoft.com/office/drawing/2014/main" xmlns="" id="{E012FCB8-9505-4619-9CFB-6CAF505A2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6806" y="8731039"/>
                <a:ext cx="16255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60</a:t>
                </a:r>
                <a:endParaRPr lang="ko-KR" altLang="ko-KR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230">
                <a:extLst>
                  <a:ext uri="{FF2B5EF4-FFF2-40B4-BE49-F238E27FC236}">
                    <a16:creationId xmlns:a16="http://schemas.microsoft.com/office/drawing/2014/main" xmlns="" id="{371F2213-A656-4AE5-8366-EB50B9A06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0408" y="8731039"/>
                <a:ext cx="24383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120</a:t>
                </a:r>
                <a:endParaRPr lang="ko-KR" altLang="ko-KR" sz="1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231">
                <a:extLst>
                  <a:ext uri="{FF2B5EF4-FFF2-40B4-BE49-F238E27FC236}">
                    <a16:creationId xmlns:a16="http://schemas.microsoft.com/office/drawing/2014/main" xmlns="" id="{3D5A3BE5-6A65-4BE1-9B6B-D575048B6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5168" y="8731039"/>
                <a:ext cx="24383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180</a:t>
                </a:r>
                <a:endParaRPr lang="ko-KR" altLang="ko-KR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232">
                <a:extLst>
                  <a:ext uri="{FF2B5EF4-FFF2-40B4-BE49-F238E27FC236}">
                    <a16:creationId xmlns:a16="http://schemas.microsoft.com/office/drawing/2014/main" xmlns="" id="{B699FF21-FA2C-4ED2-9346-327B2E1CF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3437" y="8731039"/>
                <a:ext cx="24383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240</a:t>
                </a:r>
                <a:endParaRPr lang="ko-KR" altLang="ko-KR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233">
                <a:extLst>
                  <a:ext uri="{FF2B5EF4-FFF2-40B4-BE49-F238E27FC236}">
                    <a16:creationId xmlns:a16="http://schemas.microsoft.com/office/drawing/2014/main" xmlns="" id="{DCBE60CE-D633-4CE6-82D0-AA098AD14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198" y="8731039"/>
                <a:ext cx="24383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300</a:t>
                </a:r>
                <a:endParaRPr lang="ko-KR" altLang="ko-KR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234">
                <a:extLst>
                  <a:ext uri="{FF2B5EF4-FFF2-40B4-BE49-F238E27FC236}">
                    <a16:creationId xmlns:a16="http://schemas.microsoft.com/office/drawing/2014/main" xmlns="" id="{7E222F9E-2329-4965-B455-76C75AE19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2958" y="8731039"/>
                <a:ext cx="24383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360</a:t>
                </a:r>
                <a:endParaRPr lang="ko-KR" altLang="ko-KR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xmlns="" id="{2F82E648-9C57-42B9-B34E-3D4D93735C5E}"/>
              </a:ext>
            </a:extLst>
          </p:cNvPr>
          <p:cNvGrpSpPr/>
          <p:nvPr/>
        </p:nvGrpSpPr>
        <p:grpSpPr>
          <a:xfrm>
            <a:off x="2193993" y="5328893"/>
            <a:ext cx="5350218" cy="618399"/>
            <a:chOff x="2728912" y="7694509"/>
            <a:chExt cx="5935624" cy="567869"/>
          </a:xfrm>
        </p:grpSpPr>
        <p:sp>
          <p:nvSpPr>
            <p:cNvPr id="48" name="Rectangle 248">
              <a:extLst>
                <a:ext uri="{FF2B5EF4-FFF2-40B4-BE49-F238E27FC236}">
                  <a16:creationId xmlns:a16="http://schemas.microsoft.com/office/drawing/2014/main" xmlns="" id="{42C8E76C-5A4E-43D5-A78B-EC10AC7E2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2" y="7694509"/>
              <a:ext cx="307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798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Rectangle 249">
              <a:extLst>
                <a:ext uri="{FF2B5EF4-FFF2-40B4-BE49-F238E27FC236}">
                  <a16:creationId xmlns:a16="http://schemas.microsoft.com/office/drawing/2014/main" xmlns="" id="{FC84AE6A-E0A3-4658-8885-AFD1DD268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723" y="7694509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754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Rectangle 250">
              <a:extLst>
                <a:ext uri="{FF2B5EF4-FFF2-40B4-BE49-F238E27FC236}">
                  <a16:creationId xmlns:a16="http://schemas.microsoft.com/office/drawing/2014/main" xmlns="" id="{A0CB6573-5A4C-4889-AB49-3B90FEE68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193" y="7694509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708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Rectangle 251">
              <a:extLst>
                <a:ext uri="{FF2B5EF4-FFF2-40B4-BE49-F238E27FC236}">
                  <a16:creationId xmlns:a16="http://schemas.microsoft.com/office/drawing/2014/main" xmlns="" id="{8F2B6BE9-3A53-42CE-8181-314F5EF4B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626" y="7694509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693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Rectangle 252">
              <a:extLst>
                <a:ext uri="{FF2B5EF4-FFF2-40B4-BE49-F238E27FC236}">
                  <a16:creationId xmlns:a16="http://schemas.microsoft.com/office/drawing/2014/main" xmlns="" id="{35098EE9-ACAE-4725-86DD-00E8602DD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435" y="7694509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673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Rectangle 253">
              <a:extLst>
                <a:ext uri="{FF2B5EF4-FFF2-40B4-BE49-F238E27FC236}">
                  <a16:creationId xmlns:a16="http://schemas.microsoft.com/office/drawing/2014/main" xmlns="" id="{85A89F75-DEFE-46AB-913F-D689EBC80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906" y="7694509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638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Rectangle 254">
              <a:extLst>
                <a:ext uri="{FF2B5EF4-FFF2-40B4-BE49-F238E27FC236}">
                  <a16:creationId xmlns:a16="http://schemas.microsoft.com/office/drawing/2014/main" xmlns="" id="{5449BD08-3337-4032-B518-3F2966D97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377" y="7694509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566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" name="Rectangle 255">
              <a:extLst>
                <a:ext uri="{FF2B5EF4-FFF2-40B4-BE49-F238E27FC236}">
                  <a16:creationId xmlns:a16="http://schemas.microsoft.com/office/drawing/2014/main" xmlns="" id="{ACBF1A24-194F-443E-9513-F6F974C01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2" y="8046934"/>
              <a:ext cx="307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ko-KR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800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Rectangle 256">
              <a:extLst>
                <a:ext uri="{FF2B5EF4-FFF2-40B4-BE49-F238E27FC236}">
                  <a16:creationId xmlns:a16="http://schemas.microsoft.com/office/drawing/2014/main" xmlns="" id="{87723F45-86F3-450D-89B8-0BB62D0A2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723" y="8046934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752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Rectangle 257">
              <a:extLst>
                <a:ext uri="{FF2B5EF4-FFF2-40B4-BE49-F238E27FC236}">
                  <a16:creationId xmlns:a16="http://schemas.microsoft.com/office/drawing/2014/main" xmlns="" id="{93F04514-6096-45E5-A324-7E9459CC8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193" y="8046934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728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" name="Rectangle 258">
              <a:extLst>
                <a:ext uri="{FF2B5EF4-FFF2-40B4-BE49-F238E27FC236}">
                  <a16:creationId xmlns:a16="http://schemas.microsoft.com/office/drawing/2014/main" xmlns="" id="{77899171-D486-4DD0-8366-2BEAB6FFD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626" y="8046934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715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Rectangle 259">
              <a:extLst>
                <a:ext uri="{FF2B5EF4-FFF2-40B4-BE49-F238E27FC236}">
                  <a16:creationId xmlns:a16="http://schemas.microsoft.com/office/drawing/2014/main" xmlns="" id="{35EBCC46-3E5A-444F-AA8E-07CB7E0CE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435" y="8046934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702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Rectangle 260">
              <a:extLst>
                <a:ext uri="{FF2B5EF4-FFF2-40B4-BE49-F238E27FC236}">
                  <a16:creationId xmlns:a16="http://schemas.microsoft.com/office/drawing/2014/main" xmlns="" id="{1B5200D0-E513-4BBF-92C7-62A7AE084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906" y="8046934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669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Rectangle 261">
              <a:extLst>
                <a:ext uri="{FF2B5EF4-FFF2-40B4-BE49-F238E27FC236}">
                  <a16:creationId xmlns:a16="http://schemas.microsoft.com/office/drawing/2014/main" xmlns="" id="{B64B35F9-E2E0-4763-8FE0-5685E18F9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377" y="8046934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592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2" name="Content Placeholder 4">
            <a:extLst>
              <a:ext uri="{FF2B5EF4-FFF2-40B4-BE49-F238E27FC236}">
                <a16:creationId xmlns:a16="http://schemas.microsoft.com/office/drawing/2014/main" xmlns="" id="{3DE13BF1-E4DE-444F-95C1-CC0C62A88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5" y="908372"/>
            <a:ext cx="11128512" cy="347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1Y </a:t>
            </a:r>
            <a:r>
              <a:rPr lang="en-US" altLang="ko-K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NACE</a:t>
            </a:r>
            <a:r>
              <a:rPr lang="en-US" altLang="ko-KR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ko-K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Stratum</a:t>
            </a:r>
            <a:endParaRPr lang="en-US" altLang="ko-KR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487ACA1A-1FB2-4537-9CE3-758D55CA29BC}"/>
              </a:ext>
            </a:extLst>
          </p:cNvPr>
          <p:cNvSpPr txBox="1"/>
          <p:nvPr/>
        </p:nvSpPr>
        <p:spPr>
          <a:xfrm>
            <a:off x="5850791" y="452982"/>
            <a:ext cx="63412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ratio 1.34 </a:t>
            </a: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(95%CI  </a:t>
            </a:r>
            <a:r>
              <a:rPr lang="en-US" altLang="ko-K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1.04 to 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1.71)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4.4% (95%CI  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1.33 to 7.46, </a:t>
            </a: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 margin 2.7%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1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P=0.022, </a:t>
            </a:r>
            <a:endParaRPr lang="en-US" altLang="ko-KR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altLang="ko-K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noninferiority </a:t>
            </a: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0.818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8C05EB2-B16C-4A94-AC99-0427481D913B}"/>
              </a:ext>
            </a:extLst>
          </p:cNvPr>
          <p:cNvSpPr txBox="1"/>
          <p:nvPr/>
        </p:nvSpPr>
        <p:spPr>
          <a:xfrm rot="16200000">
            <a:off x="-466691" y="2844044"/>
            <a:ext cx="2734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xmlns="" id="{4FBBA44E-9581-4E49-846A-68EDF609A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82" y="5331901"/>
            <a:ext cx="799649" cy="1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HBR 1M</a:t>
            </a:r>
            <a:endParaRPr lang="ko-KR" altLang="ko-KR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7" name="Rectangle 57">
            <a:extLst>
              <a:ext uri="{FF2B5EF4-FFF2-40B4-BE49-F238E27FC236}">
                <a16:creationId xmlns:a16="http://schemas.microsoft.com/office/drawing/2014/main" xmlns="" id="{EAD5E2E2-9255-4B88-9818-B60E31282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82" y="5735984"/>
            <a:ext cx="799649" cy="1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HBR 3M</a:t>
            </a:r>
            <a:endParaRPr lang="ko-KR" altLang="ko-KR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8" name="Rectangle 57">
            <a:extLst>
              <a:ext uri="{FF2B5EF4-FFF2-40B4-BE49-F238E27FC236}">
                <a16:creationId xmlns:a16="http://schemas.microsoft.com/office/drawing/2014/main" xmlns="" id="{8BE7E723-6322-4C15-A77B-D4AC3C4F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451" y="5030582"/>
            <a:ext cx="1575065" cy="1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 i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Numbers at risk</a:t>
            </a:r>
            <a:endParaRPr lang="ko-KR" altLang="ko-KR" sz="1400" b="1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7396985" y="2605934"/>
            <a:ext cx="1321028" cy="369332"/>
            <a:chOff x="8804366" y="2605934"/>
            <a:chExt cx="1321028" cy="369332"/>
          </a:xfrm>
        </p:grpSpPr>
        <p:sp>
          <p:nvSpPr>
            <p:cNvPr id="3" name="이등변 삼각형 2"/>
            <p:cNvSpPr/>
            <p:nvPr/>
          </p:nvSpPr>
          <p:spPr>
            <a:xfrm>
              <a:off x="8804366" y="2654376"/>
              <a:ext cx="130628" cy="276929"/>
            </a:xfrm>
            <a:prstGeom prst="triangle">
              <a:avLst/>
            </a:prstGeom>
            <a:noFill/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882746" y="2605934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smtClean="0">
                  <a:solidFill>
                    <a:srgbClr val="000066"/>
                  </a:solidFill>
                  <a:latin typeface="Arial Narrow" panose="020B0606020202030204" pitchFamily="34" charset="0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ARD = 4.4%</a:t>
              </a:r>
              <a:endParaRPr lang="ko-KR" altLang="en-US" b="1">
                <a:solidFill>
                  <a:srgbClr val="000066"/>
                </a:solidFill>
                <a:latin typeface="Arial Narrow" panose="020B0606020202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145" name="그룹 144"/>
          <p:cNvGrpSpPr/>
          <p:nvPr/>
        </p:nvGrpSpPr>
        <p:grpSpPr>
          <a:xfrm>
            <a:off x="9072438" y="1740139"/>
            <a:ext cx="3090112" cy="2358622"/>
            <a:chOff x="1158241" y="1104901"/>
            <a:chExt cx="5424529" cy="3790678"/>
          </a:xfrm>
        </p:grpSpPr>
        <p:sp>
          <p:nvSpPr>
            <p:cNvPr id="146" name="Freeform 6">
              <a:extLst>
                <a:ext uri="{FF2B5EF4-FFF2-40B4-BE49-F238E27FC236}">
                  <a16:creationId xmlns="" xmlns:a16="http://schemas.microsoft.com/office/drawing/2014/main" id="{7C049AC3-EE62-D89D-C7DC-21B5B0473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025" y="1463676"/>
              <a:ext cx="5156200" cy="2633663"/>
            </a:xfrm>
            <a:custGeom>
              <a:avLst/>
              <a:gdLst>
                <a:gd name="T0" fmla="*/ 5 w 541"/>
                <a:gd name="T1" fmla="*/ 276 h 276"/>
                <a:gd name="T2" fmla="*/ 16 w 541"/>
                <a:gd name="T3" fmla="*/ 276 h 276"/>
                <a:gd name="T4" fmla="*/ 27 w 541"/>
                <a:gd name="T5" fmla="*/ 276 h 276"/>
                <a:gd name="T6" fmla="*/ 38 w 541"/>
                <a:gd name="T7" fmla="*/ 276 h 276"/>
                <a:gd name="T8" fmla="*/ 49 w 541"/>
                <a:gd name="T9" fmla="*/ 276 h 276"/>
                <a:gd name="T10" fmla="*/ 60 w 541"/>
                <a:gd name="T11" fmla="*/ 276 h 276"/>
                <a:gd name="T12" fmla="*/ 71 w 541"/>
                <a:gd name="T13" fmla="*/ 276 h 276"/>
                <a:gd name="T14" fmla="*/ 82 w 541"/>
                <a:gd name="T15" fmla="*/ 276 h 276"/>
                <a:gd name="T16" fmla="*/ 93 w 541"/>
                <a:gd name="T17" fmla="*/ 276 h 276"/>
                <a:gd name="T18" fmla="*/ 104 w 541"/>
                <a:gd name="T19" fmla="*/ 276 h 276"/>
                <a:gd name="T20" fmla="*/ 115 w 541"/>
                <a:gd name="T21" fmla="*/ 276 h 276"/>
                <a:gd name="T22" fmla="*/ 125 w 541"/>
                <a:gd name="T23" fmla="*/ 276 h 276"/>
                <a:gd name="T24" fmla="*/ 136 w 541"/>
                <a:gd name="T25" fmla="*/ 276 h 276"/>
                <a:gd name="T26" fmla="*/ 147 w 541"/>
                <a:gd name="T27" fmla="*/ 276 h 276"/>
                <a:gd name="T28" fmla="*/ 158 w 541"/>
                <a:gd name="T29" fmla="*/ 276 h 276"/>
                <a:gd name="T30" fmla="*/ 169 w 541"/>
                <a:gd name="T31" fmla="*/ 276 h 276"/>
                <a:gd name="T32" fmla="*/ 180 w 541"/>
                <a:gd name="T33" fmla="*/ 275 h 276"/>
                <a:gd name="T34" fmla="*/ 191 w 541"/>
                <a:gd name="T35" fmla="*/ 275 h 276"/>
                <a:gd name="T36" fmla="*/ 202 w 541"/>
                <a:gd name="T37" fmla="*/ 275 h 276"/>
                <a:gd name="T38" fmla="*/ 213 w 541"/>
                <a:gd name="T39" fmla="*/ 273 h 276"/>
                <a:gd name="T40" fmla="*/ 224 w 541"/>
                <a:gd name="T41" fmla="*/ 268 h 276"/>
                <a:gd name="T42" fmla="*/ 235 w 541"/>
                <a:gd name="T43" fmla="*/ 258 h 276"/>
                <a:gd name="T44" fmla="*/ 246 w 541"/>
                <a:gd name="T45" fmla="*/ 240 h 276"/>
                <a:gd name="T46" fmla="*/ 257 w 541"/>
                <a:gd name="T47" fmla="*/ 209 h 276"/>
                <a:gd name="T48" fmla="*/ 267 w 541"/>
                <a:gd name="T49" fmla="*/ 164 h 276"/>
                <a:gd name="T50" fmla="*/ 278 w 541"/>
                <a:gd name="T51" fmla="*/ 110 h 276"/>
                <a:gd name="T52" fmla="*/ 289 w 541"/>
                <a:gd name="T53" fmla="*/ 56 h 276"/>
                <a:gd name="T54" fmla="*/ 300 w 541"/>
                <a:gd name="T55" fmla="*/ 15 h 276"/>
                <a:gd name="T56" fmla="*/ 311 w 541"/>
                <a:gd name="T57" fmla="*/ 0 h 276"/>
                <a:gd name="T58" fmla="*/ 322 w 541"/>
                <a:gd name="T59" fmla="*/ 16 h 276"/>
                <a:gd name="T60" fmla="*/ 333 w 541"/>
                <a:gd name="T61" fmla="*/ 56 h 276"/>
                <a:gd name="T62" fmla="*/ 344 w 541"/>
                <a:gd name="T63" fmla="*/ 111 h 276"/>
                <a:gd name="T64" fmla="*/ 355 w 541"/>
                <a:gd name="T65" fmla="*/ 165 h 276"/>
                <a:gd name="T66" fmla="*/ 366 w 541"/>
                <a:gd name="T67" fmla="*/ 209 h 276"/>
                <a:gd name="T68" fmla="*/ 377 w 541"/>
                <a:gd name="T69" fmla="*/ 240 h 276"/>
                <a:gd name="T70" fmla="*/ 388 w 541"/>
                <a:gd name="T71" fmla="*/ 259 h 276"/>
                <a:gd name="T72" fmla="*/ 399 w 541"/>
                <a:gd name="T73" fmla="*/ 268 h 276"/>
                <a:gd name="T74" fmla="*/ 409 w 541"/>
                <a:gd name="T75" fmla="*/ 273 h 276"/>
                <a:gd name="T76" fmla="*/ 420 w 541"/>
                <a:gd name="T77" fmla="*/ 275 h 276"/>
                <a:gd name="T78" fmla="*/ 431 w 541"/>
                <a:gd name="T79" fmla="*/ 275 h 276"/>
                <a:gd name="T80" fmla="*/ 442 w 541"/>
                <a:gd name="T81" fmla="*/ 275 h 276"/>
                <a:gd name="T82" fmla="*/ 453 w 541"/>
                <a:gd name="T83" fmla="*/ 276 h 276"/>
                <a:gd name="T84" fmla="*/ 464 w 541"/>
                <a:gd name="T85" fmla="*/ 276 h 276"/>
                <a:gd name="T86" fmla="*/ 475 w 541"/>
                <a:gd name="T87" fmla="*/ 276 h 276"/>
                <a:gd name="T88" fmla="*/ 486 w 541"/>
                <a:gd name="T89" fmla="*/ 276 h 276"/>
                <a:gd name="T90" fmla="*/ 497 w 541"/>
                <a:gd name="T91" fmla="*/ 276 h 276"/>
                <a:gd name="T92" fmla="*/ 508 w 541"/>
                <a:gd name="T93" fmla="*/ 276 h 276"/>
                <a:gd name="T94" fmla="*/ 519 w 541"/>
                <a:gd name="T95" fmla="*/ 276 h 276"/>
                <a:gd name="T96" fmla="*/ 530 w 541"/>
                <a:gd name="T97" fmla="*/ 276 h 276"/>
                <a:gd name="T98" fmla="*/ 541 w 541"/>
                <a:gd name="T99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1" h="276">
                  <a:moveTo>
                    <a:pt x="0" y="276"/>
                  </a:moveTo>
                  <a:lnTo>
                    <a:pt x="5" y="276"/>
                  </a:lnTo>
                  <a:lnTo>
                    <a:pt x="11" y="276"/>
                  </a:lnTo>
                  <a:lnTo>
                    <a:pt x="16" y="276"/>
                  </a:lnTo>
                  <a:lnTo>
                    <a:pt x="22" y="276"/>
                  </a:lnTo>
                  <a:lnTo>
                    <a:pt x="27" y="276"/>
                  </a:lnTo>
                  <a:lnTo>
                    <a:pt x="33" y="276"/>
                  </a:lnTo>
                  <a:lnTo>
                    <a:pt x="38" y="276"/>
                  </a:lnTo>
                  <a:lnTo>
                    <a:pt x="44" y="276"/>
                  </a:lnTo>
                  <a:lnTo>
                    <a:pt x="49" y="276"/>
                  </a:lnTo>
                  <a:lnTo>
                    <a:pt x="54" y="276"/>
                  </a:lnTo>
                  <a:lnTo>
                    <a:pt x="60" y="276"/>
                  </a:lnTo>
                  <a:lnTo>
                    <a:pt x="65" y="276"/>
                  </a:lnTo>
                  <a:lnTo>
                    <a:pt x="71" y="276"/>
                  </a:lnTo>
                  <a:lnTo>
                    <a:pt x="76" y="276"/>
                  </a:lnTo>
                  <a:lnTo>
                    <a:pt x="82" y="276"/>
                  </a:lnTo>
                  <a:lnTo>
                    <a:pt x="87" y="276"/>
                  </a:lnTo>
                  <a:lnTo>
                    <a:pt x="93" y="276"/>
                  </a:lnTo>
                  <a:lnTo>
                    <a:pt x="98" y="276"/>
                  </a:lnTo>
                  <a:lnTo>
                    <a:pt x="104" y="276"/>
                  </a:lnTo>
                  <a:lnTo>
                    <a:pt x="109" y="276"/>
                  </a:lnTo>
                  <a:lnTo>
                    <a:pt x="115" y="276"/>
                  </a:lnTo>
                  <a:lnTo>
                    <a:pt x="120" y="276"/>
                  </a:lnTo>
                  <a:lnTo>
                    <a:pt x="125" y="276"/>
                  </a:lnTo>
                  <a:lnTo>
                    <a:pt x="131" y="276"/>
                  </a:lnTo>
                  <a:lnTo>
                    <a:pt x="136" y="276"/>
                  </a:lnTo>
                  <a:lnTo>
                    <a:pt x="142" y="276"/>
                  </a:lnTo>
                  <a:lnTo>
                    <a:pt x="147" y="276"/>
                  </a:lnTo>
                  <a:lnTo>
                    <a:pt x="153" y="276"/>
                  </a:lnTo>
                  <a:lnTo>
                    <a:pt x="158" y="276"/>
                  </a:lnTo>
                  <a:lnTo>
                    <a:pt x="164" y="276"/>
                  </a:lnTo>
                  <a:lnTo>
                    <a:pt x="169" y="276"/>
                  </a:lnTo>
                  <a:lnTo>
                    <a:pt x="175" y="276"/>
                  </a:lnTo>
                  <a:lnTo>
                    <a:pt x="180" y="275"/>
                  </a:lnTo>
                  <a:lnTo>
                    <a:pt x="186" y="275"/>
                  </a:lnTo>
                  <a:lnTo>
                    <a:pt x="191" y="275"/>
                  </a:lnTo>
                  <a:lnTo>
                    <a:pt x="196" y="275"/>
                  </a:lnTo>
                  <a:lnTo>
                    <a:pt x="202" y="275"/>
                  </a:lnTo>
                  <a:lnTo>
                    <a:pt x="207" y="274"/>
                  </a:lnTo>
                  <a:lnTo>
                    <a:pt x="213" y="273"/>
                  </a:lnTo>
                  <a:lnTo>
                    <a:pt x="218" y="271"/>
                  </a:lnTo>
                  <a:lnTo>
                    <a:pt x="224" y="268"/>
                  </a:lnTo>
                  <a:lnTo>
                    <a:pt x="229" y="264"/>
                  </a:lnTo>
                  <a:lnTo>
                    <a:pt x="235" y="258"/>
                  </a:lnTo>
                  <a:lnTo>
                    <a:pt x="240" y="250"/>
                  </a:lnTo>
                  <a:lnTo>
                    <a:pt x="246" y="240"/>
                  </a:lnTo>
                  <a:lnTo>
                    <a:pt x="251" y="226"/>
                  </a:lnTo>
                  <a:lnTo>
                    <a:pt x="257" y="209"/>
                  </a:lnTo>
                  <a:lnTo>
                    <a:pt x="262" y="188"/>
                  </a:lnTo>
                  <a:lnTo>
                    <a:pt x="267" y="164"/>
                  </a:lnTo>
                  <a:lnTo>
                    <a:pt x="273" y="138"/>
                  </a:lnTo>
                  <a:lnTo>
                    <a:pt x="278" y="110"/>
                  </a:lnTo>
                  <a:lnTo>
                    <a:pt x="284" y="82"/>
                  </a:lnTo>
                  <a:lnTo>
                    <a:pt x="289" y="56"/>
                  </a:lnTo>
                  <a:lnTo>
                    <a:pt x="295" y="33"/>
                  </a:lnTo>
                  <a:lnTo>
                    <a:pt x="300" y="15"/>
                  </a:lnTo>
                  <a:lnTo>
                    <a:pt x="306" y="4"/>
                  </a:lnTo>
                  <a:lnTo>
                    <a:pt x="311" y="0"/>
                  </a:lnTo>
                  <a:lnTo>
                    <a:pt x="317" y="4"/>
                  </a:lnTo>
                  <a:lnTo>
                    <a:pt x="322" y="16"/>
                  </a:lnTo>
                  <a:lnTo>
                    <a:pt x="328" y="34"/>
                  </a:lnTo>
                  <a:lnTo>
                    <a:pt x="333" y="56"/>
                  </a:lnTo>
                  <a:lnTo>
                    <a:pt x="338" y="83"/>
                  </a:lnTo>
                  <a:lnTo>
                    <a:pt x="344" y="111"/>
                  </a:lnTo>
                  <a:lnTo>
                    <a:pt x="349" y="138"/>
                  </a:lnTo>
                  <a:lnTo>
                    <a:pt x="355" y="165"/>
                  </a:lnTo>
                  <a:lnTo>
                    <a:pt x="360" y="189"/>
                  </a:lnTo>
                  <a:lnTo>
                    <a:pt x="366" y="209"/>
                  </a:lnTo>
                  <a:lnTo>
                    <a:pt x="371" y="226"/>
                  </a:lnTo>
                  <a:lnTo>
                    <a:pt x="377" y="240"/>
                  </a:lnTo>
                  <a:lnTo>
                    <a:pt x="382" y="251"/>
                  </a:lnTo>
                  <a:lnTo>
                    <a:pt x="388" y="259"/>
                  </a:lnTo>
                  <a:lnTo>
                    <a:pt x="393" y="264"/>
                  </a:lnTo>
                  <a:lnTo>
                    <a:pt x="399" y="268"/>
                  </a:lnTo>
                  <a:lnTo>
                    <a:pt x="404" y="271"/>
                  </a:lnTo>
                  <a:lnTo>
                    <a:pt x="409" y="273"/>
                  </a:lnTo>
                  <a:lnTo>
                    <a:pt x="415" y="274"/>
                  </a:lnTo>
                  <a:lnTo>
                    <a:pt x="420" y="275"/>
                  </a:lnTo>
                  <a:lnTo>
                    <a:pt x="426" y="275"/>
                  </a:lnTo>
                  <a:lnTo>
                    <a:pt x="431" y="275"/>
                  </a:lnTo>
                  <a:lnTo>
                    <a:pt x="437" y="275"/>
                  </a:lnTo>
                  <a:lnTo>
                    <a:pt x="442" y="275"/>
                  </a:lnTo>
                  <a:lnTo>
                    <a:pt x="448" y="276"/>
                  </a:lnTo>
                  <a:lnTo>
                    <a:pt x="453" y="276"/>
                  </a:lnTo>
                  <a:lnTo>
                    <a:pt x="459" y="276"/>
                  </a:lnTo>
                  <a:lnTo>
                    <a:pt x="464" y="276"/>
                  </a:lnTo>
                  <a:lnTo>
                    <a:pt x="470" y="276"/>
                  </a:lnTo>
                  <a:lnTo>
                    <a:pt x="475" y="276"/>
                  </a:lnTo>
                  <a:lnTo>
                    <a:pt x="480" y="276"/>
                  </a:lnTo>
                  <a:lnTo>
                    <a:pt x="486" y="276"/>
                  </a:lnTo>
                  <a:lnTo>
                    <a:pt x="491" y="276"/>
                  </a:lnTo>
                  <a:lnTo>
                    <a:pt x="497" y="276"/>
                  </a:lnTo>
                  <a:lnTo>
                    <a:pt x="502" y="276"/>
                  </a:lnTo>
                  <a:lnTo>
                    <a:pt x="508" y="276"/>
                  </a:lnTo>
                  <a:lnTo>
                    <a:pt x="513" y="276"/>
                  </a:lnTo>
                  <a:lnTo>
                    <a:pt x="519" y="276"/>
                  </a:lnTo>
                  <a:lnTo>
                    <a:pt x="524" y="276"/>
                  </a:lnTo>
                  <a:lnTo>
                    <a:pt x="530" y="276"/>
                  </a:lnTo>
                  <a:lnTo>
                    <a:pt x="535" y="276"/>
                  </a:lnTo>
                  <a:lnTo>
                    <a:pt x="541" y="276"/>
                  </a:ln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050" b="1"/>
            </a:p>
          </p:txBody>
        </p:sp>
        <p:sp>
          <p:nvSpPr>
            <p:cNvPr id="147" name="직사각형 146">
              <a:extLst>
                <a:ext uri="{FF2B5EF4-FFF2-40B4-BE49-F238E27FC236}">
                  <a16:creationId xmlns="" xmlns:a16="http://schemas.microsoft.com/office/drawing/2014/main" id="{43CC72E7-BAAF-A728-A676-949B5A6DE337}"/>
                </a:ext>
              </a:extLst>
            </p:cNvPr>
            <p:cNvSpPr/>
            <p:nvPr/>
          </p:nvSpPr>
          <p:spPr>
            <a:xfrm>
              <a:off x="1158241" y="3977640"/>
              <a:ext cx="1213484" cy="193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b="1"/>
            </a:p>
          </p:txBody>
        </p:sp>
        <p:grpSp>
          <p:nvGrpSpPr>
            <p:cNvPr id="148" name="그룹 147"/>
            <p:cNvGrpSpPr/>
            <p:nvPr/>
          </p:nvGrpSpPr>
          <p:grpSpPr>
            <a:xfrm>
              <a:off x="1529536" y="1104901"/>
              <a:ext cx="5053234" cy="3790678"/>
              <a:chOff x="1529536" y="1104901"/>
              <a:chExt cx="5053234" cy="3790678"/>
            </a:xfrm>
          </p:grpSpPr>
          <p:sp>
            <p:nvSpPr>
              <p:cNvPr id="149" name="Rectangle 34">
                <a:extLst>
                  <a:ext uri="{FF2B5EF4-FFF2-40B4-BE49-F238E27FC236}">
                    <a16:creationId xmlns="" xmlns:a16="http://schemas.microsoft.com/office/drawing/2014/main" id="{671BE635-FDC9-5E40-FDD5-9391D8792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344" y="4672989"/>
                <a:ext cx="2678917" cy="222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9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Absolute risk difference (%)</a:t>
                </a:r>
                <a:endParaRPr kumimoji="0" lang="ko-KR" altLang="ko-KR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5">
                <a:extLst>
                  <a:ext uri="{FF2B5EF4-FFF2-40B4-BE49-F238E27FC236}">
                    <a16:creationId xmlns="" xmlns:a16="http://schemas.microsoft.com/office/drawing/2014/main" id="{FFFA9FF2-A43B-2216-DCFD-65BF30BF9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821538" y="2706132"/>
                <a:ext cx="1659124" cy="243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Probability d</a:t>
                </a:r>
                <a:r>
                  <a:rPr kumimoji="0" lang="ko-KR" altLang="ko-KR" sz="9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ensity</a:t>
                </a:r>
                <a:endParaRPr kumimoji="0" lang="ko-KR" altLang="ko-KR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  <p:sp>
            <p:nvSpPr>
              <p:cNvPr id="151" name="Line 20">
                <a:extLst>
                  <a:ext uri="{FF2B5EF4-FFF2-40B4-BE49-F238E27FC236}">
                    <a16:creationId xmlns="" xmlns:a16="http://schemas.microsoft.com/office/drawing/2014/main" id="{C44F9004-2546-2FA8-A76E-E12F99A79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9018" y="1466113"/>
                <a:ext cx="0" cy="27360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="" xmlns:a16="http://schemas.microsoft.com/office/drawing/2014/main" id="{B459C9F0-13E0-A9DB-20C4-515E2097D64D}"/>
                  </a:ext>
                </a:extLst>
              </p:cNvPr>
              <p:cNvSpPr txBox="1"/>
              <p:nvPr/>
            </p:nvSpPr>
            <p:spPr>
              <a:xfrm>
                <a:off x="4768559" y="2914987"/>
                <a:ext cx="1338492" cy="395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Upper limit of two-sided 95% CI: </a:t>
                </a:r>
                <a:r>
                  <a:rPr lang="ko-KR" altLang="en-US" sz="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7.</a:t>
                </a:r>
                <a:r>
                  <a:rPr lang="en-US" altLang="ko-KR" sz="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5%</a:t>
                </a:r>
                <a:endParaRPr lang="ko-KR" altLang="en-US" sz="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53" name="직선 화살표 연결선 152">
                <a:extLst>
                  <a:ext uri="{FF2B5EF4-FFF2-40B4-BE49-F238E27FC236}">
                    <a16:creationId xmlns="" xmlns:a16="http://schemas.microsoft.com/office/drawing/2014/main" id="{067CC194-BB41-EF65-F33F-0D2CAFFF23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09018" y="1806576"/>
                <a:ext cx="720000" cy="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4" name="Line 20">
                <a:extLst>
                  <a:ext uri="{FF2B5EF4-FFF2-40B4-BE49-F238E27FC236}">
                    <a16:creationId xmlns="" xmlns:a16="http://schemas.microsoft.com/office/drawing/2014/main" id="{62BB6579-E670-C5F3-FCDA-3DC736169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90577" y="1488526"/>
                <a:ext cx="0" cy="2844000"/>
              </a:xfrm>
              <a:prstGeom prst="line">
                <a:avLst/>
              </a:prstGeom>
              <a:noFill/>
              <a:ln w="9525" cap="rnd">
                <a:solidFill>
                  <a:srgbClr val="C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Rectangle 34">
                <a:extLst>
                  <a:ext uri="{FF2B5EF4-FFF2-40B4-BE49-F238E27FC236}">
                    <a16:creationId xmlns="" xmlns:a16="http://schemas.microsoft.com/office/drawing/2014/main" id="{99868861-A375-9E89-970D-B1A1D142F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606" y="1488526"/>
                <a:ext cx="794473" cy="519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Non-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inferiority margin 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05D66BF2-3FCA-41F8-2DEE-24302E534B00}"/>
                  </a:ext>
                </a:extLst>
              </p:cNvPr>
              <p:cNvSpPr txBox="1"/>
              <p:nvPr/>
            </p:nvSpPr>
            <p:spPr>
              <a:xfrm>
                <a:off x="3421055" y="4367637"/>
                <a:ext cx="935046" cy="321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2.7%</a:t>
                </a:r>
                <a:endParaRPr kumimoji="0" lang="ko-KR" altLang="ko-KR" sz="700" b="1" i="1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Line 20">
                <a:extLst>
                  <a:ext uri="{FF2B5EF4-FFF2-40B4-BE49-F238E27FC236}">
                    <a16:creationId xmlns="" xmlns:a16="http://schemas.microsoft.com/office/drawing/2014/main" id="{D0DC696B-0CBF-7937-69D7-72F448849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37668" y="3777088"/>
                <a:ext cx="0" cy="4320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Line 7">
                <a:extLst>
                  <a:ext uri="{FF2B5EF4-FFF2-40B4-BE49-F238E27FC236}">
                    <a16:creationId xmlns="" xmlns:a16="http://schemas.microsoft.com/office/drawing/2014/main" id="{8F0292A3-53A2-C184-C4EF-E7E25DB56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1725" y="4202113"/>
                <a:ext cx="414000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59" name="Line 9">
                <a:extLst>
                  <a:ext uri="{FF2B5EF4-FFF2-40B4-BE49-F238E27FC236}">
                    <a16:creationId xmlns="" xmlns:a16="http://schemas.microsoft.com/office/drawing/2014/main" id="{A0C3525D-455D-8C3D-ABD3-5FFAE897E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3313" y="4202113"/>
                <a:ext cx="0" cy="8572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60" name="Line 10">
                <a:extLst>
                  <a:ext uri="{FF2B5EF4-FFF2-40B4-BE49-F238E27FC236}">
                    <a16:creationId xmlns="" xmlns:a16="http://schemas.microsoft.com/office/drawing/2014/main" id="{46722F57-6DE5-FE75-967E-DA44CB5A4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2013" y="4202113"/>
                <a:ext cx="0" cy="8572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61" name="Line 11">
                <a:extLst>
                  <a:ext uri="{FF2B5EF4-FFF2-40B4-BE49-F238E27FC236}">
                    <a16:creationId xmlns="" xmlns:a16="http://schemas.microsoft.com/office/drawing/2014/main" id="{A14A049A-2290-3E7D-A9FF-19D5A1560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2300" y="4202113"/>
                <a:ext cx="0" cy="8572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62" name="Line 12">
                <a:extLst>
                  <a:ext uri="{FF2B5EF4-FFF2-40B4-BE49-F238E27FC236}">
                    <a16:creationId xmlns="" xmlns:a16="http://schemas.microsoft.com/office/drawing/2014/main" id="{2641A43F-E347-FCF5-1ABF-5591377AFA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1000" y="4202113"/>
                <a:ext cx="0" cy="8572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63" name="Line 13">
                <a:extLst>
                  <a:ext uri="{FF2B5EF4-FFF2-40B4-BE49-F238E27FC236}">
                    <a16:creationId xmlns="" xmlns:a16="http://schemas.microsoft.com/office/drawing/2014/main" id="{3CB87D36-A819-1AFE-AF91-1CF17DE63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9225" y="4202113"/>
                <a:ext cx="0" cy="8572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64" name="Rectangle 15">
                <a:extLst>
                  <a:ext uri="{FF2B5EF4-FFF2-40B4-BE49-F238E27FC236}">
                    <a16:creationId xmlns="" xmlns:a16="http://schemas.microsoft.com/office/drawing/2014/main" id="{E9410386-21F7-FC02-7B8B-7AB93C21A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3300" y="4402138"/>
                <a:ext cx="160399" cy="197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-5</a:t>
                </a:r>
                <a:endParaRPr kumimoji="0" lang="ko-KR" altLang="ko-KR" sz="105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16">
                <a:extLst>
                  <a:ext uri="{FF2B5EF4-FFF2-40B4-BE49-F238E27FC236}">
                    <a16:creationId xmlns="" xmlns:a16="http://schemas.microsoft.com/office/drawing/2014/main" id="{00AF8D83-8AD7-E9BD-965E-366FE0C80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5813" y="4402138"/>
                <a:ext cx="101303" cy="197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ko-KR" altLang="ko-KR" sz="105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17">
                <a:extLst>
                  <a:ext uri="{FF2B5EF4-FFF2-40B4-BE49-F238E27FC236}">
                    <a16:creationId xmlns="" xmlns:a16="http://schemas.microsoft.com/office/drawing/2014/main" id="{57C48E03-DFF5-6D24-662A-44C3671E5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101" y="4402138"/>
                <a:ext cx="101303" cy="197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ko-KR" altLang="ko-KR" sz="105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18">
                <a:extLst>
                  <a:ext uri="{FF2B5EF4-FFF2-40B4-BE49-F238E27FC236}">
                    <a16:creationId xmlns="" xmlns:a16="http://schemas.microsoft.com/office/drawing/2014/main" id="{1CCE86C1-0144-2899-F54C-216833EC7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1939" y="4402138"/>
                <a:ext cx="202607" cy="197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</a:t>
                </a:r>
                <a:endParaRPr kumimoji="0" lang="ko-KR" altLang="ko-KR" sz="105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19">
                <a:extLst>
                  <a:ext uri="{FF2B5EF4-FFF2-40B4-BE49-F238E27FC236}">
                    <a16:creationId xmlns="" xmlns:a16="http://schemas.microsoft.com/office/drawing/2014/main" id="{0FFEFAA4-F6BF-6B95-B452-EAF0D8909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0163" y="4402138"/>
                <a:ext cx="202607" cy="197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15</a:t>
                </a:r>
                <a:endParaRPr kumimoji="0" lang="ko-KR" altLang="ko-KR" sz="105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Line 20">
                <a:extLst>
                  <a:ext uri="{FF2B5EF4-FFF2-40B4-BE49-F238E27FC236}">
                    <a16:creationId xmlns="" xmlns:a16="http://schemas.microsoft.com/office/drawing/2014/main" id="{490B8828-A7DB-BF80-C927-8921D98F11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6315" y="1104901"/>
                <a:ext cx="0" cy="298800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70" name="Line 21">
                <a:extLst>
                  <a:ext uri="{FF2B5EF4-FFF2-40B4-BE49-F238E27FC236}">
                    <a16:creationId xmlns="" xmlns:a16="http://schemas.microsoft.com/office/drawing/2014/main" id="{A1C8122F-6223-0792-24D4-0CEF0F1D6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0590" y="4097338"/>
                <a:ext cx="857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71" name="Line 22">
                <a:extLst>
                  <a:ext uri="{FF2B5EF4-FFF2-40B4-BE49-F238E27FC236}">
                    <a16:creationId xmlns="" xmlns:a16="http://schemas.microsoft.com/office/drawing/2014/main" id="{44BFD3BE-293B-79B4-69BC-F989EBBDB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0590" y="3600451"/>
                <a:ext cx="857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72" name="Line 23">
                <a:extLst>
                  <a:ext uri="{FF2B5EF4-FFF2-40B4-BE49-F238E27FC236}">
                    <a16:creationId xmlns="" xmlns:a16="http://schemas.microsoft.com/office/drawing/2014/main" id="{343EA431-7726-3089-26E7-3A3A21B1E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0590" y="3105151"/>
                <a:ext cx="857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73" name="Line 24">
                <a:extLst>
                  <a:ext uri="{FF2B5EF4-FFF2-40B4-BE49-F238E27FC236}">
                    <a16:creationId xmlns="" xmlns:a16="http://schemas.microsoft.com/office/drawing/2014/main" id="{0F48A916-5152-DADF-846D-DBB5A3D9AC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0590" y="2608263"/>
                <a:ext cx="857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74" name="Line 25">
                <a:extLst>
                  <a:ext uri="{FF2B5EF4-FFF2-40B4-BE49-F238E27FC236}">
                    <a16:creationId xmlns="" xmlns:a16="http://schemas.microsoft.com/office/drawing/2014/main" id="{02707ADF-8A61-E593-00D4-53C9BF754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0590" y="2122488"/>
                <a:ext cx="857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75" name="Line 26">
                <a:extLst>
                  <a:ext uri="{FF2B5EF4-FFF2-40B4-BE49-F238E27FC236}">
                    <a16:creationId xmlns="" xmlns:a16="http://schemas.microsoft.com/office/drawing/2014/main" id="{93764082-8AC9-3DF5-A005-252E850FF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80590" y="1625601"/>
                <a:ext cx="857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76" name="Rectangle 27">
                <a:extLst>
                  <a:ext uri="{FF2B5EF4-FFF2-40B4-BE49-F238E27FC236}">
                    <a16:creationId xmlns="" xmlns:a16="http://schemas.microsoft.com/office/drawing/2014/main" id="{066AC928-5C53-8D7E-6F0A-A8F58AF74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56360" y="3989279"/>
                <a:ext cx="324611" cy="216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0.00</a:t>
                </a:r>
                <a:endParaRPr kumimoji="0" lang="ko-KR" altLang="ko-KR" sz="105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28">
                <a:extLst>
                  <a:ext uri="{FF2B5EF4-FFF2-40B4-BE49-F238E27FC236}">
                    <a16:creationId xmlns="" xmlns:a16="http://schemas.microsoft.com/office/drawing/2014/main" id="{D29542D7-C38F-378E-BBE4-2063D5A27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56360" y="3492393"/>
                <a:ext cx="324611" cy="216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0.05</a:t>
                </a:r>
                <a:endParaRPr kumimoji="0" lang="ko-KR" altLang="ko-KR" sz="105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29">
                <a:extLst>
                  <a:ext uri="{FF2B5EF4-FFF2-40B4-BE49-F238E27FC236}">
                    <a16:creationId xmlns="" xmlns:a16="http://schemas.microsoft.com/office/drawing/2014/main" id="{BE554548-509F-5AB0-A535-FB0DAE5D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56360" y="2997092"/>
                <a:ext cx="324611" cy="216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0.10</a:t>
                </a:r>
                <a:endParaRPr kumimoji="0" lang="ko-KR" altLang="ko-KR" sz="105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30">
                <a:extLst>
                  <a:ext uri="{FF2B5EF4-FFF2-40B4-BE49-F238E27FC236}">
                    <a16:creationId xmlns="" xmlns:a16="http://schemas.microsoft.com/office/drawing/2014/main" id="{41D5F17A-44BA-AF5A-D7AA-D8E90F6BA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56360" y="2500202"/>
                <a:ext cx="324611" cy="216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0.15</a:t>
                </a:r>
                <a:endParaRPr kumimoji="0" lang="ko-KR" altLang="ko-KR" sz="105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31">
                <a:extLst>
                  <a:ext uri="{FF2B5EF4-FFF2-40B4-BE49-F238E27FC236}">
                    <a16:creationId xmlns="" xmlns:a16="http://schemas.microsoft.com/office/drawing/2014/main" id="{60808E3B-97B8-FAA6-60BE-8A03260E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56360" y="2014429"/>
                <a:ext cx="324611" cy="216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0.20</a:t>
                </a:r>
                <a:endParaRPr kumimoji="0" lang="ko-KR" altLang="ko-KR" sz="105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32">
                <a:extLst>
                  <a:ext uri="{FF2B5EF4-FFF2-40B4-BE49-F238E27FC236}">
                    <a16:creationId xmlns="" xmlns:a16="http://schemas.microsoft.com/office/drawing/2014/main" id="{26711D8C-6245-42A2-12C9-5274DD3CA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856360" y="1517543"/>
                <a:ext cx="324611" cy="216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ko-KR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0.25</a:t>
                </a:r>
                <a:endParaRPr kumimoji="0" lang="ko-KR" altLang="ko-KR" sz="105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Line 26">
                <a:extLst>
                  <a:ext uri="{FF2B5EF4-FFF2-40B4-BE49-F238E27FC236}">
                    <a16:creationId xmlns="" xmlns:a16="http://schemas.microsoft.com/office/drawing/2014/main" id="{0A895BE1-34AC-A8CB-FA4B-AB3BFF090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74240" y="1130301"/>
                <a:ext cx="85725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050" b="1"/>
              </a:p>
            </p:txBody>
          </p:sp>
          <p:sp>
            <p:nvSpPr>
              <p:cNvPr id="183" name="Rectangle 34">
                <a:extLst>
                  <a:ext uri="{FF2B5EF4-FFF2-40B4-BE49-F238E27FC236}">
                    <a16:creationId xmlns="" xmlns:a16="http://schemas.microsoft.com/office/drawing/2014/main" id="{BE8BD7DD-7F12-9DD4-03A6-C8D8378C4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656" y="1643063"/>
                <a:ext cx="1048694" cy="247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Absolute risk difference: 4.4%</a:t>
                </a:r>
                <a:endParaRPr kumimoji="0" lang="ko-KR" altLang="ko-KR" sz="5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84" name="직선 화살표 연결선 183">
                <a:extLst>
                  <a:ext uri="{FF2B5EF4-FFF2-40B4-BE49-F238E27FC236}">
                    <a16:creationId xmlns="" xmlns:a16="http://schemas.microsoft.com/office/drawing/2014/main" id="{F8B25A90-4322-31BB-B482-5C6B5BA292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0118" y="3260726"/>
                <a:ext cx="0" cy="468311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167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 Points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23FA00C-CF0B-4CA8-9546-F23C340B3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5" y="880940"/>
            <a:ext cx="11128512" cy="347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1Y </a:t>
            </a:r>
            <a:r>
              <a:rPr lang="en-US" altLang="ko-KR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MACCE</a:t>
            </a:r>
            <a:r>
              <a:rPr lang="en-US" altLang="ko-KR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ko-K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Stratum</a:t>
            </a:r>
            <a:endParaRPr lang="en-US" altLang="ko-KR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B18307-D4A8-4010-9F5E-A492136A80A2}"/>
              </a:ext>
            </a:extLst>
          </p:cNvPr>
          <p:cNvSpPr txBox="1"/>
          <p:nvPr/>
        </p:nvSpPr>
        <p:spPr>
          <a:xfrm rot="16200000">
            <a:off x="940690" y="2844044"/>
            <a:ext cx="2734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(%)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8118D4D7-6FDF-4373-B1F1-B51A27CD7232}"/>
              </a:ext>
            </a:extLst>
          </p:cNvPr>
          <p:cNvGrpSpPr/>
          <p:nvPr/>
        </p:nvGrpSpPr>
        <p:grpSpPr>
          <a:xfrm>
            <a:off x="2698980" y="1633128"/>
            <a:ext cx="6224769" cy="3240000"/>
            <a:chOff x="10463570" y="2891798"/>
            <a:chExt cx="7154230" cy="4057194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xmlns="" id="{FB60C6AE-C92D-4773-B45B-82972CF7046B}"/>
                </a:ext>
              </a:extLst>
            </p:cNvPr>
            <p:cNvSpPr/>
            <p:nvPr/>
          </p:nvSpPr>
          <p:spPr>
            <a:xfrm>
              <a:off x="15548463" y="5885099"/>
              <a:ext cx="2069337" cy="462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b="1">
                  <a:solidFill>
                    <a:srgbClr val="C00000"/>
                  </a:solidFill>
                  <a:latin typeface="Arial" panose="020B0604020202020204" pitchFamily="34" charset="0"/>
                </a:rPr>
                <a:t>HBR 3M : 5.8%</a:t>
              </a:r>
              <a:endParaRPr lang="ko-KR" altLang="ko-KR" sz="20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xmlns="" id="{99D141D3-BA6D-42A4-9EE9-56E1109A1E42}"/>
                </a:ext>
              </a:extLst>
            </p:cNvPr>
            <p:cNvSpPr/>
            <p:nvPr/>
          </p:nvSpPr>
          <p:spPr>
            <a:xfrm>
              <a:off x="15548461" y="4801638"/>
              <a:ext cx="2069336" cy="462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b="1">
                  <a:solidFill>
                    <a:srgbClr val="996633"/>
                  </a:solidFill>
                  <a:latin typeface="Arial" panose="020B0604020202020204" pitchFamily="34" charset="0"/>
                </a:rPr>
                <a:t>HBR 1M : 9.8%</a:t>
              </a:r>
              <a:endParaRPr lang="ko-KR" altLang="ko-KR" sz="2000" b="1" dirty="0">
                <a:solidFill>
                  <a:srgbClr val="9966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xmlns="" id="{846DBC59-2401-45B4-85A1-92C231BDD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2920" y="5227011"/>
              <a:ext cx="6098221" cy="1268413"/>
            </a:xfrm>
            <a:custGeom>
              <a:avLst/>
              <a:gdLst>
                <a:gd name="T0" fmla="*/ 0 w 730"/>
                <a:gd name="T1" fmla="*/ 130 h 133"/>
                <a:gd name="T2" fmla="*/ 15 w 730"/>
                <a:gd name="T3" fmla="*/ 128 h 133"/>
                <a:gd name="T4" fmla="*/ 25 w 730"/>
                <a:gd name="T5" fmla="*/ 124 h 133"/>
                <a:gd name="T6" fmla="*/ 51 w 730"/>
                <a:gd name="T7" fmla="*/ 122 h 133"/>
                <a:gd name="T8" fmla="*/ 55 w 730"/>
                <a:gd name="T9" fmla="*/ 117 h 133"/>
                <a:gd name="T10" fmla="*/ 81 w 730"/>
                <a:gd name="T11" fmla="*/ 108 h 133"/>
                <a:gd name="T12" fmla="*/ 83 w 730"/>
                <a:gd name="T13" fmla="*/ 104 h 133"/>
                <a:gd name="T14" fmla="*/ 101 w 730"/>
                <a:gd name="T15" fmla="*/ 103 h 133"/>
                <a:gd name="T16" fmla="*/ 105 w 730"/>
                <a:gd name="T17" fmla="*/ 99 h 133"/>
                <a:gd name="T18" fmla="*/ 141 w 730"/>
                <a:gd name="T19" fmla="*/ 97 h 133"/>
                <a:gd name="T20" fmla="*/ 145 w 730"/>
                <a:gd name="T21" fmla="*/ 94 h 133"/>
                <a:gd name="T22" fmla="*/ 181 w 730"/>
                <a:gd name="T23" fmla="*/ 92 h 133"/>
                <a:gd name="T24" fmla="*/ 191 w 730"/>
                <a:gd name="T25" fmla="*/ 84 h 133"/>
                <a:gd name="T26" fmla="*/ 195 w 730"/>
                <a:gd name="T27" fmla="*/ 83 h 133"/>
                <a:gd name="T28" fmla="*/ 213 w 730"/>
                <a:gd name="T29" fmla="*/ 79 h 133"/>
                <a:gd name="T30" fmla="*/ 233 w 730"/>
                <a:gd name="T31" fmla="*/ 75 h 133"/>
                <a:gd name="T32" fmla="*/ 265 w 730"/>
                <a:gd name="T33" fmla="*/ 72 h 133"/>
                <a:gd name="T34" fmla="*/ 275 w 730"/>
                <a:gd name="T35" fmla="*/ 70 h 133"/>
                <a:gd name="T36" fmla="*/ 291 w 730"/>
                <a:gd name="T37" fmla="*/ 66 h 133"/>
                <a:gd name="T38" fmla="*/ 367 w 730"/>
                <a:gd name="T39" fmla="*/ 65 h 133"/>
                <a:gd name="T40" fmla="*/ 369 w 730"/>
                <a:gd name="T41" fmla="*/ 61 h 133"/>
                <a:gd name="T42" fmla="*/ 375 w 730"/>
                <a:gd name="T43" fmla="*/ 59 h 133"/>
                <a:gd name="T44" fmla="*/ 377 w 730"/>
                <a:gd name="T45" fmla="*/ 56 h 133"/>
                <a:gd name="T46" fmla="*/ 398 w 730"/>
                <a:gd name="T47" fmla="*/ 54 h 133"/>
                <a:gd name="T48" fmla="*/ 418 w 730"/>
                <a:gd name="T49" fmla="*/ 50 h 133"/>
                <a:gd name="T50" fmla="*/ 438 w 730"/>
                <a:gd name="T51" fmla="*/ 48 h 133"/>
                <a:gd name="T52" fmla="*/ 450 w 730"/>
                <a:gd name="T53" fmla="*/ 45 h 133"/>
                <a:gd name="T54" fmla="*/ 480 w 730"/>
                <a:gd name="T55" fmla="*/ 43 h 133"/>
                <a:gd name="T56" fmla="*/ 482 w 730"/>
                <a:gd name="T57" fmla="*/ 39 h 133"/>
                <a:gd name="T58" fmla="*/ 506 w 730"/>
                <a:gd name="T59" fmla="*/ 38 h 133"/>
                <a:gd name="T60" fmla="*/ 510 w 730"/>
                <a:gd name="T61" fmla="*/ 34 h 133"/>
                <a:gd name="T62" fmla="*/ 514 w 730"/>
                <a:gd name="T63" fmla="*/ 32 h 133"/>
                <a:gd name="T64" fmla="*/ 520 w 730"/>
                <a:gd name="T65" fmla="*/ 29 h 133"/>
                <a:gd name="T66" fmla="*/ 526 w 730"/>
                <a:gd name="T67" fmla="*/ 27 h 133"/>
                <a:gd name="T68" fmla="*/ 534 w 730"/>
                <a:gd name="T69" fmla="*/ 23 h 133"/>
                <a:gd name="T70" fmla="*/ 556 w 730"/>
                <a:gd name="T71" fmla="*/ 21 h 133"/>
                <a:gd name="T72" fmla="*/ 558 w 730"/>
                <a:gd name="T73" fmla="*/ 18 h 133"/>
                <a:gd name="T74" fmla="*/ 628 w 730"/>
                <a:gd name="T75" fmla="*/ 14 h 133"/>
                <a:gd name="T76" fmla="*/ 632 w 730"/>
                <a:gd name="T77" fmla="*/ 11 h 133"/>
                <a:gd name="T78" fmla="*/ 680 w 730"/>
                <a:gd name="T79" fmla="*/ 9 h 133"/>
                <a:gd name="T80" fmla="*/ 684 w 730"/>
                <a:gd name="T81" fmla="*/ 5 h 133"/>
                <a:gd name="T82" fmla="*/ 726 w 730"/>
                <a:gd name="T83" fmla="*/ 3 h 133"/>
                <a:gd name="T84" fmla="*/ 728 w 730"/>
                <a:gd name="T8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30" h="133">
                  <a:moveTo>
                    <a:pt x="0" y="133"/>
                  </a:moveTo>
                  <a:lnTo>
                    <a:pt x="0" y="133"/>
                  </a:lnTo>
                  <a:lnTo>
                    <a:pt x="0" y="130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15" y="128"/>
                  </a:lnTo>
                  <a:lnTo>
                    <a:pt x="15" y="126"/>
                  </a:lnTo>
                  <a:lnTo>
                    <a:pt x="25" y="126"/>
                  </a:lnTo>
                  <a:lnTo>
                    <a:pt x="25" y="124"/>
                  </a:lnTo>
                  <a:lnTo>
                    <a:pt x="27" y="124"/>
                  </a:lnTo>
                  <a:lnTo>
                    <a:pt x="27" y="122"/>
                  </a:lnTo>
                  <a:lnTo>
                    <a:pt x="51" y="122"/>
                  </a:lnTo>
                  <a:lnTo>
                    <a:pt x="51" y="119"/>
                  </a:lnTo>
                  <a:lnTo>
                    <a:pt x="55" y="119"/>
                  </a:lnTo>
                  <a:lnTo>
                    <a:pt x="55" y="117"/>
                  </a:lnTo>
                  <a:lnTo>
                    <a:pt x="57" y="117"/>
                  </a:lnTo>
                  <a:lnTo>
                    <a:pt x="57" y="108"/>
                  </a:lnTo>
                  <a:lnTo>
                    <a:pt x="81" y="108"/>
                  </a:lnTo>
                  <a:lnTo>
                    <a:pt x="81" y="106"/>
                  </a:lnTo>
                  <a:lnTo>
                    <a:pt x="83" y="106"/>
                  </a:lnTo>
                  <a:lnTo>
                    <a:pt x="83" y="104"/>
                  </a:lnTo>
                  <a:lnTo>
                    <a:pt x="87" y="104"/>
                  </a:lnTo>
                  <a:lnTo>
                    <a:pt x="87" y="103"/>
                  </a:lnTo>
                  <a:lnTo>
                    <a:pt x="101" y="103"/>
                  </a:lnTo>
                  <a:lnTo>
                    <a:pt x="101" y="101"/>
                  </a:lnTo>
                  <a:lnTo>
                    <a:pt x="105" y="101"/>
                  </a:lnTo>
                  <a:lnTo>
                    <a:pt x="105" y="99"/>
                  </a:lnTo>
                  <a:lnTo>
                    <a:pt x="139" y="99"/>
                  </a:lnTo>
                  <a:lnTo>
                    <a:pt x="139" y="97"/>
                  </a:lnTo>
                  <a:lnTo>
                    <a:pt x="141" y="97"/>
                  </a:lnTo>
                  <a:lnTo>
                    <a:pt x="141" y="95"/>
                  </a:lnTo>
                  <a:lnTo>
                    <a:pt x="145" y="95"/>
                  </a:lnTo>
                  <a:lnTo>
                    <a:pt x="145" y="94"/>
                  </a:lnTo>
                  <a:lnTo>
                    <a:pt x="155" y="94"/>
                  </a:lnTo>
                  <a:lnTo>
                    <a:pt x="155" y="92"/>
                  </a:lnTo>
                  <a:lnTo>
                    <a:pt x="181" y="92"/>
                  </a:lnTo>
                  <a:lnTo>
                    <a:pt x="181" y="86"/>
                  </a:lnTo>
                  <a:lnTo>
                    <a:pt x="191" y="86"/>
                  </a:lnTo>
                  <a:lnTo>
                    <a:pt x="191" y="84"/>
                  </a:lnTo>
                  <a:lnTo>
                    <a:pt x="193" y="84"/>
                  </a:lnTo>
                  <a:lnTo>
                    <a:pt x="193" y="83"/>
                  </a:lnTo>
                  <a:lnTo>
                    <a:pt x="195" y="83"/>
                  </a:lnTo>
                  <a:lnTo>
                    <a:pt x="195" y="81"/>
                  </a:lnTo>
                  <a:lnTo>
                    <a:pt x="213" y="81"/>
                  </a:lnTo>
                  <a:lnTo>
                    <a:pt x="213" y="79"/>
                  </a:lnTo>
                  <a:lnTo>
                    <a:pt x="223" y="79"/>
                  </a:lnTo>
                  <a:lnTo>
                    <a:pt x="223" y="75"/>
                  </a:lnTo>
                  <a:lnTo>
                    <a:pt x="233" y="75"/>
                  </a:lnTo>
                  <a:lnTo>
                    <a:pt x="233" y="74"/>
                  </a:lnTo>
                  <a:lnTo>
                    <a:pt x="265" y="74"/>
                  </a:lnTo>
                  <a:lnTo>
                    <a:pt x="265" y="72"/>
                  </a:lnTo>
                  <a:lnTo>
                    <a:pt x="269" y="72"/>
                  </a:lnTo>
                  <a:lnTo>
                    <a:pt x="269" y="70"/>
                  </a:lnTo>
                  <a:lnTo>
                    <a:pt x="275" y="70"/>
                  </a:lnTo>
                  <a:lnTo>
                    <a:pt x="275" y="68"/>
                  </a:lnTo>
                  <a:lnTo>
                    <a:pt x="291" y="68"/>
                  </a:lnTo>
                  <a:lnTo>
                    <a:pt x="291" y="66"/>
                  </a:lnTo>
                  <a:lnTo>
                    <a:pt x="301" y="66"/>
                  </a:lnTo>
                  <a:lnTo>
                    <a:pt x="301" y="65"/>
                  </a:lnTo>
                  <a:lnTo>
                    <a:pt x="367" y="65"/>
                  </a:lnTo>
                  <a:lnTo>
                    <a:pt x="367" y="63"/>
                  </a:lnTo>
                  <a:lnTo>
                    <a:pt x="369" y="63"/>
                  </a:lnTo>
                  <a:lnTo>
                    <a:pt x="369" y="61"/>
                  </a:lnTo>
                  <a:lnTo>
                    <a:pt x="373" y="61"/>
                  </a:lnTo>
                  <a:lnTo>
                    <a:pt x="373" y="59"/>
                  </a:lnTo>
                  <a:lnTo>
                    <a:pt x="375" y="59"/>
                  </a:lnTo>
                  <a:lnTo>
                    <a:pt x="375" y="57"/>
                  </a:lnTo>
                  <a:lnTo>
                    <a:pt x="377" y="57"/>
                  </a:lnTo>
                  <a:lnTo>
                    <a:pt x="377" y="56"/>
                  </a:lnTo>
                  <a:lnTo>
                    <a:pt x="396" y="56"/>
                  </a:lnTo>
                  <a:lnTo>
                    <a:pt x="396" y="54"/>
                  </a:lnTo>
                  <a:lnTo>
                    <a:pt x="398" y="54"/>
                  </a:lnTo>
                  <a:lnTo>
                    <a:pt x="398" y="52"/>
                  </a:lnTo>
                  <a:lnTo>
                    <a:pt x="418" y="52"/>
                  </a:lnTo>
                  <a:lnTo>
                    <a:pt x="418" y="50"/>
                  </a:lnTo>
                  <a:lnTo>
                    <a:pt x="424" y="50"/>
                  </a:lnTo>
                  <a:lnTo>
                    <a:pt x="424" y="48"/>
                  </a:lnTo>
                  <a:lnTo>
                    <a:pt x="438" y="48"/>
                  </a:lnTo>
                  <a:lnTo>
                    <a:pt x="438" y="47"/>
                  </a:lnTo>
                  <a:lnTo>
                    <a:pt x="450" y="47"/>
                  </a:lnTo>
                  <a:lnTo>
                    <a:pt x="450" y="45"/>
                  </a:lnTo>
                  <a:lnTo>
                    <a:pt x="458" y="45"/>
                  </a:lnTo>
                  <a:lnTo>
                    <a:pt x="458" y="43"/>
                  </a:lnTo>
                  <a:lnTo>
                    <a:pt x="480" y="43"/>
                  </a:lnTo>
                  <a:lnTo>
                    <a:pt x="480" y="41"/>
                  </a:lnTo>
                  <a:lnTo>
                    <a:pt x="482" y="41"/>
                  </a:lnTo>
                  <a:lnTo>
                    <a:pt x="482" y="39"/>
                  </a:lnTo>
                  <a:lnTo>
                    <a:pt x="490" y="39"/>
                  </a:lnTo>
                  <a:lnTo>
                    <a:pt x="490" y="38"/>
                  </a:lnTo>
                  <a:lnTo>
                    <a:pt x="506" y="38"/>
                  </a:lnTo>
                  <a:lnTo>
                    <a:pt x="506" y="36"/>
                  </a:lnTo>
                  <a:lnTo>
                    <a:pt x="510" y="36"/>
                  </a:lnTo>
                  <a:lnTo>
                    <a:pt x="510" y="34"/>
                  </a:lnTo>
                  <a:lnTo>
                    <a:pt x="512" y="34"/>
                  </a:lnTo>
                  <a:lnTo>
                    <a:pt x="512" y="32"/>
                  </a:lnTo>
                  <a:lnTo>
                    <a:pt x="514" y="32"/>
                  </a:lnTo>
                  <a:lnTo>
                    <a:pt x="514" y="30"/>
                  </a:lnTo>
                  <a:lnTo>
                    <a:pt x="520" y="30"/>
                  </a:lnTo>
                  <a:lnTo>
                    <a:pt x="520" y="29"/>
                  </a:lnTo>
                  <a:lnTo>
                    <a:pt x="522" y="29"/>
                  </a:lnTo>
                  <a:lnTo>
                    <a:pt x="522" y="27"/>
                  </a:lnTo>
                  <a:lnTo>
                    <a:pt x="526" y="27"/>
                  </a:lnTo>
                  <a:lnTo>
                    <a:pt x="526" y="25"/>
                  </a:lnTo>
                  <a:lnTo>
                    <a:pt x="534" y="25"/>
                  </a:lnTo>
                  <a:lnTo>
                    <a:pt x="534" y="23"/>
                  </a:lnTo>
                  <a:lnTo>
                    <a:pt x="542" y="23"/>
                  </a:lnTo>
                  <a:lnTo>
                    <a:pt x="542" y="21"/>
                  </a:lnTo>
                  <a:lnTo>
                    <a:pt x="556" y="21"/>
                  </a:lnTo>
                  <a:lnTo>
                    <a:pt x="556" y="20"/>
                  </a:lnTo>
                  <a:lnTo>
                    <a:pt x="558" y="20"/>
                  </a:lnTo>
                  <a:lnTo>
                    <a:pt x="558" y="18"/>
                  </a:lnTo>
                  <a:lnTo>
                    <a:pt x="602" y="18"/>
                  </a:lnTo>
                  <a:lnTo>
                    <a:pt x="602" y="14"/>
                  </a:lnTo>
                  <a:lnTo>
                    <a:pt x="628" y="14"/>
                  </a:lnTo>
                  <a:lnTo>
                    <a:pt x="628" y="12"/>
                  </a:lnTo>
                  <a:lnTo>
                    <a:pt x="632" y="12"/>
                  </a:lnTo>
                  <a:lnTo>
                    <a:pt x="632" y="11"/>
                  </a:lnTo>
                  <a:lnTo>
                    <a:pt x="634" y="11"/>
                  </a:lnTo>
                  <a:lnTo>
                    <a:pt x="634" y="9"/>
                  </a:lnTo>
                  <a:lnTo>
                    <a:pt x="680" y="9"/>
                  </a:lnTo>
                  <a:lnTo>
                    <a:pt x="680" y="7"/>
                  </a:lnTo>
                  <a:lnTo>
                    <a:pt x="684" y="7"/>
                  </a:lnTo>
                  <a:lnTo>
                    <a:pt x="684" y="5"/>
                  </a:lnTo>
                  <a:lnTo>
                    <a:pt x="690" y="5"/>
                  </a:lnTo>
                  <a:lnTo>
                    <a:pt x="690" y="3"/>
                  </a:lnTo>
                  <a:lnTo>
                    <a:pt x="726" y="3"/>
                  </a:lnTo>
                  <a:lnTo>
                    <a:pt x="726" y="2"/>
                  </a:lnTo>
                  <a:lnTo>
                    <a:pt x="728" y="2"/>
                  </a:lnTo>
                  <a:lnTo>
                    <a:pt x="728" y="0"/>
                  </a:lnTo>
                  <a:lnTo>
                    <a:pt x="730" y="0"/>
                  </a:lnTo>
                  <a:lnTo>
                    <a:pt x="730" y="0"/>
                  </a:lnTo>
                </a:path>
              </a:pathLst>
            </a:custGeom>
            <a:noFill/>
            <a:ln w="28575" cap="flat">
              <a:solidFill>
                <a:srgbClr val="CC86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xmlns="" id="{FDC6919D-6642-4878-9062-00F57B8E8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2920" y="5741361"/>
              <a:ext cx="6098221" cy="754063"/>
            </a:xfrm>
            <a:custGeom>
              <a:avLst/>
              <a:gdLst>
                <a:gd name="T0" fmla="*/ 0 w 730"/>
                <a:gd name="T1" fmla="*/ 79 h 79"/>
                <a:gd name="T2" fmla="*/ 13 w 730"/>
                <a:gd name="T3" fmla="*/ 77 h 79"/>
                <a:gd name="T4" fmla="*/ 23 w 730"/>
                <a:gd name="T5" fmla="*/ 74 h 79"/>
                <a:gd name="T6" fmla="*/ 25 w 730"/>
                <a:gd name="T7" fmla="*/ 72 h 79"/>
                <a:gd name="T8" fmla="*/ 69 w 730"/>
                <a:gd name="T9" fmla="*/ 70 h 79"/>
                <a:gd name="T10" fmla="*/ 97 w 730"/>
                <a:gd name="T11" fmla="*/ 68 h 79"/>
                <a:gd name="T12" fmla="*/ 103 w 730"/>
                <a:gd name="T13" fmla="*/ 67 h 79"/>
                <a:gd name="T14" fmla="*/ 145 w 730"/>
                <a:gd name="T15" fmla="*/ 65 h 79"/>
                <a:gd name="T16" fmla="*/ 151 w 730"/>
                <a:gd name="T17" fmla="*/ 63 h 79"/>
                <a:gd name="T18" fmla="*/ 153 w 730"/>
                <a:gd name="T19" fmla="*/ 61 h 79"/>
                <a:gd name="T20" fmla="*/ 169 w 730"/>
                <a:gd name="T21" fmla="*/ 59 h 79"/>
                <a:gd name="T22" fmla="*/ 183 w 730"/>
                <a:gd name="T23" fmla="*/ 58 h 79"/>
                <a:gd name="T24" fmla="*/ 197 w 730"/>
                <a:gd name="T25" fmla="*/ 56 h 79"/>
                <a:gd name="T26" fmla="*/ 239 w 730"/>
                <a:gd name="T27" fmla="*/ 54 h 79"/>
                <a:gd name="T28" fmla="*/ 265 w 730"/>
                <a:gd name="T29" fmla="*/ 52 h 79"/>
                <a:gd name="T30" fmla="*/ 273 w 730"/>
                <a:gd name="T31" fmla="*/ 50 h 79"/>
                <a:gd name="T32" fmla="*/ 307 w 730"/>
                <a:gd name="T33" fmla="*/ 47 h 79"/>
                <a:gd name="T34" fmla="*/ 321 w 730"/>
                <a:gd name="T35" fmla="*/ 45 h 79"/>
                <a:gd name="T36" fmla="*/ 349 w 730"/>
                <a:gd name="T37" fmla="*/ 41 h 79"/>
                <a:gd name="T38" fmla="*/ 365 w 730"/>
                <a:gd name="T39" fmla="*/ 40 h 79"/>
                <a:gd name="T40" fmla="*/ 373 w 730"/>
                <a:gd name="T41" fmla="*/ 38 h 79"/>
                <a:gd name="T42" fmla="*/ 396 w 730"/>
                <a:gd name="T43" fmla="*/ 36 h 79"/>
                <a:gd name="T44" fmla="*/ 400 w 730"/>
                <a:gd name="T45" fmla="*/ 34 h 79"/>
                <a:gd name="T46" fmla="*/ 418 w 730"/>
                <a:gd name="T47" fmla="*/ 32 h 79"/>
                <a:gd name="T48" fmla="*/ 428 w 730"/>
                <a:gd name="T49" fmla="*/ 31 h 79"/>
                <a:gd name="T50" fmla="*/ 430 w 730"/>
                <a:gd name="T51" fmla="*/ 29 h 79"/>
                <a:gd name="T52" fmla="*/ 434 w 730"/>
                <a:gd name="T53" fmla="*/ 27 h 79"/>
                <a:gd name="T54" fmla="*/ 480 w 730"/>
                <a:gd name="T55" fmla="*/ 25 h 79"/>
                <a:gd name="T56" fmla="*/ 506 w 730"/>
                <a:gd name="T57" fmla="*/ 23 h 79"/>
                <a:gd name="T58" fmla="*/ 510 w 730"/>
                <a:gd name="T59" fmla="*/ 22 h 79"/>
                <a:gd name="T60" fmla="*/ 520 w 730"/>
                <a:gd name="T61" fmla="*/ 20 h 79"/>
                <a:gd name="T62" fmla="*/ 538 w 730"/>
                <a:gd name="T63" fmla="*/ 18 h 79"/>
                <a:gd name="T64" fmla="*/ 554 w 730"/>
                <a:gd name="T65" fmla="*/ 16 h 79"/>
                <a:gd name="T66" fmla="*/ 556 w 730"/>
                <a:gd name="T67" fmla="*/ 14 h 79"/>
                <a:gd name="T68" fmla="*/ 572 w 730"/>
                <a:gd name="T69" fmla="*/ 13 h 79"/>
                <a:gd name="T70" fmla="*/ 574 w 730"/>
                <a:gd name="T71" fmla="*/ 9 h 79"/>
                <a:gd name="T72" fmla="*/ 582 w 730"/>
                <a:gd name="T73" fmla="*/ 7 h 79"/>
                <a:gd name="T74" fmla="*/ 592 w 730"/>
                <a:gd name="T75" fmla="*/ 5 h 79"/>
                <a:gd name="T76" fmla="*/ 618 w 730"/>
                <a:gd name="T77" fmla="*/ 4 h 79"/>
                <a:gd name="T78" fmla="*/ 726 w 730"/>
                <a:gd name="T79" fmla="*/ 2 h 79"/>
                <a:gd name="T80" fmla="*/ 730 w 730"/>
                <a:gd name="T8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0" h="79">
                  <a:moveTo>
                    <a:pt x="0" y="79"/>
                  </a:moveTo>
                  <a:lnTo>
                    <a:pt x="0" y="79"/>
                  </a:lnTo>
                  <a:lnTo>
                    <a:pt x="0" y="77"/>
                  </a:lnTo>
                  <a:lnTo>
                    <a:pt x="13" y="77"/>
                  </a:lnTo>
                  <a:lnTo>
                    <a:pt x="13" y="74"/>
                  </a:lnTo>
                  <a:lnTo>
                    <a:pt x="23" y="74"/>
                  </a:lnTo>
                  <a:lnTo>
                    <a:pt x="23" y="72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97" y="68"/>
                  </a:lnTo>
                  <a:lnTo>
                    <a:pt x="97" y="67"/>
                  </a:lnTo>
                  <a:lnTo>
                    <a:pt x="103" y="67"/>
                  </a:lnTo>
                  <a:lnTo>
                    <a:pt x="103" y="65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51" y="63"/>
                  </a:lnTo>
                  <a:lnTo>
                    <a:pt x="151" y="61"/>
                  </a:lnTo>
                  <a:lnTo>
                    <a:pt x="153" y="61"/>
                  </a:lnTo>
                  <a:lnTo>
                    <a:pt x="153" y="59"/>
                  </a:lnTo>
                  <a:lnTo>
                    <a:pt x="169" y="59"/>
                  </a:lnTo>
                  <a:lnTo>
                    <a:pt x="169" y="58"/>
                  </a:lnTo>
                  <a:lnTo>
                    <a:pt x="183" y="58"/>
                  </a:lnTo>
                  <a:lnTo>
                    <a:pt x="183" y="56"/>
                  </a:lnTo>
                  <a:lnTo>
                    <a:pt x="197" y="56"/>
                  </a:lnTo>
                  <a:lnTo>
                    <a:pt x="197" y="54"/>
                  </a:lnTo>
                  <a:lnTo>
                    <a:pt x="239" y="54"/>
                  </a:lnTo>
                  <a:lnTo>
                    <a:pt x="239" y="52"/>
                  </a:lnTo>
                  <a:lnTo>
                    <a:pt x="265" y="52"/>
                  </a:lnTo>
                  <a:lnTo>
                    <a:pt x="265" y="50"/>
                  </a:lnTo>
                  <a:lnTo>
                    <a:pt x="273" y="50"/>
                  </a:lnTo>
                  <a:lnTo>
                    <a:pt x="273" y="47"/>
                  </a:lnTo>
                  <a:lnTo>
                    <a:pt x="307" y="47"/>
                  </a:lnTo>
                  <a:lnTo>
                    <a:pt x="307" y="45"/>
                  </a:lnTo>
                  <a:lnTo>
                    <a:pt x="321" y="45"/>
                  </a:lnTo>
                  <a:lnTo>
                    <a:pt x="321" y="41"/>
                  </a:lnTo>
                  <a:lnTo>
                    <a:pt x="349" y="41"/>
                  </a:lnTo>
                  <a:lnTo>
                    <a:pt x="349" y="40"/>
                  </a:lnTo>
                  <a:lnTo>
                    <a:pt x="365" y="40"/>
                  </a:lnTo>
                  <a:lnTo>
                    <a:pt x="365" y="38"/>
                  </a:lnTo>
                  <a:lnTo>
                    <a:pt x="373" y="38"/>
                  </a:lnTo>
                  <a:lnTo>
                    <a:pt x="373" y="36"/>
                  </a:lnTo>
                  <a:lnTo>
                    <a:pt x="396" y="36"/>
                  </a:lnTo>
                  <a:lnTo>
                    <a:pt x="396" y="34"/>
                  </a:lnTo>
                  <a:lnTo>
                    <a:pt x="400" y="34"/>
                  </a:lnTo>
                  <a:lnTo>
                    <a:pt x="400" y="32"/>
                  </a:lnTo>
                  <a:lnTo>
                    <a:pt x="418" y="32"/>
                  </a:lnTo>
                  <a:lnTo>
                    <a:pt x="418" y="31"/>
                  </a:lnTo>
                  <a:lnTo>
                    <a:pt x="428" y="31"/>
                  </a:lnTo>
                  <a:lnTo>
                    <a:pt x="428" y="29"/>
                  </a:lnTo>
                  <a:lnTo>
                    <a:pt x="430" y="29"/>
                  </a:lnTo>
                  <a:lnTo>
                    <a:pt x="430" y="27"/>
                  </a:lnTo>
                  <a:lnTo>
                    <a:pt x="434" y="27"/>
                  </a:lnTo>
                  <a:lnTo>
                    <a:pt x="434" y="25"/>
                  </a:lnTo>
                  <a:lnTo>
                    <a:pt x="480" y="25"/>
                  </a:lnTo>
                  <a:lnTo>
                    <a:pt x="480" y="23"/>
                  </a:lnTo>
                  <a:lnTo>
                    <a:pt x="506" y="23"/>
                  </a:lnTo>
                  <a:lnTo>
                    <a:pt x="506" y="22"/>
                  </a:lnTo>
                  <a:lnTo>
                    <a:pt x="510" y="22"/>
                  </a:lnTo>
                  <a:lnTo>
                    <a:pt x="510" y="20"/>
                  </a:lnTo>
                  <a:lnTo>
                    <a:pt x="520" y="20"/>
                  </a:lnTo>
                  <a:lnTo>
                    <a:pt x="520" y="18"/>
                  </a:lnTo>
                  <a:lnTo>
                    <a:pt x="538" y="18"/>
                  </a:lnTo>
                  <a:lnTo>
                    <a:pt x="538" y="16"/>
                  </a:lnTo>
                  <a:lnTo>
                    <a:pt x="554" y="16"/>
                  </a:lnTo>
                  <a:lnTo>
                    <a:pt x="554" y="14"/>
                  </a:lnTo>
                  <a:lnTo>
                    <a:pt x="556" y="14"/>
                  </a:lnTo>
                  <a:lnTo>
                    <a:pt x="556" y="13"/>
                  </a:lnTo>
                  <a:lnTo>
                    <a:pt x="572" y="13"/>
                  </a:lnTo>
                  <a:lnTo>
                    <a:pt x="572" y="9"/>
                  </a:lnTo>
                  <a:lnTo>
                    <a:pt x="574" y="9"/>
                  </a:lnTo>
                  <a:lnTo>
                    <a:pt x="574" y="7"/>
                  </a:lnTo>
                  <a:lnTo>
                    <a:pt x="582" y="7"/>
                  </a:lnTo>
                  <a:lnTo>
                    <a:pt x="582" y="5"/>
                  </a:lnTo>
                  <a:lnTo>
                    <a:pt x="592" y="5"/>
                  </a:lnTo>
                  <a:lnTo>
                    <a:pt x="592" y="4"/>
                  </a:lnTo>
                  <a:lnTo>
                    <a:pt x="618" y="4"/>
                  </a:lnTo>
                  <a:lnTo>
                    <a:pt x="618" y="2"/>
                  </a:lnTo>
                  <a:lnTo>
                    <a:pt x="726" y="2"/>
                  </a:lnTo>
                  <a:lnTo>
                    <a:pt x="726" y="0"/>
                  </a:lnTo>
                  <a:lnTo>
                    <a:pt x="730" y="0"/>
                  </a:lnTo>
                  <a:lnTo>
                    <a:pt x="730" y="0"/>
                  </a:lnTo>
                </a:path>
              </a:pathLst>
            </a:custGeom>
            <a:noFill/>
            <a:ln w="28575" cap="flat">
              <a:solidFill>
                <a:srgbClr val="D700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Line 11">
              <a:extLst>
                <a:ext uri="{FF2B5EF4-FFF2-40B4-BE49-F238E27FC236}">
                  <a16:creationId xmlns:a16="http://schemas.microsoft.com/office/drawing/2014/main" xmlns="" id="{509299DD-E922-4428-8BBA-45CB0161B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82322" y="2891798"/>
              <a:ext cx="0" cy="3775075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xmlns="" id="{55B6196A-23E8-4EC0-B888-1A0DC3D26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7134" y="6438273"/>
              <a:ext cx="8712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xmlns="" id="{91509DC6-EA44-41AA-B54F-C12ED9E96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7134" y="5750886"/>
              <a:ext cx="8712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xmlns="" id="{270A0AEF-333D-4D77-8A14-C73EFF6EA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3570" y="5065086"/>
              <a:ext cx="1742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xmlns="" id="{2A5B7960-5285-4899-B848-387FD7DC2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3570" y="4379286"/>
              <a:ext cx="1742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xmlns="" id="{72422905-29CE-4648-8C38-232522FEC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3570" y="3693486"/>
              <a:ext cx="1742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20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xmlns="" id="{F6E62CEB-A943-481B-BDEC-69EF1BBE3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3570" y="3006098"/>
              <a:ext cx="1742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25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0" name="Line 18">
              <a:extLst>
                <a:ext uri="{FF2B5EF4-FFF2-40B4-BE49-F238E27FC236}">
                  <a16:creationId xmlns:a16="http://schemas.microsoft.com/office/drawing/2014/main" xmlns="" id="{EB46DA09-4C57-4324-BAF0-3AB17A7DE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8922" y="6495423"/>
              <a:ext cx="3340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Line 19">
              <a:extLst>
                <a:ext uri="{FF2B5EF4-FFF2-40B4-BE49-F238E27FC236}">
                  <a16:creationId xmlns:a16="http://schemas.microsoft.com/office/drawing/2014/main" xmlns="" id="{6E796411-BF65-45C5-8AC4-92201A8F8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8922" y="5808036"/>
              <a:ext cx="3340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Line 20">
              <a:extLst>
                <a:ext uri="{FF2B5EF4-FFF2-40B4-BE49-F238E27FC236}">
                  <a16:creationId xmlns:a16="http://schemas.microsoft.com/office/drawing/2014/main" xmlns="" id="{097F93C6-9D19-4E98-B932-DAF01AC7CD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8922" y="5122236"/>
              <a:ext cx="3340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Line 21">
              <a:extLst>
                <a:ext uri="{FF2B5EF4-FFF2-40B4-BE49-F238E27FC236}">
                  <a16:creationId xmlns:a16="http://schemas.microsoft.com/office/drawing/2014/main" xmlns="" id="{D4FDEFEA-A5FF-46FE-B6E7-0D89FEA24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8922" y="4436436"/>
              <a:ext cx="3340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22">
              <a:extLst>
                <a:ext uri="{FF2B5EF4-FFF2-40B4-BE49-F238E27FC236}">
                  <a16:creationId xmlns:a16="http://schemas.microsoft.com/office/drawing/2014/main" xmlns="" id="{261955FC-195F-4DA4-B233-C3584C146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8922" y="3750636"/>
              <a:ext cx="3340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Line 23">
              <a:extLst>
                <a:ext uri="{FF2B5EF4-FFF2-40B4-BE49-F238E27FC236}">
                  <a16:creationId xmlns:a16="http://schemas.microsoft.com/office/drawing/2014/main" xmlns="" id="{16F47368-9B3B-435A-8716-2DD50AFD7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8922" y="3063248"/>
              <a:ext cx="3340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Line 24">
              <a:extLst>
                <a:ext uri="{FF2B5EF4-FFF2-40B4-BE49-F238E27FC236}">
                  <a16:creationId xmlns:a16="http://schemas.microsoft.com/office/drawing/2014/main" xmlns="" id="{AD845D79-41C7-4BD5-9C3B-568854302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82321" y="6666873"/>
              <a:ext cx="6599216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Line 25">
              <a:extLst>
                <a:ext uri="{FF2B5EF4-FFF2-40B4-BE49-F238E27FC236}">
                  <a16:creationId xmlns:a16="http://schemas.microsoft.com/office/drawing/2014/main" xmlns="" id="{8C23542C-EA27-4CA8-9574-2EF2F669DF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82920" y="6666873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Line 26">
              <a:extLst>
                <a:ext uri="{FF2B5EF4-FFF2-40B4-BE49-F238E27FC236}">
                  <a16:creationId xmlns:a16="http://schemas.microsoft.com/office/drawing/2014/main" xmlns="" id="{DEFAD983-D8FA-42D8-AA22-F48EE09F9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77951" y="6666873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Line 27">
              <a:extLst>
                <a:ext uri="{FF2B5EF4-FFF2-40B4-BE49-F238E27FC236}">
                  <a16:creationId xmlns:a16="http://schemas.microsoft.com/office/drawing/2014/main" xmlns="" id="{856350B4-350C-4C1E-BAB6-6AAE6E81F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79940" y="6666873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Line 28">
              <a:extLst>
                <a:ext uri="{FF2B5EF4-FFF2-40B4-BE49-F238E27FC236}">
                  <a16:creationId xmlns:a16="http://schemas.microsoft.com/office/drawing/2014/main" xmlns="" id="{90487EBA-2CA7-4855-92E5-00DEA2456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81931" y="6666873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Line 29">
              <a:extLst>
                <a:ext uri="{FF2B5EF4-FFF2-40B4-BE49-F238E27FC236}">
                  <a16:creationId xmlns:a16="http://schemas.microsoft.com/office/drawing/2014/main" xmlns="" id="{1FC203E2-0930-427B-B5A4-86CFB7E80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76962" y="6666873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Line 30">
              <a:extLst>
                <a:ext uri="{FF2B5EF4-FFF2-40B4-BE49-F238E27FC236}">
                  <a16:creationId xmlns:a16="http://schemas.microsoft.com/office/drawing/2014/main" xmlns="" id="{FEFE8207-544F-4AC2-A4A0-F3534A2E5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8950" y="6666873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Line 31">
              <a:extLst>
                <a:ext uri="{FF2B5EF4-FFF2-40B4-BE49-F238E27FC236}">
                  <a16:creationId xmlns:a16="http://schemas.microsoft.com/office/drawing/2014/main" xmlns="" id="{A0226C71-6C8B-476B-867C-EEDE482465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80940" y="6666873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Rectangle 32">
              <a:extLst>
                <a:ext uri="{FF2B5EF4-FFF2-40B4-BE49-F238E27FC236}">
                  <a16:creationId xmlns:a16="http://schemas.microsoft.com/office/drawing/2014/main" xmlns="" id="{2D2AAAA7-6D27-4995-B3B2-544CE7F33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16119" y="6733548"/>
              <a:ext cx="8712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Rectangle 33">
              <a:extLst>
                <a:ext uri="{FF2B5EF4-FFF2-40B4-BE49-F238E27FC236}">
                  <a16:creationId xmlns:a16="http://schemas.microsoft.com/office/drawing/2014/main" xmlns="" id="{A0EC110B-49A2-46A8-9792-815C8FCDB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3575" y="6733548"/>
              <a:ext cx="17425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60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Rectangle 34">
              <a:extLst>
                <a:ext uri="{FF2B5EF4-FFF2-40B4-BE49-F238E27FC236}">
                  <a16:creationId xmlns:a16="http://schemas.microsoft.com/office/drawing/2014/main" xmlns="" id="{F554D935-98B6-4CCE-A70B-94BF70E76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2167" y="6733548"/>
              <a:ext cx="2613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120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8" name="Rectangle 35">
              <a:extLst>
                <a:ext uri="{FF2B5EF4-FFF2-40B4-BE49-F238E27FC236}">
                  <a16:creationId xmlns:a16="http://schemas.microsoft.com/office/drawing/2014/main" xmlns="" id="{68AEDBC2-F294-4CC9-BE1C-68FF40930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4157" y="6733548"/>
              <a:ext cx="2613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180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Rectangle 36">
              <a:extLst>
                <a:ext uri="{FF2B5EF4-FFF2-40B4-BE49-F238E27FC236}">
                  <a16:creationId xmlns:a16="http://schemas.microsoft.com/office/drawing/2014/main" xmlns="" id="{C03D7C61-850F-4EB1-A351-876372696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39187" y="6733548"/>
              <a:ext cx="2613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240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Rectangle 37">
              <a:extLst>
                <a:ext uri="{FF2B5EF4-FFF2-40B4-BE49-F238E27FC236}">
                  <a16:creationId xmlns:a16="http://schemas.microsoft.com/office/drawing/2014/main" xmlns="" id="{F3FB57B9-CA56-4D3E-9F8F-51B999195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41177" y="6733548"/>
              <a:ext cx="2613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300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Rectangle 38">
              <a:extLst>
                <a:ext uri="{FF2B5EF4-FFF2-40B4-BE49-F238E27FC236}">
                  <a16:creationId xmlns:a16="http://schemas.microsoft.com/office/drawing/2014/main" xmlns="" id="{4F25AB56-8F68-45F3-9FF1-D249B4F6F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3168" y="6733548"/>
              <a:ext cx="26137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360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A602408-66D8-44A7-841B-A092DE1A423A}"/>
              </a:ext>
            </a:extLst>
          </p:cNvPr>
          <p:cNvSpPr txBox="1"/>
          <p:nvPr/>
        </p:nvSpPr>
        <p:spPr>
          <a:xfrm>
            <a:off x="6593135" y="1200484"/>
            <a:ext cx="5546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ratio </a:t>
            </a: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1.72 (95%CI  </a:t>
            </a:r>
            <a:r>
              <a:rPr lang="en-US" altLang="ko-K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1.19 to 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2.50)</a:t>
            </a:r>
            <a:endParaRPr lang="en-US" altLang="ko-KR" sz="1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4.0% (95%CI 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1.72 to 6.23</a:t>
            </a: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crossing margin 2.2%)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P=0.004</a:t>
            </a:r>
            <a:endParaRPr lang="en-US" altLang="ko-KR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57">
            <a:extLst>
              <a:ext uri="{FF2B5EF4-FFF2-40B4-BE49-F238E27FC236}">
                <a16:creationId xmlns:a16="http://schemas.microsoft.com/office/drawing/2014/main" xmlns="" id="{DD56E908-B5AF-4F78-A7D2-DFC043F1B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7" y="5331901"/>
            <a:ext cx="799649" cy="1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HBR 1M</a:t>
            </a:r>
            <a:endParaRPr lang="ko-KR" altLang="ko-KR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xmlns="" id="{19503C77-66A8-4771-854E-28C5CFA56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7" y="5735984"/>
            <a:ext cx="799649" cy="1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HBR 3M</a:t>
            </a:r>
            <a:endParaRPr lang="ko-KR" altLang="ko-KR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7" name="Rectangle 57">
            <a:extLst>
              <a:ext uri="{FF2B5EF4-FFF2-40B4-BE49-F238E27FC236}">
                <a16:creationId xmlns:a16="http://schemas.microsoft.com/office/drawing/2014/main" xmlns="" id="{2FCD0B90-2863-4553-AB8D-48C89E6DB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376" y="5030582"/>
            <a:ext cx="1575065" cy="1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 i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Numbers at risk</a:t>
            </a:r>
            <a:endParaRPr lang="ko-KR" altLang="ko-KR" sz="1400" b="1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83" name="그룹 82">
            <a:extLst>
              <a:ext uri="{FF2B5EF4-FFF2-40B4-BE49-F238E27FC236}">
                <a16:creationId xmlns:a16="http://schemas.microsoft.com/office/drawing/2014/main" xmlns="" id="{3E708979-71DA-4C27-AAF9-CFDABC0867AE}"/>
              </a:ext>
            </a:extLst>
          </p:cNvPr>
          <p:cNvGrpSpPr/>
          <p:nvPr/>
        </p:nvGrpSpPr>
        <p:grpSpPr>
          <a:xfrm>
            <a:off x="3108398" y="5328893"/>
            <a:ext cx="5349520" cy="618399"/>
            <a:chOff x="2728912" y="7694509"/>
            <a:chExt cx="5952665" cy="567869"/>
          </a:xfrm>
        </p:grpSpPr>
        <p:sp>
          <p:nvSpPr>
            <p:cNvPr id="84" name="Rectangle 248">
              <a:extLst>
                <a:ext uri="{FF2B5EF4-FFF2-40B4-BE49-F238E27FC236}">
                  <a16:creationId xmlns:a16="http://schemas.microsoft.com/office/drawing/2014/main" xmlns="" id="{0E59FB63-84A5-4235-B0C1-B62AA5AE3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2" y="7694509"/>
              <a:ext cx="307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798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" name="Rectangle 249">
              <a:extLst>
                <a:ext uri="{FF2B5EF4-FFF2-40B4-BE49-F238E27FC236}">
                  <a16:creationId xmlns:a16="http://schemas.microsoft.com/office/drawing/2014/main" xmlns="" id="{982C5B6F-7D50-4862-9713-1734D0C9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723" y="7694509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771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6" name="Rectangle 250">
              <a:extLst>
                <a:ext uri="{FF2B5EF4-FFF2-40B4-BE49-F238E27FC236}">
                  <a16:creationId xmlns:a16="http://schemas.microsoft.com/office/drawing/2014/main" xmlns="" id="{27B0693C-0857-4ED9-B6A8-CD967CA01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193" y="7694509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733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7" name="Rectangle 251">
              <a:extLst>
                <a:ext uri="{FF2B5EF4-FFF2-40B4-BE49-F238E27FC236}">
                  <a16:creationId xmlns:a16="http://schemas.microsoft.com/office/drawing/2014/main" xmlns="" id="{88E91C31-286A-4213-9445-5C0421504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626" y="7694509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718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8" name="Rectangle 252">
              <a:extLst>
                <a:ext uri="{FF2B5EF4-FFF2-40B4-BE49-F238E27FC236}">
                  <a16:creationId xmlns:a16="http://schemas.microsoft.com/office/drawing/2014/main" xmlns="" id="{C7475E95-BA0A-4585-B286-4A83C2452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435" y="7694509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702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" name="Rectangle 253">
              <a:extLst>
                <a:ext uri="{FF2B5EF4-FFF2-40B4-BE49-F238E27FC236}">
                  <a16:creationId xmlns:a16="http://schemas.microsoft.com/office/drawing/2014/main" xmlns="" id="{FE1E4AC5-195A-40CA-AD6E-A9FDE0EB2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906" y="7694509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670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" name="Rectangle 254">
              <a:extLst>
                <a:ext uri="{FF2B5EF4-FFF2-40B4-BE49-F238E27FC236}">
                  <a16:creationId xmlns:a16="http://schemas.microsoft.com/office/drawing/2014/main" xmlns="" id="{D3247306-A290-4A1B-9DE4-F6B3993A1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377" y="7694509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596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1" name="Rectangle 255">
              <a:extLst>
                <a:ext uri="{FF2B5EF4-FFF2-40B4-BE49-F238E27FC236}">
                  <a16:creationId xmlns:a16="http://schemas.microsoft.com/office/drawing/2014/main" xmlns="" id="{C9F304B1-EB50-44D9-9BFD-F4FDCBDF7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2" y="8046934"/>
              <a:ext cx="307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ko-KR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800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" name="Rectangle 256">
              <a:extLst>
                <a:ext uri="{FF2B5EF4-FFF2-40B4-BE49-F238E27FC236}">
                  <a16:creationId xmlns:a16="http://schemas.microsoft.com/office/drawing/2014/main" xmlns="" id="{D15B2042-0943-4C6B-BCC2-CA385CCDD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723" y="8046934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771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3" name="Rectangle 257">
              <a:extLst>
                <a:ext uri="{FF2B5EF4-FFF2-40B4-BE49-F238E27FC236}">
                  <a16:creationId xmlns:a16="http://schemas.microsoft.com/office/drawing/2014/main" xmlns="" id="{606F6ADA-C928-4A7D-94B0-589A75344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193" y="8046934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751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4" name="Rectangle 258">
              <a:extLst>
                <a:ext uri="{FF2B5EF4-FFF2-40B4-BE49-F238E27FC236}">
                  <a16:creationId xmlns:a16="http://schemas.microsoft.com/office/drawing/2014/main" xmlns="" id="{0F7DF6A3-A6D6-4F2F-9841-F5CDA26D3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626" y="8046934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741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5" name="Rectangle 259">
              <a:extLst>
                <a:ext uri="{FF2B5EF4-FFF2-40B4-BE49-F238E27FC236}">
                  <a16:creationId xmlns:a16="http://schemas.microsoft.com/office/drawing/2014/main" xmlns="" id="{BCE72D36-4143-47F4-BA03-169C07CB1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435" y="8046934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728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6" name="Rectangle 260">
              <a:extLst>
                <a:ext uri="{FF2B5EF4-FFF2-40B4-BE49-F238E27FC236}">
                  <a16:creationId xmlns:a16="http://schemas.microsoft.com/office/drawing/2014/main" xmlns="" id="{9863ED88-0B0C-4D2C-AC89-413431630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906" y="8046934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699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7" name="Rectangle 261">
              <a:extLst>
                <a:ext uri="{FF2B5EF4-FFF2-40B4-BE49-F238E27FC236}">
                  <a16:creationId xmlns:a16="http://schemas.microsoft.com/office/drawing/2014/main" xmlns="" id="{6811E45D-55E7-4186-B2DE-919EBCE15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377" y="8046934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623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CA37D26D-38F1-4AC6-BCE5-D956336E178B}"/>
              </a:ext>
            </a:extLst>
          </p:cNvPr>
          <p:cNvSpPr txBox="1"/>
          <p:nvPr/>
        </p:nvSpPr>
        <p:spPr>
          <a:xfrm>
            <a:off x="8744081" y="4629396"/>
            <a:ext cx="2582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to randomization</a:t>
            </a:r>
          </a:p>
        </p:txBody>
      </p:sp>
      <p:grpSp>
        <p:nvGrpSpPr>
          <p:cNvPr id="62" name="그룹 61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63" name="그림 6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8804366" y="3577807"/>
            <a:ext cx="1321028" cy="369332"/>
            <a:chOff x="8804366" y="2605934"/>
            <a:chExt cx="1321028" cy="369332"/>
          </a:xfrm>
        </p:grpSpPr>
        <p:sp>
          <p:nvSpPr>
            <p:cNvPr id="70" name="이등변 삼각형 69"/>
            <p:cNvSpPr/>
            <p:nvPr/>
          </p:nvSpPr>
          <p:spPr>
            <a:xfrm>
              <a:off x="8804366" y="2654376"/>
              <a:ext cx="130628" cy="276929"/>
            </a:xfrm>
            <a:prstGeom prst="triangle">
              <a:avLst/>
            </a:prstGeom>
            <a:noFill/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882746" y="2605934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smtClean="0">
                  <a:solidFill>
                    <a:srgbClr val="000066"/>
                  </a:solidFill>
                  <a:latin typeface="Arial Narrow" panose="020B0606020202030204" pitchFamily="34" charset="0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ARD = 4.0%</a:t>
              </a:r>
              <a:endParaRPr lang="ko-KR" altLang="en-US" b="1">
                <a:solidFill>
                  <a:srgbClr val="000066"/>
                </a:solidFill>
                <a:latin typeface="Arial Narrow" panose="020B0606020202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18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 Points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966B87-F5BB-424F-A655-F084465DD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5" y="789500"/>
            <a:ext cx="11128512" cy="347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1Y BARC 2,3,5 </a:t>
            </a:r>
            <a:r>
              <a:rPr lang="en-US" altLang="ko-K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Bleeding</a:t>
            </a: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altLang="ko-K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Stratum</a:t>
            </a:r>
            <a:endParaRPr lang="en-US" altLang="ko-KR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5830D3-8520-487D-AF5E-02D110385A99}"/>
              </a:ext>
            </a:extLst>
          </p:cNvPr>
          <p:cNvSpPr txBox="1"/>
          <p:nvPr/>
        </p:nvSpPr>
        <p:spPr>
          <a:xfrm rot="16200000">
            <a:off x="940690" y="2844044"/>
            <a:ext cx="2734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2C39B6-8903-4A68-8D66-2102E46474CA}"/>
              </a:ext>
            </a:extLst>
          </p:cNvPr>
          <p:cNvSpPr txBox="1"/>
          <p:nvPr/>
        </p:nvSpPr>
        <p:spPr>
          <a:xfrm>
            <a:off x="7586824" y="1334664"/>
            <a:ext cx="4492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ratio </a:t>
            </a:r>
            <a:r>
              <a:rPr lang="en-US" altLang="ko-K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0.85 (95%CI  </a:t>
            </a:r>
            <a:r>
              <a:rPr lang="en-US" altLang="ko-KR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0.66 to </a:t>
            </a:r>
            <a:r>
              <a:rPr lang="en-US" altLang="ko-KR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1.11)</a:t>
            </a:r>
            <a:endParaRPr lang="en-US" altLang="ko-KR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P=0.232</a:t>
            </a:r>
          </a:p>
        </p:txBody>
      </p:sp>
      <p:sp>
        <p:nvSpPr>
          <p:cNvPr id="9" name="Rectangle 57">
            <a:extLst>
              <a:ext uri="{FF2B5EF4-FFF2-40B4-BE49-F238E27FC236}">
                <a16:creationId xmlns:a16="http://schemas.microsoft.com/office/drawing/2014/main" xmlns="" id="{B8494BEE-E05A-4D4D-9188-9453E7DD0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7" y="5331901"/>
            <a:ext cx="799649" cy="1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HBR 1M</a:t>
            </a:r>
            <a:endParaRPr lang="ko-KR" altLang="ko-KR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57">
            <a:extLst>
              <a:ext uri="{FF2B5EF4-FFF2-40B4-BE49-F238E27FC236}">
                <a16:creationId xmlns:a16="http://schemas.microsoft.com/office/drawing/2014/main" xmlns="" id="{DCF3B87F-A6EA-4908-93D5-92293140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7" y="5735984"/>
            <a:ext cx="799649" cy="1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HBR 3M</a:t>
            </a:r>
            <a:endParaRPr lang="ko-KR" altLang="ko-KR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57">
            <a:extLst>
              <a:ext uri="{FF2B5EF4-FFF2-40B4-BE49-F238E27FC236}">
                <a16:creationId xmlns:a16="http://schemas.microsoft.com/office/drawing/2014/main" xmlns="" id="{3B5E029F-304C-4297-B357-A6A6A0FBD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376" y="5030582"/>
            <a:ext cx="1575065" cy="1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 i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Numbers at risk</a:t>
            </a:r>
            <a:endParaRPr lang="ko-KR" altLang="ko-KR" sz="1400" b="1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9AD85704-76FB-4EA6-8972-97AC6E770E43}"/>
              </a:ext>
            </a:extLst>
          </p:cNvPr>
          <p:cNvGrpSpPr/>
          <p:nvPr/>
        </p:nvGrpSpPr>
        <p:grpSpPr>
          <a:xfrm>
            <a:off x="3108398" y="5328893"/>
            <a:ext cx="5352584" cy="618399"/>
            <a:chOff x="2728912" y="7694509"/>
            <a:chExt cx="5952665" cy="567869"/>
          </a:xfrm>
        </p:grpSpPr>
        <p:sp>
          <p:nvSpPr>
            <p:cNvPr id="13" name="Rectangle 248">
              <a:extLst>
                <a:ext uri="{FF2B5EF4-FFF2-40B4-BE49-F238E27FC236}">
                  <a16:creationId xmlns:a16="http://schemas.microsoft.com/office/drawing/2014/main" xmlns="" id="{17ECDA76-87C6-48E9-B901-AF012AB91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2" y="7694509"/>
              <a:ext cx="307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798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249">
              <a:extLst>
                <a:ext uri="{FF2B5EF4-FFF2-40B4-BE49-F238E27FC236}">
                  <a16:creationId xmlns:a16="http://schemas.microsoft.com/office/drawing/2014/main" xmlns="" id="{F1B3BEE5-7B2F-4E20-9308-E767B9CBE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723" y="7694509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741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250">
              <a:extLst>
                <a:ext uri="{FF2B5EF4-FFF2-40B4-BE49-F238E27FC236}">
                  <a16:creationId xmlns:a16="http://schemas.microsoft.com/office/drawing/2014/main" xmlns="" id="{949B1DC4-0812-48EB-AA3B-3EA93BBA7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193" y="7694509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699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Rectangle 251">
              <a:extLst>
                <a:ext uri="{FF2B5EF4-FFF2-40B4-BE49-F238E27FC236}">
                  <a16:creationId xmlns:a16="http://schemas.microsoft.com/office/drawing/2014/main" xmlns="" id="{5A17A466-03BB-4205-AC39-FAB6E6373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626" y="7694509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681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252">
              <a:extLst>
                <a:ext uri="{FF2B5EF4-FFF2-40B4-BE49-F238E27FC236}">
                  <a16:creationId xmlns:a16="http://schemas.microsoft.com/office/drawing/2014/main" xmlns="" id="{79C9BF18-2D24-4A65-9C64-660716DA2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435" y="7694509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656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Rectangle 253">
              <a:extLst>
                <a:ext uri="{FF2B5EF4-FFF2-40B4-BE49-F238E27FC236}">
                  <a16:creationId xmlns:a16="http://schemas.microsoft.com/office/drawing/2014/main" xmlns="" id="{E36FCDDC-CC61-461F-B19F-2F309261B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906" y="7694509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622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ctangle 254">
              <a:extLst>
                <a:ext uri="{FF2B5EF4-FFF2-40B4-BE49-F238E27FC236}">
                  <a16:creationId xmlns:a16="http://schemas.microsoft.com/office/drawing/2014/main" xmlns="" id="{AE33B70A-A37C-4E72-8EBE-906D80281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377" y="7694509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547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Rectangle 255">
              <a:extLst>
                <a:ext uri="{FF2B5EF4-FFF2-40B4-BE49-F238E27FC236}">
                  <a16:creationId xmlns:a16="http://schemas.microsoft.com/office/drawing/2014/main" xmlns="" id="{443B2654-F79E-454F-8CD9-C8396B8B9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2" y="8046934"/>
              <a:ext cx="307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ko-KR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800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Rectangle 256">
              <a:extLst>
                <a:ext uri="{FF2B5EF4-FFF2-40B4-BE49-F238E27FC236}">
                  <a16:creationId xmlns:a16="http://schemas.microsoft.com/office/drawing/2014/main" xmlns="" id="{02CD8BE1-C298-4372-8F63-2FF7E9AFB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723" y="8046934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727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257">
              <a:extLst>
                <a:ext uri="{FF2B5EF4-FFF2-40B4-BE49-F238E27FC236}">
                  <a16:creationId xmlns:a16="http://schemas.microsoft.com/office/drawing/2014/main" xmlns="" id="{4A4CDADD-4515-4FB5-B11F-5C0437402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193" y="8046934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684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258">
              <a:extLst>
                <a:ext uri="{FF2B5EF4-FFF2-40B4-BE49-F238E27FC236}">
                  <a16:creationId xmlns:a16="http://schemas.microsoft.com/office/drawing/2014/main" xmlns="" id="{FAF38B81-75F3-44C7-A85B-2C618FF4B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626" y="8046934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668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Rectangle 259">
              <a:extLst>
                <a:ext uri="{FF2B5EF4-FFF2-40B4-BE49-F238E27FC236}">
                  <a16:creationId xmlns:a16="http://schemas.microsoft.com/office/drawing/2014/main" xmlns="" id="{4851DA17-F2E7-4A45-8FD8-C560E3B32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435" y="8046934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654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Rectangle 260">
              <a:extLst>
                <a:ext uri="{FF2B5EF4-FFF2-40B4-BE49-F238E27FC236}">
                  <a16:creationId xmlns:a16="http://schemas.microsoft.com/office/drawing/2014/main" xmlns="" id="{26E0A898-FE18-49FB-8992-4E4BE5D54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906" y="8046934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624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Rectangle 261">
              <a:extLst>
                <a:ext uri="{FF2B5EF4-FFF2-40B4-BE49-F238E27FC236}">
                  <a16:creationId xmlns:a16="http://schemas.microsoft.com/office/drawing/2014/main" xmlns="" id="{EC5E9AAA-602A-47FF-80A9-2FA2F6D5D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377" y="8046934"/>
              <a:ext cx="315200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551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xmlns="" id="{B00B4845-BFC8-42FD-A23D-EB879A1A62C0}"/>
              </a:ext>
            </a:extLst>
          </p:cNvPr>
          <p:cNvGrpSpPr/>
          <p:nvPr/>
        </p:nvGrpSpPr>
        <p:grpSpPr>
          <a:xfrm>
            <a:off x="2700982" y="1636563"/>
            <a:ext cx="6019200" cy="3240000"/>
            <a:chOff x="19637468" y="2889983"/>
            <a:chExt cx="6388854" cy="4057194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xmlns="" id="{2F6B170E-9924-41EF-B084-A2F7B7923ED2}"/>
                </a:ext>
              </a:extLst>
            </p:cNvPr>
            <p:cNvSpPr/>
            <p:nvPr/>
          </p:nvSpPr>
          <p:spPr>
            <a:xfrm>
              <a:off x="23798818" y="4039318"/>
              <a:ext cx="2047181" cy="462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b="1">
                  <a:solidFill>
                    <a:srgbClr val="C00000"/>
                  </a:solidFill>
                  <a:latin typeface="Arial" panose="020B0604020202020204" pitchFamily="34" charset="0"/>
                </a:rPr>
                <a:t>HBR 3M : 15.8%</a:t>
              </a:r>
              <a:endParaRPr lang="ko-KR" altLang="ko-KR" sz="2000" b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xmlns="" id="{1E59453C-0B2E-4B33-95DA-84694F41EE67}"/>
                </a:ext>
              </a:extLst>
            </p:cNvPr>
            <p:cNvSpPr/>
            <p:nvPr/>
          </p:nvSpPr>
          <p:spPr>
            <a:xfrm>
              <a:off x="23798818" y="4944107"/>
              <a:ext cx="2047181" cy="462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b="1">
                  <a:solidFill>
                    <a:srgbClr val="996633"/>
                  </a:solidFill>
                  <a:latin typeface="Arial" panose="020B0604020202020204" pitchFamily="34" charset="0"/>
                </a:rPr>
                <a:t>HBR 1M : 13.8%</a:t>
              </a:r>
              <a:endParaRPr lang="ko-KR" altLang="ko-KR" sz="2000" b="1" dirty="0">
                <a:solidFill>
                  <a:srgbClr val="99663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21">
              <a:extLst>
                <a:ext uri="{FF2B5EF4-FFF2-40B4-BE49-F238E27FC236}">
                  <a16:creationId xmlns:a16="http://schemas.microsoft.com/office/drawing/2014/main" xmlns="" id="{217C5F3A-1EA4-4988-ACC7-BCB4C5BCD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9447" y="4691796"/>
              <a:ext cx="5631805" cy="1801813"/>
            </a:xfrm>
            <a:custGeom>
              <a:avLst/>
              <a:gdLst>
                <a:gd name="T0" fmla="*/ 0 w 730"/>
                <a:gd name="T1" fmla="*/ 173 h 189"/>
                <a:gd name="T2" fmla="*/ 4 w 730"/>
                <a:gd name="T3" fmla="*/ 169 h 189"/>
                <a:gd name="T4" fmla="*/ 6 w 730"/>
                <a:gd name="T5" fmla="*/ 160 h 189"/>
                <a:gd name="T6" fmla="*/ 15 w 730"/>
                <a:gd name="T7" fmla="*/ 155 h 189"/>
                <a:gd name="T8" fmla="*/ 19 w 730"/>
                <a:gd name="T9" fmla="*/ 151 h 189"/>
                <a:gd name="T10" fmla="*/ 23 w 730"/>
                <a:gd name="T11" fmla="*/ 150 h 189"/>
                <a:gd name="T12" fmla="*/ 25 w 730"/>
                <a:gd name="T13" fmla="*/ 146 h 189"/>
                <a:gd name="T14" fmla="*/ 31 w 730"/>
                <a:gd name="T15" fmla="*/ 144 h 189"/>
                <a:gd name="T16" fmla="*/ 33 w 730"/>
                <a:gd name="T17" fmla="*/ 140 h 189"/>
                <a:gd name="T18" fmla="*/ 43 w 730"/>
                <a:gd name="T19" fmla="*/ 139 h 189"/>
                <a:gd name="T20" fmla="*/ 47 w 730"/>
                <a:gd name="T21" fmla="*/ 135 h 189"/>
                <a:gd name="T22" fmla="*/ 57 w 730"/>
                <a:gd name="T23" fmla="*/ 133 h 189"/>
                <a:gd name="T24" fmla="*/ 59 w 730"/>
                <a:gd name="T25" fmla="*/ 130 h 189"/>
                <a:gd name="T26" fmla="*/ 65 w 730"/>
                <a:gd name="T27" fmla="*/ 128 h 189"/>
                <a:gd name="T28" fmla="*/ 71 w 730"/>
                <a:gd name="T29" fmla="*/ 124 h 189"/>
                <a:gd name="T30" fmla="*/ 79 w 730"/>
                <a:gd name="T31" fmla="*/ 122 h 189"/>
                <a:gd name="T32" fmla="*/ 89 w 730"/>
                <a:gd name="T33" fmla="*/ 119 h 189"/>
                <a:gd name="T34" fmla="*/ 99 w 730"/>
                <a:gd name="T35" fmla="*/ 117 h 189"/>
                <a:gd name="T36" fmla="*/ 113 w 730"/>
                <a:gd name="T37" fmla="*/ 113 h 189"/>
                <a:gd name="T38" fmla="*/ 139 w 730"/>
                <a:gd name="T39" fmla="*/ 112 h 189"/>
                <a:gd name="T40" fmla="*/ 145 w 730"/>
                <a:gd name="T41" fmla="*/ 108 h 189"/>
                <a:gd name="T42" fmla="*/ 165 w 730"/>
                <a:gd name="T43" fmla="*/ 106 h 189"/>
                <a:gd name="T44" fmla="*/ 167 w 730"/>
                <a:gd name="T45" fmla="*/ 103 h 189"/>
                <a:gd name="T46" fmla="*/ 171 w 730"/>
                <a:gd name="T47" fmla="*/ 101 h 189"/>
                <a:gd name="T48" fmla="*/ 177 w 730"/>
                <a:gd name="T49" fmla="*/ 97 h 189"/>
                <a:gd name="T50" fmla="*/ 193 w 730"/>
                <a:gd name="T51" fmla="*/ 94 h 189"/>
                <a:gd name="T52" fmla="*/ 197 w 730"/>
                <a:gd name="T53" fmla="*/ 90 h 189"/>
                <a:gd name="T54" fmla="*/ 205 w 730"/>
                <a:gd name="T55" fmla="*/ 88 h 189"/>
                <a:gd name="T56" fmla="*/ 225 w 730"/>
                <a:gd name="T57" fmla="*/ 83 h 189"/>
                <a:gd name="T58" fmla="*/ 259 w 730"/>
                <a:gd name="T59" fmla="*/ 81 h 189"/>
                <a:gd name="T60" fmla="*/ 265 w 730"/>
                <a:gd name="T61" fmla="*/ 77 h 189"/>
                <a:gd name="T62" fmla="*/ 285 w 730"/>
                <a:gd name="T63" fmla="*/ 76 h 189"/>
                <a:gd name="T64" fmla="*/ 319 w 730"/>
                <a:gd name="T65" fmla="*/ 72 h 189"/>
                <a:gd name="T66" fmla="*/ 329 w 730"/>
                <a:gd name="T67" fmla="*/ 68 h 189"/>
                <a:gd name="T68" fmla="*/ 333 w 730"/>
                <a:gd name="T69" fmla="*/ 65 h 189"/>
                <a:gd name="T70" fmla="*/ 353 w 730"/>
                <a:gd name="T71" fmla="*/ 63 h 189"/>
                <a:gd name="T72" fmla="*/ 363 w 730"/>
                <a:gd name="T73" fmla="*/ 59 h 189"/>
                <a:gd name="T74" fmla="*/ 371 w 730"/>
                <a:gd name="T75" fmla="*/ 56 h 189"/>
                <a:gd name="T76" fmla="*/ 377 w 730"/>
                <a:gd name="T77" fmla="*/ 50 h 189"/>
                <a:gd name="T78" fmla="*/ 404 w 730"/>
                <a:gd name="T79" fmla="*/ 49 h 189"/>
                <a:gd name="T80" fmla="*/ 408 w 730"/>
                <a:gd name="T81" fmla="*/ 45 h 189"/>
                <a:gd name="T82" fmla="*/ 414 w 730"/>
                <a:gd name="T83" fmla="*/ 43 h 189"/>
                <a:gd name="T84" fmla="*/ 416 w 730"/>
                <a:gd name="T85" fmla="*/ 38 h 189"/>
                <a:gd name="T86" fmla="*/ 428 w 730"/>
                <a:gd name="T87" fmla="*/ 36 h 189"/>
                <a:gd name="T88" fmla="*/ 432 w 730"/>
                <a:gd name="T89" fmla="*/ 32 h 189"/>
                <a:gd name="T90" fmla="*/ 472 w 730"/>
                <a:gd name="T91" fmla="*/ 30 h 189"/>
                <a:gd name="T92" fmla="*/ 490 w 730"/>
                <a:gd name="T93" fmla="*/ 27 h 189"/>
                <a:gd name="T94" fmla="*/ 528 w 730"/>
                <a:gd name="T95" fmla="*/ 23 h 189"/>
                <a:gd name="T96" fmla="*/ 550 w 730"/>
                <a:gd name="T97" fmla="*/ 20 h 189"/>
                <a:gd name="T98" fmla="*/ 584 w 730"/>
                <a:gd name="T99" fmla="*/ 18 h 189"/>
                <a:gd name="T100" fmla="*/ 602 w 730"/>
                <a:gd name="T101" fmla="*/ 14 h 189"/>
                <a:gd name="T102" fmla="*/ 622 w 730"/>
                <a:gd name="T103" fmla="*/ 12 h 189"/>
                <a:gd name="T104" fmla="*/ 644 w 730"/>
                <a:gd name="T105" fmla="*/ 9 h 189"/>
                <a:gd name="T106" fmla="*/ 696 w 730"/>
                <a:gd name="T107" fmla="*/ 5 h 189"/>
                <a:gd name="T108" fmla="*/ 706 w 730"/>
                <a:gd name="T109" fmla="*/ 2 h 189"/>
                <a:gd name="T110" fmla="*/ 730 w 730"/>
                <a:gd name="T1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0" h="189">
                  <a:moveTo>
                    <a:pt x="0" y="189"/>
                  </a:moveTo>
                  <a:lnTo>
                    <a:pt x="0" y="189"/>
                  </a:lnTo>
                  <a:lnTo>
                    <a:pt x="0" y="173"/>
                  </a:lnTo>
                  <a:lnTo>
                    <a:pt x="2" y="173"/>
                  </a:lnTo>
                  <a:lnTo>
                    <a:pt x="2" y="169"/>
                  </a:lnTo>
                  <a:lnTo>
                    <a:pt x="4" y="169"/>
                  </a:lnTo>
                  <a:lnTo>
                    <a:pt x="4" y="164"/>
                  </a:lnTo>
                  <a:lnTo>
                    <a:pt x="6" y="164"/>
                  </a:lnTo>
                  <a:lnTo>
                    <a:pt x="6" y="160"/>
                  </a:lnTo>
                  <a:lnTo>
                    <a:pt x="8" y="160"/>
                  </a:lnTo>
                  <a:lnTo>
                    <a:pt x="8" y="155"/>
                  </a:lnTo>
                  <a:lnTo>
                    <a:pt x="15" y="155"/>
                  </a:lnTo>
                  <a:lnTo>
                    <a:pt x="15" y="153"/>
                  </a:lnTo>
                  <a:lnTo>
                    <a:pt x="19" y="153"/>
                  </a:lnTo>
                  <a:lnTo>
                    <a:pt x="19" y="151"/>
                  </a:lnTo>
                  <a:lnTo>
                    <a:pt x="21" y="151"/>
                  </a:lnTo>
                  <a:lnTo>
                    <a:pt x="21" y="150"/>
                  </a:lnTo>
                  <a:lnTo>
                    <a:pt x="23" y="150"/>
                  </a:lnTo>
                  <a:lnTo>
                    <a:pt x="23" y="148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9" y="146"/>
                  </a:lnTo>
                  <a:lnTo>
                    <a:pt x="29" y="144"/>
                  </a:lnTo>
                  <a:lnTo>
                    <a:pt x="31" y="144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3" y="140"/>
                  </a:lnTo>
                  <a:lnTo>
                    <a:pt x="39" y="140"/>
                  </a:lnTo>
                  <a:lnTo>
                    <a:pt x="39" y="139"/>
                  </a:lnTo>
                  <a:lnTo>
                    <a:pt x="43" y="139"/>
                  </a:lnTo>
                  <a:lnTo>
                    <a:pt x="43" y="137"/>
                  </a:lnTo>
                  <a:lnTo>
                    <a:pt x="47" y="137"/>
                  </a:lnTo>
                  <a:lnTo>
                    <a:pt x="47" y="135"/>
                  </a:lnTo>
                  <a:lnTo>
                    <a:pt x="53" y="135"/>
                  </a:lnTo>
                  <a:lnTo>
                    <a:pt x="53" y="133"/>
                  </a:lnTo>
                  <a:lnTo>
                    <a:pt x="57" y="133"/>
                  </a:lnTo>
                  <a:lnTo>
                    <a:pt x="57" y="131"/>
                  </a:lnTo>
                  <a:lnTo>
                    <a:pt x="59" y="131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1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71" y="126"/>
                  </a:lnTo>
                  <a:lnTo>
                    <a:pt x="71" y="124"/>
                  </a:lnTo>
                  <a:lnTo>
                    <a:pt x="75" y="124"/>
                  </a:lnTo>
                  <a:lnTo>
                    <a:pt x="75" y="122"/>
                  </a:lnTo>
                  <a:lnTo>
                    <a:pt x="79" y="122"/>
                  </a:lnTo>
                  <a:lnTo>
                    <a:pt x="79" y="121"/>
                  </a:lnTo>
                  <a:lnTo>
                    <a:pt x="89" y="121"/>
                  </a:lnTo>
                  <a:lnTo>
                    <a:pt x="89" y="119"/>
                  </a:lnTo>
                  <a:lnTo>
                    <a:pt x="97" y="119"/>
                  </a:lnTo>
                  <a:lnTo>
                    <a:pt x="97" y="117"/>
                  </a:lnTo>
                  <a:lnTo>
                    <a:pt x="99" y="117"/>
                  </a:lnTo>
                  <a:lnTo>
                    <a:pt x="99" y="115"/>
                  </a:lnTo>
                  <a:lnTo>
                    <a:pt x="113" y="115"/>
                  </a:lnTo>
                  <a:lnTo>
                    <a:pt x="113" y="113"/>
                  </a:lnTo>
                  <a:lnTo>
                    <a:pt x="119" y="113"/>
                  </a:lnTo>
                  <a:lnTo>
                    <a:pt x="119" y="112"/>
                  </a:lnTo>
                  <a:lnTo>
                    <a:pt x="139" y="112"/>
                  </a:lnTo>
                  <a:lnTo>
                    <a:pt x="139" y="110"/>
                  </a:lnTo>
                  <a:lnTo>
                    <a:pt x="145" y="110"/>
                  </a:lnTo>
                  <a:lnTo>
                    <a:pt x="145" y="108"/>
                  </a:lnTo>
                  <a:lnTo>
                    <a:pt x="163" y="108"/>
                  </a:lnTo>
                  <a:lnTo>
                    <a:pt x="163" y="106"/>
                  </a:lnTo>
                  <a:lnTo>
                    <a:pt x="165" y="106"/>
                  </a:lnTo>
                  <a:lnTo>
                    <a:pt x="165" y="104"/>
                  </a:lnTo>
                  <a:lnTo>
                    <a:pt x="167" y="104"/>
                  </a:lnTo>
                  <a:lnTo>
                    <a:pt x="167" y="103"/>
                  </a:lnTo>
                  <a:lnTo>
                    <a:pt x="169" y="103"/>
                  </a:lnTo>
                  <a:lnTo>
                    <a:pt x="169" y="101"/>
                  </a:lnTo>
                  <a:lnTo>
                    <a:pt x="171" y="101"/>
                  </a:lnTo>
                  <a:lnTo>
                    <a:pt x="171" y="99"/>
                  </a:lnTo>
                  <a:lnTo>
                    <a:pt x="177" y="99"/>
                  </a:lnTo>
                  <a:lnTo>
                    <a:pt x="177" y="97"/>
                  </a:lnTo>
                  <a:lnTo>
                    <a:pt x="181" y="97"/>
                  </a:lnTo>
                  <a:lnTo>
                    <a:pt x="181" y="94"/>
                  </a:lnTo>
                  <a:lnTo>
                    <a:pt x="193" y="94"/>
                  </a:lnTo>
                  <a:lnTo>
                    <a:pt x="193" y="92"/>
                  </a:lnTo>
                  <a:lnTo>
                    <a:pt x="197" y="92"/>
                  </a:lnTo>
                  <a:lnTo>
                    <a:pt x="197" y="90"/>
                  </a:lnTo>
                  <a:lnTo>
                    <a:pt x="199" y="90"/>
                  </a:lnTo>
                  <a:lnTo>
                    <a:pt x="199" y="88"/>
                  </a:lnTo>
                  <a:lnTo>
                    <a:pt x="205" y="88"/>
                  </a:lnTo>
                  <a:lnTo>
                    <a:pt x="205" y="85"/>
                  </a:lnTo>
                  <a:lnTo>
                    <a:pt x="225" y="85"/>
                  </a:lnTo>
                  <a:lnTo>
                    <a:pt x="225" y="83"/>
                  </a:lnTo>
                  <a:lnTo>
                    <a:pt x="231" y="83"/>
                  </a:lnTo>
                  <a:lnTo>
                    <a:pt x="231" y="81"/>
                  </a:lnTo>
                  <a:lnTo>
                    <a:pt x="259" y="81"/>
                  </a:lnTo>
                  <a:lnTo>
                    <a:pt x="259" y="79"/>
                  </a:lnTo>
                  <a:lnTo>
                    <a:pt x="265" y="79"/>
                  </a:lnTo>
                  <a:lnTo>
                    <a:pt x="265" y="77"/>
                  </a:lnTo>
                  <a:lnTo>
                    <a:pt x="275" y="77"/>
                  </a:lnTo>
                  <a:lnTo>
                    <a:pt x="275" y="76"/>
                  </a:lnTo>
                  <a:lnTo>
                    <a:pt x="285" y="76"/>
                  </a:lnTo>
                  <a:lnTo>
                    <a:pt x="285" y="74"/>
                  </a:lnTo>
                  <a:lnTo>
                    <a:pt x="319" y="74"/>
                  </a:lnTo>
                  <a:lnTo>
                    <a:pt x="319" y="72"/>
                  </a:lnTo>
                  <a:lnTo>
                    <a:pt x="323" y="72"/>
                  </a:lnTo>
                  <a:lnTo>
                    <a:pt x="323" y="68"/>
                  </a:lnTo>
                  <a:lnTo>
                    <a:pt x="329" y="68"/>
                  </a:lnTo>
                  <a:lnTo>
                    <a:pt x="329" y="67"/>
                  </a:lnTo>
                  <a:lnTo>
                    <a:pt x="333" y="67"/>
                  </a:lnTo>
                  <a:lnTo>
                    <a:pt x="333" y="65"/>
                  </a:lnTo>
                  <a:lnTo>
                    <a:pt x="337" y="65"/>
                  </a:lnTo>
                  <a:lnTo>
                    <a:pt x="337" y="63"/>
                  </a:lnTo>
                  <a:lnTo>
                    <a:pt x="353" y="63"/>
                  </a:lnTo>
                  <a:lnTo>
                    <a:pt x="353" y="61"/>
                  </a:lnTo>
                  <a:lnTo>
                    <a:pt x="363" y="61"/>
                  </a:lnTo>
                  <a:lnTo>
                    <a:pt x="363" y="59"/>
                  </a:lnTo>
                  <a:lnTo>
                    <a:pt x="365" y="59"/>
                  </a:lnTo>
                  <a:lnTo>
                    <a:pt x="365" y="56"/>
                  </a:lnTo>
                  <a:lnTo>
                    <a:pt x="371" y="56"/>
                  </a:lnTo>
                  <a:lnTo>
                    <a:pt x="371" y="52"/>
                  </a:lnTo>
                  <a:lnTo>
                    <a:pt x="377" y="52"/>
                  </a:lnTo>
                  <a:lnTo>
                    <a:pt x="377" y="50"/>
                  </a:lnTo>
                  <a:lnTo>
                    <a:pt x="394" y="50"/>
                  </a:lnTo>
                  <a:lnTo>
                    <a:pt x="394" y="49"/>
                  </a:lnTo>
                  <a:lnTo>
                    <a:pt x="404" y="49"/>
                  </a:lnTo>
                  <a:lnTo>
                    <a:pt x="404" y="47"/>
                  </a:lnTo>
                  <a:lnTo>
                    <a:pt x="408" y="47"/>
                  </a:lnTo>
                  <a:lnTo>
                    <a:pt x="408" y="45"/>
                  </a:lnTo>
                  <a:lnTo>
                    <a:pt x="410" y="45"/>
                  </a:lnTo>
                  <a:lnTo>
                    <a:pt x="410" y="43"/>
                  </a:lnTo>
                  <a:lnTo>
                    <a:pt x="414" y="43"/>
                  </a:lnTo>
                  <a:lnTo>
                    <a:pt x="414" y="41"/>
                  </a:lnTo>
                  <a:lnTo>
                    <a:pt x="416" y="41"/>
                  </a:lnTo>
                  <a:lnTo>
                    <a:pt x="416" y="38"/>
                  </a:lnTo>
                  <a:lnTo>
                    <a:pt x="422" y="38"/>
                  </a:lnTo>
                  <a:lnTo>
                    <a:pt x="422" y="36"/>
                  </a:lnTo>
                  <a:lnTo>
                    <a:pt x="428" y="36"/>
                  </a:lnTo>
                  <a:lnTo>
                    <a:pt x="428" y="34"/>
                  </a:lnTo>
                  <a:lnTo>
                    <a:pt x="432" y="34"/>
                  </a:lnTo>
                  <a:lnTo>
                    <a:pt x="432" y="32"/>
                  </a:lnTo>
                  <a:lnTo>
                    <a:pt x="438" y="32"/>
                  </a:lnTo>
                  <a:lnTo>
                    <a:pt x="438" y="30"/>
                  </a:lnTo>
                  <a:lnTo>
                    <a:pt x="472" y="30"/>
                  </a:lnTo>
                  <a:lnTo>
                    <a:pt x="472" y="29"/>
                  </a:lnTo>
                  <a:lnTo>
                    <a:pt x="490" y="29"/>
                  </a:lnTo>
                  <a:lnTo>
                    <a:pt x="490" y="27"/>
                  </a:lnTo>
                  <a:lnTo>
                    <a:pt x="506" y="27"/>
                  </a:lnTo>
                  <a:lnTo>
                    <a:pt x="506" y="23"/>
                  </a:lnTo>
                  <a:lnTo>
                    <a:pt x="528" y="23"/>
                  </a:lnTo>
                  <a:lnTo>
                    <a:pt x="528" y="21"/>
                  </a:lnTo>
                  <a:lnTo>
                    <a:pt x="550" y="21"/>
                  </a:lnTo>
                  <a:lnTo>
                    <a:pt x="550" y="20"/>
                  </a:lnTo>
                  <a:lnTo>
                    <a:pt x="570" y="20"/>
                  </a:lnTo>
                  <a:lnTo>
                    <a:pt x="570" y="18"/>
                  </a:lnTo>
                  <a:lnTo>
                    <a:pt x="584" y="18"/>
                  </a:lnTo>
                  <a:lnTo>
                    <a:pt x="584" y="16"/>
                  </a:lnTo>
                  <a:lnTo>
                    <a:pt x="602" y="16"/>
                  </a:lnTo>
                  <a:lnTo>
                    <a:pt x="602" y="14"/>
                  </a:lnTo>
                  <a:lnTo>
                    <a:pt x="606" y="14"/>
                  </a:lnTo>
                  <a:lnTo>
                    <a:pt x="606" y="12"/>
                  </a:lnTo>
                  <a:lnTo>
                    <a:pt x="622" y="12"/>
                  </a:lnTo>
                  <a:lnTo>
                    <a:pt x="622" y="11"/>
                  </a:lnTo>
                  <a:lnTo>
                    <a:pt x="644" y="11"/>
                  </a:lnTo>
                  <a:lnTo>
                    <a:pt x="644" y="9"/>
                  </a:lnTo>
                  <a:lnTo>
                    <a:pt x="646" y="9"/>
                  </a:lnTo>
                  <a:lnTo>
                    <a:pt x="646" y="5"/>
                  </a:lnTo>
                  <a:lnTo>
                    <a:pt x="696" y="5"/>
                  </a:lnTo>
                  <a:lnTo>
                    <a:pt x="696" y="3"/>
                  </a:lnTo>
                  <a:lnTo>
                    <a:pt x="706" y="3"/>
                  </a:lnTo>
                  <a:lnTo>
                    <a:pt x="706" y="2"/>
                  </a:lnTo>
                  <a:lnTo>
                    <a:pt x="724" y="2"/>
                  </a:lnTo>
                  <a:lnTo>
                    <a:pt x="724" y="0"/>
                  </a:lnTo>
                  <a:lnTo>
                    <a:pt x="730" y="0"/>
                  </a:lnTo>
                  <a:lnTo>
                    <a:pt x="730" y="0"/>
                  </a:lnTo>
                </a:path>
              </a:pathLst>
            </a:custGeom>
            <a:noFill/>
            <a:ln w="28575" cap="flat">
              <a:solidFill>
                <a:srgbClr val="CC863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22">
              <a:extLst>
                <a:ext uri="{FF2B5EF4-FFF2-40B4-BE49-F238E27FC236}">
                  <a16:creationId xmlns:a16="http://schemas.microsoft.com/office/drawing/2014/main" xmlns="" id="{A98629C8-2C5E-44DD-B3F4-ECD52C6BA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9447" y="4406046"/>
              <a:ext cx="5631805" cy="2087563"/>
            </a:xfrm>
            <a:custGeom>
              <a:avLst/>
              <a:gdLst>
                <a:gd name="T0" fmla="*/ 0 w 730"/>
                <a:gd name="T1" fmla="*/ 210 h 219"/>
                <a:gd name="T2" fmla="*/ 4 w 730"/>
                <a:gd name="T3" fmla="*/ 205 h 219"/>
                <a:gd name="T4" fmla="*/ 6 w 730"/>
                <a:gd name="T5" fmla="*/ 180 h 219"/>
                <a:gd name="T6" fmla="*/ 21 w 730"/>
                <a:gd name="T7" fmla="*/ 178 h 219"/>
                <a:gd name="T8" fmla="*/ 27 w 730"/>
                <a:gd name="T9" fmla="*/ 171 h 219"/>
                <a:gd name="T10" fmla="*/ 31 w 730"/>
                <a:gd name="T11" fmla="*/ 169 h 219"/>
                <a:gd name="T12" fmla="*/ 35 w 730"/>
                <a:gd name="T13" fmla="*/ 162 h 219"/>
                <a:gd name="T14" fmla="*/ 41 w 730"/>
                <a:gd name="T15" fmla="*/ 160 h 219"/>
                <a:gd name="T16" fmla="*/ 43 w 730"/>
                <a:gd name="T17" fmla="*/ 154 h 219"/>
                <a:gd name="T18" fmla="*/ 47 w 730"/>
                <a:gd name="T19" fmla="*/ 153 h 219"/>
                <a:gd name="T20" fmla="*/ 55 w 730"/>
                <a:gd name="T21" fmla="*/ 147 h 219"/>
                <a:gd name="T22" fmla="*/ 59 w 730"/>
                <a:gd name="T23" fmla="*/ 145 h 219"/>
                <a:gd name="T24" fmla="*/ 63 w 730"/>
                <a:gd name="T25" fmla="*/ 142 h 219"/>
                <a:gd name="T26" fmla="*/ 73 w 730"/>
                <a:gd name="T27" fmla="*/ 140 h 219"/>
                <a:gd name="T28" fmla="*/ 81 w 730"/>
                <a:gd name="T29" fmla="*/ 136 h 219"/>
                <a:gd name="T30" fmla="*/ 85 w 730"/>
                <a:gd name="T31" fmla="*/ 135 h 219"/>
                <a:gd name="T32" fmla="*/ 89 w 730"/>
                <a:gd name="T33" fmla="*/ 131 h 219"/>
                <a:gd name="T34" fmla="*/ 101 w 730"/>
                <a:gd name="T35" fmla="*/ 129 h 219"/>
                <a:gd name="T36" fmla="*/ 105 w 730"/>
                <a:gd name="T37" fmla="*/ 126 h 219"/>
                <a:gd name="T38" fmla="*/ 119 w 730"/>
                <a:gd name="T39" fmla="*/ 122 h 219"/>
                <a:gd name="T40" fmla="*/ 123 w 730"/>
                <a:gd name="T41" fmla="*/ 118 h 219"/>
                <a:gd name="T42" fmla="*/ 133 w 730"/>
                <a:gd name="T43" fmla="*/ 115 h 219"/>
                <a:gd name="T44" fmla="*/ 143 w 730"/>
                <a:gd name="T45" fmla="*/ 111 h 219"/>
                <a:gd name="T46" fmla="*/ 153 w 730"/>
                <a:gd name="T47" fmla="*/ 109 h 219"/>
                <a:gd name="T48" fmla="*/ 155 w 730"/>
                <a:gd name="T49" fmla="*/ 104 h 219"/>
                <a:gd name="T50" fmla="*/ 163 w 730"/>
                <a:gd name="T51" fmla="*/ 102 h 219"/>
                <a:gd name="T52" fmla="*/ 169 w 730"/>
                <a:gd name="T53" fmla="*/ 99 h 219"/>
                <a:gd name="T54" fmla="*/ 173 w 730"/>
                <a:gd name="T55" fmla="*/ 93 h 219"/>
                <a:gd name="T56" fmla="*/ 177 w 730"/>
                <a:gd name="T57" fmla="*/ 88 h 219"/>
                <a:gd name="T58" fmla="*/ 181 w 730"/>
                <a:gd name="T59" fmla="*/ 86 h 219"/>
                <a:gd name="T60" fmla="*/ 183 w 730"/>
                <a:gd name="T61" fmla="*/ 82 h 219"/>
                <a:gd name="T62" fmla="*/ 197 w 730"/>
                <a:gd name="T63" fmla="*/ 81 h 219"/>
                <a:gd name="T64" fmla="*/ 199 w 730"/>
                <a:gd name="T65" fmla="*/ 75 h 219"/>
                <a:gd name="T66" fmla="*/ 227 w 730"/>
                <a:gd name="T67" fmla="*/ 72 h 219"/>
                <a:gd name="T68" fmla="*/ 249 w 730"/>
                <a:gd name="T69" fmla="*/ 68 h 219"/>
                <a:gd name="T70" fmla="*/ 271 w 730"/>
                <a:gd name="T71" fmla="*/ 66 h 219"/>
                <a:gd name="T72" fmla="*/ 273 w 730"/>
                <a:gd name="T73" fmla="*/ 61 h 219"/>
                <a:gd name="T74" fmla="*/ 311 w 730"/>
                <a:gd name="T75" fmla="*/ 59 h 219"/>
                <a:gd name="T76" fmla="*/ 333 w 730"/>
                <a:gd name="T77" fmla="*/ 55 h 219"/>
                <a:gd name="T78" fmla="*/ 339 w 730"/>
                <a:gd name="T79" fmla="*/ 54 h 219"/>
                <a:gd name="T80" fmla="*/ 347 w 730"/>
                <a:gd name="T81" fmla="*/ 50 h 219"/>
                <a:gd name="T82" fmla="*/ 385 w 730"/>
                <a:gd name="T83" fmla="*/ 46 h 219"/>
                <a:gd name="T84" fmla="*/ 404 w 730"/>
                <a:gd name="T85" fmla="*/ 43 h 219"/>
                <a:gd name="T86" fmla="*/ 452 w 730"/>
                <a:gd name="T87" fmla="*/ 41 h 219"/>
                <a:gd name="T88" fmla="*/ 460 w 730"/>
                <a:gd name="T89" fmla="*/ 37 h 219"/>
                <a:gd name="T90" fmla="*/ 474 w 730"/>
                <a:gd name="T91" fmla="*/ 34 h 219"/>
                <a:gd name="T92" fmla="*/ 478 w 730"/>
                <a:gd name="T93" fmla="*/ 30 h 219"/>
                <a:gd name="T94" fmla="*/ 532 w 730"/>
                <a:gd name="T95" fmla="*/ 28 h 219"/>
                <a:gd name="T96" fmla="*/ 534 w 730"/>
                <a:gd name="T97" fmla="*/ 25 h 219"/>
                <a:gd name="T98" fmla="*/ 554 w 730"/>
                <a:gd name="T99" fmla="*/ 23 h 219"/>
                <a:gd name="T100" fmla="*/ 558 w 730"/>
                <a:gd name="T101" fmla="*/ 19 h 219"/>
                <a:gd name="T102" fmla="*/ 594 w 730"/>
                <a:gd name="T103" fmla="*/ 18 h 219"/>
                <a:gd name="T104" fmla="*/ 638 w 730"/>
                <a:gd name="T105" fmla="*/ 14 h 219"/>
                <a:gd name="T106" fmla="*/ 668 w 730"/>
                <a:gd name="T107" fmla="*/ 10 h 219"/>
                <a:gd name="T108" fmla="*/ 672 w 730"/>
                <a:gd name="T109" fmla="*/ 7 h 219"/>
                <a:gd name="T110" fmla="*/ 688 w 730"/>
                <a:gd name="T111" fmla="*/ 5 h 219"/>
                <a:gd name="T112" fmla="*/ 692 w 730"/>
                <a:gd name="T113" fmla="*/ 2 h 219"/>
                <a:gd name="T114" fmla="*/ 730 w 730"/>
                <a:gd name="T11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0" h="219">
                  <a:moveTo>
                    <a:pt x="0" y="219"/>
                  </a:moveTo>
                  <a:lnTo>
                    <a:pt x="0" y="219"/>
                  </a:lnTo>
                  <a:lnTo>
                    <a:pt x="0" y="210"/>
                  </a:lnTo>
                  <a:lnTo>
                    <a:pt x="2" y="210"/>
                  </a:lnTo>
                  <a:lnTo>
                    <a:pt x="2" y="205"/>
                  </a:lnTo>
                  <a:lnTo>
                    <a:pt x="4" y="205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6" y="180"/>
                  </a:lnTo>
                  <a:lnTo>
                    <a:pt x="19" y="180"/>
                  </a:lnTo>
                  <a:lnTo>
                    <a:pt x="19" y="178"/>
                  </a:lnTo>
                  <a:lnTo>
                    <a:pt x="21" y="178"/>
                  </a:lnTo>
                  <a:lnTo>
                    <a:pt x="21" y="172"/>
                  </a:lnTo>
                  <a:lnTo>
                    <a:pt x="27" y="172"/>
                  </a:lnTo>
                  <a:lnTo>
                    <a:pt x="27" y="171"/>
                  </a:lnTo>
                  <a:lnTo>
                    <a:pt x="29" y="171"/>
                  </a:lnTo>
                  <a:lnTo>
                    <a:pt x="29" y="169"/>
                  </a:lnTo>
                  <a:lnTo>
                    <a:pt x="31" y="169"/>
                  </a:lnTo>
                  <a:lnTo>
                    <a:pt x="31" y="165"/>
                  </a:lnTo>
                  <a:lnTo>
                    <a:pt x="35" y="165"/>
                  </a:lnTo>
                  <a:lnTo>
                    <a:pt x="35" y="162"/>
                  </a:lnTo>
                  <a:lnTo>
                    <a:pt x="37" y="162"/>
                  </a:lnTo>
                  <a:lnTo>
                    <a:pt x="37" y="160"/>
                  </a:lnTo>
                  <a:lnTo>
                    <a:pt x="41" y="160"/>
                  </a:lnTo>
                  <a:lnTo>
                    <a:pt x="41" y="156"/>
                  </a:lnTo>
                  <a:lnTo>
                    <a:pt x="43" y="156"/>
                  </a:lnTo>
                  <a:lnTo>
                    <a:pt x="43" y="154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7" y="153"/>
                  </a:lnTo>
                  <a:lnTo>
                    <a:pt x="47" y="151"/>
                  </a:lnTo>
                  <a:lnTo>
                    <a:pt x="55" y="151"/>
                  </a:lnTo>
                  <a:lnTo>
                    <a:pt x="55" y="147"/>
                  </a:lnTo>
                  <a:lnTo>
                    <a:pt x="57" y="147"/>
                  </a:lnTo>
                  <a:lnTo>
                    <a:pt x="57" y="145"/>
                  </a:lnTo>
                  <a:lnTo>
                    <a:pt x="59" y="145"/>
                  </a:lnTo>
                  <a:lnTo>
                    <a:pt x="59" y="144"/>
                  </a:lnTo>
                  <a:lnTo>
                    <a:pt x="63" y="144"/>
                  </a:lnTo>
                  <a:lnTo>
                    <a:pt x="63" y="142"/>
                  </a:lnTo>
                  <a:lnTo>
                    <a:pt x="65" y="142"/>
                  </a:lnTo>
                  <a:lnTo>
                    <a:pt x="65" y="140"/>
                  </a:lnTo>
                  <a:lnTo>
                    <a:pt x="73" y="140"/>
                  </a:lnTo>
                  <a:lnTo>
                    <a:pt x="73" y="138"/>
                  </a:lnTo>
                  <a:lnTo>
                    <a:pt x="81" y="138"/>
                  </a:lnTo>
                  <a:lnTo>
                    <a:pt x="81" y="136"/>
                  </a:lnTo>
                  <a:lnTo>
                    <a:pt x="83" y="136"/>
                  </a:lnTo>
                  <a:lnTo>
                    <a:pt x="83" y="135"/>
                  </a:lnTo>
                  <a:lnTo>
                    <a:pt x="85" y="135"/>
                  </a:lnTo>
                  <a:lnTo>
                    <a:pt x="85" y="133"/>
                  </a:lnTo>
                  <a:lnTo>
                    <a:pt x="89" y="133"/>
                  </a:lnTo>
                  <a:lnTo>
                    <a:pt x="89" y="131"/>
                  </a:lnTo>
                  <a:lnTo>
                    <a:pt x="95" y="131"/>
                  </a:lnTo>
                  <a:lnTo>
                    <a:pt x="95" y="129"/>
                  </a:lnTo>
                  <a:lnTo>
                    <a:pt x="101" y="129"/>
                  </a:lnTo>
                  <a:lnTo>
                    <a:pt x="101" y="127"/>
                  </a:lnTo>
                  <a:lnTo>
                    <a:pt x="105" y="127"/>
                  </a:lnTo>
                  <a:lnTo>
                    <a:pt x="105" y="126"/>
                  </a:lnTo>
                  <a:lnTo>
                    <a:pt x="111" y="126"/>
                  </a:lnTo>
                  <a:lnTo>
                    <a:pt x="111" y="122"/>
                  </a:lnTo>
                  <a:lnTo>
                    <a:pt x="119" y="122"/>
                  </a:lnTo>
                  <a:lnTo>
                    <a:pt x="119" y="120"/>
                  </a:lnTo>
                  <a:lnTo>
                    <a:pt x="123" y="120"/>
                  </a:lnTo>
                  <a:lnTo>
                    <a:pt x="123" y="118"/>
                  </a:lnTo>
                  <a:lnTo>
                    <a:pt x="127" y="118"/>
                  </a:lnTo>
                  <a:lnTo>
                    <a:pt x="127" y="115"/>
                  </a:lnTo>
                  <a:lnTo>
                    <a:pt x="133" y="115"/>
                  </a:lnTo>
                  <a:lnTo>
                    <a:pt x="133" y="113"/>
                  </a:lnTo>
                  <a:lnTo>
                    <a:pt x="143" y="113"/>
                  </a:lnTo>
                  <a:lnTo>
                    <a:pt x="143" y="111"/>
                  </a:lnTo>
                  <a:lnTo>
                    <a:pt x="149" y="111"/>
                  </a:lnTo>
                  <a:lnTo>
                    <a:pt x="149" y="109"/>
                  </a:lnTo>
                  <a:lnTo>
                    <a:pt x="153" y="109"/>
                  </a:lnTo>
                  <a:lnTo>
                    <a:pt x="153" y="108"/>
                  </a:lnTo>
                  <a:lnTo>
                    <a:pt x="155" y="108"/>
                  </a:lnTo>
                  <a:lnTo>
                    <a:pt x="155" y="104"/>
                  </a:lnTo>
                  <a:lnTo>
                    <a:pt x="161" y="104"/>
                  </a:lnTo>
                  <a:lnTo>
                    <a:pt x="161" y="102"/>
                  </a:lnTo>
                  <a:lnTo>
                    <a:pt x="163" y="102"/>
                  </a:lnTo>
                  <a:lnTo>
                    <a:pt x="163" y="100"/>
                  </a:lnTo>
                  <a:lnTo>
                    <a:pt x="169" y="100"/>
                  </a:lnTo>
                  <a:lnTo>
                    <a:pt x="169" y="99"/>
                  </a:lnTo>
                  <a:lnTo>
                    <a:pt x="171" y="99"/>
                  </a:lnTo>
                  <a:lnTo>
                    <a:pt x="171" y="93"/>
                  </a:lnTo>
                  <a:lnTo>
                    <a:pt x="173" y="93"/>
                  </a:lnTo>
                  <a:lnTo>
                    <a:pt x="173" y="91"/>
                  </a:lnTo>
                  <a:lnTo>
                    <a:pt x="177" y="91"/>
                  </a:lnTo>
                  <a:lnTo>
                    <a:pt x="177" y="88"/>
                  </a:lnTo>
                  <a:lnTo>
                    <a:pt x="179" y="88"/>
                  </a:lnTo>
                  <a:lnTo>
                    <a:pt x="179" y="86"/>
                  </a:lnTo>
                  <a:lnTo>
                    <a:pt x="181" y="86"/>
                  </a:lnTo>
                  <a:lnTo>
                    <a:pt x="181" y="84"/>
                  </a:lnTo>
                  <a:lnTo>
                    <a:pt x="183" y="84"/>
                  </a:lnTo>
                  <a:lnTo>
                    <a:pt x="183" y="82"/>
                  </a:lnTo>
                  <a:lnTo>
                    <a:pt x="195" y="82"/>
                  </a:lnTo>
                  <a:lnTo>
                    <a:pt x="195" y="81"/>
                  </a:lnTo>
                  <a:lnTo>
                    <a:pt x="197" y="81"/>
                  </a:lnTo>
                  <a:lnTo>
                    <a:pt x="197" y="77"/>
                  </a:lnTo>
                  <a:lnTo>
                    <a:pt x="199" y="77"/>
                  </a:lnTo>
                  <a:lnTo>
                    <a:pt x="199" y="75"/>
                  </a:lnTo>
                  <a:lnTo>
                    <a:pt x="219" y="75"/>
                  </a:lnTo>
                  <a:lnTo>
                    <a:pt x="219" y="72"/>
                  </a:lnTo>
                  <a:lnTo>
                    <a:pt x="227" y="72"/>
                  </a:lnTo>
                  <a:lnTo>
                    <a:pt x="227" y="70"/>
                  </a:lnTo>
                  <a:lnTo>
                    <a:pt x="249" y="70"/>
                  </a:lnTo>
                  <a:lnTo>
                    <a:pt x="249" y="68"/>
                  </a:lnTo>
                  <a:lnTo>
                    <a:pt x="255" y="68"/>
                  </a:lnTo>
                  <a:lnTo>
                    <a:pt x="255" y="66"/>
                  </a:lnTo>
                  <a:lnTo>
                    <a:pt x="271" y="66"/>
                  </a:lnTo>
                  <a:lnTo>
                    <a:pt x="271" y="64"/>
                  </a:lnTo>
                  <a:lnTo>
                    <a:pt x="273" y="64"/>
                  </a:lnTo>
                  <a:lnTo>
                    <a:pt x="273" y="61"/>
                  </a:lnTo>
                  <a:lnTo>
                    <a:pt x="281" y="61"/>
                  </a:lnTo>
                  <a:lnTo>
                    <a:pt x="281" y="59"/>
                  </a:lnTo>
                  <a:lnTo>
                    <a:pt x="311" y="59"/>
                  </a:lnTo>
                  <a:lnTo>
                    <a:pt x="311" y="57"/>
                  </a:lnTo>
                  <a:lnTo>
                    <a:pt x="333" y="57"/>
                  </a:lnTo>
                  <a:lnTo>
                    <a:pt x="333" y="55"/>
                  </a:lnTo>
                  <a:lnTo>
                    <a:pt x="335" y="55"/>
                  </a:lnTo>
                  <a:lnTo>
                    <a:pt x="335" y="54"/>
                  </a:lnTo>
                  <a:lnTo>
                    <a:pt x="339" y="54"/>
                  </a:lnTo>
                  <a:lnTo>
                    <a:pt x="339" y="52"/>
                  </a:lnTo>
                  <a:lnTo>
                    <a:pt x="347" y="52"/>
                  </a:lnTo>
                  <a:lnTo>
                    <a:pt x="347" y="50"/>
                  </a:lnTo>
                  <a:lnTo>
                    <a:pt x="365" y="50"/>
                  </a:lnTo>
                  <a:lnTo>
                    <a:pt x="365" y="46"/>
                  </a:lnTo>
                  <a:lnTo>
                    <a:pt x="385" y="46"/>
                  </a:lnTo>
                  <a:lnTo>
                    <a:pt x="385" y="45"/>
                  </a:lnTo>
                  <a:lnTo>
                    <a:pt x="404" y="45"/>
                  </a:lnTo>
                  <a:lnTo>
                    <a:pt x="404" y="43"/>
                  </a:lnTo>
                  <a:lnTo>
                    <a:pt x="436" y="43"/>
                  </a:lnTo>
                  <a:lnTo>
                    <a:pt x="436" y="41"/>
                  </a:lnTo>
                  <a:lnTo>
                    <a:pt x="452" y="41"/>
                  </a:lnTo>
                  <a:lnTo>
                    <a:pt x="452" y="39"/>
                  </a:lnTo>
                  <a:lnTo>
                    <a:pt x="460" y="39"/>
                  </a:lnTo>
                  <a:lnTo>
                    <a:pt x="460" y="37"/>
                  </a:lnTo>
                  <a:lnTo>
                    <a:pt x="464" y="37"/>
                  </a:lnTo>
                  <a:lnTo>
                    <a:pt x="464" y="34"/>
                  </a:lnTo>
                  <a:lnTo>
                    <a:pt x="474" y="34"/>
                  </a:lnTo>
                  <a:lnTo>
                    <a:pt x="474" y="32"/>
                  </a:lnTo>
                  <a:lnTo>
                    <a:pt x="478" y="32"/>
                  </a:lnTo>
                  <a:lnTo>
                    <a:pt x="478" y="30"/>
                  </a:lnTo>
                  <a:lnTo>
                    <a:pt x="514" y="30"/>
                  </a:lnTo>
                  <a:lnTo>
                    <a:pt x="514" y="28"/>
                  </a:lnTo>
                  <a:lnTo>
                    <a:pt x="532" y="28"/>
                  </a:lnTo>
                  <a:lnTo>
                    <a:pt x="532" y="27"/>
                  </a:lnTo>
                  <a:lnTo>
                    <a:pt x="534" y="27"/>
                  </a:lnTo>
                  <a:lnTo>
                    <a:pt x="534" y="25"/>
                  </a:lnTo>
                  <a:lnTo>
                    <a:pt x="544" y="25"/>
                  </a:lnTo>
                  <a:lnTo>
                    <a:pt x="544" y="23"/>
                  </a:lnTo>
                  <a:lnTo>
                    <a:pt x="554" y="23"/>
                  </a:lnTo>
                  <a:lnTo>
                    <a:pt x="554" y="21"/>
                  </a:lnTo>
                  <a:lnTo>
                    <a:pt x="558" y="21"/>
                  </a:lnTo>
                  <a:lnTo>
                    <a:pt x="558" y="19"/>
                  </a:lnTo>
                  <a:lnTo>
                    <a:pt x="592" y="19"/>
                  </a:lnTo>
                  <a:lnTo>
                    <a:pt x="592" y="18"/>
                  </a:lnTo>
                  <a:lnTo>
                    <a:pt x="594" y="18"/>
                  </a:lnTo>
                  <a:lnTo>
                    <a:pt x="594" y="16"/>
                  </a:lnTo>
                  <a:lnTo>
                    <a:pt x="638" y="16"/>
                  </a:lnTo>
                  <a:lnTo>
                    <a:pt x="638" y="14"/>
                  </a:lnTo>
                  <a:lnTo>
                    <a:pt x="658" y="14"/>
                  </a:lnTo>
                  <a:lnTo>
                    <a:pt x="658" y="10"/>
                  </a:lnTo>
                  <a:lnTo>
                    <a:pt x="668" y="10"/>
                  </a:lnTo>
                  <a:lnTo>
                    <a:pt x="668" y="9"/>
                  </a:lnTo>
                  <a:lnTo>
                    <a:pt x="672" y="9"/>
                  </a:lnTo>
                  <a:lnTo>
                    <a:pt x="672" y="7"/>
                  </a:lnTo>
                  <a:lnTo>
                    <a:pt x="682" y="7"/>
                  </a:lnTo>
                  <a:lnTo>
                    <a:pt x="682" y="5"/>
                  </a:lnTo>
                  <a:lnTo>
                    <a:pt x="688" y="5"/>
                  </a:lnTo>
                  <a:lnTo>
                    <a:pt x="688" y="3"/>
                  </a:lnTo>
                  <a:lnTo>
                    <a:pt x="692" y="3"/>
                  </a:lnTo>
                  <a:lnTo>
                    <a:pt x="692" y="2"/>
                  </a:lnTo>
                  <a:lnTo>
                    <a:pt x="724" y="2"/>
                  </a:lnTo>
                  <a:lnTo>
                    <a:pt x="724" y="0"/>
                  </a:lnTo>
                  <a:lnTo>
                    <a:pt x="730" y="0"/>
                  </a:lnTo>
                  <a:lnTo>
                    <a:pt x="730" y="0"/>
                  </a:lnTo>
                </a:path>
              </a:pathLst>
            </a:custGeom>
            <a:noFill/>
            <a:ln w="28575" cap="flat">
              <a:solidFill>
                <a:srgbClr val="D700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Line 324">
              <a:extLst>
                <a:ext uri="{FF2B5EF4-FFF2-40B4-BE49-F238E27FC236}">
                  <a16:creationId xmlns:a16="http://schemas.microsoft.com/office/drawing/2014/main" xmlns="" id="{AE63DD45-D69B-4A43-9265-2589981FA9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31841" y="2889983"/>
              <a:ext cx="0" cy="3775075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Rectangle 325">
              <a:extLst>
                <a:ext uri="{FF2B5EF4-FFF2-40B4-BE49-F238E27FC236}">
                  <a16:creationId xmlns:a16="http://schemas.microsoft.com/office/drawing/2014/main" xmlns="" id="{EC2379BF-BBC8-443E-A43B-08DDBC373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7699" y="6436458"/>
              <a:ext cx="80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Rectangle 326">
              <a:extLst>
                <a:ext uri="{FF2B5EF4-FFF2-40B4-BE49-F238E27FC236}">
                  <a16:creationId xmlns:a16="http://schemas.microsoft.com/office/drawing/2014/main" xmlns="" id="{523A0DF5-17B5-4553-8506-EECA718EB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7699" y="5749071"/>
              <a:ext cx="80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2" name="Rectangle 327">
              <a:extLst>
                <a:ext uri="{FF2B5EF4-FFF2-40B4-BE49-F238E27FC236}">
                  <a16:creationId xmlns:a16="http://schemas.microsoft.com/office/drawing/2014/main" xmlns="" id="{0A2D5CCB-9039-4874-ABF4-4DC42442D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468" y="5063271"/>
              <a:ext cx="1609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3" name="Rectangle 328">
              <a:extLst>
                <a:ext uri="{FF2B5EF4-FFF2-40B4-BE49-F238E27FC236}">
                  <a16:creationId xmlns:a16="http://schemas.microsoft.com/office/drawing/2014/main" xmlns="" id="{2CC43636-6DB7-4EA8-8EBD-FEA42EBB5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468" y="4377471"/>
              <a:ext cx="1609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Rectangle 329">
              <a:extLst>
                <a:ext uri="{FF2B5EF4-FFF2-40B4-BE49-F238E27FC236}">
                  <a16:creationId xmlns:a16="http://schemas.microsoft.com/office/drawing/2014/main" xmlns="" id="{E8C54186-25C7-4230-B7A1-A4FC7B0CC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468" y="3691671"/>
              <a:ext cx="1609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20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" name="Rectangle 330">
              <a:extLst>
                <a:ext uri="{FF2B5EF4-FFF2-40B4-BE49-F238E27FC236}">
                  <a16:creationId xmlns:a16="http://schemas.microsoft.com/office/drawing/2014/main" xmlns="" id="{A3F635CA-73AB-4A97-9E42-8AA5ACD18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37468" y="3004283"/>
              <a:ext cx="16092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25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Line 331">
              <a:extLst>
                <a:ext uri="{FF2B5EF4-FFF2-40B4-BE49-F238E27FC236}">
                  <a16:creationId xmlns:a16="http://schemas.microsoft.com/office/drawing/2014/main" xmlns="" id="{FE104788-892C-444D-A978-E189D45AB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00995" y="6493608"/>
              <a:ext cx="30845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Line 332">
              <a:extLst>
                <a:ext uri="{FF2B5EF4-FFF2-40B4-BE49-F238E27FC236}">
                  <a16:creationId xmlns:a16="http://schemas.microsoft.com/office/drawing/2014/main" xmlns="" id="{33707960-8CEA-45A3-85E5-F741B154DF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00995" y="5806221"/>
              <a:ext cx="30845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Line 333">
              <a:extLst>
                <a:ext uri="{FF2B5EF4-FFF2-40B4-BE49-F238E27FC236}">
                  <a16:creationId xmlns:a16="http://schemas.microsoft.com/office/drawing/2014/main" xmlns="" id="{338BAC1D-6998-4198-A145-6371DAA8B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00995" y="5120421"/>
              <a:ext cx="30845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Line 334">
              <a:extLst>
                <a:ext uri="{FF2B5EF4-FFF2-40B4-BE49-F238E27FC236}">
                  <a16:creationId xmlns:a16="http://schemas.microsoft.com/office/drawing/2014/main" xmlns="" id="{BB30E8A8-533D-4FA9-B846-48FF72EC4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00995" y="4434621"/>
              <a:ext cx="30845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Line 335">
              <a:extLst>
                <a:ext uri="{FF2B5EF4-FFF2-40B4-BE49-F238E27FC236}">
                  <a16:creationId xmlns:a16="http://schemas.microsoft.com/office/drawing/2014/main" xmlns="" id="{DA2BF4EE-7EA6-4A8C-A609-CB246FF8B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00995" y="3748821"/>
              <a:ext cx="30845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Line 336">
              <a:extLst>
                <a:ext uri="{FF2B5EF4-FFF2-40B4-BE49-F238E27FC236}">
                  <a16:creationId xmlns:a16="http://schemas.microsoft.com/office/drawing/2014/main" xmlns="" id="{08775259-E773-496F-A39F-9C9417AF69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00995" y="3061433"/>
              <a:ext cx="30845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Line 337">
              <a:extLst>
                <a:ext uri="{FF2B5EF4-FFF2-40B4-BE49-F238E27FC236}">
                  <a16:creationId xmlns:a16="http://schemas.microsoft.com/office/drawing/2014/main" xmlns="" id="{8B99DC2C-1459-4801-A51E-93B29940D8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31841" y="6665058"/>
              <a:ext cx="6094481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Line 338">
              <a:extLst>
                <a:ext uri="{FF2B5EF4-FFF2-40B4-BE49-F238E27FC236}">
                  <a16:creationId xmlns:a16="http://schemas.microsoft.com/office/drawing/2014/main" xmlns="" id="{21B9DAC8-DFE3-42F5-8B73-AB1C554DA3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09447" y="6665058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Line 339">
              <a:extLst>
                <a:ext uri="{FF2B5EF4-FFF2-40B4-BE49-F238E27FC236}">
                  <a16:creationId xmlns:a16="http://schemas.microsoft.com/office/drawing/2014/main" xmlns="" id="{A8F89361-75CD-4F98-9682-1E9976E18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8375" y="6665058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Line 340">
              <a:extLst>
                <a:ext uri="{FF2B5EF4-FFF2-40B4-BE49-F238E27FC236}">
                  <a16:creationId xmlns:a16="http://schemas.microsoft.com/office/drawing/2014/main" xmlns="" id="{4D27FE43-0FCB-40AC-8D6B-39E19EAB1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53728" y="6665058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Line 341">
              <a:extLst>
                <a:ext uri="{FF2B5EF4-FFF2-40B4-BE49-F238E27FC236}">
                  <a16:creationId xmlns:a16="http://schemas.microsoft.com/office/drawing/2014/main" xmlns="" id="{53D4655B-8BCF-4594-8D48-946927F3E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79082" y="6665058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Line 342">
              <a:extLst>
                <a:ext uri="{FF2B5EF4-FFF2-40B4-BE49-F238E27FC236}">
                  <a16:creationId xmlns:a16="http://schemas.microsoft.com/office/drawing/2014/main" xmlns="" id="{19AC9E19-7D97-4AD0-83EB-BF5311653B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98009" y="6665058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343">
              <a:extLst>
                <a:ext uri="{FF2B5EF4-FFF2-40B4-BE49-F238E27FC236}">
                  <a16:creationId xmlns:a16="http://schemas.microsoft.com/office/drawing/2014/main" xmlns="" id="{E40E64F3-C2ED-44CD-A0E8-F7CCAF7EA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23362" y="6665058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Line 344">
              <a:extLst>
                <a:ext uri="{FF2B5EF4-FFF2-40B4-BE49-F238E27FC236}">
                  <a16:creationId xmlns:a16="http://schemas.microsoft.com/office/drawing/2014/main" xmlns="" id="{E3AA34BD-1EE9-43A8-88EB-3B9410750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48716" y="6665058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345">
              <a:extLst>
                <a:ext uri="{FF2B5EF4-FFF2-40B4-BE49-F238E27FC236}">
                  <a16:creationId xmlns:a16="http://schemas.microsoft.com/office/drawing/2014/main" xmlns="" id="{7B8DE2A4-CB64-4B14-81C4-91D2C880F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47756" y="6731733"/>
              <a:ext cx="804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Rectangle 346">
              <a:extLst>
                <a:ext uri="{FF2B5EF4-FFF2-40B4-BE49-F238E27FC236}">
                  <a16:creationId xmlns:a16="http://schemas.microsoft.com/office/drawing/2014/main" xmlns="" id="{CAAB211C-0A05-4AF5-BC55-63DFD2BE4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1983" y="6731733"/>
              <a:ext cx="16092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60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2" name="Rectangle 347">
              <a:extLst>
                <a:ext uri="{FF2B5EF4-FFF2-40B4-BE49-F238E27FC236}">
                  <a16:creationId xmlns:a16="http://schemas.microsoft.com/office/drawing/2014/main" xmlns="" id="{C82B334C-4918-4B8A-8166-C1B16E3B6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6492" y="6731733"/>
              <a:ext cx="2413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120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3" name="Rectangle 348">
              <a:extLst>
                <a:ext uri="{FF2B5EF4-FFF2-40B4-BE49-F238E27FC236}">
                  <a16:creationId xmlns:a16="http://schemas.microsoft.com/office/drawing/2014/main" xmlns="" id="{1A3B3967-2E11-4C46-A93F-6A5C5D0C6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1845" y="6731733"/>
              <a:ext cx="2413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180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4" name="Rectangle 349">
              <a:extLst>
                <a:ext uri="{FF2B5EF4-FFF2-40B4-BE49-F238E27FC236}">
                  <a16:creationId xmlns:a16="http://schemas.microsoft.com/office/drawing/2014/main" xmlns="" id="{66C79014-8949-4F3D-A150-4B777CE96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0773" y="6731733"/>
              <a:ext cx="2413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240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5" name="Rectangle 350">
              <a:extLst>
                <a:ext uri="{FF2B5EF4-FFF2-40B4-BE49-F238E27FC236}">
                  <a16:creationId xmlns:a16="http://schemas.microsoft.com/office/drawing/2014/main" xmlns="" id="{A7D7922B-37C9-4996-9D64-962C96F9F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96127" y="6731733"/>
              <a:ext cx="2413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300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6" name="Rectangle 351">
              <a:extLst>
                <a:ext uri="{FF2B5EF4-FFF2-40B4-BE49-F238E27FC236}">
                  <a16:creationId xmlns:a16="http://schemas.microsoft.com/office/drawing/2014/main" xmlns="" id="{35523828-6236-403D-87CC-60FE2EB45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21480" y="6731733"/>
              <a:ext cx="2413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360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2DE3007-BAAD-48F5-8C47-F18A4EF7F068}"/>
              </a:ext>
            </a:extLst>
          </p:cNvPr>
          <p:cNvSpPr txBox="1"/>
          <p:nvPr/>
        </p:nvSpPr>
        <p:spPr>
          <a:xfrm>
            <a:off x="8744081" y="4629396"/>
            <a:ext cx="2582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to randomization</a:t>
            </a:r>
          </a:p>
        </p:txBody>
      </p:sp>
      <p:grpSp>
        <p:nvGrpSpPr>
          <p:cNvPr id="78" name="그룹 77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79" name="그림 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8804366" y="2794038"/>
            <a:ext cx="1321028" cy="369332"/>
            <a:chOff x="8804366" y="2605934"/>
            <a:chExt cx="1321028" cy="369332"/>
          </a:xfrm>
        </p:grpSpPr>
        <p:sp>
          <p:nvSpPr>
            <p:cNvPr id="82" name="이등변 삼각형 81"/>
            <p:cNvSpPr/>
            <p:nvPr/>
          </p:nvSpPr>
          <p:spPr>
            <a:xfrm>
              <a:off x="8804366" y="2654376"/>
              <a:ext cx="130628" cy="276929"/>
            </a:xfrm>
            <a:prstGeom prst="triangle">
              <a:avLst/>
            </a:prstGeom>
            <a:noFill/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882746" y="2605934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smtClean="0">
                  <a:solidFill>
                    <a:srgbClr val="000066"/>
                  </a:solidFill>
                  <a:latin typeface="Arial Narrow" panose="020B0606020202030204" pitchFamily="34" charset="0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ARD = 2.0%</a:t>
              </a:r>
              <a:endParaRPr lang="ko-KR" altLang="en-US" b="1">
                <a:solidFill>
                  <a:srgbClr val="000066"/>
                </a:solidFill>
                <a:latin typeface="Arial Narrow" panose="020B060602020203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5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8330F8A8-7BD7-489F-9F42-9AE6DD0AB9BB}"/>
              </a:ext>
            </a:extLst>
          </p:cNvPr>
          <p:cNvGrpSpPr/>
          <p:nvPr/>
        </p:nvGrpSpPr>
        <p:grpSpPr>
          <a:xfrm>
            <a:off x="3108398" y="5328899"/>
            <a:ext cx="5479010" cy="599229"/>
            <a:chOff x="2728912" y="7694509"/>
            <a:chExt cx="6078508" cy="550265"/>
          </a:xfrm>
        </p:grpSpPr>
        <p:sp>
          <p:nvSpPr>
            <p:cNvPr id="7" name="Rectangle 248">
              <a:extLst>
                <a:ext uri="{FF2B5EF4-FFF2-40B4-BE49-F238E27FC236}">
                  <a16:creationId xmlns:a16="http://schemas.microsoft.com/office/drawing/2014/main" xmlns="" id="{BD658511-BB15-48F4-8664-911D02874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2" y="7694509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1649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Rectangle 249">
              <a:extLst>
                <a:ext uri="{FF2B5EF4-FFF2-40B4-BE49-F238E27FC236}">
                  <a16:creationId xmlns:a16="http://schemas.microsoft.com/office/drawing/2014/main" xmlns="" id="{2B2B7BC9-F5D0-441B-A100-0D1B72313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723" y="7694509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1614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Rectangle 250">
              <a:extLst>
                <a:ext uri="{FF2B5EF4-FFF2-40B4-BE49-F238E27FC236}">
                  <a16:creationId xmlns:a16="http://schemas.microsoft.com/office/drawing/2014/main" xmlns="" id="{949F6A27-0014-4DEF-90E1-1FBE1A68C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193" y="7694509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1591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Rectangle 251">
              <a:extLst>
                <a:ext uri="{FF2B5EF4-FFF2-40B4-BE49-F238E27FC236}">
                  <a16:creationId xmlns:a16="http://schemas.microsoft.com/office/drawing/2014/main" xmlns="" id="{59BE5380-352C-4644-B4A1-D9F3B5423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626" y="7694509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1586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Rectangle 252">
              <a:extLst>
                <a:ext uri="{FF2B5EF4-FFF2-40B4-BE49-F238E27FC236}">
                  <a16:creationId xmlns:a16="http://schemas.microsoft.com/office/drawing/2014/main" xmlns="" id="{AEA476FF-7E0F-4724-89ED-E1BB126E3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435" y="7694509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1581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Rectangle 253">
              <a:extLst>
                <a:ext uri="{FF2B5EF4-FFF2-40B4-BE49-F238E27FC236}">
                  <a16:creationId xmlns:a16="http://schemas.microsoft.com/office/drawing/2014/main" xmlns="" id="{2441FB84-7902-4DDB-B280-2AF41FA0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906" y="7694509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1547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254">
              <a:extLst>
                <a:ext uri="{FF2B5EF4-FFF2-40B4-BE49-F238E27FC236}">
                  <a16:creationId xmlns:a16="http://schemas.microsoft.com/office/drawing/2014/main" xmlns="" id="{DC5F6ECD-CE65-49FE-86FC-96DD907EF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377" y="7694509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1361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255">
              <a:extLst>
                <a:ext uri="{FF2B5EF4-FFF2-40B4-BE49-F238E27FC236}">
                  <a16:creationId xmlns:a16="http://schemas.microsoft.com/office/drawing/2014/main" xmlns="" id="{1DF76AD0-5890-4D00-BE36-9E096F167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2" y="8046934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1650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256">
              <a:extLst>
                <a:ext uri="{FF2B5EF4-FFF2-40B4-BE49-F238E27FC236}">
                  <a16:creationId xmlns:a16="http://schemas.microsoft.com/office/drawing/2014/main" xmlns="" id="{DCDFAFE4-FA95-41C9-BE3B-1DC5367D6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723" y="8046934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1617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Rectangle 257">
              <a:extLst>
                <a:ext uri="{FF2B5EF4-FFF2-40B4-BE49-F238E27FC236}">
                  <a16:creationId xmlns:a16="http://schemas.microsoft.com/office/drawing/2014/main" xmlns="" id="{D0DFF3A3-46AC-4DFF-8DCA-E4DC7557D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193" y="8046934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1606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258">
              <a:extLst>
                <a:ext uri="{FF2B5EF4-FFF2-40B4-BE49-F238E27FC236}">
                  <a16:creationId xmlns:a16="http://schemas.microsoft.com/office/drawing/2014/main" xmlns="" id="{CB7CC1E2-3D7C-433A-9CBE-E7053E6F9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626" y="8046934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1595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Rectangle 259">
              <a:extLst>
                <a:ext uri="{FF2B5EF4-FFF2-40B4-BE49-F238E27FC236}">
                  <a16:creationId xmlns:a16="http://schemas.microsoft.com/office/drawing/2014/main" xmlns="" id="{50D9EC74-DC6A-45A0-B5EE-9465C664C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435" y="8046934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1589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ctangle 260">
              <a:extLst>
                <a:ext uri="{FF2B5EF4-FFF2-40B4-BE49-F238E27FC236}">
                  <a16:creationId xmlns:a16="http://schemas.microsoft.com/office/drawing/2014/main" xmlns="" id="{625C379C-FB81-4D00-9D57-9834FAA5A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906" y="8046934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1559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Rectangle 261">
              <a:extLst>
                <a:ext uri="{FF2B5EF4-FFF2-40B4-BE49-F238E27FC236}">
                  <a16:creationId xmlns:a16="http://schemas.microsoft.com/office/drawing/2014/main" xmlns="" id="{6A32074F-FC2C-4F5C-9F95-34A646D5B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377" y="8046934"/>
              <a:ext cx="441043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1397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xmlns="" id="{B52C2963-99DF-4182-AC13-A2F2B9088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5" y="867224"/>
            <a:ext cx="11128512" cy="347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1Y </a:t>
            </a:r>
            <a:r>
              <a:rPr lang="en-US" altLang="ko-KR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NACE</a:t>
            </a:r>
            <a:r>
              <a:rPr lang="en-US" altLang="ko-KR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ko-K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LBR</a:t>
            </a: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Stratum</a:t>
            </a:r>
            <a:endParaRPr lang="en-US" altLang="ko-KR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8310C74-F398-44C6-A054-F7B5D779D7C7}"/>
              </a:ext>
            </a:extLst>
          </p:cNvPr>
          <p:cNvSpPr txBox="1"/>
          <p:nvPr/>
        </p:nvSpPr>
        <p:spPr>
          <a:xfrm>
            <a:off x="6114553" y="1423120"/>
            <a:ext cx="59982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ratio </a:t>
            </a: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0.66 (95%CI </a:t>
            </a:r>
            <a:r>
              <a:rPr lang="en-US" altLang="ko-K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0.46 to 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0.95)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-1.53% (95%CI 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-2.62 to </a:t>
            </a:r>
            <a:r>
              <a:rPr lang="en-US" altLang="ko-K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0.45%, </a:t>
            </a: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margin 1.5%)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P=0.025</a:t>
            </a: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altLang="ko-KR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altLang="ko-K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noninferiority </a:t>
            </a: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&lt;0.001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96DDFC3-3743-4A6F-91C4-190F0310F1E0}"/>
              </a:ext>
            </a:extLst>
          </p:cNvPr>
          <p:cNvSpPr txBox="1"/>
          <p:nvPr/>
        </p:nvSpPr>
        <p:spPr>
          <a:xfrm rot="16200000">
            <a:off x="940690" y="2844044"/>
            <a:ext cx="2734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24" name="Rectangle 57">
            <a:extLst>
              <a:ext uri="{FF2B5EF4-FFF2-40B4-BE49-F238E27FC236}">
                <a16:creationId xmlns:a16="http://schemas.microsoft.com/office/drawing/2014/main" xmlns="" id="{6CC8F988-7EC5-4828-9227-D0FF032AC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7" y="5331901"/>
            <a:ext cx="6668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</a:t>
            </a:r>
            <a:r>
              <a:rPr lang="en-US" altLang="ko-KR" sz="1400" b="1" smtClean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BR </a:t>
            </a:r>
            <a:r>
              <a:rPr lang="en-US" altLang="ko-KR" sz="1400" b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3</a:t>
            </a:r>
            <a:r>
              <a:rPr lang="en-US" altLang="ko-KR" sz="1400" b="1" smtClean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M</a:t>
            </a:r>
            <a:endParaRPr lang="ko-KR" altLang="ko-KR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57">
            <a:extLst>
              <a:ext uri="{FF2B5EF4-FFF2-40B4-BE49-F238E27FC236}">
                <a16:creationId xmlns:a16="http://schemas.microsoft.com/office/drawing/2014/main" xmlns="" id="{096D0284-D6E7-4455-83D1-86FC094E1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7" y="5735984"/>
            <a:ext cx="7662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</a:t>
            </a:r>
            <a:r>
              <a:rPr lang="en-US" altLang="ko-KR" sz="1400" b="1" smtClean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BR 12M</a:t>
            </a:r>
            <a:endParaRPr lang="ko-KR" altLang="ko-KR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xmlns="" id="{386811DA-882A-4E55-A0EC-2E076CFEE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376" y="5030582"/>
            <a:ext cx="1575065" cy="1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 i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Numbers at risk</a:t>
            </a:r>
            <a:endParaRPr lang="ko-KR" altLang="ko-KR" sz="1400" b="1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xmlns="" id="{9A2B8BA4-0A73-4B9A-A83E-C65FE17DC2B2}"/>
              </a:ext>
            </a:extLst>
          </p:cNvPr>
          <p:cNvSpPr txBox="1">
            <a:spLocks/>
          </p:cNvSpPr>
          <p:nvPr/>
        </p:nvSpPr>
        <p:spPr>
          <a:xfrm>
            <a:off x="531744" y="232606"/>
            <a:ext cx="11128513" cy="59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 Points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xmlns="" id="{0A3CDA85-D432-44AB-92EF-3A4FFE015ADF}"/>
              </a:ext>
            </a:extLst>
          </p:cNvPr>
          <p:cNvGrpSpPr/>
          <p:nvPr/>
        </p:nvGrpSpPr>
        <p:grpSpPr>
          <a:xfrm>
            <a:off x="2637767" y="1715831"/>
            <a:ext cx="6020098" cy="3240000"/>
            <a:chOff x="2030601" y="2782057"/>
            <a:chExt cx="6804184" cy="4048299"/>
          </a:xfrm>
        </p:grpSpPr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xmlns="" id="{4C07CABC-1EE0-440A-BF5B-CBE3623C749C}"/>
                </a:ext>
              </a:extLst>
            </p:cNvPr>
            <p:cNvSpPr/>
            <p:nvPr/>
          </p:nvSpPr>
          <p:spPr>
            <a:xfrm>
              <a:off x="6546230" y="4861914"/>
              <a:ext cx="2150953" cy="4614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b="1">
                  <a:solidFill>
                    <a:srgbClr val="4EA72E">
                      <a:lumMod val="75000"/>
                    </a:srgbClr>
                  </a:solidFill>
                  <a:latin typeface="Arial" panose="020B0604020202020204" pitchFamily="34" charset="0"/>
                </a:rPr>
                <a:t>LBR 12M : 4.4%</a:t>
              </a:r>
              <a:endParaRPr lang="ko-KR" altLang="ko-KR" sz="2000" b="1" dirty="0">
                <a:solidFill>
                  <a:srgbClr val="4EA72E">
                    <a:lumMod val="75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xmlns="" id="{28A03966-2D60-4B16-B7DC-AF1064680A7D}"/>
                </a:ext>
              </a:extLst>
            </p:cNvPr>
            <p:cNvSpPr/>
            <p:nvPr/>
          </p:nvSpPr>
          <p:spPr>
            <a:xfrm>
              <a:off x="6618702" y="5701652"/>
              <a:ext cx="2006010" cy="4614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b="1">
                  <a:solidFill>
                    <a:srgbClr val="0070C0"/>
                  </a:solidFill>
                  <a:latin typeface="Arial" panose="020B0604020202020204" pitchFamily="34" charset="0"/>
                </a:rPr>
                <a:t>LBR 3M : 2.9%</a:t>
              </a:r>
              <a:endParaRPr lang="ko-KR" altLang="ko-KR" sz="2000" b="1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xmlns="" id="{C4BAE877-B9AB-44BB-A844-43B45C780E2C}"/>
                </a:ext>
              </a:extLst>
            </p:cNvPr>
            <p:cNvGrpSpPr/>
            <p:nvPr/>
          </p:nvGrpSpPr>
          <p:grpSpPr>
            <a:xfrm>
              <a:off x="2030601" y="2782057"/>
              <a:ext cx="6804184" cy="4048299"/>
              <a:chOff x="9901166" y="7791450"/>
              <a:chExt cx="6229423" cy="2885619"/>
            </a:xfrm>
          </p:grpSpPr>
          <p:sp>
            <p:nvSpPr>
              <p:cNvPr id="35" name="Freeform 401">
                <a:extLst>
                  <a:ext uri="{FF2B5EF4-FFF2-40B4-BE49-F238E27FC236}">
                    <a16:creationId xmlns:a16="http://schemas.microsoft.com/office/drawing/2014/main" xmlns="" id="{ADF44D84-4AEA-4088-8674-6E1B7B21E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1951" y="9583738"/>
                <a:ext cx="5427663" cy="687388"/>
              </a:xfrm>
              <a:custGeom>
                <a:avLst/>
                <a:gdLst>
                  <a:gd name="T0" fmla="*/ 0 w 569"/>
                  <a:gd name="T1" fmla="*/ 72 h 72"/>
                  <a:gd name="T2" fmla="*/ 1 w 569"/>
                  <a:gd name="T3" fmla="*/ 69 h 72"/>
                  <a:gd name="T4" fmla="*/ 3 w 569"/>
                  <a:gd name="T5" fmla="*/ 65 h 72"/>
                  <a:gd name="T6" fmla="*/ 8 w 569"/>
                  <a:gd name="T7" fmla="*/ 63 h 72"/>
                  <a:gd name="T8" fmla="*/ 9 w 569"/>
                  <a:gd name="T9" fmla="*/ 60 h 72"/>
                  <a:gd name="T10" fmla="*/ 11 w 569"/>
                  <a:gd name="T11" fmla="*/ 59 h 72"/>
                  <a:gd name="T12" fmla="*/ 17 w 569"/>
                  <a:gd name="T13" fmla="*/ 58 h 72"/>
                  <a:gd name="T14" fmla="*/ 18 w 569"/>
                  <a:gd name="T15" fmla="*/ 57 h 72"/>
                  <a:gd name="T16" fmla="*/ 25 w 569"/>
                  <a:gd name="T17" fmla="*/ 56 h 72"/>
                  <a:gd name="T18" fmla="*/ 28 w 569"/>
                  <a:gd name="T19" fmla="*/ 55 h 72"/>
                  <a:gd name="T20" fmla="*/ 29 w 569"/>
                  <a:gd name="T21" fmla="*/ 53 h 72"/>
                  <a:gd name="T22" fmla="*/ 39 w 569"/>
                  <a:gd name="T23" fmla="*/ 51 h 72"/>
                  <a:gd name="T24" fmla="*/ 50 w 569"/>
                  <a:gd name="T25" fmla="*/ 50 h 72"/>
                  <a:gd name="T26" fmla="*/ 53 w 569"/>
                  <a:gd name="T27" fmla="*/ 49 h 72"/>
                  <a:gd name="T28" fmla="*/ 54 w 569"/>
                  <a:gd name="T29" fmla="*/ 48 h 72"/>
                  <a:gd name="T30" fmla="*/ 64 w 569"/>
                  <a:gd name="T31" fmla="*/ 47 h 72"/>
                  <a:gd name="T32" fmla="*/ 68 w 569"/>
                  <a:gd name="T33" fmla="*/ 46 h 72"/>
                  <a:gd name="T34" fmla="*/ 70 w 569"/>
                  <a:gd name="T35" fmla="*/ 45 h 72"/>
                  <a:gd name="T36" fmla="*/ 95 w 569"/>
                  <a:gd name="T37" fmla="*/ 44 h 72"/>
                  <a:gd name="T38" fmla="*/ 102 w 569"/>
                  <a:gd name="T39" fmla="*/ 43 h 72"/>
                  <a:gd name="T40" fmla="*/ 129 w 569"/>
                  <a:gd name="T41" fmla="*/ 42 h 72"/>
                  <a:gd name="T42" fmla="*/ 162 w 569"/>
                  <a:gd name="T43" fmla="*/ 41 h 72"/>
                  <a:gd name="T44" fmla="*/ 183 w 569"/>
                  <a:gd name="T45" fmla="*/ 40 h 72"/>
                  <a:gd name="T46" fmla="*/ 196 w 569"/>
                  <a:gd name="T47" fmla="*/ 39 h 72"/>
                  <a:gd name="T48" fmla="*/ 197 w 569"/>
                  <a:gd name="T49" fmla="*/ 38 h 72"/>
                  <a:gd name="T50" fmla="*/ 208 w 569"/>
                  <a:gd name="T51" fmla="*/ 37 h 72"/>
                  <a:gd name="T52" fmla="*/ 214 w 569"/>
                  <a:gd name="T53" fmla="*/ 36 h 72"/>
                  <a:gd name="T54" fmla="*/ 236 w 569"/>
                  <a:gd name="T55" fmla="*/ 34 h 72"/>
                  <a:gd name="T56" fmla="*/ 241 w 569"/>
                  <a:gd name="T57" fmla="*/ 33 h 72"/>
                  <a:gd name="T58" fmla="*/ 249 w 569"/>
                  <a:gd name="T59" fmla="*/ 32 h 72"/>
                  <a:gd name="T60" fmla="*/ 269 w 569"/>
                  <a:gd name="T61" fmla="*/ 31 h 72"/>
                  <a:gd name="T62" fmla="*/ 277 w 569"/>
                  <a:gd name="T63" fmla="*/ 30 h 72"/>
                  <a:gd name="T64" fmla="*/ 284 w 569"/>
                  <a:gd name="T65" fmla="*/ 29 h 72"/>
                  <a:gd name="T66" fmla="*/ 309 w 569"/>
                  <a:gd name="T67" fmla="*/ 28 h 72"/>
                  <a:gd name="T68" fmla="*/ 340 w 569"/>
                  <a:gd name="T69" fmla="*/ 27 h 72"/>
                  <a:gd name="T70" fmla="*/ 342 w 569"/>
                  <a:gd name="T71" fmla="*/ 26 h 72"/>
                  <a:gd name="T72" fmla="*/ 365 w 569"/>
                  <a:gd name="T73" fmla="*/ 25 h 72"/>
                  <a:gd name="T74" fmla="*/ 407 w 569"/>
                  <a:gd name="T75" fmla="*/ 24 h 72"/>
                  <a:gd name="T76" fmla="*/ 413 w 569"/>
                  <a:gd name="T77" fmla="*/ 23 h 72"/>
                  <a:gd name="T78" fmla="*/ 415 w 569"/>
                  <a:gd name="T79" fmla="*/ 22 h 72"/>
                  <a:gd name="T80" fmla="*/ 427 w 569"/>
                  <a:gd name="T81" fmla="*/ 20 h 72"/>
                  <a:gd name="T82" fmla="*/ 444 w 569"/>
                  <a:gd name="T83" fmla="*/ 19 h 72"/>
                  <a:gd name="T84" fmla="*/ 448 w 569"/>
                  <a:gd name="T85" fmla="*/ 18 h 72"/>
                  <a:gd name="T86" fmla="*/ 457 w 569"/>
                  <a:gd name="T87" fmla="*/ 17 h 72"/>
                  <a:gd name="T88" fmla="*/ 469 w 569"/>
                  <a:gd name="T89" fmla="*/ 16 h 72"/>
                  <a:gd name="T90" fmla="*/ 471 w 569"/>
                  <a:gd name="T91" fmla="*/ 15 h 72"/>
                  <a:gd name="T92" fmla="*/ 479 w 569"/>
                  <a:gd name="T93" fmla="*/ 14 h 72"/>
                  <a:gd name="T94" fmla="*/ 486 w 569"/>
                  <a:gd name="T95" fmla="*/ 13 h 72"/>
                  <a:gd name="T96" fmla="*/ 488 w 569"/>
                  <a:gd name="T97" fmla="*/ 12 h 72"/>
                  <a:gd name="T98" fmla="*/ 491 w 569"/>
                  <a:gd name="T99" fmla="*/ 11 h 72"/>
                  <a:gd name="T100" fmla="*/ 493 w 569"/>
                  <a:gd name="T101" fmla="*/ 10 h 72"/>
                  <a:gd name="T102" fmla="*/ 496 w 569"/>
                  <a:gd name="T103" fmla="*/ 9 h 72"/>
                  <a:gd name="T104" fmla="*/ 505 w 569"/>
                  <a:gd name="T105" fmla="*/ 8 h 72"/>
                  <a:gd name="T106" fmla="*/ 514 w 569"/>
                  <a:gd name="T107" fmla="*/ 7 h 72"/>
                  <a:gd name="T108" fmla="*/ 516 w 569"/>
                  <a:gd name="T109" fmla="*/ 5 h 72"/>
                  <a:gd name="T110" fmla="*/ 532 w 569"/>
                  <a:gd name="T111" fmla="*/ 4 h 72"/>
                  <a:gd name="T112" fmla="*/ 542 w 569"/>
                  <a:gd name="T113" fmla="*/ 3 h 72"/>
                  <a:gd name="T114" fmla="*/ 563 w 569"/>
                  <a:gd name="T115" fmla="*/ 2 h 72"/>
                  <a:gd name="T116" fmla="*/ 564 w 569"/>
                  <a:gd name="T117" fmla="*/ 1 h 72"/>
                  <a:gd name="T118" fmla="*/ 569 w 569"/>
                  <a:gd name="T11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69" h="72">
                    <a:moveTo>
                      <a:pt x="0" y="72"/>
                    </a:moveTo>
                    <a:lnTo>
                      <a:pt x="0" y="72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3" y="63"/>
                    </a:lnTo>
                    <a:lnTo>
                      <a:pt x="8" y="63"/>
                    </a:lnTo>
                    <a:lnTo>
                      <a:pt x="8" y="60"/>
                    </a:lnTo>
                    <a:lnTo>
                      <a:pt x="9" y="60"/>
                    </a:lnTo>
                    <a:lnTo>
                      <a:pt x="9" y="59"/>
                    </a:lnTo>
                    <a:lnTo>
                      <a:pt x="11" y="59"/>
                    </a:lnTo>
                    <a:lnTo>
                      <a:pt x="11" y="58"/>
                    </a:lnTo>
                    <a:lnTo>
                      <a:pt x="17" y="58"/>
                    </a:lnTo>
                    <a:lnTo>
                      <a:pt x="17" y="57"/>
                    </a:lnTo>
                    <a:lnTo>
                      <a:pt x="18" y="57"/>
                    </a:lnTo>
                    <a:lnTo>
                      <a:pt x="18" y="56"/>
                    </a:lnTo>
                    <a:lnTo>
                      <a:pt x="25" y="56"/>
                    </a:lnTo>
                    <a:lnTo>
                      <a:pt x="25" y="55"/>
                    </a:lnTo>
                    <a:lnTo>
                      <a:pt x="28" y="55"/>
                    </a:lnTo>
                    <a:lnTo>
                      <a:pt x="28" y="53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39" y="51"/>
                    </a:lnTo>
                    <a:lnTo>
                      <a:pt x="39" y="50"/>
                    </a:lnTo>
                    <a:lnTo>
                      <a:pt x="50" y="50"/>
                    </a:lnTo>
                    <a:lnTo>
                      <a:pt x="50" y="49"/>
                    </a:lnTo>
                    <a:lnTo>
                      <a:pt x="53" y="49"/>
                    </a:lnTo>
                    <a:lnTo>
                      <a:pt x="53" y="48"/>
                    </a:lnTo>
                    <a:lnTo>
                      <a:pt x="54" y="48"/>
                    </a:lnTo>
                    <a:lnTo>
                      <a:pt x="54" y="47"/>
                    </a:lnTo>
                    <a:lnTo>
                      <a:pt x="64" y="47"/>
                    </a:lnTo>
                    <a:lnTo>
                      <a:pt x="64" y="46"/>
                    </a:lnTo>
                    <a:lnTo>
                      <a:pt x="68" y="46"/>
                    </a:lnTo>
                    <a:lnTo>
                      <a:pt x="68" y="45"/>
                    </a:lnTo>
                    <a:lnTo>
                      <a:pt x="70" y="45"/>
                    </a:lnTo>
                    <a:lnTo>
                      <a:pt x="70" y="44"/>
                    </a:lnTo>
                    <a:lnTo>
                      <a:pt x="95" y="44"/>
                    </a:lnTo>
                    <a:lnTo>
                      <a:pt x="95" y="43"/>
                    </a:lnTo>
                    <a:lnTo>
                      <a:pt x="102" y="43"/>
                    </a:lnTo>
                    <a:lnTo>
                      <a:pt x="102" y="42"/>
                    </a:lnTo>
                    <a:lnTo>
                      <a:pt x="129" y="42"/>
                    </a:lnTo>
                    <a:lnTo>
                      <a:pt x="129" y="41"/>
                    </a:lnTo>
                    <a:lnTo>
                      <a:pt x="162" y="41"/>
                    </a:lnTo>
                    <a:lnTo>
                      <a:pt x="162" y="40"/>
                    </a:lnTo>
                    <a:lnTo>
                      <a:pt x="183" y="40"/>
                    </a:lnTo>
                    <a:lnTo>
                      <a:pt x="183" y="39"/>
                    </a:lnTo>
                    <a:lnTo>
                      <a:pt x="196" y="39"/>
                    </a:lnTo>
                    <a:lnTo>
                      <a:pt x="196" y="38"/>
                    </a:lnTo>
                    <a:lnTo>
                      <a:pt x="197" y="38"/>
                    </a:lnTo>
                    <a:lnTo>
                      <a:pt x="197" y="37"/>
                    </a:lnTo>
                    <a:lnTo>
                      <a:pt x="208" y="37"/>
                    </a:lnTo>
                    <a:lnTo>
                      <a:pt x="208" y="36"/>
                    </a:lnTo>
                    <a:lnTo>
                      <a:pt x="214" y="36"/>
                    </a:lnTo>
                    <a:lnTo>
                      <a:pt x="214" y="34"/>
                    </a:lnTo>
                    <a:lnTo>
                      <a:pt x="236" y="34"/>
                    </a:lnTo>
                    <a:lnTo>
                      <a:pt x="236" y="33"/>
                    </a:lnTo>
                    <a:lnTo>
                      <a:pt x="241" y="33"/>
                    </a:lnTo>
                    <a:lnTo>
                      <a:pt x="241" y="32"/>
                    </a:lnTo>
                    <a:lnTo>
                      <a:pt x="249" y="32"/>
                    </a:lnTo>
                    <a:lnTo>
                      <a:pt x="249" y="31"/>
                    </a:lnTo>
                    <a:lnTo>
                      <a:pt x="269" y="31"/>
                    </a:lnTo>
                    <a:lnTo>
                      <a:pt x="269" y="30"/>
                    </a:lnTo>
                    <a:lnTo>
                      <a:pt x="277" y="30"/>
                    </a:lnTo>
                    <a:lnTo>
                      <a:pt x="277" y="29"/>
                    </a:lnTo>
                    <a:lnTo>
                      <a:pt x="284" y="29"/>
                    </a:lnTo>
                    <a:lnTo>
                      <a:pt x="284" y="28"/>
                    </a:lnTo>
                    <a:lnTo>
                      <a:pt x="309" y="28"/>
                    </a:lnTo>
                    <a:lnTo>
                      <a:pt x="309" y="27"/>
                    </a:lnTo>
                    <a:lnTo>
                      <a:pt x="340" y="27"/>
                    </a:lnTo>
                    <a:lnTo>
                      <a:pt x="340" y="26"/>
                    </a:lnTo>
                    <a:lnTo>
                      <a:pt x="342" y="26"/>
                    </a:lnTo>
                    <a:lnTo>
                      <a:pt x="342" y="25"/>
                    </a:lnTo>
                    <a:lnTo>
                      <a:pt x="365" y="25"/>
                    </a:lnTo>
                    <a:lnTo>
                      <a:pt x="365" y="24"/>
                    </a:lnTo>
                    <a:lnTo>
                      <a:pt x="407" y="24"/>
                    </a:lnTo>
                    <a:lnTo>
                      <a:pt x="407" y="23"/>
                    </a:lnTo>
                    <a:lnTo>
                      <a:pt x="413" y="23"/>
                    </a:lnTo>
                    <a:lnTo>
                      <a:pt x="413" y="22"/>
                    </a:lnTo>
                    <a:lnTo>
                      <a:pt x="415" y="22"/>
                    </a:lnTo>
                    <a:lnTo>
                      <a:pt x="415" y="20"/>
                    </a:lnTo>
                    <a:lnTo>
                      <a:pt x="427" y="20"/>
                    </a:lnTo>
                    <a:lnTo>
                      <a:pt x="427" y="19"/>
                    </a:lnTo>
                    <a:lnTo>
                      <a:pt x="444" y="19"/>
                    </a:lnTo>
                    <a:lnTo>
                      <a:pt x="444" y="18"/>
                    </a:lnTo>
                    <a:lnTo>
                      <a:pt x="448" y="18"/>
                    </a:lnTo>
                    <a:lnTo>
                      <a:pt x="448" y="17"/>
                    </a:lnTo>
                    <a:lnTo>
                      <a:pt x="457" y="17"/>
                    </a:lnTo>
                    <a:lnTo>
                      <a:pt x="457" y="16"/>
                    </a:lnTo>
                    <a:lnTo>
                      <a:pt x="469" y="16"/>
                    </a:lnTo>
                    <a:lnTo>
                      <a:pt x="469" y="15"/>
                    </a:lnTo>
                    <a:lnTo>
                      <a:pt x="471" y="15"/>
                    </a:lnTo>
                    <a:lnTo>
                      <a:pt x="471" y="14"/>
                    </a:lnTo>
                    <a:lnTo>
                      <a:pt x="479" y="14"/>
                    </a:lnTo>
                    <a:lnTo>
                      <a:pt x="479" y="13"/>
                    </a:lnTo>
                    <a:lnTo>
                      <a:pt x="486" y="13"/>
                    </a:lnTo>
                    <a:lnTo>
                      <a:pt x="486" y="12"/>
                    </a:lnTo>
                    <a:lnTo>
                      <a:pt x="488" y="12"/>
                    </a:lnTo>
                    <a:lnTo>
                      <a:pt x="488" y="11"/>
                    </a:lnTo>
                    <a:lnTo>
                      <a:pt x="491" y="11"/>
                    </a:lnTo>
                    <a:lnTo>
                      <a:pt x="491" y="10"/>
                    </a:lnTo>
                    <a:lnTo>
                      <a:pt x="493" y="10"/>
                    </a:lnTo>
                    <a:lnTo>
                      <a:pt x="493" y="9"/>
                    </a:lnTo>
                    <a:lnTo>
                      <a:pt x="496" y="9"/>
                    </a:lnTo>
                    <a:lnTo>
                      <a:pt x="496" y="8"/>
                    </a:lnTo>
                    <a:lnTo>
                      <a:pt x="505" y="8"/>
                    </a:lnTo>
                    <a:lnTo>
                      <a:pt x="505" y="7"/>
                    </a:lnTo>
                    <a:lnTo>
                      <a:pt x="514" y="7"/>
                    </a:lnTo>
                    <a:lnTo>
                      <a:pt x="514" y="5"/>
                    </a:lnTo>
                    <a:lnTo>
                      <a:pt x="516" y="5"/>
                    </a:lnTo>
                    <a:lnTo>
                      <a:pt x="516" y="4"/>
                    </a:lnTo>
                    <a:lnTo>
                      <a:pt x="532" y="4"/>
                    </a:lnTo>
                    <a:lnTo>
                      <a:pt x="532" y="3"/>
                    </a:lnTo>
                    <a:lnTo>
                      <a:pt x="542" y="3"/>
                    </a:lnTo>
                    <a:lnTo>
                      <a:pt x="542" y="2"/>
                    </a:lnTo>
                    <a:lnTo>
                      <a:pt x="563" y="2"/>
                    </a:lnTo>
                    <a:lnTo>
                      <a:pt x="563" y="1"/>
                    </a:lnTo>
                    <a:lnTo>
                      <a:pt x="564" y="1"/>
                    </a:lnTo>
                    <a:lnTo>
                      <a:pt x="564" y="0"/>
                    </a:lnTo>
                    <a:lnTo>
                      <a:pt x="569" y="0"/>
                    </a:lnTo>
                    <a:lnTo>
                      <a:pt x="569" y="0"/>
                    </a:lnTo>
                  </a:path>
                </a:pathLst>
              </a:custGeom>
              <a:noFill/>
              <a:ln w="28575" cap="flat">
                <a:solidFill>
                  <a:srgbClr val="298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402">
                <a:extLst>
                  <a:ext uri="{FF2B5EF4-FFF2-40B4-BE49-F238E27FC236}">
                    <a16:creationId xmlns:a16="http://schemas.microsoft.com/office/drawing/2014/main" xmlns="" id="{43645695-244D-48A9-AF58-045DC1296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1951" y="9821863"/>
                <a:ext cx="5427663" cy="449263"/>
              </a:xfrm>
              <a:custGeom>
                <a:avLst/>
                <a:gdLst>
                  <a:gd name="T0" fmla="*/ 0 w 569"/>
                  <a:gd name="T1" fmla="*/ 47 h 47"/>
                  <a:gd name="T2" fmla="*/ 1 w 569"/>
                  <a:gd name="T3" fmla="*/ 45 h 47"/>
                  <a:gd name="T4" fmla="*/ 3 w 569"/>
                  <a:gd name="T5" fmla="*/ 41 h 47"/>
                  <a:gd name="T6" fmla="*/ 4 w 569"/>
                  <a:gd name="T7" fmla="*/ 39 h 47"/>
                  <a:gd name="T8" fmla="*/ 6 w 569"/>
                  <a:gd name="T9" fmla="*/ 38 h 47"/>
                  <a:gd name="T10" fmla="*/ 8 w 569"/>
                  <a:gd name="T11" fmla="*/ 37 h 47"/>
                  <a:gd name="T12" fmla="*/ 11 w 569"/>
                  <a:gd name="T13" fmla="*/ 35 h 47"/>
                  <a:gd name="T14" fmla="*/ 12 w 569"/>
                  <a:gd name="T15" fmla="*/ 34 h 47"/>
                  <a:gd name="T16" fmla="*/ 14 w 569"/>
                  <a:gd name="T17" fmla="*/ 32 h 47"/>
                  <a:gd name="T18" fmla="*/ 29 w 569"/>
                  <a:gd name="T19" fmla="*/ 31 h 47"/>
                  <a:gd name="T20" fmla="*/ 32 w 569"/>
                  <a:gd name="T21" fmla="*/ 30 h 47"/>
                  <a:gd name="T22" fmla="*/ 42 w 569"/>
                  <a:gd name="T23" fmla="*/ 29 h 47"/>
                  <a:gd name="T24" fmla="*/ 54 w 569"/>
                  <a:gd name="T25" fmla="*/ 28 h 47"/>
                  <a:gd name="T26" fmla="*/ 67 w 569"/>
                  <a:gd name="T27" fmla="*/ 27 h 47"/>
                  <a:gd name="T28" fmla="*/ 74 w 569"/>
                  <a:gd name="T29" fmla="*/ 26 h 47"/>
                  <a:gd name="T30" fmla="*/ 82 w 569"/>
                  <a:gd name="T31" fmla="*/ 25 h 47"/>
                  <a:gd name="T32" fmla="*/ 123 w 569"/>
                  <a:gd name="T33" fmla="*/ 24 h 47"/>
                  <a:gd name="T34" fmla="*/ 132 w 569"/>
                  <a:gd name="T35" fmla="*/ 23 h 47"/>
                  <a:gd name="T36" fmla="*/ 138 w 569"/>
                  <a:gd name="T37" fmla="*/ 22 h 47"/>
                  <a:gd name="T38" fmla="*/ 144 w 569"/>
                  <a:gd name="T39" fmla="*/ 21 h 47"/>
                  <a:gd name="T40" fmla="*/ 148 w 569"/>
                  <a:gd name="T41" fmla="*/ 20 h 47"/>
                  <a:gd name="T42" fmla="*/ 154 w 569"/>
                  <a:gd name="T43" fmla="*/ 19 h 47"/>
                  <a:gd name="T44" fmla="*/ 207 w 569"/>
                  <a:gd name="T45" fmla="*/ 18 h 47"/>
                  <a:gd name="T46" fmla="*/ 210 w 569"/>
                  <a:gd name="T47" fmla="*/ 17 h 47"/>
                  <a:gd name="T48" fmla="*/ 221 w 569"/>
                  <a:gd name="T49" fmla="*/ 16 h 47"/>
                  <a:gd name="T50" fmla="*/ 261 w 569"/>
                  <a:gd name="T51" fmla="*/ 15 h 47"/>
                  <a:gd name="T52" fmla="*/ 298 w 569"/>
                  <a:gd name="T53" fmla="*/ 14 h 47"/>
                  <a:gd name="T54" fmla="*/ 350 w 569"/>
                  <a:gd name="T55" fmla="*/ 13 h 47"/>
                  <a:gd name="T56" fmla="*/ 351 w 569"/>
                  <a:gd name="T57" fmla="*/ 12 h 47"/>
                  <a:gd name="T58" fmla="*/ 395 w 569"/>
                  <a:gd name="T59" fmla="*/ 11 h 47"/>
                  <a:gd name="T60" fmla="*/ 399 w 569"/>
                  <a:gd name="T61" fmla="*/ 10 h 47"/>
                  <a:gd name="T62" fmla="*/ 407 w 569"/>
                  <a:gd name="T63" fmla="*/ 9 h 47"/>
                  <a:gd name="T64" fmla="*/ 412 w 569"/>
                  <a:gd name="T65" fmla="*/ 8 h 47"/>
                  <a:gd name="T66" fmla="*/ 413 w 569"/>
                  <a:gd name="T67" fmla="*/ 6 h 47"/>
                  <a:gd name="T68" fmla="*/ 441 w 569"/>
                  <a:gd name="T69" fmla="*/ 5 h 47"/>
                  <a:gd name="T70" fmla="*/ 448 w 569"/>
                  <a:gd name="T71" fmla="*/ 4 h 47"/>
                  <a:gd name="T72" fmla="*/ 479 w 569"/>
                  <a:gd name="T73" fmla="*/ 3 h 47"/>
                  <a:gd name="T74" fmla="*/ 555 w 569"/>
                  <a:gd name="T75" fmla="*/ 2 h 47"/>
                  <a:gd name="T76" fmla="*/ 561 w 569"/>
                  <a:gd name="T77" fmla="*/ 1 h 47"/>
                  <a:gd name="T78" fmla="*/ 569 w 569"/>
                  <a:gd name="T7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9" h="47">
                    <a:moveTo>
                      <a:pt x="0" y="47"/>
                    </a:moveTo>
                    <a:lnTo>
                      <a:pt x="0" y="47"/>
                    </a:lnTo>
                    <a:lnTo>
                      <a:pt x="0" y="45"/>
                    </a:lnTo>
                    <a:lnTo>
                      <a:pt x="1" y="45"/>
                    </a:lnTo>
                    <a:lnTo>
                      <a:pt x="1" y="41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4" y="39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8" y="35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4" y="32"/>
                    </a:lnTo>
                    <a:lnTo>
                      <a:pt x="14" y="31"/>
                    </a:lnTo>
                    <a:lnTo>
                      <a:pt x="29" y="31"/>
                    </a:lnTo>
                    <a:lnTo>
                      <a:pt x="29" y="30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42" y="29"/>
                    </a:lnTo>
                    <a:lnTo>
                      <a:pt x="42" y="28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67" y="27"/>
                    </a:lnTo>
                    <a:lnTo>
                      <a:pt x="67" y="26"/>
                    </a:lnTo>
                    <a:lnTo>
                      <a:pt x="74" y="26"/>
                    </a:lnTo>
                    <a:lnTo>
                      <a:pt x="74" y="25"/>
                    </a:lnTo>
                    <a:lnTo>
                      <a:pt x="82" y="25"/>
                    </a:lnTo>
                    <a:lnTo>
                      <a:pt x="82" y="24"/>
                    </a:lnTo>
                    <a:lnTo>
                      <a:pt x="123" y="24"/>
                    </a:lnTo>
                    <a:lnTo>
                      <a:pt x="123" y="23"/>
                    </a:lnTo>
                    <a:lnTo>
                      <a:pt x="132" y="23"/>
                    </a:lnTo>
                    <a:lnTo>
                      <a:pt x="132" y="22"/>
                    </a:lnTo>
                    <a:lnTo>
                      <a:pt x="138" y="22"/>
                    </a:lnTo>
                    <a:lnTo>
                      <a:pt x="138" y="21"/>
                    </a:lnTo>
                    <a:lnTo>
                      <a:pt x="144" y="21"/>
                    </a:lnTo>
                    <a:lnTo>
                      <a:pt x="144" y="20"/>
                    </a:lnTo>
                    <a:lnTo>
                      <a:pt x="148" y="20"/>
                    </a:lnTo>
                    <a:lnTo>
                      <a:pt x="148" y="19"/>
                    </a:lnTo>
                    <a:lnTo>
                      <a:pt x="154" y="19"/>
                    </a:lnTo>
                    <a:lnTo>
                      <a:pt x="154" y="18"/>
                    </a:lnTo>
                    <a:lnTo>
                      <a:pt x="207" y="18"/>
                    </a:lnTo>
                    <a:lnTo>
                      <a:pt x="207" y="17"/>
                    </a:lnTo>
                    <a:lnTo>
                      <a:pt x="210" y="17"/>
                    </a:lnTo>
                    <a:lnTo>
                      <a:pt x="210" y="16"/>
                    </a:lnTo>
                    <a:lnTo>
                      <a:pt x="221" y="16"/>
                    </a:lnTo>
                    <a:lnTo>
                      <a:pt x="221" y="15"/>
                    </a:lnTo>
                    <a:lnTo>
                      <a:pt x="261" y="15"/>
                    </a:lnTo>
                    <a:lnTo>
                      <a:pt x="261" y="14"/>
                    </a:lnTo>
                    <a:lnTo>
                      <a:pt x="298" y="14"/>
                    </a:lnTo>
                    <a:lnTo>
                      <a:pt x="298" y="13"/>
                    </a:lnTo>
                    <a:lnTo>
                      <a:pt x="350" y="13"/>
                    </a:lnTo>
                    <a:lnTo>
                      <a:pt x="350" y="12"/>
                    </a:lnTo>
                    <a:lnTo>
                      <a:pt x="351" y="12"/>
                    </a:lnTo>
                    <a:lnTo>
                      <a:pt x="351" y="11"/>
                    </a:lnTo>
                    <a:lnTo>
                      <a:pt x="395" y="11"/>
                    </a:lnTo>
                    <a:lnTo>
                      <a:pt x="395" y="10"/>
                    </a:lnTo>
                    <a:lnTo>
                      <a:pt x="399" y="10"/>
                    </a:lnTo>
                    <a:lnTo>
                      <a:pt x="399" y="9"/>
                    </a:lnTo>
                    <a:lnTo>
                      <a:pt x="407" y="9"/>
                    </a:lnTo>
                    <a:lnTo>
                      <a:pt x="407" y="8"/>
                    </a:lnTo>
                    <a:lnTo>
                      <a:pt x="412" y="8"/>
                    </a:lnTo>
                    <a:lnTo>
                      <a:pt x="412" y="6"/>
                    </a:lnTo>
                    <a:lnTo>
                      <a:pt x="413" y="6"/>
                    </a:lnTo>
                    <a:lnTo>
                      <a:pt x="413" y="5"/>
                    </a:lnTo>
                    <a:lnTo>
                      <a:pt x="441" y="5"/>
                    </a:lnTo>
                    <a:lnTo>
                      <a:pt x="441" y="4"/>
                    </a:lnTo>
                    <a:lnTo>
                      <a:pt x="448" y="4"/>
                    </a:lnTo>
                    <a:lnTo>
                      <a:pt x="448" y="3"/>
                    </a:lnTo>
                    <a:lnTo>
                      <a:pt x="479" y="3"/>
                    </a:lnTo>
                    <a:lnTo>
                      <a:pt x="479" y="2"/>
                    </a:lnTo>
                    <a:lnTo>
                      <a:pt x="555" y="2"/>
                    </a:lnTo>
                    <a:lnTo>
                      <a:pt x="555" y="1"/>
                    </a:lnTo>
                    <a:lnTo>
                      <a:pt x="561" y="1"/>
                    </a:lnTo>
                    <a:lnTo>
                      <a:pt x="561" y="0"/>
                    </a:lnTo>
                    <a:lnTo>
                      <a:pt x="569" y="0"/>
                    </a:lnTo>
                    <a:lnTo>
                      <a:pt x="569" y="0"/>
                    </a:lnTo>
                  </a:path>
                </a:pathLst>
              </a:custGeom>
              <a:noFill/>
              <a:ln w="28575" cap="flat">
                <a:solidFill>
                  <a:srgbClr val="5596E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Line 403">
                <a:extLst>
                  <a:ext uri="{FF2B5EF4-FFF2-40B4-BE49-F238E27FC236}">
                    <a16:creationId xmlns:a16="http://schemas.microsoft.com/office/drawing/2014/main" xmlns="" id="{4A781AD9-DEA8-4150-B125-1AA77F27F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55251" y="7791450"/>
                <a:ext cx="0" cy="26035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Rectangle 404">
                <a:extLst>
                  <a:ext uri="{FF2B5EF4-FFF2-40B4-BE49-F238E27FC236}">
                    <a16:creationId xmlns:a16="http://schemas.microsoft.com/office/drawing/2014/main" xmlns="" id="{1405540C-37AF-4A0D-AE92-B2EBB6CA2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0859" y="10213975"/>
                <a:ext cx="993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0</a:t>
                </a:r>
                <a:endParaRPr lang="ko-KR" altLang="ko-KR" sz="1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" name="Rectangle 405">
                <a:extLst>
                  <a:ext uri="{FF2B5EF4-FFF2-40B4-BE49-F238E27FC236}">
                    <a16:creationId xmlns:a16="http://schemas.microsoft.com/office/drawing/2014/main" xmlns="" id="{DA856AE6-0046-4258-A6BE-5B04A39B8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0859" y="9421813"/>
                <a:ext cx="993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5</a:t>
                </a:r>
                <a:endParaRPr lang="ko-KR" altLang="ko-KR" sz="1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 406">
                <a:extLst>
                  <a:ext uri="{FF2B5EF4-FFF2-40B4-BE49-F238E27FC236}">
                    <a16:creationId xmlns:a16="http://schemas.microsoft.com/office/drawing/2014/main" xmlns="" id="{4E74663B-01E6-42C5-B92F-0C177DE5E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1166" y="8640763"/>
                <a:ext cx="19877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10</a:t>
                </a:r>
                <a:endParaRPr lang="ko-KR" altLang="ko-KR" sz="1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407">
                <a:extLst>
                  <a:ext uri="{FF2B5EF4-FFF2-40B4-BE49-F238E27FC236}">
                    <a16:creationId xmlns:a16="http://schemas.microsoft.com/office/drawing/2014/main" xmlns="" id="{A5766F16-3B1F-4061-AF71-65C96F4B9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1166" y="7848600"/>
                <a:ext cx="198773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ko-KR" sz="14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15</a:t>
                </a:r>
                <a:endParaRPr lang="ko-KR" altLang="ko-KR" sz="1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" name="Line 408">
                <a:extLst>
                  <a:ext uri="{FF2B5EF4-FFF2-40B4-BE49-F238E27FC236}">
                    <a16:creationId xmlns:a16="http://schemas.microsoft.com/office/drawing/2014/main" xmlns="" id="{67FC9A83-543A-4DF9-A0A7-EF78D2E26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17151" y="10271125"/>
                <a:ext cx="38100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409">
                <a:extLst>
                  <a:ext uri="{FF2B5EF4-FFF2-40B4-BE49-F238E27FC236}">
                    <a16:creationId xmlns:a16="http://schemas.microsoft.com/office/drawing/2014/main" xmlns="" id="{64B03E50-2EF1-4A3D-8A52-CC443E98C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17151" y="9488488"/>
                <a:ext cx="38100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410">
                <a:extLst>
                  <a:ext uri="{FF2B5EF4-FFF2-40B4-BE49-F238E27FC236}">
                    <a16:creationId xmlns:a16="http://schemas.microsoft.com/office/drawing/2014/main" xmlns="" id="{CD91F4B2-0DE2-4C93-B6B6-CF1CE263E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17151" y="8697913"/>
                <a:ext cx="38100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Line 411">
                <a:extLst>
                  <a:ext uri="{FF2B5EF4-FFF2-40B4-BE49-F238E27FC236}">
                    <a16:creationId xmlns:a16="http://schemas.microsoft.com/office/drawing/2014/main" xmlns="" id="{5BB53B02-C49A-4065-999C-11E89EB3A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17151" y="7915275"/>
                <a:ext cx="38100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Line 412">
                <a:extLst>
                  <a:ext uri="{FF2B5EF4-FFF2-40B4-BE49-F238E27FC236}">
                    <a16:creationId xmlns:a16="http://schemas.microsoft.com/office/drawing/2014/main" xmlns="" id="{1158584E-2896-436E-B78F-B7A699BAB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55251" y="10394950"/>
                <a:ext cx="5875338" cy="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Line 413">
                <a:extLst>
                  <a:ext uri="{FF2B5EF4-FFF2-40B4-BE49-F238E27FC236}">
                    <a16:creationId xmlns:a16="http://schemas.microsoft.com/office/drawing/2014/main" xmlns="" id="{18CE9C55-F813-44F4-8062-AAECA3201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21951" y="10394950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Line 414">
                <a:extLst>
                  <a:ext uri="{FF2B5EF4-FFF2-40B4-BE49-F238E27FC236}">
                    <a16:creationId xmlns:a16="http://schemas.microsoft.com/office/drawing/2014/main" xmlns="" id="{2B4BCE3F-DA67-4B25-B268-4BE6FB244D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09363" y="10394950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Line 415">
                <a:extLst>
                  <a:ext uri="{FF2B5EF4-FFF2-40B4-BE49-F238E27FC236}">
                    <a16:creationId xmlns:a16="http://schemas.microsoft.com/office/drawing/2014/main" xmlns="" id="{9818FEB6-EB0D-4852-91E5-84A7F6DE4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96776" y="10394950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416">
                <a:extLst>
                  <a:ext uri="{FF2B5EF4-FFF2-40B4-BE49-F238E27FC236}">
                    <a16:creationId xmlns:a16="http://schemas.microsoft.com/office/drawing/2014/main" xmlns="" id="{1406CD1E-5579-428E-8AC3-57135F7FA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92126" y="10394950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Line 417">
                <a:extLst>
                  <a:ext uri="{FF2B5EF4-FFF2-40B4-BE49-F238E27FC236}">
                    <a16:creationId xmlns:a16="http://schemas.microsoft.com/office/drawing/2014/main" xmlns="" id="{9C0711B4-8B83-437D-B198-E69565C7D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079538" y="10394950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Line 418">
                <a:extLst>
                  <a:ext uri="{FF2B5EF4-FFF2-40B4-BE49-F238E27FC236}">
                    <a16:creationId xmlns:a16="http://schemas.microsoft.com/office/drawing/2014/main" xmlns="" id="{5E7D19F8-06A8-4F63-8559-9D8A4BAA0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66951" y="10394950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Line 419">
                <a:extLst>
                  <a:ext uri="{FF2B5EF4-FFF2-40B4-BE49-F238E27FC236}">
                    <a16:creationId xmlns:a16="http://schemas.microsoft.com/office/drawing/2014/main" xmlns="" id="{278E92C1-BD2A-4E31-856D-44991053B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63888" y="10394950"/>
                <a:ext cx="0" cy="3810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Rectangle 420">
                <a:extLst>
                  <a:ext uri="{FF2B5EF4-FFF2-40B4-BE49-F238E27FC236}">
                    <a16:creationId xmlns:a16="http://schemas.microsoft.com/office/drawing/2014/main" xmlns="" id="{66559BFD-E4F0-4942-AEA5-F153AD99E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5751" y="10461625"/>
                <a:ext cx="993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0</a:t>
                </a:r>
                <a:endParaRPr lang="ko-KR" altLang="ko-KR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421">
                <a:extLst>
                  <a:ext uri="{FF2B5EF4-FFF2-40B4-BE49-F238E27FC236}">
                    <a16:creationId xmlns:a16="http://schemas.microsoft.com/office/drawing/2014/main" xmlns="" id="{0E132580-B871-426D-99B1-1EA27F9AC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0301" y="10461625"/>
                <a:ext cx="198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60</a:t>
                </a:r>
                <a:endParaRPr lang="ko-KR" altLang="ko-KR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422">
                <a:extLst>
                  <a:ext uri="{FF2B5EF4-FFF2-40B4-BE49-F238E27FC236}">
                    <a16:creationId xmlns:a16="http://schemas.microsoft.com/office/drawing/2014/main" xmlns="" id="{EF53235F-6313-42E6-952D-36E83291FD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39613" y="10461625"/>
                <a:ext cx="2981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120</a:t>
                </a:r>
                <a:endParaRPr lang="ko-KR" altLang="ko-KR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Rectangle 423">
                <a:extLst>
                  <a:ext uri="{FF2B5EF4-FFF2-40B4-BE49-F238E27FC236}">
                    <a16:creationId xmlns:a16="http://schemas.microsoft.com/office/drawing/2014/main" xmlns="" id="{4F604EA9-F6A9-43F8-820E-D1BFDAED3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34963" y="10461625"/>
                <a:ext cx="2981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180</a:t>
                </a:r>
                <a:endParaRPr lang="ko-KR" altLang="ko-KR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Rectangle 424">
                <a:extLst>
                  <a:ext uri="{FF2B5EF4-FFF2-40B4-BE49-F238E27FC236}">
                    <a16:creationId xmlns:a16="http://schemas.microsoft.com/office/drawing/2014/main" xmlns="" id="{20502A33-C298-4DBD-85CF-17EDD5556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2376" y="10461625"/>
                <a:ext cx="2981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240</a:t>
                </a:r>
                <a:endParaRPr lang="ko-KR" altLang="ko-KR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Rectangle 425">
                <a:extLst>
                  <a:ext uri="{FF2B5EF4-FFF2-40B4-BE49-F238E27FC236}">
                    <a16:creationId xmlns:a16="http://schemas.microsoft.com/office/drawing/2014/main" xmlns="" id="{F3C15634-A512-46C3-B38D-AE04C918D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9788" y="10461625"/>
                <a:ext cx="2981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300</a:t>
                </a:r>
                <a:endParaRPr lang="ko-KR" altLang="ko-KR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" name="Rectangle 426">
                <a:extLst>
                  <a:ext uri="{FF2B5EF4-FFF2-40B4-BE49-F238E27FC236}">
                    <a16:creationId xmlns:a16="http://schemas.microsoft.com/office/drawing/2014/main" xmlns="" id="{D3C50FC2-7C71-4389-8F23-892FB553A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6726" y="10461625"/>
                <a:ext cx="2981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ko-KR" altLang="ko-KR" sz="1400">
                    <a:solidFill>
                      <a:srgbClr val="000000"/>
                    </a:solidFill>
                    <a:cs typeface="Arial" panose="020B0604020202020204" pitchFamily="34" charset="0"/>
                  </a:rPr>
                  <a:t>360</a:t>
                </a:r>
                <a:endParaRPr lang="ko-KR" altLang="ko-KR" sz="1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8CEFD37-E5A7-43B3-B3A9-41386C88468A}"/>
              </a:ext>
            </a:extLst>
          </p:cNvPr>
          <p:cNvSpPr txBox="1"/>
          <p:nvPr/>
        </p:nvSpPr>
        <p:spPr>
          <a:xfrm>
            <a:off x="8744081" y="4629396"/>
            <a:ext cx="2582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to randomization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64" name="그림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8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AC706F6-263B-4D18-8DA1-E6B03175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5" y="1086681"/>
            <a:ext cx="11128512" cy="44568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b="1" kern="100" dirty="0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HOST-BR</a:t>
            </a:r>
            <a:r>
              <a:rPr lang="ko-KR" altLang="en-US" b="1" kern="100" dirty="0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trial,</a:t>
            </a:r>
          </a:p>
          <a:p>
            <a:pPr lvl="1">
              <a:lnSpc>
                <a:spcPct val="150000"/>
              </a:lnSpc>
            </a:pP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investigator-initiated, randomized, open-label, multicenter trial sponsored by Seoul National University Hospital</a:t>
            </a:r>
          </a:p>
          <a:p>
            <a:pPr>
              <a:lnSpc>
                <a:spcPct val="150000"/>
              </a:lnSpc>
            </a:pP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b="1" kern="100" dirty="0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</a:t>
            </a:r>
            <a:r>
              <a:rPr lang="en-US" altLang="ko-KR" b="1" kern="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ko-KR" altLang="en-US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 has received research funds from</a:t>
            </a:r>
          </a:p>
          <a:p>
            <a:pPr lvl="1">
              <a:lnSpc>
                <a:spcPct val="150000"/>
              </a:lnSpc>
            </a:pP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consortium of two </a:t>
            </a:r>
            <a:r>
              <a:rPr lang="en-US" altLang="ko-KR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</a:t>
            </a: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companies</a:t>
            </a:r>
          </a:p>
          <a:p>
            <a:pPr lvl="2">
              <a:lnSpc>
                <a:spcPct val="150000"/>
              </a:lnSpc>
            </a:pP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Medtronic and Abbott</a:t>
            </a:r>
          </a:p>
          <a:p>
            <a:pPr lvl="1">
              <a:lnSpc>
                <a:spcPct val="150000"/>
              </a:lnSpc>
            </a:pPr>
            <a:r>
              <a:rPr lang="en-US" altLang="ko-KR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Ministry of Health &amp; Welfare, Republic of Korea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41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54CCB80-755D-40DD-B7D4-C348E2919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73" y="812360"/>
            <a:ext cx="11128512" cy="347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1Y </a:t>
            </a:r>
            <a:r>
              <a:rPr lang="en-US" altLang="ko-KR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MACCE</a:t>
            </a:r>
            <a:r>
              <a:rPr lang="en-US" altLang="ko-KR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altLang="ko-K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LBR</a:t>
            </a: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Stratum</a:t>
            </a:r>
            <a:endParaRPr lang="en-US" altLang="ko-KR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4B6111-31A1-4FDC-9FC3-C838138BD3B9}"/>
              </a:ext>
            </a:extLst>
          </p:cNvPr>
          <p:cNvSpPr txBox="1"/>
          <p:nvPr/>
        </p:nvSpPr>
        <p:spPr>
          <a:xfrm rot="16200000">
            <a:off x="940690" y="2844044"/>
            <a:ext cx="2734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27EC1C-CCB5-4A6B-9ACE-268654F1DD86}"/>
              </a:ext>
            </a:extLst>
          </p:cNvPr>
          <p:cNvSpPr txBox="1"/>
          <p:nvPr/>
        </p:nvSpPr>
        <p:spPr>
          <a:xfrm>
            <a:off x="6249725" y="1511579"/>
            <a:ext cx="58901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Hazard ratio </a:t>
            </a: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0.98 (95%CI  </a:t>
            </a:r>
            <a:r>
              <a:rPr lang="en-US" altLang="ko-KR" sz="1600" b="1" u="sng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0.62 to </a:t>
            </a:r>
            <a:r>
              <a:rPr lang="en-US" altLang="ko-KR" sz="16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1.56)</a:t>
            </a:r>
            <a:endParaRPr lang="en-US" altLang="ko-KR" sz="1600" b="1" u="sng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ARD -0.05% (95%CI </a:t>
            </a:r>
            <a:r>
              <a:rPr lang="en-US" altLang="ko-KR" sz="1600" b="1" u="sng" kern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-0.92 to 0.81%, </a:t>
            </a:r>
            <a:r>
              <a:rPr lang="en-US" altLang="ko-KR" sz="1600" b="1" kern="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less than margin 1.2%)</a:t>
            </a:r>
            <a:endParaRPr lang="en-US" altLang="ko-KR" sz="1600" b="1" dirty="0" smtClean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P=0.95</a:t>
            </a: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, </a:t>
            </a:r>
            <a:endParaRPr lang="en-US" altLang="ko-KR" sz="1600" b="1" dirty="0" smtClean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P </a:t>
            </a:r>
            <a:r>
              <a:rPr lang="en-US" altLang="ko-KR" sz="1600" b="1" u="sng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for noninferiority </a:t>
            </a: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" panose="020B0604020202020204" pitchFamily="34" charset="0"/>
              </a:rPr>
              <a:t>=0.008</a:t>
            </a:r>
            <a:endParaRPr lang="en-US" altLang="ko-KR" sz="1600" b="1" u="sng" dirty="0">
              <a:solidFill>
                <a:srgbClr val="002060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9" name="Rectangle 57">
            <a:extLst>
              <a:ext uri="{FF2B5EF4-FFF2-40B4-BE49-F238E27FC236}">
                <a16:creationId xmlns:a16="http://schemas.microsoft.com/office/drawing/2014/main" xmlns="" id="{AB08CC3F-A9BA-4A13-AA31-9B4E211BB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7" y="5331901"/>
            <a:ext cx="6668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</a:t>
            </a:r>
            <a:r>
              <a:rPr lang="en-US" altLang="ko-KR" sz="1400" b="1" smtClean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BR 3M</a:t>
            </a:r>
            <a:endParaRPr lang="ko-KR" altLang="ko-KR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57">
            <a:extLst>
              <a:ext uri="{FF2B5EF4-FFF2-40B4-BE49-F238E27FC236}">
                <a16:creationId xmlns:a16="http://schemas.microsoft.com/office/drawing/2014/main" xmlns="" id="{BD0597DC-9207-4F3E-8B60-F1562942B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7" y="5735984"/>
            <a:ext cx="7662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</a:t>
            </a:r>
            <a:r>
              <a:rPr lang="en-US" altLang="ko-KR" sz="1400" b="1" smtClean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BR 12M</a:t>
            </a:r>
            <a:endParaRPr lang="ko-KR" altLang="ko-KR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57">
            <a:extLst>
              <a:ext uri="{FF2B5EF4-FFF2-40B4-BE49-F238E27FC236}">
                <a16:creationId xmlns:a16="http://schemas.microsoft.com/office/drawing/2014/main" xmlns="" id="{FED22496-6A05-4859-9B5F-28D650ACF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376" y="5030582"/>
            <a:ext cx="1575065" cy="1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 i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Numbers at risk</a:t>
            </a:r>
            <a:endParaRPr lang="ko-KR" altLang="ko-KR" sz="1400" b="1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6819FC14-A884-4F5C-882D-9BF6A326244F}"/>
              </a:ext>
            </a:extLst>
          </p:cNvPr>
          <p:cNvGrpSpPr/>
          <p:nvPr/>
        </p:nvGrpSpPr>
        <p:grpSpPr>
          <a:xfrm>
            <a:off x="3108398" y="5328899"/>
            <a:ext cx="5463802" cy="599229"/>
            <a:chOff x="2728912" y="7694509"/>
            <a:chExt cx="6079832" cy="550265"/>
          </a:xfrm>
        </p:grpSpPr>
        <p:sp>
          <p:nvSpPr>
            <p:cNvPr id="13" name="Rectangle 248">
              <a:extLst>
                <a:ext uri="{FF2B5EF4-FFF2-40B4-BE49-F238E27FC236}">
                  <a16:creationId xmlns:a16="http://schemas.microsoft.com/office/drawing/2014/main" xmlns="" id="{B0254E9C-0FAF-45F7-AD5F-A3176A81B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2" y="7694509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1649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249">
              <a:extLst>
                <a:ext uri="{FF2B5EF4-FFF2-40B4-BE49-F238E27FC236}">
                  <a16:creationId xmlns:a16="http://schemas.microsoft.com/office/drawing/2014/main" xmlns="" id="{A423D3FB-F4E6-4F41-8C07-19C8BD77D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723" y="7694509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1617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250">
              <a:extLst>
                <a:ext uri="{FF2B5EF4-FFF2-40B4-BE49-F238E27FC236}">
                  <a16:creationId xmlns:a16="http://schemas.microsoft.com/office/drawing/2014/main" xmlns="" id="{B462F02D-0E45-47BB-AB62-8FF8B3CA8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193" y="7694509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1596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Rectangle 251">
              <a:extLst>
                <a:ext uri="{FF2B5EF4-FFF2-40B4-BE49-F238E27FC236}">
                  <a16:creationId xmlns:a16="http://schemas.microsoft.com/office/drawing/2014/main" xmlns="" id="{759363A5-B9CE-4D90-914B-7A1F3C39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626" y="7694509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1591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252">
              <a:extLst>
                <a:ext uri="{FF2B5EF4-FFF2-40B4-BE49-F238E27FC236}">
                  <a16:creationId xmlns:a16="http://schemas.microsoft.com/office/drawing/2014/main" xmlns="" id="{F8E45D68-4A25-4B99-91F1-603042478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435" y="7694509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1586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Rectangle 253">
              <a:extLst>
                <a:ext uri="{FF2B5EF4-FFF2-40B4-BE49-F238E27FC236}">
                  <a16:creationId xmlns:a16="http://schemas.microsoft.com/office/drawing/2014/main" xmlns="" id="{B7BF7CDE-FF43-4525-9AFA-A5D0CB15F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906" y="7694509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1553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ctangle 254">
              <a:extLst>
                <a:ext uri="{FF2B5EF4-FFF2-40B4-BE49-F238E27FC236}">
                  <a16:creationId xmlns:a16="http://schemas.microsoft.com/office/drawing/2014/main" xmlns="" id="{9DBDFAD6-6366-4531-99E9-3F57B7F56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377" y="7694509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1367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Rectangle 255">
              <a:extLst>
                <a:ext uri="{FF2B5EF4-FFF2-40B4-BE49-F238E27FC236}">
                  <a16:creationId xmlns:a16="http://schemas.microsoft.com/office/drawing/2014/main" xmlns="" id="{CFF1DCBC-BEDA-4FA3-81BB-7588D6D78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2" y="8046934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1650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Rectangle 256">
              <a:extLst>
                <a:ext uri="{FF2B5EF4-FFF2-40B4-BE49-F238E27FC236}">
                  <a16:creationId xmlns:a16="http://schemas.microsoft.com/office/drawing/2014/main" xmlns="" id="{8DF547AF-0B1E-4FBA-BAE9-7FA1C67AF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723" y="8046934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1626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257">
              <a:extLst>
                <a:ext uri="{FF2B5EF4-FFF2-40B4-BE49-F238E27FC236}">
                  <a16:creationId xmlns:a16="http://schemas.microsoft.com/office/drawing/2014/main" xmlns="" id="{5DD61EAB-1F6E-4341-99A4-C97DAAD90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193" y="8046934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1618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258">
              <a:extLst>
                <a:ext uri="{FF2B5EF4-FFF2-40B4-BE49-F238E27FC236}">
                  <a16:creationId xmlns:a16="http://schemas.microsoft.com/office/drawing/2014/main" xmlns="" id="{79841AA6-E803-46D4-8153-D3169564C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626" y="8046934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1612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Rectangle 259">
              <a:extLst>
                <a:ext uri="{FF2B5EF4-FFF2-40B4-BE49-F238E27FC236}">
                  <a16:creationId xmlns:a16="http://schemas.microsoft.com/office/drawing/2014/main" xmlns="" id="{2021DF9E-FB8D-492F-A1AD-FF9BEF26C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435" y="8046934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1608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Rectangle 260">
              <a:extLst>
                <a:ext uri="{FF2B5EF4-FFF2-40B4-BE49-F238E27FC236}">
                  <a16:creationId xmlns:a16="http://schemas.microsoft.com/office/drawing/2014/main" xmlns="" id="{2C9E1556-AC5B-4615-AB73-98713EAED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906" y="8046934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1581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Rectangle 261">
              <a:extLst>
                <a:ext uri="{FF2B5EF4-FFF2-40B4-BE49-F238E27FC236}">
                  <a16:creationId xmlns:a16="http://schemas.microsoft.com/office/drawing/2014/main" xmlns="" id="{FB421B73-13A7-446A-88BB-76A1C03BD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377" y="8046934"/>
              <a:ext cx="442367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1422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Title 3">
            <a:extLst>
              <a:ext uri="{FF2B5EF4-FFF2-40B4-BE49-F238E27FC236}">
                <a16:creationId xmlns:a16="http://schemas.microsoft.com/office/drawing/2014/main" xmlns="" id="{DB0EBFF8-6F48-444E-95F0-CA290AE52AF9}"/>
              </a:ext>
            </a:extLst>
          </p:cNvPr>
          <p:cNvSpPr txBox="1">
            <a:spLocks/>
          </p:cNvSpPr>
          <p:nvPr/>
        </p:nvSpPr>
        <p:spPr>
          <a:xfrm>
            <a:off x="531744" y="232606"/>
            <a:ext cx="11128513" cy="59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 Points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4BBB68DE-D3A7-47BB-9C35-90080EB8F5C4}"/>
              </a:ext>
            </a:extLst>
          </p:cNvPr>
          <p:cNvSpPr/>
          <p:nvPr/>
        </p:nvSpPr>
        <p:spPr>
          <a:xfrm>
            <a:off x="6649029" y="3754154"/>
            <a:ext cx="1903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>
                <a:solidFill>
                  <a:srgbClr val="4EA72E">
                    <a:lumMod val="75000"/>
                  </a:srgbClr>
                </a:solidFill>
                <a:latin typeface="Arial" panose="020B0604020202020204" pitchFamily="34" charset="0"/>
              </a:rPr>
              <a:t>LBR 12M : 2.3%</a:t>
            </a:r>
            <a:endParaRPr lang="ko-KR" altLang="ko-KR" sz="2000" b="1" dirty="0">
              <a:solidFill>
                <a:srgbClr val="4EA72E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6A34457B-5269-45BA-8A9F-82CC73A6EE37}"/>
              </a:ext>
            </a:extLst>
          </p:cNvPr>
          <p:cNvSpPr/>
          <p:nvPr/>
        </p:nvSpPr>
        <p:spPr>
          <a:xfrm>
            <a:off x="6805862" y="4178546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>
                <a:solidFill>
                  <a:srgbClr val="0070C0"/>
                </a:solidFill>
                <a:latin typeface="Arial" panose="020B0604020202020204" pitchFamily="34" charset="0"/>
              </a:rPr>
              <a:t>LBR 3M : 2.2%</a:t>
            </a:r>
            <a:endParaRPr lang="ko-KR" altLang="ko-KR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E05A117-5405-4D42-ADD1-E6363CC65866}"/>
              </a:ext>
            </a:extLst>
          </p:cNvPr>
          <p:cNvSpPr txBox="1"/>
          <p:nvPr/>
        </p:nvSpPr>
        <p:spPr>
          <a:xfrm>
            <a:off x="8744081" y="4629396"/>
            <a:ext cx="2582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to randomization</a:t>
            </a: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xmlns="" id="{D77E2C97-6052-4F75-A27B-4B7BDE1A1051}"/>
              </a:ext>
            </a:extLst>
          </p:cNvPr>
          <p:cNvGrpSpPr/>
          <p:nvPr/>
        </p:nvGrpSpPr>
        <p:grpSpPr>
          <a:xfrm>
            <a:off x="2633441" y="1717683"/>
            <a:ext cx="6019200" cy="3240000"/>
            <a:chOff x="9901166" y="7791450"/>
            <a:chExt cx="6229423" cy="2885619"/>
          </a:xfrm>
        </p:grpSpPr>
        <p:sp>
          <p:nvSpPr>
            <p:cNvPr id="65" name="Freeform 408">
              <a:extLst>
                <a:ext uri="{FF2B5EF4-FFF2-40B4-BE49-F238E27FC236}">
                  <a16:creationId xmlns:a16="http://schemas.microsoft.com/office/drawing/2014/main" xmlns="" id="{E6491CB1-8734-497B-AC8D-4CA830241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1951" y="9917113"/>
              <a:ext cx="5427663" cy="354013"/>
            </a:xfrm>
            <a:custGeom>
              <a:avLst/>
              <a:gdLst>
                <a:gd name="T0" fmla="*/ 0 w 569"/>
                <a:gd name="T1" fmla="*/ 37 h 37"/>
                <a:gd name="T2" fmla="*/ 1 w 569"/>
                <a:gd name="T3" fmla="*/ 35 h 37"/>
                <a:gd name="T4" fmla="*/ 3 w 569"/>
                <a:gd name="T5" fmla="*/ 32 h 37"/>
                <a:gd name="T6" fmla="*/ 8 w 569"/>
                <a:gd name="T7" fmla="*/ 30 h 37"/>
                <a:gd name="T8" fmla="*/ 9 w 569"/>
                <a:gd name="T9" fmla="*/ 28 h 37"/>
                <a:gd name="T10" fmla="*/ 25 w 569"/>
                <a:gd name="T11" fmla="*/ 27 h 37"/>
                <a:gd name="T12" fmla="*/ 28 w 569"/>
                <a:gd name="T13" fmla="*/ 26 h 37"/>
                <a:gd name="T14" fmla="*/ 29 w 569"/>
                <a:gd name="T15" fmla="*/ 25 h 37"/>
                <a:gd name="T16" fmla="*/ 39 w 569"/>
                <a:gd name="T17" fmla="*/ 24 h 37"/>
                <a:gd name="T18" fmla="*/ 50 w 569"/>
                <a:gd name="T19" fmla="*/ 23 h 37"/>
                <a:gd name="T20" fmla="*/ 53 w 569"/>
                <a:gd name="T21" fmla="*/ 22 h 37"/>
                <a:gd name="T22" fmla="*/ 64 w 569"/>
                <a:gd name="T23" fmla="*/ 21 h 37"/>
                <a:gd name="T24" fmla="*/ 68 w 569"/>
                <a:gd name="T25" fmla="*/ 20 h 37"/>
                <a:gd name="T26" fmla="*/ 70 w 569"/>
                <a:gd name="T27" fmla="*/ 19 h 37"/>
                <a:gd name="T28" fmla="*/ 95 w 569"/>
                <a:gd name="T29" fmla="*/ 18 h 37"/>
                <a:gd name="T30" fmla="*/ 208 w 569"/>
                <a:gd name="T31" fmla="*/ 17 h 37"/>
                <a:gd name="T32" fmla="*/ 214 w 569"/>
                <a:gd name="T33" fmla="*/ 16 h 37"/>
                <a:gd name="T34" fmla="*/ 249 w 569"/>
                <a:gd name="T35" fmla="*/ 14 h 37"/>
                <a:gd name="T36" fmla="*/ 277 w 569"/>
                <a:gd name="T37" fmla="*/ 13 h 37"/>
                <a:gd name="T38" fmla="*/ 342 w 569"/>
                <a:gd name="T39" fmla="*/ 12 h 37"/>
                <a:gd name="T40" fmla="*/ 365 w 569"/>
                <a:gd name="T41" fmla="*/ 11 h 37"/>
                <a:gd name="T42" fmla="*/ 415 w 569"/>
                <a:gd name="T43" fmla="*/ 10 h 37"/>
                <a:gd name="T44" fmla="*/ 427 w 569"/>
                <a:gd name="T45" fmla="*/ 9 h 37"/>
                <a:gd name="T46" fmla="*/ 479 w 569"/>
                <a:gd name="T47" fmla="*/ 8 h 37"/>
                <a:gd name="T48" fmla="*/ 486 w 569"/>
                <a:gd name="T49" fmla="*/ 7 h 37"/>
                <a:gd name="T50" fmla="*/ 496 w 569"/>
                <a:gd name="T51" fmla="*/ 6 h 37"/>
                <a:gd name="T52" fmla="*/ 505 w 569"/>
                <a:gd name="T53" fmla="*/ 5 h 37"/>
                <a:gd name="T54" fmla="*/ 514 w 569"/>
                <a:gd name="T55" fmla="*/ 4 h 37"/>
                <a:gd name="T56" fmla="*/ 542 w 569"/>
                <a:gd name="T57" fmla="*/ 3 h 37"/>
                <a:gd name="T58" fmla="*/ 563 w 569"/>
                <a:gd name="T59" fmla="*/ 2 h 37"/>
                <a:gd name="T60" fmla="*/ 564 w 569"/>
                <a:gd name="T61" fmla="*/ 1 h 37"/>
                <a:gd name="T62" fmla="*/ 569 w 569"/>
                <a:gd name="T6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9" h="37">
                  <a:moveTo>
                    <a:pt x="0" y="37"/>
                  </a:moveTo>
                  <a:lnTo>
                    <a:pt x="0" y="37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3" y="21"/>
                  </a:lnTo>
                  <a:lnTo>
                    <a:pt x="64" y="21"/>
                  </a:lnTo>
                  <a:lnTo>
                    <a:pt x="64" y="20"/>
                  </a:lnTo>
                  <a:lnTo>
                    <a:pt x="68" y="20"/>
                  </a:lnTo>
                  <a:lnTo>
                    <a:pt x="68" y="19"/>
                  </a:lnTo>
                  <a:lnTo>
                    <a:pt x="70" y="19"/>
                  </a:lnTo>
                  <a:lnTo>
                    <a:pt x="70" y="18"/>
                  </a:lnTo>
                  <a:lnTo>
                    <a:pt x="95" y="18"/>
                  </a:lnTo>
                  <a:lnTo>
                    <a:pt x="95" y="17"/>
                  </a:lnTo>
                  <a:lnTo>
                    <a:pt x="208" y="17"/>
                  </a:lnTo>
                  <a:lnTo>
                    <a:pt x="208" y="16"/>
                  </a:lnTo>
                  <a:lnTo>
                    <a:pt x="214" y="16"/>
                  </a:lnTo>
                  <a:lnTo>
                    <a:pt x="214" y="14"/>
                  </a:lnTo>
                  <a:lnTo>
                    <a:pt x="249" y="14"/>
                  </a:lnTo>
                  <a:lnTo>
                    <a:pt x="249" y="13"/>
                  </a:lnTo>
                  <a:lnTo>
                    <a:pt x="277" y="13"/>
                  </a:lnTo>
                  <a:lnTo>
                    <a:pt x="277" y="12"/>
                  </a:lnTo>
                  <a:lnTo>
                    <a:pt x="342" y="12"/>
                  </a:lnTo>
                  <a:lnTo>
                    <a:pt x="342" y="11"/>
                  </a:lnTo>
                  <a:lnTo>
                    <a:pt x="365" y="11"/>
                  </a:lnTo>
                  <a:lnTo>
                    <a:pt x="365" y="10"/>
                  </a:lnTo>
                  <a:lnTo>
                    <a:pt x="415" y="10"/>
                  </a:lnTo>
                  <a:lnTo>
                    <a:pt x="415" y="9"/>
                  </a:lnTo>
                  <a:lnTo>
                    <a:pt x="427" y="9"/>
                  </a:lnTo>
                  <a:lnTo>
                    <a:pt x="427" y="8"/>
                  </a:lnTo>
                  <a:lnTo>
                    <a:pt x="479" y="8"/>
                  </a:lnTo>
                  <a:lnTo>
                    <a:pt x="479" y="7"/>
                  </a:lnTo>
                  <a:lnTo>
                    <a:pt x="486" y="7"/>
                  </a:lnTo>
                  <a:lnTo>
                    <a:pt x="486" y="6"/>
                  </a:lnTo>
                  <a:lnTo>
                    <a:pt x="496" y="6"/>
                  </a:lnTo>
                  <a:lnTo>
                    <a:pt x="496" y="5"/>
                  </a:lnTo>
                  <a:lnTo>
                    <a:pt x="505" y="5"/>
                  </a:lnTo>
                  <a:lnTo>
                    <a:pt x="505" y="4"/>
                  </a:lnTo>
                  <a:lnTo>
                    <a:pt x="514" y="4"/>
                  </a:lnTo>
                  <a:lnTo>
                    <a:pt x="514" y="3"/>
                  </a:lnTo>
                  <a:lnTo>
                    <a:pt x="542" y="3"/>
                  </a:lnTo>
                  <a:lnTo>
                    <a:pt x="542" y="2"/>
                  </a:lnTo>
                  <a:lnTo>
                    <a:pt x="563" y="2"/>
                  </a:lnTo>
                  <a:lnTo>
                    <a:pt x="563" y="1"/>
                  </a:lnTo>
                  <a:lnTo>
                    <a:pt x="564" y="1"/>
                  </a:lnTo>
                  <a:lnTo>
                    <a:pt x="564" y="0"/>
                  </a:lnTo>
                  <a:lnTo>
                    <a:pt x="569" y="0"/>
                  </a:lnTo>
                  <a:lnTo>
                    <a:pt x="569" y="0"/>
                  </a:lnTo>
                </a:path>
              </a:pathLst>
            </a:custGeom>
            <a:noFill/>
            <a:ln w="19050" cap="flat">
              <a:solidFill>
                <a:srgbClr val="298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409">
              <a:extLst>
                <a:ext uri="{FF2B5EF4-FFF2-40B4-BE49-F238E27FC236}">
                  <a16:creationId xmlns:a16="http://schemas.microsoft.com/office/drawing/2014/main" xmlns="" id="{F845B87E-8F76-4A9E-9C7D-E8D3ADC58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1951" y="9926638"/>
              <a:ext cx="5427663" cy="344488"/>
            </a:xfrm>
            <a:custGeom>
              <a:avLst/>
              <a:gdLst>
                <a:gd name="T0" fmla="*/ 0 w 569"/>
                <a:gd name="T1" fmla="*/ 36 h 36"/>
                <a:gd name="T2" fmla="*/ 0 w 569"/>
                <a:gd name="T3" fmla="*/ 36 h 36"/>
                <a:gd name="T4" fmla="*/ 0 w 569"/>
                <a:gd name="T5" fmla="*/ 34 h 36"/>
                <a:gd name="T6" fmla="*/ 1 w 569"/>
                <a:gd name="T7" fmla="*/ 34 h 36"/>
                <a:gd name="T8" fmla="*/ 1 w 569"/>
                <a:gd name="T9" fmla="*/ 30 h 36"/>
                <a:gd name="T10" fmla="*/ 4 w 569"/>
                <a:gd name="T11" fmla="*/ 30 h 36"/>
                <a:gd name="T12" fmla="*/ 4 w 569"/>
                <a:gd name="T13" fmla="*/ 29 h 36"/>
                <a:gd name="T14" fmla="*/ 6 w 569"/>
                <a:gd name="T15" fmla="*/ 29 h 36"/>
                <a:gd name="T16" fmla="*/ 6 w 569"/>
                <a:gd name="T17" fmla="*/ 28 h 36"/>
                <a:gd name="T18" fmla="*/ 8 w 569"/>
                <a:gd name="T19" fmla="*/ 28 h 36"/>
                <a:gd name="T20" fmla="*/ 8 w 569"/>
                <a:gd name="T21" fmla="*/ 26 h 36"/>
                <a:gd name="T22" fmla="*/ 11 w 569"/>
                <a:gd name="T23" fmla="*/ 26 h 36"/>
                <a:gd name="T24" fmla="*/ 11 w 569"/>
                <a:gd name="T25" fmla="*/ 25 h 36"/>
                <a:gd name="T26" fmla="*/ 12 w 569"/>
                <a:gd name="T27" fmla="*/ 25 h 36"/>
                <a:gd name="T28" fmla="*/ 12 w 569"/>
                <a:gd name="T29" fmla="*/ 23 h 36"/>
                <a:gd name="T30" fmla="*/ 14 w 569"/>
                <a:gd name="T31" fmla="*/ 23 h 36"/>
                <a:gd name="T32" fmla="*/ 14 w 569"/>
                <a:gd name="T33" fmla="*/ 22 h 36"/>
                <a:gd name="T34" fmla="*/ 29 w 569"/>
                <a:gd name="T35" fmla="*/ 22 h 36"/>
                <a:gd name="T36" fmla="*/ 29 w 569"/>
                <a:gd name="T37" fmla="*/ 21 h 36"/>
                <a:gd name="T38" fmla="*/ 32 w 569"/>
                <a:gd name="T39" fmla="*/ 21 h 36"/>
                <a:gd name="T40" fmla="*/ 32 w 569"/>
                <a:gd name="T41" fmla="*/ 20 h 36"/>
                <a:gd name="T42" fmla="*/ 42 w 569"/>
                <a:gd name="T43" fmla="*/ 20 h 36"/>
                <a:gd name="T44" fmla="*/ 42 w 569"/>
                <a:gd name="T45" fmla="*/ 19 h 36"/>
                <a:gd name="T46" fmla="*/ 74 w 569"/>
                <a:gd name="T47" fmla="*/ 19 h 36"/>
                <a:gd name="T48" fmla="*/ 74 w 569"/>
                <a:gd name="T49" fmla="*/ 18 h 36"/>
                <a:gd name="T50" fmla="*/ 148 w 569"/>
                <a:gd name="T51" fmla="*/ 18 h 36"/>
                <a:gd name="T52" fmla="*/ 148 w 569"/>
                <a:gd name="T53" fmla="*/ 17 h 36"/>
                <a:gd name="T54" fmla="*/ 154 w 569"/>
                <a:gd name="T55" fmla="*/ 17 h 36"/>
                <a:gd name="T56" fmla="*/ 154 w 569"/>
                <a:gd name="T57" fmla="*/ 16 h 36"/>
                <a:gd name="T58" fmla="*/ 207 w 569"/>
                <a:gd name="T59" fmla="*/ 16 h 36"/>
                <a:gd name="T60" fmla="*/ 207 w 569"/>
                <a:gd name="T61" fmla="*/ 15 h 36"/>
                <a:gd name="T62" fmla="*/ 210 w 569"/>
                <a:gd name="T63" fmla="*/ 15 h 36"/>
                <a:gd name="T64" fmla="*/ 210 w 569"/>
                <a:gd name="T65" fmla="*/ 14 h 36"/>
                <a:gd name="T66" fmla="*/ 221 w 569"/>
                <a:gd name="T67" fmla="*/ 14 h 36"/>
                <a:gd name="T68" fmla="*/ 221 w 569"/>
                <a:gd name="T69" fmla="*/ 13 h 36"/>
                <a:gd name="T70" fmla="*/ 261 w 569"/>
                <a:gd name="T71" fmla="*/ 13 h 36"/>
                <a:gd name="T72" fmla="*/ 261 w 569"/>
                <a:gd name="T73" fmla="*/ 12 h 36"/>
                <a:gd name="T74" fmla="*/ 298 w 569"/>
                <a:gd name="T75" fmla="*/ 12 h 36"/>
                <a:gd name="T76" fmla="*/ 298 w 569"/>
                <a:gd name="T77" fmla="*/ 11 h 36"/>
                <a:gd name="T78" fmla="*/ 350 w 569"/>
                <a:gd name="T79" fmla="*/ 11 h 36"/>
                <a:gd name="T80" fmla="*/ 350 w 569"/>
                <a:gd name="T81" fmla="*/ 10 h 36"/>
                <a:gd name="T82" fmla="*/ 351 w 569"/>
                <a:gd name="T83" fmla="*/ 10 h 36"/>
                <a:gd name="T84" fmla="*/ 351 w 569"/>
                <a:gd name="T85" fmla="*/ 9 h 36"/>
                <a:gd name="T86" fmla="*/ 399 w 569"/>
                <a:gd name="T87" fmla="*/ 9 h 36"/>
                <a:gd name="T88" fmla="*/ 399 w 569"/>
                <a:gd name="T89" fmla="*/ 8 h 36"/>
                <a:gd name="T90" fmla="*/ 407 w 569"/>
                <a:gd name="T91" fmla="*/ 8 h 36"/>
                <a:gd name="T92" fmla="*/ 407 w 569"/>
                <a:gd name="T93" fmla="*/ 7 h 36"/>
                <a:gd name="T94" fmla="*/ 412 w 569"/>
                <a:gd name="T95" fmla="*/ 7 h 36"/>
                <a:gd name="T96" fmla="*/ 412 w 569"/>
                <a:gd name="T97" fmla="*/ 5 h 36"/>
                <a:gd name="T98" fmla="*/ 413 w 569"/>
                <a:gd name="T99" fmla="*/ 5 h 36"/>
                <a:gd name="T100" fmla="*/ 413 w 569"/>
                <a:gd name="T101" fmla="*/ 4 h 36"/>
                <a:gd name="T102" fmla="*/ 441 w 569"/>
                <a:gd name="T103" fmla="*/ 4 h 36"/>
                <a:gd name="T104" fmla="*/ 441 w 569"/>
                <a:gd name="T105" fmla="*/ 3 h 36"/>
                <a:gd name="T106" fmla="*/ 479 w 569"/>
                <a:gd name="T107" fmla="*/ 3 h 36"/>
                <a:gd name="T108" fmla="*/ 479 w 569"/>
                <a:gd name="T109" fmla="*/ 2 h 36"/>
                <a:gd name="T110" fmla="*/ 555 w 569"/>
                <a:gd name="T111" fmla="*/ 2 h 36"/>
                <a:gd name="T112" fmla="*/ 555 w 569"/>
                <a:gd name="T113" fmla="*/ 1 h 36"/>
                <a:gd name="T114" fmla="*/ 561 w 569"/>
                <a:gd name="T115" fmla="*/ 1 h 36"/>
                <a:gd name="T116" fmla="*/ 561 w 569"/>
                <a:gd name="T117" fmla="*/ 0 h 36"/>
                <a:gd name="T118" fmla="*/ 569 w 569"/>
                <a:gd name="T119" fmla="*/ 0 h 36"/>
                <a:gd name="T120" fmla="*/ 569 w 569"/>
                <a:gd name="T1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69" h="36">
                  <a:moveTo>
                    <a:pt x="0" y="36"/>
                  </a:moveTo>
                  <a:lnTo>
                    <a:pt x="0" y="36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1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74" y="19"/>
                  </a:lnTo>
                  <a:lnTo>
                    <a:pt x="74" y="18"/>
                  </a:lnTo>
                  <a:lnTo>
                    <a:pt x="148" y="18"/>
                  </a:lnTo>
                  <a:lnTo>
                    <a:pt x="148" y="17"/>
                  </a:lnTo>
                  <a:lnTo>
                    <a:pt x="154" y="17"/>
                  </a:lnTo>
                  <a:lnTo>
                    <a:pt x="154" y="16"/>
                  </a:lnTo>
                  <a:lnTo>
                    <a:pt x="207" y="16"/>
                  </a:lnTo>
                  <a:lnTo>
                    <a:pt x="207" y="15"/>
                  </a:lnTo>
                  <a:lnTo>
                    <a:pt x="210" y="15"/>
                  </a:lnTo>
                  <a:lnTo>
                    <a:pt x="210" y="14"/>
                  </a:lnTo>
                  <a:lnTo>
                    <a:pt x="221" y="14"/>
                  </a:lnTo>
                  <a:lnTo>
                    <a:pt x="221" y="13"/>
                  </a:lnTo>
                  <a:lnTo>
                    <a:pt x="261" y="13"/>
                  </a:lnTo>
                  <a:lnTo>
                    <a:pt x="261" y="12"/>
                  </a:lnTo>
                  <a:lnTo>
                    <a:pt x="298" y="12"/>
                  </a:lnTo>
                  <a:lnTo>
                    <a:pt x="298" y="11"/>
                  </a:lnTo>
                  <a:lnTo>
                    <a:pt x="350" y="11"/>
                  </a:lnTo>
                  <a:lnTo>
                    <a:pt x="350" y="10"/>
                  </a:lnTo>
                  <a:lnTo>
                    <a:pt x="351" y="10"/>
                  </a:lnTo>
                  <a:lnTo>
                    <a:pt x="351" y="9"/>
                  </a:lnTo>
                  <a:lnTo>
                    <a:pt x="399" y="9"/>
                  </a:lnTo>
                  <a:lnTo>
                    <a:pt x="399" y="8"/>
                  </a:lnTo>
                  <a:lnTo>
                    <a:pt x="407" y="8"/>
                  </a:lnTo>
                  <a:lnTo>
                    <a:pt x="407" y="7"/>
                  </a:lnTo>
                  <a:lnTo>
                    <a:pt x="412" y="7"/>
                  </a:lnTo>
                  <a:lnTo>
                    <a:pt x="412" y="5"/>
                  </a:lnTo>
                  <a:lnTo>
                    <a:pt x="413" y="5"/>
                  </a:lnTo>
                  <a:lnTo>
                    <a:pt x="413" y="4"/>
                  </a:lnTo>
                  <a:lnTo>
                    <a:pt x="441" y="4"/>
                  </a:lnTo>
                  <a:lnTo>
                    <a:pt x="441" y="3"/>
                  </a:lnTo>
                  <a:lnTo>
                    <a:pt x="479" y="3"/>
                  </a:lnTo>
                  <a:lnTo>
                    <a:pt x="479" y="2"/>
                  </a:lnTo>
                  <a:lnTo>
                    <a:pt x="555" y="2"/>
                  </a:lnTo>
                  <a:lnTo>
                    <a:pt x="555" y="1"/>
                  </a:lnTo>
                  <a:lnTo>
                    <a:pt x="561" y="1"/>
                  </a:lnTo>
                  <a:lnTo>
                    <a:pt x="561" y="0"/>
                  </a:lnTo>
                  <a:lnTo>
                    <a:pt x="569" y="0"/>
                  </a:lnTo>
                  <a:lnTo>
                    <a:pt x="569" y="0"/>
                  </a:lnTo>
                </a:path>
              </a:pathLst>
            </a:custGeom>
            <a:noFill/>
            <a:ln w="19050" cap="flat">
              <a:solidFill>
                <a:srgbClr val="5596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Line 411">
              <a:extLst>
                <a:ext uri="{FF2B5EF4-FFF2-40B4-BE49-F238E27FC236}">
                  <a16:creationId xmlns:a16="http://schemas.microsoft.com/office/drawing/2014/main" xmlns="" id="{380A37B8-6ED7-418B-B1E1-0B0D9024D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55251" y="7791450"/>
              <a:ext cx="0" cy="26035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Rectangle 412">
              <a:extLst>
                <a:ext uri="{FF2B5EF4-FFF2-40B4-BE49-F238E27FC236}">
                  <a16:creationId xmlns:a16="http://schemas.microsoft.com/office/drawing/2014/main" xmlns="" id="{815CB94F-4943-4AED-8D6B-84CEA1B1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0859" y="1021397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Rectangle 413">
              <a:extLst>
                <a:ext uri="{FF2B5EF4-FFF2-40B4-BE49-F238E27FC236}">
                  <a16:creationId xmlns:a16="http://schemas.microsoft.com/office/drawing/2014/main" xmlns="" id="{0DEB1129-8844-4847-8FF2-7013F7A37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0859" y="9421813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Rectangle 414">
              <a:extLst>
                <a:ext uri="{FF2B5EF4-FFF2-40B4-BE49-F238E27FC236}">
                  <a16:creationId xmlns:a16="http://schemas.microsoft.com/office/drawing/2014/main" xmlns="" id="{7C59F8DE-B33F-44C2-8E08-9A0CDCDAA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1166" y="8640763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1" name="Rectangle 415">
              <a:extLst>
                <a:ext uri="{FF2B5EF4-FFF2-40B4-BE49-F238E27FC236}">
                  <a16:creationId xmlns:a16="http://schemas.microsoft.com/office/drawing/2014/main" xmlns="" id="{CDD9524D-9C9B-49D2-A599-643DC04BA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1166" y="7848600"/>
              <a:ext cx="19877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2" name="Line 416">
              <a:extLst>
                <a:ext uri="{FF2B5EF4-FFF2-40B4-BE49-F238E27FC236}">
                  <a16:creationId xmlns:a16="http://schemas.microsoft.com/office/drawing/2014/main" xmlns="" id="{6A2FB1F9-B098-4C49-BDEB-55B01AA77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7151" y="10271125"/>
              <a:ext cx="3810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Line 417">
              <a:extLst>
                <a:ext uri="{FF2B5EF4-FFF2-40B4-BE49-F238E27FC236}">
                  <a16:creationId xmlns:a16="http://schemas.microsoft.com/office/drawing/2014/main" xmlns="" id="{2C4FC473-0AC7-4528-A97C-CB57CF506F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7151" y="9488488"/>
              <a:ext cx="3810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Line 418">
              <a:extLst>
                <a:ext uri="{FF2B5EF4-FFF2-40B4-BE49-F238E27FC236}">
                  <a16:creationId xmlns:a16="http://schemas.microsoft.com/office/drawing/2014/main" xmlns="" id="{B0FAB099-F248-492A-AE2C-A0C6E5DB0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7151" y="8697913"/>
              <a:ext cx="3810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Line 419">
              <a:extLst>
                <a:ext uri="{FF2B5EF4-FFF2-40B4-BE49-F238E27FC236}">
                  <a16:creationId xmlns:a16="http://schemas.microsoft.com/office/drawing/2014/main" xmlns="" id="{863E43F9-064D-4A21-95D4-AF4FB8E7B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17151" y="7915275"/>
              <a:ext cx="3810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420">
              <a:extLst>
                <a:ext uri="{FF2B5EF4-FFF2-40B4-BE49-F238E27FC236}">
                  <a16:creationId xmlns:a16="http://schemas.microsoft.com/office/drawing/2014/main" xmlns="" id="{EB8573DC-B255-455A-B725-B6C8DD82C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55251" y="10394950"/>
              <a:ext cx="5875338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421">
              <a:extLst>
                <a:ext uri="{FF2B5EF4-FFF2-40B4-BE49-F238E27FC236}">
                  <a16:creationId xmlns:a16="http://schemas.microsoft.com/office/drawing/2014/main" xmlns="" id="{9E479483-472D-44B6-AFC2-B14A603909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21951" y="10394950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422">
              <a:extLst>
                <a:ext uri="{FF2B5EF4-FFF2-40B4-BE49-F238E27FC236}">
                  <a16:creationId xmlns:a16="http://schemas.microsoft.com/office/drawing/2014/main" xmlns="" id="{9BE4C79D-A4F5-467D-8DDA-4CEB5630F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09363" y="10394950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423">
              <a:extLst>
                <a:ext uri="{FF2B5EF4-FFF2-40B4-BE49-F238E27FC236}">
                  <a16:creationId xmlns:a16="http://schemas.microsoft.com/office/drawing/2014/main" xmlns="" id="{AC85CE82-7B03-4E12-9C08-F32DF8DE5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296776" y="10394950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424">
              <a:extLst>
                <a:ext uri="{FF2B5EF4-FFF2-40B4-BE49-F238E27FC236}">
                  <a16:creationId xmlns:a16="http://schemas.microsoft.com/office/drawing/2014/main" xmlns="" id="{9DEDA10C-F0ED-428F-95C0-F4B446302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92126" y="10394950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425">
              <a:extLst>
                <a:ext uri="{FF2B5EF4-FFF2-40B4-BE49-F238E27FC236}">
                  <a16:creationId xmlns:a16="http://schemas.microsoft.com/office/drawing/2014/main" xmlns="" id="{52034B52-EDE9-436B-B4F0-ED83F0A3F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79538" y="10394950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426">
              <a:extLst>
                <a:ext uri="{FF2B5EF4-FFF2-40B4-BE49-F238E27FC236}">
                  <a16:creationId xmlns:a16="http://schemas.microsoft.com/office/drawing/2014/main" xmlns="" id="{80427BE0-61FD-41EB-B448-9B53998ED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6951" y="10394950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427">
              <a:extLst>
                <a:ext uri="{FF2B5EF4-FFF2-40B4-BE49-F238E27FC236}">
                  <a16:creationId xmlns:a16="http://schemas.microsoft.com/office/drawing/2014/main" xmlns="" id="{F0D95153-D0FB-46EF-967E-C32C2AE94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63888" y="10394950"/>
              <a:ext cx="0" cy="3810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Rectangle 428">
              <a:extLst>
                <a:ext uri="{FF2B5EF4-FFF2-40B4-BE49-F238E27FC236}">
                  <a16:creationId xmlns:a16="http://schemas.microsoft.com/office/drawing/2014/main" xmlns="" id="{B62816F2-E193-4022-A177-F99F876DB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751" y="1046162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5" name="Rectangle 429">
              <a:extLst>
                <a:ext uri="{FF2B5EF4-FFF2-40B4-BE49-F238E27FC236}">
                  <a16:creationId xmlns:a16="http://schemas.microsoft.com/office/drawing/2014/main" xmlns="" id="{F058B23B-3E15-42FC-A1C8-3356DD336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90301" y="1046162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60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6" name="Rectangle 430">
              <a:extLst>
                <a:ext uri="{FF2B5EF4-FFF2-40B4-BE49-F238E27FC236}">
                  <a16:creationId xmlns:a16="http://schemas.microsoft.com/office/drawing/2014/main" xmlns="" id="{1CC43134-4883-415B-91D2-3814B97D8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39613" y="10461625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120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7" name="Rectangle 431">
              <a:extLst>
                <a:ext uri="{FF2B5EF4-FFF2-40B4-BE49-F238E27FC236}">
                  <a16:creationId xmlns:a16="http://schemas.microsoft.com/office/drawing/2014/main" xmlns="" id="{A43BBCEE-825B-405B-B35D-AE1380660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4963" y="10461625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180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8" name="Rectangle 432">
              <a:extLst>
                <a:ext uri="{FF2B5EF4-FFF2-40B4-BE49-F238E27FC236}">
                  <a16:creationId xmlns:a16="http://schemas.microsoft.com/office/drawing/2014/main" xmlns="" id="{52D013C8-63C9-4D3B-BCBE-51BD503B8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2376" y="10461625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240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" name="Rectangle 433">
              <a:extLst>
                <a:ext uri="{FF2B5EF4-FFF2-40B4-BE49-F238E27FC236}">
                  <a16:creationId xmlns:a16="http://schemas.microsoft.com/office/drawing/2014/main" xmlns="" id="{F57C8591-9500-402C-8A54-3CCB2656F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9788" y="10461625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300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" name="Rectangle 434">
              <a:extLst>
                <a:ext uri="{FF2B5EF4-FFF2-40B4-BE49-F238E27FC236}">
                  <a16:creationId xmlns:a16="http://schemas.microsoft.com/office/drawing/2014/main" xmlns="" id="{328C264E-EFC7-43F9-AB64-777E1315F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6726" y="10461625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360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0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5A03701A-DB7D-45B1-B2CB-251F3FF8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076" y="835220"/>
            <a:ext cx="11128512" cy="347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1Y </a:t>
            </a:r>
            <a:r>
              <a:rPr lang="en-US" altLang="ko-K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BARC(2,3,5) </a:t>
            </a:r>
            <a:r>
              <a:rPr lang="en-US" altLang="ko-K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Bleeding</a:t>
            </a: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altLang="ko-K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LBR</a:t>
            </a:r>
            <a:r>
              <a:rPr lang="en-US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Stratum</a:t>
            </a:r>
            <a:endParaRPr lang="en-US" altLang="ko-KR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95C641-6C46-4B71-9AC2-321A1EF86767}"/>
              </a:ext>
            </a:extLst>
          </p:cNvPr>
          <p:cNvSpPr txBox="1"/>
          <p:nvPr/>
        </p:nvSpPr>
        <p:spPr>
          <a:xfrm rot="16200000">
            <a:off x="940690" y="2844044"/>
            <a:ext cx="2734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Incidence (%)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4DDF36-E4EE-4114-8E31-B6DA8CCEA07D}"/>
              </a:ext>
            </a:extLst>
          </p:cNvPr>
          <p:cNvSpPr txBox="1"/>
          <p:nvPr/>
        </p:nvSpPr>
        <p:spPr>
          <a:xfrm>
            <a:off x="7904023" y="997909"/>
            <a:ext cx="42455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ratio </a:t>
            </a:r>
            <a:r>
              <a:rPr lang="pl-PL" altLang="ko-K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0.63</a:t>
            </a:r>
            <a:r>
              <a:rPr lang="en-US" altLang="ko-K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altLang="ko-K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95%CI</a:t>
            </a:r>
            <a:r>
              <a:rPr lang="en-US" altLang="ko-K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ko-K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ko-KR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0.50 to </a:t>
            </a:r>
            <a:r>
              <a:rPr lang="pl-PL" altLang="ko-KR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0.79</a:t>
            </a:r>
            <a:r>
              <a:rPr lang="en-US" altLang="ko-KR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altLang="ko-KR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altLang="ko-K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</p:txBody>
      </p:sp>
      <p:sp>
        <p:nvSpPr>
          <p:cNvPr id="9" name="Rectangle 57">
            <a:extLst>
              <a:ext uri="{FF2B5EF4-FFF2-40B4-BE49-F238E27FC236}">
                <a16:creationId xmlns:a16="http://schemas.microsoft.com/office/drawing/2014/main" xmlns="" id="{5FCC6A56-2BCC-4E58-A47B-268826352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7" y="5331901"/>
            <a:ext cx="66684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 smtClean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LBR </a:t>
            </a:r>
            <a:r>
              <a:rPr lang="en-US" altLang="ko-KR" sz="1400" b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3</a:t>
            </a:r>
            <a:r>
              <a:rPr lang="en-US" altLang="ko-KR" sz="1400" b="1" smtClean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M</a:t>
            </a:r>
            <a:endParaRPr lang="ko-KR" altLang="ko-KR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57">
            <a:extLst>
              <a:ext uri="{FF2B5EF4-FFF2-40B4-BE49-F238E27FC236}">
                <a16:creationId xmlns:a16="http://schemas.microsoft.com/office/drawing/2014/main" xmlns="" id="{EA12B1D5-3F58-46C8-B31D-058EFFE61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7" y="5735984"/>
            <a:ext cx="7662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L</a:t>
            </a:r>
            <a:r>
              <a:rPr lang="en-US" altLang="ko-KR" sz="1400" b="1" smtClean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BR 12M</a:t>
            </a:r>
            <a:endParaRPr lang="ko-KR" altLang="ko-KR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57">
            <a:extLst>
              <a:ext uri="{FF2B5EF4-FFF2-40B4-BE49-F238E27FC236}">
                <a16:creationId xmlns:a16="http://schemas.microsoft.com/office/drawing/2014/main" xmlns="" id="{B524BBC7-AAF0-46A3-92AD-3B477DD33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376" y="5030582"/>
            <a:ext cx="1575065" cy="15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1400" b="1" i="1" dirty="0">
                <a:solidFill>
                  <a:srgbClr val="000000"/>
                </a:solidFill>
                <a:ea typeface="굴림" panose="020B0600000101010101" pitchFamily="50" charset="-127"/>
                <a:cs typeface="Arial" panose="020B0604020202020204" pitchFamily="34" charset="0"/>
              </a:rPr>
              <a:t>Numbers at risk</a:t>
            </a:r>
            <a:endParaRPr lang="ko-KR" altLang="ko-KR" sz="1400" b="1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xmlns="" id="{90977B59-E231-405C-B40D-4314E915DCC9}"/>
              </a:ext>
            </a:extLst>
          </p:cNvPr>
          <p:cNvGrpSpPr/>
          <p:nvPr/>
        </p:nvGrpSpPr>
        <p:grpSpPr>
          <a:xfrm>
            <a:off x="3108398" y="5328899"/>
            <a:ext cx="5466704" cy="599229"/>
            <a:chOff x="2728912" y="7694509"/>
            <a:chExt cx="6079579" cy="550265"/>
          </a:xfrm>
        </p:grpSpPr>
        <p:sp>
          <p:nvSpPr>
            <p:cNvPr id="13" name="Rectangle 248">
              <a:extLst>
                <a:ext uri="{FF2B5EF4-FFF2-40B4-BE49-F238E27FC236}">
                  <a16:creationId xmlns:a16="http://schemas.microsoft.com/office/drawing/2014/main" xmlns="" id="{C2B2131F-6F35-4D9E-838B-3EF0E2B94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2" y="7694509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1649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249">
              <a:extLst>
                <a:ext uri="{FF2B5EF4-FFF2-40B4-BE49-F238E27FC236}">
                  <a16:creationId xmlns:a16="http://schemas.microsoft.com/office/drawing/2014/main" xmlns="" id="{8A4924A8-CFE3-4932-8D77-3848774DB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723" y="7694509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1583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Rectangle 250">
              <a:extLst>
                <a:ext uri="{FF2B5EF4-FFF2-40B4-BE49-F238E27FC236}">
                  <a16:creationId xmlns:a16="http://schemas.microsoft.com/office/drawing/2014/main" xmlns="" id="{254C454F-FB91-4C59-97CA-C4589E5F4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194" y="7694509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1523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Rectangle 251">
              <a:extLst>
                <a:ext uri="{FF2B5EF4-FFF2-40B4-BE49-F238E27FC236}">
                  <a16:creationId xmlns:a16="http://schemas.microsoft.com/office/drawing/2014/main" xmlns="" id="{5482E4B3-5CDA-459F-BC54-2A53E0AFA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626" y="7694509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1512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Rectangle 252">
              <a:extLst>
                <a:ext uri="{FF2B5EF4-FFF2-40B4-BE49-F238E27FC236}">
                  <a16:creationId xmlns:a16="http://schemas.microsoft.com/office/drawing/2014/main" xmlns="" id="{1DBE8DAD-9864-4531-A16D-62F1F4C93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435" y="7694509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1501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Rectangle 253">
              <a:extLst>
                <a:ext uri="{FF2B5EF4-FFF2-40B4-BE49-F238E27FC236}">
                  <a16:creationId xmlns:a16="http://schemas.microsoft.com/office/drawing/2014/main" xmlns="" id="{D92D6D3A-4766-4C6B-8E63-BB402343F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906" y="7694509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1467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ctangle 254">
              <a:extLst>
                <a:ext uri="{FF2B5EF4-FFF2-40B4-BE49-F238E27FC236}">
                  <a16:creationId xmlns:a16="http://schemas.microsoft.com/office/drawing/2014/main" xmlns="" id="{112FB06A-34CF-41D9-B14A-FCC668554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377" y="7694509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1297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Rectangle 255">
              <a:extLst>
                <a:ext uri="{FF2B5EF4-FFF2-40B4-BE49-F238E27FC236}">
                  <a16:creationId xmlns:a16="http://schemas.microsoft.com/office/drawing/2014/main" xmlns="" id="{8F45132C-0120-4231-A1F0-B588AADA9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912" y="8046934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1650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Rectangle 256">
              <a:extLst>
                <a:ext uri="{FF2B5EF4-FFF2-40B4-BE49-F238E27FC236}">
                  <a16:creationId xmlns:a16="http://schemas.microsoft.com/office/drawing/2014/main" xmlns="" id="{780A98E5-98A9-4A30-A63D-749FF541E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723" y="8046934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1581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Rectangle 257">
              <a:extLst>
                <a:ext uri="{FF2B5EF4-FFF2-40B4-BE49-F238E27FC236}">
                  <a16:creationId xmlns:a16="http://schemas.microsoft.com/office/drawing/2014/main" xmlns="" id="{62AEC03D-AF44-4D09-A840-967D95912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194" y="8046934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1543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258">
              <a:extLst>
                <a:ext uri="{FF2B5EF4-FFF2-40B4-BE49-F238E27FC236}">
                  <a16:creationId xmlns:a16="http://schemas.microsoft.com/office/drawing/2014/main" xmlns="" id="{9F0DF8E5-CB6B-49E1-AAC4-A9B85CC3C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626" y="8046934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1507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Rectangle 259">
              <a:extLst>
                <a:ext uri="{FF2B5EF4-FFF2-40B4-BE49-F238E27FC236}">
                  <a16:creationId xmlns:a16="http://schemas.microsoft.com/office/drawing/2014/main" xmlns="" id="{3AECAAC8-9A9B-4B61-A80F-DB9C5EE9C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5434" y="8046934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1483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Rectangle 260">
              <a:extLst>
                <a:ext uri="{FF2B5EF4-FFF2-40B4-BE49-F238E27FC236}">
                  <a16:creationId xmlns:a16="http://schemas.microsoft.com/office/drawing/2014/main" xmlns="" id="{0ADD200B-4530-483D-AB20-28F0B7EAE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5906" y="8046934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1441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Rectangle 261">
              <a:extLst>
                <a:ext uri="{FF2B5EF4-FFF2-40B4-BE49-F238E27FC236}">
                  <a16:creationId xmlns:a16="http://schemas.microsoft.com/office/drawing/2014/main" xmlns="" id="{D19FE0D8-A9FF-444A-971E-E4CBB3C75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377" y="8046934"/>
              <a:ext cx="442114" cy="19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1279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Title 3">
            <a:extLst>
              <a:ext uri="{FF2B5EF4-FFF2-40B4-BE49-F238E27FC236}">
                <a16:creationId xmlns:a16="http://schemas.microsoft.com/office/drawing/2014/main" xmlns="" id="{57BEFE0C-B299-4844-9833-6F4DB3DA199E}"/>
              </a:ext>
            </a:extLst>
          </p:cNvPr>
          <p:cNvSpPr txBox="1">
            <a:spLocks/>
          </p:cNvSpPr>
          <p:nvPr/>
        </p:nvSpPr>
        <p:spPr>
          <a:xfrm>
            <a:off x="531744" y="232606"/>
            <a:ext cx="11128513" cy="597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End Points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xmlns="" id="{2A394DEA-E25A-4846-883B-2A332EED109C}"/>
              </a:ext>
            </a:extLst>
          </p:cNvPr>
          <p:cNvSpPr/>
          <p:nvPr/>
        </p:nvSpPr>
        <p:spPr>
          <a:xfrm>
            <a:off x="6511197" y="2071689"/>
            <a:ext cx="2018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>
                <a:solidFill>
                  <a:srgbClr val="4EA72E">
                    <a:lumMod val="75000"/>
                  </a:srgbClr>
                </a:solidFill>
                <a:latin typeface="Arial" panose="020B0604020202020204" pitchFamily="34" charset="0"/>
              </a:rPr>
              <a:t>LBR 12M : 11.7%</a:t>
            </a:r>
            <a:endParaRPr lang="ko-KR" altLang="ko-KR" sz="2000" b="1" dirty="0">
              <a:solidFill>
                <a:srgbClr val="4EA72E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7882429F-2886-400E-AA71-CAC17ADE79EF}"/>
              </a:ext>
            </a:extLst>
          </p:cNvPr>
          <p:cNvSpPr/>
          <p:nvPr/>
        </p:nvSpPr>
        <p:spPr>
          <a:xfrm>
            <a:off x="6718730" y="3276131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b="1">
                <a:solidFill>
                  <a:srgbClr val="0070C0"/>
                </a:solidFill>
                <a:latin typeface="Arial" panose="020B0604020202020204" pitchFamily="34" charset="0"/>
              </a:rPr>
              <a:t>LBR 3M : 7.4%</a:t>
            </a:r>
            <a:endParaRPr lang="ko-KR" altLang="ko-KR" sz="20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E796049-057F-4D25-A7E4-76B82B944C77}"/>
              </a:ext>
            </a:extLst>
          </p:cNvPr>
          <p:cNvSpPr txBox="1"/>
          <p:nvPr/>
        </p:nvSpPr>
        <p:spPr>
          <a:xfrm>
            <a:off x="8744081" y="4629396"/>
            <a:ext cx="2582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to randomization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91AB86D9-17A9-4C48-B291-B406C6CCFAB7}"/>
              </a:ext>
            </a:extLst>
          </p:cNvPr>
          <p:cNvGrpSpPr/>
          <p:nvPr/>
        </p:nvGrpSpPr>
        <p:grpSpPr>
          <a:xfrm>
            <a:off x="2631802" y="1629838"/>
            <a:ext cx="5968188" cy="3326958"/>
            <a:chOff x="2631802" y="1629838"/>
            <a:chExt cx="5968188" cy="3326958"/>
          </a:xfrm>
        </p:grpSpPr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xmlns="" id="{6895EB94-FD9A-4B36-B283-2D4964BEB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135" y="3182830"/>
              <a:ext cx="5199975" cy="1324797"/>
            </a:xfrm>
            <a:custGeom>
              <a:avLst/>
              <a:gdLst>
                <a:gd name="T0" fmla="*/ 0 w 730"/>
                <a:gd name="T1" fmla="*/ 170 h 174"/>
                <a:gd name="T2" fmla="*/ 4 w 730"/>
                <a:gd name="T3" fmla="*/ 165 h 174"/>
                <a:gd name="T4" fmla="*/ 6 w 730"/>
                <a:gd name="T5" fmla="*/ 160 h 174"/>
                <a:gd name="T6" fmla="*/ 10 w 730"/>
                <a:gd name="T7" fmla="*/ 157 h 174"/>
                <a:gd name="T8" fmla="*/ 12 w 730"/>
                <a:gd name="T9" fmla="*/ 151 h 174"/>
                <a:gd name="T10" fmla="*/ 15 w 730"/>
                <a:gd name="T11" fmla="*/ 147 h 174"/>
                <a:gd name="T12" fmla="*/ 27 w 730"/>
                <a:gd name="T13" fmla="*/ 142 h 174"/>
                <a:gd name="T14" fmla="*/ 43 w 730"/>
                <a:gd name="T15" fmla="*/ 141 h 174"/>
                <a:gd name="T16" fmla="*/ 47 w 730"/>
                <a:gd name="T17" fmla="*/ 138 h 174"/>
                <a:gd name="T18" fmla="*/ 53 w 730"/>
                <a:gd name="T19" fmla="*/ 135 h 174"/>
                <a:gd name="T20" fmla="*/ 55 w 730"/>
                <a:gd name="T21" fmla="*/ 128 h 174"/>
                <a:gd name="T22" fmla="*/ 59 w 730"/>
                <a:gd name="T23" fmla="*/ 125 h 174"/>
                <a:gd name="T24" fmla="*/ 65 w 730"/>
                <a:gd name="T25" fmla="*/ 120 h 174"/>
                <a:gd name="T26" fmla="*/ 73 w 730"/>
                <a:gd name="T27" fmla="*/ 119 h 174"/>
                <a:gd name="T28" fmla="*/ 79 w 730"/>
                <a:gd name="T29" fmla="*/ 115 h 174"/>
                <a:gd name="T30" fmla="*/ 101 w 730"/>
                <a:gd name="T31" fmla="*/ 113 h 174"/>
                <a:gd name="T32" fmla="*/ 105 w 730"/>
                <a:gd name="T33" fmla="*/ 109 h 174"/>
                <a:gd name="T34" fmla="*/ 119 w 730"/>
                <a:gd name="T35" fmla="*/ 107 h 174"/>
                <a:gd name="T36" fmla="*/ 125 w 730"/>
                <a:gd name="T37" fmla="*/ 104 h 174"/>
                <a:gd name="T38" fmla="*/ 129 w 730"/>
                <a:gd name="T39" fmla="*/ 103 h 174"/>
                <a:gd name="T40" fmla="*/ 135 w 730"/>
                <a:gd name="T41" fmla="*/ 100 h 174"/>
                <a:gd name="T42" fmla="*/ 141 w 730"/>
                <a:gd name="T43" fmla="*/ 99 h 174"/>
                <a:gd name="T44" fmla="*/ 143 w 730"/>
                <a:gd name="T45" fmla="*/ 94 h 174"/>
                <a:gd name="T46" fmla="*/ 153 w 730"/>
                <a:gd name="T47" fmla="*/ 90 h 174"/>
                <a:gd name="T48" fmla="*/ 157 w 730"/>
                <a:gd name="T49" fmla="*/ 85 h 174"/>
                <a:gd name="T50" fmla="*/ 169 w 730"/>
                <a:gd name="T51" fmla="*/ 84 h 174"/>
                <a:gd name="T52" fmla="*/ 171 w 730"/>
                <a:gd name="T53" fmla="*/ 77 h 174"/>
                <a:gd name="T54" fmla="*/ 177 w 730"/>
                <a:gd name="T55" fmla="*/ 72 h 174"/>
                <a:gd name="T56" fmla="*/ 183 w 730"/>
                <a:gd name="T57" fmla="*/ 67 h 174"/>
                <a:gd name="T58" fmla="*/ 193 w 730"/>
                <a:gd name="T59" fmla="*/ 62 h 174"/>
                <a:gd name="T60" fmla="*/ 197 w 730"/>
                <a:gd name="T61" fmla="*/ 58 h 174"/>
                <a:gd name="T62" fmla="*/ 201 w 730"/>
                <a:gd name="T63" fmla="*/ 55 h 174"/>
                <a:gd name="T64" fmla="*/ 203 w 730"/>
                <a:gd name="T65" fmla="*/ 52 h 174"/>
                <a:gd name="T66" fmla="*/ 211 w 730"/>
                <a:gd name="T67" fmla="*/ 51 h 174"/>
                <a:gd name="T68" fmla="*/ 217 w 730"/>
                <a:gd name="T69" fmla="*/ 46 h 174"/>
                <a:gd name="T70" fmla="*/ 233 w 730"/>
                <a:gd name="T71" fmla="*/ 45 h 174"/>
                <a:gd name="T72" fmla="*/ 241 w 730"/>
                <a:gd name="T73" fmla="*/ 42 h 174"/>
                <a:gd name="T74" fmla="*/ 257 w 730"/>
                <a:gd name="T75" fmla="*/ 39 h 174"/>
                <a:gd name="T76" fmla="*/ 265 w 730"/>
                <a:gd name="T77" fmla="*/ 36 h 174"/>
                <a:gd name="T78" fmla="*/ 301 w 730"/>
                <a:gd name="T79" fmla="*/ 35 h 174"/>
                <a:gd name="T80" fmla="*/ 323 w 730"/>
                <a:gd name="T81" fmla="*/ 32 h 174"/>
                <a:gd name="T82" fmla="*/ 351 w 730"/>
                <a:gd name="T83" fmla="*/ 30 h 174"/>
                <a:gd name="T84" fmla="*/ 369 w 730"/>
                <a:gd name="T85" fmla="*/ 27 h 174"/>
                <a:gd name="T86" fmla="*/ 383 w 730"/>
                <a:gd name="T87" fmla="*/ 26 h 174"/>
                <a:gd name="T88" fmla="*/ 394 w 730"/>
                <a:gd name="T89" fmla="*/ 23 h 174"/>
                <a:gd name="T90" fmla="*/ 420 w 730"/>
                <a:gd name="T91" fmla="*/ 21 h 174"/>
                <a:gd name="T92" fmla="*/ 446 w 730"/>
                <a:gd name="T93" fmla="*/ 19 h 174"/>
                <a:gd name="T94" fmla="*/ 476 w 730"/>
                <a:gd name="T95" fmla="*/ 17 h 174"/>
                <a:gd name="T96" fmla="*/ 490 w 730"/>
                <a:gd name="T97" fmla="*/ 14 h 174"/>
                <a:gd name="T98" fmla="*/ 514 w 730"/>
                <a:gd name="T99" fmla="*/ 13 h 174"/>
                <a:gd name="T100" fmla="*/ 560 w 730"/>
                <a:gd name="T101" fmla="*/ 8 h 174"/>
                <a:gd name="T102" fmla="*/ 578 w 730"/>
                <a:gd name="T103" fmla="*/ 7 h 174"/>
                <a:gd name="T104" fmla="*/ 606 w 730"/>
                <a:gd name="T105" fmla="*/ 4 h 174"/>
                <a:gd name="T106" fmla="*/ 634 w 730"/>
                <a:gd name="T107" fmla="*/ 3 h 174"/>
                <a:gd name="T108" fmla="*/ 706 w 730"/>
                <a:gd name="T10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0" h="174">
                  <a:moveTo>
                    <a:pt x="0" y="174"/>
                  </a:moveTo>
                  <a:lnTo>
                    <a:pt x="0" y="174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2" y="165"/>
                  </a:lnTo>
                  <a:lnTo>
                    <a:pt x="4" y="165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6" y="160"/>
                  </a:lnTo>
                  <a:lnTo>
                    <a:pt x="8" y="160"/>
                  </a:lnTo>
                  <a:lnTo>
                    <a:pt x="8" y="157"/>
                  </a:lnTo>
                  <a:lnTo>
                    <a:pt x="10" y="157"/>
                  </a:lnTo>
                  <a:lnTo>
                    <a:pt x="10" y="154"/>
                  </a:lnTo>
                  <a:lnTo>
                    <a:pt x="12" y="154"/>
                  </a:lnTo>
                  <a:lnTo>
                    <a:pt x="12" y="151"/>
                  </a:lnTo>
                  <a:lnTo>
                    <a:pt x="13" y="151"/>
                  </a:lnTo>
                  <a:lnTo>
                    <a:pt x="13" y="147"/>
                  </a:lnTo>
                  <a:lnTo>
                    <a:pt x="15" y="147"/>
                  </a:lnTo>
                  <a:lnTo>
                    <a:pt x="15" y="144"/>
                  </a:lnTo>
                  <a:lnTo>
                    <a:pt x="27" y="144"/>
                  </a:lnTo>
                  <a:lnTo>
                    <a:pt x="27" y="142"/>
                  </a:lnTo>
                  <a:lnTo>
                    <a:pt x="33" y="142"/>
                  </a:lnTo>
                  <a:lnTo>
                    <a:pt x="33" y="141"/>
                  </a:lnTo>
                  <a:lnTo>
                    <a:pt x="43" y="141"/>
                  </a:lnTo>
                  <a:lnTo>
                    <a:pt x="43" y="139"/>
                  </a:lnTo>
                  <a:lnTo>
                    <a:pt x="47" y="139"/>
                  </a:lnTo>
                  <a:lnTo>
                    <a:pt x="47" y="138"/>
                  </a:lnTo>
                  <a:lnTo>
                    <a:pt x="51" y="138"/>
                  </a:lnTo>
                  <a:lnTo>
                    <a:pt x="51" y="135"/>
                  </a:lnTo>
                  <a:lnTo>
                    <a:pt x="53" y="135"/>
                  </a:lnTo>
                  <a:lnTo>
                    <a:pt x="53" y="131"/>
                  </a:lnTo>
                  <a:lnTo>
                    <a:pt x="55" y="131"/>
                  </a:lnTo>
                  <a:lnTo>
                    <a:pt x="55" y="128"/>
                  </a:lnTo>
                  <a:lnTo>
                    <a:pt x="57" y="128"/>
                  </a:lnTo>
                  <a:lnTo>
                    <a:pt x="57" y="125"/>
                  </a:lnTo>
                  <a:lnTo>
                    <a:pt x="59" y="125"/>
                  </a:lnTo>
                  <a:lnTo>
                    <a:pt x="59" y="122"/>
                  </a:lnTo>
                  <a:lnTo>
                    <a:pt x="65" y="122"/>
                  </a:lnTo>
                  <a:lnTo>
                    <a:pt x="65" y="120"/>
                  </a:lnTo>
                  <a:lnTo>
                    <a:pt x="67" y="120"/>
                  </a:lnTo>
                  <a:lnTo>
                    <a:pt x="67" y="119"/>
                  </a:lnTo>
                  <a:lnTo>
                    <a:pt x="73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79" y="115"/>
                  </a:lnTo>
                  <a:lnTo>
                    <a:pt x="91" y="115"/>
                  </a:lnTo>
                  <a:lnTo>
                    <a:pt x="91" y="113"/>
                  </a:lnTo>
                  <a:lnTo>
                    <a:pt x="101" y="113"/>
                  </a:lnTo>
                  <a:lnTo>
                    <a:pt x="101" y="110"/>
                  </a:lnTo>
                  <a:lnTo>
                    <a:pt x="105" y="110"/>
                  </a:lnTo>
                  <a:lnTo>
                    <a:pt x="105" y="109"/>
                  </a:lnTo>
                  <a:lnTo>
                    <a:pt x="115" y="109"/>
                  </a:lnTo>
                  <a:lnTo>
                    <a:pt x="115" y="107"/>
                  </a:lnTo>
                  <a:lnTo>
                    <a:pt x="119" y="107"/>
                  </a:lnTo>
                  <a:lnTo>
                    <a:pt x="119" y="106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7" y="104"/>
                  </a:lnTo>
                  <a:lnTo>
                    <a:pt x="127" y="103"/>
                  </a:lnTo>
                  <a:lnTo>
                    <a:pt x="129" y="103"/>
                  </a:lnTo>
                  <a:lnTo>
                    <a:pt x="129" y="101"/>
                  </a:lnTo>
                  <a:lnTo>
                    <a:pt x="135" y="101"/>
                  </a:lnTo>
                  <a:lnTo>
                    <a:pt x="135" y="100"/>
                  </a:lnTo>
                  <a:lnTo>
                    <a:pt x="139" y="100"/>
                  </a:lnTo>
                  <a:lnTo>
                    <a:pt x="139" y="99"/>
                  </a:lnTo>
                  <a:lnTo>
                    <a:pt x="141" y="99"/>
                  </a:lnTo>
                  <a:lnTo>
                    <a:pt x="141" y="97"/>
                  </a:lnTo>
                  <a:lnTo>
                    <a:pt x="143" y="97"/>
                  </a:lnTo>
                  <a:lnTo>
                    <a:pt x="143" y="94"/>
                  </a:lnTo>
                  <a:lnTo>
                    <a:pt x="149" y="94"/>
                  </a:lnTo>
                  <a:lnTo>
                    <a:pt x="149" y="90"/>
                  </a:lnTo>
                  <a:lnTo>
                    <a:pt x="153" y="90"/>
                  </a:lnTo>
                  <a:lnTo>
                    <a:pt x="153" y="88"/>
                  </a:lnTo>
                  <a:lnTo>
                    <a:pt x="157" y="88"/>
                  </a:lnTo>
                  <a:lnTo>
                    <a:pt x="157" y="85"/>
                  </a:lnTo>
                  <a:lnTo>
                    <a:pt x="159" y="85"/>
                  </a:lnTo>
                  <a:lnTo>
                    <a:pt x="159" y="84"/>
                  </a:lnTo>
                  <a:lnTo>
                    <a:pt x="169" y="84"/>
                  </a:lnTo>
                  <a:lnTo>
                    <a:pt x="169" y="78"/>
                  </a:lnTo>
                  <a:lnTo>
                    <a:pt x="171" y="78"/>
                  </a:lnTo>
                  <a:lnTo>
                    <a:pt x="171" y="77"/>
                  </a:lnTo>
                  <a:lnTo>
                    <a:pt x="173" y="77"/>
                  </a:lnTo>
                  <a:lnTo>
                    <a:pt x="173" y="72"/>
                  </a:lnTo>
                  <a:lnTo>
                    <a:pt x="177" y="72"/>
                  </a:lnTo>
                  <a:lnTo>
                    <a:pt x="177" y="69"/>
                  </a:lnTo>
                  <a:lnTo>
                    <a:pt x="183" y="69"/>
                  </a:lnTo>
                  <a:lnTo>
                    <a:pt x="183" y="67"/>
                  </a:lnTo>
                  <a:lnTo>
                    <a:pt x="185" y="67"/>
                  </a:lnTo>
                  <a:lnTo>
                    <a:pt x="185" y="62"/>
                  </a:lnTo>
                  <a:lnTo>
                    <a:pt x="193" y="62"/>
                  </a:lnTo>
                  <a:lnTo>
                    <a:pt x="193" y="59"/>
                  </a:lnTo>
                  <a:lnTo>
                    <a:pt x="197" y="59"/>
                  </a:lnTo>
                  <a:lnTo>
                    <a:pt x="197" y="58"/>
                  </a:lnTo>
                  <a:lnTo>
                    <a:pt x="199" y="58"/>
                  </a:lnTo>
                  <a:lnTo>
                    <a:pt x="199" y="55"/>
                  </a:lnTo>
                  <a:lnTo>
                    <a:pt x="201" y="55"/>
                  </a:lnTo>
                  <a:lnTo>
                    <a:pt x="201" y="53"/>
                  </a:lnTo>
                  <a:lnTo>
                    <a:pt x="203" y="53"/>
                  </a:lnTo>
                  <a:lnTo>
                    <a:pt x="203" y="52"/>
                  </a:lnTo>
                  <a:lnTo>
                    <a:pt x="207" y="52"/>
                  </a:lnTo>
                  <a:lnTo>
                    <a:pt x="207" y="51"/>
                  </a:lnTo>
                  <a:lnTo>
                    <a:pt x="211" y="51"/>
                  </a:lnTo>
                  <a:lnTo>
                    <a:pt x="211" y="48"/>
                  </a:lnTo>
                  <a:lnTo>
                    <a:pt x="217" y="48"/>
                  </a:lnTo>
                  <a:lnTo>
                    <a:pt x="217" y="46"/>
                  </a:lnTo>
                  <a:lnTo>
                    <a:pt x="227" y="46"/>
                  </a:lnTo>
                  <a:lnTo>
                    <a:pt x="227" y="45"/>
                  </a:lnTo>
                  <a:lnTo>
                    <a:pt x="233" y="45"/>
                  </a:lnTo>
                  <a:lnTo>
                    <a:pt x="233" y="43"/>
                  </a:lnTo>
                  <a:lnTo>
                    <a:pt x="241" y="43"/>
                  </a:lnTo>
                  <a:lnTo>
                    <a:pt x="241" y="42"/>
                  </a:lnTo>
                  <a:lnTo>
                    <a:pt x="253" y="42"/>
                  </a:lnTo>
                  <a:lnTo>
                    <a:pt x="253" y="39"/>
                  </a:lnTo>
                  <a:lnTo>
                    <a:pt x="257" y="39"/>
                  </a:lnTo>
                  <a:lnTo>
                    <a:pt x="257" y="37"/>
                  </a:lnTo>
                  <a:lnTo>
                    <a:pt x="265" y="37"/>
                  </a:lnTo>
                  <a:lnTo>
                    <a:pt x="265" y="36"/>
                  </a:lnTo>
                  <a:lnTo>
                    <a:pt x="291" y="36"/>
                  </a:lnTo>
                  <a:lnTo>
                    <a:pt x="291" y="35"/>
                  </a:lnTo>
                  <a:lnTo>
                    <a:pt x="301" y="35"/>
                  </a:lnTo>
                  <a:lnTo>
                    <a:pt x="301" y="33"/>
                  </a:lnTo>
                  <a:lnTo>
                    <a:pt x="323" y="33"/>
                  </a:lnTo>
                  <a:lnTo>
                    <a:pt x="323" y="32"/>
                  </a:lnTo>
                  <a:lnTo>
                    <a:pt x="347" y="32"/>
                  </a:lnTo>
                  <a:lnTo>
                    <a:pt x="347" y="30"/>
                  </a:lnTo>
                  <a:lnTo>
                    <a:pt x="351" y="30"/>
                  </a:lnTo>
                  <a:lnTo>
                    <a:pt x="351" y="29"/>
                  </a:lnTo>
                  <a:lnTo>
                    <a:pt x="369" y="29"/>
                  </a:lnTo>
                  <a:lnTo>
                    <a:pt x="369" y="27"/>
                  </a:lnTo>
                  <a:lnTo>
                    <a:pt x="381" y="27"/>
                  </a:lnTo>
                  <a:lnTo>
                    <a:pt x="381" y="26"/>
                  </a:lnTo>
                  <a:lnTo>
                    <a:pt x="383" y="26"/>
                  </a:lnTo>
                  <a:lnTo>
                    <a:pt x="383" y="24"/>
                  </a:lnTo>
                  <a:lnTo>
                    <a:pt x="394" y="24"/>
                  </a:lnTo>
                  <a:lnTo>
                    <a:pt x="394" y="23"/>
                  </a:lnTo>
                  <a:lnTo>
                    <a:pt x="400" y="23"/>
                  </a:lnTo>
                  <a:lnTo>
                    <a:pt x="400" y="21"/>
                  </a:lnTo>
                  <a:lnTo>
                    <a:pt x="420" y="21"/>
                  </a:lnTo>
                  <a:lnTo>
                    <a:pt x="420" y="20"/>
                  </a:lnTo>
                  <a:lnTo>
                    <a:pt x="446" y="20"/>
                  </a:lnTo>
                  <a:lnTo>
                    <a:pt x="446" y="19"/>
                  </a:lnTo>
                  <a:lnTo>
                    <a:pt x="472" y="19"/>
                  </a:lnTo>
                  <a:lnTo>
                    <a:pt x="472" y="17"/>
                  </a:lnTo>
                  <a:lnTo>
                    <a:pt x="476" y="17"/>
                  </a:lnTo>
                  <a:lnTo>
                    <a:pt x="476" y="16"/>
                  </a:lnTo>
                  <a:lnTo>
                    <a:pt x="490" y="16"/>
                  </a:lnTo>
                  <a:lnTo>
                    <a:pt x="490" y="14"/>
                  </a:lnTo>
                  <a:lnTo>
                    <a:pt x="506" y="14"/>
                  </a:lnTo>
                  <a:lnTo>
                    <a:pt x="506" y="13"/>
                  </a:lnTo>
                  <a:lnTo>
                    <a:pt x="514" y="13"/>
                  </a:lnTo>
                  <a:lnTo>
                    <a:pt x="514" y="10"/>
                  </a:lnTo>
                  <a:lnTo>
                    <a:pt x="560" y="10"/>
                  </a:lnTo>
                  <a:lnTo>
                    <a:pt x="560" y="8"/>
                  </a:lnTo>
                  <a:lnTo>
                    <a:pt x="572" y="8"/>
                  </a:lnTo>
                  <a:lnTo>
                    <a:pt x="572" y="7"/>
                  </a:lnTo>
                  <a:lnTo>
                    <a:pt x="578" y="7"/>
                  </a:lnTo>
                  <a:lnTo>
                    <a:pt x="578" y="5"/>
                  </a:lnTo>
                  <a:lnTo>
                    <a:pt x="606" y="5"/>
                  </a:lnTo>
                  <a:lnTo>
                    <a:pt x="606" y="4"/>
                  </a:lnTo>
                  <a:lnTo>
                    <a:pt x="612" y="4"/>
                  </a:lnTo>
                  <a:lnTo>
                    <a:pt x="612" y="3"/>
                  </a:lnTo>
                  <a:lnTo>
                    <a:pt x="634" y="3"/>
                  </a:lnTo>
                  <a:lnTo>
                    <a:pt x="634" y="1"/>
                  </a:lnTo>
                  <a:lnTo>
                    <a:pt x="706" y="1"/>
                  </a:lnTo>
                  <a:lnTo>
                    <a:pt x="706" y="0"/>
                  </a:lnTo>
                  <a:lnTo>
                    <a:pt x="730" y="0"/>
                  </a:lnTo>
                  <a:lnTo>
                    <a:pt x="730" y="0"/>
                  </a:lnTo>
                </a:path>
              </a:pathLst>
            </a:custGeom>
            <a:noFill/>
            <a:ln w="19050" cap="flat">
              <a:solidFill>
                <a:srgbClr val="5596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94">
              <a:extLst>
                <a:ext uri="{FF2B5EF4-FFF2-40B4-BE49-F238E27FC236}">
                  <a16:creationId xmlns:a16="http://schemas.microsoft.com/office/drawing/2014/main" xmlns="" id="{217320AE-8CC4-42C4-B5C2-92A058CF6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135" y="2406968"/>
              <a:ext cx="5199975" cy="2100659"/>
            </a:xfrm>
            <a:custGeom>
              <a:avLst/>
              <a:gdLst>
                <a:gd name="T0" fmla="*/ 2 w 730"/>
                <a:gd name="T1" fmla="*/ 253 h 276"/>
                <a:gd name="T2" fmla="*/ 8 w 730"/>
                <a:gd name="T3" fmla="*/ 244 h 276"/>
                <a:gd name="T4" fmla="*/ 13 w 730"/>
                <a:gd name="T5" fmla="*/ 237 h 276"/>
                <a:gd name="T6" fmla="*/ 23 w 730"/>
                <a:gd name="T7" fmla="*/ 233 h 276"/>
                <a:gd name="T8" fmla="*/ 29 w 730"/>
                <a:gd name="T9" fmla="*/ 227 h 276"/>
                <a:gd name="T10" fmla="*/ 35 w 730"/>
                <a:gd name="T11" fmla="*/ 224 h 276"/>
                <a:gd name="T12" fmla="*/ 45 w 730"/>
                <a:gd name="T13" fmla="*/ 219 h 276"/>
                <a:gd name="T14" fmla="*/ 57 w 730"/>
                <a:gd name="T15" fmla="*/ 215 h 276"/>
                <a:gd name="T16" fmla="*/ 61 w 730"/>
                <a:gd name="T17" fmla="*/ 209 h 276"/>
                <a:gd name="T18" fmla="*/ 79 w 730"/>
                <a:gd name="T19" fmla="*/ 206 h 276"/>
                <a:gd name="T20" fmla="*/ 85 w 730"/>
                <a:gd name="T21" fmla="*/ 202 h 276"/>
                <a:gd name="T22" fmla="*/ 97 w 730"/>
                <a:gd name="T23" fmla="*/ 198 h 276"/>
                <a:gd name="T24" fmla="*/ 105 w 730"/>
                <a:gd name="T25" fmla="*/ 193 h 276"/>
                <a:gd name="T26" fmla="*/ 121 w 730"/>
                <a:gd name="T27" fmla="*/ 189 h 276"/>
                <a:gd name="T28" fmla="*/ 131 w 730"/>
                <a:gd name="T29" fmla="*/ 185 h 276"/>
                <a:gd name="T30" fmla="*/ 159 w 730"/>
                <a:gd name="T31" fmla="*/ 179 h 276"/>
                <a:gd name="T32" fmla="*/ 169 w 730"/>
                <a:gd name="T33" fmla="*/ 172 h 276"/>
                <a:gd name="T34" fmla="*/ 187 w 730"/>
                <a:gd name="T35" fmla="*/ 167 h 276"/>
                <a:gd name="T36" fmla="*/ 193 w 730"/>
                <a:gd name="T37" fmla="*/ 163 h 276"/>
                <a:gd name="T38" fmla="*/ 209 w 730"/>
                <a:gd name="T39" fmla="*/ 160 h 276"/>
                <a:gd name="T40" fmla="*/ 221 w 730"/>
                <a:gd name="T41" fmla="*/ 154 h 276"/>
                <a:gd name="T42" fmla="*/ 229 w 730"/>
                <a:gd name="T43" fmla="*/ 150 h 276"/>
                <a:gd name="T44" fmla="*/ 241 w 730"/>
                <a:gd name="T45" fmla="*/ 144 h 276"/>
                <a:gd name="T46" fmla="*/ 253 w 730"/>
                <a:gd name="T47" fmla="*/ 141 h 276"/>
                <a:gd name="T48" fmla="*/ 261 w 730"/>
                <a:gd name="T49" fmla="*/ 137 h 276"/>
                <a:gd name="T50" fmla="*/ 271 w 730"/>
                <a:gd name="T51" fmla="*/ 132 h 276"/>
                <a:gd name="T52" fmla="*/ 279 w 730"/>
                <a:gd name="T53" fmla="*/ 124 h 276"/>
                <a:gd name="T54" fmla="*/ 293 w 730"/>
                <a:gd name="T55" fmla="*/ 119 h 276"/>
                <a:gd name="T56" fmla="*/ 303 w 730"/>
                <a:gd name="T57" fmla="*/ 115 h 276"/>
                <a:gd name="T58" fmla="*/ 315 w 730"/>
                <a:gd name="T59" fmla="*/ 109 h 276"/>
                <a:gd name="T60" fmla="*/ 327 w 730"/>
                <a:gd name="T61" fmla="*/ 105 h 276"/>
                <a:gd name="T62" fmla="*/ 345 w 730"/>
                <a:gd name="T63" fmla="*/ 102 h 276"/>
                <a:gd name="T64" fmla="*/ 355 w 730"/>
                <a:gd name="T65" fmla="*/ 97 h 276"/>
                <a:gd name="T66" fmla="*/ 392 w 730"/>
                <a:gd name="T67" fmla="*/ 93 h 276"/>
                <a:gd name="T68" fmla="*/ 398 w 730"/>
                <a:gd name="T69" fmla="*/ 84 h 276"/>
                <a:gd name="T70" fmla="*/ 434 w 730"/>
                <a:gd name="T71" fmla="*/ 81 h 276"/>
                <a:gd name="T72" fmla="*/ 438 w 730"/>
                <a:gd name="T73" fmla="*/ 76 h 276"/>
                <a:gd name="T74" fmla="*/ 450 w 730"/>
                <a:gd name="T75" fmla="*/ 73 h 276"/>
                <a:gd name="T76" fmla="*/ 472 w 730"/>
                <a:gd name="T77" fmla="*/ 68 h 276"/>
                <a:gd name="T78" fmla="*/ 480 w 730"/>
                <a:gd name="T79" fmla="*/ 65 h 276"/>
                <a:gd name="T80" fmla="*/ 498 w 730"/>
                <a:gd name="T81" fmla="*/ 60 h 276"/>
                <a:gd name="T82" fmla="*/ 520 w 730"/>
                <a:gd name="T83" fmla="*/ 57 h 276"/>
                <a:gd name="T84" fmla="*/ 526 w 730"/>
                <a:gd name="T85" fmla="*/ 52 h 276"/>
                <a:gd name="T86" fmla="*/ 550 w 730"/>
                <a:gd name="T87" fmla="*/ 49 h 276"/>
                <a:gd name="T88" fmla="*/ 558 w 730"/>
                <a:gd name="T89" fmla="*/ 44 h 276"/>
                <a:gd name="T90" fmla="*/ 594 w 730"/>
                <a:gd name="T91" fmla="*/ 39 h 276"/>
                <a:gd name="T92" fmla="*/ 600 w 730"/>
                <a:gd name="T93" fmla="*/ 35 h 276"/>
                <a:gd name="T94" fmla="*/ 612 w 730"/>
                <a:gd name="T95" fmla="*/ 32 h 276"/>
                <a:gd name="T96" fmla="*/ 630 w 730"/>
                <a:gd name="T97" fmla="*/ 26 h 276"/>
                <a:gd name="T98" fmla="*/ 650 w 730"/>
                <a:gd name="T99" fmla="*/ 22 h 276"/>
                <a:gd name="T100" fmla="*/ 660 w 730"/>
                <a:gd name="T101" fmla="*/ 17 h 276"/>
                <a:gd name="T102" fmla="*/ 672 w 730"/>
                <a:gd name="T103" fmla="*/ 15 h 276"/>
                <a:gd name="T104" fmla="*/ 684 w 730"/>
                <a:gd name="T105" fmla="*/ 9 h 276"/>
                <a:gd name="T106" fmla="*/ 718 w 730"/>
                <a:gd name="T107" fmla="*/ 6 h 276"/>
                <a:gd name="T108" fmla="*/ 722 w 730"/>
                <a:gd name="T109" fmla="*/ 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30" h="276">
                  <a:moveTo>
                    <a:pt x="0" y="276"/>
                  </a:moveTo>
                  <a:lnTo>
                    <a:pt x="0" y="276"/>
                  </a:lnTo>
                  <a:lnTo>
                    <a:pt x="0" y="267"/>
                  </a:lnTo>
                  <a:lnTo>
                    <a:pt x="2" y="267"/>
                  </a:lnTo>
                  <a:lnTo>
                    <a:pt x="2" y="253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6" y="249"/>
                  </a:lnTo>
                  <a:lnTo>
                    <a:pt x="6" y="244"/>
                  </a:lnTo>
                  <a:lnTo>
                    <a:pt x="8" y="244"/>
                  </a:lnTo>
                  <a:lnTo>
                    <a:pt x="8" y="241"/>
                  </a:lnTo>
                  <a:lnTo>
                    <a:pt x="10" y="241"/>
                  </a:lnTo>
                  <a:lnTo>
                    <a:pt x="10" y="240"/>
                  </a:lnTo>
                  <a:lnTo>
                    <a:pt x="13" y="240"/>
                  </a:lnTo>
                  <a:lnTo>
                    <a:pt x="13" y="237"/>
                  </a:lnTo>
                  <a:lnTo>
                    <a:pt x="15" y="237"/>
                  </a:lnTo>
                  <a:lnTo>
                    <a:pt x="15" y="235"/>
                  </a:lnTo>
                  <a:lnTo>
                    <a:pt x="21" y="235"/>
                  </a:lnTo>
                  <a:lnTo>
                    <a:pt x="21" y="233"/>
                  </a:lnTo>
                  <a:lnTo>
                    <a:pt x="23" y="233"/>
                  </a:lnTo>
                  <a:lnTo>
                    <a:pt x="23" y="230"/>
                  </a:lnTo>
                  <a:lnTo>
                    <a:pt x="25" y="230"/>
                  </a:lnTo>
                  <a:lnTo>
                    <a:pt x="25" y="228"/>
                  </a:lnTo>
                  <a:lnTo>
                    <a:pt x="29" y="228"/>
                  </a:lnTo>
                  <a:lnTo>
                    <a:pt x="29" y="227"/>
                  </a:lnTo>
                  <a:lnTo>
                    <a:pt x="31" y="227"/>
                  </a:lnTo>
                  <a:lnTo>
                    <a:pt x="31" y="225"/>
                  </a:lnTo>
                  <a:lnTo>
                    <a:pt x="33" y="225"/>
                  </a:lnTo>
                  <a:lnTo>
                    <a:pt x="33" y="224"/>
                  </a:lnTo>
                  <a:lnTo>
                    <a:pt x="35" y="224"/>
                  </a:lnTo>
                  <a:lnTo>
                    <a:pt x="35" y="222"/>
                  </a:lnTo>
                  <a:lnTo>
                    <a:pt x="37" y="222"/>
                  </a:lnTo>
                  <a:lnTo>
                    <a:pt x="37" y="221"/>
                  </a:lnTo>
                  <a:lnTo>
                    <a:pt x="45" y="221"/>
                  </a:lnTo>
                  <a:lnTo>
                    <a:pt x="45" y="219"/>
                  </a:lnTo>
                  <a:lnTo>
                    <a:pt x="53" y="219"/>
                  </a:lnTo>
                  <a:lnTo>
                    <a:pt x="53" y="217"/>
                  </a:lnTo>
                  <a:lnTo>
                    <a:pt x="55" y="217"/>
                  </a:lnTo>
                  <a:lnTo>
                    <a:pt x="55" y="215"/>
                  </a:lnTo>
                  <a:lnTo>
                    <a:pt x="57" y="215"/>
                  </a:lnTo>
                  <a:lnTo>
                    <a:pt x="57" y="214"/>
                  </a:lnTo>
                  <a:lnTo>
                    <a:pt x="59" y="214"/>
                  </a:lnTo>
                  <a:lnTo>
                    <a:pt x="59" y="211"/>
                  </a:lnTo>
                  <a:lnTo>
                    <a:pt x="61" y="211"/>
                  </a:lnTo>
                  <a:lnTo>
                    <a:pt x="61" y="209"/>
                  </a:lnTo>
                  <a:lnTo>
                    <a:pt x="69" y="209"/>
                  </a:lnTo>
                  <a:lnTo>
                    <a:pt x="69" y="208"/>
                  </a:lnTo>
                  <a:lnTo>
                    <a:pt x="71" y="208"/>
                  </a:lnTo>
                  <a:lnTo>
                    <a:pt x="71" y="206"/>
                  </a:lnTo>
                  <a:lnTo>
                    <a:pt x="79" y="206"/>
                  </a:lnTo>
                  <a:lnTo>
                    <a:pt x="79" y="205"/>
                  </a:lnTo>
                  <a:lnTo>
                    <a:pt x="81" y="205"/>
                  </a:lnTo>
                  <a:lnTo>
                    <a:pt x="81" y="203"/>
                  </a:lnTo>
                  <a:lnTo>
                    <a:pt x="85" y="203"/>
                  </a:lnTo>
                  <a:lnTo>
                    <a:pt x="85" y="202"/>
                  </a:lnTo>
                  <a:lnTo>
                    <a:pt x="87" y="202"/>
                  </a:lnTo>
                  <a:lnTo>
                    <a:pt x="87" y="201"/>
                  </a:lnTo>
                  <a:lnTo>
                    <a:pt x="93" y="201"/>
                  </a:lnTo>
                  <a:lnTo>
                    <a:pt x="93" y="198"/>
                  </a:lnTo>
                  <a:lnTo>
                    <a:pt x="97" y="198"/>
                  </a:lnTo>
                  <a:lnTo>
                    <a:pt x="97" y="196"/>
                  </a:lnTo>
                  <a:lnTo>
                    <a:pt x="103" y="196"/>
                  </a:lnTo>
                  <a:lnTo>
                    <a:pt x="103" y="195"/>
                  </a:lnTo>
                  <a:lnTo>
                    <a:pt x="105" y="195"/>
                  </a:lnTo>
                  <a:lnTo>
                    <a:pt x="105" y="193"/>
                  </a:lnTo>
                  <a:lnTo>
                    <a:pt x="109" y="193"/>
                  </a:lnTo>
                  <a:lnTo>
                    <a:pt x="109" y="190"/>
                  </a:lnTo>
                  <a:lnTo>
                    <a:pt x="111" y="190"/>
                  </a:lnTo>
                  <a:lnTo>
                    <a:pt x="111" y="189"/>
                  </a:lnTo>
                  <a:lnTo>
                    <a:pt x="121" y="189"/>
                  </a:lnTo>
                  <a:lnTo>
                    <a:pt x="121" y="188"/>
                  </a:lnTo>
                  <a:lnTo>
                    <a:pt x="123" y="188"/>
                  </a:lnTo>
                  <a:lnTo>
                    <a:pt x="123" y="186"/>
                  </a:lnTo>
                  <a:lnTo>
                    <a:pt x="131" y="186"/>
                  </a:lnTo>
                  <a:lnTo>
                    <a:pt x="131" y="185"/>
                  </a:lnTo>
                  <a:lnTo>
                    <a:pt x="141" y="185"/>
                  </a:lnTo>
                  <a:lnTo>
                    <a:pt x="141" y="180"/>
                  </a:lnTo>
                  <a:lnTo>
                    <a:pt x="151" y="180"/>
                  </a:lnTo>
                  <a:lnTo>
                    <a:pt x="151" y="179"/>
                  </a:lnTo>
                  <a:lnTo>
                    <a:pt x="159" y="179"/>
                  </a:lnTo>
                  <a:lnTo>
                    <a:pt x="159" y="176"/>
                  </a:lnTo>
                  <a:lnTo>
                    <a:pt x="165" y="176"/>
                  </a:lnTo>
                  <a:lnTo>
                    <a:pt x="165" y="174"/>
                  </a:lnTo>
                  <a:lnTo>
                    <a:pt x="169" y="174"/>
                  </a:lnTo>
                  <a:lnTo>
                    <a:pt x="169" y="172"/>
                  </a:lnTo>
                  <a:lnTo>
                    <a:pt x="179" y="172"/>
                  </a:lnTo>
                  <a:lnTo>
                    <a:pt x="179" y="170"/>
                  </a:lnTo>
                  <a:lnTo>
                    <a:pt x="183" y="170"/>
                  </a:lnTo>
                  <a:lnTo>
                    <a:pt x="183" y="167"/>
                  </a:lnTo>
                  <a:lnTo>
                    <a:pt x="187" y="167"/>
                  </a:lnTo>
                  <a:lnTo>
                    <a:pt x="187" y="166"/>
                  </a:lnTo>
                  <a:lnTo>
                    <a:pt x="189" y="166"/>
                  </a:lnTo>
                  <a:lnTo>
                    <a:pt x="189" y="164"/>
                  </a:lnTo>
                  <a:lnTo>
                    <a:pt x="193" y="164"/>
                  </a:lnTo>
                  <a:lnTo>
                    <a:pt x="193" y="163"/>
                  </a:lnTo>
                  <a:lnTo>
                    <a:pt x="201" y="163"/>
                  </a:lnTo>
                  <a:lnTo>
                    <a:pt x="201" y="161"/>
                  </a:lnTo>
                  <a:lnTo>
                    <a:pt x="207" y="161"/>
                  </a:lnTo>
                  <a:lnTo>
                    <a:pt x="207" y="160"/>
                  </a:lnTo>
                  <a:lnTo>
                    <a:pt x="209" y="160"/>
                  </a:lnTo>
                  <a:lnTo>
                    <a:pt x="209" y="158"/>
                  </a:lnTo>
                  <a:lnTo>
                    <a:pt x="217" y="158"/>
                  </a:lnTo>
                  <a:lnTo>
                    <a:pt x="217" y="157"/>
                  </a:lnTo>
                  <a:lnTo>
                    <a:pt x="221" y="157"/>
                  </a:lnTo>
                  <a:lnTo>
                    <a:pt x="221" y="154"/>
                  </a:lnTo>
                  <a:lnTo>
                    <a:pt x="225" y="154"/>
                  </a:lnTo>
                  <a:lnTo>
                    <a:pt x="225" y="151"/>
                  </a:lnTo>
                  <a:lnTo>
                    <a:pt x="227" y="151"/>
                  </a:lnTo>
                  <a:lnTo>
                    <a:pt x="227" y="150"/>
                  </a:lnTo>
                  <a:lnTo>
                    <a:pt x="229" y="150"/>
                  </a:lnTo>
                  <a:lnTo>
                    <a:pt x="229" y="147"/>
                  </a:lnTo>
                  <a:lnTo>
                    <a:pt x="235" y="147"/>
                  </a:lnTo>
                  <a:lnTo>
                    <a:pt x="235" y="145"/>
                  </a:lnTo>
                  <a:lnTo>
                    <a:pt x="241" y="145"/>
                  </a:lnTo>
                  <a:lnTo>
                    <a:pt x="241" y="144"/>
                  </a:lnTo>
                  <a:lnTo>
                    <a:pt x="245" y="144"/>
                  </a:lnTo>
                  <a:lnTo>
                    <a:pt x="245" y="142"/>
                  </a:lnTo>
                  <a:lnTo>
                    <a:pt x="251" y="142"/>
                  </a:lnTo>
                  <a:lnTo>
                    <a:pt x="251" y="141"/>
                  </a:lnTo>
                  <a:lnTo>
                    <a:pt x="253" y="141"/>
                  </a:lnTo>
                  <a:lnTo>
                    <a:pt x="253" y="140"/>
                  </a:lnTo>
                  <a:lnTo>
                    <a:pt x="259" y="140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61" y="137"/>
                  </a:lnTo>
                  <a:lnTo>
                    <a:pt x="267" y="137"/>
                  </a:lnTo>
                  <a:lnTo>
                    <a:pt x="267" y="134"/>
                  </a:lnTo>
                  <a:lnTo>
                    <a:pt x="269" y="134"/>
                  </a:lnTo>
                  <a:lnTo>
                    <a:pt x="269" y="132"/>
                  </a:lnTo>
                  <a:lnTo>
                    <a:pt x="271" y="132"/>
                  </a:lnTo>
                  <a:lnTo>
                    <a:pt x="271" y="129"/>
                  </a:lnTo>
                  <a:lnTo>
                    <a:pt x="277" y="129"/>
                  </a:lnTo>
                  <a:lnTo>
                    <a:pt x="277" y="128"/>
                  </a:lnTo>
                  <a:lnTo>
                    <a:pt x="279" y="128"/>
                  </a:lnTo>
                  <a:lnTo>
                    <a:pt x="279" y="124"/>
                  </a:lnTo>
                  <a:lnTo>
                    <a:pt x="281" y="124"/>
                  </a:lnTo>
                  <a:lnTo>
                    <a:pt x="281" y="121"/>
                  </a:lnTo>
                  <a:lnTo>
                    <a:pt x="289" y="121"/>
                  </a:lnTo>
                  <a:lnTo>
                    <a:pt x="289" y="119"/>
                  </a:lnTo>
                  <a:lnTo>
                    <a:pt x="293" y="119"/>
                  </a:lnTo>
                  <a:lnTo>
                    <a:pt x="293" y="118"/>
                  </a:lnTo>
                  <a:lnTo>
                    <a:pt x="295" y="118"/>
                  </a:lnTo>
                  <a:lnTo>
                    <a:pt x="295" y="116"/>
                  </a:lnTo>
                  <a:lnTo>
                    <a:pt x="303" y="116"/>
                  </a:lnTo>
                  <a:lnTo>
                    <a:pt x="303" y="115"/>
                  </a:lnTo>
                  <a:lnTo>
                    <a:pt x="309" y="115"/>
                  </a:lnTo>
                  <a:lnTo>
                    <a:pt x="309" y="112"/>
                  </a:lnTo>
                  <a:lnTo>
                    <a:pt x="311" y="112"/>
                  </a:lnTo>
                  <a:lnTo>
                    <a:pt x="311" y="109"/>
                  </a:lnTo>
                  <a:lnTo>
                    <a:pt x="315" y="109"/>
                  </a:lnTo>
                  <a:lnTo>
                    <a:pt x="315" y="108"/>
                  </a:lnTo>
                  <a:lnTo>
                    <a:pt x="325" y="108"/>
                  </a:lnTo>
                  <a:lnTo>
                    <a:pt x="325" y="106"/>
                  </a:lnTo>
                  <a:lnTo>
                    <a:pt x="327" y="106"/>
                  </a:lnTo>
                  <a:lnTo>
                    <a:pt x="327" y="105"/>
                  </a:lnTo>
                  <a:lnTo>
                    <a:pt x="329" y="105"/>
                  </a:lnTo>
                  <a:lnTo>
                    <a:pt x="329" y="103"/>
                  </a:lnTo>
                  <a:lnTo>
                    <a:pt x="333" y="103"/>
                  </a:lnTo>
                  <a:lnTo>
                    <a:pt x="333" y="102"/>
                  </a:lnTo>
                  <a:lnTo>
                    <a:pt x="345" y="102"/>
                  </a:lnTo>
                  <a:lnTo>
                    <a:pt x="345" y="100"/>
                  </a:lnTo>
                  <a:lnTo>
                    <a:pt x="349" y="100"/>
                  </a:lnTo>
                  <a:lnTo>
                    <a:pt x="349" y="99"/>
                  </a:lnTo>
                  <a:lnTo>
                    <a:pt x="355" y="99"/>
                  </a:lnTo>
                  <a:lnTo>
                    <a:pt x="355" y="97"/>
                  </a:lnTo>
                  <a:lnTo>
                    <a:pt x="363" y="97"/>
                  </a:lnTo>
                  <a:lnTo>
                    <a:pt x="363" y="96"/>
                  </a:lnTo>
                  <a:lnTo>
                    <a:pt x="365" y="96"/>
                  </a:lnTo>
                  <a:lnTo>
                    <a:pt x="365" y="93"/>
                  </a:lnTo>
                  <a:lnTo>
                    <a:pt x="392" y="93"/>
                  </a:lnTo>
                  <a:lnTo>
                    <a:pt x="392" y="90"/>
                  </a:lnTo>
                  <a:lnTo>
                    <a:pt x="396" y="90"/>
                  </a:lnTo>
                  <a:lnTo>
                    <a:pt x="396" y="87"/>
                  </a:lnTo>
                  <a:lnTo>
                    <a:pt x="398" y="87"/>
                  </a:lnTo>
                  <a:lnTo>
                    <a:pt x="398" y="84"/>
                  </a:lnTo>
                  <a:lnTo>
                    <a:pt x="420" y="84"/>
                  </a:lnTo>
                  <a:lnTo>
                    <a:pt x="420" y="83"/>
                  </a:lnTo>
                  <a:lnTo>
                    <a:pt x="430" y="83"/>
                  </a:lnTo>
                  <a:lnTo>
                    <a:pt x="430" y="81"/>
                  </a:lnTo>
                  <a:lnTo>
                    <a:pt x="434" y="81"/>
                  </a:lnTo>
                  <a:lnTo>
                    <a:pt x="434" y="78"/>
                  </a:lnTo>
                  <a:lnTo>
                    <a:pt x="436" y="78"/>
                  </a:lnTo>
                  <a:lnTo>
                    <a:pt x="436" y="77"/>
                  </a:lnTo>
                  <a:lnTo>
                    <a:pt x="438" y="77"/>
                  </a:lnTo>
                  <a:lnTo>
                    <a:pt x="438" y="76"/>
                  </a:lnTo>
                  <a:lnTo>
                    <a:pt x="444" y="76"/>
                  </a:lnTo>
                  <a:lnTo>
                    <a:pt x="444" y="74"/>
                  </a:lnTo>
                  <a:lnTo>
                    <a:pt x="446" y="74"/>
                  </a:lnTo>
                  <a:lnTo>
                    <a:pt x="446" y="73"/>
                  </a:lnTo>
                  <a:lnTo>
                    <a:pt x="450" y="73"/>
                  </a:lnTo>
                  <a:lnTo>
                    <a:pt x="450" y="71"/>
                  </a:lnTo>
                  <a:lnTo>
                    <a:pt x="458" y="71"/>
                  </a:lnTo>
                  <a:lnTo>
                    <a:pt x="458" y="70"/>
                  </a:lnTo>
                  <a:lnTo>
                    <a:pt x="472" y="70"/>
                  </a:lnTo>
                  <a:lnTo>
                    <a:pt x="472" y="68"/>
                  </a:lnTo>
                  <a:lnTo>
                    <a:pt x="474" y="68"/>
                  </a:lnTo>
                  <a:lnTo>
                    <a:pt x="474" y="67"/>
                  </a:lnTo>
                  <a:lnTo>
                    <a:pt x="476" y="67"/>
                  </a:lnTo>
                  <a:lnTo>
                    <a:pt x="476" y="65"/>
                  </a:lnTo>
                  <a:lnTo>
                    <a:pt x="480" y="65"/>
                  </a:lnTo>
                  <a:lnTo>
                    <a:pt x="480" y="64"/>
                  </a:lnTo>
                  <a:lnTo>
                    <a:pt x="488" y="64"/>
                  </a:lnTo>
                  <a:lnTo>
                    <a:pt x="488" y="62"/>
                  </a:lnTo>
                  <a:lnTo>
                    <a:pt x="498" y="62"/>
                  </a:lnTo>
                  <a:lnTo>
                    <a:pt x="498" y="60"/>
                  </a:lnTo>
                  <a:lnTo>
                    <a:pt x="502" y="60"/>
                  </a:lnTo>
                  <a:lnTo>
                    <a:pt x="502" y="58"/>
                  </a:lnTo>
                  <a:lnTo>
                    <a:pt x="504" y="58"/>
                  </a:lnTo>
                  <a:lnTo>
                    <a:pt x="504" y="57"/>
                  </a:lnTo>
                  <a:lnTo>
                    <a:pt x="520" y="57"/>
                  </a:lnTo>
                  <a:lnTo>
                    <a:pt x="520" y="55"/>
                  </a:lnTo>
                  <a:lnTo>
                    <a:pt x="522" y="55"/>
                  </a:lnTo>
                  <a:lnTo>
                    <a:pt x="522" y="54"/>
                  </a:lnTo>
                  <a:lnTo>
                    <a:pt x="526" y="54"/>
                  </a:lnTo>
                  <a:lnTo>
                    <a:pt x="526" y="52"/>
                  </a:lnTo>
                  <a:lnTo>
                    <a:pt x="530" y="52"/>
                  </a:lnTo>
                  <a:lnTo>
                    <a:pt x="530" y="51"/>
                  </a:lnTo>
                  <a:lnTo>
                    <a:pt x="540" y="51"/>
                  </a:lnTo>
                  <a:lnTo>
                    <a:pt x="540" y="49"/>
                  </a:lnTo>
                  <a:lnTo>
                    <a:pt x="550" y="49"/>
                  </a:lnTo>
                  <a:lnTo>
                    <a:pt x="550" y="48"/>
                  </a:lnTo>
                  <a:lnTo>
                    <a:pt x="556" y="48"/>
                  </a:lnTo>
                  <a:lnTo>
                    <a:pt x="556" y="46"/>
                  </a:lnTo>
                  <a:lnTo>
                    <a:pt x="558" y="46"/>
                  </a:lnTo>
                  <a:lnTo>
                    <a:pt x="558" y="44"/>
                  </a:lnTo>
                  <a:lnTo>
                    <a:pt x="570" y="44"/>
                  </a:lnTo>
                  <a:lnTo>
                    <a:pt x="570" y="41"/>
                  </a:lnTo>
                  <a:lnTo>
                    <a:pt x="586" y="41"/>
                  </a:lnTo>
                  <a:lnTo>
                    <a:pt x="586" y="39"/>
                  </a:lnTo>
                  <a:lnTo>
                    <a:pt x="594" y="39"/>
                  </a:lnTo>
                  <a:lnTo>
                    <a:pt x="594" y="38"/>
                  </a:lnTo>
                  <a:lnTo>
                    <a:pt x="598" y="38"/>
                  </a:lnTo>
                  <a:lnTo>
                    <a:pt x="598" y="36"/>
                  </a:lnTo>
                  <a:lnTo>
                    <a:pt x="600" y="36"/>
                  </a:lnTo>
                  <a:lnTo>
                    <a:pt x="600" y="35"/>
                  </a:lnTo>
                  <a:lnTo>
                    <a:pt x="602" y="35"/>
                  </a:lnTo>
                  <a:lnTo>
                    <a:pt x="602" y="33"/>
                  </a:lnTo>
                  <a:lnTo>
                    <a:pt x="604" y="33"/>
                  </a:lnTo>
                  <a:lnTo>
                    <a:pt x="604" y="32"/>
                  </a:lnTo>
                  <a:lnTo>
                    <a:pt x="612" y="32"/>
                  </a:lnTo>
                  <a:lnTo>
                    <a:pt x="612" y="30"/>
                  </a:lnTo>
                  <a:lnTo>
                    <a:pt x="626" y="30"/>
                  </a:lnTo>
                  <a:lnTo>
                    <a:pt x="626" y="29"/>
                  </a:lnTo>
                  <a:lnTo>
                    <a:pt x="630" y="29"/>
                  </a:lnTo>
                  <a:lnTo>
                    <a:pt x="630" y="26"/>
                  </a:lnTo>
                  <a:lnTo>
                    <a:pt x="632" y="26"/>
                  </a:lnTo>
                  <a:lnTo>
                    <a:pt x="632" y="23"/>
                  </a:lnTo>
                  <a:lnTo>
                    <a:pt x="640" y="23"/>
                  </a:lnTo>
                  <a:lnTo>
                    <a:pt x="640" y="22"/>
                  </a:lnTo>
                  <a:lnTo>
                    <a:pt x="650" y="22"/>
                  </a:lnTo>
                  <a:lnTo>
                    <a:pt x="650" y="20"/>
                  </a:lnTo>
                  <a:lnTo>
                    <a:pt x="654" y="20"/>
                  </a:lnTo>
                  <a:lnTo>
                    <a:pt x="654" y="19"/>
                  </a:lnTo>
                  <a:lnTo>
                    <a:pt x="660" y="19"/>
                  </a:lnTo>
                  <a:lnTo>
                    <a:pt x="660" y="17"/>
                  </a:lnTo>
                  <a:lnTo>
                    <a:pt x="662" y="17"/>
                  </a:lnTo>
                  <a:lnTo>
                    <a:pt x="662" y="16"/>
                  </a:lnTo>
                  <a:lnTo>
                    <a:pt x="666" y="16"/>
                  </a:lnTo>
                  <a:lnTo>
                    <a:pt x="666" y="15"/>
                  </a:lnTo>
                  <a:lnTo>
                    <a:pt x="672" y="15"/>
                  </a:lnTo>
                  <a:lnTo>
                    <a:pt x="672" y="12"/>
                  </a:lnTo>
                  <a:lnTo>
                    <a:pt x="682" y="12"/>
                  </a:lnTo>
                  <a:lnTo>
                    <a:pt x="682" y="10"/>
                  </a:lnTo>
                  <a:lnTo>
                    <a:pt x="684" y="10"/>
                  </a:lnTo>
                  <a:lnTo>
                    <a:pt x="684" y="9"/>
                  </a:lnTo>
                  <a:lnTo>
                    <a:pt x="696" y="9"/>
                  </a:lnTo>
                  <a:lnTo>
                    <a:pt x="696" y="7"/>
                  </a:lnTo>
                  <a:lnTo>
                    <a:pt x="710" y="7"/>
                  </a:lnTo>
                  <a:lnTo>
                    <a:pt x="710" y="6"/>
                  </a:lnTo>
                  <a:lnTo>
                    <a:pt x="718" y="6"/>
                  </a:lnTo>
                  <a:lnTo>
                    <a:pt x="718" y="4"/>
                  </a:lnTo>
                  <a:lnTo>
                    <a:pt x="720" y="4"/>
                  </a:lnTo>
                  <a:lnTo>
                    <a:pt x="720" y="3"/>
                  </a:lnTo>
                  <a:lnTo>
                    <a:pt x="722" y="3"/>
                  </a:lnTo>
                  <a:lnTo>
                    <a:pt x="722" y="1"/>
                  </a:lnTo>
                  <a:lnTo>
                    <a:pt x="728" y="1"/>
                  </a:lnTo>
                  <a:lnTo>
                    <a:pt x="728" y="0"/>
                  </a:lnTo>
                  <a:lnTo>
                    <a:pt x="730" y="0"/>
                  </a:lnTo>
                  <a:lnTo>
                    <a:pt x="730" y="0"/>
                  </a:lnTo>
                </a:path>
              </a:pathLst>
            </a:custGeom>
            <a:noFill/>
            <a:ln w="19050" cap="flat">
              <a:solidFill>
                <a:srgbClr val="298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Line 96">
              <a:extLst>
                <a:ext uri="{FF2B5EF4-FFF2-40B4-BE49-F238E27FC236}">
                  <a16:creationId xmlns:a16="http://schemas.microsoft.com/office/drawing/2014/main" xmlns="" id="{1CED794E-AB98-4144-A6E1-D825A7AB3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2815" y="1629838"/>
              <a:ext cx="0" cy="3014705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Line 105">
              <a:extLst>
                <a:ext uri="{FF2B5EF4-FFF2-40B4-BE49-F238E27FC236}">
                  <a16:creationId xmlns:a16="http://schemas.microsoft.com/office/drawing/2014/main" xmlns="" id="{47DFBECF-2AB8-4FB4-A9D2-5BA70ACF5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2815" y="4644543"/>
              <a:ext cx="5627175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Rectangle 404">
              <a:extLst>
                <a:ext uri="{FF2B5EF4-FFF2-40B4-BE49-F238E27FC236}">
                  <a16:creationId xmlns:a16="http://schemas.microsoft.com/office/drawing/2014/main" xmlns="" id="{46B10C57-4532-4BB6-94B2-AE24974BC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761" y="4436830"/>
              <a:ext cx="95917" cy="24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Rectangle 405">
              <a:extLst>
                <a:ext uri="{FF2B5EF4-FFF2-40B4-BE49-F238E27FC236}">
                  <a16:creationId xmlns:a16="http://schemas.microsoft.com/office/drawing/2014/main" xmlns="" id="{14451598-27AD-40C0-9ACA-A858E8EC4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9761" y="3547383"/>
              <a:ext cx="95917" cy="24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5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Rectangle 406">
              <a:extLst>
                <a:ext uri="{FF2B5EF4-FFF2-40B4-BE49-F238E27FC236}">
                  <a16:creationId xmlns:a16="http://schemas.microsoft.com/office/drawing/2014/main" xmlns="" id="{8EC5F578-4BFB-4A54-B9C3-8F9FD2C15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802" y="2670413"/>
              <a:ext cx="191835" cy="24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10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" name="Rectangle 407">
              <a:extLst>
                <a:ext uri="{FF2B5EF4-FFF2-40B4-BE49-F238E27FC236}">
                  <a16:creationId xmlns:a16="http://schemas.microsoft.com/office/drawing/2014/main" xmlns="" id="{7D906FFF-9369-4569-8456-8CD6C04F1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802" y="1780965"/>
              <a:ext cx="191835" cy="24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ko-KR" sz="1400" dirty="0">
                  <a:solidFill>
                    <a:srgbClr val="000000"/>
                  </a:solidFill>
                  <a:cs typeface="Arial" panose="020B0604020202020204" pitchFamily="34" charset="0"/>
                </a:rPr>
                <a:t>15</a:t>
              </a:r>
              <a:endParaRPr lang="ko-KR" altLang="ko-KR" sz="14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5" name="Line 408">
              <a:extLst>
                <a:ext uri="{FF2B5EF4-FFF2-40B4-BE49-F238E27FC236}">
                  <a16:creationId xmlns:a16="http://schemas.microsoft.com/office/drawing/2014/main" xmlns="" id="{837B90CC-9031-4377-9B31-6732E27FB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758" y="4500998"/>
              <a:ext cx="3677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Line 409">
              <a:extLst>
                <a:ext uri="{FF2B5EF4-FFF2-40B4-BE49-F238E27FC236}">
                  <a16:creationId xmlns:a16="http://schemas.microsoft.com/office/drawing/2014/main" xmlns="" id="{0FE49372-EDE6-4A3B-BC08-8A6DF360F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758" y="3622246"/>
              <a:ext cx="3677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Line 410">
              <a:extLst>
                <a:ext uri="{FF2B5EF4-FFF2-40B4-BE49-F238E27FC236}">
                  <a16:creationId xmlns:a16="http://schemas.microsoft.com/office/drawing/2014/main" xmlns="" id="{B4C2546C-F022-479B-9DD7-858220EBC1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758" y="2734581"/>
              <a:ext cx="3677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Line 411">
              <a:extLst>
                <a:ext uri="{FF2B5EF4-FFF2-40B4-BE49-F238E27FC236}">
                  <a16:creationId xmlns:a16="http://schemas.microsoft.com/office/drawing/2014/main" xmlns="" id="{C7E86378-ED77-4DF4-93FC-BCFB02E6B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758" y="1855828"/>
              <a:ext cx="36770" cy="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Line 413">
              <a:extLst>
                <a:ext uri="{FF2B5EF4-FFF2-40B4-BE49-F238E27FC236}">
                  <a16:creationId xmlns:a16="http://schemas.microsoft.com/office/drawing/2014/main" xmlns="" id="{57325D14-F2BF-4821-B669-A8503146A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0920" y="4640030"/>
              <a:ext cx="0" cy="42779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Line 414">
              <a:extLst>
                <a:ext uri="{FF2B5EF4-FFF2-40B4-BE49-F238E27FC236}">
                  <a16:creationId xmlns:a16="http://schemas.microsoft.com/office/drawing/2014/main" xmlns="" id="{5CAFA5E9-F20D-4310-BEE6-4358595700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7359" y="4640030"/>
              <a:ext cx="0" cy="42779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Line 415">
              <a:extLst>
                <a:ext uri="{FF2B5EF4-FFF2-40B4-BE49-F238E27FC236}">
                  <a16:creationId xmlns:a16="http://schemas.microsoft.com/office/drawing/2014/main" xmlns="" id="{B44502E7-F22F-40E8-A361-C63FD8E9A5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3799" y="4640030"/>
              <a:ext cx="0" cy="42779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Line 416">
              <a:extLst>
                <a:ext uri="{FF2B5EF4-FFF2-40B4-BE49-F238E27FC236}">
                  <a16:creationId xmlns:a16="http://schemas.microsoft.com/office/drawing/2014/main" xmlns="" id="{1D2B59C9-5F2E-40C6-BE51-6B1B02316D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07899" y="4640030"/>
              <a:ext cx="0" cy="42779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Line 417">
              <a:extLst>
                <a:ext uri="{FF2B5EF4-FFF2-40B4-BE49-F238E27FC236}">
                  <a16:creationId xmlns:a16="http://schemas.microsoft.com/office/drawing/2014/main" xmlns="" id="{69D311F1-03BD-468B-A5F4-070D47396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64338" y="4640030"/>
              <a:ext cx="0" cy="42779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Line 418">
              <a:extLst>
                <a:ext uri="{FF2B5EF4-FFF2-40B4-BE49-F238E27FC236}">
                  <a16:creationId xmlns:a16="http://schemas.microsoft.com/office/drawing/2014/main" xmlns="" id="{7F9F0058-7720-4491-BB7C-B5D0459C3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20778" y="4640030"/>
              <a:ext cx="0" cy="42779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Line 419">
              <a:extLst>
                <a:ext uri="{FF2B5EF4-FFF2-40B4-BE49-F238E27FC236}">
                  <a16:creationId xmlns:a16="http://schemas.microsoft.com/office/drawing/2014/main" xmlns="" id="{B3EBB754-ED7C-496B-A48C-07792ACA5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86410" y="4640030"/>
              <a:ext cx="0" cy="42779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Rectangle 420">
              <a:extLst>
                <a:ext uri="{FF2B5EF4-FFF2-40B4-BE49-F238E27FC236}">
                  <a16:creationId xmlns:a16="http://schemas.microsoft.com/office/drawing/2014/main" xmlns="" id="{B846A572-3EB7-4CE8-8A48-6ECF38843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7380" y="4714893"/>
              <a:ext cx="95917" cy="24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Rectangle 421">
              <a:extLst>
                <a:ext uri="{FF2B5EF4-FFF2-40B4-BE49-F238E27FC236}">
                  <a16:creationId xmlns:a16="http://schemas.microsoft.com/office/drawing/2014/main" xmlns="" id="{5BC2D0C1-A4D8-477B-9015-3DA690E53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2453" y="4714893"/>
              <a:ext cx="191834" cy="24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60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8" name="Rectangle 422">
              <a:extLst>
                <a:ext uri="{FF2B5EF4-FFF2-40B4-BE49-F238E27FC236}">
                  <a16:creationId xmlns:a16="http://schemas.microsoft.com/office/drawing/2014/main" xmlns="" id="{896D9D7C-91C1-488E-A712-B84CCA558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121" y="4714893"/>
              <a:ext cx="287752" cy="24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120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9" name="Rectangle 423">
              <a:extLst>
                <a:ext uri="{FF2B5EF4-FFF2-40B4-BE49-F238E27FC236}">
                  <a16:creationId xmlns:a16="http://schemas.microsoft.com/office/drawing/2014/main" xmlns="" id="{9CDD24E5-C6C5-4C63-B6D1-6C5FA491F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221" y="4714893"/>
              <a:ext cx="287752" cy="24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180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" name="Rectangle 424">
              <a:extLst>
                <a:ext uri="{FF2B5EF4-FFF2-40B4-BE49-F238E27FC236}">
                  <a16:creationId xmlns:a16="http://schemas.microsoft.com/office/drawing/2014/main" xmlns="" id="{2131DF11-D01E-4009-A63C-93D3F229A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2661" y="4714893"/>
              <a:ext cx="287752" cy="24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240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1" name="Rectangle 425">
              <a:extLst>
                <a:ext uri="{FF2B5EF4-FFF2-40B4-BE49-F238E27FC236}">
                  <a16:creationId xmlns:a16="http://schemas.microsoft.com/office/drawing/2014/main" xmlns="" id="{04077E18-34DD-4304-9572-967DBA460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9100" y="4714893"/>
              <a:ext cx="287752" cy="24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300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" name="Rectangle 426">
              <a:extLst>
                <a:ext uri="{FF2B5EF4-FFF2-40B4-BE49-F238E27FC236}">
                  <a16:creationId xmlns:a16="http://schemas.microsoft.com/office/drawing/2014/main" xmlns="" id="{F3747F9E-955E-4CC3-970F-6781D3F8F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4733" y="4714893"/>
              <a:ext cx="287752" cy="24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ko-KR" altLang="ko-KR" sz="1400">
                  <a:solidFill>
                    <a:srgbClr val="000000"/>
                  </a:solidFill>
                  <a:cs typeface="Arial" panose="020B0604020202020204" pitchFamily="34" charset="0"/>
                </a:rPr>
                <a:t>360</a:t>
              </a:r>
              <a:endParaRPr lang="ko-KR" altLang="ko-KR" sz="1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5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1Y Clinical Outcomes : </a:t>
            </a: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12">
            <a:extLst>
              <a:ext uri="{FF2B5EF4-FFF2-40B4-BE49-F238E27FC236}">
                <a16:creationId xmlns:a16="http://schemas.microsoft.com/office/drawing/2014/main" xmlns="" id="{B1BBBB59-D666-43F9-9AA9-32E3AA8A7D0F}"/>
              </a:ext>
            </a:extLst>
          </p:cNvPr>
          <p:cNvCxnSpPr>
            <a:cxnSpLocks/>
          </p:cNvCxnSpPr>
          <p:nvPr/>
        </p:nvCxnSpPr>
        <p:spPr>
          <a:xfrm>
            <a:off x="276225" y="906532"/>
            <a:ext cx="113840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xmlns="" id="{78DBD789-4D0E-4BF2-9E2C-BD080A8F1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595559"/>
              </p:ext>
            </p:extLst>
          </p:nvPr>
        </p:nvGraphicFramePr>
        <p:xfrm>
          <a:off x="289942" y="828064"/>
          <a:ext cx="11384031" cy="5943074"/>
        </p:xfrm>
        <a:graphic>
          <a:graphicData uri="http://schemas.openxmlformats.org/drawingml/2006/table">
            <a:tbl>
              <a:tblPr firstRow="1" firstCol="1" bandRow="1" bandCol="1">
                <a:tableStyleId>{5A111915-BE36-4E01-A7E5-04B1672EAD32}</a:tableStyleId>
              </a:tblPr>
              <a:tblGrid>
                <a:gridCol w="2439542">
                  <a:extLst>
                    <a:ext uri="{9D8B030D-6E8A-4147-A177-3AD203B41FA5}">
                      <a16:colId xmlns:a16="http://schemas.microsoft.com/office/drawing/2014/main" xmlns="" val="2940990091"/>
                    </a:ext>
                  </a:extLst>
                </a:gridCol>
                <a:gridCol w="1540764">
                  <a:extLst>
                    <a:ext uri="{9D8B030D-6E8A-4147-A177-3AD203B41FA5}">
                      <a16:colId xmlns:a16="http://schemas.microsoft.com/office/drawing/2014/main" xmlns="" val="2822548891"/>
                    </a:ext>
                  </a:extLst>
                </a:gridCol>
                <a:gridCol w="1696212">
                  <a:extLst>
                    <a:ext uri="{9D8B030D-6E8A-4147-A177-3AD203B41FA5}">
                      <a16:colId xmlns:a16="http://schemas.microsoft.com/office/drawing/2014/main" xmlns="" val="3436937641"/>
                    </a:ext>
                  </a:extLst>
                </a:gridCol>
                <a:gridCol w="1847889">
                  <a:extLst>
                    <a:ext uri="{9D8B030D-6E8A-4147-A177-3AD203B41FA5}">
                      <a16:colId xmlns:a16="http://schemas.microsoft.com/office/drawing/2014/main" xmlns="" val="3815808395"/>
                    </a:ext>
                  </a:extLst>
                </a:gridCol>
                <a:gridCol w="1929812">
                  <a:extLst>
                    <a:ext uri="{9D8B030D-6E8A-4147-A177-3AD203B41FA5}">
                      <a16:colId xmlns:a16="http://schemas.microsoft.com/office/drawing/2014/main" xmlns="" val="58959302"/>
                    </a:ext>
                  </a:extLst>
                </a:gridCol>
                <a:gridCol w="1929812">
                  <a:extLst>
                    <a:ext uri="{9D8B030D-6E8A-4147-A177-3AD203B41FA5}">
                      <a16:colId xmlns:a16="http://schemas.microsoft.com/office/drawing/2014/main" xmlns="" val="1235295680"/>
                    </a:ext>
                  </a:extLst>
                </a:gridCol>
              </a:tblGrid>
              <a:tr h="682834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600" kern="100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ＨＢＲ</a:t>
                      </a: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 (N=1598)</a:t>
                      </a:r>
                    </a:p>
                  </a:txBody>
                  <a:tcPr marL="25227" marR="25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CC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1M DAPT (N=798)</a:t>
                      </a:r>
                      <a:endParaRPr lang="en-US" sz="1600" kern="100" dirty="0">
                        <a:solidFill>
                          <a:srgbClr val="FFCCFF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CC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3M </a:t>
                      </a:r>
                      <a:r>
                        <a:rPr lang="en-US" sz="1600" kern="100">
                          <a:solidFill>
                            <a:srgbClr val="FFCC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DAPT 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CC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</a:t>
                      </a:r>
                      <a:r>
                        <a:rPr lang="en-US" sz="1600" kern="100" dirty="0">
                          <a:solidFill>
                            <a:srgbClr val="FFCC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800)</a:t>
                      </a:r>
                      <a:endParaRPr lang="en-US" sz="1600" kern="100" dirty="0">
                        <a:solidFill>
                          <a:srgbClr val="FFCCFF"/>
                        </a:solidFill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Absolute </a:t>
                      </a:r>
                      <a:r>
                        <a:rPr lang="en-US" sz="1600" kern="100" smtClean="0"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difference </a:t>
                      </a:r>
                      <a:r>
                        <a:rPr lang="en-US" altLang="ko-KR" sz="1600" kern="100" smtClean="0"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(&gt;0 / &lt;0)</a:t>
                      </a:r>
                      <a:endParaRPr lang="en-US" altLang="ko-KR" sz="1600" kern="100" dirty="0">
                        <a:effectLst/>
                        <a:latin typeface="Arial" panose="020B0604020202020204" pitchFamily="34" charset="0"/>
                        <a:ea typeface="Arial Unicode MS" panose="020B0604020202020204" pitchFamily="50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Hazard </a:t>
                      </a:r>
                      <a:r>
                        <a:rPr lang="en-US" sz="1600" kern="100" smtClean="0"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Ratio 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(&gt;1 / &lt;1)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Arial Unicode MS" panose="020B0604020202020204" pitchFamily="50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8412059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NACE</a:t>
                      </a:r>
                      <a:endParaRPr lang="ko-KR" sz="1000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254 (16·2%)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144 (18·4%)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110 (14·0%)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4.39 (1.33, 7.46)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1·337 (</a:t>
                      </a:r>
                      <a:r>
                        <a:rPr lang="en-US" sz="1000" b="1" i="1" kern="1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1·043-1·713)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5710752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MACCE</a:t>
                      </a:r>
                      <a:endParaRPr lang="ko-KR" sz="1000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118 (7·8%)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74 (9·8%)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44 (5·8%)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3.98 (1.72, 6.23)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1·723 (1·186-2·502)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3725019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Any bleeding event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227 (14·8%)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105 (13·8%)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122 (15·8%)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-2.03 (-5.02, 0.96)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</a:t>
                      </a:r>
                      <a:r>
                        <a:rPr lang="en-US" sz="1000" b="1" kern="10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853 (0·657-1·107)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4583002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All cause death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144 (9·2%)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81 (10·4%)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63 (8·0%)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2.34 (-0.06, 4.75)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1·299 (0·9343-1·805)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086334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Cardiovascular death</a:t>
                      </a:r>
                      <a:endParaRPr lang="ko-KR" sz="1000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70 (4·6%)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42 (5·6%)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28 (3·7%)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1.91 (0.13, 3.69)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1·518 (0·941-2·449)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9631315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Myocardial infarction (MI)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20 (1·3%)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 (1·3%)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 (1·3%)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0.01 (-0.97, 0.99)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1·013 (0·422-2·433)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30343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-Target vessel MI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 (0·9%)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 (0·8%)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 (1·1%)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-0.27 (-1.08, 0.55)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0·757 (0·263-2·181)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8887731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Non-target vessel MI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 (0·4%)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 (0·5%)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(0·3%)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0.28 (-0.27,0.83)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2·039 (0·373-11·130)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7036810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Stent thrombosis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 (0·3%)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(0·3%)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(0·3%)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0.03 ( -0.41, 0.47)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1·009 (0·142-7·163)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1192231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Coronary thrombotic event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22 (1·5%)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 (1·5%)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11(1·5%)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-0.03 (-1.05,1.00)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0·987 (0·428-2·277)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2967941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Stroke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44 (2·9%)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30 (4·0%)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 (1·9%)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2.11 (0.68, 3.55)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2·182 (1·157-4·115)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2909841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i="1" kern="1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Ischemic stroke</a:t>
                      </a:r>
                      <a:endParaRPr lang="ko-KR" sz="1000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34 (2·3%)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25 (3·3%)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9 (1·2%)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2.12 (0.85, 3.38)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2·824 (1·318-6·050)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8257467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Hemorrhagic stroke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 (0·7%)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 (0·7%)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 (0·7%)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-0.01 (-0.70, 0.69)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1·009 (0·292-3·487)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941386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Bleeding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216545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i="1" kern="1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BARC 2</a:t>
                      </a:r>
                      <a:endParaRPr lang="ko-KR" sz="1000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119 (8·0%)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48 (6·5%)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71 (9·5%)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-3.00 (-5.33, -0.68)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0·670 (0·465-0·966)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1832917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BARC 3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102 (7·0%)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53 (7·3%)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49 (6·7%)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0.53 (-1.67, 2.74)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1·072 (0·727-1·518)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104394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BARC 5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 (0·4%)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 (0·6%)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(0·3%)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0.31 (-0.25, 0.87)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1·983 (0·363-10·830)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884660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Any revascularization</a:t>
                      </a:r>
                      <a:endParaRPr lang="ko-KR" sz="1000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69 (4·7%)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41 (5·7%)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28 (3·8%)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1.89 (0.05, 3.72)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1·499 (0·927-2·424)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4666877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 Target lesion revascularization</a:t>
                      </a:r>
                      <a:endParaRPr lang="ko-KR" sz="1000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34 (2·3)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24 (3·3%)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 (1·4%)</a:t>
                      </a:r>
                      <a:endParaRPr lang="ko-KR" sz="1000" b="1" kern="1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1.91 (0.61, 3.22)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2·460 (1·177-5·145)</a:t>
                      </a:r>
                      <a:endParaRPr lang="ko-KR" sz="1000" b="1" kern="1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732821"/>
                  </a:ext>
                </a:extLst>
              </a:tr>
              <a:tr h="26301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Non-target lesion revascularization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35 (2·4)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17 (2·4%)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18 (2·4%)</a:t>
                      </a:r>
                      <a:endParaRPr lang="ko-KR" sz="10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-0.03 (-1.35, 1.30)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0·956 (0·493-1·855)</a:t>
                      </a:r>
                      <a:endParaRPr lang="ko-KR" sz="10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804133"/>
                  </a:ext>
                </a:extLst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10627360" y="35543"/>
            <a:ext cx="1514607" cy="754053"/>
            <a:chOff x="4185920" y="1533760"/>
            <a:chExt cx="1636458" cy="79629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72835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646025" y="1533760"/>
              <a:ext cx="1176353" cy="7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b="1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b="1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1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12">
            <a:extLst>
              <a:ext uri="{FF2B5EF4-FFF2-40B4-BE49-F238E27FC236}">
                <a16:creationId xmlns:a16="http://schemas.microsoft.com/office/drawing/2014/main" xmlns="" id="{B1BBBB59-D666-43F9-9AA9-32E3AA8A7D0F}"/>
              </a:ext>
            </a:extLst>
          </p:cNvPr>
          <p:cNvCxnSpPr>
            <a:cxnSpLocks/>
          </p:cNvCxnSpPr>
          <p:nvPr/>
        </p:nvCxnSpPr>
        <p:spPr>
          <a:xfrm>
            <a:off x="276225" y="906532"/>
            <a:ext cx="113840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표 26">
            <a:extLst>
              <a:ext uri="{FF2B5EF4-FFF2-40B4-BE49-F238E27FC236}">
                <a16:creationId xmlns:a16="http://schemas.microsoft.com/office/drawing/2014/main" xmlns="" id="{5C2543B0-4B85-4B86-8271-3EE37EF0C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71606"/>
              </p:ext>
            </p:extLst>
          </p:nvPr>
        </p:nvGraphicFramePr>
        <p:xfrm>
          <a:off x="276226" y="830338"/>
          <a:ext cx="11384031" cy="5853922"/>
        </p:xfrm>
        <a:graphic>
          <a:graphicData uri="http://schemas.openxmlformats.org/drawingml/2006/table">
            <a:tbl>
              <a:tblPr firstRow="1" firstCol="1" bandRow="1" bandCol="1">
                <a:tableStyleId>{5A111915-BE36-4E01-A7E5-04B1672EAD32}</a:tableStyleId>
              </a:tblPr>
              <a:tblGrid>
                <a:gridCol w="2485262">
                  <a:extLst>
                    <a:ext uri="{9D8B030D-6E8A-4147-A177-3AD203B41FA5}">
                      <a16:colId xmlns:a16="http://schemas.microsoft.com/office/drawing/2014/main" xmlns="" val="2940990091"/>
                    </a:ext>
                  </a:extLst>
                </a:gridCol>
                <a:gridCol w="1787652">
                  <a:extLst>
                    <a:ext uri="{9D8B030D-6E8A-4147-A177-3AD203B41FA5}">
                      <a16:colId xmlns:a16="http://schemas.microsoft.com/office/drawing/2014/main" xmlns="" val="282254889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xmlns="" val="3436937641"/>
                    </a:ext>
                  </a:extLst>
                </a:gridCol>
                <a:gridCol w="1605573">
                  <a:extLst>
                    <a:ext uri="{9D8B030D-6E8A-4147-A177-3AD203B41FA5}">
                      <a16:colId xmlns:a16="http://schemas.microsoft.com/office/drawing/2014/main" xmlns="" val="3815808395"/>
                    </a:ext>
                  </a:extLst>
                </a:gridCol>
                <a:gridCol w="1929812">
                  <a:extLst>
                    <a:ext uri="{9D8B030D-6E8A-4147-A177-3AD203B41FA5}">
                      <a16:colId xmlns:a16="http://schemas.microsoft.com/office/drawing/2014/main" xmlns="" val="58959302"/>
                    </a:ext>
                  </a:extLst>
                </a:gridCol>
                <a:gridCol w="1929812">
                  <a:extLst>
                    <a:ext uri="{9D8B030D-6E8A-4147-A177-3AD203B41FA5}">
                      <a16:colId xmlns:a16="http://schemas.microsoft.com/office/drawing/2014/main" xmlns="" val="1235295680"/>
                    </a:ext>
                  </a:extLst>
                </a:gridCol>
              </a:tblGrid>
              <a:tr h="586402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600" kern="100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ＬＢＲ</a:t>
                      </a:r>
                      <a:r>
                        <a:rPr lang="en-US" sz="1600" kern="100" dirty="0">
                          <a:effectLst/>
                          <a:latin typeface="Arial Unicode MS" panose="020B0604020202020204" pitchFamily="50" charset="-127"/>
                          <a:ea typeface="Arial Unicode MS" panose="020B0604020202020204" pitchFamily="50" charset="-127"/>
                          <a:cs typeface="Arial Unicode MS" panose="020B0604020202020204" pitchFamily="50" charset="-127"/>
                        </a:rPr>
                        <a:t> </a:t>
                      </a:r>
                    </a:p>
                  </a:txBody>
                  <a:tcPr marL="25227" marR="2522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Total (N=3299)</a:t>
                      </a:r>
                    </a:p>
                  </a:txBody>
                  <a:tcPr marL="25227" marR="25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99CC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3M DAPT (N=1649)</a:t>
                      </a:r>
                    </a:p>
                  </a:txBody>
                  <a:tcPr marL="25227" marR="252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99CC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12M </a:t>
                      </a:r>
                      <a:r>
                        <a:rPr lang="en-US" sz="1600" kern="100">
                          <a:solidFill>
                            <a:srgbClr val="99CC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DAPT 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99CC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(N </a:t>
                      </a:r>
                      <a:r>
                        <a:rPr lang="en-US" sz="1600" kern="100" dirty="0">
                          <a:solidFill>
                            <a:srgbClr val="99CC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= 1650)</a:t>
                      </a: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Absolute </a:t>
                      </a:r>
                      <a:r>
                        <a:rPr lang="en-US" sz="1600" kern="100" smtClean="0"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difference (&gt;0 / &lt;0)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Arial Unicode MS" panose="020B0604020202020204" pitchFamily="50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Hazard </a:t>
                      </a:r>
                      <a:r>
                        <a:rPr lang="en-US" sz="1600" kern="100" smtClean="0"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Ratio </a:t>
                      </a:r>
                    </a:p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smtClean="0">
                          <a:effectLst/>
                          <a:latin typeface="Arial" panose="020B0604020202020204" pitchFamily="34" charset="0"/>
                          <a:ea typeface="Arial Unicode MS" panose="020B0604020202020204" pitchFamily="50" charset="-127"/>
                          <a:cs typeface="Arial" panose="020B0604020202020204" pitchFamily="34" charset="0"/>
                        </a:rPr>
                        <a:t>(&gt;1 / &lt;1)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Arial Unicode MS" panose="020B0604020202020204" pitchFamily="50" charset="-127"/>
                        <a:cs typeface="Arial" panose="020B0604020202020204" pitchFamily="34" charset="0"/>
                      </a:endParaRPr>
                    </a:p>
                  </a:txBody>
                  <a:tcPr marL="25227" marR="25227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8412059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NACE</a:t>
                      </a:r>
                      <a:endParaRPr lang="ko-KR" sz="105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119 (3·7%)</a:t>
                      </a:r>
                      <a:endParaRPr lang="ko-KR" sz="12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47 (2·9%)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72 (4·4%)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-1.53 (-2.62, -0.45)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0·657 (0·455</a:t>
                      </a:r>
                      <a:r>
                        <a:rPr lang="en-US" sz="1050" b="1" i="1" kern="10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-0·949)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5710752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MACCE</a:t>
                      </a:r>
                      <a:endParaRPr lang="ko-KR" sz="105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73 (2·3%)</a:t>
                      </a:r>
                      <a:endParaRPr lang="ko-KR" sz="12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36 (2·2%)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37 (2·3%)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-0.05 (-0.92,0.81)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100"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0·984 (0·622-1·558)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3725019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Any bleeding event</a:t>
                      </a:r>
                      <a:endParaRPr lang="ko-KR" sz="105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310 (9·6%)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120 (7·4%)</a:t>
                      </a:r>
                      <a:endParaRPr lang="ko-KR" sz="12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190 (11·7%)</a:t>
                      </a:r>
                      <a:endParaRPr lang="ko-KR" sz="12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-4.32 (-6.02, -2.62)</a:t>
                      </a:r>
                      <a:endParaRPr lang="ko-KR" sz="12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0·631</a:t>
                      </a:r>
                      <a:r>
                        <a:rPr lang="en-US" sz="1050" b="1" kern="1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 (0·502-0·793)</a:t>
                      </a:r>
                      <a:endParaRPr lang="ko-KR" sz="12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4583002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All cause death</a:t>
                      </a:r>
                      <a:endParaRPr lang="ko-KR" sz="105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31 (0·9%)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17 (1·0%)</a:t>
                      </a:r>
                      <a:endParaRPr lang="ko-KR" sz="12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14 (0·9%)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0.18 (-0.37, 0.74)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1·229 (0·606-2·493)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2086334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Cardiovascular death</a:t>
                      </a:r>
                      <a:endParaRPr lang="ko-KR" sz="105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 (0·6%)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 (0·7%)</a:t>
                      </a:r>
                      <a:endParaRPr lang="ko-KR" sz="12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 (0·5%)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0.19 (-0.25, 0.63)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1·389 (0·559-3·454)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9631315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Myocardial infarction (MI)</a:t>
                      </a:r>
                      <a:endParaRPr lang="ko-KR" sz="105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24 (0·8%)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 (0·7%)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13 (0·8%)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-0.11 (-0.62, 0.39)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0·859 (0·385-1·918)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30343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-Target vessel MI</a:t>
                      </a:r>
                      <a:endParaRPr lang="ko-KR" sz="105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19 (0·6%)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 (0·5%)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 (0·7%)</a:t>
                      </a:r>
                      <a:endParaRPr lang="ko-KR" sz="12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-0.18 (-0.63, 0.27)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0·738 (0·297-1·834)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8887731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5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Non-target vessel MI</a:t>
                      </a:r>
                      <a:endParaRPr lang="ko-KR" sz="105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 (0·2%)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 (0·2%)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(0·1%)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0.07 (-0.17, 0.30)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1·526 (0·255-9·134)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7036810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Stent thrombosis</a:t>
                      </a:r>
                      <a:endParaRPr lang="ko-KR" sz="105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 (0·2%)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(0·1%)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 (0·2%)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-0.08 (-0.31, 0.16)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0·679 (0·114-4·069)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1192231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Coronary thrombotic event</a:t>
                      </a:r>
                      <a:endParaRPr lang="ko-KR" sz="105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24 (0·8%)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11(0·7%)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13 (0·8%)</a:t>
                      </a:r>
                      <a:endParaRPr lang="ko-KR" sz="12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-0.11 (-0.62, 0.39)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0·859 (0·385-1·918)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2967941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Stroke</a:t>
                      </a:r>
                      <a:endParaRPr lang="ko-KR" sz="105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41 (1·3%)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17 (1·0%)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24 (1·5%)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-0.44 (-1.09, 0.20)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0·716 (0·385-1·332)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2909841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5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Ischemic stroke</a:t>
                      </a:r>
                      <a:endParaRPr lang="ko-KR" sz="105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34 (1·1%)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16 (1·0%)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18 (1·1%)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-0.13 (-0.72, 0.46)</a:t>
                      </a:r>
                      <a:endParaRPr lang="ko-KR" sz="12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0·899 (0·459-1·763)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8257467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50" b="1" i="1" kern="1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Hemorrhagic stroke</a:t>
                      </a:r>
                      <a:endParaRPr lang="ko-KR" sz="105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7 (0·2%)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 (0·1%)</a:t>
                      </a:r>
                      <a:endParaRPr lang="ko-KR" sz="12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6 (0·4%)</a:t>
                      </a:r>
                      <a:endParaRPr lang="ko-KR" sz="12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-0.31 (-0.58, -0.04)</a:t>
                      </a:r>
                      <a:endParaRPr lang="ko-KR" sz="12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0·168 (0·02-1·402)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7941386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Bleeding</a:t>
                      </a:r>
                      <a:endParaRPr lang="ko-KR" sz="105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 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216545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50" b="1" i="1" kern="1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BARC 2</a:t>
                      </a:r>
                      <a:endParaRPr lang="ko-KR" sz="105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269 (8·4%)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110 (6·8%)</a:t>
                      </a:r>
                      <a:endParaRPr lang="ko-KR" sz="12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159 (9·9%)</a:t>
                      </a:r>
                      <a:endParaRPr lang="ko-KR" sz="12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-3.08 (-4.68, -1.48)</a:t>
                      </a:r>
                      <a:endParaRPr lang="ko-KR" sz="12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0·691 (0·542-0·882)</a:t>
                      </a:r>
                      <a:endParaRPr lang="ko-KR" sz="12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1832917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50" b="1" i="1" kern="1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BARC 3</a:t>
                      </a:r>
                      <a:endParaRPr lang="ko-KR" sz="105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38 (1·2%)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8 (0·5%)</a:t>
                      </a:r>
                      <a:endParaRPr lang="ko-KR" sz="12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30 (2·0%)</a:t>
                      </a:r>
                      <a:endParaRPr lang="ko-KR" sz="1200" b="1" kern="1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-1.46 (-2.11, -0.80)</a:t>
                      </a:r>
                      <a:endParaRPr lang="ko-KR" sz="12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0·266 (0·122-0·579)</a:t>
                      </a:r>
                      <a:endParaRPr lang="ko-KR" sz="1200" b="1" kern="10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104394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5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BARC 5</a:t>
                      </a:r>
                      <a:endParaRPr lang="ko-KR" sz="105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 (0·1%)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 (0·1%)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 (0·1%)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0.06 (-0.13, 0.25)</a:t>
                      </a:r>
                      <a:endParaRPr lang="ko-KR" sz="12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1·997 (0·181-22·030)</a:t>
                      </a:r>
                      <a:endParaRPr lang="ko-KR" sz="12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6884660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Any revascularization</a:t>
                      </a:r>
                      <a:endParaRPr lang="ko-KR" sz="105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100 (3·2%)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47 (3·0%)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53 (3·3%)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-0.32 (-1.34, 0.71)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0·905 (0·611-1·340)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4666877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 Target lesion revascularization</a:t>
                      </a:r>
                      <a:endParaRPr lang="ko-KR" sz="105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46 (1·5%)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 (1·5%)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23 (1·4%)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0.02 (-0.67,0.72)</a:t>
                      </a:r>
                      <a:endParaRPr lang="ko-KR" sz="12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1·021 (0·573-1·819)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732821"/>
                  </a:ext>
                </a:extLst>
              </a:tr>
              <a:tr h="263376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05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Non-target lesion revascularization</a:t>
                      </a:r>
                      <a:endParaRPr lang="ko-KR" sz="105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i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54 (1·7%)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24 (1·5%)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30 (1·9%)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-0.34 (-1.10, 0.42)</a:t>
                      </a:r>
                      <a:endParaRPr lang="ko-KR" sz="1200" b="1" kern="10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0·815 (0·476-1·394)</a:t>
                      </a:r>
                      <a:endParaRPr lang="ko-KR" sz="1200" b="1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804133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1Y Clinical Outcomes : </a:t>
            </a:r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LBR</a:t>
            </a:r>
            <a:endParaRPr 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627360" y="35543"/>
            <a:ext cx="1514607" cy="754053"/>
            <a:chOff x="4185920" y="1533760"/>
            <a:chExt cx="1636458" cy="796298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72835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46025" y="1533760"/>
              <a:ext cx="1176353" cy="7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b="1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b="1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1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1C96CE2F-F61A-4777-82BF-0E052EFED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741246"/>
            <a:ext cx="11609493" cy="591694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altLang="ko-KR" sz="24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altLang="ko-K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an </a:t>
            </a:r>
            <a:r>
              <a:rPr lang="en-US" altLang="ko-KR" sz="2400" b="1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open-label study. </a:t>
            </a:r>
            <a:endParaRPr lang="en-US" altLang="ko-KR" sz="2400" b="1" u="sng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2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(Clinical </a:t>
            </a:r>
            <a:r>
              <a:rPr lang="en-US" altLang="ko-KR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were adjudicated by an independent </a:t>
            </a:r>
            <a:r>
              <a:rPr lang="en-US" altLang="ko-KR" sz="2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committee.)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ko-KR" sz="24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use of specific </a:t>
            </a:r>
            <a:r>
              <a:rPr lang="en-US" altLang="ko-K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P2Y12 inhibitor </a:t>
            </a:r>
            <a:r>
              <a:rPr lang="en-US" altLang="ko-KR" sz="24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en-US" altLang="ko-KR" sz="2400" b="1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 </a:t>
            </a:r>
            <a:r>
              <a:rPr lang="en-US" altLang="ko-KR" sz="2400" b="1" u="sng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ko-KR" sz="2400" b="1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ko-KR" sz="2400" b="1" u="sng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doctors’ discretion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2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</a:t>
            </a:r>
            <a:r>
              <a:rPr lang="en-US" altLang="ko-KR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DAPT period or as the monotherapy agent after </a:t>
            </a:r>
            <a:r>
              <a:rPr lang="en-US" altLang="ko-KR" sz="2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DAPT.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2400" b="1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ko-KR" sz="2400" b="1" u="sng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lopidogrel </a:t>
            </a:r>
            <a:r>
              <a:rPr lang="en-US" altLang="ko-KR" sz="2400" b="1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mainly used </a:t>
            </a:r>
            <a:r>
              <a:rPr lang="en-US" altLang="ko-K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P2Y12 inhibitor at </a:t>
            </a:r>
            <a:r>
              <a:rPr lang="en-US" altLang="ko-KR" sz="24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discharge.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2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(Key RCTs of ACS or AMI enrolling East Asians have </a:t>
            </a:r>
            <a:r>
              <a:rPr lang="en-US" altLang="ko-KR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shown that clopidogrel is superior to </a:t>
            </a:r>
            <a:r>
              <a:rPr lang="en-US" altLang="ko-KR" sz="2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ticagrelor leading to ‘clopidogrel-DAPT’ as the standard &amp; most frequently-used regimen, although ‘ticagrelor-DAPT’ is </a:t>
            </a:r>
            <a:r>
              <a:rPr lang="en-US" altLang="ko-KR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for </a:t>
            </a:r>
            <a:r>
              <a:rPr lang="en-US" altLang="ko-KR" sz="2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ACS </a:t>
            </a:r>
            <a:r>
              <a:rPr lang="en-US" altLang="ko-KR" sz="2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Western </a:t>
            </a:r>
            <a:r>
              <a:rPr lang="en-US" altLang="ko-KR" sz="2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world.)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24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ko-K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 may </a:t>
            </a:r>
            <a:r>
              <a:rPr lang="en-US" altLang="ko-KR" sz="2400" b="1" u="sng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be generalizable </a:t>
            </a:r>
            <a:r>
              <a:rPr lang="en-US" altLang="ko-KR" sz="24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all ethnic </a:t>
            </a:r>
            <a:r>
              <a:rPr lang="en-US" altLang="ko-KR" sz="24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groups.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20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(Optimal duration of ‘Clopido-DAPT’ for East Asians may be applicable to ‘Tica-DAPT’ for Westerners.)</a:t>
            </a:r>
            <a:endParaRPr lang="ko-KR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627360" y="35543"/>
            <a:ext cx="1514607" cy="754053"/>
            <a:chOff x="4185920" y="1533760"/>
            <a:chExt cx="1636458" cy="796298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72835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46025" y="1533760"/>
              <a:ext cx="1176353" cy="7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b="1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b="1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1C96CE2F-F61A-4777-82BF-0E052EFED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5" y="917349"/>
            <a:ext cx="10644255" cy="50364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ko-K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&lt;in </a:t>
            </a:r>
            <a:r>
              <a:rPr lang="en-US" altLang="ko-K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HBR</a:t>
            </a:r>
            <a:r>
              <a:rPr lang="en-US" altLang="ko-K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patients&gt; 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ko-KR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1-month </a:t>
            </a:r>
            <a:r>
              <a:rPr lang="en-US" altLang="ko-KR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DAPT </a:t>
            </a:r>
            <a:r>
              <a:rPr lang="en-US" altLang="ko-K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not meet non-inferiority to </a:t>
            </a:r>
            <a:r>
              <a:rPr lang="en-US" altLang="ko-KR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3-month DAPT </a:t>
            </a:r>
            <a:r>
              <a:rPr lang="en-US" altLang="ko-K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ko-K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NACE.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ko-K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1-month DAPT was </a:t>
            </a:r>
            <a:r>
              <a:rPr lang="en-US" altLang="ko-K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inferior to 3-month DAPT for </a:t>
            </a:r>
            <a:r>
              <a:rPr lang="en-US" altLang="ko-K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NACE</a:t>
            </a:r>
            <a:r>
              <a:rPr lang="en-US" altLang="ko-K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ko-K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MACCE</a:t>
            </a:r>
            <a:r>
              <a:rPr lang="en-US" altLang="ko-K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1 year, </a:t>
            </a:r>
            <a:endParaRPr lang="en-US" altLang="ko-KR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ko-K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</a:t>
            </a:r>
            <a:r>
              <a:rPr lang="en-US" altLang="ko-K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was no significant difference in any </a:t>
            </a:r>
            <a:r>
              <a:rPr lang="en-US" altLang="ko-K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actionable </a:t>
            </a:r>
            <a:r>
              <a:rPr lang="en-US" altLang="ko-K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bleeding</a:t>
            </a:r>
            <a:r>
              <a:rPr lang="en-US" altLang="ko-K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ko-K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&lt;in </a:t>
            </a:r>
            <a:r>
              <a:rPr lang="en-US" altLang="ko-KR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LBR</a:t>
            </a:r>
            <a:r>
              <a:rPr lang="en-US" altLang="ko-K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en-US" altLang="ko-K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endParaRPr lang="en-US" altLang="ko-KR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ko-KR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3-month </a:t>
            </a:r>
            <a:r>
              <a:rPr lang="en-US" altLang="ko-KR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DAPT </a:t>
            </a:r>
            <a:r>
              <a:rPr lang="en-US" altLang="ko-K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any actionable </a:t>
            </a:r>
            <a:r>
              <a:rPr lang="en-US" altLang="ko-KR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bleeding</a:t>
            </a:r>
            <a:r>
              <a:rPr lang="en-US" altLang="ko-K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without </a:t>
            </a:r>
            <a:r>
              <a:rPr lang="en-US" altLang="ko-K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increasing </a:t>
            </a:r>
            <a:r>
              <a:rPr lang="en-US" altLang="ko-KR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NACE</a:t>
            </a:r>
            <a:r>
              <a:rPr lang="en-US" altLang="ko-K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altLang="ko-KR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MACCE</a:t>
            </a:r>
            <a:r>
              <a:rPr lang="en-US" altLang="ko-K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compared with </a:t>
            </a:r>
            <a:r>
              <a:rPr lang="en-US" altLang="ko-KR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12-month </a:t>
            </a:r>
            <a:r>
              <a:rPr lang="en-US" altLang="ko-KR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DAPT</a:t>
            </a:r>
            <a:r>
              <a:rPr lang="en-US" altLang="ko-K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ko-KR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&lt;overall&gt;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ko-KR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3-month would be the optimal (default) duration of DAPT after PCI in general to meet the balance of thrombosis/bleeding.</a:t>
            </a:r>
            <a:endParaRPr lang="ko-KR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627360" y="35543"/>
            <a:ext cx="1514607" cy="754053"/>
            <a:chOff x="4185920" y="1533760"/>
            <a:chExt cx="1636458" cy="796298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72835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646025" y="1533760"/>
              <a:ext cx="1176353" cy="7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b="1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b="1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3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0BE511-A0B8-44FF-A2A5-6D0DEB21E5C0}"/>
              </a:ext>
            </a:extLst>
          </p:cNvPr>
          <p:cNvSpPr txBox="1"/>
          <p:nvPr/>
        </p:nvSpPr>
        <p:spPr>
          <a:xfrm>
            <a:off x="2226730" y="399643"/>
            <a:ext cx="7501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your kind attention 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6341304B-28C3-4F48-9E04-7B577C46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19" y="992854"/>
            <a:ext cx="10826885" cy="70788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thank our co-investigators </a:t>
            </a:r>
            <a:r>
              <a:rPr lang="en-US" altLang="ko-KR" dirty="0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altLang="ko-KR" b="1" dirty="0" smtClean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b="1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ko-KR" b="1" dirty="0">
                <a:ln>
                  <a:noFill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HOST-BR</a:t>
            </a:r>
            <a:r>
              <a:rPr lang="en-US" altLang="ko-KR" b="1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RCT</a:t>
            </a:r>
            <a:endParaRPr lang="ko-KR" altLang="en-US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0627360" y="35543"/>
            <a:ext cx="1514607" cy="754053"/>
            <a:chOff x="4185920" y="1533760"/>
            <a:chExt cx="1636458" cy="796298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72835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646025" y="1533760"/>
              <a:ext cx="1176353" cy="79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b="1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b="1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 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4E63959-8ED4-CA8B-54AC-9A86C1563BD6}"/>
              </a:ext>
            </a:extLst>
          </p:cNvPr>
          <p:cNvSpPr txBox="1"/>
          <p:nvPr/>
        </p:nvSpPr>
        <p:spPr>
          <a:xfrm>
            <a:off x="122943" y="2388713"/>
            <a:ext cx="3960000" cy="2819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Young-Hyo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Lim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Hanyang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Lee,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Jeonbuk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Jeonju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Jin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Choi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Sejong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Bucheon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Hyo-Suk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Ahn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Uijeongbu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Mary's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Kyung-Kuk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Hwang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Chungbuk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Cheongju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Byung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Gyu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Sanggye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Paik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Jin-Ok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Jeong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Chungnam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Daejeon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Jong-Hwa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Ahn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Gyeongsang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Changwon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Jay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Rhew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Presbyterian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Medical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Jeonju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Ji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Yong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MD,, NHIS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Ilsan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Goyang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Hanbit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Park,MD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GangNeung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Asan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Gangneung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Repubic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Tae-soo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Kang,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Dankook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CheonAn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Repubic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Jin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Koh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Gyeongsang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Jinju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Kyung-Taek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Chung-Ang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Duk-Won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Bang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Soonchunhyang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Choong-Won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Goh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Ewha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Womans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Hyuk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Joon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Yoon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Keimyung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Dongsan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Medical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Daegu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8C294FC-3CCC-B852-4B8C-A2D02551A879}"/>
              </a:ext>
            </a:extLst>
          </p:cNvPr>
          <p:cNvSpPr txBox="1"/>
          <p:nvPr/>
        </p:nvSpPr>
        <p:spPr>
          <a:xfrm>
            <a:off x="4125226" y="2388713"/>
            <a:ext cx="3960000" cy="28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Sang-Ho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Hallym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Sacred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Gyeonggi-do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You-Jeong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Uijeongbu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Eulji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Medical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Gyeonggi-do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Yong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Kangwon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Gangwon-do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Man-Won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Daejeon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Mary's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Daejeon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Tae-Hyun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Busan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Paik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Busan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Soon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Anam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Sang-Hyun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Daejeon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Eulji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Medical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Daejeon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Sung-Wook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Kwon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Ilsan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Paik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Ilsan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Gyu-Rok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Kangdong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Sacred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In-Ho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Chae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Bundang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Gyeonggi-do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Seung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Hwan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Gachon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Gil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Incheon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Namho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Lee,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Kangnam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Sacred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Jin-Man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Kangdong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Kyung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Hee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Sung-Kyun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Ahn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Wonju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Severance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Wonju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Song-Yi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Jeju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Jeju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Han-Cheol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Lee,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Pusan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National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Busan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en-US" altLang="ko-KR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Seung-Jin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Lee,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Soonchunhyang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Cheonan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Cheonan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FB7D5D-8066-BD04-5809-783EFF83816F}"/>
              </a:ext>
            </a:extLst>
          </p:cNvPr>
          <p:cNvSpPr txBox="1"/>
          <p:nvPr/>
        </p:nvSpPr>
        <p:spPr>
          <a:xfrm>
            <a:off x="8127509" y="2388713"/>
            <a:ext cx="3960000" cy="28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Seok-Min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Eunpyeong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Mary's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Joo-Hyun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Samsung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Changwon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Changwon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Kang, MD,CHA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Bundang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Medical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Sungnam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Jung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Kosin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Gospel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Busan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Seung-Woon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Rha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Guro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Jong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Shin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Woo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Kyung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Hee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Medical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Sanghyun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Boramae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Soo-Han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Incheon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Hallym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Incheon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Eun-Seok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Shin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Ulsan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Ulsan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Chee-Hae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Veterans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Health Service Medical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Seoul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Woo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Jung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Hallym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Sacred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Pyeongchon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Cheol-Ho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Lee,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Konkuk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Chungju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Chungju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Seong-Ho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Vincent's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Suwon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Doo-Soo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Jeon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Incheon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Mary's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Incheon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Kyu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-Sun Lee,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Daejeon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Eulji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Daejeon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endParaRPr lang="ko-KR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Seung-Uk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Lee,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Gwangju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Christian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Gwangju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MD,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Yeungnam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Daegu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, Republic of </a:t>
            </a:r>
            <a:r>
              <a:rPr lang="ko-KR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ko-KR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85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721070" y="1159982"/>
            <a:ext cx="11009376" cy="5698018"/>
            <a:chOff x="1625767" y="1403561"/>
            <a:chExt cx="9027739" cy="4435264"/>
          </a:xfrm>
          <a:solidFill>
            <a:srgbClr val="FFFFFF"/>
          </a:solidFill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xmlns="" id="{66E0FF02-26C6-4F15-9CCE-8B4A897DD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767" y="1403561"/>
              <a:ext cx="9027739" cy="4435264"/>
            </a:xfrm>
            <a:prstGeom prst="rect">
              <a:avLst/>
            </a:prstGeom>
            <a:grpFill/>
          </p:spPr>
        </p:pic>
        <p:sp>
          <p:nvSpPr>
            <p:cNvPr id="2" name="TextBox 1"/>
            <p:cNvSpPr txBox="1"/>
            <p:nvPr/>
          </p:nvSpPr>
          <p:spPr>
            <a:xfrm>
              <a:off x="2163732" y="2271236"/>
              <a:ext cx="518164" cy="239570"/>
            </a:xfrm>
            <a:prstGeom prst="rect">
              <a:avLst/>
            </a:prstGeom>
            <a:solidFill>
              <a:schemeClr val="bg1">
                <a:alpha val="85098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minor</a:t>
              </a:r>
              <a:endParaRPr lang="ko-KR" altLang="en-US" sz="1400" b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75643" y="4366192"/>
              <a:ext cx="518164" cy="239570"/>
            </a:xfrm>
            <a:prstGeom prst="rect">
              <a:avLst/>
            </a:prstGeom>
            <a:solidFill>
              <a:schemeClr val="bg1">
                <a:alpha val="85098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minor</a:t>
              </a:r>
              <a:endParaRPr lang="ko-KR" altLang="en-US" sz="1400" b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92469" y="4378392"/>
              <a:ext cx="489427" cy="239570"/>
            </a:xfrm>
            <a:prstGeom prst="rect">
              <a:avLst/>
            </a:prstGeom>
            <a:solidFill>
              <a:schemeClr val="bg1">
                <a:alpha val="85098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&lt; 6m</a:t>
              </a:r>
              <a:endParaRPr lang="ko-KR" altLang="en-US" sz="1400" b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99444" y="4360679"/>
              <a:ext cx="539047" cy="239570"/>
            </a:xfrm>
            <a:prstGeom prst="rect">
              <a:avLst/>
            </a:prstGeom>
            <a:solidFill>
              <a:schemeClr val="bg1">
                <a:alpha val="85098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&lt; 6m</a:t>
              </a:r>
              <a:endParaRPr lang="ko-KR" altLang="en-US" sz="1400" b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22403" y="2229995"/>
              <a:ext cx="738494" cy="215612"/>
            </a:xfrm>
            <a:prstGeom prst="rect">
              <a:avLst/>
            </a:prstGeom>
            <a:solidFill>
              <a:schemeClr val="bg1">
                <a:alpha val="85098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GFR&lt;30</a:t>
              </a:r>
              <a:endParaRPr lang="ko-KR" altLang="en-US" sz="1200" b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0664" y="2281393"/>
              <a:ext cx="544791" cy="215612"/>
            </a:xfrm>
            <a:prstGeom prst="rect">
              <a:avLst/>
            </a:prstGeom>
            <a:solidFill>
              <a:schemeClr val="bg1">
                <a:alpha val="85098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Hb&lt;11</a:t>
              </a:r>
              <a:endParaRPr lang="ko-KR" altLang="en-US" sz="1200" b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06813" y="2241314"/>
              <a:ext cx="643587" cy="239570"/>
            </a:xfrm>
            <a:prstGeom prst="rect">
              <a:avLst/>
            </a:prstGeom>
            <a:solidFill>
              <a:schemeClr val="bg1">
                <a:alpha val="85098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&lt; 12m</a:t>
              </a:r>
              <a:endParaRPr lang="ko-KR" altLang="en-US" sz="1400" b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10965" y="2203892"/>
              <a:ext cx="716996" cy="203634"/>
            </a:xfrm>
            <a:prstGeom prst="rect">
              <a:avLst/>
            </a:prstGeom>
            <a:solidFill>
              <a:schemeClr val="bg1">
                <a:alpha val="85098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&lt;100,000</a:t>
              </a:r>
              <a:endParaRPr lang="ko-KR" altLang="en-US" sz="1100" b="1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ED4300-AFCC-4E85-9C47-C2EE38D71B88}"/>
              </a:ext>
            </a:extLst>
          </p:cNvPr>
          <p:cNvSpPr txBox="1"/>
          <p:nvPr/>
        </p:nvSpPr>
        <p:spPr>
          <a:xfrm>
            <a:off x="632580" y="822619"/>
            <a:ext cx="10907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ARC-HBR (High </a:t>
            </a:r>
            <a:r>
              <a:rPr lang="en-US" sz="2800" b="1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Bleeding </a:t>
            </a:r>
            <a:r>
              <a:rPr lang="en-US" sz="2800" b="1" smtClean="0">
                <a:solidFill>
                  <a:srgbClr val="0000FF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Risk), annual major bleeding 4% or more</a:t>
            </a:r>
            <a:endParaRPr lang="en-US" sz="2800" b="1" dirty="0">
              <a:solidFill>
                <a:srgbClr val="0000FF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5BE1E69-738C-5FA3-5E0D-159514FE31B9}"/>
              </a:ext>
            </a:extLst>
          </p:cNvPr>
          <p:cNvSpPr txBox="1"/>
          <p:nvPr/>
        </p:nvSpPr>
        <p:spPr>
          <a:xfrm>
            <a:off x="4176606" y="456920"/>
            <a:ext cx="6097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 </a:t>
            </a:r>
            <a:r>
              <a:rPr lang="ko-KR" altLang="en-US" sz="1600" b="1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Urban</a:t>
            </a:r>
            <a:r>
              <a:rPr lang="ko-KR" altLang="en-US" sz="1600" b="1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et al. </a:t>
            </a:r>
            <a:r>
              <a:rPr lang="ko-KR" altLang="en-US" sz="1600" b="1" dirty="0" err="1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Circulation</a:t>
            </a:r>
            <a:r>
              <a:rPr lang="ko-KR" altLang="en-US" sz="1600" b="1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2019;140(3):240-261</a:t>
            </a:r>
          </a:p>
        </p:txBody>
      </p:sp>
    </p:spTree>
    <p:extLst>
      <p:ext uri="{BB962C8B-B14F-4D97-AF65-F5344CB8AC3E}">
        <p14:creationId xmlns:p14="http://schemas.microsoft.com/office/powerpoint/2010/main" val="6895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33354" y="1104067"/>
            <a:ext cx="1146545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200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No previous study has </a:t>
            </a:r>
            <a:r>
              <a:rPr lang="en-US" altLang="ko-KR" sz="2200" u="sng" kern="100" dirty="0" smtClean="0">
                <a:solidFill>
                  <a:srgbClr val="000066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evaluated ‘</a:t>
            </a:r>
            <a:r>
              <a:rPr lang="en-US" altLang="ko-KR" sz="2200" u="sng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specific </a:t>
            </a:r>
            <a:r>
              <a:rPr lang="en-US" altLang="ko-KR" sz="2200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durations of </a:t>
            </a:r>
            <a:r>
              <a:rPr lang="en-US" altLang="ko-KR" sz="2200" u="sng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DAPT’ </a:t>
            </a:r>
            <a:r>
              <a:rPr lang="en-US" altLang="ko-KR" sz="2200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stratified according to </a:t>
            </a:r>
            <a:r>
              <a:rPr lang="en-US" altLang="ko-KR" sz="2200" u="sng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‘ARC-defined bleeding risk (BR)’.</a:t>
            </a:r>
            <a:r>
              <a:rPr lang="en-US" altLang="ko-KR" sz="22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The </a:t>
            </a:r>
            <a:r>
              <a:rPr lang="en-US" altLang="ko-KR" sz="22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current guidelines recommend stratifying stented patients according to </a:t>
            </a:r>
            <a:r>
              <a:rPr lang="en-US" altLang="ko-KR" sz="22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BR </a:t>
            </a:r>
            <a:r>
              <a:rPr lang="en-US" altLang="ko-KR" sz="22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where low </a:t>
            </a:r>
            <a:r>
              <a:rPr lang="en-US" altLang="ko-KR" sz="22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BR (LBR) </a:t>
            </a:r>
            <a:r>
              <a:rPr lang="en-US" altLang="ko-KR" sz="22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patients can consider longer DAPT while high </a:t>
            </a:r>
            <a:r>
              <a:rPr lang="en-US" altLang="ko-KR" sz="22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BR (HBR) </a:t>
            </a:r>
            <a:r>
              <a:rPr lang="en-US" altLang="ko-KR" sz="22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patients should consider shorter DAPT</a:t>
            </a:r>
            <a:r>
              <a:rPr lang="en-US" altLang="ko-KR" sz="22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. </a:t>
            </a:r>
            <a:endParaRPr lang="en-US" altLang="ko-KR" sz="2200" kern="100" dirty="0">
              <a:solidFill>
                <a:srgbClr val="000066"/>
              </a:solidFill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200" u="sng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G</a:t>
            </a:r>
            <a:r>
              <a:rPr lang="en-US" altLang="ko-KR" sz="2200" u="sng" kern="100" dirty="0" smtClean="0">
                <a:solidFill>
                  <a:srgbClr val="000066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eneral </a:t>
            </a:r>
            <a:r>
              <a:rPr lang="en-US" altLang="ko-KR" sz="2200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recommendation is</a:t>
            </a:r>
            <a:r>
              <a:rPr lang="en-US" altLang="ko-KR" sz="22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kern="100" dirty="0">
                <a:solidFill>
                  <a:srgbClr val="000066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1-3months DAPT for </a:t>
            </a:r>
            <a:r>
              <a:rPr lang="en-US" altLang="ko-KR" sz="2200" kern="100" dirty="0" smtClean="0">
                <a:solidFill>
                  <a:srgbClr val="000066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HBR &amp; </a:t>
            </a:r>
            <a:r>
              <a:rPr lang="en-US" altLang="ko-KR" sz="2200" kern="100" dirty="0">
                <a:solidFill>
                  <a:srgbClr val="000066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3-12months </a:t>
            </a:r>
            <a:r>
              <a:rPr lang="en-US" altLang="ko-KR" sz="22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DAPT for </a:t>
            </a:r>
            <a:r>
              <a:rPr lang="en-US" altLang="ko-KR" sz="22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LBR. </a:t>
            </a:r>
            <a:endParaRPr lang="en-US" altLang="ko-KR" sz="2200" kern="100" dirty="0">
              <a:solidFill>
                <a:srgbClr val="000066"/>
              </a:solidFill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200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consensus </a:t>
            </a:r>
            <a:r>
              <a:rPr lang="en-US" altLang="ko-KR" sz="22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is </a:t>
            </a:r>
            <a:r>
              <a:rPr lang="en-US" altLang="ko-KR" sz="22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that shorter DAPT maybe slightly </a:t>
            </a:r>
            <a:r>
              <a:rPr lang="en-US" altLang="ko-KR" sz="22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better than longer one d/t </a:t>
            </a:r>
            <a:r>
              <a:rPr lang="en-US" altLang="ko-KR" sz="2200" kern="100" dirty="0">
                <a:solidFill>
                  <a:srgbClr val="000066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less</a:t>
            </a:r>
            <a:r>
              <a:rPr lang="en-US" altLang="ko-KR" sz="22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2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bleeding.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2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However</a:t>
            </a:r>
            <a:r>
              <a:rPr lang="en-US" altLang="ko-KR" sz="22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en-US" altLang="ko-KR" sz="2200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we do not have evidence </a:t>
            </a:r>
            <a:r>
              <a:rPr lang="en-US" altLang="ko-KR" sz="2200" u="sng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‘based </a:t>
            </a:r>
            <a:r>
              <a:rPr lang="en-US" altLang="ko-KR" sz="2200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on </a:t>
            </a:r>
            <a:r>
              <a:rPr lang="en-US" altLang="ko-KR" sz="2200" u="sng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ARC-HBR criteria’ </a:t>
            </a:r>
          </a:p>
          <a:p>
            <a:pPr lvl="1">
              <a:lnSpc>
                <a:spcPct val="150000"/>
              </a:lnSpc>
            </a:pPr>
            <a:r>
              <a:rPr lang="en-US" altLang="ko-KR" sz="22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‘which duration’ </a:t>
            </a:r>
            <a:r>
              <a:rPr lang="en-US" altLang="ko-KR" sz="22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would be optimal and where the thrombosis/bleeding risk will cross. </a:t>
            </a:r>
            <a:endParaRPr lang="ko-KR" altLang="ko-KR" sz="2200" kern="100" dirty="0">
              <a:solidFill>
                <a:srgbClr val="000066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 txBox="1">
            <a:spLocks/>
          </p:cNvSpPr>
          <p:nvPr/>
        </p:nvSpPr>
        <p:spPr>
          <a:xfrm>
            <a:off x="531744" y="232606"/>
            <a:ext cx="11128513" cy="5977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1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09164" y="773401"/>
            <a:ext cx="11460211" cy="4605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</a:t>
            </a:r>
            <a:r>
              <a:rPr lang="en-US" altLang="ko-KR" sz="24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armonizing </a:t>
            </a:r>
            <a:r>
              <a:rPr lang="en-US" altLang="ko-KR" sz="2400" b="1" dirty="0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</a:t>
            </a:r>
            <a:r>
              <a:rPr lang="en-US" altLang="ko-KR" sz="24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ptimal </a:t>
            </a:r>
            <a:r>
              <a:rPr lang="en-US" altLang="ko-KR" sz="2400" b="1" dirty="0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</a:t>
            </a:r>
            <a:r>
              <a:rPr lang="en-US" altLang="ko-KR" sz="24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trategy for </a:t>
            </a:r>
            <a:r>
              <a:rPr lang="en-US" altLang="ko-KR" sz="2400" b="1" dirty="0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</a:t>
            </a:r>
            <a:r>
              <a:rPr lang="en-US" altLang="ko-KR" sz="24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reatment </a:t>
            </a:r>
            <a:r>
              <a:rPr lang="en-US" altLang="ko-KR" sz="24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</a:t>
            </a:r>
            <a:r>
              <a:rPr lang="en-US" altLang="ko-KR" sz="2400" b="1" dirty="0" smtClean="0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HOST</a:t>
            </a:r>
            <a:r>
              <a:rPr lang="en-US" altLang="ko-KR" sz="24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 of </a:t>
            </a:r>
            <a:r>
              <a:rPr lang="en-US" altLang="ko-KR" sz="24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coronary artery diseases </a:t>
            </a:r>
            <a:r>
              <a:rPr lang="en-US" altLang="ko-KR" sz="24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– </a:t>
            </a:r>
            <a:r>
              <a:rPr lang="en-US" altLang="ko-KR" sz="2400" b="1" dirty="0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</a:t>
            </a:r>
            <a:r>
              <a:rPr lang="en-US" altLang="ko-KR" sz="2400" dirty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leeding </a:t>
            </a:r>
            <a:r>
              <a:rPr lang="en-US" altLang="ko-KR" sz="2400" b="1" dirty="0" smtClean="0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</a:t>
            </a:r>
            <a:r>
              <a:rPr lang="en-US" altLang="ko-KR" sz="24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isk (</a:t>
            </a:r>
            <a:r>
              <a:rPr lang="en-US" altLang="ko-KR" sz="2400" b="1" dirty="0" smtClean="0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BR</a:t>
            </a:r>
            <a:r>
              <a:rPr lang="en-US" altLang="ko-KR" sz="2400" dirty="0" smtClean="0">
                <a:solidFill>
                  <a:srgbClr val="00206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)</a:t>
            </a:r>
          </a:p>
          <a:p>
            <a:pPr lvl="1">
              <a:lnSpc>
                <a:spcPct val="150000"/>
              </a:lnSpc>
            </a:pPr>
            <a:endParaRPr lang="en-US" altLang="ko-KR" sz="1050" dirty="0">
              <a:solidFill>
                <a:srgbClr val="00206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b="1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2400" b="1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first randomized study </a:t>
            </a:r>
          </a:p>
          <a:p>
            <a:pPr lvl="1">
              <a:lnSpc>
                <a:spcPct val="150000"/>
              </a:lnSpc>
            </a:pPr>
            <a:r>
              <a:rPr lang="en-US" altLang="ko-KR" sz="2000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 stratify patients 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receiving PCI with DES </a:t>
            </a:r>
            <a:r>
              <a:rPr lang="en-US" altLang="ko-KR" sz="2000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according to </a:t>
            </a:r>
            <a:r>
              <a:rPr lang="en-US" altLang="ko-KR" sz="2000" b="1" u="sng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BR </a:t>
            </a:r>
            <a:r>
              <a:rPr lang="en-US" altLang="ko-KR" sz="2000" b="1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based on the ARC HBR criteria </a:t>
            </a:r>
            <a:r>
              <a:rPr lang="en-US" altLang="ko-KR" sz="20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and </a:t>
            </a:r>
          </a:p>
          <a:p>
            <a:pPr lvl="1">
              <a:lnSpc>
                <a:spcPct val="150000"/>
              </a:lnSpc>
            </a:pPr>
            <a:r>
              <a:rPr lang="en-US" altLang="ko-KR" sz="20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to 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test different durations of DAPT either in HBR or LBR population. </a:t>
            </a:r>
            <a:endParaRPr lang="en-US" altLang="ko-KR" sz="2000" kern="100" dirty="0" smtClean="0">
              <a:solidFill>
                <a:srgbClr val="000066"/>
              </a:solidFill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900" kern="100" dirty="0">
              <a:solidFill>
                <a:srgbClr val="000066"/>
              </a:solidFill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Stratified &amp; Randomized study : </a:t>
            </a:r>
          </a:p>
          <a:p>
            <a:pPr lvl="1" algn="just">
              <a:lnSpc>
                <a:spcPct val="150000"/>
              </a:lnSpc>
            </a:pP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in the </a:t>
            </a:r>
            <a:r>
              <a:rPr lang="en-US" altLang="ko-KR" sz="2000" b="1" kern="100" dirty="0">
                <a:solidFill>
                  <a:srgbClr val="C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HBR</a:t>
            </a:r>
            <a:r>
              <a:rPr lang="en-US" altLang="ko-KR" sz="2000" kern="100" dirty="0">
                <a:solidFill>
                  <a:srgbClr val="C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stratum, randomized to </a:t>
            </a:r>
            <a:r>
              <a:rPr lang="en-US" altLang="ko-KR" sz="2000" b="1" kern="100" dirty="0">
                <a:solidFill>
                  <a:srgbClr val="C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1-month</a:t>
            </a:r>
            <a:r>
              <a:rPr lang="en-US" altLang="ko-KR" sz="2000" b="1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b="1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vs. </a:t>
            </a:r>
            <a:r>
              <a:rPr lang="en-US" altLang="ko-KR" sz="2000" b="1" kern="100" dirty="0">
                <a:solidFill>
                  <a:srgbClr val="C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3-month</a:t>
            </a:r>
            <a:r>
              <a:rPr lang="en-US" altLang="ko-KR" sz="2000" b="1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DAPT </a:t>
            </a:r>
          </a:p>
          <a:p>
            <a:pPr lvl="1" algn="just">
              <a:lnSpc>
                <a:spcPct val="150000"/>
              </a:lnSpc>
            </a:pP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in the </a:t>
            </a:r>
            <a:r>
              <a:rPr lang="en-US" altLang="ko-KR" sz="2000" b="1" kern="100" dirty="0">
                <a:solidFill>
                  <a:srgbClr val="0000FF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LBR</a:t>
            </a:r>
            <a:r>
              <a:rPr lang="en-US" altLang="ko-KR" sz="2000" kern="100" dirty="0">
                <a:solidFill>
                  <a:srgbClr val="0000FF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stratum, randomized to </a:t>
            </a:r>
            <a:r>
              <a:rPr lang="en-US" altLang="ko-KR" sz="2000" b="1" kern="100" dirty="0">
                <a:solidFill>
                  <a:srgbClr val="0000FF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3-month</a:t>
            </a:r>
            <a:r>
              <a:rPr lang="en-US" altLang="ko-KR" sz="2000" b="1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b="1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vs. </a:t>
            </a:r>
            <a:r>
              <a:rPr lang="en-US" altLang="ko-KR" sz="2000" b="1" kern="100" dirty="0">
                <a:solidFill>
                  <a:srgbClr val="0000FF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12-month</a:t>
            </a:r>
            <a:r>
              <a:rPr lang="en-US" altLang="ko-KR" sz="2000" b="1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DAPT.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 txBox="1">
            <a:spLocks/>
          </p:cNvSpPr>
          <p:nvPr/>
        </p:nvSpPr>
        <p:spPr>
          <a:xfrm>
            <a:off x="531744" y="232606"/>
            <a:ext cx="11128513" cy="44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HOST-BR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RCT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1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92608" y="940602"/>
            <a:ext cx="11697668" cy="50013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ko-KR" sz="2400" b="1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Three </a:t>
            </a:r>
            <a:r>
              <a:rPr lang="en-US" altLang="ko-KR" sz="2400" b="1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co-primary end points </a:t>
            </a:r>
            <a:r>
              <a:rPr lang="en-US" altLang="ko-KR" sz="2400" b="1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assessed in </a:t>
            </a:r>
            <a:r>
              <a:rPr lang="en-US" altLang="ko-KR" sz="2400" b="1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hierarchical order</a:t>
            </a:r>
            <a:endParaRPr lang="en-US" altLang="ko-KR" sz="2400" kern="100" dirty="0">
              <a:solidFill>
                <a:srgbClr val="000066"/>
              </a:solidFill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lvl="1" algn="just">
              <a:spcAft>
                <a:spcPts val="800"/>
              </a:spcAft>
            </a:pP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20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1st: 	net 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adverse clinical </a:t>
            </a:r>
            <a:r>
              <a:rPr lang="en-US" altLang="ko-KR" sz="20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events (NACE) </a:t>
            </a:r>
          </a:p>
          <a:p>
            <a:pPr lvl="1" algn="just">
              <a:spcAft>
                <a:spcPts val="800"/>
              </a:spcAft>
            </a:pPr>
            <a:r>
              <a:rPr lang="en-US" altLang="ko-KR" sz="20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		(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all death, MI, stent thrombosis, stroke, major bleeding). </a:t>
            </a:r>
          </a:p>
          <a:p>
            <a:pPr lvl="1" algn="just">
              <a:spcAft>
                <a:spcPts val="800"/>
              </a:spcAft>
            </a:pPr>
            <a:endParaRPr lang="en-US" altLang="ko-KR" sz="700" kern="100" dirty="0" smtClean="0">
              <a:solidFill>
                <a:srgbClr val="000066"/>
              </a:solidFill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lvl="1" algn="just">
              <a:spcAft>
                <a:spcPts val="800"/>
              </a:spcAft>
            </a:pPr>
            <a:r>
              <a:rPr lang="en-US" altLang="ko-KR" sz="20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2nd: 	major 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adverse cardiac or cerebral events </a:t>
            </a:r>
            <a:r>
              <a:rPr lang="en-US" altLang="ko-KR" sz="20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(MACCE)</a:t>
            </a:r>
          </a:p>
          <a:p>
            <a:pPr lvl="1" algn="just">
              <a:spcAft>
                <a:spcPts val="800"/>
              </a:spcAft>
            </a:pPr>
            <a:r>
              <a:rPr lang="en-US" altLang="ko-KR" sz="20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		(CVD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MI, stent thrombosis, ischemic stroke). </a:t>
            </a:r>
          </a:p>
          <a:p>
            <a:pPr lvl="1" algn="just">
              <a:spcAft>
                <a:spcPts val="800"/>
              </a:spcAft>
            </a:pPr>
            <a:endParaRPr lang="en-US" altLang="ko-KR" sz="700" kern="100" dirty="0" smtClean="0">
              <a:solidFill>
                <a:srgbClr val="000066"/>
              </a:solidFill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lvl="1" algn="just">
              <a:spcAft>
                <a:spcPts val="800"/>
              </a:spcAft>
            </a:pPr>
            <a:r>
              <a:rPr lang="en-US" altLang="ko-KR" sz="2000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3rd: 	BARC 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bleeding (2,3,5) at 12 months.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altLang="ko-KR" sz="700" b="1" kern="100" dirty="0" smtClean="0">
              <a:solidFill>
                <a:srgbClr val="C00000"/>
              </a:solidFill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ko-KR" sz="2400" b="1" kern="100" dirty="0" smtClean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Hypothesis</a:t>
            </a:r>
            <a:endParaRPr lang="en-US" altLang="ko-KR" sz="2400" b="1" kern="100" dirty="0">
              <a:solidFill>
                <a:srgbClr val="000066"/>
              </a:solidFill>
              <a:effectLst/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lvl="1" algn="just">
              <a:spcAft>
                <a:spcPts val="800"/>
              </a:spcAft>
            </a:pP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within each stratum, </a:t>
            </a:r>
          </a:p>
          <a:p>
            <a:pPr lvl="1" algn="just">
              <a:spcAft>
                <a:spcPts val="800"/>
              </a:spcAft>
            </a:pP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shorter DAPT </a:t>
            </a:r>
            <a:r>
              <a:rPr lang="en-US" altLang="ko-KR" sz="2000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be non-inferior to 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longer DAPT for </a:t>
            </a:r>
            <a:r>
              <a:rPr lang="en-US" altLang="ko-KR" sz="2000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first and second 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co-primary endpoints </a:t>
            </a:r>
          </a:p>
          <a:p>
            <a:pPr lvl="1" algn="just">
              <a:spcAft>
                <a:spcPts val="800"/>
              </a:spcAft>
            </a:pP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and </a:t>
            </a:r>
            <a:r>
              <a:rPr lang="en-US" altLang="ko-KR" sz="2000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be superior 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for </a:t>
            </a:r>
            <a:r>
              <a:rPr lang="en-US" altLang="ko-KR" sz="2000" u="sng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third </a:t>
            </a:r>
            <a:r>
              <a:rPr lang="en-US" altLang="ko-KR" sz="2000" kern="100" dirty="0">
                <a:solidFill>
                  <a:srgbClr val="000066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co-primary endpoint. </a:t>
            </a:r>
            <a:endParaRPr lang="ko-KR" altLang="ko-KR" sz="1400" kern="100" dirty="0">
              <a:solidFill>
                <a:srgbClr val="000066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 txBox="1">
            <a:spLocks/>
          </p:cNvSpPr>
          <p:nvPr/>
        </p:nvSpPr>
        <p:spPr>
          <a:xfrm>
            <a:off x="531744" y="232606"/>
            <a:ext cx="11128513" cy="4447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HOST-BR RCT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4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 Calculation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F3956696-78AB-4655-AC7A-129C267B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5" y="1086680"/>
            <a:ext cx="11128512" cy="4933119"/>
          </a:xfrm>
        </p:spPr>
        <p:txBody>
          <a:bodyPr>
            <a:normAutofit/>
          </a:bodyPr>
          <a:lstStyle/>
          <a:p>
            <a:r>
              <a:rPr lang="en-US" altLang="ko-KR" b="1" kern="100" dirty="0">
                <a:ln>
                  <a:noFill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HBR stratum (N=1600)</a:t>
            </a:r>
          </a:p>
          <a:p>
            <a:pPr lvl="1"/>
            <a:r>
              <a:rPr lang="en-US" altLang="ko-KR" sz="2000" b="1" u="sng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NACE</a:t>
            </a:r>
          </a:p>
          <a:p>
            <a:pPr lvl="2"/>
            <a:r>
              <a:rPr lang="en-US" altLang="ko-KR" sz="1800" u="sng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Assumed </a:t>
            </a:r>
            <a:r>
              <a:rPr lang="en-US" altLang="ko-KR" sz="1800" u="sng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one year</a:t>
            </a:r>
            <a:r>
              <a:rPr lang="en-US" altLang="ko-KR" sz="1800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DAPT group (7%) vs. Longer DAPT group (9%) </a:t>
            </a:r>
          </a:p>
          <a:p>
            <a:pPr lvl="2"/>
            <a:r>
              <a:rPr lang="en-US" altLang="ko-KR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2-sided alpha: 5%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Power: 90%</a:t>
            </a:r>
          </a:p>
          <a:p>
            <a:pPr lvl="2"/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I error: 0.05, Estimated withdrawal rate: 2.0%</a:t>
            </a:r>
          </a:p>
          <a:p>
            <a:pPr lvl="2"/>
            <a:r>
              <a:rPr lang="en-US" altLang="ko-KR" sz="1800" u="sng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Non-inferiority margin: </a:t>
            </a:r>
            <a:r>
              <a:rPr lang="en-US" altLang="ko-KR" sz="1800" u="sng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2.7% (corresponding to a hazard ratio of 1.3)</a:t>
            </a:r>
            <a:endParaRPr lang="en-US" altLang="ko-KR" sz="1800" u="sng" kern="100" dirty="0">
              <a:ln>
                <a:noFill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ko-KR" sz="1600" b="1" kern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ko-KR" sz="20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MACCE</a:t>
            </a:r>
          </a:p>
          <a:p>
            <a:pPr lvl="2"/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Assumed </a:t>
            </a:r>
            <a:r>
              <a:rPr lang="en-US" altLang="ko-KR" sz="1800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one year: 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DAPT group (5.6%) vs. Longer DAPT group (7.2%) </a:t>
            </a:r>
          </a:p>
          <a:p>
            <a:pPr lvl="2"/>
            <a:r>
              <a:rPr lang="en-US" altLang="ko-KR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2-sided alpha: 5%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Power: </a:t>
            </a:r>
            <a:r>
              <a:rPr lang="en-US" altLang="ko-KR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ko-KR" sz="1800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2"/>
            <a:r>
              <a:rPr lang="en-US" altLang="ko-KR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Non-inferiority margin: </a:t>
            </a:r>
            <a:r>
              <a:rPr lang="en-US" altLang="ko-KR" sz="1800" kern="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2.2% </a:t>
            </a:r>
            <a:r>
              <a:rPr lang="en-US" altLang="ko-KR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(corresponding to a hazard ratio of 1.3</a:t>
            </a:r>
            <a:r>
              <a:rPr lang="en-US" altLang="ko-KR" sz="1800" kern="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2"/>
            <a:endParaRPr lang="en-US" altLang="ko-KR" sz="1600" b="1" kern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ko-KR" sz="2000" b="1" kern="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Actionable Bleeding</a:t>
            </a:r>
            <a:endParaRPr lang="en-US" altLang="ko-KR" sz="2000" b="1" kern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Assumed </a:t>
            </a:r>
            <a:r>
              <a:rPr lang="en-US" altLang="ko-KR" sz="1800" kern="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one year:</a:t>
            </a:r>
            <a:r>
              <a:rPr lang="en-US" altLang="ko-KR" sz="1800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DAPT group (8%) vs. Longer DAPT group (12%) </a:t>
            </a:r>
          </a:p>
          <a:p>
            <a:pPr lvl="2"/>
            <a:r>
              <a:rPr lang="en-US" altLang="ko-KR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2-sided alpha: 5%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Power: 80</a:t>
            </a:r>
            <a:r>
              <a:rPr lang="en-US" altLang="ko-KR" sz="1800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for relative risk reduction by 33%</a:t>
            </a:r>
            <a:endParaRPr lang="en-US" altLang="ko-KR" sz="1800" kern="100" dirty="0">
              <a:ln>
                <a:noFill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ko-KR" sz="1600" kern="100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ko-KR" sz="1600" kern="100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endParaRPr lang="ko-KR" altLang="ko-KR" sz="2200" dirty="0">
              <a:solidFill>
                <a:srgbClr val="002060"/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3200" b="0" i="0" u="none" strike="noStrike" baseline="0" dirty="0">
              <a:ln>
                <a:noFill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3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 Calculation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xmlns="" id="{F3956696-78AB-4655-AC7A-129C267B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745" y="1086680"/>
            <a:ext cx="11128512" cy="4933119"/>
          </a:xfrm>
        </p:spPr>
        <p:txBody>
          <a:bodyPr>
            <a:normAutofit/>
          </a:bodyPr>
          <a:lstStyle/>
          <a:p>
            <a:r>
              <a:rPr lang="en-US" altLang="ko-KR" b="1" kern="100" dirty="0">
                <a:ln>
                  <a:noFill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LBR stratum (N=3300)</a:t>
            </a:r>
          </a:p>
          <a:p>
            <a:pPr lvl="1"/>
            <a:r>
              <a:rPr lang="en-US" altLang="ko-KR" sz="2000" b="1" u="sng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NACE</a:t>
            </a:r>
          </a:p>
          <a:p>
            <a:pPr lvl="2"/>
            <a:r>
              <a:rPr lang="en-US" altLang="ko-KR" sz="1800" u="sng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Assumed at one year</a:t>
            </a:r>
            <a:r>
              <a:rPr lang="en-US" altLang="ko-KR" sz="1800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Shorter 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DAPT group (4%) vs. Longer DAPT group (5%) </a:t>
            </a:r>
          </a:p>
          <a:p>
            <a:pPr lvl="2"/>
            <a:r>
              <a:rPr lang="en-US" altLang="ko-KR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2-sided alpha: 5%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Power: 90%</a:t>
            </a:r>
          </a:p>
          <a:p>
            <a:pPr lvl="2"/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I error: 0.05, Estimated withdrawal rate: 5.0%</a:t>
            </a:r>
          </a:p>
          <a:p>
            <a:pPr lvl="2"/>
            <a:r>
              <a:rPr lang="en-US" altLang="ko-KR" sz="1800" u="sng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Non-inferiority margin: </a:t>
            </a:r>
            <a:r>
              <a:rPr lang="en-US" altLang="ko-KR" sz="1800" u="sng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1.5</a:t>
            </a:r>
            <a:r>
              <a:rPr lang="en-US" altLang="ko-KR" sz="1800" u="sng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(corresponding to a hazard ratio of 1.3)</a:t>
            </a:r>
          </a:p>
          <a:p>
            <a:pPr lvl="2"/>
            <a:endParaRPr lang="en-US" altLang="ko-KR" sz="1600" b="1" kern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ko-KR" sz="2000" b="1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MACCE</a:t>
            </a:r>
          </a:p>
          <a:p>
            <a:pPr lvl="2"/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Assumed </a:t>
            </a:r>
            <a:r>
              <a:rPr lang="en-US" altLang="ko-KR" sz="1800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one year: 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DAPT group (3.2%) vs. Longer DAPT group (4.0%) </a:t>
            </a:r>
          </a:p>
          <a:p>
            <a:pPr lvl="2"/>
            <a:r>
              <a:rPr lang="en-US" altLang="ko-KR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2-sided alpha: 5%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Power: </a:t>
            </a:r>
            <a:r>
              <a:rPr lang="en-US" altLang="ko-KR" sz="1800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2"/>
            <a:r>
              <a:rPr lang="en-US" altLang="ko-KR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Non-inferiority margin: </a:t>
            </a:r>
            <a:r>
              <a:rPr lang="en-US" altLang="ko-KR" sz="1800" kern="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1.2% </a:t>
            </a:r>
            <a:r>
              <a:rPr lang="en-US" altLang="ko-KR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(corresponding to a hazard ratio of 1.3</a:t>
            </a:r>
            <a:r>
              <a:rPr lang="en-US" altLang="ko-KR" sz="1800" kern="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1800" kern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altLang="ko-KR" sz="1600" b="1" kern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ko-KR" sz="2000" b="1" kern="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Actionable Bleeding</a:t>
            </a:r>
            <a:endParaRPr lang="en-US" altLang="ko-KR" sz="2000" b="1" kern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Assumed </a:t>
            </a:r>
            <a:r>
              <a:rPr lang="en-US" altLang="ko-KR" sz="1800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one year: 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Shorter DAPT group </a:t>
            </a:r>
            <a:r>
              <a:rPr lang="en-US" altLang="ko-KR" sz="1800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(5%) 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Longer DAPT group </a:t>
            </a:r>
            <a:r>
              <a:rPr lang="en-US" altLang="ko-KR" sz="1800" kern="100" dirty="0" smtClean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(8%) </a:t>
            </a:r>
            <a:endParaRPr lang="en-US" altLang="ko-KR" sz="1800" kern="100" dirty="0">
              <a:ln>
                <a:noFill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ko-KR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2-sided alpha: 5%</a:t>
            </a:r>
            <a:r>
              <a:rPr lang="en-US" altLang="ko-KR" sz="1800" kern="100" dirty="0">
                <a:ln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Power: </a:t>
            </a:r>
            <a:r>
              <a:rPr lang="en-US" altLang="ko-KR" sz="1800" kern="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80%, </a:t>
            </a:r>
            <a:r>
              <a:rPr lang="en-US" altLang="ko-KR" sz="1800" kern="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relative risk reduction by </a:t>
            </a:r>
            <a:r>
              <a:rPr lang="en-US" altLang="ko-KR" sz="1800" kern="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37.5%</a:t>
            </a:r>
            <a:endParaRPr lang="en-US" altLang="ko-KR" sz="1800" kern="100" dirty="0">
              <a:ln>
                <a:noFill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altLang="ko-KR" sz="1600" kern="100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altLang="ko-KR" sz="1600" kern="100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</a:pPr>
            <a:endParaRPr lang="ko-KR" altLang="ko-KR" sz="2200" dirty="0">
              <a:solidFill>
                <a:srgbClr val="002060"/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3200" b="0" i="0" u="none" strike="noStrike" baseline="0" dirty="0">
              <a:ln>
                <a:noFill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6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5E9AEF7-6932-4988-BDBD-05D04C1DE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44" y="232606"/>
            <a:ext cx="11128513" cy="59772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Organization</a:t>
            </a: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xmlns="" id="{D5746104-DCB6-4103-AB4A-72A80DBE01DA}"/>
              </a:ext>
            </a:extLst>
          </p:cNvPr>
          <p:cNvSpPr/>
          <p:nvPr/>
        </p:nvSpPr>
        <p:spPr>
          <a:xfrm>
            <a:off x="967584" y="1052736"/>
            <a:ext cx="4968069" cy="425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b="1" i="1" kern="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Investigator</a:t>
            </a:r>
          </a:p>
          <a:p>
            <a:pPr>
              <a:lnSpc>
                <a:spcPct val="110000"/>
              </a:lnSpc>
            </a:pPr>
            <a:r>
              <a:rPr lang="en-US" altLang="ko-KR" sz="1600" kern="100" dirty="0">
                <a:latin typeface="Arial" panose="020B0604020202020204" pitchFamily="34" charset="0"/>
                <a:cs typeface="Arial" panose="020B0604020202020204" pitchFamily="34" charset="0"/>
              </a:rPr>
              <a:t>Hyo-Soo Kim</a:t>
            </a:r>
          </a:p>
          <a:p>
            <a:pPr>
              <a:lnSpc>
                <a:spcPct val="110000"/>
              </a:lnSpc>
            </a:pPr>
            <a:endParaRPr lang="en-US" altLang="ko-KR" sz="16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b="1" i="1" kern="1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Committee</a:t>
            </a:r>
            <a:endParaRPr lang="en-US" altLang="ko-KR" b="1" i="1" kern="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kern="100">
                <a:latin typeface="Arial" panose="020B0604020202020204" pitchFamily="34" charset="0"/>
                <a:cs typeface="Arial" panose="020B0604020202020204" pitchFamily="34" charset="0"/>
              </a:rPr>
              <a:t>Hyo-Soo </a:t>
            </a: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</a:p>
          <a:p>
            <a:pPr>
              <a:lnSpc>
                <a:spcPct val="110000"/>
              </a:lnSpc>
            </a:pP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Young-Hyo Lim</a:t>
            </a:r>
            <a:endParaRPr lang="en-US" altLang="ko-KR" sz="1600" kern="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kern="100">
                <a:latin typeface="Arial" panose="020B0604020202020204" pitchFamily="34" charset="0"/>
                <a:cs typeface="Arial" panose="020B0604020202020204" pitchFamily="34" charset="0"/>
              </a:rPr>
              <a:t>Sang Rok </a:t>
            </a: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</a:p>
          <a:p>
            <a:pPr>
              <a:lnSpc>
                <a:spcPct val="110000"/>
              </a:lnSpc>
            </a:pP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Young </a:t>
            </a:r>
            <a:r>
              <a:rPr lang="en-US" altLang="ko-KR" sz="1600" kern="100">
                <a:latin typeface="Arial" panose="020B0604020202020204" pitchFamily="34" charset="0"/>
                <a:cs typeface="Arial" panose="020B0604020202020204" pitchFamily="34" charset="0"/>
              </a:rPr>
              <a:t>Jin </a:t>
            </a: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Choi</a:t>
            </a:r>
          </a:p>
          <a:p>
            <a:pPr>
              <a:lnSpc>
                <a:spcPct val="110000"/>
              </a:lnSpc>
            </a:pP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Kyung </a:t>
            </a:r>
            <a:r>
              <a:rPr lang="en-US" altLang="ko-KR" sz="1600" kern="100">
                <a:latin typeface="Arial" panose="020B0604020202020204" pitchFamily="34" charset="0"/>
                <a:cs typeface="Arial" panose="020B0604020202020204" pitchFamily="34" charset="0"/>
              </a:rPr>
              <a:t>Woo </a:t>
            </a: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Park</a:t>
            </a:r>
          </a:p>
          <a:p>
            <a:pPr>
              <a:lnSpc>
                <a:spcPct val="110000"/>
              </a:lnSpc>
            </a:pP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Jeehoon Kang</a:t>
            </a:r>
          </a:p>
          <a:p>
            <a:pPr>
              <a:lnSpc>
                <a:spcPct val="110000"/>
              </a:lnSpc>
            </a:pPr>
            <a:endParaRPr lang="en-US" altLang="ko-KR" sz="16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b="1" i="1" kern="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event adjudication committee</a:t>
            </a:r>
          </a:p>
          <a:p>
            <a:pPr>
              <a:lnSpc>
                <a:spcPct val="110000"/>
              </a:lnSpc>
            </a:pPr>
            <a:r>
              <a:rPr lang="en-US" altLang="ko-KR" sz="1600" kern="100">
                <a:latin typeface="Arial" panose="020B0604020202020204" pitchFamily="34" charset="0"/>
                <a:cs typeface="Arial" panose="020B0604020202020204" pitchFamily="34" charset="0"/>
              </a:rPr>
              <a:t>Kook-Jin </a:t>
            </a: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endParaRPr lang="en-US" altLang="ko-KR" sz="1600" kern="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kern="100">
                <a:latin typeface="Arial" panose="020B0604020202020204" pitchFamily="34" charset="0"/>
                <a:cs typeface="Arial" panose="020B0604020202020204" pitchFamily="34" charset="0"/>
              </a:rPr>
              <a:t>Hyun Kuk </a:t>
            </a: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</a:p>
          <a:p>
            <a:pPr>
              <a:lnSpc>
                <a:spcPct val="110000"/>
              </a:lnSpc>
            </a:pP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Jun </a:t>
            </a:r>
            <a:r>
              <a:rPr lang="en-US" altLang="ko-KR" sz="1600" kern="100">
                <a:latin typeface="Arial" panose="020B0604020202020204" pitchFamily="34" charset="0"/>
                <a:cs typeface="Arial" panose="020B0604020202020204" pitchFamily="34" charset="0"/>
              </a:rPr>
              <a:t>Hwan </a:t>
            </a: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lang="en-US" altLang="ko-KR" sz="1600" b="1" i="1" kern="1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1">
            <a:extLst>
              <a:ext uri="{FF2B5EF4-FFF2-40B4-BE49-F238E27FC236}">
                <a16:creationId xmlns:a16="http://schemas.microsoft.com/office/drawing/2014/main" xmlns="" id="{BFD96040-36F5-40C6-9079-8A5E5E2D4868}"/>
              </a:ext>
            </a:extLst>
          </p:cNvPr>
          <p:cNvSpPr/>
          <p:nvPr/>
        </p:nvSpPr>
        <p:spPr>
          <a:xfrm>
            <a:off x="6328915" y="1032858"/>
            <a:ext cx="51130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Committee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Hyo-Soo Kim</a:t>
            </a:r>
          </a:p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Jeehoon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Kang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Kyung Woo Park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Jung-Kyu Han</a:t>
            </a:r>
          </a:p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Doyeon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Hwang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Han-Mo Yang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Sungjoon Park</a:t>
            </a:r>
          </a:p>
          <a:p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b="1" i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ko-KR" altLang="en-US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Statistician</a:t>
            </a:r>
            <a:r>
              <a:rPr lang="en-US" altLang="ko-KR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ko-KR" altLang="en-US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Jeehoon Kang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smtClean="0">
                <a:latin typeface="Arial" panose="020B0604020202020204" pitchFamily="34" charset="0"/>
                <a:cs typeface="Arial" panose="020B0604020202020204" pitchFamily="34" charset="0"/>
              </a:rPr>
              <a:t>Sungjoon Park</a:t>
            </a:r>
          </a:p>
          <a:p>
            <a:endParaRPr lang="en-US" altLang="ko-K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b="1" i="1" kern="1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coordination and management</a:t>
            </a:r>
          </a:p>
          <a:p>
            <a:pPr>
              <a:lnSpc>
                <a:spcPct val="110000"/>
              </a:lnSpc>
            </a:pPr>
            <a:r>
              <a:rPr lang="en-US" altLang="ko-KR" sz="1600" kern="100">
                <a:latin typeface="Arial" panose="020B0604020202020204" pitchFamily="34" charset="0"/>
                <a:cs typeface="Arial" panose="020B0604020202020204" pitchFamily="34" charset="0"/>
              </a:rPr>
              <a:t>Medical Research Collaborating Center </a:t>
            </a:r>
            <a:endParaRPr lang="en-US" altLang="ko-KR" sz="1600" kern="1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ko-KR" sz="1600" kern="100">
                <a:latin typeface="Arial" panose="020B0604020202020204" pitchFamily="34" charset="0"/>
                <a:cs typeface="Arial" panose="020B0604020202020204" pitchFamily="34" charset="0"/>
              </a:rPr>
              <a:t>Seoul National University Hospital</a:t>
            </a:r>
          </a:p>
          <a:p>
            <a:pPr>
              <a:lnSpc>
                <a:spcPct val="110000"/>
              </a:lnSpc>
            </a:pPr>
            <a:endParaRPr lang="en-US" altLang="ko-KR" sz="1600" kern="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1600" b="1" i="1" kern="1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</a:t>
            </a:r>
            <a:r>
              <a:rPr lang="en-US" altLang="ko-KR" sz="1600" kern="100">
                <a:latin typeface="Arial" panose="020B0604020202020204" pitchFamily="34" charset="0"/>
                <a:cs typeface="Arial" panose="020B0604020202020204" pitchFamily="34" charset="0"/>
              </a:rPr>
              <a:t>: Seoul National University </a:t>
            </a:r>
            <a:r>
              <a:rPr lang="en-US" altLang="ko-KR" sz="1600" kern="100" smtClean="0">
                <a:latin typeface="Arial" panose="020B0604020202020204" pitchFamily="34" charset="0"/>
                <a:cs typeface="Arial" panose="020B0604020202020204" pitchFamily="34" charset="0"/>
              </a:rPr>
              <a:t>Hospital, Korea 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0566404" y="62142"/>
            <a:ext cx="1573425" cy="808828"/>
            <a:chOff x="4185920" y="1561840"/>
            <a:chExt cx="1573425" cy="808828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85920" y="1561840"/>
              <a:ext cx="746454" cy="8088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09057" y="1605283"/>
              <a:ext cx="105028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3200" smtClean="0">
                  <a:solidFill>
                    <a:srgbClr val="C00000"/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Arial Unicode MS" panose="020B0604020202020204" pitchFamily="50" charset="-127"/>
                </a:rPr>
                <a:t> BR</a:t>
              </a:r>
              <a:endParaRPr lang="en-US" altLang="ko-KR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 Unicode MS" panose="020B0604020202020204" pitchFamily="50" charset="-127"/>
              </a:endParaRPr>
            </a:p>
            <a:p>
              <a:pPr algn="ctr"/>
              <a:r>
                <a:rPr lang="en-US" altLang="ko-KR" sz="1100" b="1" smtClean="0">
                  <a:solidFill>
                    <a:srgbClr val="C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</a:rPr>
                <a:t>Bleeding Risk</a:t>
              </a:r>
              <a:endParaRPr lang="ko-KR" altLang="en-US" sz="1100" b="1">
                <a:solidFill>
                  <a:srgbClr val="C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87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8292</TotalTime>
  <Words>4860</Words>
  <Application>Microsoft Office PowerPoint</Application>
  <PresentationFormat>와이드스크린</PresentationFormat>
  <Paragraphs>1183</Paragraphs>
  <Slides>26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39" baseType="lpstr">
      <vt:lpstr>Aptos</vt:lpstr>
      <vt:lpstr>Aptos Display</vt:lpstr>
      <vt:lpstr>Arial Unicode MS</vt:lpstr>
      <vt:lpstr>굴림</vt:lpstr>
      <vt:lpstr>맑은 고딕</vt:lpstr>
      <vt:lpstr>맑은 고딕</vt:lpstr>
      <vt:lpstr>Arial</vt:lpstr>
      <vt:lpstr>Arial Narrow</vt:lpstr>
      <vt:lpstr>Calibri</vt:lpstr>
      <vt:lpstr>Segoe UI Black</vt:lpstr>
      <vt:lpstr>Times New Roman</vt:lpstr>
      <vt:lpstr>Custom Design</vt:lpstr>
      <vt:lpstr>1_Custom Design</vt:lpstr>
      <vt:lpstr>PowerPoint 프레젠테이션</vt:lpstr>
      <vt:lpstr>Disclosures</vt:lpstr>
      <vt:lpstr>Background</vt:lpstr>
      <vt:lpstr>PowerPoint 프레젠테이션</vt:lpstr>
      <vt:lpstr>PowerPoint 프레젠테이션</vt:lpstr>
      <vt:lpstr>PowerPoint 프레젠테이션</vt:lpstr>
      <vt:lpstr>Sample Size Calculation</vt:lpstr>
      <vt:lpstr>Sample Size Calculation</vt:lpstr>
      <vt:lpstr>Study Organization</vt:lpstr>
      <vt:lpstr>Study Design: stratified &amp; randomized</vt:lpstr>
      <vt:lpstr>Patient Population</vt:lpstr>
      <vt:lpstr>Baseline Characteristics_ HBR</vt:lpstr>
      <vt:lpstr>Baseline Characteristics_ HBR</vt:lpstr>
      <vt:lpstr>Baseline Characteristics_ LBR</vt:lpstr>
      <vt:lpstr>Baseline Characteristics_ LBR</vt:lpstr>
      <vt:lpstr>Primary End Points</vt:lpstr>
      <vt:lpstr>Primary End Points</vt:lpstr>
      <vt:lpstr>Primary End Points</vt:lpstr>
      <vt:lpstr>PowerPoint 프레젠테이션</vt:lpstr>
      <vt:lpstr>PowerPoint 프레젠테이션</vt:lpstr>
      <vt:lpstr>PowerPoint 프레젠테이션</vt:lpstr>
      <vt:lpstr>1Y Clinical Outcomes : HBR</vt:lpstr>
      <vt:lpstr>1Y Clinical Outcomes : LBR</vt:lpstr>
      <vt:lpstr>Limitation</vt:lpstr>
      <vt:lpstr>Conclusion</vt:lpstr>
      <vt:lpstr>We thank our co-investigators of the HOST-BR RCT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Jennifer Wong</dc:creator>
  <cp:lastModifiedBy>User</cp:lastModifiedBy>
  <cp:revision>122</cp:revision>
  <dcterms:created xsi:type="dcterms:W3CDTF">2024-06-12T15:54:01Z</dcterms:created>
  <dcterms:modified xsi:type="dcterms:W3CDTF">2025-03-29T18:58:47Z</dcterms:modified>
</cp:coreProperties>
</file>