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  <p:sldMasterId id="2147483660" r:id="rId7"/>
    <p:sldMasterId id="2147483662" r:id="rId8"/>
  </p:sldMasterIdLst>
  <p:notesMasterIdLst>
    <p:notesMasterId r:id="rId27"/>
  </p:notesMasterIdLst>
  <p:sldIdLst>
    <p:sldId id="5288" r:id="rId9"/>
    <p:sldId id="5277" r:id="rId10"/>
    <p:sldId id="5242" r:id="rId11"/>
    <p:sldId id="5284" r:id="rId12"/>
    <p:sldId id="5244" r:id="rId13"/>
    <p:sldId id="5246" r:id="rId14"/>
    <p:sldId id="5248" r:id="rId15"/>
    <p:sldId id="5287" r:id="rId16"/>
    <p:sldId id="5289" r:id="rId17"/>
    <p:sldId id="5301" r:id="rId18"/>
    <p:sldId id="5299" r:id="rId19"/>
    <p:sldId id="5298" r:id="rId20"/>
    <p:sldId id="5296" r:id="rId21"/>
    <p:sldId id="5302" r:id="rId22"/>
    <p:sldId id="5261" r:id="rId23"/>
    <p:sldId id="5263" r:id="rId24"/>
    <p:sldId id="5265" r:id="rId25"/>
    <p:sldId id="523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664731E-7705-01B3-B3C8-6F6E8FF8B4C4}" name="Richard Evans" initials="RE" userId="S::emsureva@lshtm.ac.uk::4bc3010a-ca95-4cf1-99db-5c9d36170949" providerId="AD"/>
  <p188:author id="{D3658D36-3768-1CC0-C449-4960F97B762A}" name="Rajesh Kharbanda" initials="RK" userId="S::card0141@ox.ac.uk::b601b5eb-4372-4e85-9bc4-ade5dcbf8afc" providerId="AD"/>
  <p188:author id="{0AFD628E-89C4-95DA-2A7B-D7B243BE3981}" name="rajesh.kharbanda@cardiov.ox.ac.uk" initials="ra" userId="S::urn:spo:guest#rajesh.kharbanda@cardiov.ox.ac.uk::" providerId="AD"/>
  <p188:author id="{007F3992-7F75-F48E-7E83-53AB1BAEB80B}" name="James Kennedy" initials="JK" userId="S::exet1932@ox.ac.uk::ac13d461-4a2c-4b7e-93e4-ceb73af87596" providerId="AD"/>
  <p188:author id="{52E8DB98-B4D8-2C5C-B94B-E7AFFBE1C568}" name="Zahra Jamal" initials="ZJ" userId="S::emsuzjam@lshtm.ac.uk::f5c8755a-c57e-411e-a178-13d3778ca2a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4862"/>
    <a:srgbClr val="5280C7"/>
    <a:srgbClr val="CCDAEE"/>
    <a:srgbClr val="DF5246"/>
    <a:srgbClr val="DF632B"/>
    <a:srgbClr val="F8CC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76698" autoAdjust="0"/>
  </p:normalViewPr>
  <p:slideViewPr>
    <p:cSldViewPr snapToGrid="0">
      <p:cViewPr varScale="1">
        <p:scale>
          <a:sx n="99" d="100"/>
          <a:sy n="99" d="100"/>
        </p:scale>
        <p:origin x="1600" y="176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3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microsoft.com/office/2018/10/relationships/authors" Target="authors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lshtm-my.sharepoint.com/personal/emsuzjam_lshtm_ac_uk/Documents/BHF%20PROTECT-TAVI/BPT%20Results%20meeting%20da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lshtm-my.sharepoint.com/personal/emsuzjam_lshtm_ac_uk/Documents/BHF%20PROTECT-TAVI/BPT%20Results%20meeting%20dat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lshtm-my.sharepoint.com/personal/emsuzjam_lshtm_ac_uk/Documents/BHF%20PROTECT-TAVI/ACC%202025/forest%20plot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CB9-4502-B45A-6C735141BD6F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CB9-4502-B45A-6C735141BD6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Sheet4!$B$5:$C$5</c:f>
              <c:strCache>
                <c:ptCount val="2"/>
                <c:pt idx="0">
                  <c:v>Control (n=3799)</c:v>
                </c:pt>
                <c:pt idx="1">
                  <c:v>CEP (n=3795)</c:v>
                </c:pt>
              </c:strCache>
            </c:strRef>
          </c:cat>
          <c:val>
            <c:numRef>
              <c:f>Sheet4!$B$6:$C$6</c:f>
              <c:numCache>
                <c:formatCode>General</c:formatCode>
                <c:ptCount val="2"/>
                <c:pt idx="0">
                  <c:v>82</c:v>
                </c:pt>
                <c:pt idx="1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CB9-4502-B45A-6C735141BD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67486560"/>
        <c:axId val="1967485120"/>
      </c:barChart>
      <c:catAx>
        <c:axId val="1967486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104862"/>
                </a:solidFill>
                <a:latin typeface="+mn-lt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967485120"/>
        <c:crosses val="autoZero"/>
        <c:auto val="1"/>
        <c:lblAlgn val="ctr"/>
        <c:lblOffset val="100"/>
        <c:noMultiLvlLbl val="0"/>
      </c:catAx>
      <c:valAx>
        <c:axId val="1967485120"/>
        <c:scaling>
          <c:orientation val="minMax"/>
          <c:max val="9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104862"/>
                    </a:solidFill>
                    <a:latin typeface="+mn-lt"/>
                    <a:ea typeface="+mn-ea"/>
                    <a:cs typeface="Calibri" panose="020F0502020204030204" pitchFamily="34" charset="0"/>
                  </a:defRPr>
                </a:pPr>
                <a:r>
                  <a:rPr lang="en-US" sz="1600" b="1" noProof="0">
                    <a:solidFill>
                      <a:srgbClr val="104862"/>
                    </a:solidFill>
                    <a:latin typeface="+mn-lt"/>
                    <a:cs typeface="Calibri" panose="020F0502020204030204" pitchFamily="34" charset="0"/>
                  </a:rPr>
                  <a:t>Number of strokes</a:t>
                </a:r>
              </a:p>
            </c:rich>
          </c:tx>
          <c:layout>
            <c:manualLayout>
              <c:xMode val="edge"/>
              <c:yMode val="edge"/>
              <c:x val="0"/>
              <c:y val="0.2705141703655277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rgbClr val="104862"/>
                  </a:solidFill>
                  <a:latin typeface="+mn-lt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0486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7486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063-4139-B4D8-A0F4D991A754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063-4139-B4D8-A0F4D991A754}"/>
              </c:ext>
            </c:extLst>
          </c:dPt>
          <c:dLbls>
            <c:dLbl>
              <c:idx val="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063-4139-B4D8-A0F4D991A754}"/>
                </c:ext>
              </c:extLst>
            </c:dLbl>
            <c:dLbl>
              <c:idx val="1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063-4139-B4D8-A0F4D991A7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Sheet5!$B$5:$C$5</c:f>
              <c:strCache>
                <c:ptCount val="2"/>
                <c:pt idx="0">
                  <c:v>Control (n=3799)</c:v>
                </c:pt>
                <c:pt idx="1">
                  <c:v>CEP (n=3795)</c:v>
                </c:pt>
              </c:strCache>
            </c:strRef>
          </c:cat>
          <c:val>
            <c:numRef>
              <c:f>Sheet5!$B$6:$C$6</c:f>
              <c:numCache>
                <c:formatCode>General</c:formatCode>
                <c:ptCount val="2"/>
                <c:pt idx="0">
                  <c:v>53</c:v>
                </c:pt>
                <c:pt idx="1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063-4139-B4D8-A0F4D991A7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83202047"/>
        <c:axId val="783203967"/>
      </c:barChart>
      <c:catAx>
        <c:axId val="7832020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104862"/>
                </a:solidFill>
                <a:latin typeface="+mn-lt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783203967"/>
        <c:crosses val="autoZero"/>
        <c:auto val="1"/>
        <c:lblAlgn val="ctr"/>
        <c:lblOffset val="100"/>
        <c:noMultiLvlLbl val="0"/>
      </c:catAx>
      <c:valAx>
        <c:axId val="783203967"/>
        <c:scaling>
          <c:orientation val="minMax"/>
          <c:max val="9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10486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noProof="0">
                    <a:solidFill>
                      <a:srgbClr val="104862"/>
                    </a:solidFill>
                  </a:rPr>
                  <a:t>Number of disabling strokes</a:t>
                </a:r>
              </a:p>
            </c:rich>
          </c:tx>
          <c:layout>
            <c:manualLayout>
              <c:xMode val="edge"/>
              <c:yMode val="edge"/>
              <c:x val="0"/>
              <c:y val="0.1933443635580745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rgbClr val="10486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0486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32020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Sheet5!$A$59</c:f>
              <c:strCache>
                <c:ptCount val="1"/>
                <c:pt idx="0">
                  <c:v>Death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 w="381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AF7-4F60-82E5-AFE6090E47D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381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AF7-4F60-82E5-AFE6090E47D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Sheet5!$B$58:$C$58</c:f>
              <c:strCache>
                <c:ptCount val="2"/>
                <c:pt idx="0">
                  <c:v>Control (n=3799)</c:v>
                </c:pt>
                <c:pt idx="1">
                  <c:v>CEP (n=3795)</c:v>
                </c:pt>
              </c:strCache>
            </c:strRef>
          </c:cat>
          <c:val>
            <c:numRef>
              <c:f>Sheet5!$B$59:$C$59</c:f>
              <c:numCache>
                <c:formatCode>General</c:formatCode>
                <c:ptCount val="2"/>
                <c:pt idx="0">
                  <c:v>26</c:v>
                </c:pt>
                <c:pt idx="1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AF7-4F60-82E5-AFE6090E47D7}"/>
            </c:ext>
          </c:extLst>
        </c:ser>
        <c:ser>
          <c:idx val="1"/>
          <c:order val="1"/>
          <c:tx>
            <c:strRef>
              <c:f>Sheet5!$A$60</c:f>
              <c:strCache>
                <c:ptCount val="1"/>
                <c:pt idx="0">
                  <c:v>Non-fatal stroke</c:v>
                </c:pt>
              </c:strCache>
            </c:strRef>
          </c:tx>
          <c:spPr>
            <a:solidFill>
              <a:schemeClr val="accent2"/>
            </a:solidFill>
            <a:ln w="381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pattFill prst="pct70">
                <a:fgClr>
                  <a:schemeClr val="accent4"/>
                </a:fgClr>
                <a:bgClr>
                  <a:schemeClr val="bg1"/>
                </a:bgClr>
              </a:pattFill>
              <a:ln w="381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3AF7-4F60-82E5-AFE6090E47D7}"/>
              </c:ext>
            </c:extLst>
          </c:dPt>
          <c:dPt>
            <c:idx val="1"/>
            <c:invertIfNegative val="0"/>
            <c:bubble3D val="0"/>
            <c:spPr>
              <a:pattFill prst="pct70">
                <a:fgClr>
                  <a:schemeClr val="accent2"/>
                </a:fgClr>
                <a:bgClr>
                  <a:schemeClr val="bg1"/>
                </a:bgClr>
              </a:pattFill>
              <a:ln w="381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3AF7-4F60-82E5-AFE6090E47D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Sheet5!$B$58:$C$58</c:f>
              <c:strCache>
                <c:ptCount val="2"/>
                <c:pt idx="0">
                  <c:v>Control (n=3799)</c:v>
                </c:pt>
                <c:pt idx="1">
                  <c:v>CEP (n=3795)</c:v>
                </c:pt>
              </c:strCache>
            </c:strRef>
          </c:cat>
          <c:val>
            <c:numRef>
              <c:f>Sheet5!$B$60:$C$60</c:f>
              <c:numCache>
                <c:formatCode>General</c:formatCode>
                <c:ptCount val="2"/>
                <c:pt idx="0">
                  <c:v>78</c:v>
                </c:pt>
                <c:pt idx="1">
                  <c:v>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AF7-4F60-82E5-AFE6090E47D7}"/>
            </c:ext>
          </c:extLst>
        </c:ser>
        <c:ser>
          <c:idx val="2"/>
          <c:order val="2"/>
          <c:tx>
            <c:strRef>
              <c:f>Sheet5!$A$61</c:f>
              <c:strCache>
                <c:ptCount val="1"/>
                <c:pt idx="0">
                  <c:v>TIA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 w="381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pattFill prst="pct50">
                <a:fgClr>
                  <a:schemeClr val="accent4"/>
                </a:fgClr>
                <a:bgClr>
                  <a:schemeClr val="bg1"/>
                </a:bgClr>
              </a:pattFill>
              <a:ln w="381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3AF7-4F60-82E5-AFE6090E47D7}"/>
              </c:ext>
            </c:extLst>
          </c:dPt>
          <c:dPt>
            <c:idx val="1"/>
            <c:invertIfNegative val="0"/>
            <c:bubble3D val="0"/>
            <c:spPr>
              <a:pattFill prst="pct50">
                <a:fgClr>
                  <a:schemeClr val="accent2"/>
                </a:fgClr>
                <a:bgClr>
                  <a:schemeClr val="bg1"/>
                </a:bgClr>
              </a:pattFill>
              <a:ln w="381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3AF7-4F60-82E5-AFE6090E47D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Sheet5!$B$58:$C$58</c:f>
              <c:strCache>
                <c:ptCount val="2"/>
                <c:pt idx="0">
                  <c:v>Control (n=3799)</c:v>
                </c:pt>
                <c:pt idx="1">
                  <c:v>CEP (n=3795)</c:v>
                </c:pt>
              </c:strCache>
            </c:strRef>
          </c:cat>
          <c:val>
            <c:numRef>
              <c:f>Sheet5!$B$61:$C$61</c:f>
              <c:numCache>
                <c:formatCode>General</c:formatCode>
                <c:ptCount val="2"/>
                <c:pt idx="0">
                  <c:v>13</c:v>
                </c:pt>
                <c:pt idx="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AF7-4F60-82E5-AFE6090E47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79038367"/>
        <c:axId val="879035487"/>
      </c:barChart>
      <c:catAx>
        <c:axId val="87903836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104862"/>
                </a:solidFill>
                <a:latin typeface="+mn-lt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879035487"/>
        <c:crosses val="autoZero"/>
        <c:auto val="1"/>
        <c:lblAlgn val="ctr"/>
        <c:lblOffset val="100"/>
        <c:noMultiLvlLbl val="0"/>
      </c:catAx>
      <c:valAx>
        <c:axId val="879035487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b="1">
                    <a:solidFill>
                      <a:srgbClr val="104862"/>
                    </a:solidFill>
                  </a:rPr>
                  <a:t>Number of events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10486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90383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764405543398982E-2"/>
          <c:y val="0"/>
          <c:w val="0.94143337037888697"/>
          <c:h val="0.95370726174833642"/>
        </c:manualLayout>
      </c:layout>
      <c:scatterChart>
        <c:scatterStyle val="lineMarker"/>
        <c:varyColors val="0"/>
        <c:ser>
          <c:idx val="0"/>
          <c:order val="0"/>
          <c:spPr>
            <a:ln w="38100" cap="rnd">
              <a:noFill/>
              <a:round/>
            </a:ln>
            <a:effectLst/>
          </c:spPr>
          <c:marker>
            <c:symbol val="square"/>
            <c:size val="10"/>
            <c:spPr>
              <a:solidFill>
                <a:srgbClr val="104862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x"/>
            <c:errBarType val="both"/>
            <c:errValType val="cust"/>
            <c:noEndCap val="1"/>
            <c:plus>
              <c:numRef>
                <c:f>Sheet3!$I$3:$I$27</c:f>
                <c:numCache>
                  <c:formatCode>General</c:formatCode>
                  <c:ptCount val="25"/>
                  <c:pt idx="0">
                    <c:v>0.6</c:v>
                  </c:pt>
                  <c:pt idx="2">
                    <c:v>1</c:v>
                  </c:pt>
                  <c:pt idx="3">
                    <c:v>1.2000000000000002</c:v>
                  </c:pt>
                  <c:pt idx="4">
                    <c:v>1.3</c:v>
                  </c:pt>
                  <c:pt idx="6">
                    <c:v>1.2</c:v>
                  </c:pt>
                  <c:pt idx="7">
                    <c:v>0.8</c:v>
                  </c:pt>
                  <c:pt idx="9">
                    <c:v>2.4</c:v>
                  </c:pt>
                  <c:pt idx="10">
                    <c:v>0.6</c:v>
                  </c:pt>
                  <c:pt idx="12">
                    <c:v>0.8</c:v>
                  </c:pt>
                  <c:pt idx="13">
                    <c:v>2.0999999999999996</c:v>
                  </c:pt>
                  <c:pt idx="14">
                    <c:v>3</c:v>
                  </c:pt>
                  <c:pt idx="16">
                    <c:v>1.1000000000000001</c:v>
                  </c:pt>
                  <c:pt idx="17">
                    <c:v>0.7</c:v>
                  </c:pt>
                  <c:pt idx="19">
                    <c:v>0.79999999999999993</c:v>
                  </c:pt>
                  <c:pt idx="20">
                    <c:v>1.1000000000000001</c:v>
                  </c:pt>
                  <c:pt idx="22">
                    <c:v>0.90000000000000013</c:v>
                  </c:pt>
                  <c:pt idx="23">
                    <c:v>0.89999999999999991</c:v>
                  </c:pt>
                  <c:pt idx="24">
                    <c:v>0</c:v>
                  </c:pt>
                </c:numCache>
              </c:numRef>
            </c:plus>
            <c:minus>
              <c:numRef>
                <c:f>Sheet3!$H$3:$H$27</c:f>
                <c:numCache>
                  <c:formatCode>General</c:formatCode>
                  <c:ptCount val="25"/>
                  <c:pt idx="0">
                    <c:v>0.7</c:v>
                  </c:pt>
                  <c:pt idx="2">
                    <c:v>0.89999999999999991</c:v>
                  </c:pt>
                  <c:pt idx="3">
                    <c:v>1.2</c:v>
                  </c:pt>
                  <c:pt idx="4">
                    <c:v>1.2999999999999998</c:v>
                  </c:pt>
                  <c:pt idx="6">
                    <c:v>1.2000000000000002</c:v>
                  </c:pt>
                  <c:pt idx="7">
                    <c:v>0.7</c:v>
                  </c:pt>
                  <c:pt idx="9">
                    <c:v>2.4000000000000004</c:v>
                  </c:pt>
                  <c:pt idx="10">
                    <c:v>0.7</c:v>
                  </c:pt>
                  <c:pt idx="12">
                    <c:v>0.8</c:v>
                  </c:pt>
                  <c:pt idx="13">
                    <c:v>2</c:v>
                  </c:pt>
                  <c:pt idx="14">
                    <c:v>3.0000000000000004</c:v>
                  </c:pt>
                  <c:pt idx="16">
                    <c:v>1.2</c:v>
                  </c:pt>
                  <c:pt idx="17">
                    <c:v>0.8</c:v>
                  </c:pt>
                  <c:pt idx="19">
                    <c:v>0.8</c:v>
                  </c:pt>
                  <c:pt idx="20">
                    <c:v>1</c:v>
                  </c:pt>
                  <c:pt idx="22">
                    <c:v>0.89999999999999991</c:v>
                  </c:pt>
                  <c:pt idx="23">
                    <c:v>1</c:v>
                  </c:pt>
                  <c:pt idx="24">
                    <c:v>0</c:v>
                  </c:pt>
                </c:numCache>
              </c:numRef>
            </c:minus>
            <c:spPr>
              <a:noFill/>
              <a:ln w="25400" cap="flat" cmpd="sng" algn="ctr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effectLst/>
            </c:spPr>
          </c:errBars>
          <c:xVal>
            <c:numRef>
              <c:f>Sheet3!$C$3:$C$26</c:f>
              <c:numCache>
                <c:formatCode>General</c:formatCode>
                <c:ptCount val="24"/>
                <c:pt idx="0">
                  <c:v>0</c:v>
                </c:pt>
                <c:pt idx="2">
                  <c:v>0.3</c:v>
                </c:pt>
                <c:pt idx="3">
                  <c:v>-0.1</c:v>
                </c:pt>
                <c:pt idx="4">
                  <c:v>-0.4</c:v>
                </c:pt>
                <c:pt idx="6">
                  <c:v>-0.6</c:v>
                </c:pt>
                <c:pt idx="7">
                  <c:v>0.3</c:v>
                </c:pt>
                <c:pt idx="9">
                  <c:v>0.2</c:v>
                </c:pt>
                <c:pt idx="10">
                  <c:v>0</c:v>
                </c:pt>
                <c:pt idx="12">
                  <c:v>0.3</c:v>
                </c:pt>
                <c:pt idx="13">
                  <c:v>-0.7</c:v>
                </c:pt>
                <c:pt idx="14">
                  <c:v>-2.4</c:v>
                </c:pt>
                <c:pt idx="16">
                  <c:v>-0.7</c:v>
                </c:pt>
                <c:pt idx="17">
                  <c:v>0.5</c:v>
                </c:pt>
                <c:pt idx="19">
                  <c:v>0.4</c:v>
                </c:pt>
                <c:pt idx="20">
                  <c:v>-0.6</c:v>
                </c:pt>
                <c:pt idx="22">
                  <c:v>0.2</c:v>
                </c:pt>
                <c:pt idx="23">
                  <c:v>-0.3</c:v>
                </c:pt>
              </c:numCache>
            </c:numRef>
          </c:xVal>
          <c:yVal>
            <c:numRef>
              <c:f>Sheet3!$F$3:$F$27</c:f>
              <c:numCache>
                <c:formatCode>General</c:formatCode>
                <c:ptCount val="25"/>
                <c:pt idx="0">
                  <c:v>24</c:v>
                </c:pt>
                <c:pt idx="1">
                  <c:v>23</c:v>
                </c:pt>
                <c:pt idx="2">
                  <c:v>22</c:v>
                </c:pt>
                <c:pt idx="3">
                  <c:v>21</c:v>
                </c:pt>
                <c:pt idx="4">
                  <c:v>20</c:v>
                </c:pt>
                <c:pt idx="5">
                  <c:v>19</c:v>
                </c:pt>
                <c:pt idx="6">
                  <c:v>18</c:v>
                </c:pt>
                <c:pt idx="7">
                  <c:v>17</c:v>
                </c:pt>
                <c:pt idx="8">
                  <c:v>16</c:v>
                </c:pt>
                <c:pt idx="9">
                  <c:v>15</c:v>
                </c:pt>
                <c:pt idx="10">
                  <c:v>14</c:v>
                </c:pt>
                <c:pt idx="11">
                  <c:v>13</c:v>
                </c:pt>
                <c:pt idx="12">
                  <c:v>12</c:v>
                </c:pt>
                <c:pt idx="13">
                  <c:v>11</c:v>
                </c:pt>
                <c:pt idx="14">
                  <c:v>10</c:v>
                </c:pt>
                <c:pt idx="15">
                  <c:v>9</c:v>
                </c:pt>
                <c:pt idx="16">
                  <c:v>8</c:v>
                </c:pt>
                <c:pt idx="17">
                  <c:v>7</c:v>
                </c:pt>
                <c:pt idx="18">
                  <c:v>6</c:v>
                </c:pt>
                <c:pt idx="19">
                  <c:v>5</c:v>
                </c:pt>
                <c:pt idx="20">
                  <c:v>4</c:v>
                </c:pt>
                <c:pt idx="21">
                  <c:v>3</c:v>
                </c:pt>
                <c:pt idx="22">
                  <c:v>2</c:v>
                </c:pt>
                <c:pt idx="23">
                  <c:v>1</c:v>
                </c:pt>
                <c:pt idx="24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7F4-4394-BB7D-9372334AACC5}"/>
            </c:ext>
          </c:extLst>
        </c:ser>
        <c:ser>
          <c:idx val="1"/>
          <c:order val="1"/>
          <c:spPr>
            <a:ln w="22225" cap="rnd">
              <a:solidFill>
                <a:schemeClr val="tx2">
                  <a:lumMod val="25000"/>
                  <a:lumOff val="75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Sheet3!$G$3:$G$27</c:f>
              <c:numCache>
                <c:formatCode>General</c:formatCode>
                <c:ptCount val="2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</c:numCache>
            </c:numRef>
          </c:xVal>
          <c:yVal>
            <c:numRef>
              <c:f>Sheet3!$F$3:$F$27</c:f>
              <c:numCache>
                <c:formatCode>General</c:formatCode>
                <c:ptCount val="25"/>
                <c:pt idx="0">
                  <c:v>24</c:v>
                </c:pt>
                <c:pt idx="1">
                  <c:v>23</c:v>
                </c:pt>
                <c:pt idx="2">
                  <c:v>22</c:v>
                </c:pt>
                <c:pt idx="3">
                  <c:v>21</c:v>
                </c:pt>
                <c:pt idx="4">
                  <c:v>20</c:v>
                </c:pt>
                <c:pt idx="5">
                  <c:v>19</c:v>
                </c:pt>
                <c:pt idx="6">
                  <c:v>18</c:v>
                </c:pt>
                <c:pt idx="7">
                  <c:v>17</c:v>
                </c:pt>
                <c:pt idx="8">
                  <c:v>16</c:v>
                </c:pt>
                <c:pt idx="9">
                  <c:v>15</c:v>
                </c:pt>
                <c:pt idx="10">
                  <c:v>14</c:v>
                </c:pt>
                <c:pt idx="11">
                  <c:v>13</c:v>
                </c:pt>
                <c:pt idx="12">
                  <c:v>12</c:v>
                </c:pt>
                <c:pt idx="13">
                  <c:v>11</c:v>
                </c:pt>
                <c:pt idx="14">
                  <c:v>10</c:v>
                </c:pt>
                <c:pt idx="15">
                  <c:v>9</c:v>
                </c:pt>
                <c:pt idx="16">
                  <c:v>8</c:v>
                </c:pt>
                <c:pt idx="17">
                  <c:v>7</c:v>
                </c:pt>
                <c:pt idx="18">
                  <c:v>6</c:v>
                </c:pt>
                <c:pt idx="19">
                  <c:v>5</c:v>
                </c:pt>
                <c:pt idx="20">
                  <c:v>4</c:v>
                </c:pt>
                <c:pt idx="21">
                  <c:v>3</c:v>
                </c:pt>
                <c:pt idx="22">
                  <c:v>2</c:v>
                </c:pt>
                <c:pt idx="23">
                  <c:v>1</c:v>
                </c:pt>
                <c:pt idx="24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7F4-4394-BB7D-9372334AAC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8168895"/>
        <c:axId val="548170335"/>
      </c:scatterChart>
      <c:valAx>
        <c:axId val="548168895"/>
        <c:scaling>
          <c:orientation val="minMax"/>
          <c:max val="5"/>
          <c:min val="-5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0486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8170335"/>
        <c:crosses val="autoZero"/>
        <c:crossBetween val="midCat"/>
      </c:valAx>
      <c:valAx>
        <c:axId val="54817033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4816889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365F2F-7BC2-42BA-B48F-E4A6E7CF72DC}" type="datetimeFigureOut">
              <a:rPr lang="en-GB" smtClean="0"/>
              <a:t>02/04/2025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F7E869-EB1D-4CE3-A44D-FBF943BE11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0270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7E869-EB1D-4CE3-A44D-FBF943BE117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7472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6C318-17CC-F788-AD9B-2FF2F85E3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BDF1E6-8316-9845-C82F-D2B6DD66CC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DF8CA5-D1D3-075D-3718-60B3BCED46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Moving onto the outcomes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DDA54-2D7D-9331-2138-385132F4C3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7E869-EB1D-4CE3-A44D-FBF943BE117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8827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6C318-17CC-F788-AD9B-2FF2F85E3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BDF1E6-8316-9845-C82F-D2B6DD66CC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DF8CA5-D1D3-075D-3718-60B3BCED46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b="1" kern="0" dirty="0">
              <a:effectLst/>
              <a:latin typeface="Times New Roman"/>
              <a:ea typeface="Calibri"/>
              <a:cs typeface="Times New Roman"/>
            </a:endParaRPr>
          </a:p>
          <a:p>
            <a:endParaRPr lang="en-GB" sz="1800" b="1" kern="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DDA54-2D7D-9331-2138-385132F4C3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7E869-EB1D-4CE3-A44D-FBF943BE117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9361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E0D12-7AAD-CFB0-7DBB-6F7C23F36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D629FC-3BDD-6FF6-4EB0-E05F2216A4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67E764-CEE1-3B60-ABBD-7EF3172416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b="1" kern="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b="1" kern="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b="1" kern="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BD330-6B80-5EBF-AC95-B58174756E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7E869-EB1D-4CE3-A44D-FBF943BE117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1797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69FF7-F7F9-FE82-C9F8-5A894CD71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E2C2DE-4D1C-4090-C9AB-68A1B9AC85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676271-5056-F1FA-615B-E3B3BE092A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21B14D-791D-BCC0-605D-B39105FB74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7E869-EB1D-4CE3-A44D-FBF943BE117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6542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9777E-B435-E306-10FB-FF16A9B61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3296DD-E4BC-F8AB-F732-DBF708AC47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0304B5-03F9-E190-1074-5D2F8F688C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sz="1800" b="1" kern="0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90E90-00B7-23D5-F0C4-3EC989FC0A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7E869-EB1D-4CE3-A44D-FBF943BE117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95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sz="1800" b="1" kern="0" dirty="0">
                <a:effectLst/>
                <a:latin typeface="Times New Roman"/>
                <a:ea typeface="Calibri"/>
                <a:cs typeface="Times New Roman"/>
              </a:rPr>
              <a:t>In order to account for </a:t>
            </a:r>
            <a:r>
              <a:rPr lang="en-GB" sz="1800" b="1" kern="0" dirty="0">
                <a:latin typeface="Times New Roman"/>
                <a:ea typeface="Calibri"/>
                <a:cs typeface="Times New Roman"/>
              </a:rPr>
              <a:t>the</a:t>
            </a:r>
            <a:r>
              <a:rPr lang="en-GB" sz="1800" b="1" kern="0" dirty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GB" sz="1800" b="1" kern="0" dirty="0">
                <a:latin typeface="Times New Roman"/>
                <a:ea typeface="Calibri"/>
                <a:cs typeface="Times New Roman"/>
              </a:rPr>
              <a:t>proportion of trial participants who did not receive CEP as intended </a:t>
            </a:r>
            <a:r>
              <a:rPr lang="en-GB" sz="1800" b="1" kern="0" dirty="0">
                <a:effectLst/>
                <a:latin typeface="Times New Roman"/>
                <a:ea typeface="Calibri"/>
                <a:cs typeface="Times New Roman"/>
              </a:rPr>
              <a:t>, we undertook </a:t>
            </a:r>
            <a:r>
              <a:rPr lang="en-GB" sz="1800" b="1" kern="0" dirty="0">
                <a:latin typeface="Times New Roman"/>
                <a:ea typeface="Calibri"/>
                <a:cs typeface="Times New Roman"/>
              </a:rPr>
              <a:t>a complier</a:t>
            </a:r>
            <a:r>
              <a:rPr lang="en-GB" sz="1800" b="1" kern="0" dirty="0">
                <a:effectLst/>
                <a:latin typeface="Times New Roman"/>
                <a:ea typeface="Calibri"/>
                <a:cs typeface="Times New Roman"/>
              </a:rPr>
              <a:t> average causal effect analysis. </a:t>
            </a:r>
          </a:p>
          <a:p>
            <a:pPr>
              <a:defRPr/>
            </a:pPr>
            <a:endParaRPr lang="en-GB" sz="1800" b="1" kern="0" dirty="0">
              <a:effectLst/>
              <a:latin typeface="Times New Roman"/>
              <a:ea typeface="Calibri"/>
              <a:cs typeface="Times New Roman"/>
            </a:endParaRPr>
          </a:p>
          <a:p>
            <a:pPr>
              <a:defRPr/>
            </a:pPr>
            <a:r>
              <a:rPr lang="en-GB" sz="1800" b="1" kern="0" dirty="0">
                <a:effectLst/>
                <a:latin typeface="Times New Roman"/>
                <a:ea typeface="Calibri"/>
                <a:cs typeface="Times New Roman"/>
              </a:rPr>
              <a:t>This is a robust statistical approach that maintains randomisation and models the participants in the control group who received CEP as those in the CEP group.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b="1" kern="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sz="1800" b="1" kern="0" dirty="0">
                <a:effectLst/>
                <a:latin typeface="Times New Roman"/>
                <a:ea typeface="Calibri"/>
                <a:cs typeface="Times New Roman"/>
              </a:rPr>
              <a:t>This analysis confirmed the findings of the intention to treat analysis that there were no differences </a:t>
            </a:r>
            <a:r>
              <a:rPr lang="en-GB" sz="1800" b="1" kern="0" dirty="0">
                <a:latin typeface="Times New Roman"/>
                <a:ea typeface="Calibri"/>
                <a:cs typeface="Times New Roman"/>
              </a:rPr>
              <a:t>in stroke rate </a:t>
            </a:r>
            <a:r>
              <a:rPr lang="en-GB" sz="1800" b="1" kern="0" dirty="0">
                <a:effectLst/>
                <a:latin typeface="Times New Roman"/>
                <a:ea typeface="Calibri"/>
                <a:cs typeface="Times New Roman"/>
              </a:rPr>
              <a:t>by treatment group.</a:t>
            </a:r>
          </a:p>
          <a:p>
            <a:pPr>
              <a:defRPr/>
            </a:pPr>
            <a:endParaRPr lang="en-GB" sz="1800" b="1" kern="0" dirty="0">
              <a:effectLst/>
              <a:latin typeface="Times New Roman"/>
              <a:ea typeface="Calibri"/>
              <a:cs typeface="Times New Roman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7E869-EB1D-4CE3-A44D-FBF943BE117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8986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7E869-EB1D-4CE3-A44D-FBF943BE117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0971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7E869-EB1D-4CE3-A44D-FBF943BE117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0787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7E869-EB1D-4CE3-A44D-FBF943BE117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061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b="1" kern="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b="1" kern="0" dirty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en-GB" sz="1800" kern="100" dirty="0">
              <a:effectLst/>
              <a:latin typeface="Times New Roman"/>
              <a:ea typeface="Calibri"/>
              <a:cs typeface="Times New Roman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7E869-EB1D-4CE3-A44D-FBF943BE117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3507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7E869-EB1D-4CE3-A44D-FBF943BE117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319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b="1" kern="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b="1" kern="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b="1" kern="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7E869-EB1D-4CE3-A44D-FBF943BE117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6799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7E869-EB1D-4CE3-A44D-FBF943BE117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828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7E869-EB1D-4CE3-A44D-FBF943BE117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9198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spcAft>
                <a:spcPts val="300"/>
              </a:spcAft>
            </a:pPr>
            <a:endParaRPr lang="en-US" sz="1800" noProof="0" dirty="0">
              <a:solidFill>
                <a:srgbClr val="10486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b="1" kern="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b="1" kern="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7E869-EB1D-4CE3-A44D-FBF943BE117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824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3F88A-F506-C6F3-1E41-72F738798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CF4C1C-8574-FB81-3F33-C98F081C62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EDB093-99F7-041B-D442-F24BB4D746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DEF61C-2F99-598B-B627-992524FD7D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7E869-EB1D-4CE3-A44D-FBF943BE117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84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64563-7D87-C809-A192-1858D8703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62CBB4-CDA0-5DDE-ADE4-EC676A0B4A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C85C4A-D240-44F6-0951-1B604B3D18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63836D-218B-9757-0089-42B804EEF3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7E869-EB1D-4CE3-A44D-FBF943BE117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931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D0DB7-2E92-9841-E7BD-BB6C443EE0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9228AA-FB8C-95A3-31CD-990C333909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6FDABC-856C-583B-6D4A-AA5AFA245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3C581-248C-4BA6-B1AD-A5CB6F06E8B4}" type="datetimeFigureOut">
              <a:rPr lang="en-GB" smtClean="0"/>
              <a:t>02/04/2025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B6904-3161-E086-274E-443F062F3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9C40E-F11E-159E-B963-80857A362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79CF-0551-4ACE-97B3-8F35AA23FC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6192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1B8C2-8637-D6ED-F839-A27DB18FC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12EA9-AD36-1C6C-2975-74ED752400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2FEA0-8C08-CBEF-9422-A2BD07648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3C581-248C-4BA6-B1AD-A5CB6F06E8B4}" type="datetimeFigureOut">
              <a:rPr lang="en-GB" smtClean="0"/>
              <a:t>02/04/2025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50FA9-93A5-397B-5407-4DA8D32DA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C8FFA-077F-35F8-2257-58E9A2D47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79CF-0551-4ACE-97B3-8F35AA23FC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778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34C15-589B-4F6A-54DE-B16A055D2F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D5D17E-4E83-1975-38E1-6D5733136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932D2D-4519-576B-9138-AA0AA69D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3C581-248C-4BA6-B1AD-A5CB6F06E8B4}" type="datetimeFigureOut">
              <a:rPr lang="en-GB" smtClean="0"/>
              <a:t>02/04/2025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5FA9E-5270-F162-7EB0-AA52899CC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D14BA-6491-C9EC-3156-D13C53B2A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79CF-0551-4ACE-97B3-8F35AA23FC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180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167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9DC95-E66E-C31D-091A-D7221C664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3232B7-16BA-B54F-F670-0D9B11B3CC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95B3D-8F62-78D5-DAAE-CB833DB93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BDB3-D1D0-9744-A8C1-7E7102646AEC}" type="datetimeFigureOut">
              <a:rPr lang="en-US" smtClean="0"/>
              <a:t>4/2/25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F4B8-4A8A-19C2-A694-E5B71DDC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8EC111-903D-37A2-F08C-A5B30C698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0A64-E73C-CE4A-B4CA-505F6B4EC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289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83360-34D6-D369-EB94-85AD7E5E8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388"/>
            <a:ext cx="10515600" cy="1325563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D6207-3639-D479-07F6-6DAC2291B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Aft>
                <a:spcPts val="500"/>
              </a:spcAft>
              <a:defRPr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9AD9A-FA04-5D51-78AD-4B3DB8730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BDB3-D1D0-9744-A8C1-7E7102646AEC}" type="datetimeFigureOut">
              <a:rPr lang="en-US" smtClean="0"/>
              <a:t>4/2/25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5A881-A249-B59A-17C1-12B5605B5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FC0C1-2A5F-1C11-D0A4-6DEFBB6B8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0A64-E73C-CE4A-B4CA-505F6B4EC5E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6A72040-B9B6-A257-A203-824A00E701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2855" b="23267"/>
          <a:stretch/>
        </p:blipFill>
        <p:spPr>
          <a:xfrm>
            <a:off x="9604217" y="226018"/>
            <a:ext cx="1834172" cy="109524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723974-6BEE-14F9-F5E1-D3E2313F0742}"/>
              </a:ext>
            </a:extLst>
          </p:cNvPr>
          <p:cNvCxnSpPr/>
          <p:nvPr userDrawn="1"/>
        </p:nvCxnSpPr>
        <p:spPr>
          <a:xfrm>
            <a:off x="814970" y="1348012"/>
            <a:ext cx="10515600" cy="0"/>
          </a:xfrm>
          <a:prstGeom prst="line">
            <a:avLst/>
          </a:prstGeom>
          <a:ln w="28575">
            <a:solidFill>
              <a:srgbClr val="002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009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DCFD8-2D2E-CC16-DBA8-C6C78FEA7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E119C7-2975-CB95-DBD9-21F5CB2D6D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5FFDF-B17B-7BE3-0E56-37B5DA615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BDB3-D1D0-9744-A8C1-7E7102646AEC}" type="datetimeFigureOut">
              <a:rPr lang="en-US" smtClean="0"/>
              <a:t>4/2/25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9D1D8-0F0B-D095-D2E0-9C6ED4B29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7F64C-8B1D-7DAB-266A-97D6446FA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0A64-E73C-CE4A-B4CA-505F6B4EC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190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0C251-6618-0FCA-4391-78E39C610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1A08C-39A5-1EE3-5B3C-0EDD6F434E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2A4901-BA33-EFF7-69F3-18DAC4FE6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352182-930F-AF99-FFBE-E76CE7149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BDB3-D1D0-9744-A8C1-7E7102646AEC}" type="datetimeFigureOut">
              <a:rPr lang="en-US" smtClean="0"/>
              <a:t>4/2/25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D38A8-5468-B8DC-C2B9-949851C81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21585D-4232-772E-3BCF-35337584F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0A64-E73C-CE4A-B4CA-505F6B4EC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389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B26A6-EE90-FE7A-0D3B-DBE72F638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9FD8AA-989B-960F-9D88-815721194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F9F63-6744-DF57-6738-0E634AECFB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064BBA-6C0F-6B73-ACE2-350BCEA8C8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B0AC2F-41E0-EAD7-0391-16C190C6A4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E0ED40-0C3B-372F-EAAE-F1848A6FD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BDB3-D1D0-9744-A8C1-7E7102646AEC}" type="datetimeFigureOut">
              <a:rPr lang="en-US" smtClean="0"/>
              <a:t>4/2/25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095FB1-B91A-CF1A-4056-242B56F70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C4FBFC-39F9-1F88-A729-BE17F0262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0A64-E73C-CE4A-B4CA-505F6B4EC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852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0C962-371B-5375-4A69-5217A0B0D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7BA45E-E4BC-743B-696E-EDFAEE686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BDB3-D1D0-9744-A8C1-7E7102646AEC}" type="datetimeFigureOut">
              <a:rPr lang="en-US" smtClean="0"/>
              <a:t>4/2/25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C588C7-3FC3-9096-441F-543C59F9C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E58ED9-B98D-663A-09A0-DE0B19886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0A64-E73C-CE4A-B4CA-505F6B4EC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80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D93852-C33E-B21E-6A79-79009C232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BDB3-D1D0-9744-A8C1-7E7102646AEC}" type="datetimeFigureOut">
              <a:rPr lang="en-US" smtClean="0"/>
              <a:t>4/2/25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F72157-3BCC-2F12-AD1B-B0EDBB4F8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8F8F1-6910-D28A-FB13-930177B97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0A64-E73C-CE4A-B4CA-505F6B4EC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472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5B126-CDA8-B5DE-2F71-FB8CE2E99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71A24-12E8-67A1-0998-0F2AF40975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CC2D5-D335-C29B-D959-4EBA93677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3C581-248C-4BA6-B1AD-A5CB6F06E8B4}" type="datetimeFigureOut">
              <a:rPr lang="en-GB" smtClean="0"/>
              <a:t>02/04/2025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5FF51B-245C-7F92-A865-B467A5D10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8DC20-B9D3-B52A-19F9-E56683E7A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79CF-0551-4ACE-97B3-8F35AA23FC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0530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948BB-38E5-044D-6D0E-801BCF045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1B03F-5310-64C9-BC3A-E867AD9C9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643EC3-E0B6-754B-0E5E-6DDB5FF0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78DA1F-5426-617C-4A04-78C289E4C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BDB3-D1D0-9744-A8C1-7E7102646AEC}" type="datetimeFigureOut">
              <a:rPr lang="en-US" smtClean="0"/>
              <a:t>4/2/25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C0366E-E9BE-FA68-639A-752A9BDE1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DF9C13-1EA5-D5ED-2D3F-5B08F9CCD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0A64-E73C-CE4A-B4CA-505F6B4EC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552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2F1E3-5524-A8D0-6074-70694BA2A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A458E9-B4E8-AC7A-234E-09D50894F6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8B0154-D383-D219-187A-6D94D668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79FB29-06EE-7D91-ACCA-2C3C0C762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BDB3-D1D0-9744-A8C1-7E7102646AEC}" type="datetimeFigureOut">
              <a:rPr lang="en-US" smtClean="0"/>
              <a:t>4/2/25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D2F188-80E5-2C3D-5AAD-BD2EF0C6C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D169BF-D5ED-2003-D2BB-91CAC187B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0A64-E73C-CE4A-B4CA-505F6B4EC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5120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53443-2542-D0E0-4898-F1D6521E7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4BD49-8847-8246-FD51-C57EB6C87C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BF987-CAC4-C36C-5A4A-2EAD1F019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BDB3-D1D0-9744-A8C1-7E7102646AEC}" type="datetimeFigureOut">
              <a:rPr lang="en-US" smtClean="0"/>
              <a:t>4/2/25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ACF4B-569D-8EFF-2C95-7704CBC55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BE1C4-CAB6-4FBA-A97B-6C322287F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0A64-E73C-CE4A-B4CA-505F6B4EC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011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F801B0-FFCC-C365-0F8F-38B24ED46C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963646-CEEB-8D48-B2D0-B51632738D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854A1-6669-5CF3-A9EF-BDC9B14E4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BDB3-D1D0-9744-A8C1-7E7102646AEC}" type="datetimeFigureOut">
              <a:rPr lang="en-US" smtClean="0"/>
              <a:t>4/2/25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585FE-3CD2-71F2-5289-9DAB1C9C6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82A5F-B9F8-BBBC-064E-677547424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0A64-E73C-CE4A-B4CA-505F6B4EC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412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1F687-3629-6BF1-2B4A-4656B9F27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8CF52A-BEE7-2F3B-9E81-620136740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CA2FE-6B9D-7078-4419-34D7F342C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3C581-248C-4BA6-B1AD-A5CB6F06E8B4}" type="datetimeFigureOut">
              <a:rPr lang="en-GB" smtClean="0"/>
              <a:t>02/04/2025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EC018-4690-C19D-F9C4-442865E98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13E5E-23CE-C845-D37E-F1B702A90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79CF-0551-4ACE-97B3-8F35AA23FC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0006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066B7-907F-F2D8-0F95-6C25BDE1D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4A24D-5B6A-4CEB-6E4F-F58C03202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5E749-3900-CF53-4D83-08892CDD87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6AF2D6-008A-F613-9D3F-C3B7F4F0C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3C581-248C-4BA6-B1AD-A5CB6F06E8B4}" type="datetimeFigureOut">
              <a:rPr lang="en-GB" smtClean="0"/>
              <a:t>02/04/2025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C8019C-15B3-A347-3154-3875C41E8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DA97DF-6808-6A58-F81F-9C47CF75E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79CF-0551-4ACE-97B3-8F35AA23FC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572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1D9BA-3E6B-F942-6730-5B01D74DA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C626B3-6EB4-B5CF-C693-EDC8D47EAE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A3F846-484F-A3B1-5CDB-BF6133A2C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C06DE4-69E0-925F-394B-F0FB8E5164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2808FA-32E1-97CE-5283-76E3CB464B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33992E-A626-E573-F541-DCB0410AE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3C581-248C-4BA6-B1AD-A5CB6F06E8B4}" type="datetimeFigureOut">
              <a:rPr lang="en-GB" smtClean="0"/>
              <a:t>02/04/2025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B7145C-6030-AF0F-FC3B-3EACAE92F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D9F16B-5329-A3A0-45E0-2FF0FBF0E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79CF-0551-4ACE-97B3-8F35AA23FC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997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B176C-247A-9683-07E0-B82C373DB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613D2A-A5DF-5E54-D663-654BDFFD1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3C581-248C-4BA6-B1AD-A5CB6F06E8B4}" type="datetimeFigureOut">
              <a:rPr lang="en-GB" smtClean="0"/>
              <a:t>02/04/2025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7DD0E8-5E61-71AB-2F07-5610646C8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73DD50-6DDE-6B14-5EE2-F4D82F447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79CF-0551-4ACE-97B3-8F35AA23FC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259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A47A0B-7FBB-3ACA-D22A-9488F4A3A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3C581-248C-4BA6-B1AD-A5CB6F06E8B4}" type="datetimeFigureOut">
              <a:rPr lang="en-GB" smtClean="0"/>
              <a:t>02/04/2025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CC06D4-FAB8-75F7-ECC0-ACC52DFE1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3D660C-3BA9-7394-96D4-898B7DD3A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79CF-0551-4ACE-97B3-8F35AA23FC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793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DAE2B-D966-C756-4FC6-F7AA80491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DDF08-28B5-D7DF-BCD1-4BA88325D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6CEF2F-47F7-49F3-6D36-70EBBCE273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B69E74-4BBF-9D7B-BE27-239F83866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3C581-248C-4BA6-B1AD-A5CB6F06E8B4}" type="datetimeFigureOut">
              <a:rPr lang="en-GB" smtClean="0"/>
              <a:t>02/04/2025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A952EE-5831-C9C1-4741-4D3BC204C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B20857-7715-67B5-E965-DF28FD0DF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79CF-0551-4ACE-97B3-8F35AA23FC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177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F6A28-E23B-E2BF-7CD3-99D153641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EC3798-AF25-A7EB-E52C-054A90A2F2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76A57A-1708-441F-6CDD-204505D04C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399268-D5B9-1D72-8114-E01A72C84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3C581-248C-4BA6-B1AD-A5CB6F06E8B4}" type="datetimeFigureOut">
              <a:rPr lang="en-GB" smtClean="0"/>
              <a:t>02/04/2025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55497-31DB-2535-2911-1F5C8A70D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92D0FC-6F43-75E0-F208-91CCF5FFE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79CF-0551-4ACE-97B3-8F35AA23FC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46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5000">
              <a:schemeClr val="accent4">
                <a:lumMod val="5000"/>
                <a:lumOff val="95000"/>
              </a:schemeClr>
            </a:gs>
            <a:gs pos="91000">
              <a:schemeClr val="tx2">
                <a:lumMod val="10000"/>
                <a:lumOff val="90000"/>
              </a:schemeClr>
            </a:gs>
            <a:gs pos="100000">
              <a:schemeClr val="tx2">
                <a:lumMod val="25000"/>
                <a:lumOff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3E7FD1-BFA9-2802-9ED5-49E1B66CC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87CB11-AC1A-ADB6-0745-E56FE74E5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1730D-5E75-FD9E-74F2-42D6D73922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43C581-248C-4BA6-B1AD-A5CB6F06E8B4}" type="datetimeFigureOut">
              <a:rPr lang="en-GB" smtClean="0"/>
              <a:t>02/04/2025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5C76CF-EE59-B32D-A913-FCC9FF915D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500A0-6E7A-734F-34B5-9C149D1721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0079CF-0551-4ACE-97B3-8F35AA23FC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371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75000">
              <a:schemeClr val="accent4">
                <a:lumMod val="5000"/>
                <a:lumOff val="95000"/>
              </a:schemeClr>
            </a:gs>
            <a:gs pos="91000">
              <a:schemeClr val="tx2">
                <a:lumMod val="10000"/>
                <a:lumOff val="90000"/>
              </a:schemeClr>
            </a:gs>
            <a:gs pos="100000">
              <a:schemeClr val="tx2">
                <a:lumMod val="25000"/>
                <a:lumOff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ic of a heart&#10;&#10;AI-generated content may be incorrect.">
            <a:extLst>
              <a:ext uri="{FF2B5EF4-FFF2-40B4-BE49-F238E27FC236}">
                <a16:creationId xmlns:a16="http://schemas.microsoft.com/office/drawing/2014/main" id="{3D361E35-6A7E-4E98-3F68-8BAB696CEC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35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75000">
              <a:schemeClr val="accent4">
                <a:lumMod val="5000"/>
                <a:lumOff val="95000"/>
              </a:schemeClr>
            </a:gs>
            <a:gs pos="91000">
              <a:schemeClr val="tx2">
                <a:lumMod val="10000"/>
                <a:lumOff val="90000"/>
              </a:schemeClr>
            </a:gs>
            <a:gs pos="100000">
              <a:schemeClr val="tx2">
                <a:lumMod val="25000"/>
                <a:lumOff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2898FA-18DA-8721-6930-4E05DF816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DBB14-1EDB-DA9B-5EDA-44376860A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8FEF8-8249-4A81-932C-1943C71596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3ABDB3-D1D0-9744-A8C1-7E7102646AEC}" type="datetimeFigureOut">
              <a:rPr lang="en-US" smtClean="0"/>
              <a:t>4/2/25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58087B-4F9B-C9FF-D568-9BD2110F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3C16A-4247-821B-D5CF-AD33415578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E20A64-E73C-CE4A-B4CA-505F6B4EC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172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ADCE8D9-9591-FE70-7128-FD3B953FA9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94" t="12297" b="29602"/>
          <a:stretch/>
        </p:blipFill>
        <p:spPr>
          <a:xfrm>
            <a:off x="3373394" y="281141"/>
            <a:ext cx="5148305" cy="33463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87CD41-6369-6F88-BF9E-6B50284CE786}"/>
              </a:ext>
            </a:extLst>
          </p:cNvPr>
          <p:cNvSpPr txBox="1"/>
          <p:nvPr/>
        </p:nvSpPr>
        <p:spPr>
          <a:xfrm>
            <a:off x="407773" y="3861585"/>
            <a:ext cx="11553568" cy="2850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cs typeface="Calibri" panose="020F0502020204030204" pitchFamily="34" charset="0"/>
              </a:rPr>
              <a:t>Routine Cerebral Embolic Protection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cs typeface="Calibri" panose="020F0502020204030204" pitchFamily="34" charset="0"/>
              </a:rPr>
              <a:t>in Transcatheter Aortic Valve Implantation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104862"/>
              </a:solidFill>
              <a:effectLst/>
              <a:uLnTx/>
              <a:uFillTx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en-US" sz="3200" b="1" noProof="0">
                <a:solidFill>
                  <a:srgbClr val="104862"/>
                </a:solidFill>
                <a:ea typeface="Calibri"/>
                <a:cs typeface="Calibri"/>
              </a:rPr>
              <a:t>Prof Rajesh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ea typeface="Calibri"/>
                <a:cs typeface="Calibri"/>
              </a:rPr>
              <a:t> Kharbanda </a:t>
            </a:r>
          </a:p>
          <a:p>
            <a:pPr algn="ctr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ea typeface="Calibri"/>
                <a:cs typeface="Calibri"/>
              </a:rPr>
              <a:t>for the </a:t>
            </a:r>
            <a:r>
              <a:rPr lang="en-US" sz="3200" b="1">
                <a:solidFill>
                  <a:srgbClr val="104862"/>
                </a:solidFill>
                <a:ea typeface="Calibri"/>
                <a:cs typeface="Calibri"/>
              </a:rPr>
              <a:t>British Heart Foundation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ea typeface="Calibri"/>
                <a:cs typeface="Calibri"/>
              </a:rPr>
              <a:t> PROTECT-TAVI collaborators</a:t>
            </a:r>
            <a:endParaRPr lang="en-US" sz="3200" b="1" i="0" u="none" strike="noStrike" kern="1200" cap="none" spc="0" normalizeH="0" baseline="0" noProof="0">
              <a:ln>
                <a:noFill/>
              </a:ln>
              <a:solidFill>
                <a:srgbClr val="104862"/>
              </a:solidFill>
              <a:effectLst/>
              <a:uLnTx/>
              <a:uFillTx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285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23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CB7B0-7A9D-26B2-9D48-64763FCDB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5B8CB-9569-5265-E569-C65D5CF38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>
                <a:latin typeface="+mn-lt"/>
                <a:ea typeface="Calibri"/>
                <a:cs typeface="Calibri"/>
              </a:rPr>
              <a:t>Results: outcomes</a:t>
            </a:r>
            <a:endParaRPr lang="en-US" noProof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589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2"/>
    </mc:Choice>
    <mc:Fallback xmlns="">
      <p:transition spd="slow" advTm="306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CB7B0-7A9D-26B2-9D48-64763FCDB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190CC07-564F-A0FE-C86C-5AD782C3A9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7869656"/>
              </p:ext>
            </p:extLst>
          </p:nvPr>
        </p:nvGraphicFramePr>
        <p:xfrm>
          <a:off x="1116558" y="1832578"/>
          <a:ext cx="7303047" cy="4784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365B8CB-9569-5265-E569-C65D5CF38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>
                <a:latin typeface="+mn-lt"/>
                <a:ea typeface="Calibri"/>
                <a:cs typeface="Calibri"/>
              </a:rPr>
              <a:t>Primary outcome: Stroke  </a:t>
            </a:r>
            <a:endParaRPr lang="en-US" noProof="0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027403E-F63F-D0D8-68DD-1CD04380B476}"/>
              </a:ext>
            </a:extLst>
          </p:cNvPr>
          <p:cNvGrpSpPr/>
          <p:nvPr/>
        </p:nvGrpSpPr>
        <p:grpSpPr>
          <a:xfrm>
            <a:off x="3130535" y="1896166"/>
            <a:ext cx="3997377" cy="395935"/>
            <a:chOff x="3903987" y="1975701"/>
            <a:chExt cx="3997377" cy="39593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8600965-112D-1A57-D456-9B36DB3499D1}"/>
                </a:ext>
              </a:extLst>
            </p:cNvPr>
            <p:cNvSpPr txBox="1"/>
            <p:nvPr/>
          </p:nvSpPr>
          <p:spPr>
            <a:xfrm>
              <a:off x="7035326" y="1975701"/>
              <a:ext cx="866038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b="1" noProof="0">
                  <a:solidFill>
                    <a:srgbClr val="104862"/>
                  </a:solidFill>
                  <a:ea typeface="Calibri"/>
                  <a:cs typeface="Calibri"/>
                </a:rPr>
                <a:t>2.1%</a:t>
              </a:r>
              <a:endParaRPr lang="en-US" noProof="0">
                <a:solidFill>
                  <a:srgbClr val="104862"/>
                </a:solidFill>
                <a:ea typeface="Calibri"/>
                <a:cs typeface="Calibri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D63896-CAFB-3D50-384C-B16F7F3B0481}"/>
                </a:ext>
              </a:extLst>
            </p:cNvPr>
            <p:cNvSpPr txBox="1"/>
            <p:nvPr/>
          </p:nvSpPr>
          <p:spPr>
            <a:xfrm>
              <a:off x="3903987" y="2002304"/>
              <a:ext cx="747401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b="1" noProof="0">
                  <a:solidFill>
                    <a:srgbClr val="104862"/>
                  </a:solidFill>
                  <a:ea typeface="Calibri"/>
                  <a:cs typeface="Calibri"/>
                </a:rPr>
                <a:t>2.2%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A03F16C-376B-E582-AD6A-009B6BF3FCEC}"/>
              </a:ext>
            </a:extLst>
          </p:cNvPr>
          <p:cNvSpPr txBox="1"/>
          <p:nvPr/>
        </p:nvSpPr>
        <p:spPr>
          <a:xfrm>
            <a:off x="7626485" y="2505670"/>
            <a:ext cx="3861588" cy="1200329"/>
          </a:xfrm>
          <a:prstGeom prst="rect">
            <a:avLst/>
          </a:prstGeom>
          <a:noFill/>
          <a:ln>
            <a:solidFill>
              <a:srgbClr val="002060"/>
            </a:solidFill>
          </a:ln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noProof="0">
                <a:solidFill>
                  <a:srgbClr val="104862"/>
                </a:solidFill>
                <a:ea typeface="Calibri"/>
                <a:cs typeface="Calibri"/>
              </a:rPr>
              <a:t>Risk difference: </a:t>
            </a:r>
            <a:r>
              <a:rPr lang="en-US" sz="2400" b="1">
                <a:solidFill>
                  <a:srgbClr val="104862"/>
                </a:solidFill>
                <a:ea typeface="Calibri"/>
                <a:cs typeface="Calibri"/>
              </a:rPr>
              <a:t> –</a:t>
            </a:r>
            <a:r>
              <a:rPr lang="en-US" sz="2400" b="1" noProof="0">
                <a:solidFill>
                  <a:srgbClr val="104862"/>
                </a:solidFill>
                <a:ea typeface="Calibri"/>
                <a:cs typeface="Calibri"/>
              </a:rPr>
              <a:t>0.02%</a:t>
            </a:r>
          </a:p>
          <a:p>
            <a:pPr algn="ctr"/>
            <a:r>
              <a:rPr lang="en-US" sz="2400" b="1" noProof="0">
                <a:solidFill>
                  <a:srgbClr val="104862"/>
                </a:solidFill>
                <a:ea typeface="Calibri"/>
                <a:cs typeface="Calibri"/>
              </a:rPr>
              <a:t>(95% CI: </a:t>
            </a:r>
            <a:r>
              <a:rPr lang="en-US" sz="2400" b="1">
                <a:solidFill>
                  <a:srgbClr val="104862"/>
                </a:solidFill>
                <a:ea typeface="Calibri"/>
                <a:cs typeface="Calibri"/>
              </a:rPr>
              <a:t>–</a:t>
            </a:r>
            <a:r>
              <a:rPr lang="en-US" sz="2400" b="1" noProof="0">
                <a:solidFill>
                  <a:srgbClr val="104862"/>
                </a:solidFill>
                <a:ea typeface="Calibri"/>
                <a:cs typeface="Calibri"/>
              </a:rPr>
              <a:t>0.68% to 0.63%)</a:t>
            </a:r>
          </a:p>
          <a:p>
            <a:pPr algn="ctr"/>
            <a:r>
              <a:rPr lang="en-US" sz="2400" b="1">
                <a:solidFill>
                  <a:srgbClr val="104862"/>
                </a:solidFill>
                <a:ea typeface="Calibri"/>
                <a:cs typeface="Calibri"/>
              </a:rPr>
              <a:t>P=0.94</a:t>
            </a:r>
            <a:endParaRPr lang="en-US" sz="2400" b="1" noProof="0">
              <a:solidFill>
                <a:srgbClr val="104862"/>
              </a:solidFill>
              <a:ea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659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00"/>
    </mc:Choice>
    <mc:Fallback xmlns="">
      <p:transition spd="slow" advTm="278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71465-508D-A534-07EA-83C9C3B2D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1668F-5477-39F6-C7E3-8325B4A09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noProof="0">
                <a:latin typeface="+mn-lt"/>
                <a:ea typeface="Calibri"/>
                <a:cs typeface="Calibri"/>
              </a:rPr>
              <a:t>Secondary outcome: Disabling stroke</a:t>
            </a:r>
            <a:endParaRPr lang="en-US" sz="4000" noProof="0">
              <a:latin typeface="+mn-lt"/>
              <a:ea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ECF1EF-6ED5-41CB-C052-102DCF0EA1D6}"/>
              </a:ext>
            </a:extLst>
          </p:cNvPr>
          <p:cNvSpPr txBox="1"/>
          <p:nvPr/>
        </p:nvSpPr>
        <p:spPr>
          <a:xfrm>
            <a:off x="7607030" y="2107434"/>
            <a:ext cx="4075723" cy="1200329"/>
          </a:xfrm>
          <a:prstGeom prst="rect">
            <a:avLst/>
          </a:prstGeom>
          <a:noFill/>
          <a:ln>
            <a:solidFill>
              <a:srgbClr val="002060"/>
            </a:solidFill>
          </a:ln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noProof="0">
                <a:solidFill>
                  <a:srgbClr val="104862"/>
                </a:solidFill>
                <a:ea typeface="Calibri"/>
                <a:cs typeface="Calibri"/>
              </a:rPr>
              <a:t>Risk difference</a:t>
            </a:r>
            <a:r>
              <a:rPr lang="en-US" sz="2400">
                <a:solidFill>
                  <a:srgbClr val="104862"/>
                </a:solidFill>
                <a:ea typeface="Calibri"/>
                <a:cs typeface="Calibri"/>
              </a:rPr>
              <a:t>:</a:t>
            </a:r>
            <a:r>
              <a:rPr lang="en-US" sz="2400" b="1">
                <a:solidFill>
                  <a:srgbClr val="104862"/>
                </a:solidFill>
                <a:ea typeface="Calibri"/>
                <a:cs typeface="Calibri"/>
              </a:rPr>
              <a:t> –</a:t>
            </a:r>
            <a:r>
              <a:rPr lang="en-US" sz="2400" b="1" noProof="0">
                <a:solidFill>
                  <a:srgbClr val="104862"/>
                </a:solidFill>
                <a:ea typeface="Calibri"/>
                <a:cs typeface="Calibri"/>
              </a:rPr>
              <a:t>0.2%</a:t>
            </a:r>
            <a:endParaRPr lang="en-US" sz="2400" noProof="0">
              <a:solidFill>
                <a:srgbClr val="104862"/>
              </a:solidFill>
              <a:ea typeface="Calibri"/>
              <a:cs typeface="Calibri"/>
            </a:endParaRPr>
          </a:p>
          <a:p>
            <a:pPr algn="ctr"/>
            <a:r>
              <a:rPr lang="en-US" sz="2400" b="1" noProof="0">
                <a:solidFill>
                  <a:srgbClr val="104862"/>
                </a:solidFill>
                <a:ea typeface="Calibri"/>
                <a:cs typeface="Calibri"/>
              </a:rPr>
              <a:t>(95% CI: –0.7% to 0.4%)</a:t>
            </a:r>
          </a:p>
          <a:p>
            <a:pPr algn="ctr"/>
            <a:r>
              <a:rPr lang="en-US" sz="2400" b="1">
                <a:solidFill>
                  <a:srgbClr val="104862"/>
                </a:solidFill>
                <a:ea typeface="Calibri"/>
                <a:cs typeface="Calibri"/>
              </a:rPr>
              <a:t>P=0.55</a:t>
            </a:r>
            <a:endParaRPr lang="en-US" sz="2400" b="1" noProof="0">
              <a:solidFill>
                <a:srgbClr val="104862"/>
              </a:solidFill>
              <a:ea typeface="Calibri"/>
              <a:cs typeface="Calibri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B097B5C-B32E-31AE-F733-3465097C1E2E}"/>
              </a:ext>
            </a:extLst>
          </p:cNvPr>
          <p:cNvGraphicFramePr>
            <a:graphicFrameLocks/>
          </p:cNvGraphicFramePr>
          <p:nvPr/>
        </p:nvGraphicFramePr>
        <p:xfrm>
          <a:off x="1115008" y="1819328"/>
          <a:ext cx="7303047" cy="4795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01E8E1DF-1145-40C0-1FFF-EE36E8915A7D}"/>
              </a:ext>
            </a:extLst>
          </p:cNvPr>
          <p:cNvGrpSpPr/>
          <p:nvPr/>
        </p:nvGrpSpPr>
        <p:grpSpPr>
          <a:xfrm>
            <a:off x="3151846" y="3152001"/>
            <a:ext cx="3939596" cy="646331"/>
            <a:chOff x="3926022" y="1963755"/>
            <a:chExt cx="3939596" cy="64633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69AB0CA-1EEC-F6E0-14D7-3318409A85E7}"/>
                </a:ext>
              </a:extLst>
            </p:cNvPr>
            <p:cNvSpPr txBox="1"/>
            <p:nvPr/>
          </p:nvSpPr>
          <p:spPr>
            <a:xfrm>
              <a:off x="7029359" y="2240754"/>
              <a:ext cx="836259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b="1">
                  <a:solidFill>
                    <a:srgbClr val="104862"/>
                  </a:solidFill>
                  <a:ea typeface="Calibri"/>
                  <a:cs typeface="Calibri"/>
                </a:rPr>
                <a:t>1.2</a:t>
              </a:r>
              <a:r>
                <a:rPr lang="en-US" b="1" noProof="0">
                  <a:solidFill>
                    <a:srgbClr val="104862"/>
                  </a:solidFill>
                  <a:ea typeface="Calibri"/>
                  <a:cs typeface="Calibri"/>
                </a:rPr>
                <a:t>%</a:t>
              </a:r>
              <a:endParaRPr lang="en-US" noProof="0">
                <a:solidFill>
                  <a:srgbClr val="104862"/>
                </a:solidFill>
                <a:ea typeface="Calibri"/>
                <a:cs typeface="Calibri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D85E0E8-D52B-BEB4-8648-10C3C2024220}"/>
                </a:ext>
              </a:extLst>
            </p:cNvPr>
            <p:cNvSpPr txBox="1"/>
            <p:nvPr/>
          </p:nvSpPr>
          <p:spPr>
            <a:xfrm>
              <a:off x="3926022" y="1963755"/>
              <a:ext cx="836260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b="1">
                  <a:solidFill>
                    <a:srgbClr val="104862"/>
                  </a:solidFill>
                  <a:ea typeface="Calibri"/>
                  <a:cs typeface="Calibri"/>
                </a:rPr>
                <a:t>1.4</a:t>
              </a:r>
              <a:r>
                <a:rPr lang="en-US" b="1" noProof="0">
                  <a:solidFill>
                    <a:srgbClr val="104862"/>
                  </a:solidFill>
                  <a:ea typeface="Calibri"/>
                  <a:cs typeface="Calibri"/>
                </a:rPr>
                <a:t>%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4776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14"/>
    </mc:Choice>
    <mc:Fallback xmlns="">
      <p:transition spd="slow" advTm="33114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E6623-69A9-9751-168A-96E2C8A74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AC3F6E45-E99F-6169-0C08-5F31D25B8B24}"/>
              </a:ext>
            </a:extLst>
          </p:cNvPr>
          <p:cNvGraphicFramePr>
            <a:graphicFrameLocks/>
          </p:cNvGraphicFramePr>
          <p:nvPr/>
        </p:nvGraphicFramePr>
        <p:xfrm>
          <a:off x="1056902" y="1828453"/>
          <a:ext cx="7362704" cy="4784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E3FD5F7-60ED-26B4-A46D-1CF081192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noProof="0">
                <a:latin typeface="+mn-lt"/>
                <a:ea typeface="Calibri"/>
                <a:cs typeface="Calibri"/>
              </a:rPr>
              <a:t>Secondary outcome: Death, non-fatal stroke, TIA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F64BE59A-6FDE-55A7-69F5-E7A99E2C2787}"/>
              </a:ext>
            </a:extLst>
          </p:cNvPr>
          <p:cNvSpPr txBox="1"/>
          <p:nvPr/>
        </p:nvSpPr>
        <p:spPr>
          <a:xfrm>
            <a:off x="4348397" y="3791861"/>
            <a:ext cx="146651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noProof="0">
                <a:solidFill>
                  <a:srgbClr val="104862"/>
                </a:solidFill>
                <a:cs typeface="Calibri" panose="020F0502020204030204" pitchFamily="34" charset="0"/>
              </a:rPr>
              <a:t>Non</a:t>
            </a:r>
            <a:r>
              <a:rPr lang="en-US" sz="2000" b="1" noProof="0">
                <a:solidFill>
                  <a:srgbClr val="104862"/>
                </a:solidFill>
              </a:rPr>
              <a:t>-fatal</a:t>
            </a:r>
          </a:p>
          <a:p>
            <a:pPr algn="ctr"/>
            <a:r>
              <a:rPr lang="en-US" sz="2000" b="1" noProof="0">
                <a:solidFill>
                  <a:srgbClr val="104862"/>
                </a:solidFill>
              </a:rPr>
              <a:t>stroke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76207921-09F8-91A0-B584-083396BA7175}"/>
              </a:ext>
            </a:extLst>
          </p:cNvPr>
          <p:cNvSpPr txBox="1"/>
          <p:nvPr/>
        </p:nvSpPr>
        <p:spPr>
          <a:xfrm>
            <a:off x="4575016" y="5295900"/>
            <a:ext cx="98131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noProof="0">
                <a:solidFill>
                  <a:srgbClr val="104862"/>
                </a:solidFill>
                <a:cs typeface="Calibri" panose="020F0502020204030204" pitchFamily="34" charset="0"/>
              </a:rPr>
              <a:t>Death</a:t>
            </a:r>
            <a:endParaRPr lang="en-US" sz="2000" b="1" noProof="0">
              <a:solidFill>
                <a:srgbClr val="104862"/>
              </a:solidFill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A69AB568-0EBB-6341-A135-0C1FF848FD57}"/>
              </a:ext>
            </a:extLst>
          </p:cNvPr>
          <p:cNvSpPr txBox="1"/>
          <p:nvPr/>
        </p:nvSpPr>
        <p:spPr>
          <a:xfrm>
            <a:off x="4481817" y="2319365"/>
            <a:ext cx="118085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noProof="0">
                <a:solidFill>
                  <a:srgbClr val="104862"/>
                </a:solidFill>
                <a:cs typeface="Calibri" panose="020F0502020204030204" pitchFamily="34" charset="0"/>
              </a:rPr>
              <a:t>Isolated TIA</a:t>
            </a:r>
            <a:endParaRPr lang="en-US" sz="2000" b="1" noProof="0">
              <a:solidFill>
                <a:srgbClr val="10486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9A905B-7FCC-F83F-3279-8608E774260C}"/>
              </a:ext>
            </a:extLst>
          </p:cNvPr>
          <p:cNvSpPr txBox="1"/>
          <p:nvPr/>
        </p:nvSpPr>
        <p:spPr>
          <a:xfrm>
            <a:off x="3130295" y="2112938"/>
            <a:ext cx="76967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noProof="0">
                <a:solidFill>
                  <a:srgbClr val="104862"/>
                </a:solidFill>
                <a:ea typeface="Calibri"/>
                <a:cs typeface="Calibri"/>
              </a:rPr>
              <a:t>3.1%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34B742-8294-FCE5-0708-3771C0998F50}"/>
              </a:ext>
            </a:extLst>
          </p:cNvPr>
          <p:cNvSpPr txBox="1"/>
          <p:nvPr/>
        </p:nvSpPr>
        <p:spPr>
          <a:xfrm>
            <a:off x="6321114" y="1922769"/>
            <a:ext cx="76967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noProof="0">
                <a:solidFill>
                  <a:srgbClr val="104862"/>
                </a:solidFill>
                <a:ea typeface="Calibri"/>
                <a:cs typeface="Calibri"/>
              </a:rPr>
              <a:t>3.3%</a:t>
            </a:r>
            <a:endParaRPr lang="en-US" noProof="0">
              <a:solidFill>
                <a:srgbClr val="104862"/>
              </a:solidFill>
              <a:ea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335AF4-8C6D-233D-5750-B7908C60A5A6}"/>
              </a:ext>
            </a:extLst>
          </p:cNvPr>
          <p:cNvSpPr txBox="1"/>
          <p:nvPr/>
        </p:nvSpPr>
        <p:spPr>
          <a:xfrm>
            <a:off x="8083813" y="2107435"/>
            <a:ext cx="3598940" cy="1200329"/>
          </a:xfrm>
          <a:prstGeom prst="rect">
            <a:avLst/>
          </a:prstGeom>
          <a:noFill/>
          <a:ln>
            <a:solidFill>
              <a:srgbClr val="002060"/>
            </a:solidFill>
          </a:ln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noProof="0">
                <a:solidFill>
                  <a:srgbClr val="104862"/>
                </a:solidFill>
                <a:ea typeface="Calibri"/>
                <a:cs typeface="Calibri"/>
              </a:rPr>
              <a:t>Risk difference: 0.2%</a:t>
            </a:r>
          </a:p>
          <a:p>
            <a:pPr algn="ctr"/>
            <a:r>
              <a:rPr lang="en-US" sz="2400" b="1" noProof="0">
                <a:solidFill>
                  <a:srgbClr val="104862"/>
                </a:solidFill>
                <a:ea typeface="Calibri"/>
                <a:cs typeface="Calibri"/>
              </a:rPr>
              <a:t>(95% CI: </a:t>
            </a:r>
            <a:r>
              <a:rPr lang="en-US" sz="2400" b="1">
                <a:solidFill>
                  <a:srgbClr val="104862"/>
                </a:solidFill>
                <a:ea typeface="Calibri"/>
                <a:cs typeface="Calibri"/>
              </a:rPr>
              <a:t>–0.6% to</a:t>
            </a:r>
            <a:r>
              <a:rPr lang="en-US" sz="2400" b="1" noProof="0">
                <a:solidFill>
                  <a:srgbClr val="104862"/>
                </a:solidFill>
                <a:ea typeface="Calibri"/>
                <a:cs typeface="Calibri"/>
              </a:rPr>
              <a:t> </a:t>
            </a:r>
            <a:r>
              <a:rPr lang="en-US" sz="2400" b="1">
                <a:solidFill>
                  <a:srgbClr val="104862"/>
                </a:solidFill>
                <a:ea typeface="Calibri"/>
                <a:cs typeface="Calibri"/>
              </a:rPr>
              <a:t>1.0%</a:t>
            </a:r>
            <a:r>
              <a:rPr lang="en-US" sz="2400" b="1" noProof="0">
                <a:solidFill>
                  <a:srgbClr val="104862"/>
                </a:solidFill>
                <a:ea typeface="Calibri"/>
                <a:cs typeface="Calibri"/>
              </a:rPr>
              <a:t>)</a:t>
            </a:r>
          </a:p>
          <a:p>
            <a:pPr algn="ctr"/>
            <a:r>
              <a:rPr lang="en-US" sz="2400" b="1">
                <a:solidFill>
                  <a:srgbClr val="104862"/>
                </a:solidFill>
                <a:ea typeface="Calibri"/>
                <a:cs typeface="Calibri"/>
              </a:rPr>
              <a:t>P=0.55</a:t>
            </a:r>
            <a:endParaRPr lang="en-US" sz="2400" b="1" noProof="0">
              <a:solidFill>
                <a:srgbClr val="104862"/>
              </a:solidFill>
              <a:ea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20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81"/>
    </mc:Choice>
    <mc:Fallback xmlns="">
      <p:transition spd="slow" advTm="1108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D30F2-7D66-2B36-509C-CB2F63A36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04F42-8C36-2A6E-35EB-AED52191C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>
                <a:latin typeface="+mn-lt"/>
                <a:ea typeface="Calibri"/>
                <a:cs typeface="Calibri"/>
              </a:rPr>
              <a:t>Primary stroke endpoint: subgroups</a:t>
            </a:r>
            <a:endParaRPr lang="en-US" noProof="0">
              <a:latin typeface="+mn-lt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C94F747-FF52-BDEF-026A-5BD40DD549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120080"/>
              </p:ext>
            </p:extLst>
          </p:nvPr>
        </p:nvGraphicFramePr>
        <p:xfrm>
          <a:off x="1941671" y="1683185"/>
          <a:ext cx="8429657" cy="4662525"/>
        </p:xfrm>
        <a:graphic>
          <a:graphicData uri="http://schemas.openxmlformats.org/drawingml/2006/table">
            <a:tbl>
              <a:tblPr/>
              <a:tblGrid>
                <a:gridCol w="1847418">
                  <a:extLst>
                    <a:ext uri="{9D8B030D-6E8A-4147-A177-3AD203B41FA5}">
                      <a16:colId xmlns:a16="http://schemas.microsoft.com/office/drawing/2014/main" val="2795547994"/>
                    </a:ext>
                  </a:extLst>
                </a:gridCol>
                <a:gridCol w="1729003">
                  <a:extLst>
                    <a:ext uri="{9D8B030D-6E8A-4147-A177-3AD203B41FA5}">
                      <a16:colId xmlns:a16="http://schemas.microsoft.com/office/drawing/2014/main" val="892993490"/>
                    </a:ext>
                  </a:extLst>
                </a:gridCol>
                <a:gridCol w="2262254">
                  <a:extLst>
                    <a:ext uri="{9D8B030D-6E8A-4147-A177-3AD203B41FA5}">
                      <a16:colId xmlns:a16="http://schemas.microsoft.com/office/drawing/2014/main" val="4229953678"/>
                    </a:ext>
                  </a:extLst>
                </a:gridCol>
                <a:gridCol w="2590982">
                  <a:extLst>
                    <a:ext uri="{9D8B030D-6E8A-4147-A177-3AD203B41FA5}">
                      <a16:colId xmlns:a16="http://schemas.microsoft.com/office/drawing/2014/main" val="1185957507"/>
                    </a:ext>
                  </a:extLst>
                </a:gridCol>
              </a:tblGrid>
              <a:tr h="171428">
                <a:tc gridSpan="2"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104862"/>
                        </a:solidFill>
                        <a:effectLst/>
                        <a:latin typeface="+mn-lt"/>
                      </a:endParaRP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1" i="0" u="none" strike="noStrike">
                        <a:solidFill>
                          <a:srgbClr val="104862"/>
                        </a:solidFill>
                        <a:effectLst/>
                        <a:latin typeface="+mn-lt"/>
                      </a:endParaRP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Absolute risk difference (%) (95% CI)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2928809"/>
                  </a:ext>
                </a:extLst>
              </a:tr>
              <a:tr h="185339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Overall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n = 7594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104862"/>
                        </a:solidFill>
                        <a:effectLst/>
                        <a:latin typeface="+mn-lt"/>
                      </a:endParaRP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 0.0 (-0.7 to 0.6)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9362160"/>
                  </a:ext>
                </a:extLst>
              </a:tr>
              <a:tr h="185339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Age (years)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104862"/>
                        </a:solidFill>
                        <a:effectLst/>
                        <a:latin typeface="+mn-lt"/>
                      </a:endParaRP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104862"/>
                        </a:solidFill>
                        <a:effectLst/>
                        <a:latin typeface="+mn-lt"/>
                      </a:endParaRP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0532882"/>
                  </a:ext>
                </a:extLst>
              </a:tr>
              <a:tr h="185339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  &lt;80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n = 2918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0" i="0" u="none" strike="noStrike">
                        <a:solidFill>
                          <a:srgbClr val="104862"/>
                        </a:solidFill>
                        <a:effectLst/>
                        <a:latin typeface="+mn-lt"/>
                      </a:endParaRP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 0.3 (-0.6 to 1.3)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8568701"/>
                  </a:ext>
                </a:extLst>
              </a:tr>
              <a:tr h="18533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  80 to &lt;85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n = 2441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0" i="0" u="none" strike="noStrike">
                        <a:solidFill>
                          <a:srgbClr val="104862"/>
                        </a:solidFill>
                        <a:effectLst/>
                        <a:latin typeface="+mn-lt"/>
                      </a:endParaRP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-0.1 (-1.3 to 1.1)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617139"/>
                  </a:ext>
                </a:extLst>
              </a:tr>
              <a:tr h="185339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  ≥85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n = 2235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0" i="0" u="none" strike="noStrike">
                        <a:solidFill>
                          <a:srgbClr val="104862"/>
                        </a:solidFill>
                        <a:effectLst/>
                        <a:latin typeface="+mn-lt"/>
                      </a:endParaRP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-0.4 (-1.7 to 0.9)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356135"/>
                  </a:ext>
                </a:extLst>
              </a:tr>
              <a:tr h="185339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Sex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104862"/>
                        </a:solidFill>
                        <a:effectLst/>
                        <a:latin typeface="+mn-lt"/>
                      </a:endParaRP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104862"/>
                        </a:solidFill>
                        <a:effectLst/>
                        <a:latin typeface="+mn-lt"/>
                      </a:endParaRP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3605351"/>
                  </a:ext>
                </a:extLst>
              </a:tr>
              <a:tr h="185339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  Female    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n = 2943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0" i="0" u="none" strike="noStrike">
                        <a:solidFill>
                          <a:srgbClr val="104862"/>
                        </a:solidFill>
                        <a:effectLst/>
                        <a:latin typeface="+mn-lt"/>
                      </a:endParaRP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-0.6 (-1.8 to 0.6)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438566"/>
                  </a:ext>
                </a:extLst>
              </a:tr>
              <a:tr h="185339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  Male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n = 4651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0" i="0" u="none" strike="noStrike">
                        <a:solidFill>
                          <a:srgbClr val="104862"/>
                        </a:solidFill>
                        <a:effectLst/>
                        <a:latin typeface="+mn-lt"/>
                      </a:endParaRP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 0.3 (-0.4 to 1.1)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6574634"/>
                  </a:ext>
                </a:extLst>
              </a:tr>
              <a:tr h="185339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Bicuspid valve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104862"/>
                        </a:solidFill>
                        <a:effectLst/>
                        <a:latin typeface="+mn-lt"/>
                      </a:endParaRP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104862"/>
                        </a:solidFill>
                        <a:effectLst/>
                        <a:latin typeface="+mn-lt"/>
                      </a:endParaRP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1655866"/>
                  </a:ext>
                </a:extLst>
              </a:tr>
              <a:tr h="185339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  Bicuspid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n = 627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0" i="0" u="none" strike="noStrike">
                        <a:solidFill>
                          <a:srgbClr val="104862"/>
                        </a:solidFill>
                        <a:effectLst/>
                        <a:latin typeface="+mn-lt"/>
                      </a:endParaRP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 0.2 (-2.2 to 2.6)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90087"/>
                  </a:ext>
                </a:extLst>
              </a:tr>
              <a:tr h="185339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  Tricuspid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n = 6806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0" i="0" u="none" strike="noStrike">
                        <a:solidFill>
                          <a:srgbClr val="104862"/>
                        </a:solidFill>
                        <a:effectLst/>
                        <a:latin typeface="+mn-lt"/>
                      </a:endParaRP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 0.0 (-0.7 to 0.6)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167567"/>
                  </a:ext>
                </a:extLst>
              </a:tr>
              <a:tr h="185339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 err="1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Euroscore</a:t>
                      </a:r>
                      <a:r>
                        <a:rPr lang="en-GB" sz="1200" b="1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II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104862"/>
                        </a:solidFill>
                        <a:effectLst/>
                        <a:latin typeface="+mn-lt"/>
                      </a:endParaRP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104862"/>
                        </a:solidFill>
                        <a:effectLst/>
                        <a:latin typeface="+mn-lt"/>
                      </a:endParaRP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032053"/>
                  </a:ext>
                </a:extLst>
              </a:tr>
              <a:tr h="185339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  Low (&lt;4%)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n = 4304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0" i="0" u="none" strike="noStrike">
                        <a:solidFill>
                          <a:srgbClr val="104862"/>
                        </a:solidFill>
                        <a:effectLst/>
                        <a:latin typeface="+mn-lt"/>
                      </a:endParaRP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 0.3 (-0.5 to 1.1)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485779"/>
                  </a:ext>
                </a:extLst>
              </a:tr>
              <a:tr h="185339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  Intermediate (4-8%)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n = 1083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0" i="0" u="none" strike="noStrike">
                        <a:solidFill>
                          <a:srgbClr val="104862"/>
                        </a:solidFill>
                        <a:effectLst/>
                        <a:latin typeface="+mn-lt"/>
                      </a:endParaRP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-0.7 (-2.7 to 1.4)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271969"/>
                  </a:ext>
                </a:extLst>
              </a:tr>
              <a:tr h="185339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  High (&gt;8%)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n = 425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0" i="0" u="none" strike="noStrike">
                        <a:solidFill>
                          <a:srgbClr val="104862"/>
                        </a:solidFill>
                        <a:effectLst/>
                        <a:latin typeface="+mn-lt"/>
                      </a:endParaRP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-2.4 (-5.4 to 0.6)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5504347"/>
                  </a:ext>
                </a:extLst>
              </a:tr>
              <a:tr h="185339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Valve Type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0" i="0" u="none" strike="noStrike">
                        <a:solidFill>
                          <a:srgbClr val="104862"/>
                        </a:solidFill>
                        <a:effectLst/>
                        <a:latin typeface="+mn-lt"/>
                      </a:endParaRP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0" i="0" u="none" strike="noStrike">
                        <a:solidFill>
                          <a:srgbClr val="104862"/>
                        </a:solidFill>
                        <a:effectLst/>
                        <a:latin typeface="+mn-lt"/>
                      </a:endParaRP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3622377"/>
                  </a:ext>
                </a:extLst>
              </a:tr>
              <a:tr h="185339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Self-expanding</a:t>
                      </a:r>
                    </a:p>
                  </a:txBody>
                  <a:tcPr marL="54316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n = 3225</a:t>
                      </a:r>
                    </a:p>
                  </a:txBody>
                  <a:tcPr marL="54316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0" i="0" u="none" strike="noStrike">
                        <a:solidFill>
                          <a:srgbClr val="104862"/>
                        </a:solidFill>
                        <a:effectLst/>
                        <a:latin typeface="+mn-lt"/>
                      </a:endParaRP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 0.7 (-1.9 to 0.4)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6787241"/>
                  </a:ext>
                </a:extLst>
              </a:tr>
              <a:tr h="185339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Balloon-expandable </a:t>
                      </a:r>
                    </a:p>
                  </a:txBody>
                  <a:tcPr marL="54316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n = 4333</a:t>
                      </a:r>
                    </a:p>
                  </a:txBody>
                  <a:tcPr marL="54316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0" i="0" u="none" strike="noStrike">
                        <a:solidFill>
                          <a:srgbClr val="104862"/>
                        </a:solidFill>
                        <a:effectLst/>
                        <a:latin typeface="+mn-lt"/>
                      </a:endParaRP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 0.5 (-0.3 to 1.2)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848359"/>
                  </a:ext>
                </a:extLst>
              </a:tr>
              <a:tr h="185339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Pre-dilatation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104862"/>
                        </a:solidFill>
                        <a:effectLst/>
                        <a:latin typeface="+mn-lt"/>
                      </a:endParaRP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104862"/>
                        </a:solidFill>
                        <a:effectLst/>
                        <a:latin typeface="+mn-lt"/>
                      </a:endParaRP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4081531"/>
                  </a:ext>
                </a:extLst>
              </a:tr>
              <a:tr h="185339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  No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n = 4149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0" i="0" u="none" strike="noStrike">
                        <a:solidFill>
                          <a:srgbClr val="104862"/>
                        </a:solidFill>
                        <a:effectLst/>
                        <a:latin typeface="+mn-lt"/>
                      </a:endParaRP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 0.4 (-0.4 to 1.2)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802391"/>
                  </a:ext>
                </a:extLst>
              </a:tr>
              <a:tr h="185339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  Yes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n = 3432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0" i="0" u="none" strike="noStrike">
                        <a:solidFill>
                          <a:srgbClr val="104862"/>
                        </a:solidFill>
                        <a:effectLst/>
                        <a:latin typeface="+mn-lt"/>
                      </a:endParaRP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-0.6 (-1.6 to 0.5)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166760"/>
                  </a:ext>
                </a:extLst>
              </a:tr>
              <a:tr h="185339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Aortic valve calcification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104862"/>
                        </a:solidFill>
                        <a:effectLst/>
                        <a:latin typeface="+mn-lt"/>
                      </a:endParaRP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104862"/>
                        </a:solidFill>
                        <a:effectLst/>
                        <a:latin typeface="+mn-lt"/>
                      </a:endParaRP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0126961"/>
                  </a:ext>
                </a:extLst>
              </a:tr>
              <a:tr h="185339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  None, mild, or moderate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n = 3855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0" i="0" u="none" strike="noStrike">
                        <a:solidFill>
                          <a:srgbClr val="104862"/>
                        </a:solidFill>
                        <a:effectLst/>
                        <a:latin typeface="+mn-lt"/>
                      </a:endParaRP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 0.2 (-0.7 to 1.1)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9314016"/>
                  </a:ext>
                </a:extLst>
              </a:tr>
              <a:tr h="185339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  Severe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n = 3592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0" i="0" u="none" strike="noStrike">
                        <a:solidFill>
                          <a:srgbClr val="104862"/>
                        </a:solidFill>
                        <a:effectLst/>
                        <a:latin typeface="+mn-lt"/>
                      </a:endParaRP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-0.3 (-1.3 to 0.6)</a:t>
                      </a:r>
                    </a:p>
                  </a:txBody>
                  <a:tcPr marL="3621" marR="3621" marT="3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993781"/>
                  </a:ext>
                </a:extLst>
              </a:tr>
            </a:tbl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3557427-2EF0-A943-CEFE-4193544977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6783176"/>
              </p:ext>
            </p:extLst>
          </p:nvPr>
        </p:nvGraphicFramePr>
        <p:xfrm>
          <a:off x="4366734" y="849008"/>
          <a:ext cx="4352925" cy="5903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Right Arrow 4">
            <a:extLst>
              <a:ext uri="{FF2B5EF4-FFF2-40B4-BE49-F238E27FC236}">
                <a16:creationId xmlns:a16="http://schemas.microsoft.com/office/drawing/2014/main" id="{ECC0A8C0-574C-0865-9E72-03A80CF0CC06}"/>
              </a:ext>
            </a:extLst>
          </p:cNvPr>
          <p:cNvSpPr/>
          <p:nvPr/>
        </p:nvSpPr>
        <p:spPr>
          <a:xfrm>
            <a:off x="8850129" y="6414602"/>
            <a:ext cx="1346423" cy="330506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Control better</a:t>
            </a:r>
          </a:p>
        </p:txBody>
      </p:sp>
      <p:sp>
        <p:nvSpPr>
          <p:cNvPr id="18" name="Right Arrow 5">
            <a:extLst>
              <a:ext uri="{FF2B5EF4-FFF2-40B4-BE49-F238E27FC236}">
                <a16:creationId xmlns:a16="http://schemas.microsoft.com/office/drawing/2014/main" id="{4F12316D-9214-20CC-344A-247B0A6649A9}"/>
              </a:ext>
            </a:extLst>
          </p:cNvPr>
          <p:cNvSpPr/>
          <p:nvPr/>
        </p:nvSpPr>
        <p:spPr>
          <a:xfrm flipH="1">
            <a:off x="2880002" y="6414602"/>
            <a:ext cx="1346422" cy="330506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CEP better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4B2C58-26C5-F047-8D7D-C6E063FE69E0}"/>
              </a:ext>
            </a:extLst>
          </p:cNvPr>
          <p:cNvSpPr txBox="1"/>
          <p:nvPr/>
        </p:nvSpPr>
        <p:spPr>
          <a:xfrm>
            <a:off x="6475569" y="6496830"/>
            <a:ext cx="155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104862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98379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94"/>
    </mc:Choice>
    <mc:Fallback xmlns="">
      <p:transition spd="slow" advTm="41294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D745C-0E9F-64AB-E3AE-BE444A0CE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907A1-350F-F5A3-C502-E7F871450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  <a:ea typeface="Calibri"/>
                <a:cs typeface="Calibri"/>
              </a:rPr>
              <a:t>Secondary analysis: Non-compliers</a:t>
            </a:r>
            <a:endParaRPr lang="en-US" noProof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4EF05-7700-3EA3-1299-6FE0F569C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600">
                <a:latin typeface="+mn-lt"/>
                <a:cs typeface="Calibri"/>
              </a:rPr>
              <a:t>The complier average causal effect (CACE) analysis was undertaken to account for those who did not receive CEP according to randomization </a:t>
            </a:r>
          </a:p>
          <a:p>
            <a:pPr>
              <a:lnSpc>
                <a:spcPct val="100000"/>
              </a:lnSpc>
            </a:pPr>
            <a:endParaRPr lang="en-US" sz="1700">
              <a:latin typeface="+mn-lt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 sz="2600">
                <a:latin typeface="+mn-lt"/>
                <a:cs typeface="Calibri"/>
              </a:rPr>
              <a:t>This technique models participants in the control group who would receive CEP and maintains randomization</a:t>
            </a:r>
          </a:p>
          <a:p>
            <a:endParaRPr lang="en-US" sz="1700">
              <a:latin typeface="+mn-lt"/>
              <a:cs typeface="Calibri"/>
            </a:endParaRPr>
          </a:p>
          <a:p>
            <a:r>
              <a:rPr lang="en-US" sz="2600">
                <a:latin typeface="+mn-lt"/>
                <a:cs typeface="Calibri"/>
              </a:rPr>
              <a:t>The CACE analysis confirmed no difference by treatment groups</a:t>
            </a:r>
          </a:p>
          <a:p>
            <a:pPr lvl="1">
              <a:spcBef>
                <a:spcPts val="1100"/>
              </a:spcBef>
            </a:pPr>
            <a:r>
              <a:rPr lang="en-US">
                <a:latin typeface="+mn-lt"/>
                <a:cs typeface="Calibri"/>
              </a:rPr>
              <a:t>Risk difference –0.2% (95% confidence interval –1.0% to 0.6%)</a:t>
            </a:r>
          </a:p>
        </p:txBody>
      </p:sp>
    </p:spTree>
    <p:extLst>
      <p:ext uri="{BB962C8B-B14F-4D97-AF65-F5344CB8AC3E}">
        <p14:creationId xmlns:p14="http://schemas.microsoft.com/office/powerpoint/2010/main" val="266205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36"/>
    </mc:Choice>
    <mc:Fallback xmlns="">
      <p:transition spd="slow" advTm="2333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751DE-9410-9BF3-7788-20B702E24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EC82F-BC39-49B0-E0BB-E13EFB854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>
                <a:latin typeface="+mn-lt"/>
                <a:ea typeface="Calibri"/>
                <a:cs typeface="Calibri"/>
              </a:rPr>
              <a:t>Conclusion </a:t>
            </a:r>
            <a:endParaRPr lang="en-US" noProof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3846D-5EB6-50D6-44C6-F8D0AFE04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3200" noProof="0">
                <a:latin typeface="+mn-lt"/>
                <a:ea typeface="Calibri"/>
                <a:cs typeface="Calibri"/>
              </a:rPr>
              <a:t>The routine use of Sentinel CEP does not reduce stroke during </a:t>
            </a:r>
            <a:r>
              <a:rPr lang="en-US" sz="3200">
                <a:latin typeface="+mn-lt"/>
                <a:ea typeface="Calibri"/>
                <a:cs typeface="Calibri"/>
              </a:rPr>
              <a:t>TAVR</a:t>
            </a:r>
            <a:endParaRPr lang="en-US" sz="3200" noProof="0">
              <a:latin typeface="+mn-lt"/>
              <a:ea typeface="Calibri"/>
              <a:cs typeface="Calibri"/>
            </a:endParaRPr>
          </a:p>
          <a:p>
            <a:endParaRPr lang="en-US" sz="2000" noProof="0">
              <a:latin typeface="+mn-lt"/>
              <a:ea typeface="Calibri"/>
            </a:endParaRPr>
          </a:p>
          <a:p>
            <a:r>
              <a:rPr lang="en-US" sz="3200" noProof="0">
                <a:latin typeface="+mn-lt"/>
                <a:ea typeface="Calibri"/>
                <a:cs typeface="Calibri"/>
              </a:rPr>
              <a:t>These results are consistent with PROTECTED TAVR trial</a:t>
            </a:r>
          </a:p>
          <a:p>
            <a:pPr lvl="1"/>
            <a:r>
              <a:rPr lang="en-US" sz="2600">
                <a:latin typeface="+mn-lt"/>
                <a:ea typeface="Calibri"/>
                <a:cs typeface="Calibri"/>
              </a:rPr>
              <a:t>A patient-level meta-analysis of these clinical trials is underway</a:t>
            </a:r>
            <a:endParaRPr lang="en-US" sz="2600">
              <a:latin typeface="+mn-lt"/>
              <a:ea typeface="Calibri"/>
            </a:endParaRPr>
          </a:p>
          <a:p>
            <a:pPr lvl="1"/>
            <a:endParaRPr lang="en-US" sz="2000">
              <a:latin typeface="+mn-lt"/>
              <a:ea typeface="Calibri"/>
              <a:cs typeface="Calibri"/>
            </a:endParaRPr>
          </a:p>
          <a:p>
            <a:r>
              <a:rPr lang="en-US" sz="3200">
                <a:latin typeface="+mn-lt"/>
                <a:ea typeface="Calibri"/>
                <a:cs typeface="Calibri"/>
              </a:rPr>
              <a:t>There is no</a:t>
            </a:r>
            <a:r>
              <a:rPr lang="en-US" sz="3200" noProof="0">
                <a:latin typeface="+mn-lt"/>
                <a:ea typeface="Calibri"/>
                <a:cs typeface="Calibri"/>
              </a:rPr>
              <a:t> evidence to support </a:t>
            </a:r>
            <a:r>
              <a:rPr lang="en-US" sz="3200">
                <a:latin typeface="+mn-lt"/>
                <a:ea typeface="Calibri"/>
                <a:cs typeface="Calibri"/>
              </a:rPr>
              <a:t>a recommendation</a:t>
            </a:r>
            <a:r>
              <a:rPr lang="en-US" sz="3200" noProof="0">
                <a:latin typeface="+mn-lt"/>
                <a:ea typeface="Calibri"/>
                <a:cs typeface="Calibri"/>
              </a:rPr>
              <a:t> for routine use of CEP </a:t>
            </a:r>
            <a:r>
              <a:rPr lang="en-US" sz="3200">
                <a:latin typeface="+mn-lt"/>
                <a:ea typeface="Calibri"/>
                <a:cs typeface="Calibri"/>
              </a:rPr>
              <a:t>in TAVR </a:t>
            </a:r>
            <a:endParaRPr lang="en-US" sz="3200" noProof="0">
              <a:latin typeface="+mn-lt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780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56"/>
    </mc:Choice>
    <mc:Fallback xmlns="">
      <p:transition spd="slow" advTm="25456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C7E2058-7123-0D21-03DD-81112E74CEEE}"/>
              </a:ext>
            </a:extLst>
          </p:cNvPr>
          <p:cNvSpPr/>
          <p:nvPr/>
        </p:nvSpPr>
        <p:spPr>
          <a:xfrm>
            <a:off x="158937" y="3860353"/>
            <a:ext cx="3422577" cy="1203900"/>
          </a:xfrm>
          <a:prstGeom prst="rect">
            <a:avLst/>
          </a:prstGeom>
          <a:solidFill>
            <a:schemeClr val="bg1"/>
          </a:solidFill>
          <a:ln>
            <a:solidFill>
              <a:srgbClr val="1048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FB7BEA-1674-E9A2-452E-8BA5924EBB6B}"/>
              </a:ext>
            </a:extLst>
          </p:cNvPr>
          <p:cNvSpPr/>
          <p:nvPr/>
        </p:nvSpPr>
        <p:spPr>
          <a:xfrm>
            <a:off x="166399" y="2337169"/>
            <a:ext cx="3415115" cy="1450853"/>
          </a:xfrm>
          <a:prstGeom prst="rect">
            <a:avLst/>
          </a:prstGeom>
          <a:solidFill>
            <a:schemeClr val="bg1"/>
          </a:solidFill>
          <a:ln>
            <a:solidFill>
              <a:srgbClr val="1048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781AF2-81C4-9F18-168E-4A62E40826DB}"/>
              </a:ext>
            </a:extLst>
          </p:cNvPr>
          <p:cNvSpPr/>
          <p:nvPr/>
        </p:nvSpPr>
        <p:spPr>
          <a:xfrm>
            <a:off x="158938" y="5127702"/>
            <a:ext cx="3422577" cy="1131345"/>
          </a:xfrm>
          <a:prstGeom prst="rect">
            <a:avLst/>
          </a:prstGeom>
          <a:solidFill>
            <a:schemeClr val="bg1"/>
          </a:solidFill>
          <a:ln>
            <a:solidFill>
              <a:srgbClr val="1048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7B6448-9130-22B7-8B97-F0B15C118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>
                <a:latin typeface="+mn-lt"/>
                <a:ea typeface="Calibri"/>
                <a:cs typeface="Calibri"/>
              </a:rPr>
              <a:t>Acknowledgments </a:t>
            </a:r>
            <a:endParaRPr lang="en-US" noProof="0">
              <a:latin typeface="+mn-lt"/>
            </a:endParaRPr>
          </a:p>
        </p:txBody>
      </p:sp>
      <p:pic>
        <p:nvPicPr>
          <p:cNvPr id="7" name="Picture 6" descr="A red heart with text&#10;&#10;AI-generated content may be incorrect.">
            <a:extLst>
              <a:ext uri="{FF2B5EF4-FFF2-40B4-BE49-F238E27FC236}">
                <a16:creationId xmlns:a16="http://schemas.microsoft.com/office/drawing/2014/main" id="{9062673E-6AFE-80C5-32AE-81D565308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19" y="2602909"/>
            <a:ext cx="1128348" cy="1156793"/>
          </a:xfrm>
          <a:prstGeom prst="rect">
            <a:avLst/>
          </a:prstGeom>
        </p:spPr>
      </p:pic>
      <p:pic>
        <p:nvPicPr>
          <p:cNvPr id="9" name="Picture 8" descr="A group of colorful squares with text&#10;&#10;AI-generated content may be incorrect.">
            <a:extLst>
              <a:ext uri="{FF2B5EF4-FFF2-40B4-BE49-F238E27FC236}">
                <a16:creationId xmlns:a16="http://schemas.microsoft.com/office/drawing/2014/main" id="{7141946E-EC49-0475-0A8B-93588C52D1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916" y="5515027"/>
            <a:ext cx="1411492" cy="716023"/>
          </a:xfrm>
          <a:prstGeom prst="rect">
            <a:avLst/>
          </a:prstGeom>
        </p:spPr>
      </p:pic>
      <p:pic>
        <p:nvPicPr>
          <p:cNvPr id="11" name="Picture 10" descr="A logo with a horse and text&#10;&#10;AI-generated content may be incorrect.">
            <a:extLst>
              <a:ext uri="{FF2B5EF4-FFF2-40B4-BE49-F238E27FC236}">
                <a16:creationId xmlns:a16="http://schemas.microsoft.com/office/drawing/2014/main" id="{6B2B2555-16E6-F40E-4A8A-DD9841A68D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6" y="5505822"/>
            <a:ext cx="1490298" cy="716023"/>
          </a:xfrm>
          <a:prstGeom prst="rect">
            <a:avLst/>
          </a:prstGeom>
        </p:spPr>
      </p:pic>
      <p:pic>
        <p:nvPicPr>
          <p:cNvPr id="13" name="Picture 12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433FC051-F619-C65D-4A26-BED6CD777F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160"/>
          <a:stretch/>
        </p:blipFill>
        <p:spPr>
          <a:xfrm>
            <a:off x="410120" y="4134844"/>
            <a:ext cx="2882678" cy="850827"/>
          </a:xfrm>
          <a:prstGeom prst="rect">
            <a:avLst/>
          </a:prstGeom>
        </p:spPr>
      </p:pic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706FF032-8EAE-FF45-7CAE-0EDA8D0301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6522" y="2801544"/>
            <a:ext cx="1936618" cy="6759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64A7F44-AA09-8434-5795-E17E3F921182}"/>
              </a:ext>
            </a:extLst>
          </p:cNvPr>
          <p:cNvSpPr txBox="1"/>
          <p:nvPr/>
        </p:nvSpPr>
        <p:spPr>
          <a:xfrm>
            <a:off x="1281417" y="2350284"/>
            <a:ext cx="11283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noProof="0">
                <a:solidFill>
                  <a:srgbClr val="104862"/>
                </a:solidFill>
              </a:rPr>
              <a:t>Funders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309860-5A81-B7D2-0C32-E751E36A030E}"/>
              </a:ext>
            </a:extLst>
          </p:cNvPr>
          <p:cNvSpPr txBox="1"/>
          <p:nvPr/>
        </p:nvSpPr>
        <p:spPr>
          <a:xfrm>
            <a:off x="1327318" y="3842360"/>
            <a:ext cx="11283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noProof="0">
                <a:solidFill>
                  <a:srgbClr val="104862"/>
                </a:solidFill>
              </a:rPr>
              <a:t>Sponsor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313EA8-4ECD-129D-4708-F0FFA08DBFDB}"/>
              </a:ext>
            </a:extLst>
          </p:cNvPr>
          <p:cNvSpPr txBox="1"/>
          <p:nvPr/>
        </p:nvSpPr>
        <p:spPr>
          <a:xfrm>
            <a:off x="712785" y="5137514"/>
            <a:ext cx="2265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noProof="0">
                <a:solidFill>
                  <a:srgbClr val="104862"/>
                </a:solidFill>
              </a:rPr>
              <a:t>Clinical Trials Unit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477B13-596B-9F77-B389-728DF65F5C22}"/>
              </a:ext>
            </a:extLst>
          </p:cNvPr>
          <p:cNvSpPr txBox="1"/>
          <p:nvPr/>
        </p:nvSpPr>
        <p:spPr>
          <a:xfrm>
            <a:off x="3729743" y="1677610"/>
            <a:ext cx="2597932" cy="2246769"/>
          </a:xfrm>
          <a:prstGeom prst="rect">
            <a:avLst/>
          </a:prstGeom>
          <a:noFill/>
          <a:ln w="19050">
            <a:solidFill>
              <a:srgbClr val="10486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noProof="0">
                <a:solidFill>
                  <a:srgbClr val="104862"/>
                </a:solidFill>
              </a:rPr>
              <a:t>Trial Steering Committee</a:t>
            </a:r>
            <a:endParaRPr lang="en-US" sz="1400" noProof="0">
              <a:solidFill>
                <a:srgbClr val="104862"/>
              </a:solidFill>
            </a:endParaRPr>
          </a:p>
          <a:p>
            <a:r>
              <a:rPr lang="en-US" sz="1400" noProof="0">
                <a:solidFill>
                  <a:srgbClr val="104862"/>
                </a:solidFill>
              </a:rPr>
              <a:t>Robert Henderson (Chair) </a:t>
            </a:r>
          </a:p>
          <a:p>
            <a:r>
              <a:rPr lang="en-US" sz="1400" noProof="0">
                <a:solidFill>
                  <a:srgbClr val="104862"/>
                </a:solidFill>
              </a:rPr>
              <a:t>Bernard Bryan</a:t>
            </a:r>
          </a:p>
          <a:p>
            <a:r>
              <a:rPr lang="en-US" sz="1400" noProof="0">
                <a:solidFill>
                  <a:srgbClr val="104862"/>
                </a:solidFill>
              </a:rPr>
              <a:t>Priscilla Coley</a:t>
            </a:r>
          </a:p>
          <a:p>
            <a:r>
              <a:rPr lang="en-US" sz="1400" noProof="0">
                <a:solidFill>
                  <a:srgbClr val="104862"/>
                </a:solidFill>
              </a:rPr>
              <a:t>Darren </a:t>
            </a:r>
            <a:r>
              <a:rPr lang="en-US" sz="1400" noProof="0" err="1">
                <a:solidFill>
                  <a:srgbClr val="104862"/>
                </a:solidFill>
              </a:rPr>
              <a:t>Mylotte</a:t>
            </a:r>
            <a:endParaRPr lang="en-US" sz="1400" noProof="0">
              <a:solidFill>
                <a:srgbClr val="104862"/>
              </a:solidFill>
            </a:endParaRPr>
          </a:p>
          <a:p>
            <a:r>
              <a:rPr lang="en-US" sz="1400" noProof="0">
                <a:solidFill>
                  <a:srgbClr val="104862"/>
                </a:solidFill>
              </a:rPr>
              <a:t>Nikola Sprigg</a:t>
            </a:r>
          </a:p>
          <a:p>
            <a:r>
              <a:rPr lang="en-US" sz="1400" noProof="0">
                <a:solidFill>
                  <a:srgbClr val="104862"/>
                </a:solidFill>
              </a:rPr>
              <a:t>Rodney Stables</a:t>
            </a:r>
          </a:p>
          <a:p>
            <a:r>
              <a:rPr lang="en-US" sz="1400" noProof="0">
                <a:solidFill>
                  <a:srgbClr val="104862"/>
                </a:solidFill>
              </a:rPr>
              <a:t>Rajesh Kharbanda</a:t>
            </a:r>
          </a:p>
          <a:p>
            <a:r>
              <a:rPr lang="en-US" sz="1400" noProof="0">
                <a:solidFill>
                  <a:srgbClr val="104862"/>
                </a:solidFill>
              </a:rPr>
              <a:t>James Kennedy</a:t>
            </a:r>
          </a:p>
          <a:p>
            <a:r>
              <a:rPr lang="en-US" sz="1400" noProof="0">
                <a:solidFill>
                  <a:srgbClr val="104862"/>
                </a:solidFill>
              </a:rPr>
              <a:t>Tim Clayton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AF6140-5823-41D3-5207-C3FD0C47A9A7}"/>
              </a:ext>
            </a:extLst>
          </p:cNvPr>
          <p:cNvSpPr txBox="1"/>
          <p:nvPr/>
        </p:nvSpPr>
        <p:spPr>
          <a:xfrm>
            <a:off x="3721140" y="4134844"/>
            <a:ext cx="2597729" cy="954107"/>
          </a:xfrm>
          <a:prstGeom prst="rect">
            <a:avLst/>
          </a:prstGeom>
          <a:noFill/>
          <a:ln w="19050">
            <a:solidFill>
              <a:srgbClr val="10486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noProof="0">
                <a:solidFill>
                  <a:srgbClr val="104862"/>
                </a:solidFill>
              </a:rPr>
              <a:t>Data Monitoring Committee</a:t>
            </a:r>
          </a:p>
          <a:p>
            <a:r>
              <a:rPr lang="en-US" sz="1400" noProof="0">
                <a:solidFill>
                  <a:srgbClr val="104862"/>
                </a:solidFill>
              </a:rPr>
              <a:t>Colin Berry (Chair)</a:t>
            </a:r>
          </a:p>
          <a:p>
            <a:r>
              <a:rPr lang="en-US" sz="1400" noProof="0">
                <a:solidFill>
                  <a:srgbClr val="104862"/>
                </a:solidFill>
              </a:rPr>
              <a:t>Jesse Dawson</a:t>
            </a:r>
          </a:p>
          <a:p>
            <a:r>
              <a:rPr lang="en-US" sz="1400" noProof="0">
                <a:solidFill>
                  <a:srgbClr val="104862"/>
                </a:solidFill>
              </a:rPr>
              <a:t>Chris A Rogers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5755CA-89E6-CC4B-32A7-CA572ED21007}"/>
              </a:ext>
            </a:extLst>
          </p:cNvPr>
          <p:cNvSpPr txBox="1"/>
          <p:nvPr/>
        </p:nvSpPr>
        <p:spPr>
          <a:xfrm>
            <a:off x="3721736" y="5304940"/>
            <a:ext cx="2585495" cy="954107"/>
          </a:xfrm>
          <a:prstGeom prst="rect">
            <a:avLst/>
          </a:prstGeom>
          <a:noFill/>
          <a:ln w="19050">
            <a:solidFill>
              <a:srgbClr val="10486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Clinical Events Committee</a:t>
            </a:r>
          </a:p>
          <a:p>
            <a:r>
              <a:rPr lang="en-US" sz="1400" noProof="0">
                <a:solidFill>
                  <a:srgbClr val="104862"/>
                </a:solidFill>
              </a:rPr>
              <a:t>Andrew Demchuk</a:t>
            </a:r>
          </a:p>
          <a:p>
            <a:r>
              <a:rPr lang="en-US" sz="1400" noProof="0">
                <a:solidFill>
                  <a:srgbClr val="104862"/>
                </a:solidFill>
              </a:rPr>
              <a:t>Anna </a:t>
            </a:r>
            <a:r>
              <a:rPr lang="en-US" sz="1400" noProof="0" err="1">
                <a:solidFill>
                  <a:srgbClr val="104862"/>
                </a:solidFill>
              </a:rPr>
              <a:t>Poggesi</a:t>
            </a:r>
            <a:endParaRPr lang="en-US" sz="1400" noProof="0">
              <a:solidFill>
                <a:srgbClr val="104862"/>
              </a:solidFill>
            </a:endParaRPr>
          </a:p>
          <a:p>
            <a:r>
              <a:rPr lang="en-US" sz="1400" noProof="0">
                <a:solidFill>
                  <a:srgbClr val="104862"/>
                </a:solidFill>
              </a:rPr>
              <a:t>David E Thaler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6BBB68A-30D7-0126-8FDE-E59AF6135062}"/>
              </a:ext>
            </a:extLst>
          </p:cNvPr>
          <p:cNvGrpSpPr/>
          <p:nvPr/>
        </p:nvGrpSpPr>
        <p:grpSpPr>
          <a:xfrm>
            <a:off x="6428398" y="2504173"/>
            <a:ext cx="5981266" cy="3754874"/>
            <a:chOff x="6515534" y="2096100"/>
            <a:chExt cx="5981266" cy="3754874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5EB75D6-B003-FB92-D0A0-2AE70718FA0E}"/>
                </a:ext>
              </a:extLst>
            </p:cNvPr>
            <p:cNvSpPr txBox="1"/>
            <p:nvPr/>
          </p:nvSpPr>
          <p:spPr>
            <a:xfrm>
              <a:off x="6515534" y="2096100"/>
              <a:ext cx="3852446" cy="3754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noProof="0">
                  <a:solidFill>
                    <a:srgbClr val="104862"/>
                  </a:solidFill>
                </a:rPr>
                <a:t>Leeds General Infirmary</a:t>
              </a:r>
            </a:p>
            <a:p>
              <a:r>
                <a:rPr lang="en-US" sz="1400" noProof="0">
                  <a:solidFill>
                    <a:srgbClr val="104862"/>
                  </a:solidFill>
                </a:rPr>
                <a:t>John Radcliffe Hospital	</a:t>
              </a:r>
            </a:p>
            <a:p>
              <a:r>
                <a:rPr lang="en-US" sz="1400" noProof="0">
                  <a:solidFill>
                    <a:srgbClr val="104862"/>
                  </a:solidFill>
                </a:rPr>
                <a:t>Royal Sussex County Hospital	</a:t>
              </a:r>
            </a:p>
            <a:p>
              <a:r>
                <a:rPr lang="en-US" sz="1400" noProof="0">
                  <a:solidFill>
                    <a:srgbClr val="104862"/>
                  </a:solidFill>
                </a:rPr>
                <a:t>Liverpool Heart and Chest Hospital	</a:t>
              </a:r>
            </a:p>
            <a:p>
              <a:r>
                <a:rPr lang="en-US" sz="1400" noProof="0">
                  <a:solidFill>
                    <a:srgbClr val="104862"/>
                  </a:solidFill>
                </a:rPr>
                <a:t>New Cross Hospital	</a:t>
              </a:r>
            </a:p>
            <a:p>
              <a:r>
                <a:rPr lang="en-US" sz="1400" noProof="0">
                  <a:solidFill>
                    <a:srgbClr val="104862"/>
                  </a:solidFill>
                </a:rPr>
                <a:t>Southampton General Hospital</a:t>
              </a:r>
            </a:p>
            <a:p>
              <a:r>
                <a:rPr lang="en-US" sz="1400" noProof="0">
                  <a:solidFill>
                    <a:srgbClr val="104862"/>
                  </a:solidFill>
                </a:rPr>
                <a:t>St Bartholomew's Hospital	</a:t>
              </a:r>
            </a:p>
            <a:p>
              <a:r>
                <a:rPr lang="en-US" sz="1400" noProof="0">
                  <a:solidFill>
                    <a:srgbClr val="104862"/>
                  </a:solidFill>
                </a:rPr>
                <a:t>King's College Hospital	</a:t>
              </a:r>
            </a:p>
            <a:p>
              <a:r>
                <a:rPr lang="en-US" sz="1400" noProof="0">
                  <a:solidFill>
                    <a:srgbClr val="104862"/>
                  </a:solidFill>
                </a:rPr>
                <a:t>Basildon University Hospital	</a:t>
              </a:r>
            </a:p>
            <a:p>
              <a:r>
                <a:rPr lang="en-US" sz="1400" noProof="0">
                  <a:solidFill>
                    <a:srgbClr val="104862"/>
                  </a:solidFill>
                </a:rPr>
                <a:t>Freeman Hospital	</a:t>
              </a:r>
            </a:p>
            <a:p>
              <a:r>
                <a:rPr lang="en-US" sz="1400" noProof="0">
                  <a:solidFill>
                    <a:srgbClr val="104862"/>
                  </a:solidFill>
                </a:rPr>
                <a:t>Queen Elizabeth Hospital Birmingham	</a:t>
              </a:r>
            </a:p>
            <a:p>
              <a:r>
                <a:rPr lang="en-US" sz="1400" noProof="0">
                  <a:solidFill>
                    <a:srgbClr val="104862"/>
                  </a:solidFill>
                </a:rPr>
                <a:t>Golden Jubilee Hospital	</a:t>
              </a:r>
            </a:p>
            <a:p>
              <a:r>
                <a:rPr lang="en-US" sz="1400" noProof="0">
                  <a:solidFill>
                    <a:srgbClr val="104862"/>
                  </a:solidFill>
                </a:rPr>
                <a:t>James Cook University Hospital	</a:t>
              </a:r>
            </a:p>
            <a:p>
              <a:r>
                <a:rPr lang="en-US" sz="1400" noProof="0">
                  <a:solidFill>
                    <a:srgbClr val="104862"/>
                  </a:solidFill>
                </a:rPr>
                <a:t>University Hospital of Wales	</a:t>
              </a:r>
            </a:p>
            <a:p>
              <a:r>
                <a:rPr lang="en-US" sz="1400" noProof="0">
                  <a:solidFill>
                    <a:srgbClr val="104862"/>
                  </a:solidFill>
                </a:rPr>
                <a:t>Wythenshawe Hospital	</a:t>
              </a:r>
            </a:p>
            <a:p>
              <a:r>
                <a:rPr lang="en-US" sz="1400" noProof="0">
                  <a:solidFill>
                    <a:srgbClr val="104862"/>
                  </a:solidFill>
                </a:rPr>
                <a:t>Nottingham City Hospital	</a:t>
              </a:r>
            </a:p>
            <a:p>
              <a:r>
                <a:rPr lang="en-US" sz="1400" noProof="0">
                  <a:solidFill>
                    <a:srgbClr val="104862"/>
                  </a:solidFill>
                </a:rPr>
                <a:t>Bristol Heart institute	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696FAB6-6BC7-6CE8-40B6-7DB14537589D}"/>
                </a:ext>
              </a:extLst>
            </p:cNvPr>
            <p:cNvSpPr txBox="1"/>
            <p:nvPr/>
          </p:nvSpPr>
          <p:spPr>
            <a:xfrm>
              <a:off x="9545852" y="2096100"/>
              <a:ext cx="2950948" cy="35394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noProof="0">
                  <a:solidFill>
                    <a:srgbClr val="104862"/>
                  </a:solidFill>
                </a:rPr>
                <a:t>St George's Hospital	</a:t>
              </a:r>
            </a:p>
            <a:p>
              <a:r>
                <a:rPr lang="en-US" sz="1400" noProof="0">
                  <a:solidFill>
                    <a:srgbClr val="104862"/>
                  </a:solidFill>
                </a:rPr>
                <a:t>Castle Hill Hospital	</a:t>
              </a:r>
            </a:p>
            <a:p>
              <a:r>
                <a:rPr lang="en-US" sz="1400" noProof="0">
                  <a:solidFill>
                    <a:srgbClr val="104862"/>
                  </a:solidFill>
                </a:rPr>
                <a:t>Royal Victoria Hospital</a:t>
              </a:r>
            </a:p>
            <a:p>
              <a:r>
                <a:rPr lang="en-US" sz="1400" noProof="0">
                  <a:solidFill>
                    <a:srgbClr val="104862"/>
                  </a:solidFill>
                </a:rPr>
                <a:t>St Thomas' Hospital	</a:t>
              </a:r>
            </a:p>
            <a:p>
              <a:r>
                <a:rPr lang="en-US" sz="1400" noProof="0">
                  <a:solidFill>
                    <a:srgbClr val="104862"/>
                  </a:solidFill>
                </a:rPr>
                <a:t>Northern General Hospital	</a:t>
              </a:r>
            </a:p>
            <a:p>
              <a:r>
                <a:rPr lang="en-US" sz="1400" noProof="0">
                  <a:solidFill>
                    <a:srgbClr val="104862"/>
                  </a:solidFill>
                </a:rPr>
                <a:t>Royal Stoke University Hospital	</a:t>
              </a:r>
            </a:p>
            <a:p>
              <a:r>
                <a:rPr lang="en-US" sz="1400" noProof="0">
                  <a:solidFill>
                    <a:srgbClr val="104862"/>
                  </a:solidFill>
                </a:rPr>
                <a:t>Aberdeen Royal Infirmary	</a:t>
              </a:r>
            </a:p>
            <a:p>
              <a:r>
                <a:rPr lang="en-US" sz="1400" noProof="0">
                  <a:solidFill>
                    <a:srgbClr val="104862"/>
                  </a:solidFill>
                </a:rPr>
                <a:t>Derriford Hospital, Plymouth	</a:t>
              </a:r>
            </a:p>
            <a:p>
              <a:r>
                <a:rPr lang="en-US" sz="1400" noProof="0">
                  <a:solidFill>
                    <a:srgbClr val="104862"/>
                  </a:solidFill>
                </a:rPr>
                <a:t>Royal Infirmary of Edinburgh	</a:t>
              </a:r>
            </a:p>
            <a:p>
              <a:r>
                <a:rPr lang="en-US" sz="1400" noProof="0">
                  <a:solidFill>
                    <a:srgbClr val="104862"/>
                  </a:solidFill>
                </a:rPr>
                <a:t>University Hospital Coventry	</a:t>
              </a:r>
            </a:p>
            <a:p>
              <a:r>
                <a:rPr lang="en-US" sz="1400" noProof="0">
                  <a:solidFill>
                    <a:srgbClr val="104862"/>
                  </a:solidFill>
                </a:rPr>
                <a:t>Hammersmith Hospital	</a:t>
              </a:r>
            </a:p>
            <a:p>
              <a:r>
                <a:rPr lang="en-US" sz="1400" noProof="0">
                  <a:solidFill>
                    <a:srgbClr val="104862"/>
                  </a:solidFill>
                </a:rPr>
                <a:t>Blackpool Victoria Hospital	</a:t>
              </a:r>
            </a:p>
            <a:p>
              <a:r>
                <a:rPr lang="en-US" sz="1400" noProof="0">
                  <a:solidFill>
                    <a:srgbClr val="104862"/>
                  </a:solidFill>
                </a:rPr>
                <a:t>Royal Papworth Hospital	</a:t>
              </a:r>
            </a:p>
            <a:p>
              <a:r>
                <a:rPr lang="en-US" sz="1400" noProof="0">
                  <a:solidFill>
                    <a:srgbClr val="104862"/>
                  </a:solidFill>
                </a:rPr>
                <a:t>Morriston Hospital	</a:t>
              </a:r>
            </a:p>
            <a:p>
              <a:r>
                <a:rPr lang="en-US" sz="1400" noProof="0">
                  <a:solidFill>
                    <a:srgbClr val="104862"/>
                  </a:solidFill>
                </a:rPr>
                <a:t>Glenfield Hospital	</a:t>
              </a:r>
            </a:p>
            <a:p>
              <a:r>
                <a:rPr lang="en-US" sz="1400" noProof="0">
                  <a:solidFill>
                    <a:srgbClr val="104862"/>
                  </a:solidFill>
                </a:rPr>
                <a:t>Cleveland Clinic London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C14C6F6-952B-A5F1-4FC8-92A3ED201FA9}"/>
                </a:ext>
              </a:extLst>
            </p:cNvPr>
            <p:cNvSpPr/>
            <p:nvPr/>
          </p:nvSpPr>
          <p:spPr>
            <a:xfrm>
              <a:off x="6515534" y="2096100"/>
              <a:ext cx="5604664" cy="3754874"/>
            </a:xfrm>
            <a:prstGeom prst="rect">
              <a:avLst/>
            </a:prstGeom>
            <a:noFill/>
            <a:ln>
              <a:solidFill>
                <a:srgbClr val="10486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solidFill>
                  <a:srgbClr val="104862"/>
                </a:solidFill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71AF6C29-CB5F-40B7-AE75-50D64264C723}"/>
              </a:ext>
            </a:extLst>
          </p:cNvPr>
          <p:cNvSpPr txBox="1"/>
          <p:nvPr/>
        </p:nvSpPr>
        <p:spPr>
          <a:xfrm>
            <a:off x="6429657" y="1679280"/>
            <a:ext cx="5604664" cy="584775"/>
          </a:xfrm>
          <a:prstGeom prst="rect">
            <a:avLst/>
          </a:prstGeom>
          <a:solidFill>
            <a:srgbClr val="10486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noProof="0">
                <a:solidFill>
                  <a:schemeClr val="bg1"/>
                </a:solidFill>
              </a:rPr>
              <a:t>33 sites and collaborators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553188D-F5C7-C480-6E0A-DDAF5037D06D}"/>
              </a:ext>
            </a:extLst>
          </p:cNvPr>
          <p:cNvSpPr txBox="1"/>
          <p:nvPr/>
        </p:nvSpPr>
        <p:spPr>
          <a:xfrm>
            <a:off x="166401" y="1680064"/>
            <a:ext cx="3415114" cy="584775"/>
          </a:xfrm>
          <a:prstGeom prst="rect">
            <a:avLst/>
          </a:prstGeom>
          <a:solidFill>
            <a:srgbClr val="104862"/>
          </a:solidFill>
        </p:spPr>
        <p:txBody>
          <a:bodyPr wrap="square" rtlCol="0">
            <a:spAutoFit/>
          </a:bodyPr>
          <a:lstStyle/>
          <a:p>
            <a:r>
              <a:rPr lang="en-US" sz="3200" noProof="0">
                <a:solidFill>
                  <a:schemeClr val="bg1"/>
                </a:solidFill>
              </a:rPr>
              <a:t>7,635 Participants</a:t>
            </a:r>
          </a:p>
        </p:txBody>
      </p:sp>
    </p:spTree>
    <p:extLst>
      <p:ext uri="{BB962C8B-B14F-4D97-AF65-F5344CB8AC3E}">
        <p14:creationId xmlns:p14="http://schemas.microsoft.com/office/powerpoint/2010/main" val="7451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04"/>
    </mc:Choice>
    <mc:Fallback xmlns="">
      <p:transition spd="slow" advTm="18204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ABFE7-F813-2F13-8E79-4EEC3F37E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DCC395BB-0517-632A-4B66-D325AC7D20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2855" b="23267"/>
          <a:stretch/>
        </p:blipFill>
        <p:spPr>
          <a:xfrm>
            <a:off x="10526463" y="131394"/>
            <a:ext cx="1665537" cy="994544"/>
          </a:xfrm>
          <a:prstGeom prst="rect">
            <a:avLst/>
          </a:prstGeom>
        </p:spPr>
      </p:pic>
      <p:pic>
        <p:nvPicPr>
          <p:cNvPr id="2" name="Picture 1" descr="A close-up of a document&#10;&#10;AI-generated content may be incorrect.">
            <a:extLst>
              <a:ext uri="{FF2B5EF4-FFF2-40B4-BE49-F238E27FC236}">
                <a16:creationId xmlns:a16="http://schemas.microsoft.com/office/drawing/2014/main" id="{71C3A18B-1662-15FB-99F3-93AA6EBDEF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01" t="5470" r="12446" b="17955"/>
          <a:stretch/>
        </p:blipFill>
        <p:spPr>
          <a:xfrm>
            <a:off x="404813" y="907503"/>
            <a:ext cx="7368155" cy="5250410"/>
          </a:xfrm>
          <a:prstGeom prst="rect">
            <a:avLst/>
          </a:prstGeom>
          <a:noFill/>
        </p:spPr>
      </p:pic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1B72697F-D22A-C574-6D53-90681FC12C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2624" y="1885949"/>
            <a:ext cx="3744563" cy="37445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4599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9"/>
    </mc:Choice>
    <mc:Fallback xmlns="">
      <p:transition spd="slow" advTm="607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08DA7-A5AE-1D26-9A9A-71B250D45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>
                <a:latin typeface="+mn-lt"/>
              </a:rPr>
              <a:t>Background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6E3BA59-AB80-CCEE-86AA-C6D27B120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788" y="1825625"/>
            <a:ext cx="7080781" cy="4357741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4100">
                <a:latin typeface="+mn-lt"/>
                <a:ea typeface="Calibri"/>
                <a:cs typeface="Calibri"/>
              </a:rPr>
              <a:t>Transcatheter Aortic Valve Implantation (TAVI/TAVR) is a standard treatment for aortic stenosis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endParaRPr lang="en-US" sz="3100" noProof="0">
              <a:latin typeface="+mn-lt"/>
            </a:endParaRPr>
          </a:p>
          <a:p>
            <a:pPr>
              <a:lnSpc>
                <a:spcPct val="120000"/>
              </a:lnSpc>
            </a:pPr>
            <a:r>
              <a:rPr lang="en-US" sz="4100" noProof="0">
                <a:latin typeface="+mn-lt"/>
                <a:ea typeface="Calibri"/>
                <a:cs typeface="Calibri"/>
              </a:rPr>
              <a:t>Stroke remains a complication of TAVR</a:t>
            </a:r>
          </a:p>
          <a:p>
            <a:pPr>
              <a:lnSpc>
                <a:spcPct val="120000"/>
              </a:lnSpc>
            </a:pPr>
            <a:endParaRPr lang="en-US" sz="3100" noProof="0">
              <a:latin typeface="+mn-lt"/>
            </a:endParaRPr>
          </a:p>
          <a:p>
            <a:pPr>
              <a:lnSpc>
                <a:spcPct val="120000"/>
              </a:lnSpc>
            </a:pPr>
            <a:r>
              <a:rPr lang="en-US" sz="4100" noProof="0">
                <a:latin typeface="+mn-lt"/>
                <a:ea typeface="Calibri"/>
                <a:cs typeface="Calibri"/>
              </a:rPr>
              <a:t>Cerebral embolic protection (CEP) </a:t>
            </a:r>
            <a:r>
              <a:rPr lang="en-US" sz="4100">
                <a:latin typeface="+mn-lt"/>
                <a:ea typeface="Calibri"/>
                <a:cs typeface="Calibri"/>
              </a:rPr>
              <a:t>devices</a:t>
            </a:r>
            <a:r>
              <a:rPr lang="en-US" sz="4100" noProof="0">
                <a:latin typeface="+mn-lt"/>
                <a:ea typeface="Calibri"/>
                <a:cs typeface="Calibri"/>
              </a:rPr>
              <a:t> </a:t>
            </a:r>
            <a:r>
              <a:rPr lang="en-US" sz="4100">
                <a:latin typeface="+mn-lt"/>
                <a:ea typeface="Calibri"/>
                <a:cs typeface="Calibri"/>
              </a:rPr>
              <a:t>capture debris and </a:t>
            </a:r>
            <a:r>
              <a:rPr lang="en-US" sz="4100" noProof="0">
                <a:latin typeface="+mn-lt"/>
                <a:ea typeface="Calibri"/>
                <a:cs typeface="Calibri"/>
              </a:rPr>
              <a:t>may reduce </a:t>
            </a:r>
            <a:r>
              <a:rPr lang="en-US" sz="4100" noProof="0" err="1">
                <a:latin typeface="+mn-lt"/>
                <a:ea typeface="Calibri"/>
                <a:cs typeface="Calibri"/>
              </a:rPr>
              <a:t>embol</a:t>
            </a:r>
            <a:r>
              <a:rPr lang="en-US" sz="4100" err="1">
                <a:latin typeface="+mn-lt"/>
                <a:ea typeface="Calibri"/>
                <a:cs typeface="Calibri"/>
              </a:rPr>
              <a:t>ic</a:t>
            </a:r>
            <a:r>
              <a:rPr lang="en-US" sz="4100">
                <a:latin typeface="+mn-lt"/>
                <a:ea typeface="Calibri"/>
                <a:cs typeface="Calibri"/>
              </a:rPr>
              <a:t> </a:t>
            </a:r>
            <a:r>
              <a:rPr lang="en-US" sz="4100" noProof="0">
                <a:latin typeface="+mn-lt"/>
                <a:ea typeface="Calibri"/>
                <a:cs typeface="Calibri"/>
              </a:rPr>
              <a:t>stroke</a:t>
            </a:r>
          </a:p>
          <a:p>
            <a:pPr>
              <a:lnSpc>
                <a:spcPct val="120000"/>
              </a:lnSpc>
            </a:pPr>
            <a:endParaRPr lang="en-US" sz="3100" noProof="0">
              <a:latin typeface="+mn-lt"/>
            </a:endParaRPr>
          </a:p>
          <a:p>
            <a:pPr>
              <a:lnSpc>
                <a:spcPct val="120000"/>
              </a:lnSpc>
            </a:pPr>
            <a:r>
              <a:rPr lang="en-US" sz="4100" noProof="0">
                <a:latin typeface="+mn-lt"/>
                <a:ea typeface="Calibri"/>
                <a:cs typeface="Calibri"/>
              </a:rPr>
              <a:t>Clinical studies of CEP have been inconclusive  </a:t>
            </a:r>
            <a:endParaRPr lang="en-US" noProof="0">
              <a:latin typeface="+mn-lt"/>
            </a:endParaRPr>
          </a:p>
          <a:p>
            <a:pPr>
              <a:lnSpc>
                <a:spcPct val="120000"/>
              </a:lnSpc>
            </a:pPr>
            <a:endParaRPr lang="en-US" noProof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0E8885-CA15-387C-1DF1-6577DC6D36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11" r="33264" b="68958"/>
          <a:stretch/>
        </p:blipFill>
        <p:spPr>
          <a:xfrm>
            <a:off x="7596867" y="1554455"/>
            <a:ext cx="4292886" cy="4351338"/>
          </a:xfrm>
          <a:prstGeom prst="rect">
            <a:avLst/>
          </a:prstGeom>
          <a:noFill/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7F492A-EB4B-8282-5455-9D6A4B47FAE5}"/>
              </a:ext>
            </a:extLst>
          </p:cNvPr>
          <p:cNvSpPr txBox="1"/>
          <p:nvPr/>
        </p:nvSpPr>
        <p:spPr>
          <a:xfrm>
            <a:off x="8739450" y="5983311"/>
            <a:ext cx="2455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>
                <a:solidFill>
                  <a:srgbClr val="1048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Sentinel CEP </a:t>
            </a:r>
          </a:p>
        </p:txBody>
      </p:sp>
    </p:spTree>
    <p:extLst>
      <p:ext uri="{BB962C8B-B14F-4D97-AF65-F5344CB8AC3E}">
        <p14:creationId xmlns:p14="http://schemas.microsoft.com/office/powerpoint/2010/main" val="355270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51"/>
    </mc:Choice>
    <mc:Fallback xmlns="">
      <p:transition spd="slow" advTm="1025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96F72-B7A5-2BA5-7C6C-D0168392E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>
                <a:latin typeface="+mn-lt"/>
                <a:ea typeface="Calibri"/>
                <a:cs typeface="Calibri"/>
              </a:rPr>
              <a:t>Research Question</a:t>
            </a:r>
            <a:endParaRPr lang="en-US" noProof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1D819-6EC8-74FD-7133-33BE81C1C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92064"/>
            <a:ext cx="10515600" cy="33848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noProof="0">
                <a:latin typeface="+mn-lt"/>
              </a:rPr>
              <a:t>Does the routine use of cerebral embolic protection reduce stroke in TAVR? </a:t>
            </a:r>
          </a:p>
        </p:txBody>
      </p:sp>
    </p:spTree>
    <p:extLst>
      <p:ext uri="{BB962C8B-B14F-4D97-AF65-F5344CB8AC3E}">
        <p14:creationId xmlns:p14="http://schemas.microsoft.com/office/powerpoint/2010/main" val="146224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1"/>
    </mc:Choice>
    <mc:Fallback xmlns="">
      <p:transition spd="slow" advTm="583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39694-C794-ACA0-388A-EB63AC3BD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>
                <a:latin typeface="+mn-lt"/>
              </a:rPr>
              <a:t>Study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0D9C7-90FE-978B-6B78-D6DFA47FD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314" y="1477488"/>
            <a:ext cx="10515600" cy="5256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noProof="0">
                <a:latin typeface="+mn-lt"/>
                <a:cs typeface="Calibri"/>
              </a:rPr>
              <a:t>Investigator initiated, </a:t>
            </a:r>
            <a:r>
              <a:rPr lang="en-US">
                <a:latin typeface="+mn-lt"/>
                <a:cs typeface="Calibri"/>
              </a:rPr>
              <a:t>pragmatic, PROBE design</a:t>
            </a:r>
            <a:endParaRPr lang="en-US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0C92C4-DFE7-B6A8-815B-016D85AE1889}"/>
              </a:ext>
            </a:extLst>
          </p:cNvPr>
          <p:cNvSpPr txBox="1">
            <a:spLocks/>
          </p:cNvSpPr>
          <p:nvPr/>
        </p:nvSpPr>
        <p:spPr>
          <a:xfrm>
            <a:off x="1622871" y="2340603"/>
            <a:ext cx="8924486" cy="892552"/>
          </a:xfrm>
          <a:prstGeom prst="rect">
            <a:avLst/>
          </a:prstGeom>
          <a:noFill/>
          <a:ln>
            <a:solidFill>
              <a:srgbClr val="10486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noProof="0">
                <a:ln w="0">
                  <a:noFill/>
                </a:ln>
                <a:solidFill>
                  <a:srgbClr val="104862"/>
                </a:solidFill>
                <a:cs typeface="Calibri"/>
              </a:rPr>
              <a:t>7,730 patients undergoing </a:t>
            </a:r>
            <a:r>
              <a:rPr lang="en-US" sz="3200" b="1">
                <a:ln w="0">
                  <a:noFill/>
                </a:ln>
                <a:solidFill>
                  <a:srgbClr val="104862"/>
                </a:solidFill>
                <a:cs typeface="Calibri"/>
              </a:rPr>
              <a:t>TAVR</a:t>
            </a:r>
            <a:endParaRPr lang="en-US" sz="3200" b="1" noProof="0">
              <a:ln w="0">
                <a:noFill/>
              </a:ln>
              <a:solidFill>
                <a:srgbClr val="104862"/>
              </a:solidFill>
              <a:cs typeface="Calibri"/>
            </a:endParaRPr>
          </a:p>
          <a:p>
            <a:pPr algn="ctr"/>
            <a:r>
              <a:rPr lang="en-US" sz="2000">
                <a:ln w="0">
                  <a:noFill/>
                </a:ln>
                <a:solidFill>
                  <a:srgbClr val="104862"/>
                </a:solidFill>
                <a:cs typeface="Calibri"/>
              </a:rPr>
              <a:t>Inclusion: Suitable</a:t>
            </a:r>
            <a:r>
              <a:rPr lang="en-US" sz="2000" noProof="0">
                <a:ln w="0">
                  <a:noFill/>
                </a:ln>
                <a:solidFill>
                  <a:srgbClr val="104862"/>
                </a:solidFill>
                <a:cs typeface="Calibri"/>
              </a:rPr>
              <a:t> for Sentinel CEP in opinion of treating physician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E918FB-10FA-0F3A-02C2-158D378D408F}"/>
              </a:ext>
            </a:extLst>
          </p:cNvPr>
          <p:cNvSpPr txBox="1">
            <a:spLocks/>
          </p:cNvSpPr>
          <p:nvPr/>
        </p:nvSpPr>
        <p:spPr>
          <a:xfrm>
            <a:off x="6836093" y="4197961"/>
            <a:ext cx="3720673" cy="835373"/>
          </a:xfrm>
          <a:prstGeom prst="rect">
            <a:avLst/>
          </a:prstGeom>
          <a:solidFill>
            <a:schemeClr val="accent2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>
            <a:noAutofit/>
          </a:bodyPr>
          <a:lstStyle>
            <a:defPPr>
              <a:defRPr lang="en-US"/>
            </a:defPPr>
            <a:lvl1pPr algn="ctr" defTabSz="457200">
              <a:spcAft>
                <a:spcPts val="300"/>
              </a:spcAft>
              <a:defRPr b="1">
                <a:solidFill>
                  <a:schemeClr val="bg1"/>
                </a:solidFill>
              </a:defRPr>
            </a:lvl1pPr>
            <a:lvl2pPr defTabSz="457200">
              <a:defRPr>
                <a:solidFill>
                  <a:schemeClr val="lt1"/>
                </a:solidFill>
              </a:defRPr>
            </a:lvl2pPr>
            <a:lvl3pPr defTabSz="457200">
              <a:defRPr>
                <a:solidFill>
                  <a:schemeClr val="lt1"/>
                </a:solidFill>
              </a:defRPr>
            </a:lvl3pPr>
            <a:lvl4pPr defTabSz="457200">
              <a:defRPr>
                <a:solidFill>
                  <a:schemeClr val="lt1"/>
                </a:solidFill>
              </a:defRPr>
            </a:lvl4pPr>
            <a:lvl5pPr defTabSz="457200">
              <a:defRPr>
                <a:solidFill>
                  <a:schemeClr val="lt1"/>
                </a:solidFill>
              </a:defRPr>
            </a:lvl5pPr>
            <a:lvl6pPr defTabSz="457200">
              <a:defRPr>
                <a:solidFill>
                  <a:schemeClr val="lt1"/>
                </a:solidFill>
              </a:defRPr>
            </a:lvl6pPr>
            <a:lvl7pPr defTabSz="457200">
              <a:defRPr>
                <a:solidFill>
                  <a:schemeClr val="lt1"/>
                </a:solidFill>
              </a:defRPr>
            </a:lvl7pPr>
            <a:lvl8pPr defTabSz="457200">
              <a:defRPr>
                <a:solidFill>
                  <a:schemeClr val="lt1"/>
                </a:solidFill>
              </a:defRPr>
            </a:lvl8pPr>
            <a:lvl9pPr defTabSz="457200">
              <a:defRPr>
                <a:solidFill>
                  <a:schemeClr val="lt1"/>
                </a:solidFill>
              </a:defRPr>
            </a:lvl9pPr>
          </a:lstStyle>
          <a:p>
            <a:r>
              <a:rPr lang="en-US" sz="2400"/>
              <a:t>TAVR with</a:t>
            </a:r>
            <a:r>
              <a:rPr lang="en-US" sz="2400" noProof="0"/>
              <a:t> CEP</a:t>
            </a:r>
          </a:p>
          <a:p>
            <a:r>
              <a:rPr lang="en-US" sz="2400" b="0" noProof="0"/>
              <a:t>(CEP group)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23845C-EBF1-5F0E-9166-12E0CFF4DF4B}"/>
              </a:ext>
            </a:extLst>
          </p:cNvPr>
          <p:cNvSpPr txBox="1">
            <a:spLocks/>
          </p:cNvSpPr>
          <p:nvPr/>
        </p:nvSpPr>
        <p:spPr>
          <a:xfrm>
            <a:off x="1635234" y="4197962"/>
            <a:ext cx="3720673" cy="835373"/>
          </a:xfrm>
          <a:prstGeom prst="rect">
            <a:avLst/>
          </a:prstGeom>
          <a:solidFill>
            <a:schemeClr val="accent4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40" tIns="45720" rIns="91440" bIns="45720" rtlCol="0" anchor="ctr">
            <a:noAutofit/>
          </a:bodyPr>
          <a:lstStyle>
            <a:defPPr>
              <a:defRPr lang="en-US"/>
            </a:defPPr>
            <a:lvl1pPr algn="ctr" defTabSz="457200">
              <a:spcAft>
                <a:spcPts val="300"/>
              </a:spcAft>
              <a:defRPr b="1">
                <a:solidFill>
                  <a:schemeClr val="bg1"/>
                </a:solidFill>
              </a:defRPr>
            </a:lvl1pPr>
            <a:lvl2pPr defTabSz="457200">
              <a:defRPr>
                <a:solidFill>
                  <a:schemeClr val="lt1"/>
                </a:solidFill>
              </a:defRPr>
            </a:lvl2pPr>
            <a:lvl3pPr defTabSz="457200">
              <a:defRPr>
                <a:solidFill>
                  <a:schemeClr val="lt1"/>
                </a:solidFill>
              </a:defRPr>
            </a:lvl3pPr>
            <a:lvl4pPr defTabSz="457200">
              <a:defRPr>
                <a:solidFill>
                  <a:schemeClr val="lt1"/>
                </a:solidFill>
              </a:defRPr>
            </a:lvl4pPr>
            <a:lvl5pPr defTabSz="457200">
              <a:defRPr>
                <a:solidFill>
                  <a:schemeClr val="lt1"/>
                </a:solidFill>
              </a:defRPr>
            </a:lvl5pPr>
            <a:lvl6pPr defTabSz="457200">
              <a:defRPr>
                <a:solidFill>
                  <a:schemeClr val="lt1"/>
                </a:solidFill>
              </a:defRPr>
            </a:lvl6pPr>
            <a:lvl7pPr defTabSz="457200">
              <a:defRPr>
                <a:solidFill>
                  <a:schemeClr val="lt1"/>
                </a:solidFill>
              </a:defRPr>
            </a:lvl7pPr>
            <a:lvl8pPr defTabSz="457200">
              <a:defRPr>
                <a:solidFill>
                  <a:schemeClr val="lt1"/>
                </a:solidFill>
              </a:defRPr>
            </a:lvl8pPr>
            <a:lvl9pPr defTabSz="457200">
              <a:defRPr>
                <a:solidFill>
                  <a:schemeClr val="lt1"/>
                </a:solidFill>
              </a:defRPr>
            </a:lvl9pPr>
          </a:lstStyle>
          <a:p>
            <a:r>
              <a:rPr lang="en-US" sz="2400"/>
              <a:t>TAVR</a:t>
            </a:r>
            <a:r>
              <a:rPr lang="en-US" sz="2400" noProof="0"/>
              <a:t> without CEP</a:t>
            </a:r>
          </a:p>
          <a:p>
            <a:r>
              <a:rPr lang="en-US" sz="2400" b="0" noProof="0"/>
              <a:t>(Control group)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7B9B1F-8D6D-A3CF-A501-BF6132AC056A}"/>
              </a:ext>
            </a:extLst>
          </p:cNvPr>
          <p:cNvSpPr txBox="1">
            <a:spLocks/>
          </p:cNvSpPr>
          <p:nvPr/>
        </p:nvSpPr>
        <p:spPr>
          <a:xfrm>
            <a:off x="1633755" y="5370761"/>
            <a:ext cx="8923012" cy="830997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noProof="0">
                <a:solidFill>
                  <a:schemeClr val="bg1"/>
                </a:solidFill>
              </a:rPr>
              <a:t>Primary outcome: </a:t>
            </a:r>
            <a:r>
              <a:rPr lang="en-US" sz="2400" noProof="0">
                <a:solidFill>
                  <a:schemeClr val="bg1"/>
                </a:solidFill>
              </a:rPr>
              <a:t>Stroke at 72 hours </a:t>
            </a:r>
            <a:r>
              <a:rPr lang="en-US" sz="2400">
                <a:solidFill>
                  <a:schemeClr val="bg1"/>
                </a:solidFill>
              </a:rPr>
              <a:t>post-TAVR</a:t>
            </a:r>
            <a:endParaRPr lang="en-US" sz="2400" noProof="0">
              <a:solidFill>
                <a:schemeClr val="bg1"/>
              </a:solidFill>
            </a:endParaRPr>
          </a:p>
          <a:p>
            <a:pPr algn="ctr"/>
            <a:r>
              <a:rPr lang="en-US" sz="2400" noProof="0">
                <a:solidFill>
                  <a:schemeClr val="bg1"/>
                </a:solidFill>
              </a:rPr>
              <a:t>(or discharge if sooner)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26547B3-F936-6134-4DAE-D932CE1DD25F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 flipH="1">
            <a:off x="3495571" y="3233155"/>
            <a:ext cx="2589543" cy="964807"/>
          </a:xfrm>
          <a:prstGeom prst="straightConnector1">
            <a:avLst/>
          </a:prstGeom>
          <a:ln>
            <a:solidFill>
              <a:srgbClr val="10486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330B9B8-EFD6-A94A-5058-A7C5BA9CEC23}"/>
              </a:ext>
            </a:extLst>
          </p:cNvPr>
          <p:cNvCxnSpPr>
            <a:cxnSpLocks/>
            <a:stCxn id="4" idx="2"/>
            <a:endCxn id="5" idx="0"/>
          </p:cNvCxnSpPr>
          <p:nvPr/>
        </p:nvCxnSpPr>
        <p:spPr>
          <a:xfrm>
            <a:off x="6085114" y="3233155"/>
            <a:ext cx="2611316" cy="964806"/>
          </a:xfrm>
          <a:prstGeom prst="straightConnector1">
            <a:avLst/>
          </a:prstGeom>
          <a:ln>
            <a:solidFill>
              <a:srgbClr val="10486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226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105"/>
    </mc:Choice>
    <mc:Fallback xmlns="">
      <p:transition spd="slow" advTm="83105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AEE06-B7D3-175D-B2F8-0464D166B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>
                <a:latin typeface="+mn-lt"/>
                <a:ea typeface="Calibri"/>
                <a:cs typeface="Calibri"/>
              </a:rPr>
              <a:t>Primary Outcome</a:t>
            </a:r>
            <a:endParaRPr lang="en-US" noProof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3D6E9-0FAE-25D5-5FDB-78DF02215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9200" noProof="0">
                <a:latin typeface="+mn-lt"/>
                <a:ea typeface="Calibri"/>
                <a:cs typeface="Calibri"/>
              </a:rPr>
              <a:t>Stroke</a:t>
            </a:r>
          </a:p>
          <a:p>
            <a:pPr lvl="1">
              <a:lnSpc>
                <a:spcPct val="120000"/>
              </a:lnSpc>
            </a:pPr>
            <a:r>
              <a:rPr lang="en-US" sz="8400">
                <a:latin typeface="+mn-lt"/>
                <a:ea typeface="Calibri"/>
                <a:cs typeface="Calibri"/>
              </a:rPr>
              <a:t>Neurological deficit that occurred after randomization </a:t>
            </a:r>
          </a:p>
          <a:p>
            <a:pPr lvl="1">
              <a:lnSpc>
                <a:spcPct val="120000"/>
              </a:lnSpc>
            </a:pPr>
            <a:r>
              <a:rPr lang="en-US" sz="8400">
                <a:latin typeface="+mn-lt"/>
                <a:ea typeface="Calibri"/>
                <a:cs typeface="Calibri"/>
              </a:rPr>
              <a:t>Persisted for &gt;24h (or resulted in death within 24 hours)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8400">
                <a:latin typeface="+mn-lt"/>
                <a:ea typeface="Calibri"/>
                <a:cs typeface="Calibri"/>
              </a:rPr>
              <a:t>Ischemic and hemorrhagic events</a:t>
            </a:r>
            <a:endParaRPr lang="en-US" sz="8400" noProof="0">
              <a:latin typeface="+mn-lt"/>
              <a:ea typeface="Calibri"/>
              <a:cs typeface="Calibri"/>
            </a:endParaRPr>
          </a:p>
          <a:p>
            <a:pPr>
              <a:lnSpc>
                <a:spcPct val="120000"/>
              </a:lnSpc>
            </a:pPr>
            <a:endParaRPr lang="en-US" sz="6800" noProof="0">
              <a:latin typeface="+mn-lt"/>
              <a:ea typeface="Calibri"/>
              <a:cs typeface="Calibri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9200" noProof="0">
                <a:latin typeface="+mn-lt"/>
                <a:ea typeface="Calibri"/>
                <a:cs typeface="Calibri"/>
              </a:rPr>
              <a:t>Standardized </a:t>
            </a:r>
            <a:r>
              <a:rPr lang="en-US" sz="9200">
                <a:latin typeface="+mn-lt"/>
                <a:ea typeface="Calibri"/>
                <a:cs typeface="Calibri"/>
              </a:rPr>
              <a:t>daily screening post-TAVR 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8400">
                <a:latin typeface="+mn-lt"/>
                <a:cs typeface="Calibri"/>
              </a:rPr>
              <a:t>Further assessment by the local stroke team (if needed)</a:t>
            </a:r>
          </a:p>
          <a:p>
            <a:pPr>
              <a:lnSpc>
                <a:spcPct val="120000"/>
              </a:lnSpc>
            </a:pPr>
            <a:endParaRPr lang="en-US" sz="6800" noProof="0">
              <a:latin typeface="+mn-lt"/>
              <a:ea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9200">
                <a:latin typeface="+mn-lt"/>
                <a:cs typeface="Calibri"/>
              </a:rPr>
              <a:t>Stroke events adjudication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8400">
                <a:latin typeface="+mn-lt"/>
                <a:cs typeface="Calibri"/>
              </a:rPr>
              <a:t>Independent clinical events committee blinded to treatment allocation</a:t>
            </a:r>
          </a:p>
          <a:p>
            <a:endParaRPr lang="en-US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60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34"/>
    </mc:Choice>
    <mc:Fallback xmlns="">
      <p:transition spd="slow" advTm="7993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BBD8E-6414-5EEE-1AE3-36B183C4A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Sample size and interim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B4AF0-B025-4C4B-7392-26486EE63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6116"/>
            <a:ext cx="10515600" cy="4351338"/>
          </a:xfrm>
        </p:spPr>
        <p:txBody>
          <a:bodyPr>
            <a:normAutofit/>
          </a:bodyPr>
          <a:lstStyle/>
          <a:p>
            <a:r>
              <a:rPr lang="en-US" noProof="0" dirty="0"/>
              <a:t>Sample size calculation</a:t>
            </a:r>
          </a:p>
          <a:p>
            <a:pPr lvl="1"/>
            <a:r>
              <a:rPr lang="en-US" noProof="0" dirty="0"/>
              <a:t>Based on a stroke rate of 3% in the control group and 2% in CEP group</a:t>
            </a:r>
          </a:p>
          <a:p>
            <a:pPr marL="457200" lvl="1" indent="0">
              <a:buNone/>
            </a:pPr>
            <a:endParaRPr lang="en-US" noProof="0" dirty="0"/>
          </a:p>
          <a:p>
            <a:r>
              <a:rPr lang="en-US" noProof="0" dirty="0"/>
              <a:t>Second interim analysis at 70% recruitment</a:t>
            </a:r>
          </a:p>
          <a:p>
            <a:pPr lvl="1"/>
            <a:r>
              <a:rPr lang="en-US" noProof="0" dirty="0"/>
              <a:t>Blinded combined stroke rate was 2% so sample size increased to 9712</a:t>
            </a:r>
          </a:p>
          <a:p>
            <a:pPr marL="457200" lvl="1" indent="0">
              <a:buNone/>
            </a:pPr>
            <a:endParaRPr lang="en-US" noProof="0" dirty="0"/>
          </a:p>
          <a:p>
            <a:r>
              <a:rPr lang="en-US" noProof="0" dirty="0"/>
              <a:t>Third interim analysis </a:t>
            </a:r>
          </a:p>
          <a:p>
            <a:pPr lvl="1"/>
            <a:r>
              <a:rPr lang="en-US" noProof="0" dirty="0"/>
              <a:t>Data Monitoring Committee recommended stopping further recruitment</a:t>
            </a:r>
          </a:p>
          <a:p>
            <a:pPr lvl="1"/>
            <a:endParaRPr lang="en-US" noProof="0" dirty="0"/>
          </a:p>
          <a:p>
            <a:pPr lvl="1"/>
            <a:endParaRPr lang="en-US" noProof="0" dirty="0"/>
          </a:p>
          <a:p>
            <a:pPr marL="0" indent="0">
              <a:buNone/>
            </a:pP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85097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8600E-E3C6-3803-C0DD-F959FB24F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>
                <a:latin typeface="+mn-lt"/>
              </a:rPr>
              <a:t>Study flow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5EC0527-D6B5-C53A-ECC5-A1AB0CCDF629}"/>
              </a:ext>
            </a:extLst>
          </p:cNvPr>
          <p:cNvGrpSpPr/>
          <p:nvPr/>
        </p:nvGrpSpPr>
        <p:grpSpPr>
          <a:xfrm>
            <a:off x="662976" y="2345275"/>
            <a:ext cx="10866048" cy="3843810"/>
            <a:chOff x="595835" y="1618765"/>
            <a:chExt cx="10866048" cy="384381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CBF292D-AAF3-37B6-F535-8AD04E097116}"/>
                </a:ext>
              </a:extLst>
            </p:cNvPr>
            <p:cNvSpPr/>
            <p:nvPr/>
          </p:nvSpPr>
          <p:spPr>
            <a:xfrm>
              <a:off x="2449987" y="2510945"/>
              <a:ext cx="2661045" cy="1099679"/>
            </a:xfrm>
            <a:prstGeom prst="rect">
              <a:avLst/>
            </a:prstGeom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US" sz="2400" b="1">
                  <a:solidFill>
                    <a:schemeClr val="bg1"/>
                  </a:solidFill>
                  <a:cs typeface="Calibri" panose="020F0502020204030204" pitchFamily="34" charset="0"/>
                </a:rPr>
                <a:t>Control group</a:t>
              </a:r>
              <a:endParaRPr lang="en-US" sz="2400" b="1" noProof="0">
                <a:solidFill>
                  <a:schemeClr val="bg1"/>
                </a:solidFill>
                <a:cs typeface="Calibri" panose="020F0502020204030204" pitchFamily="34" charset="0"/>
              </a:endParaRPr>
            </a:p>
            <a:p>
              <a:pPr algn="ctr">
                <a:spcAft>
                  <a:spcPts val="300"/>
                </a:spcAft>
              </a:pPr>
              <a:r>
                <a:rPr lang="en-US" sz="2000" b="1" noProof="0">
                  <a:solidFill>
                    <a:schemeClr val="bg1"/>
                  </a:solidFill>
                  <a:cs typeface="Calibri" panose="020F0502020204030204" pitchFamily="34" charset="0"/>
                </a:rPr>
                <a:t>N=3,820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1C489C8-4AB3-06B9-8A13-DEBF51C1D212}"/>
                </a:ext>
              </a:extLst>
            </p:cNvPr>
            <p:cNvSpPr/>
            <p:nvPr/>
          </p:nvSpPr>
          <p:spPr>
            <a:xfrm>
              <a:off x="7080972" y="2512277"/>
              <a:ext cx="2595359" cy="1099679"/>
            </a:xfrm>
            <a:prstGeom prst="rect">
              <a:avLst/>
            </a:prstGeom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US" sz="2400" b="1" noProof="0">
                  <a:solidFill>
                    <a:schemeClr val="bg1"/>
                  </a:solidFill>
                  <a:cs typeface="Calibri" panose="020F0502020204030204" pitchFamily="34" charset="0"/>
                </a:rPr>
                <a:t>CEP group</a:t>
              </a:r>
            </a:p>
            <a:p>
              <a:pPr algn="ctr">
                <a:spcAft>
                  <a:spcPts val="300"/>
                </a:spcAft>
              </a:pPr>
              <a:r>
                <a:rPr lang="en-US" sz="2000" b="1" noProof="0">
                  <a:solidFill>
                    <a:schemeClr val="bg1"/>
                  </a:solidFill>
                  <a:cs typeface="Calibri" panose="020F0502020204030204" pitchFamily="34" charset="0"/>
                </a:rPr>
                <a:t>N=3,815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F43E397-7257-1A78-EBDA-D8A2058A2A0B}"/>
                </a:ext>
              </a:extLst>
            </p:cNvPr>
            <p:cNvSpPr/>
            <p:nvPr/>
          </p:nvSpPr>
          <p:spPr>
            <a:xfrm>
              <a:off x="4012126" y="1618765"/>
              <a:ext cx="4167747" cy="346249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US" sz="3600" b="1" noProof="0">
                  <a:solidFill>
                    <a:srgbClr val="104862"/>
                  </a:solidFill>
                  <a:cs typeface="Calibri" panose="020F0502020204030204" pitchFamily="34" charset="0"/>
                </a:rPr>
                <a:t>7,635 Randomized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5D8E211-89C4-E4B8-E9CD-28A5D1568BF8}"/>
                </a:ext>
              </a:extLst>
            </p:cNvPr>
            <p:cNvSpPr/>
            <p:nvPr/>
          </p:nvSpPr>
          <p:spPr>
            <a:xfrm>
              <a:off x="2449986" y="4366838"/>
              <a:ext cx="2661045" cy="1095737"/>
            </a:xfrm>
            <a:prstGeom prst="rect">
              <a:avLst/>
            </a:prstGeom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US" sz="2400" b="1" noProof="0">
                  <a:solidFill>
                    <a:schemeClr val="bg1"/>
                  </a:solidFill>
                  <a:cs typeface="Calibri" panose="020F0502020204030204" pitchFamily="34" charset="0"/>
                </a:rPr>
                <a:t>Control group</a:t>
              </a:r>
              <a:endParaRPr lang="en-US" sz="2000" b="1" noProof="0">
                <a:solidFill>
                  <a:schemeClr val="bg1"/>
                </a:solidFill>
                <a:cs typeface="Calibri" panose="020F0502020204030204" pitchFamily="34" charset="0"/>
              </a:endParaRPr>
            </a:p>
            <a:p>
              <a:pPr algn="ctr">
                <a:spcAft>
                  <a:spcPts val="300"/>
                </a:spcAft>
              </a:pPr>
              <a:r>
                <a:rPr lang="en-US" sz="2000" b="1" noProof="0">
                  <a:solidFill>
                    <a:schemeClr val="bg1"/>
                  </a:solidFill>
                  <a:cs typeface="Calibri" panose="020F0502020204030204" pitchFamily="34" charset="0"/>
                </a:rPr>
                <a:t>N=3,799</a:t>
              </a:r>
              <a:endParaRPr lang="en-US" sz="2400" b="1" noProof="0">
                <a:solidFill>
                  <a:schemeClr val="bg1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B3C644D-61ED-CC9E-5DCC-87A5CCC1C9A2}"/>
                </a:ext>
              </a:extLst>
            </p:cNvPr>
            <p:cNvSpPr/>
            <p:nvPr/>
          </p:nvSpPr>
          <p:spPr>
            <a:xfrm>
              <a:off x="7080972" y="4365142"/>
              <a:ext cx="2595358" cy="1096525"/>
            </a:xfrm>
            <a:prstGeom prst="rect">
              <a:avLst/>
            </a:prstGeom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US" sz="2400" b="1" noProof="0">
                  <a:solidFill>
                    <a:schemeClr val="bg1"/>
                  </a:solidFill>
                  <a:cs typeface="Calibri" panose="020F0502020204030204" pitchFamily="34" charset="0"/>
                </a:rPr>
                <a:t>CEP group</a:t>
              </a:r>
            </a:p>
            <a:p>
              <a:pPr algn="ctr">
                <a:spcAft>
                  <a:spcPts val="300"/>
                </a:spcAft>
              </a:pPr>
              <a:r>
                <a:rPr lang="en-US" sz="2000" b="1" noProof="0">
                  <a:solidFill>
                    <a:schemeClr val="bg1"/>
                  </a:solidFill>
                  <a:cs typeface="Calibri" panose="020F0502020204030204" pitchFamily="34" charset="0"/>
                </a:rPr>
                <a:t>N=3,795</a:t>
              </a:r>
            </a:p>
          </p:txBody>
        </p:sp>
        <p:cxnSp>
          <p:nvCxnSpPr>
            <p:cNvPr id="18" name="Elbow Connector 17">
              <a:extLst>
                <a:ext uri="{FF2B5EF4-FFF2-40B4-BE49-F238E27FC236}">
                  <a16:creationId xmlns:a16="http://schemas.microsoft.com/office/drawing/2014/main" id="{BE84F811-46BE-33BF-D488-74BE1C212B3C}"/>
                </a:ext>
              </a:extLst>
            </p:cNvPr>
            <p:cNvCxnSpPr>
              <a:cxnSpLocks/>
              <a:stCxn id="10" idx="2"/>
              <a:endCxn id="7" idx="0"/>
            </p:cNvCxnSpPr>
            <p:nvPr/>
          </p:nvCxnSpPr>
          <p:spPr>
            <a:xfrm rot="5400000">
              <a:off x="4665290" y="1080234"/>
              <a:ext cx="545931" cy="2315490"/>
            </a:xfrm>
            <a:prstGeom prst="bentConnector3">
              <a:avLst/>
            </a:prstGeom>
            <a:ln>
              <a:solidFill>
                <a:srgbClr val="10486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lbow Connector 18">
              <a:extLst>
                <a:ext uri="{FF2B5EF4-FFF2-40B4-BE49-F238E27FC236}">
                  <a16:creationId xmlns:a16="http://schemas.microsoft.com/office/drawing/2014/main" id="{311FABD4-0C72-E331-4643-3C87EAF737EE}"/>
                </a:ext>
              </a:extLst>
            </p:cNvPr>
            <p:cNvCxnSpPr>
              <a:cxnSpLocks/>
              <a:stCxn id="10" idx="2"/>
              <a:endCxn id="8" idx="0"/>
            </p:cNvCxnSpPr>
            <p:nvPr/>
          </p:nvCxnSpPr>
          <p:spPr>
            <a:xfrm rot="16200000" flipH="1">
              <a:off x="6963695" y="1097319"/>
              <a:ext cx="547263" cy="2282652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10486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181CFA95-B0E3-15D3-7D93-67E5BB9AFA27}"/>
                </a:ext>
              </a:extLst>
            </p:cNvPr>
            <p:cNvCxnSpPr>
              <a:stCxn id="7" idx="2"/>
              <a:endCxn id="26" idx="0"/>
            </p:cNvCxnSpPr>
            <p:nvPr/>
          </p:nvCxnSpPr>
          <p:spPr>
            <a:xfrm flipH="1">
              <a:off x="3780509" y="3610624"/>
              <a:ext cx="1" cy="756214"/>
            </a:xfrm>
            <a:prstGeom prst="straightConnector1">
              <a:avLst/>
            </a:prstGeom>
            <a:ln>
              <a:solidFill>
                <a:srgbClr val="10486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B4E1E293-CDDC-A42E-54A3-34BFEDC5EB1B}"/>
                </a:ext>
              </a:extLst>
            </p:cNvPr>
            <p:cNvCxnSpPr>
              <a:cxnSpLocks/>
              <a:stCxn id="8" idx="2"/>
              <a:endCxn id="27" idx="0"/>
            </p:cNvCxnSpPr>
            <p:nvPr/>
          </p:nvCxnSpPr>
          <p:spPr>
            <a:xfrm flipH="1">
              <a:off x="8378651" y="3611956"/>
              <a:ext cx="1" cy="753186"/>
            </a:xfrm>
            <a:prstGeom prst="straightConnector1">
              <a:avLst/>
            </a:prstGeom>
            <a:ln>
              <a:solidFill>
                <a:srgbClr val="10486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D048E18-7118-AA88-EE0E-F2C81555B9B6}"/>
                </a:ext>
              </a:extLst>
            </p:cNvPr>
            <p:cNvSpPr txBox="1"/>
            <p:nvPr/>
          </p:nvSpPr>
          <p:spPr>
            <a:xfrm>
              <a:off x="595835" y="3759456"/>
              <a:ext cx="1832040" cy="369332"/>
            </a:xfrm>
            <a:prstGeom prst="rect">
              <a:avLst/>
            </a:prstGeom>
            <a:noFill/>
            <a:ln>
              <a:solidFill>
                <a:srgbClr val="10486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104862"/>
                  </a:solidFill>
                </a:rPr>
                <a:t>Excluded n =  21 </a:t>
              </a:r>
            </a:p>
          </p:txBody>
        </p:sp>
        <p:cxnSp>
          <p:nvCxnSpPr>
            <p:cNvPr id="57" name="Elbow Connector 56">
              <a:extLst>
                <a:ext uri="{FF2B5EF4-FFF2-40B4-BE49-F238E27FC236}">
                  <a16:creationId xmlns:a16="http://schemas.microsoft.com/office/drawing/2014/main" id="{29C892F2-D476-10E0-8277-45A0A5E16630}"/>
                </a:ext>
              </a:extLst>
            </p:cNvPr>
            <p:cNvCxnSpPr>
              <a:stCxn id="7" idx="2"/>
              <a:endCxn id="55" idx="3"/>
            </p:cNvCxnSpPr>
            <p:nvPr/>
          </p:nvCxnSpPr>
          <p:spPr>
            <a:xfrm rot="5400000">
              <a:off x="2937444" y="3101056"/>
              <a:ext cx="333498" cy="1352635"/>
            </a:xfrm>
            <a:prstGeom prst="bentConnector2">
              <a:avLst/>
            </a:prstGeom>
            <a:ln>
              <a:solidFill>
                <a:srgbClr val="10486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lbow Connector 57">
              <a:extLst>
                <a:ext uri="{FF2B5EF4-FFF2-40B4-BE49-F238E27FC236}">
                  <a16:creationId xmlns:a16="http://schemas.microsoft.com/office/drawing/2014/main" id="{2362987B-3676-A2EA-E089-9C6C6D3A52CB}"/>
                </a:ext>
              </a:extLst>
            </p:cNvPr>
            <p:cNvCxnSpPr>
              <a:cxnSpLocks/>
              <a:stCxn id="8" idx="2"/>
              <a:endCxn id="62" idx="1"/>
            </p:cNvCxnSpPr>
            <p:nvPr/>
          </p:nvCxnSpPr>
          <p:spPr>
            <a:xfrm rot="16200000" flipH="1">
              <a:off x="8863593" y="3127015"/>
              <a:ext cx="327796" cy="1297678"/>
            </a:xfrm>
            <a:prstGeom prst="bentConnector2">
              <a:avLst/>
            </a:prstGeom>
            <a:ln>
              <a:solidFill>
                <a:srgbClr val="10486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E985113-114C-872D-D062-DE34BFADFE0F}"/>
                </a:ext>
              </a:extLst>
            </p:cNvPr>
            <p:cNvSpPr txBox="1"/>
            <p:nvPr/>
          </p:nvSpPr>
          <p:spPr>
            <a:xfrm>
              <a:off x="9676330" y="3755086"/>
              <a:ext cx="1785553" cy="369332"/>
            </a:xfrm>
            <a:prstGeom prst="rect">
              <a:avLst/>
            </a:prstGeom>
            <a:noFill/>
            <a:ln>
              <a:solidFill>
                <a:srgbClr val="10486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104862"/>
                  </a:solidFill>
                </a:rPr>
                <a:t>Excluded n = 20 </a:t>
              </a:r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931EA917-D3F2-565E-EB05-F0D9EAB777DC}"/>
              </a:ext>
            </a:extLst>
          </p:cNvPr>
          <p:cNvSpPr/>
          <p:nvPr/>
        </p:nvSpPr>
        <p:spPr>
          <a:xfrm>
            <a:off x="993316" y="1478578"/>
            <a:ext cx="10205368" cy="532266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spcAft>
                <a:spcPts val="300"/>
              </a:spcAft>
            </a:pPr>
            <a:r>
              <a:rPr lang="en-US" sz="2800" b="1" noProof="0">
                <a:solidFill>
                  <a:schemeClr val="bg1"/>
                </a:solidFill>
                <a:ea typeface="Calibri"/>
                <a:cs typeface="Calibri"/>
              </a:rPr>
              <a:t>32 /33 UK NHS TAVR centers - 30% of TAVR </a:t>
            </a:r>
            <a:r>
              <a:rPr lang="en-US" sz="2800" b="1">
                <a:solidFill>
                  <a:schemeClr val="bg1"/>
                </a:solidFill>
                <a:ea typeface="Calibri"/>
                <a:cs typeface="Calibri"/>
              </a:rPr>
              <a:t>cases enrolled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694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8"/>
    </mc:Choice>
    <mc:Fallback xmlns="">
      <p:transition spd="slow" advTm="151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BBB35-828A-2D34-7C91-BDE52E634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BF4F7-3987-67E2-9D6A-E91D6F6E5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Baseline characteristics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3C2A4A4-DFCD-92E1-08A5-D542D724F7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779521"/>
              </p:ext>
            </p:extLst>
          </p:nvPr>
        </p:nvGraphicFramePr>
        <p:xfrm>
          <a:off x="144292" y="1797033"/>
          <a:ext cx="11382690" cy="36062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18462">
                  <a:extLst>
                    <a:ext uri="{9D8B030D-6E8A-4147-A177-3AD203B41FA5}">
                      <a16:colId xmlns:a16="http://schemas.microsoft.com/office/drawing/2014/main" val="2296505589"/>
                    </a:ext>
                  </a:extLst>
                </a:gridCol>
                <a:gridCol w="182389">
                  <a:extLst>
                    <a:ext uri="{9D8B030D-6E8A-4147-A177-3AD203B41FA5}">
                      <a16:colId xmlns:a16="http://schemas.microsoft.com/office/drawing/2014/main" val="401575099"/>
                    </a:ext>
                  </a:extLst>
                </a:gridCol>
                <a:gridCol w="2402184">
                  <a:extLst>
                    <a:ext uri="{9D8B030D-6E8A-4147-A177-3AD203B41FA5}">
                      <a16:colId xmlns:a16="http://schemas.microsoft.com/office/drawing/2014/main" val="1106583264"/>
                    </a:ext>
                  </a:extLst>
                </a:gridCol>
                <a:gridCol w="2179655">
                  <a:extLst>
                    <a:ext uri="{9D8B030D-6E8A-4147-A177-3AD203B41FA5}">
                      <a16:colId xmlns:a16="http://schemas.microsoft.com/office/drawing/2014/main" val="1274241890"/>
                    </a:ext>
                  </a:extLst>
                </a:gridCol>
              </a:tblGrid>
              <a:tr h="621173"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noProof="0">
                          <a:solidFill>
                            <a:schemeClr val="bg1"/>
                          </a:solidFill>
                          <a:effectLst/>
                          <a:latin typeface="+mn-lt"/>
                          <a:cs typeface="Calibri"/>
                        </a:rPr>
                        <a:t>Control group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noProof="0">
                          <a:solidFill>
                            <a:schemeClr val="bg1"/>
                          </a:solidFill>
                          <a:effectLst/>
                          <a:latin typeface="+mn-lt"/>
                          <a:cs typeface="Calibri"/>
                        </a:rPr>
                        <a:t>CEP group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1254579"/>
                  </a:ext>
                </a:extLst>
              </a:tr>
              <a:tr h="392312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u="none" strike="noStrike" noProof="0">
                          <a:solidFill>
                            <a:srgbClr val="104862"/>
                          </a:solidFill>
                          <a:effectLst/>
                          <a:latin typeface="+mn-lt"/>
                          <a:cs typeface="Calibri"/>
                        </a:rPr>
                        <a:t>Age (years)*</a:t>
                      </a:r>
                      <a:endParaRPr lang="en-US" sz="2400" b="0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400" b="1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u="none" strike="noStrike" noProof="0">
                          <a:solidFill>
                            <a:srgbClr val="104862"/>
                          </a:solidFill>
                          <a:effectLst/>
                          <a:latin typeface="+mn-lt"/>
                          <a:cs typeface="Calibri"/>
                        </a:rPr>
                        <a:t>81.3 (6.5)</a:t>
                      </a:r>
                      <a:endParaRPr lang="en-US" sz="2400" b="0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u="none" strike="noStrike" noProof="0">
                          <a:solidFill>
                            <a:srgbClr val="104862"/>
                          </a:solidFill>
                          <a:effectLst/>
                          <a:latin typeface="+mn-lt"/>
                          <a:cs typeface="Calibri"/>
                        </a:rPr>
                        <a:t>81.2 (6.5)</a:t>
                      </a:r>
                      <a:endParaRPr lang="en-US" sz="2400" b="0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949955"/>
                  </a:ext>
                </a:extLst>
              </a:tr>
              <a:tr h="392312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u="none" strike="noStrike" noProof="0">
                          <a:solidFill>
                            <a:srgbClr val="104862"/>
                          </a:solidFill>
                          <a:effectLst/>
                          <a:latin typeface="+mn-lt"/>
                          <a:cs typeface="Calibri"/>
                        </a:rPr>
                        <a:t>  Female (%)  </a:t>
                      </a:r>
                      <a:endParaRPr lang="en-US" sz="2400" b="0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400" b="1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u="none" strike="noStrike" noProof="0">
                          <a:solidFill>
                            <a:srgbClr val="104862"/>
                          </a:solidFill>
                          <a:effectLst/>
                          <a:latin typeface="+mn-lt"/>
                          <a:cs typeface="Calibri"/>
                        </a:rPr>
                        <a:t>38.4</a:t>
                      </a:r>
                      <a:endParaRPr lang="en-US" sz="2400" b="0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u="none" strike="noStrike" noProof="0">
                          <a:solidFill>
                            <a:srgbClr val="104862"/>
                          </a:solidFill>
                          <a:effectLst/>
                          <a:latin typeface="+mn-lt"/>
                          <a:cs typeface="Calibri"/>
                        </a:rPr>
                        <a:t>39.1</a:t>
                      </a:r>
                      <a:endParaRPr lang="en-US" sz="2400" b="0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805008"/>
                  </a:ext>
                </a:extLst>
              </a:tr>
              <a:tr h="73683">
                <a:tc>
                  <a:txBody>
                    <a:bodyPr/>
                    <a:lstStyle/>
                    <a:p>
                      <a:pPr algn="r" fontAlgn="b"/>
                      <a:endParaRPr lang="en-US" sz="400" b="0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400" b="1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400" b="0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400" b="0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293839"/>
                  </a:ext>
                </a:extLst>
              </a:tr>
              <a:tr h="392312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u="none" strike="noStrike" noProof="0">
                          <a:solidFill>
                            <a:srgbClr val="104862"/>
                          </a:solidFill>
                          <a:effectLst/>
                          <a:latin typeface="+mn-lt"/>
                          <a:cs typeface="Calibri"/>
                        </a:rPr>
                        <a:t>Aortic valve mean gradient (mmHg)**</a:t>
                      </a:r>
                      <a:endParaRPr lang="en-US" sz="2400" b="0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400" b="1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u="none" strike="noStrike" noProof="0">
                          <a:solidFill>
                            <a:srgbClr val="104862"/>
                          </a:solidFill>
                          <a:effectLst/>
                          <a:latin typeface="+mn-lt"/>
                          <a:cs typeface="Calibri"/>
                        </a:rPr>
                        <a:t>43 (35 to 52)</a:t>
                      </a:r>
                      <a:endParaRPr lang="en-US" sz="2400" b="0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u="none" strike="noStrike" noProof="0">
                          <a:solidFill>
                            <a:srgbClr val="104862"/>
                          </a:solidFill>
                          <a:effectLst/>
                          <a:latin typeface="+mn-lt"/>
                          <a:cs typeface="Calibri"/>
                        </a:rPr>
                        <a:t>43 (35 to 53)</a:t>
                      </a:r>
                      <a:endParaRPr lang="en-US" sz="2400" b="0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1767161"/>
                  </a:ext>
                </a:extLst>
              </a:tr>
              <a:tr h="91519">
                <a:tc>
                  <a:txBody>
                    <a:bodyPr/>
                    <a:lstStyle/>
                    <a:p>
                      <a:pPr algn="r" fontAlgn="b"/>
                      <a:endParaRPr lang="en-US" sz="400" b="0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400" b="1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400" b="0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400" b="0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040609"/>
                  </a:ext>
                </a:extLst>
              </a:tr>
              <a:tr h="392312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u="none" strike="noStrike" noProof="0" err="1">
                          <a:solidFill>
                            <a:srgbClr val="104862"/>
                          </a:solidFill>
                          <a:effectLst/>
                          <a:latin typeface="+mn-lt"/>
                          <a:cs typeface="Calibri"/>
                        </a:rPr>
                        <a:t>Euroscore</a:t>
                      </a:r>
                      <a:r>
                        <a:rPr lang="en-US" sz="2400" b="0" u="none" strike="noStrike" noProof="0">
                          <a:solidFill>
                            <a:srgbClr val="104862"/>
                          </a:solidFill>
                          <a:effectLst/>
                          <a:latin typeface="+mn-lt"/>
                          <a:cs typeface="Calibri"/>
                        </a:rPr>
                        <a:t> II** </a:t>
                      </a:r>
                      <a:endParaRPr lang="en-US" sz="2400" b="0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400" b="1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u="none" strike="noStrike" noProof="0">
                          <a:solidFill>
                            <a:srgbClr val="104862"/>
                          </a:solidFill>
                          <a:effectLst/>
                          <a:latin typeface="+mn-lt"/>
                          <a:cs typeface="Calibri"/>
                        </a:rPr>
                        <a:t>2.4 (1.6 to 4.0)</a:t>
                      </a:r>
                      <a:endParaRPr lang="en-US" sz="2400" b="0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u="none" strike="noStrike" noProof="0">
                          <a:solidFill>
                            <a:srgbClr val="104862"/>
                          </a:solidFill>
                          <a:effectLst/>
                          <a:latin typeface="+mn-lt"/>
                          <a:cs typeface="Calibri"/>
                        </a:rPr>
                        <a:t>2.4 (1.6 to 4.1)</a:t>
                      </a:r>
                      <a:endParaRPr lang="en-US" sz="2400" b="0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117294"/>
                  </a:ext>
                </a:extLst>
              </a:tr>
              <a:tr h="73683">
                <a:tc>
                  <a:txBody>
                    <a:bodyPr/>
                    <a:lstStyle/>
                    <a:p>
                      <a:pPr algn="r" fontAlgn="b"/>
                      <a:endParaRPr lang="en-US" sz="400" b="0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400" b="1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400" b="0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400" b="0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4055710"/>
                  </a:ext>
                </a:extLst>
              </a:tr>
              <a:tr h="392312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u="none" strike="noStrike" noProof="0">
                          <a:solidFill>
                            <a:srgbClr val="104862"/>
                          </a:solidFill>
                          <a:effectLst/>
                          <a:latin typeface="+mn-lt"/>
                          <a:cs typeface="Calibri"/>
                        </a:rPr>
                        <a:t>Bicuspid (%)</a:t>
                      </a:r>
                      <a:endParaRPr lang="en-US" sz="2400" b="0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400" b="1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u="none" strike="noStrike" noProof="0">
                          <a:solidFill>
                            <a:srgbClr val="104862"/>
                          </a:solidFill>
                          <a:effectLst/>
                          <a:latin typeface="+mn-lt"/>
                          <a:cs typeface="Calibri"/>
                        </a:rPr>
                        <a:t>8.2</a:t>
                      </a:r>
                      <a:endParaRPr lang="en-US" sz="2400" b="0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u="none" strike="noStrike" noProof="0">
                          <a:solidFill>
                            <a:srgbClr val="104862"/>
                          </a:solidFill>
                          <a:effectLst/>
                          <a:latin typeface="+mn-lt"/>
                          <a:cs typeface="Calibri"/>
                        </a:rPr>
                        <a:t>8.7</a:t>
                      </a:r>
                      <a:endParaRPr lang="en-US" sz="2400" b="0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3679079"/>
                  </a:ext>
                </a:extLst>
              </a:tr>
              <a:tr h="392312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u="none" strike="noStrike" noProof="0">
                          <a:solidFill>
                            <a:srgbClr val="104862"/>
                          </a:solidFill>
                          <a:effectLst/>
                          <a:latin typeface="+mn-lt"/>
                          <a:cs typeface="Calibri"/>
                        </a:rPr>
                        <a:t>Severe aortic valve calcification (%)</a:t>
                      </a:r>
                      <a:endParaRPr lang="en-US" sz="2400" b="0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400" b="1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u="none" strike="noStrike" noProof="0">
                          <a:solidFill>
                            <a:srgbClr val="104862"/>
                          </a:solidFill>
                          <a:effectLst/>
                          <a:latin typeface="+mn-lt"/>
                          <a:cs typeface="Calibri"/>
                        </a:rPr>
                        <a:t>48.6</a:t>
                      </a:r>
                      <a:endParaRPr lang="en-US" sz="2400" b="0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u="none" strike="noStrike" noProof="0">
                          <a:solidFill>
                            <a:srgbClr val="104862"/>
                          </a:solidFill>
                          <a:effectLst/>
                          <a:latin typeface="+mn-lt"/>
                          <a:cs typeface="Calibri"/>
                        </a:rPr>
                        <a:t>47.9</a:t>
                      </a:r>
                      <a:endParaRPr lang="en-US" sz="2400" b="0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0588682"/>
                  </a:ext>
                </a:extLst>
              </a:tr>
              <a:tr h="392312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u="none" strike="noStrike" noProof="0">
                          <a:solidFill>
                            <a:srgbClr val="104862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Bovine anatomy*** </a:t>
                      </a:r>
                      <a:r>
                        <a:rPr lang="en-US" sz="2400" b="0" u="none" strike="noStrike" noProof="0">
                          <a:solidFill>
                            <a:srgbClr val="104862"/>
                          </a:solidFill>
                          <a:effectLst/>
                          <a:latin typeface="+mn-lt"/>
                          <a:cs typeface="Calibri"/>
                        </a:rPr>
                        <a:t>(%)</a:t>
                      </a:r>
                      <a:endParaRPr lang="en-US" sz="2400" b="0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400" b="1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u="none" strike="noStrike" noProof="0">
                          <a:solidFill>
                            <a:srgbClr val="104862"/>
                          </a:solidFill>
                          <a:effectLst/>
                          <a:latin typeface="+mn-lt"/>
                          <a:cs typeface="Calibri"/>
                        </a:rPr>
                        <a:t>12.6</a:t>
                      </a:r>
                      <a:endParaRPr lang="en-US" sz="2400" b="0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u="none" strike="noStrike" noProof="0">
                          <a:solidFill>
                            <a:srgbClr val="104862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13.3</a:t>
                      </a:r>
                      <a:endParaRPr lang="en-US" sz="2400" b="0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532643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380D11E-D231-FE80-39EF-56BBDDB579D3}"/>
              </a:ext>
            </a:extLst>
          </p:cNvPr>
          <p:cNvSpPr txBox="1"/>
          <p:nvPr/>
        </p:nvSpPr>
        <p:spPr>
          <a:xfrm>
            <a:off x="9697165" y="5732357"/>
            <a:ext cx="18785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b="0" u="none" strike="noStrike" noProof="0">
                <a:solidFill>
                  <a:srgbClr val="104862"/>
                </a:solidFill>
                <a:effectLst/>
              </a:rPr>
              <a:t>  * mean (SD)</a:t>
            </a:r>
          </a:p>
          <a:p>
            <a:pPr algn="r"/>
            <a:r>
              <a:rPr lang="en-US" sz="1800" b="0" u="none" strike="noStrike" noProof="0">
                <a:solidFill>
                  <a:srgbClr val="104862"/>
                </a:solidFill>
                <a:effectLst/>
              </a:rPr>
              <a:t>** median (IQR)</a:t>
            </a:r>
          </a:p>
          <a:p>
            <a:pPr algn="r"/>
            <a:r>
              <a:rPr lang="en-US">
                <a:solidFill>
                  <a:srgbClr val="104862"/>
                </a:solidFill>
              </a:rPr>
              <a:t>*** and variants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80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5"/>
    </mc:Choice>
    <mc:Fallback xmlns="">
      <p:transition spd="slow" advTm="156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47BDB-D868-5C5C-89CA-DA11D0D51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9317C-0BB3-B7DB-D7A9-94287CEA6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>
                <a:latin typeface="+mn-lt"/>
              </a:rPr>
              <a:t>Procedural characteristics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E817404-EED5-6535-23BF-73222EED92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881846"/>
              </p:ext>
            </p:extLst>
          </p:nvPr>
        </p:nvGraphicFramePr>
        <p:xfrm>
          <a:off x="144292" y="1797034"/>
          <a:ext cx="11209508" cy="30340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17765">
                  <a:extLst>
                    <a:ext uri="{9D8B030D-6E8A-4147-A177-3AD203B41FA5}">
                      <a16:colId xmlns:a16="http://schemas.microsoft.com/office/drawing/2014/main" val="2296505589"/>
                    </a:ext>
                  </a:extLst>
                </a:gridCol>
                <a:gridCol w="179614">
                  <a:extLst>
                    <a:ext uri="{9D8B030D-6E8A-4147-A177-3AD203B41FA5}">
                      <a16:colId xmlns:a16="http://schemas.microsoft.com/office/drawing/2014/main" val="401575099"/>
                    </a:ext>
                  </a:extLst>
                </a:gridCol>
                <a:gridCol w="2365636">
                  <a:extLst>
                    <a:ext uri="{9D8B030D-6E8A-4147-A177-3AD203B41FA5}">
                      <a16:colId xmlns:a16="http://schemas.microsoft.com/office/drawing/2014/main" val="1106583264"/>
                    </a:ext>
                  </a:extLst>
                </a:gridCol>
                <a:gridCol w="2146493">
                  <a:extLst>
                    <a:ext uri="{9D8B030D-6E8A-4147-A177-3AD203B41FA5}">
                      <a16:colId xmlns:a16="http://schemas.microsoft.com/office/drawing/2014/main" val="1274241890"/>
                    </a:ext>
                  </a:extLst>
                </a:gridCol>
              </a:tblGrid>
              <a:tr h="594214"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noProof="0">
                          <a:solidFill>
                            <a:schemeClr val="bg1"/>
                          </a:solidFill>
                          <a:effectLst/>
                          <a:latin typeface="+mn-lt"/>
                          <a:cs typeface="Calibri"/>
                        </a:rPr>
                        <a:t>Control group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noProof="0">
                          <a:solidFill>
                            <a:schemeClr val="bg1"/>
                          </a:solidFill>
                          <a:effectLst/>
                          <a:latin typeface="+mn-lt"/>
                          <a:cs typeface="Calibri"/>
                        </a:rPr>
                        <a:t>CEP group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1254579"/>
                  </a:ext>
                </a:extLst>
              </a:tr>
              <a:tr h="302799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u="none" strike="noStrike" noProof="0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Transfemoral TAVR (%)</a:t>
                      </a:r>
                      <a:endParaRPr lang="en-US" sz="2400" b="0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400" b="0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noProof="0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99.4</a:t>
                      </a:r>
                      <a:endParaRPr lang="en-US" sz="2400" b="0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noProof="0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99.3</a:t>
                      </a:r>
                      <a:endParaRPr lang="en-US" sz="2400" b="0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949955"/>
                  </a:ext>
                </a:extLst>
              </a:tr>
              <a:tr h="347934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u="none" strike="noStrike" noProof="0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Pre-dilatation (%)</a:t>
                      </a:r>
                      <a:endParaRPr lang="en-US" sz="2400" b="0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400" b="1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noProof="0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45.3</a:t>
                      </a:r>
                      <a:endParaRPr lang="en-US" sz="2400" b="0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noProof="0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45.3</a:t>
                      </a:r>
                      <a:endParaRPr lang="en-US" sz="2400" b="0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805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endParaRPr lang="en-US" sz="400" b="0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400" b="1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400" b="0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400" b="0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293839"/>
                  </a:ext>
                </a:extLst>
              </a:tr>
              <a:tr h="302799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noProof="0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  Self-expanding valve (%)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400" b="1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noProof="0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42.7</a:t>
                      </a:r>
                      <a:endParaRPr lang="en-US" sz="2400" b="0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noProof="0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42.6</a:t>
                      </a:r>
                      <a:endParaRPr lang="en-US" sz="2400" b="0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1767161"/>
                  </a:ext>
                </a:extLst>
              </a:tr>
              <a:tr h="422437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noProof="0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   Balloon-expandable valve (%)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400" b="1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noProof="0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57.3</a:t>
                      </a:r>
                      <a:endParaRPr lang="en-US" sz="2400" b="0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noProof="0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57.4</a:t>
                      </a:r>
                      <a:endParaRPr lang="en-US" sz="2400" b="0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406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endParaRPr lang="en-US" sz="400" b="0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400" b="1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400" b="0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400" b="0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71172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noProof="0">
                          <a:solidFill>
                            <a:srgbClr val="104862"/>
                          </a:solidFill>
                          <a:effectLst/>
                          <a:latin typeface="+mn-lt"/>
                          <a:cs typeface="Calibri"/>
                        </a:rPr>
                        <a:t>TAVR valve successfully deployed (%)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400" b="1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noProof="0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99.3</a:t>
                      </a:r>
                      <a:endParaRPr lang="en-US" sz="2400" b="0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noProof="0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99.2</a:t>
                      </a:r>
                      <a:endParaRPr lang="en-US" sz="2400" b="0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055710"/>
                  </a:ext>
                </a:extLst>
              </a:tr>
              <a:tr h="302799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u="none" strike="noStrike" noProof="0">
                          <a:solidFill>
                            <a:srgbClr val="104862"/>
                          </a:solidFill>
                          <a:effectLst/>
                          <a:latin typeface="+mn-lt"/>
                          <a:cs typeface="Calibri"/>
                        </a:rPr>
                        <a:t>CEP device successfully deployed (%)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400" b="1" i="0" u="none" strike="noStrike" noProof="0">
                        <a:solidFill>
                          <a:srgbClr val="104862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noProof="0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noProof="0">
                          <a:solidFill>
                            <a:srgbClr val="104862"/>
                          </a:solidFill>
                          <a:effectLst/>
                          <a:latin typeface="+mn-lt"/>
                        </a:rPr>
                        <a:t>87.5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3679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449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02"/>
    </mc:Choice>
    <mc:Fallback xmlns="">
      <p:transition spd="slow" advTm="28502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2.4|6.4|6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2.4|6.4|6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1.3|1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A7DD901CAC6D40906813CA1B2FE5F6" ma:contentTypeVersion="15" ma:contentTypeDescription="Create a new document." ma:contentTypeScope="" ma:versionID="66ba21f500b87ee6007dc268132aa1d9">
  <xsd:schema xmlns:xsd="http://www.w3.org/2001/XMLSchema" xmlns:xs="http://www.w3.org/2001/XMLSchema" xmlns:p="http://schemas.microsoft.com/office/2006/metadata/properties" xmlns:ns2="6a164dda-3779-4169-b957-e287451f6523" xmlns:ns3="0dc10192-4adf-4d7e-957c-ab780187498a" xmlns:ns4="af0f8df7-e78c-4a33-88e3-a1e478bf2ff3" targetNamespace="http://schemas.microsoft.com/office/2006/metadata/properties" ma:root="true" ma:fieldsID="de8105e79a366782232d023d339f09fc" ns2:_="" ns3:_="" ns4:_="">
    <xsd:import namespace="6a164dda-3779-4169-b957-e287451f6523"/>
    <xsd:import namespace="0dc10192-4adf-4d7e-957c-ab780187498a"/>
    <xsd:import namespace="af0f8df7-e78c-4a33-88e3-a1e478bf2ff3"/>
    <xsd:element name="properties">
      <xsd:complexType>
        <xsd:sequence>
          <xsd:element name="documentManagement">
            <xsd:complexType>
              <xsd:all>
                <xsd:element ref="ns2:Visibility" minOccurs="0"/>
                <xsd:element ref="ns3:_dlc_DocId" minOccurs="0"/>
                <xsd:element ref="ns3:_dlc_DocIdUrl" minOccurs="0"/>
                <xsd:element ref="ns3:_dlc_DocIdPersistId" minOccurs="0"/>
                <xsd:element ref="ns3:SharedWithUsers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ObjectDetectorVersions" minOccurs="0"/>
                <xsd:element ref="ns4:MediaServiceSearchProperties" minOccurs="0"/>
                <xsd:element ref="ns4:lcf76f155ced4ddcb4097134ff3c332f" minOccurs="0"/>
                <xsd:element ref="ns2:TaxCatchAll" minOccurs="0"/>
                <xsd:element ref="ns4:MediaServiceDateTake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164dda-3779-4169-b957-e287451f6523" elementFormDefault="qualified">
    <xsd:import namespace="http://schemas.microsoft.com/office/2006/documentManagement/types"/>
    <xsd:import namespace="http://schemas.microsoft.com/office/infopath/2007/PartnerControls"/>
    <xsd:element name="Visibility" ma:index="2" nillable="true" ma:displayName="Visibility" ma:default="Internal" ma:description="Items that should be available externally should be marked &lt;strong&gt;External&lt;/strong&gt;" ma:format="RadioButtons" ma:internalName="Visibility">
      <xsd:simpleType>
        <xsd:restriction base="dms:Choice">
          <xsd:enumeration value="Internal"/>
          <xsd:enumeration value="External"/>
        </xsd:restriction>
      </xsd:simpleType>
    </xsd:element>
    <xsd:element name="TaxCatchAll" ma:index="20" nillable="true" ma:displayName="Taxonomy Catch All Column" ma:hidden="true" ma:list="{18815711-7939-42d1-936d-b4b0fca436c5}" ma:internalName="TaxCatchAll" ma:showField="CatchAllData" ma:web="0dc10192-4adf-4d7e-957c-ab780187498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c10192-4adf-4d7e-957c-ab780187498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0f8df7-e78c-4a33-88e3-a1e478bf2f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8207403b-203c-4ed3-95cd-88a85218912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6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haredContentType xmlns="Microsoft.SharePoint.Taxonomy.ContentTypeSync" SourceId="8207403b-203c-4ed3-95cd-88a852189123" ContentTypeId="0x01" PreviousValue="false"/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0dc10192-4adf-4d7e-957c-ab780187498a">XVSCMUDW3Z5C-1028009598-11871</_dlc_DocId>
    <Visibility xmlns="6a164dda-3779-4169-b957-e287451f6523">Internal</Visibility>
    <_dlc_DocIdUrl xmlns="0dc10192-4adf-4d7e-957c-ab780187498a">
      <Url>https://lshtm.sharepoint.com/sites/CTU/cvd/_layouts/15/DocIdRedir.aspx?ID=XVSCMUDW3Z5C-1028009598-11871</Url>
      <Description>XVSCMUDW3Z5C-1028009598-11871</Description>
    </_dlc_DocIdUrl>
    <lcf76f155ced4ddcb4097134ff3c332f xmlns="af0f8df7-e78c-4a33-88e3-a1e478bf2ff3">
      <Terms xmlns="http://schemas.microsoft.com/office/infopath/2007/PartnerControls"/>
    </lcf76f155ced4ddcb4097134ff3c332f>
    <TaxCatchAll xmlns="6a164dda-3779-4169-b957-e287451f6523" xsi:nil="true"/>
  </documentManagement>
</p:properties>
</file>

<file path=customXml/itemProps1.xml><?xml version="1.0" encoding="utf-8"?>
<ds:datastoreItem xmlns:ds="http://schemas.openxmlformats.org/officeDocument/2006/customXml" ds:itemID="{4F2DCD5E-E069-4ED7-BCE6-1E80F14B9C88}">
  <ds:schemaRefs>
    <ds:schemaRef ds:uri="0dc10192-4adf-4d7e-957c-ab780187498a"/>
    <ds:schemaRef ds:uri="6a164dda-3779-4169-b957-e287451f6523"/>
    <ds:schemaRef ds:uri="af0f8df7-e78c-4a33-88e3-a1e478bf2ff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037CE5D-2A6F-4631-B0B3-595C6780B028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D143E413-0739-468B-9872-A98B572DB26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2052950F-BCCC-451B-90DB-2272097D8281}">
  <ds:schemaRefs>
    <ds:schemaRef ds:uri="Microsoft.SharePoint.Taxonomy.ContentTypeSync"/>
  </ds:schemaRefs>
</ds:datastoreItem>
</file>

<file path=customXml/itemProps5.xml><?xml version="1.0" encoding="utf-8"?>
<ds:datastoreItem xmlns:ds="http://schemas.openxmlformats.org/officeDocument/2006/customXml" ds:itemID="{3AF8FBAF-8D09-47C7-B225-861E87A52EAC}">
  <ds:schemaRefs>
    <ds:schemaRef ds:uri="0dc10192-4adf-4d7e-957c-ab780187498a"/>
    <ds:schemaRef ds:uri="6a164dda-3779-4169-b957-e287451f6523"/>
    <ds:schemaRef ds:uri="af0f8df7-e78c-4a33-88e3-a1e478bf2ff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794</TotalTime>
  <Words>1207</Words>
  <Application>Microsoft Macintosh PowerPoint</Application>
  <PresentationFormat>Widescreen</PresentationFormat>
  <Paragraphs>304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Times New Roman</vt:lpstr>
      <vt:lpstr>Office Theme</vt:lpstr>
      <vt:lpstr>1_Custom Design</vt:lpstr>
      <vt:lpstr>Custom Design</vt:lpstr>
      <vt:lpstr>PowerPoint Presentation</vt:lpstr>
      <vt:lpstr>Background</vt:lpstr>
      <vt:lpstr>Research Question</vt:lpstr>
      <vt:lpstr>Study design</vt:lpstr>
      <vt:lpstr>Primary Outcome</vt:lpstr>
      <vt:lpstr>Sample size and interim analysis</vt:lpstr>
      <vt:lpstr>Study flow</vt:lpstr>
      <vt:lpstr>Baseline characteristics</vt:lpstr>
      <vt:lpstr>Procedural characteristics</vt:lpstr>
      <vt:lpstr>Results: outcomes</vt:lpstr>
      <vt:lpstr>Primary outcome: Stroke  </vt:lpstr>
      <vt:lpstr>Secondary outcome: Disabling stroke</vt:lpstr>
      <vt:lpstr>Secondary outcome: Death, non-fatal stroke, TIA</vt:lpstr>
      <vt:lpstr>Primary stroke endpoint: subgroups</vt:lpstr>
      <vt:lpstr>Secondary analysis: Non-compliers</vt:lpstr>
      <vt:lpstr>Conclusion </vt:lpstr>
      <vt:lpstr>Acknowledgments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Zahra Jamal</dc:creator>
  <cp:lastModifiedBy>Rajesh Kharbanda</cp:lastModifiedBy>
  <cp:revision>19</cp:revision>
  <dcterms:created xsi:type="dcterms:W3CDTF">2025-03-17T14:53:24Z</dcterms:created>
  <dcterms:modified xsi:type="dcterms:W3CDTF">2025-04-02T14:52:16Z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0x01010090A7DD901CAC6D40906813CA1B2FE5F6</vt:lpwstr>
  </property>
  <property fmtid="{D5CDD505-2E9C-101B-9397-08002B2CF9AE}" pid="3" name="MediaServiceImageTags">
    <vt:lpwstr/>
  </property>
  <property fmtid="{D5CDD505-2E9C-101B-9397-08002B2CF9AE}" pid="4" name="_dlc_DocIdItemGuid">
    <vt:lpwstr>4d831f0f-74dc-4dac-ae00-44f8c164739d</vt:lpwstr>
  </property>
</Properties>
</file>