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26"/>
  </p:notesMasterIdLst>
  <p:sldIdLst>
    <p:sldId id="257" r:id="rId6"/>
    <p:sldId id="281" r:id="rId7"/>
    <p:sldId id="280" r:id="rId8"/>
    <p:sldId id="259" r:id="rId9"/>
    <p:sldId id="282" r:id="rId10"/>
    <p:sldId id="273" r:id="rId11"/>
    <p:sldId id="275" r:id="rId12"/>
    <p:sldId id="276" r:id="rId13"/>
    <p:sldId id="270" r:id="rId14"/>
    <p:sldId id="285" r:id="rId15"/>
    <p:sldId id="283" r:id="rId16"/>
    <p:sldId id="287" r:id="rId17"/>
    <p:sldId id="286" r:id="rId18"/>
    <p:sldId id="272" r:id="rId19"/>
    <p:sldId id="268" r:id="rId20"/>
    <p:sldId id="264" r:id="rId21"/>
    <p:sldId id="271" r:id="rId22"/>
    <p:sldId id="261" r:id="rId23"/>
    <p:sldId id="284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7E7E7"/>
    <a:srgbClr val="3968B5"/>
    <a:srgbClr val="6EB5E3"/>
    <a:srgbClr val="3B6BB5"/>
    <a:srgbClr val="182B55"/>
    <a:srgbClr val="E7EAED"/>
    <a:srgbClr val="CCD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024DA-D0A5-4649-8238-0C7F071DBFD5}" v="5" dt="2025-03-21T00:53:55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66" d="100"/>
          <a:sy n="66" d="100"/>
        </p:scale>
        <p:origin x="655" y="25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yvan Karkouti" userId="c3f45a36cf0c422a" providerId="LiveId" clId="{355024DA-D0A5-4649-8238-0C7F071DBFD5}"/>
    <pc:docChg chg="undo custSel addSld delSld modSld">
      <pc:chgData name="Keyvan Karkouti" userId="c3f45a36cf0c422a" providerId="LiveId" clId="{355024DA-D0A5-4649-8238-0C7F071DBFD5}" dt="2025-03-21T15:23:06.964" v="136" actId="20577"/>
      <pc:docMkLst>
        <pc:docMk/>
      </pc:docMkLst>
      <pc:sldChg chg="modSp add del mod">
        <pc:chgData name="Keyvan Karkouti" userId="c3f45a36cf0c422a" providerId="LiveId" clId="{355024DA-D0A5-4649-8238-0C7F071DBFD5}" dt="2025-03-21T00:53:55.829" v="34"/>
        <pc:sldMkLst>
          <pc:docMk/>
          <pc:sldMk cId="1542072071" sldId="256"/>
        </pc:sldMkLst>
        <pc:spChg chg="mod">
          <ac:chgData name="Keyvan Karkouti" userId="c3f45a36cf0c422a" providerId="LiveId" clId="{355024DA-D0A5-4649-8238-0C7F071DBFD5}" dt="2025-03-21T00:53:55.829" v="34"/>
          <ac:spMkLst>
            <pc:docMk/>
            <pc:sldMk cId="1542072071" sldId="256"/>
            <ac:spMk id="11" creationId="{FD608AA8-6EBC-2D02-4BE1-F5DB081DE908}"/>
          </ac:spMkLst>
        </pc:spChg>
        <pc:spChg chg="mod">
          <ac:chgData name="Keyvan Karkouti" userId="c3f45a36cf0c422a" providerId="LiveId" clId="{355024DA-D0A5-4649-8238-0C7F071DBFD5}" dt="2025-03-21T00:53:55.829" v="34"/>
          <ac:spMkLst>
            <pc:docMk/>
            <pc:sldMk cId="1542072071" sldId="256"/>
            <ac:spMk id="13" creationId="{9229AC7E-DBEC-6D2B-6DF5-0BB2F822A103}"/>
          </ac:spMkLst>
        </pc:spChg>
      </pc:sldChg>
      <pc:sldChg chg="modSp mod">
        <pc:chgData name="Keyvan Karkouti" userId="c3f45a36cf0c422a" providerId="LiveId" clId="{355024DA-D0A5-4649-8238-0C7F071DBFD5}" dt="2025-03-21T15:21:45.814" v="90" actId="6549"/>
        <pc:sldMkLst>
          <pc:docMk/>
          <pc:sldMk cId="4132176473" sldId="259"/>
        </pc:sldMkLst>
        <pc:spChg chg="mod">
          <ac:chgData name="Keyvan Karkouti" userId="c3f45a36cf0c422a" providerId="LiveId" clId="{355024DA-D0A5-4649-8238-0C7F071DBFD5}" dt="2025-03-21T15:21:45.814" v="90" actId="6549"/>
          <ac:spMkLst>
            <pc:docMk/>
            <pc:sldMk cId="4132176473" sldId="259"/>
            <ac:spMk id="4" creationId="{253A821C-F279-EF47-5767-D4A8EB818510}"/>
          </ac:spMkLst>
        </pc:spChg>
      </pc:sldChg>
      <pc:sldChg chg="addSp delSp modSp mod">
        <pc:chgData name="Keyvan Karkouti" userId="c3f45a36cf0c422a" providerId="LiveId" clId="{355024DA-D0A5-4649-8238-0C7F071DBFD5}" dt="2025-03-21T15:23:06.964" v="136" actId="20577"/>
        <pc:sldMkLst>
          <pc:docMk/>
          <pc:sldMk cId="3724328684" sldId="267"/>
        </pc:sldMkLst>
        <pc:spChg chg="mod">
          <ac:chgData name="Keyvan Karkouti" userId="c3f45a36cf0c422a" providerId="LiveId" clId="{355024DA-D0A5-4649-8238-0C7F071DBFD5}" dt="2025-03-21T15:22:33.023" v="92" actId="6549"/>
          <ac:spMkLst>
            <pc:docMk/>
            <pc:sldMk cId="3724328684" sldId="267"/>
            <ac:spMk id="2" creationId="{B35232CC-39A3-2F63-3519-A5F3B99629C2}"/>
          </ac:spMkLst>
        </pc:spChg>
        <pc:spChg chg="add del mod">
          <ac:chgData name="Keyvan Karkouti" userId="c3f45a36cf0c422a" providerId="LiveId" clId="{355024DA-D0A5-4649-8238-0C7F071DBFD5}" dt="2025-03-21T15:23:06.964" v="136" actId="20577"/>
          <ac:spMkLst>
            <pc:docMk/>
            <pc:sldMk cId="3724328684" sldId="267"/>
            <ac:spMk id="3" creationId="{C7F69871-FCDD-D280-9685-AB190951DCAA}"/>
          </ac:spMkLst>
        </pc:spChg>
        <pc:picChg chg="add del">
          <ac:chgData name="Keyvan Karkouti" userId="c3f45a36cf0c422a" providerId="LiveId" clId="{355024DA-D0A5-4649-8238-0C7F071DBFD5}" dt="2025-03-21T00:53:54.585" v="30" actId="22"/>
          <ac:picMkLst>
            <pc:docMk/>
            <pc:sldMk cId="3724328684" sldId="267"/>
            <ac:picMk id="5" creationId="{B03C0B92-211B-F078-8FD7-B1060976A139}"/>
          </ac:picMkLst>
        </pc:picChg>
        <pc:picChg chg="add mod">
          <ac:chgData name="Keyvan Karkouti" userId="c3f45a36cf0c422a" providerId="LiveId" clId="{355024DA-D0A5-4649-8238-0C7F071DBFD5}" dt="2025-03-21T00:56:04.589" v="79" actId="1076"/>
          <ac:picMkLst>
            <pc:docMk/>
            <pc:sldMk cId="3724328684" sldId="267"/>
            <ac:picMk id="7" creationId="{D199B390-6BBD-142E-C8F1-38F51FA34448}"/>
          </ac:picMkLst>
        </pc:picChg>
      </pc:sldChg>
      <pc:sldChg chg="modSp mod">
        <pc:chgData name="Keyvan Karkouti" userId="c3f45a36cf0c422a" providerId="LiveId" clId="{355024DA-D0A5-4649-8238-0C7F071DBFD5}" dt="2025-03-21T15:22:06.812" v="91" actId="1076"/>
        <pc:sldMkLst>
          <pc:docMk/>
          <pc:sldMk cId="2645326300" sldId="273"/>
        </pc:sldMkLst>
        <pc:spChg chg="mod">
          <ac:chgData name="Keyvan Karkouti" userId="c3f45a36cf0c422a" providerId="LiveId" clId="{355024DA-D0A5-4649-8238-0C7F071DBFD5}" dt="2025-03-21T15:22:06.812" v="91" actId="1076"/>
          <ac:spMkLst>
            <pc:docMk/>
            <pc:sldMk cId="2645326300" sldId="273"/>
            <ac:spMk id="6" creationId="{A213137C-1F38-BE8C-44CA-F17F3196398D}"/>
          </ac:spMkLst>
        </pc:spChg>
      </pc:sldChg>
      <pc:sldChg chg="modSp mod">
        <pc:chgData name="Keyvan Karkouti" userId="c3f45a36cf0c422a" providerId="LiveId" clId="{355024DA-D0A5-4649-8238-0C7F071DBFD5}" dt="2025-03-21T00:47:19.470" v="1" actId="20577"/>
        <pc:sldMkLst>
          <pc:docMk/>
          <pc:sldMk cId="3105286335" sldId="280"/>
        </pc:sldMkLst>
        <pc:spChg chg="mod">
          <ac:chgData name="Keyvan Karkouti" userId="c3f45a36cf0c422a" providerId="LiveId" clId="{355024DA-D0A5-4649-8238-0C7F071DBFD5}" dt="2025-03-21T00:47:19.470" v="1" actId="20577"/>
          <ac:spMkLst>
            <pc:docMk/>
            <pc:sldMk cId="3105286335" sldId="280"/>
            <ac:spMk id="4" creationId="{9F48AEFB-C503-88C1-D44B-FBC9CC519013}"/>
          </ac:spMkLst>
        </pc:spChg>
      </pc:sldChg>
      <pc:sldChg chg="modSp mod">
        <pc:chgData name="Keyvan Karkouti" userId="c3f45a36cf0c422a" providerId="LiveId" clId="{355024DA-D0A5-4649-8238-0C7F071DBFD5}" dt="2025-03-21T00:47:13.877" v="0" actId="20577"/>
        <pc:sldMkLst>
          <pc:docMk/>
          <pc:sldMk cId="1977852065" sldId="281"/>
        </pc:sldMkLst>
        <pc:spChg chg="mod">
          <ac:chgData name="Keyvan Karkouti" userId="c3f45a36cf0c422a" providerId="LiveId" clId="{355024DA-D0A5-4649-8238-0C7F071DBFD5}" dt="2025-03-21T00:47:13.877" v="0" actId="20577"/>
          <ac:spMkLst>
            <pc:docMk/>
            <pc:sldMk cId="1977852065" sldId="281"/>
            <ac:spMk id="4" creationId="{53282F02-9B0F-A865-2ADA-21A8D898DD81}"/>
          </ac:spMkLst>
        </pc:spChg>
      </pc:sldChg>
      <pc:sldChg chg="modSp mod">
        <pc:chgData name="Keyvan Karkouti" userId="c3f45a36cf0c422a" providerId="LiveId" clId="{355024DA-D0A5-4649-8238-0C7F071DBFD5}" dt="2025-03-21T00:50:58.461" v="21" actId="20577"/>
        <pc:sldMkLst>
          <pc:docMk/>
          <pc:sldMk cId="4163500078" sldId="284"/>
        </pc:sldMkLst>
        <pc:spChg chg="mod">
          <ac:chgData name="Keyvan Karkouti" userId="c3f45a36cf0c422a" providerId="LiveId" clId="{355024DA-D0A5-4649-8238-0C7F071DBFD5}" dt="2025-03-21T00:50:58.461" v="21" actId="20577"/>
          <ac:spMkLst>
            <pc:docMk/>
            <pc:sldMk cId="4163500078" sldId="284"/>
            <ac:spMk id="136" creationId="{E4643243-1AD9-32CC-15D1-D4514ED8464A}"/>
          </ac:spMkLst>
        </pc:spChg>
      </pc:sldChg>
      <pc:sldChg chg="modSp add del mod">
        <pc:chgData name="Keyvan Karkouti" userId="c3f45a36cf0c422a" providerId="LiveId" clId="{355024DA-D0A5-4649-8238-0C7F071DBFD5}" dt="2025-03-21T00:53:55.074" v="32"/>
        <pc:sldMkLst>
          <pc:docMk/>
          <pc:sldMk cId="3600831998" sldId="288"/>
        </pc:sldMkLst>
        <pc:spChg chg="mod">
          <ac:chgData name="Keyvan Karkouti" userId="c3f45a36cf0c422a" providerId="LiveId" clId="{355024DA-D0A5-4649-8238-0C7F071DBFD5}" dt="2025-03-21T00:53:55.074" v="32"/>
          <ac:spMkLst>
            <pc:docMk/>
            <pc:sldMk cId="3600831998" sldId="288"/>
            <ac:spMk id="11" creationId="{FD608AA8-6EBC-2D02-4BE1-F5DB081DE908}"/>
          </ac:spMkLst>
        </pc:spChg>
        <pc:spChg chg="mod">
          <ac:chgData name="Keyvan Karkouti" userId="c3f45a36cf0c422a" providerId="LiveId" clId="{355024DA-D0A5-4649-8238-0C7F071DBFD5}" dt="2025-03-21T00:53:55.074" v="32"/>
          <ac:spMkLst>
            <pc:docMk/>
            <pc:sldMk cId="3600831998" sldId="288"/>
            <ac:spMk id="13" creationId="{9229AC7E-DBEC-6D2B-6DF5-0BB2F822A10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ocuments\Final%20Copy%20Ltd\6.%20Portland\PMC28266%20LEX-211%20ACC%202025%20slides\28266_LEX-211_ACC2025%20slides_v0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x"/>
            <c:size val="10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'All ABPs'!$G$2:$G$14</c:f>
                <c:numCache>
                  <c:formatCode>General</c:formatCode>
                  <c:ptCount val="13"/>
                  <c:pt idx="0">
                    <c:v>-8.8499999999999979</c:v>
                  </c:pt>
                  <c:pt idx="1">
                    <c:v>-8.9400000000000013</c:v>
                  </c:pt>
                  <c:pt idx="2">
                    <c:v>-10.370000000000001</c:v>
                  </c:pt>
                  <c:pt idx="3">
                    <c:v>-17.009999999999998</c:v>
                  </c:pt>
                  <c:pt idx="4">
                    <c:v>-9.9400000000000013</c:v>
                  </c:pt>
                  <c:pt idx="5">
                    <c:v>-19.479999999999997</c:v>
                  </c:pt>
                  <c:pt idx="6">
                    <c:v>-10.879999999999999</c:v>
                  </c:pt>
                  <c:pt idx="7">
                    <c:v>-14.409999999999998</c:v>
                  </c:pt>
                  <c:pt idx="8">
                    <c:v>-15.63</c:v>
                  </c:pt>
                  <c:pt idx="9">
                    <c:v>-14.480000000000004</c:v>
                  </c:pt>
                  <c:pt idx="10">
                    <c:v>-14.95</c:v>
                  </c:pt>
                  <c:pt idx="11">
                    <c:v>-13.370000000000001</c:v>
                  </c:pt>
                  <c:pt idx="12">
                    <c:v>-11.809999999999999</c:v>
                  </c:pt>
                </c:numCache>
              </c:numRef>
            </c:plus>
            <c:minus>
              <c:numRef>
                <c:f>'All ABPs'!$F$2:$F$14</c:f>
                <c:numCache>
                  <c:formatCode>General</c:formatCode>
                  <c:ptCount val="13"/>
                  <c:pt idx="0">
                    <c:v>-8.8500000000000014</c:v>
                  </c:pt>
                  <c:pt idx="1">
                    <c:v>-8.94</c:v>
                  </c:pt>
                  <c:pt idx="2">
                    <c:v>-10.36</c:v>
                  </c:pt>
                  <c:pt idx="3">
                    <c:v>-17.02</c:v>
                  </c:pt>
                  <c:pt idx="4">
                    <c:v>-9.93</c:v>
                  </c:pt>
                  <c:pt idx="5">
                    <c:v>-19.47</c:v>
                  </c:pt>
                  <c:pt idx="6">
                    <c:v>-10.879999999999999</c:v>
                  </c:pt>
                  <c:pt idx="7">
                    <c:v>-14.41</c:v>
                  </c:pt>
                  <c:pt idx="8">
                    <c:v>-15.64</c:v>
                  </c:pt>
                  <c:pt idx="9">
                    <c:v>-14.479999999999999</c:v>
                  </c:pt>
                  <c:pt idx="10">
                    <c:v>-14.950000000000001</c:v>
                  </c:pt>
                  <c:pt idx="11">
                    <c:v>-13.370000000000001</c:v>
                  </c:pt>
                  <c:pt idx="12">
                    <c:v>-11.81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'All ABPs'!$C$2:$C$14</c:f>
              <c:numCache>
                <c:formatCode>0.00</c:formatCode>
                <c:ptCount val="13"/>
                <c:pt idx="0">
                  <c:v>-17.55</c:v>
                </c:pt>
                <c:pt idx="1">
                  <c:v>-17.97</c:v>
                </c:pt>
                <c:pt idx="2">
                  <c:v>-14.61</c:v>
                </c:pt>
                <c:pt idx="3">
                  <c:v>-25.75</c:v>
                </c:pt>
                <c:pt idx="4">
                  <c:v>-19.73</c:v>
                </c:pt>
                <c:pt idx="5">
                  <c:v>-10.1</c:v>
                </c:pt>
                <c:pt idx="6">
                  <c:v>-20.43</c:v>
                </c:pt>
                <c:pt idx="7">
                  <c:v>-8.06</c:v>
                </c:pt>
                <c:pt idx="8">
                  <c:v>-14.17</c:v>
                </c:pt>
                <c:pt idx="9">
                  <c:v>-19.329999999999998</c:v>
                </c:pt>
                <c:pt idx="10">
                  <c:v>-16.71</c:v>
                </c:pt>
                <c:pt idx="11">
                  <c:v>-22.16</c:v>
                </c:pt>
                <c:pt idx="12">
                  <c:v>-13.16</c:v>
                </c:pt>
              </c:numCache>
            </c:numRef>
          </c:xVal>
          <c:yVal>
            <c:numRef>
              <c:f>'All ABPs'!$A$2:$A$14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D9-4A46-9293-897A490857D5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F0D0E32-2678-485B-B3C1-E4F57B7C4E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ED9-4A46-9293-897A490857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E562A5-41F6-48AF-B767-604B0A0849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ED9-4A46-9293-897A490857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A3A38C-D23D-44D7-AD09-B47922C76B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ED9-4A46-9293-897A490857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7355EC5-37A1-4D75-A279-5BE59D6D87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ED9-4A46-9293-897A490857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A0ABBC4-8335-4D70-AD34-135D41B22E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ED9-4A46-9293-897A490857D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DB7B13A-5202-47EE-823E-605B2CCBFF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ED9-4A46-9293-897A490857D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D30CBC7-69EC-4769-A795-BA87455290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ED9-4A46-9293-897A490857D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5CBAC7B-72B0-4C23-B41C-5D4E7C6DDA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ED9-4A46-9293-897A490857D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38B04D2-BFAD-4762-9D55-1714812EFA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ED9-4A46-9293-897A490857D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E682258-64DA-4082-873A-81DC4F43B9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ED9-4A46-9293-897A490857D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DBB2427-C255-461E-B16A-0136AFB06B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ED9-4A46-9293-897A490857D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B72CB6C-89D2-4CE7-A72A-7902936C93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ED9-4A46-9293-897A490857D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A7CBE35-5C4A-4422-B369-A05A89F247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ED9-4A46-9293-897A490857D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xVal>
            <c:numRef>
              <c:f>'All ABPs'!$H$2:$H$14</c:f>
              <c:numCache>
                <c:formatCode>General</c:formatCode>
                <c:ptCount val="13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-100</c:v>
                </c:pt>
                <c:pt idx="10">
                  <c:v>-100</c:v>
                </c:pt>
                <c:pt idx="11">
                  <c:v>-100</c:v>
                </c:pt>
                <c:pt idx="12">
                  <c:v>-100</c:v>
                </c:pt>
              </c:numCache>
            </c:numRef>
          </c:xVal>
          <c:yVal>
            <c:numRef>
              <c:f>'All ABPs'!$A$2:$A$14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'All ABPs'!$B$2:$B$14</c15:f>
                <c15:dlblRangeCache>
                  <c:ptCount val="13"/>
                  <c:pt idx="0">
                    <c:v>Primary analysis set</c:v>
                  </c:pt>
                  <c:pt idx="1">
                    <c:v>Per-protocol analysis set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Elective surgery</c:v>
                  </c:pt>
                  <c:pt idx="5">
                    <c:v>Non-elective surgery</c:v>
                  </c:pt>
                  <c:pt idx="6">
                    <c:v>Complex surgery</c:v>
                  </c:pt>
                  <c:pt idx="7">
                    <c:v>Simple surgery</c:v>
                  </c:pt>
                  <c:pt idx="8">
                    <c:v>CPB duration ≤120 minutes</c:v>
                  </c:pt>
                  <c:pt idx="9">
                    <c:v>CPB duration 121–180 minutes</c:v>
                  </c:pt>
                  <c:pt idx="10">
                    <c:v>CPB duration &gt;180 minutes</c:v>
                  </c:pt>
                  <c:pt idx="11">
                    <c:v>Age &lt;65 years</c:v>
                  </c:pt>
                  <c:pt idx="12">
                    <c:v>Age ≥65 years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5ED9-4A46-9293-897A49085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037680"/>
        <c:axId val="466175656"/>
      </c:scatterChart>
      <c:valAx>
        <c:axId val="467037680"/>
        <c:scaling>
          <c:orientation val="minMax"/>
          <c:min val="-50"/>
        </c:scaling>
        <c:delete val="0"/>
        <c:axPos val="t"/>
        <c:numFmt formatCode="0" sourceLinked="0"/>
        <c:majorTickMark val="in"/>
        <c:minorTickMark val="in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66175656"/>
        <c:crossesAt val="15"/>
        <c:crossBetween val="midCat"/>
        <c:majorUnit val="10"/>
        <c:minorUnit val="5"/>
      </c:valAx>
      <c:valAx>
        <c:axId val="466175656"/>
        <c:scaling>
          <c:orientation val="maxMin"/>
          <c:max val="14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>
                    <a:alpha val="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7037680"/>
        <c:crossesAt val="1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9ABC9-938C-49A8-8B3A-9EE29A7E231A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4357F-43B4-4156-B75A-41DE0A31E5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6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7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PCC 4 excluded from PP analysis --- 2 received non-IMP FP prior to first dose of IMP; 1 received commercial PCC after first dose of IMP; and 1 received the first dose of IMP before CPB 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FP 7 excluded from PP analysis --- 3 received commercial PCC after first dose of IMP; 3 received &lt;50% planned dose of IMP; and 1 received first dose of IMP before CPB end and received PCC not FP for second dose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7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sng" dirty="0"/>
              <a:t>Complex surgery</a:t>
            </a:r>
            <a:r>
              <a:rPr lang="en-GB" dirty="0"/>
              <a:t> --- </a:t>
            </a:r>
            <a:r>
              <a:rPr lang="en-GB" sz="1800" b="0" i="0" u="none" strike="noStrike" baseline="0" dirty="0">
                <a:latin typeface="Arial" panose="020B0604020202020204" pitchFamily="34" charset="0"/>
              </a:rPr>
              <a:t>Procedures other than coronary artery bypass graft only, single valve only, or repair of atrial septal defect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5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5719B-7F1C-395F-EE1A-72DB62EF6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AC0BA-6811-EF8B-7ED3-D73E304E5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35F1B-0C18-9D42-A9A2-85C0592D2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sng" dirty="0"/>
              <a:t>Complex surgery</a:t>
            </a:r>
            <a:r>
              <a:rPr lang="en-GB" dirty="0"/>
              <a:t> --- </a:t>
            </a:r>
            <a:r>
              <a:rPr lang="en-GB" sz="1800" b="0" i="0" u="none" strike="noStrike" baseline="0" dirty="0">
                <a:latin typeface="Arial" panose="020B0604020202020204" pitchFamily="34" charset="0"/>
              </a:rPr>
              <a:t>Procedures other than coronary artery bypass graft only, single valve only, or repair of atrial septal defect only.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0FF12-DF4B-35F2-4371-D68D6BAA3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4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86239-196E-B272-D703-4EAA9D39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91FE4-9E8E-9046-E767-5BE42BF6D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8ACC6A-C7D9-3F4C-C0B5-BE4731C6C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94DC6-BF07-F879-AA50-EF465F636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3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32D4E-4189-2FA2-4D08-CA8D4084B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C24C9F-93CF-2EC9-96BD-A0B1E77AD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70442-002E-206D-9F60-F8FB12B1B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0547-2C55-B984-8834-3A0ECDF66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9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67156-3816-4AC9-3655-EF47D0990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CF2DF-0645-9565-4944-172E322A4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76121B-E21E-A38C-5DE5-ABFEBAC54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E933E-8D2B-FE84-42F9-2F38213B2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94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6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4357F-43B4-4156-B75A-41DE0A31E5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3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-up of a colorful border&#10;&#10;Description automatically generated">
            <a:extLst>
              <a:ext uri="{FF2B5EF4-FFF2-40B4-BE49-F238E27FC236}">
                <a16:creationId xmlns:a16="http://schemas.microsoft.com/office/drawing/2014/main" id="{327DA9BA-2D0D-6F3E-110C-2B21F2A66B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a heart&#10;&#10;AI-generated content may be incorrect.">
            <a:extLst>
              <a:ext uri="{FF2B5EF4-FFF2-40B4-BE49-F238E27FC236}">
                <a16:creationId xmlns:a16="http://schemas.microsoft.com/office/drawing/2014/main" id="{3D361E35-6A7E-4E98-3F68-8BAB696CEC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340750" y="2018144"/>
            <a:ext cx="6497794" cy="2387600"/>
          </a:xfrm>
          <a:prstGeom prst="rect">
            <a:avLst/>
          </a:prstGeom>
        </p:spPr>
        <p:txBody>
          <a:bodyPr lIns="72000" rIns="7200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noProof="0" dirty="0">
                <a:solidFill>
                  <a:srgbClr val="002856"/>
                </a:solidFill>
                <a:latin typeface="+mn-lt"/>
              </a:rPr>
              <a:t>Four-Factor Prothrombin Complex Concentrate is Superior to Frozen Plasma in Bleeding Adult Cardiac Surgery Patients with Coagulopathy—Results from a Phase 3, Randomized, Active-Control Study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340749" y="4473961"/>
            <a:ext cx="6497795" cy="887076"/>
          </a:xfrm>
          <a:prstGeom prst="rect">
            <a:avLst/>
          </a:prstGeom>
        </p:spPr>
        <p:txBody>
          <a:bodyPr lIns="72000" rIns="72000"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sz="1800" b="0" u="sng" noProof="0" dirty="0">
                <a:solidFill>
                  <a:srgbClr val="002856"/>
                </a:solidFill>
                <a:latin typeface="+mn-lt"/>
              </a:rPr>
              <a:t>Keyvan Karkouti</a:t>
            </a:r>
            <a:r>
              <a:rPr lang="en-US" sz="1800" b="0" baseline="30000" noProof="0" dirty="0">
                <a:solidFill>
                  <a:srgbClr val="002856"/>
                </a:solidFill>
                <a:latin typeface="+mn-lt"/>
              </a:rPr>
              <a:t>1,2</a:t>
            </a:r>
            <a:r>
              <a:rPr lang="en-US" sz="1800" b="0" noProof="0" dirty="0">
                <a:solidFill>
                  <a:srgbClr val="002856"/>
                </a:solidFill>
                <a:latin typeface="+mn-lt"/>
              </a:rPr>
              <a:t>, Jeannie Callum</a:t>
            </a:r>
            <a:r>
              <a:rPr lang="en-US" sz="1800" b="0" baseline="30000" noProof="0" dirty="0">
                <a:solidFill>
                  <a:srgbClr val="002856"/>
                </a:solidFill>
                <a:latin typeface="+mn-lt"/>
              </a:rPr>
              <a:t>3,4</a:t>
            </a:r>
            <a:r>
              <a:rPr lang="en-US" sz="1800" b="0" noProof="0" dirty="0">
                <a:solidFill>
                  <a:srgbClr val="002856"/>
                </a:solidFill>
                <a:latin typeface="+mn-lt"/>
              </a:rPr>
              <a:t>, Cristina Solomon</a:t>
            </a:r>
            <a:r>
              <a:rPr lang="en-US" sz="1800" b="0" baseline="30000" noProof="0" dirty="0">
                <a:solidFill>
                  <a:srgbClr val="002856"/>
                </a:solidFill>
                <a:latin typeface="+mn-lt"/>
              </a:rPr>
              <a:t>5</a:t>
            </a:r>
            <a:r>
              <a:rPr lang="en-US" sz="1800" b="0" noProof="0" dirty="0">
                <a:solidFill>
                  <a:srgbClr val="002856"/>
                </a:solidFill>
                <a:latin typeface="+mn-lt"/>
              </a:rPr>
              <a:t>,</a:t>
            </a:r>
            <a:br>
              <a:rPr lang="en-US" sz="1800" b="0" noProof="0" dirty="0">
                <a:solidFill>
                  <a:srgbClr val="002856"/>
                </a:solidFill>
                <a:latin typeface="+mn-lt"/>
              </a:rPr>
            </a:br>
            <a:r>
              <a:rPr lang="en-US" sz="1800" b="0" noProof="0" dirty="0">
                <a:solidFill>
                  <a:srgbClr val="002856"/>
                </a:solidFill>
                <a:latin typeface="+mn-lt"/>
              </a:rPr>
              <a:t>Sigurd Knaub</a:t>
            </a:r>
            <a:r>
              <a:rPr lang="en-US" sz="1800" b="0" baseline="30000" noProof="0" dirty="0">
                <a:solidFill>
                  <a:srgbClr val="002856"/>
                </a:solidFill>
                <a:latin typeface="+mn-lt"/>
              </a:rPr>
              <a:t>5</a:t>
            </a:r>
            <a:r>
              <a:rPr lang="en-US" sz="1800" b="0" noProof="0" dirty="0">
                <a:solidFill>
                  <a:srgbClr val="002856"/>
                </a:solidFill>
                <a:latin typeface="+mn-lt"/>
              </a:rPr>
              <a:t>, Sylvia Werner</a:t>
            </a:r>
            <a:r>
              <a:rPr lang="en-US" sz="1800" b="0" baseline="30000" noProof="0" dirty="0">
                <a:solidFill>
                  <a:srgbClr val="002856"/>
                </a:solidFill>
                <a:latin typeface="+mn-lt"/>
              </a:rPr>
              <a:t>6</a:t>
            </a:r>
            <a:r>
              <a:rPr lang="en-US" sz="1800" b="0" noProof="0" dirty="0">
                <a:solidFill>
                  <a:srgbClr val="002856"/>
                </a:solidFill>
                <a:latin typeface="+mn-lt"/>
              </a:rPr>
              <a:t>, Kenichi Tanaka</a:t>
            </a:r>
            <a:r>
              <a:rPr lang="en-US" sz="1800" b="0" baseline="30000" noProof="0" dirty="0">
                <a:solidFill>
                  <a:srgbClr val="002856"/>
                </a:solidFill>
                <a:latin typeface="+mn-lt"/>
              </a:rPr>
              <a:t>7</a:t>
            </a:r>
            <a:r>
              <a:rPr lang="en-US" sz="1800" b="0" noProof="0" dirty="0">
                <a:solidFill>
                  <a:srgbClr val="002856"/>
                </a:solidFill>
                <a:latin typeface="+mn-lt"/>
              </a:rPr>
              <a:t>, Jerrold H. Levy</a:t>
            </a:r>
            <a:r>
              <a:rPr lang="en-US" sz="1800" b="0" baseline="30000" noProof="0" dirty="0">
                <a:solidFill>
                  <a:srgbClr val="002856"/>
                </a:solidFill>
                <a:latin typeface="+mn-lt"/>
              </a:rPr>
              <a:t>8</a:t>
            </a:r>
            <a:r>
              <a:rPr lang="en-US" sz="1800" b="0" noProof="0" dirty="0">
                <a:solidFill>
                  <a:srgbClr val="002856"/>
                </a:solidFill>
                <a:latin typeface="+mn-lt"/>
              </a:rPr>
              <a:t>; </a:t>
            </a:r>
            <a:r>
              <a:rPr lang="en-US" sz="1800" b="0" u="sng" noProof="0" dirty="0">
                <a:solidFill>
                  <a:srgbClr val="002856"/>
                </a:solidFill>
                <a:latin typeface="+mn-lt"/>
              </a:rPr>
              <a:t>for the FARES-II Study Group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54246E3-98BD-85AE-62E1-6B92C63EBAF3}"/>
              </a:ext>
            </a:extLst>
          </p:cNvPr>
          <p:cNvSpPr txBox="1">
            <a:spLocks/>
          </p:cNvSpPr>
          <p:nvPr/>
        </p:nvSpPr>
        <p:spPr>
          <a:xfrm>
            <a:off x="2412385" y="4277248"/>
            <a:ext cx="6497795" cy="1858879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en-US" sz="1600" b="0" noProof="0" dirty="0">
              <a:solidFill>
                <a:srgbClr val="00285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FC638-827A-3141-030D-927CAB6D6C7F}"/>
              </a:ext>
            </a:extLst>
          </p:cNvPr>
          <p:cNvSpPr txBox="1"/>
          <p:nvPr/>
        </p:nvSpPr>
        <p:spPr>
          <a:xfrm>
            <a:off x="340749" y="5404747"/>
            <a:ext cx="6094324" cy="1260101"/>
          </a:xfrm>
          <a:prstGeom prst="rect">
            <a:avLst/>
          </a:prstGeom>
          <a:noFill/>
        </p:spPr>
        <p:txBody>
          <a:bodyPr wrap="square" lIns="72000" rIns="72000">
            <a:noAutofit/>
          </a:bodyPr>
          <a:lstStyle/>
          <a:p>
            <a:pPr marL="0" indent="0" algn="l"/>
            <a:r>
              <a:rPr lang="en-US" sz="1200" b="0" baseline="30000" noProof="0" dirty="0">
                <a:solidFill>
                  <a:srgbClr val="002856"/>
                </a:solidFill>
                <a:cs typeface="Arial" panose="020B0604020202020204" pitchFamily="34" charset="0"/>
              </a:rPr>
              <a:t>1</a:t>
            </a:r>
            <a:r>
              <a:rPr lang="en-US" sz="1200" b="0" noProof="0" dirty="0">
                <a:solidFill>
                  <a:srgbClr val="002856"/>
                </a:solidFill>
                <a:cs typeface="Arial" panose="020B0604020202020204" pitchFamily="34" charset="0"/>
              </a:rPr>
              <a:t>University of Toronto, Toronto, Ontario, Canada; </a:t>
            </a:r>
            <a:r>
              <a:rPr lang="en-US" sz="1200" b="0" baseline="30000" noProof="0" dirty="0">
                <a:solidFill>
                  <a:srgbClr val="002856"/>
                </a:solidFill>
                <a:cs typeface="Arial" panose="020B0604020202020204" pitchFamily="34" charset="0"/>
              </a:rPr>
              <a:t>2</a:t>
            </a:r>
            <a:r>
              <a:rPr lang="en-US" sz="1200" b="0" noProof="0" dirty="0">
                <a:solidFill>
                  <a:srgbClr val="002856"/>
                </a:solidFill>
                <a:cs typeface="Arial" panose="020B0604020202020204" pitchFamily="34" charset="0"/>
              </a:rPr>
              <a:t>University Health Network, Toronto, Ontario, Canada; </a:t>
            </a:r>
            <a:r>
              <a:rPr lang="en-US" sz="1200" b="0" baseline="30000" noProof="0" dirty="0">
                <a:solidFill>
                  <a:srgbClr val="002856"/>
                </a:solidFill>
                <a:cs typeface="Arial" panose="020B0604020202020204" pitchFamily="34" charset="0"/>
              </a:rPr>
              <a:t>3</a:t>
            </a:r>
            <a:r>
              <a:rPr lang="en-US" sz="1200" b="0" noProof="0" dirty="0">
                <a:solidFill>
                  <a:srgbClr val="002856"/>
                </a:solidFill>
                <a:cs typeface="Arial" panose="020B0604020202020204" pitchFamily="34" charset="0"/>
              </a:rPr>
              <a:t>Queen’s University, Kingston, Ontario, Canada; </a:t>
            </a:r>
            <a:r>
              <a:rPr lang="en-US" sz="1200" b="0" baseline="30000" noProof="0" dirty="0">
                <a:solidFill>
                  <a:srgbClr val="002856"/>
                </a:solidFill>
                <a:cs typeface="Arial" panose="020B0604020202020204" pitchFamily="34" charset="0"/>
              </a:rPr>
              <a:t>4</a:t>
            </a:r>
            <a:r>
              <a:rPr lang="en-US" sz="1200" b="0" noProof="0" dirty="0">
                <a:solidFill>
                  <a:srgbClr val="002856"/>
                </a:solidFill>
                <a:cs typeface="Arial" panose="020B0604020202020204" pitchFamily="34" charset="0"/>
              </a:rPr>
              <a:t>Kingston Health Sciences Centre, Kingston, Ontario, Canada; </a:t>
            </a:r>
            <a:r>
              <a:rPr lang="en-US" sz="1200" b="0" baseline="30000" noProof="0" dirty="0">
                <a:solidFill>
                  <a:srgbClr val="002856"/>
                </a:solidFill>
                <a:cs typeface="Arial" panose="020B0604020202020204" pitchFamily="34" charset="0"/>
              </a:rPr>
              <a:t>5</a:t>
            </a:r>
            <a:r>
              <a:rPr lang="en-US" sz="1200" b="0" noProof="0" dirty="0">
                <a:solidFill>
                  <a:srgbClr val="002856"/>
                </a:solidFill>
                <a:cs typeface="Arial" panose="020B0604020202020204" pitchFamily="34" charset="0"/>
              </a:rPr>
              <a:t>Octapharma AG, Lachen, Switzerland; </a:t>
            </a:r>
            <a:r>
              <a:rPr lang="en-US" sz="1200" b="0" baseline="30000" noProof="0" dirty="0">
                <a:solidFill>
                  <a:srgbClr val="002856"/>
                </a:solidFill>
                <a:cs typeface="Arial" panose="020B0604020202020204" pitchFamily="34" charset="0"/>
              </a:rPr>
              <a:t>6</a:t>
            </a:r>
            <a:r>
              <a:rPr lang="en-US" sz="1200" b="0" noProof="0" dirty="0">
                <a:solidFill>
                  <a:srgbClr val="002856"/>
                </a:solidFill>
                <a:cs typeface="Arial" panose="020B0604020202020204" pitchFamily="34" charset="0"/>
              </a:rPr>
              <a:t>Octapharma USA, Inc., Paramus, New Jersey, USA; </a:t>
            </a:r>
            <a:r>
              <a:rPr lang="en-US" sz="1200" b="0" baseline="30000" noProof="0" dirty="0">
                <a:solidFill>
                  <a:srgbClr val="002856"/>
                </a:solidFill>
                <a:cs typeface="Arial" panose="020B0604020202020204" pitchFamily="34" charset="0"/>
              </a:rPr>
              <a:t>7</a:t>
            </a:r>
            <a:r>
              <a:rPr lang="en-US" sz="1200" b="0" noProof="0" dirty="0">
                <a:solidFill>
                  <a:srgbClr val="002856"/>
                </a:solidFill>
                <a:cs typeface="Arial" panose="020B0604020202020204" pitchFamily="34" charset="0"/>
              </a:rPr>
              <a:t>University of Oklahoma Health Sciences Center, Oklahoma City, Oklahoma, USA; </a:t>
            </a:r>
            <a:r>
              <a:rPr lang="en-US" sz="1200" b="0" baseline="30000" noProof="0" dirty="0">
                <a:solidFill>
                  <a:srgbClr val="002856"/>
                </a:solidFill>
                <a:cs typeface="Arial" panose="020B0604020202020204" pitchFamily="34" charset="0"/>
              </a:rPr>
              <a:t>8</a:t>
            </a:r>
            <a:r>
              <a:rPr lang="en-US" sz="1200" b="0" noProof="0" dirty="0">
                <a:solidFill>
                  <a:srgbClr val="002856"/>
                </a:solidFill>
                <a:cs typeface="Arial" panose="020B0604020202020204" pitchFamily="34" charset="0"/>
              </a:rPr>
              <a:t>Duke University School of Medicine, Durham, North Carolina, USA</a:t>
            </a: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F53DC-A34A-188A-0377-006F23E37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7BFF3F-9DCD-46AC-94FB-4AA669B13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485"/>
            <a:ext cx="10515600" cy="665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noProof="0" dirty="0"/>
              <a:t>Demographics and surgical characteristics were similar between the groups.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500FA-847D-7236-46DB-11357956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2"/>
          </a:xfrm>
        </p:spPr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Patient baseline characteristics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E968C60-A8F7-3F29-D1A0-D1DA75FB331A}"/>
              </a:ext>
            </a:extLst>
          </p:cNvPr>
          <p:cNvGraphicFramePr>
            <a:graphicFrameLocks/>
          </p:cNvGraphicFramePr>
          <p:nvPr/>
        </p:nvGraphicFramePr>
        <p:xfrm>
          <a:off x="428263" y="1697784"/>
          <a:ext cx="5698280" cy="371227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34183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1392497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547879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  <a:cs typeface="Arial" panose="020B0604020202020204" pitchFamily="34" charset="0"/>
                        </a:rPr>
                        <a:t>Demographics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+mn-lt"/>
                        </a:rPr>
                        <a:t>PCC Group</a:t>
                      </a:r>
                      <a:r>
                        <a:rPr lang="en-US" sz="1400" baseline="0" noProof="0" dirty="0">
                          <a:latin typeface="+mn-lt"/>
                        </a:rPr>
                        <a:t> (N=213)</a:t>
                      </a:r>
                      <a:endParaRPr lang="en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+mn-lt"/>
                        </a:rPr>
                        <a:t>FP Group (N=207)</a:t>
                      </a:r>
                      <a:endParaRPr lang="en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Age, median (IQR), years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(58–73)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 (55–72)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335383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Male/Female,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157/56 (74/26)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152/55 (73/27)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Weight, mean (SD), kg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(19)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(20)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Myocardial infarction,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(23)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(23)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859803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Congestive heart failure, No. (%)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(17)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(18)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Stroke / TIA, No. (%)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(7)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056493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Creatinine, median (IQR), mg/dL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 (0.8–1.1)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 (0.8–1.2)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261392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Hemoglobin, median (IQR), g/dL</a:t>
                      </a: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 (12.1–14.7)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 (11.9–14.6)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0827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Platelets, median (IQR), x10</a:t>
                      </a:r>
                      <a:r>
                        <a:rPr lang="en-US" sz="1400" b="1" kern="12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/µL</a:t>
                      </a: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 (171–242)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 (163–244)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660648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676AC2B8-AB93-62B0-79C1-8561B266957E}"/>
              </a:ext>
            </a:extLst>
          </p:cNvPr>
          <p:cNvGraphicFramePr>
            <a:graphicFrameLocks/>
          </p:cNvGraphicFramePr>
          <p:nvPr/>
        </p:nvGraphicFramePr>
        <p:xfrm>
          <a:off x="6216576" y="1697785"/>
          <a:ext cx="5364000" cy="37152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16000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54720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  <a:cs typeface="Arial" panose="020B0604020202020204" pitchFamily="34" charset="0"/>
                        </a:rPr>
                        <a:t>Surgical characteristics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+mn-lt"/>
                        </a:rPr>
                        <a:t>PCC Group</a:t>
                      </a:r>
                      <a:r>
                        <a:rPr lang="en-US" sz="1400" baseline="0" noProof="0" dirty="0">
                          <a:latin typeface="+mn-lt"/>
                        </a:rPr>
                        <a:t> (N=213)</a:t>
                      </a:r>
                      <a:endParaRPr lang="en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+mn-lt"/>
                        </a:rPr>
                        <a:t>FP Group (N=207)</a:t>
                      </a:r>
                      <a:endParaRPr lang="en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cardiac surgery,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(25)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(27)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335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Non-elective surgery,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(17)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(21)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surgery,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 (68)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 (73)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Procedures,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1345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Aortic valve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(52)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 (47)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869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Coronary artery bypass graft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 (43)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(42)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1897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Ascending aorta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(31)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(29)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5856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Mitral valve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(23)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47 23)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6216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Aortic arch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(12)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(12)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1074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CPB duration, mean (SD), min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 (76.4)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 (80.5)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Circulatory arrest,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(15)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(16)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08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13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244D3-E959-F036-A3E5-47D1A145E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C006F8-608B-ED59-09D9-F09C175B2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485"/>
            <a:ext cx="10515600" cy="665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noProof="0" dirty="0"/>
              <a:t>High adherence to study protocol.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18618-8530-3EA9-8E5C-73D24140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2"/>
          </a:xfrm>
        </p:spPr>
        <p:txBody>
          <a:bodyPr anchor="t" anchorCtr="0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Patient intervention details</a:t>
            </a:r>
            <a:endParaRPr lang="en-US" sz="4000" b="1" noProof="0" dirty="0">
              <a:solidFill>
                <a:schemeClr val="accent2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6A58FE8-EBC8-F482-4B94-D8DFA99C6A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993926"/>
              </p:ext>
            </p:extLst>
          </p:nvPr>
        </p:nvGraphicFramePr>
        <p:xfrm>
          <a:off x="1909824" y="1678327"/>
          <a:ext cx="7957595" cy="40685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699039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1566347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1692209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69388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  <a:cs typeface="Arial" panose="020B0604020202020204" pitchFamily="34" charset="0"/>
                        </a:rPr>
                        <a:t>IMP characteristics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+mn-lt"/>
                        </a:rPr>
                        <a:t>PCC Group</a:t>
                      </a:r>
                      <a:r>
                        <a:rPr lang="en-US" sz="1600" baseline="0" noProof="0" dirty="0">
                          <a:latin typeface="+mn-lt"/>
                        </a:rPr>
                        <a:t> (N=213)</a:t>
                      </a:r>
                      <a:endParaRPr lang="en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+mn-lt"/>
                        </a:rPr>
                        <a:t>FP Group (N=207)</a:t>
                      </a:r>
                      <a:endParaRPr lang="en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Doses of IMP,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056493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 (100)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 (100)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261392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(17)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(23)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082712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 of IMP, Mean (SD)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990184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23.9 (4.3) IU/kg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 (2.8) mL/kg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646770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22.9 (6.3) IU/kg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 (3.8) mL/kg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291712"/>
                  </a:ext>
                </a:extLst>
              </a:tr>
              <a:tr h="674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from end of CPB to start of first dose of IMP, median (IQR), min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(26–67)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(28–69)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660648"/>
                  </a:ext>
                </a:extLst>
              </a:tr>
              <a:tr h="674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to complete IMP administration, median (IQR), min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(4–10)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(17–45)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03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88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569B5-A8B8-C161-5C18-D312C6648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AEFE6-CD6F-D1AE-1F24-34A5D057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Hemostatic response – primary endpoint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2B48E5-408A-56F3-942D-71E697B28D44}"/>
              </a:ext>
            </a:extLst>
          </p:cNvPr>
          <p:cNvSpPr/>
          <p:nvPr/>
        </p:nvSpPr>
        <p:spPr>
          <a:xfrm>
            <a:off x="0" y="5458249"/>
            <a:ext cx="1213200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buClr>
                <a:srgbClr val="626CC6"/>
              </a:buClr>
              <a:buSzPct val="100000"/>
            </a:pPr>
            <a:r>
              <a:rPr lang="en-US" sz="16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Non-inferiority tested using a one-sided Farrington-Manning score test with a non-inferiority margin of 10% at a significance level of 2.5%; </a:t>
            </a:r>
            <a:r>
              <a:rPr lang="en-US" sz="16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Superiority tested using a two-sided Farrington-Manning score test with a significance level of 5%.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385900-8BA2-8B92-4665-6AA7A3BB71F4}"/>
              </a:ext>
            </a:extLst>
          </p:cNvPr>
          <p:cNvGraphicFramePr>
            <a:graphicFrameLocks/>
          </p:cNvGraphicFramePr>
          <p:nvPr/>
        </p:nvGraphicFramePr>
        <p:xfrm>
          <a:off x="983849" y="1383020"/>
          <a:ext cx="9979991" cy="239192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462597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2758697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2758697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latin typeface="+mn-lt"/>
                          <a:cs typeface="Arial" panose="020B0604020202020204" pitchFamily="34" charset="0"/>
                        </a:rPr>
                        <a:t>Hemostatic treatment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+mn-lt"/>
                        </a:rPr>
                        <a:t>PCC Group</a:t>
                      </a:r>
                      <a:r>
                        <a:rPr lang="en-US" sz="1800" baseline="0" noProof="0" dirty="0">
                          <a:latin typeface="+mn-lt"/>
                        </a:rPr>
                        <a:t> (N=213)</a:t>
                      </a:r>
                      <a:endParaRPr lang="en-US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+mn-lt"/>
                        </a:rPr>
                        <a:t>FP Group (N=207)</a:t>
                      </a:r>
                      <a:endParaRPr lang="en-US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Effective, No. (%)</a:t>
                      </a:r>
                      <a:endParaRPr lang="en-US" sz="18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 (77.9)</a:t>
                      </a:r>
                      <a:endParaRPr lang="en-US" sz="18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 (60.4)</a:t>
                      </a:r>
                      <a:endParaRPr lang="en-US" sz="18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411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Ineffective, No.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(22.1)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 (39.6)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9619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PCC to FP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6557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Treatment difference (95% CI)</a:t>
                      </a:r>
                      <a:endParaRPr lang="en-US" sz="1800" b="0" baseline="30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17.55 (8.70, 26.40), P&lt;0.001</a:t>
                      </a:r>
                      <a:r>
                        <a:rPr lang="en-US" sz="1800" b="1" baseline="30000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a,b</a:t>
                      </a:r>
                      <a:endParaRPr lang="en-US" sz="1800" baseline="30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909569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Relative risk (95% CI) of hemostatic failure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0.56 (0.41, 0.75), P&lt;0.001</a:t>
                      </a:r>
                      <a:r>
                        <a:rPr lang="en-US" sz="1800" b="1" baseline="30000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a,b</a:t>
                      </a:r>
                      <a:endParaRPr lang="en-US" sz="1800" b="1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7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DCDFC-1791-EE40-EFAA-CA2C497F8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5EC9-8462-5EFE-1195-D6800D3C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Hemostatic response – primary endpoint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350DFC-930D-F311-9982-7B76C4048EFA}"/>
              </a:ext>
            </a:extLst>
          </p:cNvPr>
          <p:cNvSpPr/>
          <p:nvPr/>
        </p:nvSpPr>
        <p:spPr>
          <a:xfrm>
            <a:off x="0" y="5458249"/>
            <a:ext cx="1213200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buClr>
                <a:srgbClr val="626CC6"/>
              </a:buClr>
              <a:buSzPct val="100000"/>
            </a:pPr>
            <a:r>
              <a:rPr lang="en-US" sz="16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Non-inferiority tested using a one-sided Farrington-Manning score test with a non-inferiority margin of 10% at a significance level of 2.5%; </a:t>
            </a:r>
            <a:r>
              <a:rPr lang="en-US" sz="16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Superiority tested using a two-sided Farrington-Manning score test with a significance level of 5%.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037D30-074B-A932-0FC4-F25AE811A7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027321"/>
              </p:ext>
            </p:extLst>
          </p:nvPr>
        </p:nvGraphicFramePr>
        <p:xfrm>
          <a:off x="983849" y="1383020"/>
          <a:ext cx="9979991" cy="239192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462597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2758697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2758697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latin typeface="+mn-lt"/>
                          <a:cs typeface="Arial" panose="020B0604020202020204" pitchFamily="34" charset="0"/>
                        </a:rPr>
                        <a:t>Hemostatic treatment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+mn-lt"/>
                        </a:rPr>
                        <a:t>PCC Group</a:t>
                      </a:r>
                      <a:r>
                        <a:rPr lang="en-US" sz="1800" baseline="0" noProof="0" dirty="0">
                          <a:latin typeface="+mn-lt"/>
                        </a:rPr>
                        <a:t> (N=213)</a:t>
                      </a:r>
                      <a:endParaRPr lang="en-US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+mn-lt"/>
                        </a:rPr>
                        <a:t>FP Group (N=207)</a:t>
                      </a:r>
                      <a:endParaRPr lang="en-US" sz="18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Effective, No. (%)</a:t>
                      </a:r>
                      <a:endParaRPr lang="en-US" sz="18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 (77.9)</a:t>
                      </a:r>
                      <a:endParaRPr lang="en-US" sz="18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 (60.4)</a:t>
                      </a:r>
                      <a:endParaRPr lang="en-US" sz="18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411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Ineffective, No.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(22.1)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 (39.6)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9619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PCC to FP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6557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Treatment difference (95% CI)</a:t>
                      </a:r>
                      <a:endParaRPr lang="en-US" sz="1800" b="0" baseline="30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17.55 (8.70, 26.40), P&lt;0.001</a:t>
                      </a:r>
                      <a:r>
                        <a:rPr lang="en-US" sz="1800" b="1" baseline="30000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a,b</a:t>
                      </a:r>
                      <a:endParaRPr lang="en-US" sz="1800" baseline="30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909569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Relative risk (95% CI) of hemostatic failure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0.56 (0.41, 0.75), P&lt;0.001</a:t>
                      </a:r>
                      <a:r>
                        <a:rPr lang="en-US" sz="1800" b="1" baseline="30000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a,b</a:t>
                      </a:r>
                      <a:endParaRPr lang="en-US" sz="1800" b="1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8090D5-A69C-9A0B-4B79-587AA90ECE39}"/>
              </a:ext>
            </a:extLst>
          </p:cNvPr>
          <p:cNvSpPr txBox="1">
            <a:spLocks/>
          </p:cNvSpPr>
          <p:nvPr/>
        </p:nvSpPr>
        <p:spPr>
          <a:xfrm>
            <a:off x="901861" y="4011356"/>
            <a:ext cx="10515600" cy="198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noProof="0" dirty="0"/>
              <a:t>PCC was non-inferior and superior to FP</a:t>
            </a:r>
            <a:r>
              <a:rPr lang="en-US" sz="2400" noProof="0" dirty="0"/>
              <a:t> for hemostatic effectiveness.</a:t>
            </a:r>
            <a:r>
              <a:rPr lang="en-US" sz="2400" baseline="30000" noProof="0" dirty="0"/>
              <a:t>a,b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noProof="0" dirty="0"/>
              <a:t>FP group had a 1.8 (1.3 to 2.4) fold higher rate of hemostatic failure.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286382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11983-873F-E5AB-2C3C-C835545C3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B8A39D-DEAA-9EDE-1DDE-F56046D0CC66}"/>
              </a:ext>
            </a:extLst>
          </p:cNvPr>
          <p:cNvCxnSpPr>
            <a:cxnSpLocks/>
          </p:cNvCxnSpPr>
          <p:nvPr/>
        </p:nvCxnSpPr>
        <p:spPr>
          <a:xfrm flipV="1">
            <a:off x="10291762" y="1212453"/>
            <a:ext cx="0" cy="393853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964155-73FD-832F-997D-A79997D0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5875" cy="1325563"/>
          </a:xfrm>
        </p:spPr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Hemostatic response failure – </a:t>
            </a:r>
            <a:r>
              <a:rPr lang="en-US" sz="4000" b="1" i="1" noProof="0" dirty="0">
                <a:solidFill>
                  <a:schemeClr val="accent2"/>
                </a:solidFill>
              </a:rPr>
              <a:t>a priori</a:t>
            </a:r>
            <a:r>
              <a:rPr lang="en-US" sz="4000" b="1" noProof="0" dirty="0">
                <a:solidFill>
                  <a:schemeClr val="accent2"/>
                </a:solidFill>
              </a:rPr>
              <a:t> subgroups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804834D-2327-4D5C-B3A8-306768E7A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836754"/>
              </p:ext>
            </p:extLst>
          </p:nvPr>
        </p:nvGraphicFramePr>
        <p:xfrm>
          <a:off x="6060687" y="1460280"/>
          <a:ext cx="6046470" cy="40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FD03DF5-2196-6CE3-9FAE-46D4E0548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481269"/>
              </p:ext>
            </p:extLst>
          </p:nvPr>
        </p:nvGraphicFramePr>
        <p:xfrm>
          <a:off x="613550" y="1287440"/>
          <a:ext cx="5976000" cy="37332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24000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512854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Group/Subgroup (PAS)</a:t>
                      </a:r>
                      <a:endParaRPr lang="en-US" sz="1200" b="1" noProof="0" dirty="0">
                        <a:solidFill>
                          <a:sysClr val="windowText" lastClr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PCC Group,</a:t>
                      </a:r>
                      <a:b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n/N (%)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FP Group, </a:t>
                      </a:r>
                    </a:p>
                    <a:p>
                      <a:pPr algn="ctr"/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n/N (%)</a:t>
                      </a:r>
                      <a:endParaRPr lang="en-US" sz="1200" b="1" noProof="0" dirty="0">
                        <a:solidFill>
                          <a:sysClr val="windowText" lastClr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Estimated difference,</a:t>
                      </a:r>
                      <a:b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</a:br>
                      <a:r>
                        <a:rPr lang="en-US" sz="1200" b="1" noProof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PCC – FP (95% CI), %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latin typeface="+mn-lt"/>
                        </a:rPr>
                        <a:t>Primary analysis set</a:t>
                      </a:r>
                    </a:p>
                  </a:txBody>
                  <a:tcPr marL="72000" marR="7200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latin typeface="+mn-lt"/>
                        </a:rPr>
                        <a:t>47/213 (22.1)</a:t>
                      </a:r>
                    </a:p>
                  </a:txBody>
                  <a:tcPr marL="72000" marR="7200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latin typeface="+mn-lt"/>
                        </a:rPr>
                        <a:t>82/207 (39.6)</a:t>
                      </a:r>
                    </a:p>
                  </a:txBody>
                  <a:tcPr marL="72000" marR="7200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−17.55 (−26.40, −8.70)</a:t>
                      </a:r>
                    </a:p>
                  </a:txBody>
                  <a:tcPr marL="72000" marR="7200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3353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Per-protocol analysis set</a:t>
                      </a:r>
                    </a:p>
                  </a:txBody>
                  <a:tcPr marL="72000" marR="7200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45/209 (21.5)</a:t>
                      </a:r>
                    </a:p>
                  </a:txBody>
                  <a:tcPr marL="72000" marR="7200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79/200 (39.5)</a:t>
                      </a:r>
                    </a:p>
                  </a:txBody>
                  <a:tcPr marL="72000" marR="7200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−17.97 (−26.91, −9.03)</a:t>
                      </a:r>
                    </a:p>
                  </a:txBody>
                  <a:tcPr marL="72000" marR="7200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Male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38/157 (24.2)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59/152 (38.8)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−14.61 (−24.98, −4.25)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Female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9/56 (16.1)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23/55 (41.8)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−25.75 (−42.76, −8.73)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Elective surgery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40/177 (22.6)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69/163 (42.3)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−19.73 (−29.67, −9.80)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0564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Non-elective surgery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7/36 (19.4)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13/44 (29.5)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−10.10 (−29.58, 9.37)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2613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Complex surgery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35/144 (24.3)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68/152 (44.7)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−20.43 (−31.31, −9.55)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0827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Simple surgery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12/69 (17.4)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14/55 (25.5)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−8.06 (−22.47, 6.35)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6606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CPB duration ≤120 minutes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9/60 (15.0)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14/48 (29.2)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−14.17 (−29.80, 1.47)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417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CPB duration 121–180 minutes</a:t>
                      </a:r>
                    </a:p>
                  </a:txBody>
                  <a:tcPr marL="72000" marR="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12/72 (16.7)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27/75 (36.0)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−19.33 (−33.81, −4.85)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7022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CPB duration &gt;180 minutes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26/81 (32.1)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41/84 (48.8)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−16.71 (−31.66, −1.76)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5655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Age &lt;65 years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19/90 (21.1)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45/104 (43.3)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−22.16 (−35.53, −8.79)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1764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b="0" noProof="0" dirty="0">
                          <a:latin typeface="+mn-lt"/>
                        </a:rPr>
                        <a:t>Age </a:t>
                      </a:r>
                      <a:r>
                        <a:rPr lang="en-US" sz="1200" b="0" noProof="0" dirty="0">
                          <a:latin typeface="+mn-lt"/>
                          <a:ea typeface="Verdana" panose="020B0604030504040204" pitchFamily="34" charset="0"/>
                        </a:rPr>
                        <a:t>≥65 years</a:t>
                      </a:r>
                      <a:endParaRPr lang="en-US" sz="1200" b="0" noProof="0" dirty="0">
                        <a:latin typeface="+mn-lt"/>
                      </a:endParaRP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28/123 (22.8)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latin typeface="+mn-lt"/>
                        </a:rPr>
                        <a:t>37/103 (35.9)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accent2"/>
                          </a:solidFill>
                          <a:latin typeface="+mn-lt"/>
                        </a:rPr>
                        <a:t>−13.16 (−24.97, −1.35)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04417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F9390A6-10CE-4778-625C-95ADCCC76A92}"/>
              </a:ext>
            </a:extLst>
          </p:cNvPr>
          <p:cNvSpPr/>
          <p:nvPr/>
        </p:nvSpPr>
        <p:spPr>
          <a:xfrm>
            <a:off x="6016033" y="5077202"/>
            <a:ext cx="691299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75E5E-96C9-D3D5-96AD-C810B69667C5}"/>
              </a:ext>
            </a:extLst>
          </p:cNvPr>
          <p:cNvSpPr/>
          <p:nvPr/>
        </p:nvSpPr>
        <p:spPr>
          <a:xfrm>
            <a:off x="11484506" y="5098916"/>
            <a:ext cx="49575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8340C6-742F-D594-67FC-A7066CFD4BE1}"/>
              </a:ext>
            </a:extLst>
          </p:cNvPr>
          <p:cNvCxnSpPr>
            <a:cxnSpLocks/>
          </p:cNvCxnSpPr>
          <p:nvPr/>
        </p:nvCxnSpPr>
        <p:spPr>
          <a:xfrm flipV="1">
            <a:off x="11082310" y="1762316"/>
            <a:ext cx="0" cy="3384000"/>
          </a:xfrm>
          <a:prstGeom prst="line">
            <a:avLst/>
          </a:prstGeom>
          <a:ln w="158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AE187E-4A2A-7385-338C-B746240FEBDF}"/>
              </a:ext>
            </a:extLst>
          </p:cNvPr>
          <p:cNvSpPr txBox="1"/>
          <p:nvPr/>
        </p:nvSpPr>
        <p:spPr>
          <a:xfrm>
            <a:off x="10301904" y="1141259"/>
            <a:ext cx="122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/>
              <a:t>Favors</a:t>
            </a:r>
          </a:p>
          <a:p>
            <a:r>
              <a:rPr lang="en-US" sz="1400" b="1" noProof="0" dirty="0"/>
              <a:t>FP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19A3E0-1486-AA8B-F053-F7548250A2C1}"/>
              </a:ext>
            </a:extLst>
          </p:cNvPr>
          <p:cNvSpPr txBox="1"/>
          <p:nvPr/>
        </p:nvSpPr>
        <p:spPr>
          <a:xfrm>
            <a:off x="9021949" y="1143118"/>
            <a:ext cx="122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noProof="0" dirty="0"/>
              <a:t>Favors</a:t>
            </a:r>
            <a:br>
              <a:rPr lang="en-US" sz="1400" b="1" noProof="0" dirty="0"/>
            </a:br>
            <a:r>
              <a:rPr lang="en-US" sz="1400" b="1" noProof="0" dirty="0"/>
              <a:t>PCC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0D24A3-E754-101C-9584-6B99B493FFC7}"/>
              </a:ext>
            </a:extLst>
          </p:cNvPr>
          <p:cNvSpPr txBox="1"/>
          <p:nvPr/>
        </p:nvSpPr>
        <p:spPr>
          <a:xfrm>
            <a:off x="6471080" y="5452771"/>
            <a:ext cx="532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0" dirty="0"/>
              <a:t>Estimated difference in hemostatic response</a:t>
            </a:r>
            <a:br>
              <a:rPr lang="en-US" sz="1200" b="1" noProof="0" dirty="0"/>
            </a:br>
            <a:r>
              <a:rPr lang="en-US" sz="1200" b="1" noProof="0" dirty="0"/>
              <a:t>failure rate, PCC – FP (95% CI),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16494-E478-1E2E-B7CE-7467A9795C04}"/>
              </a:ext>
            </a:extLst>
          </p:cNvPr>
          <p:cNvSpPr txBox="1"/>
          <p:nvPr/>
        </p:nvSpPr>
        <p:spPr>
          <a:xfrm>
            <a:off x="11075414" y="1683917"/>
            <a:ext cx="750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0" dirty="0">
                <a:solidFill>
                  <a:schemeClr val="accent4"/>
                </a:solidFill>
              </a:rPr>
              <a:t>10% non-inferiority margin</a:t>
            </a:r>
            <a:endParaRPr lang="en-US" sz="1000" b="1" baseline="30000" noProof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6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BD0A-CCD7-CDA7-AC8D-A47C7454B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D798-9FF8-C5E6-D497-EBC3F77E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Selected other hemostatic efficacy endpoints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3A6C465-A1E9-2EFC-A2FF-8923FAF5F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078179"/>
              </p:ext>
            </p:extLst>
          </p:nvPr>
        </p:nvGraphicFramePr>
        <p:xfrm>
          <a:off x="696000" y="1483317"/>
          <a:ext cx="10800000" cy="36751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88000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123839036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4302711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3773545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  <a:cs typeface="Arial" panose="020B0604020202020204" pitchFamily="34" charset="0"/>
                        </a:rPr>
                        <a:t>Efficacy endpoint (PAS)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+mn-lt"/>
                        </a:rPr>
                        <a:t>PCC Group</a:t>
                      </a:r>
                      <a:r>
                        <a:rPr lang="en-US" sz="1600" baseline="0" noProof="0" dirty="0">
                          <a:latin typeface="+mn-lt"/>
                        </a:rPr>
                        <a:t> (N=213)</a:t>
                      </a:r>
                      <a:endParaRPr lang="en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+mn-lt"/>
                        </a:rPr>
                        <a:t>FP Group (N=207)</a:t>
                      </a:r>
                      <a:endParaRPr lang="en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+mn-lt"/>
                          <a:cs typeface="Arial" panose="020B0604020202020204" pitchFamily="34" charset="0"/>
                        </a:rPr>
                        <a:t>Difference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+mn-lt"/>
                          <a:cs typeface="Arial" panose="020B0604020202020204" pitchFamily="34" charset="0"/>
                        </a:rPr>
                        <a:t>RR / LS mean ratio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+mn-lt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Severe/massive bleeding, during</a:t>
                      </a:r>
                      <a:b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24 hours after CPB, No.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(14.1)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(27.5)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 (5.8, 21.1)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u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RR: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0.51 (0.34, 0.76)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961994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ABPs (IMP and non-IMP)</a:t>
                      </a:r>
                      <a:b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within 24 hours after CPB,</a:t>
                      </a:r>
                      <a:b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LS mean (95% CI), units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 (5.9, 7.5)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 (12.3, 15.5)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 (5.4, 9.0)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u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Ratio: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0.48 (0.41, 0.57)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842657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ABPs (non-IMP) within</a:t>
                      </a:r>
                      <a:b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24 hours after CPB, LS mean</a:t>
                      </a:r>
                      <a:b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(95% CI), units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 (5.7, 7.7)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 (8.0, 10.8)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 (1.0, 4.4)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u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Ratio: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0.71 (0.57, 0.88)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765573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in INR, LS mean (95%</a:t>
                      </a:r>
                      <a:br>
                        <a:rPr lang="en-US" sz="16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CI)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−0.84 (−0.77,</a:t>
                      </a:r>
                      <a:b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−0.92)</a:t>
                      </a:r>
                      <a:endParaRPr lang="en-US" sz="1600" baseline="30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−0.70 (−0.62, −0.77)</a:t>
                      </a:r>
                      <a:endParaRPr lang="en-US" sz="1600" baseline="30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 (0.04, 0.26)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9095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77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80DA-9790-608D-089D-2A7ED02E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Safety (within 30 days after surgery start)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087D5E-2918-1926-C3EC-3F4C61C796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860052"/>
              </p:ext>
            </p:extLst>
          </p:nvPr>
        </p:nvGraphicFramePr>
        <p:xfrm>
          <a:off x="912000" y="1431000"/>
          <a:ext cx="10368000" cy="39960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184000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PCC Group</a:t>
                      </a:r>
                      <a:r>
                        <a:rPr lang="en-US" sz="1600" baseline="0" noProof="0" dirty="0"/>
                        <a:t> (N=213)</a:t>
                      </a:r>
                      <a:endParaRPr lang="en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FP Group (N=207)</a:t>
                      </a:r>
                      <a:endParaRPr lang="en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Any AE, No. (%) [No. events]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206 (96.7) [936]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201 (97.1%) [976]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3353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Any serious AE, No. (%) [No. events]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77 (36.2) [138]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98 (47.3) [201]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Thromboembolic AEs, No. (%) [No. events]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18 (8.5) [26]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15 (7.2) [18]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  Stroke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5 (2.3) [5]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5 (2.4) [5]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  Vascular thrombosis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15 (7.0) [16]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11 (5.3) [11]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0564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  Other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5 (2.3) [5]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2 (1.0) [2]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2613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Death, No. (%)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7 (3.3)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8 (3.9)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0827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Acute kidney injury, No. (%)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22 (10.3)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39 (18.8)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66064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Duration of mechanical ventilation, median (IQR), days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1.0 (1.0–2.0)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1.0 (1.0–2.0)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417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Duration of initial ICU stay, median (IQR), days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4.0 (2.0–6.0)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4.0 (2.0–7.0)</a:t>
                      </a:r>
                      <a:endParaRPr lang="en-US" sz="2000" baseline="30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3702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Duration of initial hospitalization, median (IQR), days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8.0 (7.0–12.0)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>
                          <a:solidFill>
                            <a:srgbClr val="000000"/>
                          </a:solidFill>
                          <a:effectLst/>
                        </a:rPr>
                        <a:t>9.0 (7.0–13.0)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56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59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CEBE6-F686-4B80-6362-2EA60DAA7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AA0B-982C-2C7E-E564-7493A69A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Safety (within 30 days after surgery start)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DFEB9CB-189F-7E46-4A23-6E86440C5B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259839"/>
              </p:ext>
            </p:extLst>
          </p:nvPr>
        </p:nvGraphicFramePr>
        <p:xfrm>
          <a:off x="516000" y="1558414"/>
          <a:ext cx="11160000" cy="28800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PCC Group</a:t>
                      </a:r>
                      <a:r>
                        <a:rPr lang="en-US" sz="2000" baseline="0" noProof="0" dirty="0"/>
                        <a:t> (N=213)</a:t>
                      </a: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FP Group (N=207)</a:t>
                      </a:r>
                      <a:endParaRPr lang="en-US" sz="2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noProof="0" dirty="0">
                          <a:solidFill>
                            <a:srgbClr val="000000"/>
                          </a:solidFill>
                          <a:effectLst/>
                        </a:rPr>
                        <a:t>  Any serious AE, No. (%)</a:t>
                      </a:r>
                      <a:endParaRPr lang="en-US" sz="20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noProof="0" dirty="0">
                          <a:solidFill>
                            <a:srgbClr val="000000"/>
                          </a:solidFill>
                          <a:effectLst/>
                        </a:rPr>
                        <a:t>77 (36.2)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noProof="0" dirty="0">
                          <a:solidFill>
                            <a:srgbClr val="000000"/>
                          </a:solidFill>
                          <a:effectLst/>
                        </a:rPr>
                        <a:t>98 (47.3)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Relative risk (95% CI), PCC to FP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 (0.61, 0.96), P=0.02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794398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noProof="0" dirty="0">
                          <a:solidFill>
                            <a:srgbClr val="000000"/>
                          </a:solidFill>
                          <a:effectLst/>
                        </a:rPr>
                        <a:t>  Acute kidney injury, No. (%)</a:t>
                      </a:r>
                      <a:endParaRPr lang="en-US" sz="20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noProof="0" dirty="0">
                          <a:solidFill>
                            <a:srgbClr val="000000"/>
                          </a:solidFill>
                          <a:effectLst/>
                        </a:rPr>
                        <a:t>22 (10.3)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noProof="0" dirty="0">
                          <a:solidFill>
                            <a:srgbClr val="000000"/>
                          </a:solidFill>
                          <a:effectLst/>
                        </a:rPr>
                        <a:t>39 (18.8)</a:t>
                      </a:r>
                      <a:endParaRPr lang="en-US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Relative risk (95% CI), PCC to FP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noProof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 (0.34, 0.89), P=0.02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20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56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00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5AFF-E3E9-9F92-3497-2A873CC2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2FAB6-5434-C6D8-3AAF-46F7684D0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813330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2400" noProof="0" dirty="0"/>
              <a:t>PCC is non-inferior and superior to FP for hemostatic response in the management of excessive bleeding related to coagulation factor deficiency in patients undergoing cardiac surgery. </a:t>
            </a:r>
          </a:p>
          <a:p>
            <a:pPr>
              <a:spcAft>
                <a:spcPts val="1000"/>
              </a:spcAft>
            </a:pPr>
            <a:r>
              <a:rPr lang="en-US" sz="2400" noProof="0" dirty="0"/>
              <a:t>The greater hemostatic efficacy of PCC over FP was shown across multiple endpoints and was not accompanied by an increase in thromboembolic events.</a:t>
            </a:r>
          </a:p>
          <a:p>
            <a:pPr>
              <a:spcAft>
                <a:spcPts val="1000"/>
              </a:spcAft>
            </a:pPr>
            <a:r>
              <a:rPr lang="en-US" sz="2400" noProof="0" dirty="0"/>
              <a:t>PCC may have safety advantages over FP, as shown by the significantly reduced risk of serious adverse events and acute kidney injury.</a:t>
            </a:r>
          </a:p>
          <a:p>
            <a:pPr>
              <a:spcAft>
                <a:spcPts val="1000"/>
              </a:spcAft>
              <a:buClr>
                <a:schemeClr val="tx1"/>
              </a:buClr>
            </a:pPr>
            <a:r>
              <a:rPr lang="en-US" sz="2400" b="1" noProof="0" dirty="0">
                <a:solidFill>
                  <a:schemeClr val="accent2"/>
                </a:solidFill>
              </a:rPr>
              <a:t>These potentially practice-changing results support the use of PCC over FP for bleeding management in cardiac surgery.</a:t>
            </a:r>
          </a:p>
        </p:txBody>
      </p:sp>
    </p:spTree>
    <p:extLst>
      <p:ext uri="{BB962C8B-B14F-4D97-AF65-F5344CB8AC3E}">
        <p14:creationId xmlns:p14="http://schemas.microsoft.com/office/powerpoint/2010/main" val="218304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A58CE-8372-C678-CF2C-29AFBD90A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4928-DFB8-2C85-2158-8C46F315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FARES-II study sites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8B53154-07FE-D9B4-E899-42CFAA8AE77D}"/>
              </a:ext>
            </a:extLst>
          </p:cNvPr>
          <p:cNvGrpSpPr/>
          <p:nvPr/>
        </p:nvGrpSpPr>
        <p:grpSpPr>
          <a:xfrm>
            <a:off x="-1" y="3914249"/>
            <a:ext cx="3076426" cy="1119512"/>
            <a:chOff x="-1" y="3975294"/>
            <a:chExt cx="3076426" cy="111951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737C355-A8AC-E17B-4825-78CD3E03DB92}"/>
                </a:ext>
              </a:extLst>
            </p:cNvPr>
            <p:cNvSpPr/>
            <p:nvPr/>
          </p:nvSpPr>
          <p:spPr>
            <a:xfrm rot="5400000">
              <a:off x="-159088" y="4134381"/>
              <a:ext cx="1116000" cy="7978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: Top Corners Rounded 144">
              <a:extLst>
                <a:ext uri="{FF2B5EF4-FFF2-40B4-BE49-F238E27FC236}">
                  <a16:creationId xmlns:a16="http://schemas.microsoft.com/office/drawing/2014/main" id="{5CFB4D43-BCAE-F6FF-71D8-4C7C0CC97012}"/>
                </a:ext>
              </a:extLst>
            </p:cNvPr>
            <p:cNvSpPr/>
            <p:nvPr/>
          </p:nvSpPr>
          <p:spPr>
            <a:xfrm rot="5400000">
              <a:off x="1277170" y="3339174"/>
              <a:ext cx="1116000" cy="2388240"/>
            </a:xfrm>
            <a:prstGeom prst="round2SameRect">
              <a:avLst>
                <a:gd name="adj1" fmla="val 2858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E4643243-1AD9-32CC-15D1-D4514ED8464A}"/>
                </a:ext>
              </a:extLst>
            </p:cNvPr>
            <p:cNvSpPr/>
            <p:nvPr/>
          </p:nvSpPr>
          <p:spPr>
            <a:xfrm>
              <a:off x="260420" y="3978806"/>
              <a:ext cx="2816005" cy="111600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noProof="0" dirty="0">
                  <a:solidFill>
                    <a:schemeClr val="accent1"/>
                  </a:solidFill>
                  <a:latin typeface="+mj-lt"/>
                </a:rPr>
                <a:t>The FARES-II (LEX-211) trial</a:t>
              </a:r>
              <a:br>
                <a:rPr lang="en-US" sz="1200" b="1" noProof="0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200" b="1" noProof="0" dirty="0">
                  <a:solidFill>
                    <a:schemeClr val="accent1"/>
                  </a:solidFill>
                  <a:latin typeface="+mj-lt"/>
                </a:rPr>
                <a:t>was supported with funding from Octapharma AG (Lachen, Switzerland) and the Canadian Institutes of Health Research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31F05D3-FFEC-BD2B-8A25-7324FFE36313}"/>
              </a:ext>
            </a:extLst>
          </p:cNvPr>
          <p:cNvGrpSpPr/>
          <p:nvPr/>
        </p:nvGrpSpPr>
        <p:grpSpPr>
          <a:xfrm>
            <a:off x="517335" y="834412"/>
            <a:ext cx="11135739" cy="4945226"/>
            <a:chOff x="517335" y="740142"/>
            <a:chExt cx="11135739" cy="4945226"/>
          </a:xfrm>
        </p:grpSpPr>
        <p:pic>
          <p:nvPicPr>
            <p:cNvPr id="6" name="Picture 5" descr="A map of the united states&#10;&#10;AI-generated content may be incorrect.">
              <a:extLst>
                <a:ext uri="{FF2B5EF4-FFF2-40B4-BE49-F238E27FC236}">
                  <a16:creationId xmlns:a16="http://schemas.microsoft.com/office/drawing/2014/main" id="{9BF210BD-ADE1-83A7-72F2-572CE18AE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2" t="29597" r="610" b="5842"/>
            <a:stretch/>
          </p:blipFill>
          <p:spPr>
            <a:xfrm>
              <a:off x="1225642" y="1132186"/>
              <a:ext cx="9740717" cy="387282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35D86B-B3AC-E644-ED9F-5043C4EF186B}"/>
                </a:ext>
              </a:extLst>
            </p:cNvPr>
            <p:cNvSpPr/>
            <p:nvPr/>
          </p:nvSpPr>
          <p:spPr>
            <a:xfrm>
              <a:off x="6016142" y="2401588"/>
              <a:ext cx="151949" cy="151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2B83FC-655E-ED21-550D-7CD205CE955E}"/>
                </a:ext>
              </a:extLst>
            </p:cNvPr>
            <p:cNvSpPr/>
            <p:nvPr/>
          </p:nvSpPr>
          <p:spPr>
            <a:xfrm>
              <a:off x="6256851" y="2112713"/>
              <a:ext cx="151949" cy="151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3D7B5B5-F175-18AB-E79C-7D4511E4F4CB}"/>
                </a:ext>
              </a:extLst>
            </p:cNvPr>
            <p:cNvSpPr/>
            <p:nvPr/>
          </p:nvSpPr>
          <p:spPr>
            <a:xfrm>
              <a:off x="6781800" y="3874345"/>
              <a:ext cx="45719" cy="104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02113E1-589A-42A2-0311-D21670073324}"/>
                </a:ext>
              </a:extLst>
            </p:cNvPr>
            <p:cNvSpPr/>
            <p:nvPr/>
          </p:nvSpPr>
          <p:spPr>
            <a:xfrm>
              <a:off x="6781800" y="1286752"/>
              <a:ext cx="45719" cy="104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9C1AEB-3E5F-CD1E-3C03-6CC865256AAA}"/>
                </a:ext>
              </a:extLst>
            </p:cNvPr>
            <p:cNvSpPr txBox="1"/>
            <p:nvPr/>
          </p:nvSpPr>
          <p:spPr>
            <a:xfrm>
              <a:off x="517335" y="1728708"/>
              <a:ext cx="1944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Royal Columbian Hospital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Sukhpal Brar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79815AF-C9D0-2FEE-5037-48BFA00D63F7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V="1">
              <a:off x="2692034" y="2199958"/>
              <a:ext cx="760989" cy="726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CCCCE29-DE0F-78D7-4D5C-9540B8EDC7C2}"/>
                </a:ext>
              </a:extLst>
            </p:cNvPr>
            <p:cNvSpPr/>
            <p:nvPr/>
          </p:nvSpPr>
          <p:spPr>
            <a:xfrm rot="16200000">
              <a:off x="2618002" y="2218357"/>
              <a:ext cx="45719" cy="432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8B22E46-3039-67D3-20F3-66FB73FCAF6D}"/>
                </a:ext>
              </a:extLst>
            </p:cNvPr>
            <p:cNvSpPr/>
            <p:nvPr/>
          </p:nvSpPr>
          <p:spPr>
            <a:xfrm>
              <a:off x="5157457" y="3330381"/>
              <a:ext cx="716281" cy="263828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b="1" noProof="0" dirty="0">
                  <a:solidFill>
                    <a:schemeClr val="tx1"/>
                  </a:solidFill>
                </a:rPr>
                <a:t>United States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FAAB030-4F49-7AB8-F1D3-9C6F7D3D7675}"/>
                </a:ext>
              </a:extLst>
            </p:cNvPr>
            <p:cNvSpPr/>
            <p:nvPr/>
          </p:nvSpPr>
          <p:spPr>
            <a:xfrm>
              <a:off x="5140095" y="1401124"/>
              <a:ext cx="716281" cy="263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b="1" noProof="0" dirty="0">
                  <a:solidFill>
                    <a:schemeClr val="tx1"/>
                  </a:solidFill>
                </a:rPr>
                <a:t>Canada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609C0D-DAB6-437F-AB0E-894BE88DE09B}"/>
                </a:ext>
              </a:extLst>
            </p:cNvPr>
            <p:cNvSpPr txBox="1"/>
            <p:nvPr/>
          </p:nvSpPr>
          <p:spPr>
            <a:xfrm>
              <a:off x="517335" y="2194921"/>
              <a:ext cx="1944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Vancouver General Hospital</a:t>
              </a:r>
            </a:p>
            <a:p>
              <a:pPr>
                <a:spcAft>
                  <a:spcPts val="300"/>
                </a:spcAft>
              </a:pPr>
              <a:r>
                <a:rPr lang="en-US" noProof="0" dirty="0">
                  <a:solidFill>
                    <a:sysClr val="windowText" lastClr="000000"/>
                  </a:solidFill>
                </a:rPr>
                <a:t>PI: Darren Mullane</a:t>
              </a:r>
            </a:p>
          </p:txBody>
        </p:sp>
        <p:sp>
          <p:nvSpPr>
            <p:cNvPr id="62" name="Right Bracket 61">
              <a:extLst>
                <a:ext uri="{FF2B5EF4-FFF2-40B4-BE49-F238E27FC236}">
                  <a16:creationId xmlns:a16="http://schemas.microsoft.com/office/drawing/2014/main" id="{6BA92465-5590-B7EF-D5EE-D688FFB9DDFA}"/>
                </a:ext>
              </a:extLst>
            </p:cNvPr>
            <p:cNvSpPr/>
            <p:nvPr/>
          </p:nvSpPr>
          <p:spPr>
            <a:xfrm>
              <a:off x="2548034" y="1962708"/>
              <a:ext cx="144000" cy="475951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E79F7-6AF7-09B4-7C5C-B66564CA5FAB}"/>
                </a:ext>
              </a:extLst>
            </p:cNvPr>
            <p:cNvSpPr txBox="1"/>
            <p:nvPr/>
          </p:nvSpPr>
          <p:spPr>
            <a:xfrm>
              <a:off x="9177369" y="740142"/>
              <a:ext cx="2412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University of Ottawa Heart Institute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Diem Tran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7392D9C-49DF-DFD4-478D-467BE801CF90}"/>
                </a:ext>
              </a:extLst>
            </p:cNvPr>
            <p:cNvSpPr txBox="1"/>
            <p:nvPr/>
          </p:nvSpPr>
          <p:spPr>
            <a:xfrm>
              <a:off x="9173231" y="1205696"/>
              <a:ext cx="2412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Kingston Health Sciences Centre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Tarit Saha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42B22-2109-7CF9-BCF7-4B641810F7B6}"/>
                </a:ext>
              </a:extLst>
            </p:cNvPr>
            <p:cNvSpPr txBox="1"/>
            <p:nvPr/>
          </p:nvSpPr>
          <p:spPr>
            <a:xfrm>
              <a:off x="9165359" y="1994170"/>
              <a:ext cx="2268000" cy="792000"/>
            </a:xfrm>
            <a:prstGeom prst="roundRect">
              <a:avLst>
                <a:gd name="adj" fmla="val 1190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Institut Universitaire de Cardiologie et de Pneumologie de Québec-Université Laval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Etienne J. Couture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37DAC8-A21B-6CF4-FA72-5A2819095835}"/>
                </a:ext>
              </a:extLst>
            </p:cNvPr>
            <p:cNvSpPr txBox="1"/>
            <p:nvPr/>
          </p:nvSpPr>
          <p:spPr>
            <a:xfrm>
              <a:off x="9169074" y="3549121"/>
              <a:ext cx="2484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Sunnybrook Health Sciences Centre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Yulia Lin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1E15410-E654-0DDA-D021-391DA114032A}"/>
                </a:ext>
              </a:extLst>
            </p:cNvPr>
            <p:cNvSpPr txBox="1"/>
            <p:nvPr/>
          </p:nvSpPr>
          <p:spPr>
            <a:xfrm>
              <a:off x="9169074" y="4012228"/>
              <a:ext cx="2484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Toronto General Hospital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Justyna Bartoszko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0A9396F-1B35-0630-E8D2-AAC6F7F046B0}"/>
                </a:ext>
              </a:extLst>
            </p:cNvPr>
            <p:cNvSpPr txBox="1"/>
            <p:nvPr/>
          </p:nvSpPr>
          <p:spPr>
            <a:xfrm>
              <a:off x="9169074" y="4480228"/>
              <a:ext cx="2484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Hamilton General Hospital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Michelle Zeller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B4EF8E6-51D6-5C14-771A-F7E386F5C677}"/>
                </a:ext>
              </a:extLst>
            </p:cNvPr>
            <p:cNvSpPr txBox="1"/>
            <p:nvPr/>
          </p:nvSpPr>
          <p:spPr>
            <a:xfrm>
              <a:off x="9165359" y="4944776"/>
              <a:ext cx="2484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London Health Sciences Centre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Christopher Harle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DECF18D-4DFB-2194-A9BE-B7BB3B29836B}"/>
                </a:ext>
              </a:extLst>
            </p:cNvPr>
            <p:cNvSpPr txBox="1"/>
            <p:nvPr/>
          </p:nvSpPr>
          <p:spPr>
            <a:xfrm>
              <a:off x="3953155" y="5036433"/>
              <a:ext cx="2268000" cy="648000"/>
            </a:xfrm>
            <a:prstGeom prst="roundRect">
              <a:avLst>
                <a:gd name="adj" fmla="val 1190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University of Oklahoma Health Sciences Center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Kenichi Tanaka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B11E66E-82F6-22B5-F1C5-372FDF2AD0C4}"/>
                </a:ext>
              </a:extLst>
            </p:cNvPr>
            <p:cNvSpPr txBox="1"/>
            <p:nvPr/>
          </p:nvSpPr>
          <p:spPr>
            <a:xfrm>
              <a:off x="6358367" y="5217368"/>
              <a:ext cx="2268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Duke University Health System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Kamrouz Ghadimi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6BDD649-390A-0F0B-ACF4-57AB1DCD5639}"/>
                </a:ext>
              </a:extLst>
            </p:cNvPr>
            <p:cNvGrpSpPr/>
            <p:nvPr/>
          </p:nvGrpSpPr>
          <p:grpSpPr>
            <a:xfrm>
              <a:off x="7577928" y="2598926"/>
              <a:ext cx="302167" cy="278771"/>
              <a:chOff x="3330429" y="2039520"/>
              <a:chExt cx="302167" cy="278771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CA3C1C6-C969-7E45-B4CD-6C75C171D4F5}"/>
                  </a:ext>
                </a:extLst>
              </p:cNvPr>
              <p:cNvGrpSpPr/>
              <p:nvPr/>
            </p:nvGrpSpPr>
            <p:grpSpPr>
              <a:xfrm>
                <a:off x="3380596" y="2066291"/>
                <a:ext cx="252000" cy="252000"/>
                <a:chOff x="6634002" y="2530146"/>
                <a:chExt cx="219236" cy="219236"/>
              </a:xfrm>
            </p:grpSpPr>
            <p:pic>
              <p:nvPicPr>
                <p:cNvPr id="78" name="Graphic 77">
                  <a:extLst>
                    <a:ext uri="{FF2B5EF4-FFF2-40B4-BE49-F238E27FC236}">
                      <a16:creationId xmlns:a16="http://schemas.microsoft.com/office/drawing/2014/main" id="{CCAE0AAF-B64F-F2EF-5914-2646A08134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4002" y="2530146"/>
                  <a:ext cx="219236" cy="219236"/>
                </a:xfrm>
                <a:prstGeom prst="rect">
                  <a:avLst/>
                </a:prstGeom>
              </p:spPr>
            </p:pic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9CF48C0B-E377-9464-A0C5-79AC8A83F977}"/>
                    </a:ext>
                  </a:extLst>
                </p:cNvPr>
                <p:cNvSpPr/>
                <p:nvPr/>
              </p:nvSpPr>
              <p:spPr>
                <a:xfrm>
                  <a:off x="6698376" y="2564606"/>
                  <a:ext cx="90488" cy="904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noProof="0" dirty="0"/>
                </a:p>
              </p:txBody>
            </p:sp>
          </p:grp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42E924A-09A3-2E19-E342-118E4EAC974E}"/>
                  </a:ext>
                </a:extLst>
              </p:cNvPr>
              <p:cNvSpPr/>
              <p:nvPr/>
            </p:nvSpPr>
            <p:spPr>
              <a:xfrm>
                <a:off x="3330429" y="2039520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noProof="0" dirty="0"/>
                  <a:t>2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D9649B4-6F81-ED6F-C3EC-722A069395A3}"/>
                </a:ext>
              </a:extLst>
            </p:cNvPr>
            <p:cNvGrpSpPr/>
            <p:nvPr/>
          </p:nvGrpSpPr>
          <p:grpSpPr>
            <a:xfrm>
              <a:off x="7324941" y="3589936"/>
              <a:ext cx="324000" cy="324000"/>
              <a:chOff x="6634002" y="2530146"/>
              <a:chExt cx="219236" cy="219236"/>
            </a:xfrm>
          </p:grpSpPr>
          <p:pic>
            <p:nvPicPr>
              <p:cNvPr id="91" name="Graphic 90">
                <a:extLst>
                  <a:ext uri="{FF2B5EF4-FFF2-40B4-BE49-F238E27FC236}">
                    <a16:creationId xmlns:a16="http://schemas.microsoft.com/office/drawing/2014/main" id="{837F3C6A-2AFE-7C7B-3634-9A5DA3534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34002" y="2530146"/>
                <a:ext cx="219236" cy="219236"/>
              </a:xfrm>
              <a:prstGeom prst="rect">
                <a:avLst/>
              </a:prstGeom>
            </p:spPr>
          </p:pic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AA2C22E-F5BA-1348-1442-48B4ED142FA7}"/>
                  </a:ext>
                </a:extLst>
              </p:cNvPr>
              <p:cNvSpPr/>
              <p:nvPr/>
            </p:nvSpPr>
            <p:spPr>
              <a:xfrm>
                <a:off x="6698376" y="2564606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/>
              </a:p>
            </p:txBody>
          </p:sp>
        </p:grp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1643A31-7EDB-007B-A4B2-3328B3779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2520" y="2375955"/>
              <a:ext cx="890711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3D5A50-A9EB-FF7D-93AC-B53D5152DF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8891" y="2698314"/>
              <a:ext cx="1146468" cy="428216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ight Bracket 100">
              <a:extLst>
                <a:ext uri="{FF2B5EF4-FFF2-40B4-BE49-F238E27FC236}">
                  <a16:creationId xmlns:a16="http://schemas.microsoft.com/office/drawing/2014/main" id="{65AB6426-0A5E-673A-0157-8E649F2AE9ED}"/>
                </a:ext>
              </a:extLst>
            </p:cNvPr>
            <p:cNvSpPr/>
            <p:nvPr/>
          </p:nvSpPr>
          <p:spPr>
            <a:xfrm flipH="1">
              <a:off x="8948667" y="3789718"/>
              <a:ext cx="144000" cy="1373339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0BCFDA0-369C-023C-E01A-B1DC20F742CD}"/>
                </a:ext>
              </a:extLst>
            </p:cNvPr>
            <p:cNvCxnSpPr>
              <a:cxnSpLocks/>
              <a:stCxn id="101" idx="2"/>
            </p:cNvCxnSpPr>
            <p:nvPr/>
          </p:nvCxnSpPr>
          <p:spPr>
            <a:xfrm flipH="1" flipV="1">
              <a:off x="7456793" y="3006459"/>
              <a:ext cx="1491874" cy="1469929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CD6EBCD-537A-1E60-5337-86E06C819F60}"/>
                </a:ext>
              </a:extLst>
            </p:cNvPr>
            <p:cNvCxnSpPr>
              <a:cxnSpLocks/>
              <a:stCxn id="74" idx="0"/>
              <a:endCxn id="91" idx="2"/>
            </p:cNvCxnSpPr>
            <p:nvPr/>
          </p:nvCxnSpPr>
          <p:spPr>
            <a:xfrm flipH="1" flipV="1">
              <a:off x="7486941" y="3913936"/>
              <a:ext cx="5426" cy="1303432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6BB87F7-6CFE-BFBD-9134-D3B3A74633B1}"/>
                </a:ext>
              </a:extLst>
            </p:cNvPr>
            <p:cNvCxnSpPr>
              <a:cxnSpLocks/>
              <a:stCxn id="73" idx="0"/>
            </p:cNvCxnSpPr>
            <p:nvPr/>
          </p:nvCxnSpPr>
          <p:spPr>
            <a:xfrm flipV="1">
              <a:off x="5087155" y="3874345"/>
              <a:ext cx="635493" cy="1162088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27A7E31-FF37-46FA-AFBC-1A990F934280}"/>
                </a:ext>
              </a:extLst>
            </p:cNvPr>
            <p:cNvCxnSpPr>
              <a:cxnSpLocks/>
            </p:cNvCxnSpPr>
            <p:nvPr/>
          </p:nvCxnSpPr>
          <p:spPr>
            <a:xfrm>
              <a:off x="7744668" y="1205696"/>
              <a:ext cx="0" cy="1420001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4DC78D8-EC1F-C738-53D5-D68826FED749}"/>
                </a:ext>
              </a:extLst>
            </p:cNvPr>
            <p:cNvGrpSpPr/>
            <p:nvPr/>
          </p:nvGrpSpPr>
          <p:grpSpPr>
            <a:xfrm>
              <a:off x="8022764" y="2266044"/>
              <a:ext cx="324000" cy="324000"/>
              <a:chOff x="6634002" y="2530146"/>
              <a:chExt cx="219236" cy="219236"/>
            </a:xfrm>
          </p:grpSpPr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ABC675A0-EFAA-BA21-8265-437932A0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34002" y="2530146"/>
                <a:ext cx="219236" cy="219236"/>
              </a:xfrm>
              <a:prstGeom prst="rect">
                <a:avLst/>
              </a:prstGeom>
            </p:spPr>
          </p:pic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56160B3-B156-1F24-2938-277AF8C74764}"/>
                  </a:ext>
                </a:extLst>
              </p:cNvPr>
              <p:cNvSpPr/>
              <p:nvPr/>
            </p:nvSpPr>
            <p:spPr>
              <a:xfrm>
                <a:off x="6698376" y="2564606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0092415-3CDF-2554-578E-3F4639951183}"/>
                </a:ext>
              </a:extLst>
            </p:cNvPr>
            <p:cNvGrpSpPr/>
            <p:nvPr/>
          </p:nvGrpSpPr>
          <p:grpSpPr>
            <a:xfrm>
              <a:off x="7809191" y="2437776"/>
              <a:ext cx="324000" cy="324000"/>
              <a:chOff x="6634002" y="2530146"/>
              <a:chExt cx="219236" cy="219236"/>
            </a:xfrm>
          </p:grpSpPr>
          <p:pic>
            <p:nvPicPr>
              <p:cNvPr id="97" name="Graphic 96">
                <a:extLst>
                  <a:ext uri="{FF2B5EF4-FFF2-40B4-BE49-F238E27FC236}">
                    <a16:creationId xmlns:a16="http://schemas.microsoft.com/office/drawing/2014/main" id="{F98D39BA-E54E-A3ED-EB67-29BC900A4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34002" y="2530146"/>
                <a:ext cx="219236" cy="219236"/>
              </a:xfrm>
              <a:prstGeom prst="rect">
                <a:avLst/>
              </a:prstGeom>
            </p:spPr>
          </p:pic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469ECFD-A474-B39F-1910-38A3D5D8BB5B}"/>
                  </a:ext>
                </a:extLst>
              </p:cNvPr>
              <p:cNvSpPr/>
              <p:nvPr/>
            </p:nvSpPr>
            <p:spPr>
              <a:xfrm>
                <a:off x="6698376" y="2564606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4073EEE-F9D7-221C-27A5-14A862F1D9E8}"/>
                </a:ext>
              </a:extLst>
            </p:cNvPr>
            <p:cNvSpPr txBox="1"/>
            <p:nvPr/>
          </p:nvSpPr>
          <p:spPr>
            <a:xfrm>
              <a:off x="9165359" y="2857406"/>
              <a:ext cx="2268000" cy="46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wrap="square" lIns="36000" tIns="36000" rIns="36000" bIns="36000" rtlCol="0" anchor="ctr" anchorCtr="0">
              <a:no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bg1"/>
                  </a:solidFill>
                  <a:latin typeface="+mj-lt"/>
                </a:defRPr>
              </a:lvl1pPr>
            </a:lstStyle>
            <a:p>
              <a:r>
                <a:rPr lang="en-US" b="1" noProof="0" dirty="0">
                  <a:solidFill>
                    <a:sysClr val="windowText" lastClr="000000"/>
                  </a:solidFill>
                </a:rPr>
                <a:t>Montreal Heart Institute</a:t>
              </a:r>
            </a:p>
            <a:p>
              <a:r>
                <a:rPr lang="en-US" noProof="0" dirty="0">
                  <a:solidFill>
                    <a:sysClr val="windowText" lastClr="000000"/>
                  </a:solidFill>
                </a:rPr>
                <a:t>PI: Antoine Rochon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397B93B-8DA8-12D2-F63D-A018C59E625D}"/>
                </a:ext>
              </a:extLst>
            </p:cNvPr>
            <p:cNvGrpSpPr/>
            <p:nvPr/>
          </p:nvGrpSpPr>
          <p:grpSpPr>
            <a:xfrm>
              <a:off x="7228621" y="2774718"/>
              <a:ext cx="302167" cy="278771"/>
              <a:chOff x="3330429" y="2039520"/>
              <a:chExt cx="302167" cy="278771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59F3E2AC-CE9E-1878-7D07-0C4A43831066}"/>
                  </a:ext>
                </a:extLst>
              </p:cNvPr>
              <p:cNvGrpSpPr/>
              <p:nvPr/>
            </p:nvGrpSpPr>
            <p:grpSpPr>
              <a:xfrm>
                <a:off x="3380596" y="2066291"/>
                <a:ext cx="252000" cy="252000"/>
                <a:chOff x="6634002" y="2530146"/>
                <a:chExt cx="219236" cy="219236"/>
              </a:xfrm>
            </p:grpSpPr>
            <p:pic>
              <p:nvPicPr>
                <p:cNvPr id="83" name="Graphic 82">
                  <a:extLst>
                    <a:ext uri="{FF2B5EF4-FFF2-40B4-BE49-F238E27FC236}">
                      <a16:creationId xmlns:a16="http://schemas.microsoft.com/office/drawing/2014/main" id="{DB521438-6516-9ED7-1268-F4E8F74891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4002" y="2530146"/>
                  <a:ext cx="219236" cy="219236"/>
                </a:xfrm>
                <a:prstGeom prst="rect">
                  <a:avLst/>
                </a:prstGeom>
              </p:spPr>
            </p:pic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341522EA-E6E5-712F-0503-34329D407CC2}"/>
                    </a:ext>
                  </a:extLst>
                </p:cNvPr>
                <p:cNvSpPr/>
                <p:nvPr/>
              </p:nvSpPr>
              <p:spPr>
                <a:xfrm>
                  <a:off x="6698376" y="2564606"/>
                  <a:ext cx="90488" cy="904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noProof="0" dirty="0"/>
                </a:p>
              </p:txBody>
            </p:sp>
          </p:grp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06B1DE7-AE62-A824-59CE-875C2DB81175}"/>
                  </a:ext>
                </a:extLst>
              </p:cNvPr>
              <p:cNvSpPr/>
              <p:nvPr/>
            </p:nvSpPr>
            <p:spPr>
              <a:xfrm>
                <a:off x="3330429" y="2039520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/>
                  <a:t>4</a:t>
                </a:r>
                <a:endParaRPr lang="en-US" sz="1200" b="1" noProof="0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4ECB393-7256-F311-8560-152EF8EB3661}"/>
                </a:ext>
              </a:extLst>
            </p:cNvPr>
            <p:cNvGrpSpPr/>
            <p:nvPr/>
          </p:nvGrpSpPr>
          <p:grpSpPr>
            <a:xfrm>
              <a:off x="5627512" y="3657979"/>
              <a:ext cx="324000" cy="324000"/>
              <a:chOff x="6634002" y="2530146"/>
              <a:chExt cx="219236" cy="219236"/>
            </a:xfrm>
          </p:grpSpPr>
          <p:pic>
            <p:nvPicPr>
              <p:cNvPr id="88" name="Graphic 87">
                <a:extLst>
                  <a:ext uri="{FF2B5EF4-FFF2-40B4-BE49-F238E27FC236}">
                    <a16:creationId xmlns:a16="http://schemas.microsoft.com/office/drawing/2014/main" id="{5C095573-A3D4-2D35-144B-659AF9BAA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634002" y="2530146"/>
                <a:ext cx="219236" cy="219236"/>
              </a:xfrm>
              <a:prstGeom prst="rect">
                <a:avLst/>
              </a:prstGeom>
            </p:spPr>
          </p:pic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07D2864-256F-0408-0E93-ADAAF4DDB2A8}"/>
                  </a:ext>
                </a:extLst>
              </p:cNvPr>
              <p:cNvSpPr/>
              <p:nvPr/>
            </p:nvSpPr>
            <p:spPr>
              <a:xfrm>
                <a:off x="6698376" y="2564606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noProof="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231D5A-B7C3-314C-F1A3-EF281F16F39C}"/>
                </a:ext>
              </a:extLst>
            </p:cNvPr>
            <p:cNvGrpSpPr/>
            <p:nvPr/>
          </p:nvGrpSpPr>
          <p:grpSpPr>
            <a:xfrm>
              <a:off x="3316121" y="2013850"/>
              <a:ext cx="302167" cy="278771"/>
              <a:chOff x="3330429" y="2039520"/>
              <a:chExt cx="302167" cy="27877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C03A7A3-6093-3476-EB31-F55B11DEA851}"/>
                  </a:ext>
                </a:extLst>
              </p:cNvPr>
              <p:cNvGrpSpPr/>
              <p:nvPr/>
            </p:nvGrpSpPr>
            <p:grpSpPr>
              <a:xfrm>
                <a:off x="3380596" y="2066291"/>
                <a:ext cx="252000" cy="252000"/>
                <a:chOff x="6634002" y="2530146"/>
                <a:chExt cx="219236" cy="219236"/>
              </a:xfrm>
            </p:grpSpPr>
            <p:pic>
              <p:nvPicPr>
                <p:cNvPr id="29" name="Graphic 28">
                  <a:extLst>
                    <a:ext uri="{FF2B5EF4-FFF2-40B4-BE49-F238E27FC236}">
                      <a16:creationId xmlns:a16="http://schemas.microsoft.com/office/drawing/2014/main" id="{D854EFB5-FC6A-0733-F510-FF35A0AF44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4002" y="2530146"/>
                  <a:ext cx="219236" cy="219236"/>
                </a:xfrm>
                <a:prstGeom prst="rect">
                  <a:avLst/>
                </a:prstGeom>
              </p:spPr>
            </p:pic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3AAA581-3878-168E-6F2C-5915467A4F4D}"/>
                    </a:ext>
                  </a:extLst>
                </p:cNvPr>
                <p:cNvSpPr/>
                <p:nvPr/>
              </p:nvSpPr>
              <p:spPr>
                <a:xfrm>
                  <a:off x="6698376" y="2564606"/>
                  <a:ext cx="90488" cy="904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noProof="0" dirty="0"/>
                </a:p>
              </p:txBody>
            </p:sp>
          </p:grp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448FD90-8B72-29B1-3FAC-EA61CF5FA011}"/>
                  </a:ext>
                </a:extLst>
              </p:cNvPr>
              <p:cNvSpPr/>
              <p:nvPr/>
            </p:nvSpPr>
            <p:spPr>
              <a:xfrm>
                <a:off x="3330429" y="2039520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noProof="0" dirty="0"/>
                  <a:t>2</a:t>
                </a:r>
              </a:p>
            </p:txBody>
          </p:sp>
        </p:grpSp>
        <p:sp>
          <p:nvSpPr>
            <p:cNvPr id="137" name="Right Bracket 136">
              <a:extLst>
                <a:ext uri="{FF2B5EF4-FFF2-40B4-BE49-F238E27FC236}">
                  <a16:creationId xmlns:a16="http://schemas.microsoft.com/office/drawing/2014/main" id="{FB465EE4-60E6-A3AD-A1C5-C83F7A8A0B11}"/>
                </a:ext>
              </a:extLst>
            </p:cNvPr>
            <p:cNvSpPr/>
            <p:nvPr/>
          </p:nvSpPr>
          <p:spPr>
            <a:xfrm flipH="1">
              <a:off x="8960452" y="974142"/>
              <a:ext cx="144000" cy="504000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92FA8A2-F6E2-513A-ED26-75C0DC531231}"/>
                </a:ext>
              </a:extLst>
            </p:cNvPr>
            <p:cNvCxnSpPr>
              <a:cxnSpLocks/>
            </p:cNvCxnSpPr>
            <p:nvPr/>
          </p:nvCxnSpPr>
          <p:spPr>
            <a:xfrm>
              <a:off x="7750209" y="1205696"/>
              <a:ext cx="1210243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539D777-66C1-2936-C29A-8C329C3072DE}"/>
              </a:ext>
            </a:extLst>
          </p:cNvPr>
          <p:cNvSpPr/>
          <p:nvPr/>
        </p:nvSpPr>
        <p:spPr>
          <a:xfrm>
            <a:off x="0" y="5796803"/>
            <a:ext cx="105715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26CC6"/>
              </a:buClr>
              <a:buSzPct val="100000"/>
            </a:pP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PI, principal investigator.</a:t>
            </a:r>
          </a:p>
        </p:txBody>
      </p:sp>
    </p:spTree>
    <p:extLst>
      <p:ext uri="{BB962C8B-B14F-4D97-AF65-F5344CB8AC3E}">
        <p14:creationId xmlns:p14="http://schemas.microsoft.com/office/powerpoint/2010/main" val="416350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FE601-9CEB-4768-419F-F71CACC93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AA16-DA17-9A47-3C37-6D673CAA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Background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82F02-9B0F-A865-2ADA-21A8D898D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284721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noProof="0" dirty="0"/>
              <a:t>In cardiac surgery, up to 15% of patients experience excessive bleeding,</a:t>
            </a:r>
            <a:r>
              <a:rPr lang="en-US" sz="2000" baseline="30000" noProof="0" dirty="0"/>
              <a:t>1,2</a:t>
            </a:r>
            <a:r>
              <a:rPr lang="en-US" sz="2000" noProof="0" dirty="0"/>
              <a:t> a prognostically important complication associated with increased morbidity and mortality.</a:t>
            </a:r>
            <a:r>
              <a:rPr lang="en-US" sz="2000" baseline="30000" noProof="0" dirty="0"/>
              <a:t>3-5</a:t>
            </a:r>
          </a:p>
          <a:p>
            <a:pPr>
              <a:spcAft>
                <a:spcPts val="1200"/>
              </a:spcAft>
            </a:pPr>
            <a:r>
              <a:rPr lang="en-US" sz="2000" noProof="0" dirty="0"/>
              <a:t>Standard therapy for coagulopathic bleeding is frozen plasma (FP) transfusion,</a:t>
            </a:r>
            <a:r>
              <a:rPr lang="en-US" sz="2000" baseline="30000" noProof="0" dirty="0"/>
              <a:t>6,7</a:t>
            </a:r>
            <a:r>
              <a:rPr lang="en-US" sz="2000" noProof="0" dirty="0"/>
              <a:t> occurring in up to 30% of patients.</a:t>
            </a:r>
            <a:r>
              <a:rPr lang="en-US" sz="2000" baseline="30000" noProof="0" dirty="0"/>
              <a:t>2,8,9</a:t>
            </a:r>
            <a:r>
              <a:rPr lang="en-US" sz="2000" noProof="0" dirty="0"/>
              <a:t> Preliminary data suggest that a suitable alternative may be </a:t>
            </a:r>
            <a:br>
              <a:rPr lang="en-US" sz="2000" noProof="0" dirty="0"/>
            </a:br>
            <a:r>
              <a:rPr lang="en-US" sz="2000" noProof="0" dirty="0"/>
              <a:t>4-factor prothrombin complex concentrate (PCC).</a:t>
            </a:r>
            <a:r>
              <a:rPr lang="en-US" sz="2000" baseline="30000" noProof="0" dirty="0"/>
              <a:t>10,11  </a:t>
            </a:r>
          </a:p>
          <a:p>
            <a:pPr>
              <a:spcAft>
                <a:spcPts val="1200"/>
              </a:spcAft>
            </a:pPr>
            <a:r>
              <a:rPr lang="en-US" sz="2000" noProof="0" dirty="0"/>
              <a:t>PCCs are purified, concentrated, and pathogen-reduced derivatives of plasma that do not require thawing or ABO blood type matching, but contain a subset of the pro-coagulant factors that are present in FP.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62F9B-0121-2875-CF3D-7DE6A4DBEAFA}"/>
              </a:ext>
            </a:extLst>
          </p:cNvPr>
          <p:cNvSpPr/>
          <p:nvPr/>
        </p:nvSpPr>
        <p:spPr>
          <a:xfrm>
            <a:off x="-1" y="5535193"/>
            <a:ext cx="11686233" cy="507831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buClr>
                <a:srgbClr val="626CC6"/>
              </a:buClr>
              <a:buSzPct val="100000"/>
            </a:pP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1. Salenger R,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Ann Thorac Surg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2025;119;280-95; 2. Karkouti K,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2016;134:1152-62; 3. Heimisdottir AA,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Eur J Cardiothorac Surg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2022;62:ezaz208; 4. Karkouti K,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Transfusion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2004;44:1453-62; 5. Murphy GJ,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2007;116:2544-52; 6. Adam EH, Fischer D.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Transfus Med Hemother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2020;47:347-59; 7. Triulzi D,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Transfusion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2015;55:1313-9; 8. Frank SM,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Anesthesiology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2012;117:99-106; 9. Mazer CD,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N Eng J Med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2017;377:2133-44; 10. Viana P,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J Chest Surg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2024;57:25-35; 11. Karkouti K,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JAMA Netw Open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2021;4:e213936.</a:t>
            </a:r>
          </a:p>
        </p:txBody>
      </p:sp>
    </p:spTree>
    <p:extLst>
      <p:ext uri="{BB962C8B-B14F-4D97-AF65-F5344CB8AC3E}">
        <p14:creationId xmlns:p14="http://schemas.microsoft.com/office/powerpoint/2010/main" val="1977852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D4B3C-F574-74F4-B461-D999A180C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32CC-39A3-2F63-3519-A5F3B996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95" y="259103"/>
            <a:ext cx="10515600" cy="1325563"/>
          </a:xfrm>
        </p:spPr>
        <p:txBody>
          <a:bodyPr anchor="t" anchorCtr="0">
            <a:normAutofit/>
          </a:bodyPr>
          <a:lstStyle/>
          <a:p>
            <a:r>
              <a:rPr lang="en-US" sz="4900" b="1" noProof="0" dirty="0">
                <a:solidFill>
                  <a:schemeClr val="accent2"/>
                </a:solidFill>
              </a:rPr>
              <a:t>Thank you for listening</a:t>
            </a:r>
            <a:endParaRPr lang="en-US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F69871-FCDD-D280-9685-AB190951DCAA}"/>
              </a:ext>
            </a:extLst>
          </p:cNvPr>
          <p:cNvSpPr txBox="1">
            <a:spLocks/>
          </p:cNvSpPr>
          <p:nvPr/>
        </p:nvSpPr>
        <p:spPr>
          <a:xfrm>
            <a:off x="618280" y="1095364"/>
            <a:ext cx="10681355" cy="16789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The work described in this presentation is being simultaneously published at:</a:t>
            </a:r>
          </a:p>
          <a:p>
            <a:br>
              <a:rPr lang="en-US" sz="1200" u="sng" dirty="0"/>
            </a:b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9B390-6BBD-142E-C8F1-38F51FA34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06" y="1651632"/>
            <a:ext cx="8368187" cy="439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2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AFCCD-A75E-5BD2-EC37-333F09C17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631A-053A-9FC1-77BC-4AE2B5F17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Background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48AEFB-C503-88C1-D44B-FBC9CC519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284721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noProof="0" dirty="0"/>
              <a:t>In cardiac surgery, up to 15% of patients experience excessive bleeding,</a:t>
            </a:r>
            <a:r>
              <a:rPr lang="en-US" sz="2000" baseline="30000" noProof="0" dirty="0"/>
              <a:t>1,2</a:t>
            </a:r>
            <a:r>
              <a:rPr lang="en-US" sz="2000" noProof="0" dirty="0"/>
              <a:t> a prognostically important complication associated with increased morbidity and mortality.</a:t>
            </a:r>
            <a:r>
              <a:rPr lang="en-US" sz="2000" baseline="30000" noProof="0" dirty="0"/>
              <a:t>3-5</a:t>
            </a:r>
          </a:p>
          <a:p>
            <a:pPr>
              <a:spcAft>
                <a:spcPts val="1200"/>
              </a:spcAft>
            </a:pPr>
            <a:r>
              <a:rPr lang="en-US" sz="2000" noProof="0" dirty="0"/>
              <a:t>Standard therapy for coagulopathic bleeding is frozen plasma (FP) transfusion,</a:t>
            </a:r>
            <a:r>
              <a:rPr lang="en-US" sz="2000" baseline="30000" noProof="0" dirty="0"/>
              <a:t>6,7</a:t>
            </a:r>
            <a:r>
              <a:rPr lang="en-US" sz="2000" noProof="0" dirty="0"/>
              <a:t> occurring in up to 30% of patients.</a:t>
            </a:r>
            <a:r>
              <a:rPr lang="en-US" sz="2000" baseline="30000" noProof="0" dirty="0"/>
              <a:t>2,8,9</a:t>
            </a:r>
            <a:r>
              <a:rPr lang="en-US" sz="2000" noProof="0" dirty="0"/>
              <a:t> Preliminary data suggest that a suitable alternative may be</a:t>
            </a:r>
            <a:br>
              <a:rPr lang="en-US" sz="2000" noProof="0" dirty="0"/>
            </a:br>
            <a:r>
              <a:rPr lang="en-US" sz="2000" noProof="0" dirty="0"/>
              <a:t>4-factor prothrombin complex concentrate (PCC).</a:t>
            </a:r>
            <a:r>
              <a:rPr lang="en-US" sz="2000" baseline="30000" noProof="0" dirty="0"/>
              <a:t>10,11  </a:t>
            </a:r>
          </a:p>
          <a:p>
            <a:pPr>
              <a:spcAft>
                <a:spcPts val="1200"/>
              </a:spcAft>
            </a:pPr>
            <a:r>
              <a:rPr lang="en-US" sz="2000" noProof="0" dirty="0"/>
              <a:t>PCCs are purified, concentrated, and pathogen-reduced derivatives of plasma that do not require thawing or ABO blood type matching, but contain a subset of the pro-coagulant factors that are present in FP.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935A63-1D1F-809A-C1E3-CAAF689A74E5}"/>
              </a:ext>
            </a:extLst>
          </p:cNvPr>
          <p:cNvSpPr/>
          <p:nvPr/>
        </p:nvSpPr>
        <p:spPr>
          <a:xfrm>
            <a:off x="1128000" y="4403868"/>
            <a:ext cx="9936000" cy="828000"/>
          </a:xfrm>
          <a:prstGeom prst="roundRect">
            <a:avLst>
              <a:gd name="adj" fmla="val 1211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noProof="0" dirty="0">
                <a:solidFill>
                  <a:schemeClr val="tx1"/>
                </a:solidFill>
              </a:rPr>
              <a:t>The objective of the FARES-II (LEX-211) phase 3, randomized, controlled trial was to compare the efficacy and safety of PCC with FP in bleeding cardiac surgery patients.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A5599-CA50-188B-59E6-18BA4BB74329}"/>
              </a:ext>
            </a:extLst>
          </p:cNvPr>
          <p:cNvSpPr/>
          <p:nvPr/>
        </p:nvSpPr>
        <p:spPr>
          <a:xfrm>
            <a:off x="-1" y="5535193"/>
            <a:ext cx="11686233" cy="507831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buClr>
                <a:srgbClr val="626CC6"/>
              </a:buClr>
              <a:buSzPct val="100000"/>
            </a:pP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1. Salenger R,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Ann Thorac Surg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2025;119;280-95; 2. Karkouti K,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2016;134:1152-62; 3. Heimisdottir AA,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Eur J Cardiothorac Surg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2022;62:ezaz208; 4. Karkouti K,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Transfusion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2004;44:1453-62; 5. Murphy GJ,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2007;116:2544-52; 6. Adam EH, Fischer D.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Transfus Med Hemother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2020;47:347-59; 7. Triulzi D,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Transfusion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2015;55:1313-9; 8. Frank SM,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Anesthesiology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2012;117:99-106; 9. Mazer CD,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N Eng J Med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2017;377:2133-44; 10. Viana P,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J Chest Surg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2024;57:25-35; 11. Karkouti K, et al. </a:t>
            </a:r>
            <a:r>
              <a:rPr lang="en-US" sz="900" i="1" noProof="0" dirty="0">
                <a:latin typeface="Arial" panose="020B0604020202020204" pitchFamily="34" charset="0"/>
                <a:cs typeface="Arial" panose="020B0604020202020204" pitchFamily="34" charset="0"/>
              </a:rPr>
              <a:t>JAMA Netw Open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 2021;4:e213936.</a:t>
            </a:r>
          </a:p>
        </p:txBody>
      </p:sp>
    </p:spTree>
    <p:extLst>
      <p:ext uri="{BB962C8B-B14F-4D97-AF65-F5344CB8AC3E}">
        <p14:creationId xmlns:p14="http://schemas.microsoft.com/office/powerpoint/2010/main" val="310528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E12F-0ABD-9B3D-A53A-16366557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Study design – FARES-II (LEX-211)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3A821C-F279-EF47-5767-D4A8EB818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600"/>
            <a:ext cx="10515600" cy="9693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noProof="0" dirty="0"/>
              <a:t>Phase 3, prospective, non-inferiority </a:t>
            </a:r>
            <a:r>
              <a:rPr lang="en-US" sz="2400" dirty="0"/>
              <a:t>randomized trial.</a:t>
            </a:r>
            <a:endParaRPr lang="en-US" sz="2400" noProof="0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27AEBB2E-25E2-8416-EBBB-847D04B84EE9}"/>
              </a:ext>
            </a:extLst>
          </p:cNvPr>
          <p:cNvSpPr txBox="1">
            <a:spLocks/>
          </p:cNvSpPr>
          <p:nvPr/>
        </p:nvSpPr>
        <p:spPr>
          <a:xfrm>
            <a:off x="1835546" y="4541972"/>
            <a:ext cx="3773951" cy="953196"/>
          </a:xfrm>
          <a:prstGeom prst="roundRect">
            <a:avLst>
              <a:gd name="adj" fmla="val 15553"/>
            </a:avLst>
          </a:prstGeom>
          <a:noFill/>
          <a:ln w="25400">
            <a:solidFill>
              <a:schemeClr val="accent4"/>
            </a:solidFill>
          </a:ln>
        </p:spPr>
        <p:txBody>
          <a:bodyPr vert="horz" wrap="square" lIns="72000" tIns="18000" rIns="72000" bIns="0" rtlCol="0" anchor="t" anchorCtr="0">
            <a:noAutofit/>
          </a:bodyPr>
          <a:lstStyle>
            <a:lvl1pPr marL="35999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3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141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9995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9946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0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993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9922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None/>
            </a:pPr>
            <a:r>
              <a:rPr lang="en-US" sz="1400" noProof="0" dirty="0">
                <a:solidFill>
                  <a:schemeClr val="tx1"/>
                </a:solidFill>
                <a:ea typeface="Verdana" panose="020B0604030504040204" pitchFamily="34" charset="0"/>
              </a:rPr>
              <a:t>Including heart transplantation, insertion or removal of ventricular assist devices, repair of thoracoabdominal aneurysm, or TEE within 3 months prior to surgery</a:t>
            </a:r>
            <a:endParaRPr lang="en-US" sz="1400" noProof="0" dirty="0">
              <a:solidFill>
                <a:schemeClr val="tx1"/>
              </a:solidFill>
            </a:endParaRP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6D663B9-A191-4246-3A7C-952D5F97CB69}"/>
              </a:ext>
            </a:extLst>
          </p:cNvPr>
          <p:cNvSpPr txBox="1">
            <a:spLocks/>
          </p:cNvSpPr>
          <p:nvPr/>
        </p:nvSpPr>
        <p:spPr>
          <a:xfrm>
            <a:off x="803032" y="4730570"/>
            <a:ext cx="1188000" cy="540000"/>
          </a:xfrm>
          <a:prstGeom prst="round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txBody>
          <a:bodyPr vert="horz" wrap="square" lIns="36000" tIns="0" rIns="36000" bIns="0" rtlCol="0" anchor="t" anchorCtr="0">
            <a:noAutofit/>
          </a:bodyPr>
          <a:lstStyle>
            <a:lvl1pPr marL="35999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3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141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9995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9946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0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993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9922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b="1" noProof="0" dirty="0"/>
              <a:t>Exclusion criteria: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82CEE7-7114-93CF-2C01-9472A8CE483B}"/>
              </a:ext>
            </a:extLst>
          </p:cNvPr>
          <p:cNvGrpSpPr/>
          <p:nvPr/>
        </p:nvGrpSpPr>
        <p:grpSpPr>
          <a:xfrm>
            <a:off x="6086508" y="1976407"/>
            <a:ext cx="5508000" cy="3576495"/>
            <a:chOff x="6169683" y="1976407"/>
            <a:chExt cx="5508000" cy="357649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C5AD3B5-B361-820B-523C-513983122CED}"/>
                </a:ext>
              </a:extLst>
            </p:cNvPr>
            <p:cNvSpPr/>
            <p:nvPr/>
          </p:nvSpPr>
          <p:spPr>
            <a:xfrm>
              <a:off x="6169683" y="2125598"/>
              <a:ext cx="5508000" cy="3276000"/>
            </a:xfrm>
            <a:prstGeom prst="roundRect">
              <a:avLst>
                <a:gd name="adj" fmla="val 575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822A157-8668-4E4F-38B7-75633D028AED}"/>
                </a:ext>
              </a:extLst>
            </p:cNvPr>
            <p:cNvSpPr/>
            <p:nvPr/>
          </p:nvSpPr>
          <p:spPr>
            <a:xfrm>
              <a:off x="8210500" y="1976407"/>
              <a:ext cx="2520000" cy="3019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Intraoperative bleeding</a:t>
              </a:r>
              <a:endPara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C915E25-D367-82DF-C74E-81327DDE6D0E}"/>
                </a:ext>
              </a:extLst>
            </p:cNvPr>
            <p:cNvSpPr/>
            <p:nvPr/>
          </p:nvSpPr>
          <p:spPr>
            <a:xfrm>
              <a:off x="8210500" y="2553730"/>
              <a:ext cx="2520000" cy="3019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PCC or FP ordered</a:t>
              </a:r>
              <a:endPara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D7A6B10-03D1-668A-095F-2AA729E7B122}"/>
                </a:ext>
              </a:extLst>
            </p:cNvPr>
            <p:cNvSpPr/>
            <p:nvPr/>
          </p:nvSpPr>
          <p:spPr>
            <a:xfrm>
              <a:off x="8210500" y="3133026"/>
              <a:ext cx="2520000" cy="3019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Randomization</a:t>
              </a:r>
              <a:endPara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75B1FE8-A3A8-C94C-9B0B-A3FE3B78BFE0}"/>
                </a:ext>
              </a:extLst>
            </p:cNvPr>
            <p:cNvSpPr/>
            <p:nvPr/>
          </p:nvSpPr>
          <p:spPr>
            <a:xfrm>
              <a:off x="7435092" y="3732418"/>
              <a:ext cx="1944000" cy="654680"/>
            </a:xfrm>
            <a:prstGeom prst="roundRect">
              <a:avLst/>
            </a:prstGeom>
            <a:solidFill>
              <a:schemeClr val="accent6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PCC</a:t>
              </a:r>
              <a:r>
                <a:rPr kumimoji="0" lang="en-GB" sz="1400" b="1" i="0" u="sng" strike="noStrike" kern="120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a</a:t>
              </a:r>
            </a:p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1500 IU for BW ≤60 kg</a:t>
              </a:r>
            </a:p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2000 IU for BW &gt;60 kg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B685EFD-D9B9-DD5B-D654-42C01A3CB319}"/>
                </a:ext>
              </a:extLst>
            </p:cNvPr>
            <p:cNvSpPr/>
            <p:nvPr/>
          </p:nvSpPr>
          <p:spPr>
            <a:xfrm>
              <a:off x="9559956" y="3732418"/>
              <a:ext cx="1944000" cy="65468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FP</a:t>
              </a:r>
            </a:p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3 U for BW ≤60 kg</a:t>
              </a:r>
            </a:p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4 U for BW &gt;60 kg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8A0A5D7-2398-6AE1-87E7-608D738094C6}"/>
                </a:ext>
              </a:extLst>
            </p:cNvPr>
            <p:cNvSpPr/>
            <p:nvPr/>
          </p:nvSpPr>
          <p:spPr>
            <a:xfrm>
              <a:off x="8210500" y="4689602"/>
              <a:ext cx="2520000" cy="3019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FP</a:t>
              </a:r>
              <a:endPara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9A6B32C-FC78-39B0-4867-20238118D1C7}"/>
                </a:ext>
              </a:extLst>
            </p:cNvPr>
            <p:cNvSpPr/>
            <p:nvPr/>
          </p:nvSpPr>
          <p:spPr>
            <a:xfrm>
              <a:off x="8210500" y="5250990"/>
              <a:ext cx="2520000" cy="3019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Efficacy and</a:t>
              </a:r>
              <a:r>
                <a:rPr lang="en-GB" sz="1400" b="1" dirty="0">
                  <a:solidFill>
                    <a:prstClr val="black"/>
                  </a:solidFill>
                </a:rPr>
                <a:t> Safety</a:t>
              </a:r>
              <a:endPara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225CF5C-8183-3022-E21B-E38B087DEE52}"/>
                </a:ext>
              </a:extLst>
            </p:cNvPr>
            <p:cNvSpPr/>
            <p:nvPr/>
          </p:nvSpPr>
          <p:spPr>
            <a:xfrm>
              <a:off x="6312766" y="2820606"/>
              <a:ext cx="1674423" cy="3019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ea typeface="+mn-ea"/>
                  <a:cs typeface="+mn-cs"/>
                </a:rPr>
                <a:t>Exclusion criteria</a:t>
              </a:r>
              <a:endParaRPr kumimoji="0" lang="en-GB" sz="1400" i="0" u="none" strike="noStrike" kern="120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42A7C85-AEE5-0E7B-5A11-489CDB7A40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7188" y="2971562"/>
              <a:ext cx="1476000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31">
              <a:extLst>
                <a:ext uri="{FF2B5EF4-FFF2-40B4-BE49-F238E27FC236}">
                  <a16:creationId xmlns:a16="http://schemas.microsoft.com/office/drawing/2014/main" id="{B55CB3AB-CBE2-1013-78B4-55B85CD32DD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808832" y="4015174"/>
              <a:ext cx="277384" cy="10440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31">
              <a:extLst>
                <a:ext uri="{FF2B5EF4-FFF2-40B4-BE49-F238E27FC236}">
                  <a16:creationId xmlns:a16="http://schemas.microsoft.com/office/drawing/2014/main" id="{39D271E5-71D1-57DE-38BB-793E63F67E7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852664" y="4015174"/>
              <a:ext cx="277384" cy="10440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7504BC8-FA87-85B7-6C87-FFA79D076FAA}"/>
                </a:ext>
              </a:extLst>
            </p:cNvPr>
            <p:cNvCxnSpPr>
              <a:cxnSpLocks/>
            </p:cNvCxnSpPr>
            <p:nvPr/>
          </p:nvCxnSpPr>
          <p:spPr>
            <a:xfrm>
              <a:off x="9469356" y="4991514"/>
              <a:ext cx="0" cy="25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B90E666-87AD-CCC5-3DEA-7FA361ABB4C5}"/>
                </a:ext>
              </a:extLst>
            </p:cNvPr>
            <p:cNvCxnSpPr>
              <a:cxnSpLocks/>
            </p:cNvCxnSpPr>
            <p:nvPr/>
          </p:nvCxnSpPr>
          <p:spPr>
            <a:xfrm>
              <a:off x="9470500" y="2855642"/>
              <a:ext cx="0" cy="27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CDA2351-D064-9308-72BC-F77F925A7370}"/>
                </a:ext>
              </a:extLst>
            </p:cNvPr>
            <p:cNvCxnSpPr>
              <a:cxnSpLocks/>
            </p:cNvCxnSpPr>
            <p:nvPr/>
          </p:nvCxnSpPr>
          <p:spPr>
            <a:xfrm>
              <a:off x="9470500" y="2286265"/>
              <a:ext cx="0" cy="27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1">
              <a:extLst>
                <a:ext uri="{FF2B5EF4-FFF2-40B4-BE49-F238E27FC236}">
                  <a16:creationId xmlns:a16="http://schemas.microsoft.com/office/drawing/2014/main" id="{0D8A1E96-7CE9-A3EE-B82D-D20B81530C9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853808" y="3062140"/>
              <a:ext cx="277384" cy="10440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1">
              <a:extLst>
                <a:ext uri="{FF2B5EF4-FFF2-40B4-BE49-F238E27FC236}">
                  <a16:creationId xmlns:a16="http://schemas.microsoft.com/office/drawing/2014/main" id="{D55451F9-BA43-0890-2378-8617A745B20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08832" y="3062934"/>
              <a:ext cx="277384" cy="10440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B549496-C023-C6EA-AA3F-FF6751A652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066758" y="4700434"/>
              <a:ext cx="0" cy="288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F545963-6DC1-3A6C-18F7-4F177B2AEE3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282155" y="3916631"/>
              <a:ext cx="0" cy="288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1559EEE-E7F9-69FE-DFDC-B2AF2CAB43FF}"/>
                </a:ext>
              </a:extLst>
            </p:cNvPr>
            <p:cNvSpPr/>
            <p:nvPr/>
          </p:nvSpPr>
          <p:spPr>
            <a:xfrm>
              <a:off x="6294329" y="4686623"/>
              <a:ext cx="1692000" cy="3019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Subsequent orders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620A35A-1C54-6B10-0D22-F313B062DEC4}"/>
                </a:ext>
              </a:extLst>
            </p:cNvPr>
            <p:cNvSpPr/>
            <p:nvPr/>
          </p:nvSpPr>
          <p:spPr>
            <a:xfrm>
              <a:off x="6348485" y="3782966"/>
              <a:ext cx="864000" cy="576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1st + 2nd orders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5083C565-A7D5-83D6-9F6C-3FBBE1334E47}"/>
              </a:ext>
            </a:extLst>
          </p:cNvPr>
          <p:cNvSpPr txBox="1">
            <a:spLocks/>
          </p:cNvSpPr>
          <p:nvPr/>
        </p:nvSpPr>
        <p:spPr>
          <a:xfrm>
            <a:off x="807639" y="2095635"/>
            <a:ext cx="3774799" cy="2376000"/>
          </a:xfrm>
          <a:prstGeom prst="roundRect">
            <a:avLst>
              <a:gd name="adj" fmla="val 578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vert="horz" wrap="square" lIns="72000" tIns="72000" rIns="72000" bIns="72000" rtlCol="0" anchor="t" anchorCtr="0">
            <a:noAutofit/>
          </a:bodyPr>
          <a:lstStyle>
            <a:lvl1pPr marL="35999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3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141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9995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9946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0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993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9922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36633"/>
              </a:buClr>
            </a:pPr>
            <a:endParaRPr lang="en-US" sz="1000" noProof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F36633"/>
              </a:buClr>
            </a:pPr>
            <a:r>
              <a:rPr lang="en-US" sz="1600" noProof="0" dirty="0">
                <a:solidFill>
                  <a:schemeClr val="tx1"/>
                </a:solidFill>
              </a:rPr>
              <a:t>Aged ≥18 years undergoing cardiac surgery with CPB</a:t>
            </a:r>
          </a:p>
          <a:p>
            <a:pPr marL="285750" indent="-285750">
              <a:spcBef>
                <a:spcPts val="0"/>
              </a:spcBef>
              <a:buClr>
                <a:srgbClr val="F36633"/>
              </a:buClr>
            </a:pPr>
            <a:r>
              <a:rPr lang="en-US" sz="1600" noProof="0" dirty="0">
                <a:solidFill>
                  <a:schemeClr val="tx1"/>
                </a:solidFill>
              </a:rPr>
              <a:t>Coagulation factor replacement with PCC or FP ordered in the OR for:</a:t>
            </a:r>
            <a:br>
              <a:rPr lang="en-US" sz="1600" noProof="0" dirty="0">
                <a:solidFill>
                  <a:schemeClr val="tx1"/>
                </a:solidFill>
              </a:rPr>
            </a:br>
            <a:r>
              <a:rPr lang="en-US" sz="1600" noProof="0" dirty="0">
                <a:solidFill>
                  <a:schemeClr val="tx1"/>
                </a:solidFill>
              </a:rPr>
              <a:t>   a) management of bleeding, or</a:t>
            </a:r>
            <a:br>
              <a:rPr lang="en-US" sz="1600" noProof="0" dirty="0">
                <a:solidFill>
                  <a:schemeClr val="tx1"/>
                </a:solidFill>
              </a:rPr>
            </a:br>
            <a:r>
              <a:rPr lang="en-US" sz="1600" noProof="0" dirty="0">
                <a:solidFill>
                  <a:schemeClr val="tx1"/>
                </a:solidFill>
              </a:rPr>
              <a:t>   b) anticipated bleeding</a:t>
            </a:r>
          </a:p>
          <a:p>
            <a:pPr marL="285750" indent="-285750">
              <a:spcBef>
                <a:spcPts val="0"/>
              </a:spcBef>
              <a:buClr>
                <a:srgbClr val="F36633"/>
              </a:buClr>
            </a:pPr>
            <a:r>
              <a:rPr lang="en-US" sz="1600" noProof="0" dirty="0">
                <a:solidFill>
                  <a:schemeClr val="tx1"/>
                </a:solidFill>
                <a:ea typeface="Verdana" panose="020B0604030504040204" pitchFamily="34" charset="0"/>
              </a:rPr>
              <a:t>Known or suspected acquired coagulation factor deficiency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178CDD9E-F38A-0B69-86A7-AD373F49914F}"/>
              </a:ext>
            </a:extLst>
          </p:cNvPr>
          <p:cNvSpPr txBox="1">
            <a:spLocks/>
          </p:cNvSpPr>
          <p:nvPr/>
        </p:nvSpPr>
        <p:spPr>
          <a:xfrm>
            <a:off x="807639" y="1955826"/>
            <a:ext cx="1980000" cy="324000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vert="horz" wrap="square" lIns="72000" tIns="0" rIns="72000" bIns="0" rtlCol="0" anchor="ctr" anchorCtr="0">
            <a:noAutofit/>
          </a:bodyPr>
          <a:lstStyle>
            <a:lvl1pPr marL="35999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3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141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9995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9946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0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993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9922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600" b="1" noProof="0" dirty="0"/>
              <a:t>Inclusion criteria: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69544AB0-4E40-6BB6-14E9-D875C6FA626B}"/>
              </a:ext>
            </a:extLst>
          </p:cNvPr>
          <p:cNvSpPr txBox="1">
            <a:spLocks/>
          </p:cNvSpPr>
          <p:nvPr/>
        </p:nvSpPr>
        <p:spPr>
          <a:xfrm>
            <a:off x="6229591" y="1948211"/>
            <a:ext cx="1404000" cy="468000"/>
          </a:xfrm>
          <a:prstGeom prst="roundRect">
            <a:avLst>
              <a:gd name="adj" fmla="val 25308"/>
            </a:avLst>
          </a:prstGeom>
          <a:solidFill>
            <a:schemeClr val="bg1"/>
          </a:solidFill>
          <a:ln w="25400">
            <a:solidFill>
              <a:schemeClr val="bg2"/>
            </a:solidFill>
          </a:ln>
        </p:spPr>
        <p:txBody>
          <a:bodyPr vert="horz" wrap="square" lIns="0" tIns="0" rIns="0" bIns="0" rtlCol="0" anchor="ctr" anchorCtr="0">
            <a:noAutofit/>
          </a:bodyPr>
          <a:lstStyle>
            <a:lvl1pPr marL="35999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3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973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141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99955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­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59946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940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9931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9922" indent="-359991" algn="l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 u="heavy" noProof="0" dirty="0">
                <a:solidFill>
                  <a:schemeClr val="accent2"/>
                </a:solidFill>
              </a:rPr>
              <a:t>12 sites:</a:t>
            </a:r>
            <a:br>
              <a:rPr lang="en-US" sz="1400" noProof="0" dirty="0">
                <a:solidFill>
                  <a:schemeClr val="accent2"/>
                </a:solidFill>
              </a:rPr>
            </a:br>
            <a:r>
              <a:rPr lang="en-US" sz="1400" noProof="0" dirty="0">
                <a:solidFill>
                  <a:schemeClr val="accent2"/>
                </a:solidFill>
              </a:rPr>
              <a:t>10 Canada, 2 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7D45B-9D81-3B38-8295-E9B520625BD3}"/>
              </a:ext>
            </a:extLst>
          </p:cNvPr>
          <p:cNvSpPr/>
          <p:nvPr/>
        </p:nvSpPr>
        <p:spPr>
          <a:xfrm>
            <a:off x="0" y="5812192"/>
            <a:ext cx="12132000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buClr>
                <a:srgbClr val="626CC6"/>
              </a:buClr>
              <a:buSzPct val="100000"/>
            </a:pPr>
            <a:r>
              <a:rPr lang="en-US" sz="9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Octaplex®/Balfaxar® (Octa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pharma).</a:t>
            </a:r>
            <a:endParaRPr lang="en-US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7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B6058-2821-57A1-BA55-588F53343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0586-29C9-38D1-B434-47F1A9A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Primary endpoint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EFE75F-4082-597A-6E40-851BE1DC4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63513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noProof="0" dirty="0">
                <a:solidFill>
                  <a:schemeClr val="accent2"/>
                </a:solidFill>
              </a:rPr>
              <a:t>Hemostatic treatment response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D76F8F-0128-E8C3-10D4-28A55EB9DCA9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764772" y="4465465"/>
            <a:ext cx="15916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CB465B-C9AD-B1A6-4836-17225E9902A0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530772" y="3429000"/>
            <a:ext cx="0" cy="838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DDD164-CCCF-9A9F-EF74-1A77DDC9F076}"/>
              </a:ext>
            </a:extLst>
          </p:cNvPr>
          <p:cNvSpPr/>
          <p:nvPr/>
        </p:nvSpPr>
        <p:spPr>
          <a:xfrm>
            <a:off x="1135246" y="2025000"/>
            <a:ext cx="9180000" cy="1404000"/>
          </a:xfrm>
          <a:prstGeom prst="roundRect">
            <a:avLst>
              <a:gd name="adj" fmla="val 1211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noProof="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1600" b="1" noProof="0" dirty="0">
                <a:solidFill>
                  <a:sysClr val="windowText" lastClr="000000"/>
                </a:solidFill>
              </a:rPr>
              <a:t>No additional hemostatic intervention (i.e., administration of any systemic</a:t>
            </a:r>
            <a:br>
              <a:rPr lang="en-US" sz="1600" b="1" noProof="0" dirty="0">
                <a:solidFill>
                  <a:sysClr val="windowText" lastClr="000000"/>
                </a:solidFill>
              </a:rPr>
            </a:br>
            <a:r>
              <a:rPr lang="en-US" sz="1600" b="1" noProof="0" dirty="0">
                <a:solidFill>
                  <a:sysClr val="windowText" lastClr="000000"/>
                </a:solidFill>
              </a:rPr>
              <a:t>hemostatic therapies or interventions) was required from </a:t>
            </a:r>
          </a:p>
          <a:p>
            <a:pPr algn="ctr"/>
            <a:r>
              <a:rPr lang="en-US" sz="1600" b="1" noProof="0" dirty="0">
                <a:solidFill>
                  <a:sysClr val="windowText" lastClr="000000"/>
                </a:solidFill>
              </a:rPr>
              <a:t>60 minutes to 24 hours after the initiation of the first dose of IMP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AD15FF-7A75-A88A-F5AC-1E4771997E03}"/>
              </a:ext>
            </a:extLst>
          </p:cNvPr>
          <p:cNvSpPr/>
          <p:nvPr/>
        </p:nvSpPr>
        <p:spPr>
          <a:xfrm>
            <a:off x="4139566" y="3975078"/>
            <a:ext cx="6984000" cy="97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noProof="0" dirty="0">
              <a:solidFill>
                <a:schemeClr val="tx1"/>
              </a:solidFill>
            </a:endParaRPr>
          </a:p>
          <a:p>
            <a:pPr algn="ctr"/>
            <a:r>
              <a:rPr lang="en-US" sz="1600" b="1" noProof="0" dirty="0">
                <a:solidFill>
                  <a:schemeClr val="tx1"/>
                </a:solidFill>
              </a:rPr>
              <a:t>Additional hemostatic therapies or interventions administered</a:t>
            </a:r>
            <a:br>
              <a:rPr lang="en-US" sz="1600" b="1" noProof="0" dirty="0">
                <a:solidFill>
                  <a:schemeClr val="tx1"/>
                </a:solidFill>
              </a:rPr>
            </a:br>
            <a:r>
              <a:rPr lang="en-US" sz="1600" b="1" noProof="0" dirty="0">
                <a:solidFill>
                  <a:schemeClr val="tx1"/>
                </a:solidFill>
              </a:rPr>
              <a:t>from 60 minutes to 24 hours after the initiation of the first dose of IMP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845D29-5130-4664-2C19-6A784635AC99}"/>
              </a:ext>
            </a:extLst>
          </p:cNvPr>
          <p:cNvSpPr/>
          <p:nvPr/>
        </p:nvSpPr>
        <p:spPr>
          <a:xfrm>
            <a:off x="1129648" y="1837216"/>
            <a:ext cx="4859518" cy="39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0" dirty="0"/>
              <a:t>‘Effective’ hemostatic treatment response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921038-E8F4-9ED5-2F7C-6A54E0679CF9}"/>
              </a:ext>
            </a:extLst>
          </p:cNvPr>
          <p:cNvSpPr/>
          <p:nvPr/>
        </p:nvSpPr>
        <p:spPr>
          <a:xfrm>
            <a:off x="4134751" y="3792242"/>
            <a:ext cx="4932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0" dirty="0"/>
              <a:t>‘Ineffective’ hemostatic treatment response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406B08-6BF1-2435-F4EB-541A27F4B84A}"/>
              </a:ext>
            </a:extLst>
          </p:cNvPr>
          <p:cNvSpPr txBox="1"/>
          <p:nvPr/>
        </p:nvSpPr>
        <p:spPr>
          <a:xfrm>
            <a:off x="2296772" y="4267465"/>
            <a:ext cx="468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71091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2BE8D-1314-4555-1475-6B04CA962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394A-E264-4BA1-7408-7DD5EF8E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Primary endpoint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309529-6C66-98DD-6CB0-6EB5B0C6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63513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400" b="1" noProof="0" dirty="0">
                <a:solidFill>
                  <a:schemeClr val="accent2"/>
                </a:solidFill>
              </a:rPr>
              <a:t>Hemostatic treatment response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0DDD32-04AF-2057-67B8-DA1C1E3B1E61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764772" y="4465465"/>
            <a:ext cx="15916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69A05B-CE07-FDD9-0A05-05605D9D3ECF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530772" y="3429000"/>
            <a:ext cx="0" cy="838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426087-F8C0-8084-F0C8-08A372068A93}"/>
              </a:ext>
            </a:extLst>
          </p:cNvPr>
          <p:cNvSpPr/>
          <p:nvPr/>
        </p:nvSpPr>
        <p:spPr>
          <a:xfrm>
            <a:off x="1135246" y="2025000"/>
            <a:ext cx="9180000" cy="1404000"/>
          </a:xfrm>
          <a:prstGeom prst="roundRect">
            <a:avLst>
              <a:gd name="adj" fmla="val 1211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noProof="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1600" b="1" noProof="0" dirty="0">
                <a:solidFill>
                  <a:sysClr val="windowText" lastClr="000000"/>
                </a:solidFill>
              </a:rPr>
              <a:t>No additional hemostatic intervention (i.e., administration of any systemic</a:t>
            </a:r>
            <a:br>
              <a:rPr lang="en-US" sz="1600" b="1" noProof="0" dirty="0">
                <a:solidFill>
                  <a:sysClr val="windowText" lastClr="000000"/>
                </a:solidFill>
              </a:rPr>
            </a:br>
            <a:r>
              <a:rPr lang="en-US" sz="1600" b="1" noProof="0" dirty="0">
                <a:solidFill>
                  <a:sysClr val="windowText" lastClr="000000"/>
                </a:solidFill>
              </a:rPr>
              <a:t>hemostatic therapies or interventions) was required from </a:t>
            </a:r>
          </a:p>
          <a:p>
            <a:pPr algn="ctr"/>
            <a:r>
              <a:rPr lang="en-US" sz="1600" b="1" noProof="0" dirty="0">
                <a:solidFill>
                  <a:sysClr val="windowText" lastClr="000000"/>
                </a:solidFill>
              </a:rPr>
              <a:t>60 minutes to 24 hours after the initiation of the first dose of IMP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1FE044-ECC3-1023-5090-EB974E2CBAF6}"/>
              </a:ext>
            </a:extLst>
          </p:cNvPr>
          <p:cNvSpPr/>
          <p:nvPr/>
        </p:nvSpPr>
        <p:spPr>
          <a:xfrm>
            <a:off x="4139566" y="3975078"/>
            <a:ext cx="6984000" cy="97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noProof="0" dirty="0">
              <a:solidFill>
                <a:schemeClr val="tx1"/>
              </a:solidFill>
            </a:endParaRPr>
          </a:p>
          <a:p>
            <a:pPr algn="ctr"/>
            <a:r>
              <a:rPr lang="en-US" sz="1600" b="1" noProof="0" dirty="0">
                <a:solidFill>
                  <a:schemeClr val="tx1"/>
                </a:solidFill>
              </a:rPr>
              <a:t>Additional hemostatic therapies or interventions administered</a:t>
            </a:r>
            <a:br>
              <a:rPr lang="en-US" sz="1600" b="1" noProof="0" dirty="0">
                <a:solidFill>
                  <a:schemeClr val="tx1"/>
                </a:solidFill>
              </a:rPr>
            </a:br>
            <a:r>
              <a:rPr lang="en-US" sz="1600" b="1" noProof="0" dirty="0">
                <a:solidFill>
                  <a:schemeClr val="tx1"/>
                </a:solidFill>
              </a:rPr>
              <a:t>from 60 minutes to 24 hours after the initiation of the first dose of IMP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E553DB-4693-6146-35DE-99FD8CD6CA67}"/>
              </a:ext>
            </a:extLst>
          </p:cNvPr>
          <p:cNvSpPr/>
          <p:nvPr/>
        </p:nvSpPr>
        <p:spPr>
          <a:xfrm>
            <a:off x="1129648" y="1837216"/>
            <a:ext cx="4859518" cy="39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0" dirty="0"/>
              <a:t>‘Effective’ hemostatic treatment response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5FCFFF-4D73-3C1D-4AE8-213180D82C32}"/>
              </a:ext>
            </a:extLst>
          </p:cNvPr>
          <p:cNvSpPr/>
          <p:nvPr/>
        </p:nvSpPr>
        <p:spPr>
          <a:xfrm>
            <a:off x="4134751" y="3792242"/>
            <a:ext cx="4932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0" dirty="0"/>
              <a:t>‘Ineffective’ hemostatic treatment response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D04995-866B-F878-1869-37F0BDD3D4A7}"/>
              </a:ext>
            </a:extLst>
          </p:cNvPr>
          <p:cNvSpPr txBox="1"/>
          <p:nvPr/>
        </p:nvSpPr>
        <p:spPr>
          <a:xfrm>
            <a:off x="2296772" y="4267465"/>
            <a:ext cx="468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/>
              <a:t>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13137C-1F38-BE8C-44CA-F17F3196398D}"/>
              </a:ext>
            </a:extLst>
          </p:cNvPr>
          <p:cNvSpPr/>
          <p:nvPr/>
        </p:nvSpPr>
        <p:spPr>
          <a:xfrm>
            <a:off x="1129648" y="5087930"/>
            <a:ext cx="6768707" cy="828000"/>
          </a:xfrm>
          <a:prstGeom prst="roundRect">
            <a:avLst>
              <a:gd name="adj" fmla="val 1211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US" sz="1400" b="1" dirty="0">
                <a:solidFill>
                  <a:schemeClr val="tx1"/>
                </a:solidFill>
              </a:rPr>
              <a:t>Sample size: 410 patients provided ≥90% power to demonstrate non-inferiority </a:t>
            </a: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US" sz="1400" b="1" dirty="0">
                <a:solidFill>
                  <a:schemeClr val="tx1"/>
                </a:solidFill>
              </a:rPr>
              <a:t>(margin 0.10; one-sided </a:t>
            </a:r>
            <a:r>
              <a:rPr lang="el-GR" sz="1400" b="1" dirty="0">
                <a:solidFill>
                  <a:schemeClr val="tx1"/>
                </a:solidFill>
              </a:rPr>
              <a:t>α</a:t>
            </a:r>
            <a:r>
              <a:rPr lang="en-US" sz="1400" b="1" dirty="0">
                <a:solidFill>
                  <a:schemeClr val="tx1"/>
                </a:solidFill>
              </a:rPr>
              <a:t> 0.025; PCC 70% effective vs. FP 65% effective)</a:t>
            </a:r>
            <a:endParaRPr lang="en-US" sz="1400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2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09016-20E0-04B9-6E91-C8965E83C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AE0BF-B3B1-182F-07F4-C329C246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Selected other endpoints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45B1897-EDFC-CEDB-C727-FC75F22A9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89465"/>
              </p:ext>
            </p:extLst>
          </p:nvPr>
        </p:nvGraphicFramePr>
        <p:xfrm>
          <a:off x="858000" y="1227803"/>
          <a:ext cx="10476000" cy="242764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276000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72000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  <a:cs typeface="Arial" panose="020B0604020202020204" pitchFamily="34" charset="0"/>
                        </a:rPr>
                        <a:t>Efficacy endpoints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897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Incidence of severe to massive bleeding</a:t>
                      </a:r>
                    </a:p>
                  </a:txBody>
                  <a:tcPr marL="68580" marR="6858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received ≥5 RBC units or ≥5 non-IMP FP units, underwent surgical re-exploration due to bleeding, or received rFVIIa during the measured 24-hour time; or chest tube drainage &gt;1 L at 12 hours after chest closure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ABPs (IMP and non-IMP)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24 hours after CPB end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9439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ABPs (non-IMP)</a:t>
                      </a:r>
                    </a:p>
                  </a:txBody>
                  <a:tcPr marL="68580" marR="68580" marT="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24 hours after CPB end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in INR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30 minutes before to 60 minutes after IMP initiation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5655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1524FC-2787-DA40-5A71-0D4C78F8C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09730"/>
              </p:ext>
            </p:extLst>
          </p:nvPr>
        </p:nvGraphicFramePr>
        <p:xfrm>
          <a:off x="858000" y="4122161"/>
          <a:ext cx="10476000" cy="116274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276000">
                  <a:extLst>
                    <a:ext uri="{9D8B030D-6E8A-4147-A177-3AD203B41FA5}">
                      <a16:colId xmlns:a16="http://schemas.microsoft.com/office/drawing/2014/main" val="903239450"/>
                    </a:ext>
                  </a:extLst>
                </a:gridCol>
                <a:gridCol w="7200000">
                  <a:extLst>
                    <a:ext uri="{9D8B030D-6E8A-4147-A177-3AD203B41FA5}">
                      <a16:colId xmlns:a16="http://schemas.microsoft.com/office/drawing/2014/main" val="322412405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  <a:cs typeface="Arial" panose="020B0604020202020204" pitchFamily="34" charset="0"/>
                        </a:rPr>
                        <a:t>Safety endpoints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6214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noProof="0" dirty="0"/>
                        <a:t>Included the incidence of treatment-emergent AEs, treatment-emergent serious AEs, thromboembolic events, acute kidney injury, death, duration of mechanical ventilation, duration of intensive care unit stay, and duration of hospitalization; all measured up to postoperative day 30.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4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63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C6429-DC3B-7B2F-BCFF-EEDAB9600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E6429CA-D696-01D2-D2C3-0C928CCB879C}"/>
              </a:ext>
            </a:extLst>
          </p:cNvPr>
          <p:cNvSpPr/>
          <p:nvPr/>
        </p:nvSpPr>
        <p:spPr>
          <a:xfrm>
            <a:off x="9095836" y="1490762"/>
            <a:ext cx="2520000" cy="828000"/>
          </a:xfrm>
          <a:prstGeom prst="roundRect">
            <a:avLst>
              <a:gd name="adj" fmla="val 8809"/>
            </a:avLst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E42A8-F177-3B92-505D-0E559A7D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Results – patient disposition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5A80E09-A404-1B1C-FDC9-1A7AB503F6B7}"/>
              </a:ext>
            </a:extLst>
          </p:cNvPr>
          <p:cNvSpPr/>
          <p:nvPr/>
        </p:nvSpPr>
        <p:spPr>
          <a:xfrm>
            <a:off x="4837371" y="1222433"/>
            <a:ext cx="2520000" cy="3019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538 patients enrolled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D069F9B-026E-48E8-B0F5-56725E2A9C1F}"/>
              </a:ext>
            </a:extLst>
          </p:cNvPr>
          <p:cNvSpPr/>
          <p:nvPr/>
        </p:nvSpPr>
        <p:spPr>
          <a:xfrm>
            <a:off x="4837371" y="1856147"/>
            <a:ext cx="2520000" cy="3019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528 patients randomized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7F85406-F123-717C-D11B-EFE0A1E33617}"/>
              </a:ext>
            </a:extLst>
          </p:cNvPr>
          <p:cNvSpPr/>
          <p:nvPr/>
        </p:nvSpPr>
        <p:spPr>
          <a:xfrm>
            <a:off x="3566036" y="2520740"/>
            <a:ext cx="2304000" cy="720000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rPr>
              <a:t>Randomized to PCC</a:t>
            </a: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accent3"/>
                </a:solidFill>
              </a:rPr>
              <a:t>N=265</a:t>
            </a: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B8AC119-3E52-A33D-5564-76E1B1FAED89}"/>
              </a:ext>
            </a:extLst>
          </p:cNvPr>
          <p:cNvSpPr/>
          <p:nvPr/>
        </p:nvSpPr>
        <p:spPr>
          <a:xfrm>
            <a:off x="6320878" y="2520740"/>
            <a:ext cx="2304000" cy="720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Randomized to FP</a:t>
            </a:r>
            <a:endParaRPr lang="en-GB" sz="1400" baseline="30000" dirty="0">
              <a:solidFill>
                <a:schemeClr val="accent1"/>
              </a:solidFill>
            </a:endParaRP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N=263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41626B5-538B-17F6-8B13-36B11732EC6B}"/>
              </a:ext>
            </a:extLst>
          </p:cNvPr>
          <p:cNvSpPr/>
          <p:nvPr/>
        </p:nvSpPr>
        <p:spPr>
          <a:xfrm>
            <a:off x="9032427" y="1450207"/>
            <a:ext cx="2520000" cy="97355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10 not randomized</a:t>
            </a:r>
          </a:p>
          <a:p>
            <a:pPr marL="0" marR="0" lvl="0" indent="0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5 no coagulation factor ordered</a:t>
            </a:r>
          </a:p>
          <a:p>
            <a:pPr marL="0" marR="0" lvl="0" indent="0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5 change in surgery complexity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    and/or clinical judgment </a:t>
            </a:r>
            <a:endParaRPr kumimoji="0" lang="en-GB" sz="1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85BB473-B135-21F2-6704-CEB15D2C47B6}"/>
              </a:ext>
            </a:extLst>
          </p:cNvPr>
          <p:cNvCxnSpPr>
            <a:cxnSpLocks/>
          </p:cNvCxnSpPr>
          <p:nvPr/>
        </p:nvCxnSpPr>
        <p:spPr>
          <a:xfrm>
            <a:off x="6094630" y="1643548"/>
            <a:ext cx="29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B622E1-F078-743E-89ED-8554CF1BE3AE}"/>
              </a:ext>
            </a:extLst>
          </p:cNvPr>
          <p:cNvCxnSpPr>
            <a:cxnSpLocks/>
          </p:cNvCxnSpPr>
          <p:nvPr/>
        </p:nvCxnSpPr>
        <p:spPr>
          <a:xfrm>
            <a:off x="6097371" y="1525985"/>
            <a:ext cx="0" cy="32400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1">
            <a:extLst>
              <a:ext uri="{FF2B5EF4-FFF2-40B4-BE49-F238E27FC236}">
                <a16:creationId xmlns:a16="http://schemas.microsoft.com/office/drawing/2014/main" id="{2869DD8A-4EBB-3FAB-9867-81BD35ABC1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01371" y="1656581"/>
            <a:ext cx="360000" cy="1368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31">
            <a:extLst>
              <a:ext uri="{FF2B5EF4-FFF2-40B4-BE49-F238E27FC236}">
                <a16:creationId xmlns:a16="http://schemas.microsoft.com/office/drawing/2014/main" id="{334888AD-10A1-2A9E-5348-6DC273C01287}"/>
              </a:ext>
            </a:extLst>
          </p:cNvPr>
          <p:cNvCxnSpPr>
            <a:cxnSpLocks/>
          </p:cNvCxnSpPr>
          <p:nvPr/>
        </p:nvCxnSpPr>
        <p:spPr>
          <a:xfrm rot="5400000">
            <a:off x="5232395" y="1656421"/>
            <a:ext cx="360000" cy="1368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FE102C8-A041-F3D4-7873-6C831CCA17BF}"/>
              </a:ext>
            </a:extLst>
          </p:cNvPr>
          <p:cNvSpPr/>
          <p:nvPr/>
        </p:nvSpPr>
        <p:spPr>
          <a:xfrm>
            <a:off x="3566036" y="3607170"/>
            <a:ext cx="2304000" cy="720000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rPr>
              <a:t>Treated with PCC and eligible for analysis</a:t>
            </a: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accent3"/>
                </a:solidFill>
              </a:rPr>
              <a:t>N=213</a:t>
            </a: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F33312-86CF-DFEA-A6BB-4949DBA651B9}"/>
              </a:ext>
            </a:extLst>
          </p:cNvPr>
          <p:cNvSpPr/>
          <p:nvPr/>
        </p:nvSpPr>
        <p:spPr>
          <a:xfrm>
            <a:off x="6320878" y="3607170"/>
            <a:ext cx="2304000" cy="720000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Treated with FP and eligible for analysis</a:t>
            </a:r>
            <a:endParaRPr lang="en-GB" sz="1400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N=207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72F5476-5370-6D86-E4F8-CFB13021C2D8}"/>
              </a:ext>
            </a:extLst>
          </p:cNvPr>
          <p:cNvCxnSpPr>
            <a:cxnSpLocks/>
          </p:cNvCxnSpPr>
          <p:nvPr/>
        </p:nvCxnSpPr>
        <p:spPr>
          <a:xfrm>
            <a:off x="7465371" y="3240740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706D209-5A80-59E7-4266-97E1D1D66760}"/>
              </a:ext>
            </a:extLst>
          </p:cNvPr>
          <p:cNvSpPr/>
          <p:nvPr/>
        </p:nvSpPr>
        <p:spPr>
          <a:xfrm>
            <a:off x="3566036" y="4697317"/>
            <a:ext cx="2304000" cy="720000"/>
          </a:xfrm>
          <a:prstGeom prst="roundRect">
            <a:avLst/>
          </a:prstGeom>
          <a:solidFill>
            <a:schemeClr val="accent6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PCC</a:t>
            </a: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</a:rPr>
              <a:t>PAS analysis: N=213</a:t>
            </a: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</a:rPr>
              <a:t>PP analysis: N=209</a:t>
            </a: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E39E7E8-65DB-6E9D-7D06-161B99EDBA28}"/>
              </a:ext>
            </a:extLst>
          </p:cNvPr>
          <p:cNvSpPr/>
          <p:nvPr/>
        </p:nvSpPr>
        <p:spPr>
          <a:xfrm>
            <a:off x="6320878" y="4697317"/>
            <a:ext cx="2304000" cy="72000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FP</a:t>
            </a: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PAS analysis: N=207</a:t>
            </a:r>
            <a:endParaRPr lang="en-GB" sz="1400" baseline="30000" dirty="0">
              <a:solidFill>
                <a:schemeClr val="bg1"/>
              </a:solidFill>
            </a:endParaRPr>
          </a:p>
          <a:p>
            <a:pPr marL="0" marR="0" lvl="0" indent="0" algn="ctr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 analysis: N=200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F534D84-2AF9-12D7-A380-B14D55CA6F66}"/>
              </a:ext>
            </a:extLst>
          </p:cNvPr>
          <p:cNvCxnSpPr>
            <a:cxnSpLocks/>
          </p:cNvCxnSpPr>
          <p:nvPr/>
        </p:nvCxnSpPr>
        <p:spPr>
          <a:xfrm>
            <a:off x="4745106" y="4327170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F99E619-F0DE-A1DA-FE01-C48461B600B9}"/>
              </a:ext>
            </a:extLst>
          </p:cNvPr>
          <p:cNvCxnSpPr>
            <a:cxnSpLocks/>
          </p:cNvCxnSpPr>
          <p:nvPr/>
        </p:nvCxnSpPr>
        <p:spPr>
          <a:xfrm>
            <a:off x="7465371" y="4327170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5513141-5B19-9BF6-253D-D8357BDC9DDA}"/>
              </a:ext>
            </a:extLst>
          </p:cNvPr>
          <p:cNvCxnSpPr>
            <a:cxnSpLocks/>
          </p:cNvCxnSpPr>
          <p:nvPr/>
        </p:nvCxnSpPr>
        <p:spPr>
          <a:xfrm>
            <a:off x="7473834" y="3372441"/>
            <a:ext cx="162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C9D6FF4-96F7-B82A-1456-72185153C983}"/>
              </a:ext>
            </a:extLst>
          </p:cNvPr>
          <p:cNvCxnSpPr>
            <a:cxnSpLocks/>
          </p:cNvCxnSpPr>
          <p:nvPr/>
        </p:nvCxnSpPr>
        <p:spPr>
          <a:xfrm>
            <a:off x="4737250" y="3240740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02A818C-7557-A5AE-7228-61D33D82B909}"/>
              </a:ext>
            </a:extLst>
          </p:cNvPr>
          <p:cNvGrpSpPr/>
          <p:nvPr/>
        </p:nvGrpSpPr>
        <p:grpSpPr>
          <a:xfrm>
            <a:off x="9032426" y="2989697"/>
            <a:ext cx="2711928" cy="1050305"/>
            <a:chOff x="8854761" y="3235739"/>
            <a:chExt cx="2711928" cy="1050305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0E02740-714C-6018-DAB4-B736B5FC01FD}"/>
                </a:ext>
              </a:extLst>
            </p:cNvPr>
            <p:cNvSpPr/>
            <p:nvPr/>
          </p:nvSpPr>
          <p:spPr>
            <a:xfrm>
              <a:off x="8913834" y="3278044"/>
              <a:ext cx="2520000" cy="1008000"/>
            </a:xfrm>
            <a:prstGeom prst="roundRect">
              <a:avLst>
                <a:gd name="adj" fmla="val 8809"/>
              </a:avLst>
            </a:prstGeom>
            <a:solidFill>
              <a:schemeClr val="bg2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B04C08D0-7740-FFA4-9592-14E44293E601}"/>
                </a:ext>
              </a:extLst>
            </p:cNvPr>
            <p:cNvSpPr/>
            <p:nvPr/>
          </p:nvSpPr>
          <p:spPr>
            <a:xfrm>
              <a:off x="8854761" y="3235739"/>
              <a:ext cx="2711928" cy="97355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56 excluded post-randomization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33 consented, not treated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22</a:t>
              </a:r>
              <a:r>
                <a:rPr kumimoji="0" lang="en-GB" sz="1200" i="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declined consent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i="1" dirty="0">
                  <a:solidFill>
                    <a:schemeClr val="tx1"/>
                  </a:solidFill>
                </a:rPr>
                <a:t>   </a:t>
              </a:r>
              <a:r>
                <a:rPr lang="en-GB" sz="1200" b="1" i="1" dirty="0">
                  <a:solidFill>
                    <a:schemeClr val="tx1"/>
                  </a:solidFill>
                </a:rPr>
                <a:t>13 treated</a:t>
              </a:r>
              <a:r>
                <a:rPr lang="en-GB" sz="1200" i="1" dirty="0">
                  <a:solidFill>
                    <a:schemeClr val="tx1"/>
                  </a:solidFill>
                </a:rPr>
                <a:t>, 9 not treated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1 unable to provide consent, </a:t>
              </a:r>
              <a:r>
                <a:rPr lang="en-GB" sz="1200" b="1" dirty="0">
                  <a:solidFill>
                    <a:schemeClr val="tx1"/>
                  </a:solidFill>
                </a:rPr>
                <a:t>treated</a:t>
              </a:r>
              <a:endParaRPr kumimoji="0" lang="en-GB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126D47-E59C-93A6-F5A3-584F0ED20E4D}"/>
              </a:ext>
            </a:extLst>
          </p:cNvPr>
          <p:cNvCxnSpPr>
            <a:cxnSpLocks/>
          </p:cNvCxnSpPr>
          <p:nvPr/>
        </p:nvCxnSpPr>
        <p:spPr>
          <a:xfrm flipH="1">
            <a:off x="3108395" y="3372441"/>
            <a:ext cx="162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50186C7-C880-9C73-E36E-7F811761629E}"/>
              </a:ext>
            </a:extLst>
          </p:cNvPr>
          <p:cNvGrpSpPr/>
          <p:nvPr/>
        </p:nvGrpSpPr>
        <p:grpSpPr>
          <a:xfrm>
            <a:off x="532038" y="2989697"/>
            <a:ext cx="2711928" cy="1230305"/>
            <a:chOff x="532038" y="3235739"/>
            <a:chExt cx="2711928" cy="1230305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E5830E96-B629-56F0-EA68-FF17D2F675BD}"/>
                </a:ext>
              </a:extLst>
            </p:cNvPr>
            <p:cNvSpPr/>
            <p:nvPr/>
          </p:nvSpPr>
          <p:spPr>
            <a:xfrm>
              <a:off x="591111" y="3278044"/>
              <a:ext cx="2520000" cy="1188000"/>
            </a:xfrm>
            <a:prstGeom prst="roundRect">
              <a:avLst>
                <a:gd name="adj" fmla="val 8809"/>
              </a:avLst>
            </a:prstGeom>
            <a:solidFill>
              <a:schemeClr val="bg2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555FCCA8-06B4-2AC4-E861-381C2E84BAAD}"/>
                </a:ext>
              </a:extLst>
            </p:cNvPr>
            <p:cNvSpPr/>
            <p:nvPr/>
          </p:nvSpPr>
          <p:spPr>
            <a:xfrm>
              <a:off x="532038" y="3235739"/>
              <a:ext cx="2711928" cy="97355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52 excluded post-randomization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27 consented, not treated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24</a:t>
              </a:r>
              <a:r>
                <a:rPr kumimoji="0" lang="en-GB" sz="1200" i="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declined consent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i="1" dirty="0">
                  <a:solidFill>
                    <a:schemeClr val="tx1"/>
                  </a:solidFill>
                </a:rPr>
                <a:t>   </a:t>
              </a:r>
              <a:r>
                <a:rPr lang="en-GB" sz="1200" b="1" i="1" dirty="0">
                  <a:solidFill>
                    <a:schemeClr val="tx1"/>
                  </a:solidFill>
                </a:rPr>
                <a:t>16 treated</a:t>
              </a:r>
              <a:r>
                <a:rPr lang="en-GB" sz="1200" i="1" dirty="0">
                  <a:solidFill>
                    <a:schemeClr val="tx1"/>
                  </a:solidFill>
                </a:rPr>
                <a:t>, 8 not treated</a:t>
              </a:r>
            </a:p>
            <a:p>
              <a:pPr marL="0" marR="0" lvl="0" indent="0" defTabSz="684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1 unable to provide consent, not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r>
                <a:rPr lang="en-GB" sz="1200" dirty="0">
                  <a:solidFill>
                    <a:schemeClr val="tx1"/>
                  </a:solidFill>
                </a:rPr>
                <a:t>   treated</a:t>
              </a:r>
              <a:endParaRPr kumimoji="0" lang="en-GB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34E3093-A959-D333-8764-10F054D923EF}"/>
              </a:ext>
            </a:extLst>
          </p:cNvPr>
          <p:cNvCxnSpPr>
            <a:cxnSpLocks/>
          </p:cNvCxnSpPr>
          <p:nvPr/>
        </p:nvCxnSpPr>
        <p:spPr>
          <a:xfrm>
            <a:off x="7473834" y="4471844"/>
            <a:ext cx="162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28573C7-686A-E4FA-B71F-10A258BED5E8}"/>
              </a:ext>
            </a:extLst>
          </p:cNvPr>
          <p:cNvCxnSpPr>
            <a:cxnSpLocks/>
          </p:cNvCxnSpPr>
          <p:nvPr/>
        </p:nvCxnSpPr>
        <p:spPr>
          <a:xfrm flipH="1">
            <a:off x="3108395" y="4471844"/>
            <a:ext cx="162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9BDFCDA-BF1B-CF94-6A39-B8DBC8DD86AE}"/>
              </a:ext>
            </a:extLst>
          </p:cNvPr>
          <p:cNvSpPr/>
          <p:nvPr/>
        </p:nvSpPr>
        <p:spPr>
          <a:xfrm>
            <a:off x="9096178" y="4345998"/>
            <a:ext cx="2339595" cy="3164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/>
                </a:solidFill>
              </a:rPr>
              <a:t>7 excluded; protocol deviation</a:t>
            </a:r>
            <a:endParaRPr kumimoji="0" lang="en-GB" sz="1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066BD81-5B9A-14E2-186E-17C4E112D725}"/>
              </a:ext>
            </a:extLst>
          </p:cNvPr>
          <p:cNvSpPr/>
          <p:nvPr/>
        </p:nvSpPr>
        <p:spPr>
          <a:xfrm>
            <a:off x="838200" y="4345998"/>
            <a:ext cx="2542433" cy="3164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defTabSz="68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4 excluded; protocol deviation</a:t>
            </a:r>
            <a:endParaRPr kumimoji="0" lang="en-GB" sz="1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12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AD2E8-D050-E9B8-465D-09457C949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A6A2F2-B877-4B95-A636-7E7D265B0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485"/>
            <a:ext cx="10515600" cy="665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noProof="0" dirty="0"/>
              <a:t>Demographics and surgical characteristics were similar between the groups.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0E88-937A-619A-F86C-5A651F75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2"/>
          </a:xfrm>
        </p:spPr>
        <p:txBody>
          <a:bodyPr anchor="t" anchorCtr="0">
            <a:normAutofit/>
          </a:bodyPr>
          <a:lstStyle/>
          <a:p>
            <a:r>
              <a:rPr lang="en-US" sz="4000" b="1" noProof="0" dirty="0">
                <a:solidFill>
                  <a:schemeClr val="accent2"/>
                </a:solidFill>
              </a:rPr>
              <a:t>Patient baseline characteristics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E80D05A-8F94-39B3-CB57-F6B94E4F7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961381"/>
              </p:ext>
            </p:extLst>
          </p:nvPr>
        </p:nvGraphicFramePr>
        <p:xfrm>
          <a:off x="428263" y="1697784"/>
          <a:ext cx="5698280" cy="371227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934183">
                  <a:extLst>
                    <a:ext uri="{9D8B030D-6E8A-4147-A177-3AD203B41FA5}">
                      <a16:colId xmlns:a16="http://schemas.microsoft.com/office/drawing/2014/main" val="236617474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84031524"/>
                    </a:ext>
                  </a:extLst>
                </a:gridCol>
                <a:gridCol w="1392497">
                  <a:extLst>
                    <a:ext uri="{9D8B030D-6E8A-4147-A177-3AD203B41FA5}">
                      <a16:colId xmlns:a16="http://schemas.microsoft.com/office/drawing/2014/main" val="1492654088"/>
                    </a:ext>
                  </a:extLst>
                </a:gridCol>
              </a:tblGrid>
              <a:tr h="547879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  <a:cs typeface="Arial" panose="020B0604020202020204" pitchFamily="34" charset="0"/>
                        </a:rPr>
                        <a:t>Demographics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+mn-lt"/>
                        </a:rPr>
                        <a:t>PCC Group</a:t>
                      </a:r>
                      <a:r>
                        <a:rPr lang="en-US" sz="1400" baseline="0" noProof="0" dirty="0">
                          <a:latin typeface="+mn-lt"/>
                        </a:rPr>
                        <a:t> (N=213)</a:t>
                      </a:r>
                      <a:endParaRPr lang="en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+mn-lt"/>
                        </a:rPr>
                        <a:t>FP Group (N=207)</a:t>
                      </a:r>
                      <a:endParaRPr lang="en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88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Age, median (IQR), years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(58–73)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 (55–72)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335383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Male/Female,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157/56 (74/26)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152/55 (73/27)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573171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Weight, mean (SD), kg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(19)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(20)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893501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Myocardial infarction, No. (%)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(23)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(23)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859803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Congestive heart failure, No. (%)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(17)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(18)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623909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Stroke / TIA, No. (%)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(7)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056493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Creatinine, median (IQR), mg/dL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 (0.8–1.1)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 (0.8–1.2)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261392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Hemoglobin, median (IQR), g/dL</a:t>
                      </a: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 (12.1–14.7)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 (11.9–14.6)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0827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1" indent="0" algn="l" defTabSz="1219170" rtl="0" eaLnBrk="1" latinLnBrk="0" hangingPunct="1">
                        <a:spcBef>
                          <a:spcPts val="3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Platelets, median (IQR), x10</a:t>
                      </a:r>
                      <a:r>
                        <a:rPr lang="en-US" sz="1400" b="1" kern="12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/µL</a:t>
                      </a:r>
                    </a:p>
                  </a:txBody>
                  <a:tcPr marL="72000" marR="72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 (171–242)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 (163–244)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66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119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3d8a83-b03d-40d3-8d11-c53122ed3918">
      <Terms xmlns="http://schemas.microsoft.com/office/infopath/2007/PartnerControls"/>
    </lcf76f155ced4ddcb4097134ff3c332f>
    <TaxCatchAll xmlns="3f64035c-3344-4a91-bf4d-0659eb5432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ECE988DEE634FBEAB0338D969E222" ma:contentTypeVersion="12" ma:contentTypeDescription="Create a new document." ma:contentTypeScope="" ma:versionID="714b5a8fc0229c9feecbe3913dfbee9a">
  <xsd:schema xmlns:xsd="http://www.w3.org/2001/XMLSchema" xmlns:xs="http://www.w3.org/2001/XMLSchema" xmlns:p="http://schemas.microsoft.com/office/2006/metadata/properties" xmlns:ns2="193d8a83-b03d-40d3-8d11-c53122ed3918" xmlns:ns3="3f64035c-3344-4a91-bf4d-0659eb543278" targetNamespace="http://schemas.microsoft.com/office/2006/metadata/properties" ma:root="true" ma:fieldsID="68b76fe98217b75e9211c1d7c9598181" ns2:_="" ns3:_="">
    <xsd:import namespace="193d8a83-b03d-40d3-8d11-c53122ed3918"/>
    <xsd:import namespace="3f64035c-3344-4a91-bf4d-0659eb54327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d8a83-b03d-40d3-8d11-c53122ed391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1b2f1c0-b4c5-4a4f-9943-5c19555be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4035c-3344-4a91-bf4d-0659eb54327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04207a4-c80b-4b5a-88f2-b9f9cc6b475e}" ma:internalName="TaxCatchAll" ma:showField="CatchAllData" ma:web="3f64035c-3344-4a91-bf4d-0659eb5432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DAF35F-5B88-472C-90BC-90D31E1349B4}">
  <ds:schemaRefs>
    <ds:schemaRef ds:uri="193d8a83-b03d-40d3-8d11-c53122ed3918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3f64035c-3344-4a91-bf4d-0659eb543278"/>
  </ds:schemaRefs>
</ds:datastoreItem>
</file>

<file path=customXml/itemProps2.xml><?xml version="1.0" encoding="utf-8"?>
<ds:datastoreItem xmlns:ds="http://schemas.openxmlformats.org/officeDocument/2006/customXml" ds:itemID="{73E7FF92-0256-42B9-A634-374A888C9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3d8a83-b03d-40d3-8d11-c53122ed3918"/>
    <ds:schemaRef ds:uri="3f64035c-3344-4a91-bf4d-0659eb5432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AF4F2B-7AEE-49B6-A30F-B4E8A7712C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3930</TotalTime>
  <Words>3476</Words>
  <Application>Microsoft Office PowerPoint</Application>
  <PresentationFormat>Widescreen</PresentationFormat>
  <Paragraphs>459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Verdana</vt:lpstr>
      <vt:lpstr>Custom Design</vt:lpstr>
      <vt:lpstr>1_Custom Design</vt:lpstr>
      <vt:lpstr>PowerPoint Presentation</vt:lpstr>
      <vt:lpstr>Background</vt:lpstr>
      <vt:lpstr>Background</vt:lpstr>
      <vt:lpstr>Study design – FARES-II (LEX-211)</vt:lpstr>
      <vt:lpstr>Primary endpoint</vt:lpstr>
      <vt:lpstr>Primary endpoint</vt:lpstr>
      <vt:lpstr>Selected other endpoints</vt:lpstr>
      <vt:lpstr>Results – patient disposition</vt:lpstr>
      <vt:lpstr>Patient baseline characteristics</vt:lpstr>
      <vt:lpstr>Patient baseline characteristics</vt:lpstr>
      <vt:lpstr>Patient intervention details</vt:lpstr>
      <vt:lpstr>Hemostatic response – primary endpoint</vt:lpstr>
      <vt:lpstr>Hemostatic response – primary endpoint</vt:lpstr>
      <vt:lpstr>Hemostatic response failure – a priori subgroups</vt:lpstr>
      <vt:lpstr>Selected other hemostatic efficacy endpoints</vt:lpstr>
      <vt:lpstr>Safety (within 30 days after surgery start)</vt:lpstr>
      <vt:lpstr>Safety (within 30 days after surgery start)</vt:lpstr>
      <vt:lpstr>Conclusions</vt:lpstr>
      <vt:lpstr>FARES-II study sites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KK</dc:creator>
  <cp:lastModifiedBy>Keyvan Karkouti</cp:lastModifiedBy>
  <cp:revision>167</cp:revision>
  <dcterms:created xsi:type="dcterms:W3CDTF">2024-06-12T15:54:01Z</dcterms:created>
  <dcterms:modified xsi:type="dcterms:W3CDTF">2025-03-21T15:23:11Z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0x010100661ECE988DEE634FBEAB0338D969E222</vt:lpwstr>
  </property>
  <property fmtid="{D5CDD505-2E9C-101B-9397-08002B2CF9AE}" pid="3" name="MediaServiceImageTags">
    <vt:lpwstr/>
  </property>
</Properties>
</file>